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321" r:id="rId3"/>
    <p:sldId id="322" r:id="rId4"/>
    <p:sldId id="362" r:id="rId5"/>
    <p:sldId id="324" r:id="rId6"/>
    <p:sldId id="325" r:id="rId7"/>
    <p:sldId id="326" r:id="rId8"/>
    <p:sldId id="328" r:id="rId9"/>
    <p:sldId id="330" r:id="rId10"/>
    <p:sldId id="350" r:id="rId11"/>
    <p:sldId id="363" r:id="rId12"/>
    <p:sldId id="359" r:id="rId13"/>
    <p:sldId id="364" r:id="rId14"/>
    <p:sldId id="331" r:id="rId15"/>
    <p:sldId id="357" r:id="rId16"/>
    <p:sldId id="365" r:id="rId17"/>
    <p:sldId id="334" r:id="rId18"/>
    <p:sldId id="356" r:id="rId19"/>
    <p:sldId id="366" r:id="rId20"/>
    <p:sldId id="368" r:id="rId21"/>
    <p:sldId id="355" r:id="rId22"/>
    <p:sldId id="336" r:id="rId23"/>
    <p:sldId id="34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2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7D095-39D3-4A75-8EE7-D822A0380F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3E09C-4727-49F8-8E20-B2698F2107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18640-35EE-4CFE-AEDE-A9CCE05F38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54950-D3E1-4FBD-9444-ADF9DD52D2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8615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615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AB800A-6C67-427B-BBF8-A4D6B9AA21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382A8-D23C-4510-9E34-0D2DFAB2E7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A9E7F-58C9-45A6-88FD-49796DEE09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A966E-D760-4127-B274-7FC1B5B136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9B596-B197-4A6A-8473-182B590A10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BFFB9-8420-4592-8219-D23A6058DA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48B3-5633-41E0-98A9-D7CBD7123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B687D-57A0-4A7C-AD25-FBC9A9271C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FB2D9-FAED-4F51-9956-61E4CDD3A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1C85-E18D-476D-83AD-678E8603A6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A1B6-9C62-4F4B-8973-1D2A1A4F85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AFC6-0100-4707-B7B0-2A6C2489F6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044C5-2CF7-4B9B-BEEB-A67675799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BFFA-509A-44CE-A2E4-B2AEA3DCD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6B0AB-2140-486B-A46D-6DACA90D35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1BF2-083A-4356-AF88-C9931689E5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E8B7-46A4-486D-9EBB-78A6ABAB8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7ABA5-881A-40C2-8243-BD709DCE61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7BC0C-422D-44AF-BD12-497310F5EC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8487255-19E6-49CB-8D83-DBCFD4F0C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8200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84996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4997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84999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000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2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85002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003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8203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8204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85006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85007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8205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8228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8501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29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85013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4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0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8501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1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1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85019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0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2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8502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3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85025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6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4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8502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2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5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85031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2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6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8503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7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85037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38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8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8504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39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85043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4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0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8504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4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1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85049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0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2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8505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3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85055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6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4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8505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5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5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85061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2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6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8506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7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85067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68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48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8507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sp>
              <p:nvSpPr>
                <p:cNvPr id="8507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8507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8251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8507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2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85078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79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3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8508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4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85084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5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5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8508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8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6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85090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1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7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8509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8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85096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097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59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85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60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85102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3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  <p:grpSp>
              <p:nvGrpSpPr>
                <p:cNvPr id="8261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8510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  <p:sp>
                <p:nvSpPr>
                  <p:cNvPr id="8510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ru-RU"/>
                  </a:p>
                </p:txBody>
              </p:sp>
            </p:grpSp>
          </p:grpSp>
          <p:sp>
            <p:nvSpPr>
              <p:cNvPr id="85107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08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09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0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1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2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3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4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5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6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7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8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19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0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1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2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3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4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5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6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7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5128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8195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196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8513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13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513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C17E597-BAFB-42D4-AC2A-D301066AAC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800"/>
            <a:ext cx="9144000" cy="2736850"/>
          </a:xfrm>
        </p:spPr>
        <p:txBody>
          <a:bodyPr/>
          <a:lstStyle/>
          <a:p>
            <a:pPr eaLnBrk="1" hangingPunct="1"/>
            <a:r>
              <a:rPr lang="ru-RU" b="1" smtClean="0">
                <a:solidFill>
                  <a:srgbClr val="CCFFFF"/>
                </a:solidFill>
              </a:rPr>
              <a:t>Непараметрическая корреляция.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912123" cy="48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260648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000" dirty="0" smtClean="0"/>
              <a:t>Если щелкнуть по команде </a:t>
            </a:r>
            <a:r>
              <a:rPr lang="ru-RU" sz="2000" b="1" dirty="0" smtClean="0"/>
              <a:t>Сравнение двух независимых </a:t>
            </a:r>
            <a:r>
              <a:rPr lang="ru-RU" sz="2000" b="1" dirty="0" smtClean="0"/>
              <a:t>групп, </a:t>
            </a:r>
            <a:r>
              <a:rPr lang="ru-RU" sz="2000" dirty="0" smtClean="0"/>
              <a:t>то откроется соответствующее окно с 3 методами анализа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8964613" cy="633571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Для </a:t>
            </a:r>
            <a:r>
              <a:rPr lang="ru-RU" sz="2000" b="1" dirty="0" smtClean="0"/>
              <a:t>сравнения средних в двух независимых </a:t>
            </a:r>
            <a:r>
              <a:rPr lang="ru-RU" sz="2000" dirty="0" smtClean="0"/>
              <a:t>группах данных используют критерии </a:t>
            </a:r>
            <a:r>
              <a:rPr lang="en-US" sz="2000" i="1" dirty="0" smtClean="0"/>
              <a:t>Wald </a:t>
            </a:r>
            <a:r>
              <a:rPr lang="ru-RU" sz="2000" i="1" dirty="0" smtClean="0"/>
              <a:t>– </a:t>
            </a:r>
            <a:r>
              <a:rPr lang="en-US" sz="2000" i="1" dirty="0" err="1" smtClean="0"/>
              <a:t>Wolfowoitz</a:t>
            </a:r>
            <a:r>
              <a:rPr lang="en-US" sz="2000" i="1" dirty="0" smtClean="0"/>
              <a:t> test</a:t>
            </a:r>
            <a:r>
              <a:rPr lang="ru-RU" sz="2000" dirty="0" smtClean="0"/>
              <a:t> (Вальда – Вольфовица), </a:t>
            </a:r>
            <a:r>
              <a:rPr lang="en-US" sz="2000" i="1" dirty="0" err="1" smtClean="0"/>
              <a:t>Kolmogorov</a:t>
            </a:r>
            <a:r>
              <a:rPr lang="en-US" sz="2000" i="1" dirty="0" smtClean="0"/>
              <a:t>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Smirnov test</a:t>
            </a:r>
            <a:r>
              <a:rPr lang="ru-RU" sz="2000" dirty="0" smtClean="0"/>
              <a:t> (Колмогорова – Смирнова),  </a:t>
            </a:r>
            <a:r>
              <a:rPr lang="en-US" sz="2000" i="1" dirty="0" smtClean="0"/>
              <a:t>Mann</a:t>
            </a:r>
            <a:r>
              <a:rPr lang="ru-RU" sz="2000" i="1" dirty="0" smtClean="0"/>
              <a:t> – </a:t>
            </a:r>
            <a:r>
              <a:rPr lang="en-US" sz="2000" i="1" dirty="0" smtClean="0"/>
              <a:t>Whitney test</a:t>
            </a:r>
            <a:r>
              <a:rPr lang="ru-RU" sz="2000" dirty="0" smtClean="0"/>
              <a:t> (Манна – Уитни), являющиеся непараметрическими альтернативами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-критерия</a:t>
            </a:r>
            <a:r>
              <a:rPr lang="ru-RU" sz="2000" dirty="0" smtClean="0"/>
              <a:t> для двух независимых выборок и проверяет нулевую гипотезу, что две независимые выборки извлечены из двух популяций, которые могут отличаться не только средними но и формой распределения.  Файл должен содержать группирующую переменную.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Критерий </a:t>
            </a:r>
            <a:r>
              <a:rPr lang="en-US" sz="2000" i="1" dirty="0" smtClean="0"/>
              <a:t>Wald</a:t>
            </a:r>
            <a:r>
              <a:rPr lang="ru-RU" sz="2000" i="1" dirty="0" smtClean="0"/>
              <a:t> – </a:t>
            </a:r>
            <a:r>
              <a:rPr lang="en-US" sz="2000" i="1" dirty="0" err="1" smtClean="0"/>
              <a:t>Wolfowoitz</a:t>
            </a:r>
            <a:r>
              <a:rPr lang="en-US" sz="2000" i="1" dirty="0" smtClean="0"/>
              <a:t> test</a:t>
            </a:r>
            <a:r>
              <a:rPr lang="en-US" sz="2000" b="1" dirty="0" smtClean="0"/>
              <a:t> </a:t>
            </a:r>
            <a:r>
              <a:rPr lang="ru-RU" sz="2000" dirty="0" smtClean="0"/>
              <a:t>упорядочивает наблюдения по возрастанию или убыванию признака и исследует распределение серий  (серией называется цепочка значений признака, соответствующих одной группе и примыкающих друг к другу в вариационном ряду) признака, относящихся к одной и той же группе. Если верна нулевая гипотеза, то число и длина серий, относящихся к одной и той же группе, будут более или менее случайными.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1800" dirty="0" smtClean="0"/>
              <a:t> </a:t>
            </a:r>
            <a:r>
              <a:rPr lang="ru-RU" sz="2000" dirty="0" smtClean="0"/>
              <a:t>Критерий</a:t>
            </a:r>
            <a:r>
              <a:rPr lang="ru-RU" sz="2000" b="1" dirty="0" smtClean="0"/>
              <a:t> </a:t>
            </a:r>
            <a:r>
              <a:rPr lang="en-US" sz="2000" i="1" dirty="0" smtClean="0"/>
              <a:t>Mann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Whitney test</a:t>
            </a:r>
            <a:r>
              <a:rPr lang="en-US" sz="2000" b="1" dirty="0" smtClean="0"/>
              <a:t> </a:t>
            </a:r>
            <a:r>
              <a:rPr lang="ru-RU" sz="2000" dirty="0" smtClean="0"/>
              <a:t>основан на подсчете общего числа наблюдений, для которых значения признака в одной выборке превосходят значения признака в другой выборке. Этот критерий – наиболее мощная непараметрическая альтернатива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-критерию</a:t>
            </a:r>
            <a:r>
              <a:rPr lang="ru-RU" sz="2000" dirty="0" smtClean="0"/>
              <a:t>, а в некоторых случаях он имеет даже большую мощность, чем  </a:t>
            </a:r>
            <a:r>
              <a:rPr lang="en-US" sz="2000" i="1" dirty="0" smtClean="0"/>
              <a:t>t</a:t>
            </a:r>
            <a:r>
              <a:rPr lang="ru-RU" sz="2000" i="1" dirty="0" smtClean="0"/>
              <a:t>-критерий</a:t>
            </a:r>
            <a:r>
              <a:rPr lang="ru-RU" sz="2000" dirty="0" smtClean="0"/>
              <a:t>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   Критерий</a:t>
            </a:r>
            <a:r>
              <a:rPr lang="ru-RU" sz="2000" b="1" dirty="0" smtClean="0"/>
              <a:t> </a:t>
            </a:r>
            <a:r>
              <a:rPr lang="en-US" sz="2000" i="1" dirty="0" err="1" smtClean="0"/>
              <a:t>Kolmogorov</a:t>
            </a:r>
            <a:r>
              <a:rPr lang="en-US" sz="2000" i="1" dirty="0" smtClean="0"/>
              <a:t> </a:t>
            </a:r>
            <a:r>
              <a:rPr lang="ru-RU" sz="2000" i="1" dirty="0" smtClean="0"/>
              <a:t>– </a:t>
            </a:r>
            <a:r>
              <a:rPr lang="en-US" sz="2000" i="1" dirty="0" smtClean="0"/>
              <a:t>Smirnov test</a:t>
            </a:r>
            <a:r>
              <a:rPr lang="en-US" sz="2000" b="1" dirty="0" smtClean="0"/>
              <a:t> </a:t>
            </a:r>
            <a:r>
              <a:rPr lang="ru-RU" sz="2000" dirty="0" smtClean="0"/>
              <a:t>основан на сравнении эмпирических функций распределения двух выборок, поэтому он чувствителен к различию форм распределений двух выборок (например, асимметрия, эксцесс</a:t>
            </a:r>
            <a:r>
              <a:rPr lang="ru-RU" sz="20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9135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8496944" cy="16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73016"/>
            <a:ext cx="847889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95536" y="522920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</a:pPr>
            <a:r>
              <a:rPr lang="ru-RU" sz="2000" dirty="0" smtClean="0"/>
              <a:t>Во всех случаях </a:t>
            </a:r>
            <a:r>
              <a:rPr lang="ru-RU" sz="2000" dirty="0" err="1" smtClean="0"/>
              <a:t>р-уров</a:t>
            </a:r>
            <a:r>
              <a:rPr lang="ru-RU" sz="2000" dirty="0" smtClean="0"/>
              <a:t>. критериев </a:t>
            </a:r>
            <a:r>
              <a:rPr lang="en-US" sz="2000" dirty="0" smtClean="0"/>
              <a:t>&lt;0,05, </a:t>
            </a:r>
            <a:r>
              <a:rPr lang="ru-RU" sz="2000" dirty="0" smtClean="0"/>
              <a:t>следовательно отличие пробегов в группах европейских и японских автомобилей статистически значимо. Для того чтобы определить где больше</a:t>
            </a:r>
            <a:r>
              <a:rPr lang="en-US" sz="2000" dirty="0" smtClean="0"/>
              <a:t>/</a:t>
            </a:r>
            <a:r>
              <a:rPr lang="ru-RU" sz="2000" dirty="0" smtClean="0"/>
              <a:t>меньше следует воспользоваться таблицами критериев </a:t>
            </a:r>
            <a:r>
              <a:rPr lang="ru-RU" sz="2000" dirty="0" smtClean="0"/>
              <a:t>Вальда – </a:t>
            </a:r>
            <a:r>
              <a:rPr lang="ru-RU" sz="2000" dirty="0" smtClean="0"/>
              <a:t>Вольфовица и </a:t>
            </a:r>
            <a:r>
              <a:rPr lang="ru-RU" sz="2000" dirty="0" smtClean="0"/>
              <a:t>Колмогорова – </a:t>
            </a:r>
            <a:r>
              <a:rPr lang="ru-RU" sz="2000" dirty="0" smtClean="0"/>
              <a:t>Смирнова, в которых отображены средние значения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350"/>
            <a:ext cx="8640960" cy="6337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400" dirty="0" smtClean="0"/>
              <a:t>   </a:t>
            </a:r>
            <a:r>
              <a:rPr lang="ru-RU" sz="2200" dirty="0" smtClean="0"/>
              <a:t>Для сравнения средних в более чем двух независимых группах применяют критерии </a:t>
            </a:r>
            <a:r>
              <a:rPr lang="en-US" sz="2200" i="1" dirty="0" err="1" smtClean="0"/>
              <a:t>Kruskal</a:t>
            </a:r>
            <a:r>
              <a:rPr lang="ru-RU" sz="2200" i="1" dirty="0" smtClean="0"/>
              <a:t> – </a:t>
            </a:r>
            <a:r>
              <a:rPr lang="en-US" sz="2200" i="1" dirty="0" smtClean="0"/>
              <a:t>Wallis test</a:t>
            </a:r>
            <a:r>
              <a:rPr lang="ru-RU" sz="2200" dirty="0" smtClean="0"/>
              <a:t> (Краскела – Уоллиса) и  </a:t>
            </a:r>
            <a:r>
              <a:rPr lang="ru-RU" sz="2200" i="1" dirty="0" smtClean="0"/>
              <a:t>Median test</a:t>
            </a:r>
            <a:r>
              <a:rPr lang="ru-RU" sz="2200" dirty="0" smtClean="0"/>
              <a:t> (медианный тест), которые являются непараметрическими альтернативами однофакторного дисперсионного анализа. Файл должен содержать группирующую переменную. </a:t>
            </a:r>
            <a:endParaRPr lang="ru-RU" sz="2200" dirty="0" smtClean="0"/>
          </a:p>
          <a:p>
            <a:pPr algn="just" eaLnBrk="1" hangingPunct="1">
              <a:lnSpc>
                <a:spcPct val="90000"/>
              </a:lnSpc>
            </a:pPr>
            <a:r>
              <a:rPr lang="ru-RU" sz="2200" dirty="0" smtClean="0"/>
              <a:t>Критерий</a:t>
            </a:r>
            <a:r>
              <a:rPr lang="ru-RU" sz="2200" b="1" dirty="0" smtClean="0"/>
              <a:t> </a:t>
            </a:r>
            <a:r>
              <a:rPr lang="en-US" sz="2200" i="1" dirty="0" err="1" smtClean="0"/>
              <a:t>Kruskal</a:t>
            </a:r>
            <a:r>
              <a:rPr lang="ru-RU" sz="2200" i="1" dirty="0" smtClean="0"/>
              <a:t> – </a:t>
            </a:r>
            <a:r>
              <a:rPr lang="en-US" sz="2200" i="1" dirty="0" smtClean="0"/>
              <a:t>Wallis test</a:t>
            </a:r>
            <a:r>
              <a:rPr lang="en-US" sz="2200" b="1" dirty="0" smtClean="0"/>
              <a:t> </a:t>
            </a:r>
            <a:r>
              <a:rPr lang="ru-RU" sz="2200" dirty="0" smtClean="0"/>
              <a:t>основан на рангах и проверяет гипотезу, имеют ли сравниваемые выборки одно и тоже распределение или же распределения с одинаковыми медианами.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200" dirty="0" smtClean="0"/>
              <a:t>    В критерии</a:t>
            </a:r>
            <a:r>
              <a:rPr lang="ru-RU" sz="2200" b="1" dirty="0" smtClean="0"/>
              <a:t> </a:t>
            </a:r>
            <a:r>
              <a:rPr lang="ru-RU" sz="2200" i="1" dirty="0" smtClean="0"/>
              <a:t>Median test</a:t>
            </a:r>
            <a:r>
              <a:rPr lang="ru-RU" sz="2200" b="1" dirty="0" smtClean="0"/>
              <a:t> </a:t>
            </a:r>
            <a:r>
              <a:rPr lang="ru-RU" sz="2200" dirty="0" smtClean="0"/>
              <a:t>подсчитывается число наблюдений каждой группы, которые попадают правее или левее общей медианы выборок. При справедливости нулевой гипотезы – все группы извлечены из популяций с равными медианами, ожидается, что примерно половина всех наблюдений попадает левее (правее) общей медианы.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5544616" cy="36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9512" y="386104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Проверим, есть ли различие в пробегах автомобилей в зависимости от типа топлива. Так как сравниваются группы (более двух) различных автомобилей, необходимо использовать критерии сравнения средних для независимых групп. В окне 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выберем </a:t>
            </a:r>
            <a:r>
              <a:rPr lang="ru-RU" sz="2000" dirty="0" smtClean="0"/>
              <a:t>процедуру </a:t>
            </a:r>
            <a:r>
              <a:rPr lang="ru-RU" sz="2000" b="1" dirty="0" smtClean="0"/>
              <a:t>Сравнение нескольких независимых групп, </a:t>
            </a:r>
            <a:r>
              <a:rPr lang="ru-RU" sz="2000" dirty="0" smtClean="0"/>
              <a:t>откроется окно критериев Краскела – Уоллиса и медианного теста. Укажем имена переменных: группирующая – </a:t>
            </a:r>
            <a:r>
              <a:rPr lang="ru-RU" sz="2000" i="1" dirty="0" smtClean="0"/>
              <a:t>Тип. </a:t>
            </a:r>
            <a:r>
              <a:rPr lang="ru-RU" sz="2000" i="1" dirty="0" err="1" smtClean="0"/>
              <a:t>топл</a:t>
            </a:r>
            <a:r>
              <a:rPr lang="ru-RU" sz="2000" i="1" dirty="0" smtClean="0"/>
              <a:t>.</a:t>
            </a:r>
            <a:r>
              <a:rPr lang="ru-RU" sz="2000" dirty="0" smtClean="0"/>
              <a:t>; зависимая – </a:t>
            </a:r>
            <a:r>
              <a:rPr lang="ru-RU" sz="2000" i="1" dirty="0" smtClean="0"/>
              <a:t>Пробег2.</a:t>
            </a:r>
            <a:r>
              <a:rPr lang="ru-RU" sz="2000" dirty="0" smtClean="0"/>
              <a:t> Из таблиц следует, что верна гипотеза о равенстве средних в трех группах (уровни значимости критериев </a:t>
            </a:r>
            <a:r>
              <a:rPr lang="ru-RU" sz="2000" i="1" dirty="0" smtClean="0"/>
              <a:t>р</a:t>
            </a:r>
            <a:r>
              <a:rPr lang="ru-RU" sz="2000" dirty="0" smtClean="0"/>
              <a:t> больше, чем 0,05).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5759450" cy="187325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4005064"/>
            <a:ext cx="4248472" cy="2457450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1656184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В первых 2 таблицах приведены таблицы критериев Краскела-Уоллиса и  медианного теста. Уровни значимости р в обеих таблицах </a:t>
            </a:r>
            <a:r>
              <a:rPr lang="en-US" sz="2000" dirty="0" smtClean="0"/>
              <a:t>&gt;0,05</a:t>
            </a:r>
            <a:r>
              <a:rPr lang="ru-RU" sz="2000" dirty="0" smtClean="0"/>
              <a:t>, поэтому выполняется гипотеза о равенстве средних в 3 группах по типу топлива. В третьей таблице приведены результаты парного сравнения между группами – также верна</a:t>
            </a:r>
            <a:r>
              <a:rPr lang="ru-RU" sz="2000" dirty="0" smtClean="0"/>
              <a:t> </a:t>
            </a:r>
            <a:r>
              <a:rPr lang="ru-RU" sz="2000" dirty="0" smtClean="0"/>
              <a:t> гипотеза </a:t>
            </a:r>
            <a:r>
              <a:rPr lang="ru-RU" sz="2000" dirty="0" smtClean="0"/>
              <a:t>о равенстве средних</a:t>
            </a:r>
            <a:r>
              <a:rPr lang="ru-RU" sz="2000" dirty="0" smtClean="0"/>
              <a:t>  </a:t>
            </a:r>
            <a:endParaRPr lang="ru-RU" sz="2000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437112"/>
            <a:ext cx="4097197" cy="220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554434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sz="2400" dirty="0" smtClean="0"/>
              <a:t>Для сравнения средних в двух зависимых выборках (повторные измерения) используют критерии </a:t>
            </a:r>
            <a:r>
              <a:rPr lang="ru-RU" sz="2400" i="1" dirty="0" smtClean="0"/>
              <a:t>з</a:t>
            </a:r>
            <a:r>
              <a:rPr lang="ru-RU" sz="2400" i="1" dirty="0" smtClean="0"/>
              <a:t>наков   </a:t>
            </a:r>
            <a:r>
              <a:rPr lang="ru-RU" sz="2400" dirty="0" smtClean="0"/>
              <a:t>и</a:t>
            </a:r>
            <a:r>
              <a:rPr lang="ru-RU" sz="2400" i="1" dirty="0" smtClean="0"/>
              <a:t> </a:t>
            </a:r>
            <a:r>
              <a:rPr lang="ru-RU" sz="2400" dirty="0" smtClean="0"/>
              <a:t>критерий</a:t>
            </a:r>
            <a:r>
              <a:rPr lang="ru-RU" sz="2400" i="1" dirty="0" smtClean="0"/>
              <a:t> Вилкоксона</a:t>
            </a:r>
            <a:r>
              <a:rPr lang="ru-RU" sz="2400" dirty="0" smtClean="0"/>
              <a:t>, которые являются непараметрической альтернативой </a:t>
            </a:r>
            <a:r>
              <a:rPr lang="en-US" sz="2400" i="1" dirty="0" smtClean="0"/>
              <a:t>t</a:t>
            </a:r>
            <a:r>
              <a:rPr lang="ru-RU" sz="2400" i="1" dirty="0" smtClean="0"/>
              <a:t>-критерия</a:t>
            </a:r>
            <a:r>
              <a:rPr lang="ru-RU" sz="2400" dirty="0" smtClean="0"/>
              <a:t> сравнения средних в двух зависимых выборках. Критерий </a:t>
            </a:r>
            <a:r>
              <a:rPr lang="ru-RU" sz="2400" i="1" dirty="0" smtClean="0"/>
              <a:t>знаков </a:t>
            </a:r>
            <a:r>
              <a:rPr lang="ru-RU" sz="2400" dirty="0" smtClean="0"/>
              <a:t>основан на подсчете количества положительных разностей между значениями переменных до и после повторных измерений. Для применения этого критерия требуются очень слабые предположения, например об однозначной определенности медианы разностей.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2400" dirty="0" smtClean="0"/>
              <a:t>Критерий </a:t>
            </a:r>
            <a:r>
              <a:rPr lang="ru-RU" sz="2400" i="1" dirty="0" smtClean="0"/>
              <a:t>Вилкоксона </a:t>
            </a:r>
            <a:r>
              <a:rPr lang="ru-RU" sz="2400" dirty="0" smtClean="0"/>
              <a:t>основан </a:t>
            </a:r>
            <a:r>
              <a:rPr lang="ru-RU" sz="2400" dirty="0" smtClean="0"/>
              <a:t>на ранжировании значений рассматриваемого признака. Подсчитывается сумма рангов значений второй выборки в общем вариационном ряду двух выборок. Требования к применимости этого критерия более строгие, чем для критерия знаков. Но если эти требования выполнены, то критерий </a:t>
            </a:r>
            <a:r>
              <a:rPr lang="ru-RU" sz="2400" i="1" dirty="0" smtClean="0"/>
              <a:t>Вилкоксона </a:t>
            </a:r>
            <a:r>
              <a:rPr lang="ru-RU" sz="2400" dirty="0" smtClean="0"/>
              <a:t>имеет </a:t>
            </a:r>
            <a:r>
              <a:rPr lang="ru-RU" sz="2400" dirty="0" smtClean="0"/>
              <a:t>большую мощность, чем критерий</a:t>
            </a:r>
            <a:r>
              <a:rPr lang="ru-RU" sz="2400" b="1" dirty="0" smtClean="0"/>
              <a:t> </a:t>
            </a:r>
            <a:r>
              <a:rPr lang="ru-RU" sz="2400" i="1" dirty="0" smtClean="0"/>
              <a:t>знаков.</a:t>
            </a:r>
            <a:endParaRPr lang="ru-RU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12968" cy="24482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Для того чтобы определить, в каких группах средние неравны, воспользуемся критериями знаков и Вилкоксона. Для</a:t>
            </a:r>
            <a:r>
              <a:rPr lang="en-US" sz="2000" dirty="0" smtClean="0"/>
              <a:t> </a:t>
            </a:r>
            <a:r>
              <a:rPr lang="ru-RU" sz="2000" dirty="0" smtClean="0"/>
              <a:t>этого</a:t>
            </a:r>
            <a:r>
              <a:rPr lang="en-US" sz="2000" dirty="0" smtClean="0"/>
              <a:t> </a:t>
            </a:r>
            <a:r>
              <a:rPr lang="ru-RU" sz="2000" dirty="0" smtClean="0"/>
              <a:t>в</a:t>
            </a:r>
            <a:r>
              <a:rPr lang="en-US" sz="2000" dirty="0" smtClean="0"/>
              <a:t> </a:t>
            </a:r>
            <a:r>
              <a:rPr lang="ru-RU" sz="2000" dirty="0" smtClean="0"/>
              <a:t>окне</a:t>
            </a:r>
            <a:r>
              <a:rPr lang="en-US" sz="2000" dirty="0" smtClean="0"/>
              <a:t>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выберем</a:t>
            </a:r>
            <a:r>
              <a:rPr lang="en-US" sz="2000" dirty="0" smtClean="0"/>
              <a:t> </a:t>
            </a:r>
            <a:r>
              <a:rPr lang="ru-RU" sz="2000" dirty="0" smtClean="0"/>
              <a:t>процедуру</a:t>
            </a:r>
            <a:r>
              <a:rPr lang="en-US" sz="2000" dirty="0" smtClean="0"/>
              <a:t> </a:t>
            </a:r>
            <a:r>
              <a:rPr lang="ru-RU" sz="2000" b="1" dirty="0" smtClean="0"/>
              <a:t>Сравнение двух зависимых переменных</a:t>
            </a:r>
            <a:endParaRPr lang="ru-RU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Предположим, что все пробеги повторные </a:t>
            </a:r>
            <a:r>
              <a:rPr lang="ru-RU" sz="2000" dirty="0" smtClean="0"/>
              <a:t>измерения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</a:t>
            </a:r>
            <a:r>
              <a:rPr lang="ru-RU" sz="2000" dirty="0" smtClean="0"/>
              <a:t>В открывшемся </a:t>
            </a:r>
            <a:r>
              <a:rPr lang="ru-RU" sz="2000" dirty="0" smtClean="0"/>
              <a:t>окне </a:t>
            </a:r>
            <a:r>
              <a:rPr lang="ru-RU" sz="2000" dirty="0" smtClean="0"/>
              <a:t>после выбора имен переменных последовательно нажмем кнопки с названиями критериев. На </a:t>
            </a:r>
            <a:r>
              <a:rPr lang="ru-RU" sz="2000" dirty="0" smtClean="0"/>
              <a:t>следующем слайде </a:t>
            </a:r>
            <a:r>
              <a:rPr lang="ru-RU" sz="2000" dirty="0" smtClean="0"/>
              <a:t>приведены таблицы с результатами </a:t>
            </a:r>
            <a:r>
              <a:rPr lang="ru-RU" sz="2000" dirty="0" smtClean="0"/>
              <a:t>парного </a:t>
            </a:r>
            <a:r>
              <a:rPr lang="ru-RU" sz="2000" dirty="0" smtClean="0"/>
              <a:t>сравнения средних по критерию знаков.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000" dirty="0" smtClean="0"/>
              <a:t>   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866" y="2900536"/>
            <a:ext cx="5414374" cy="36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1907704" y="2996952"/>
          <a:ext cx="4897437" cy="1079500"/>
        </p:xfrm>
        <a:graphic>
          <a:graphicData uri="http://schemas.openxmlformats.org/presentationml/2006/ole">
            <p:oleObj spid="_x0000_s58370" name="Spreadsheet" r:id="rId3" imgW="3629025" imgH="819150" progId="Statistica.Spreadsheet">
              <p:embed/>
            </p:oleObj>
          </a:graphicData>
        </a:graphic>
      </p:graphicFrame>
      <p:graphicFrame>
        <p:nvGraphicFramePr>
          <p:cNvPr id="58371" name="Object 6"/>
          <p:cNvGraphicFramePr>
            <a:graphicFrameLocks noChangeAspect="1"/>
          </p:cNvGraphicFramePr>
          <p:nvPr/>
        </p:nvGraphicFramePr>
        <p:xfrm>
          <a:off x="1835696" y="4221088"/>
          <a:ext cx="4968875" cy="1079500"/>
        </p:xfrm>
        <a:graphic>
          <a:graphicData uri="http://schemas.openxmlformats.org/presentationml/2006/ole">
            <p:oleObj spid="_x0000_s58371" name="Spreadsheet" r:id="rId4" imgW="3629025" imgH="819150" progId="Statistica.Spreadsheet">
              <p:embed/>
            </p:oleObj>
          </a:graphicData>
        </a:graphic>
      </p:graphicFrame>
      <p:graphicFrame>
        <p:nvGraphicFramePr>
          <p:cNvPr id="58372" name="Object 8"/>
          <p:cNvGraphicFramePr>
            <a:graphicFrameLocks noChangeAspect="1"/>
          </p:cNvGraphicFramePr>
          <p:nvPr/>
        </p:nvGraphicFramePr>
        <p:xfrm>
          <a:off x="1979712" y="5517232"/>
          <a:ext cx="4897437" cy="1079500"/>
        </p:xfrm>
        <a:graphic>
          <a:graphicData uri="http://schemas.openxmlformats.org/presentationml/2006/ole">
            <p:oleObj spid="_x0000_s58372" name="Spreadsheet" r:id="rId5" imgW="3629025" imgH="819150" progId="Statistica.Spreadsheet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188640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Так </a:t>
            </a:r>
            <a:r>
              <a:rPr lang="ru-RU" dirty="0" smtClean="0"/>
              <a:t>как во всех таблицах</a:t>
            </a:r>
            <a:r>
              <a:rPr lang="ru-RU" i="1" dirty="0" smtClean="0"/>
              <a:t> </a:t>
            </a:r>
            <a:r>
              <a:rPr lang="en-US" i="1" dirty="0" smtClean="0"/>
              <a:t>p</a:t>
            </a:r>
            <a:r>
              <a:rPr lang="ru-RU" dirty="0" smtClean="0"/>
              <a:t> меньше 0,05, можно утверждать, что  при </a:t>
            </a:r>
            <a:r>
              <a:rPr lang="ru-RU" dirty="0" smtClean="0"/>
              <a:t>парном </a:t>
            </a:r>
            <a:r>
              <a:rPr lang="ru-RU" dirty="0" smtClean="0"/>
              <a:t>сравнении средних </a:t>
            </a:r>
            <a:r>
              <a:rPr lang="ru-RU" dirty="0" smtClean="0"/>
              <a:t>в предположении, что все 3 пробега повторные измерения одной и той же величины, верна </a:t>
            </a:r>
            <a:r>
              <a:rPr lang="ru-RU" dirty="0" smtClean="0"/>
              <a:t>альтернативная гипотеза о неравенстве средних, причем  </a:t>
            </a:r>
            <a:r>
              <a:rPr lang="ru-RU" i="1" dirty="0" smtClean="0"/>
              <a:t>среднее</a:t>
            </a:r>
            <a:r>
              <a:rPr lang="ru-RU" dirty="0" smtClean="0"/>
              <a:t> </a:t>
            </a:r>
            <a:r>
              <a:rPr lang="ru-RU" i="1" dirty="0" smtClean="0"/>
              <a:t>Пробег2</a:t>
            </a:r>
            <a:r>
              <a:rPr lang="ru-RU" dirty="0" smtClean="0"/>
              <a:t> </a:t>
            </a:r>
            <a:r>
              <a:rPr lang="ru-RU" dirty="0" smtClean="0"/>
              <a:t>статистически значимо больше </a:t>
            </a:r>
            <a:r>
              <a:rPr lang="ru-RU" i="1" dirty="0" smtClean="0"/>
              <a:t>среднего Пробег3, которое </a:t>
            </a:r>
            <a:r>
              <a:rPr lang="ru-RU" dirty="0" smtClean="0"/>
              <a:t>статистически значимо больше</a:t>
            </a:r>
            <a:r>
              <a:rPr lang="ru-RU" i="1" dirty="0" smtClean="0"/>
              <a:t> </a:t>
            </a:r>
            <a:r>
              <a:rPr lang="ru-RU" i="1" dirty="0" smtClean="0"/>
              <a:t>среднего</a:t>
            </a:r>
            <a:r>
              <a:rPr lang="ru-RU" dirty="0" smtClean="0"/>
              <a:t> </a:t>
            </a:r>
            <a:r>
              <a:rPr lang="ru-RU" i="1" dirty="0" smtClean="0"/>
              <a:t>Пробег1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100811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Аналогичный результат получен критерием Вилкоксона. Между всем переменными отличие средних статистически значимо</a:t>
            </a:r>
            <a:endParaRPr lang="ru-RU" sz="24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616623" cy="441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893175" cy="64087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Если условия применения параметрических критериев не выполнены, необходимо воспользоваться непараметрическими критериями. Условия могут быть не выполнены, если закон распределения переменных не удается аппроксимировать нормальным законом либо из-за малого объема выборки, либо из-за свойств переменной.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Альтернативой коэффициента корреляции Пирсона  в непараметрической статистике являются коэффициенты Спирмена, </a:t>
            </a:r>
            <a:r>
              <a:rPr lang="ru-RU" sz="2800" dirty="0" err="1" smtClean="0"/>
              <a:t>тау</a:t>
            </a:r>
            <a:r>
              <a:rPr lang="ru-RU" sz="2800" dirty="0" smtClean="0"/>
              <a:t> Кендалла и Гамма. Возможность применения перечисленных коэффициентов связана со шкалой, в которой измерены признаки объектов.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dirty="0" smtClean="0"/>
              <a:t>         Коэффициент Спирмена рекомендуется использовать, если переменные – количественные (закон распределения которых не известен или не является нормальным) и (или) категориальные (порядковые).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12968" cy="1511498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400" dirty="0" smtClean="0"/>
              <a:t>     </a:t>
            </a:r>
            <a:r>
              <a:rPr lang="ru-RU" sz="2000" dirty="0" smtClean="0"/>
              <a:t>Для сравнения средних в более чем двух  зависимых группах используют критерий </a:t>
            </a:r>
            <a:r>
              <a:rPr lang="en-US" sz="2000" i="1" dirty="0" smtClean="0"/>
              <a:t>Friedman ANOVA test</a:t>
            </a:r>
            <a:r>
              <a:rPr lang="ru-RU" sz="2000" dirty="0" smtClean="0"/>
              <a:t> (Фридмана), который является непараметрической альтернативой однофакторному дисперсионному анализу с повторными измерениями.</a:t>
            </a:r>
          </a:p>
          <a:p>
            <a:pPr eaLnBrk="1" hangingPunct="1"/>
            <a:endParaRPr lang="ru-RU" dirty="0" smtClean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128792" cy="484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350"/>
            <a:ext cx="8496944" cy="2160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sz="2000" dirty="0" smtClean="0"/>
              <a:t>   Проверим равенство средних пробега европейских и японских автомобилей до первого ремонта, до капитального ремонта и после капитального ремонта до очередной поломки двигателя. Так как число групп – более двух и группы зависимые (рассматриваются </a:t>
            </a:r>
            <a:r>
              <a:rPr lang="ru-RU" sz="2000" dirty="0" smtClean="0"/>
              <a:t>повторные пробеги </a:t>
            </a:r>
            <a:r>
              <a:rPr lang="ru-RU" sz="2000" dirty="0" smtClean="0"/>
              <a:t>одних и тех же автомобилей), в окне </a:t>
            </a:r>
            <a:r>
              <a:rPr lang="ru-RU" sz="2000" b="1" dirty="0" smtClean="0"/>
              <a:t>Непараметрическая статистика </a:t>
            </a:r>
            <a:r>
              <a:rPr lang="ru-RU" sz="2000" dirty="0" smtClean="0"/>
              <a:t>выберите </a:t>
            </a:r>
            <a:r>
              <a:rPr lang="ru-RU" sz="2000" dirty="0" smtClean="0"/>
              <a:t>команду </a:t>
            </a:r>
            <a:r>
              <a:rPr lang="ru-RU" sz="2000" b="1" dirty="0" smtClean="0"/>
              <a:t>Сравнение нескольких зависимых переменных</a:t>
            </a:r>
            <a:r>
              <a:rPr lang="ru-RU" sz="2000" dirty="0" smtClean="0"/>
              <a:t>,</a:t>
            </a:r>
            <a:r>
              <a:rPr lang="en-US" sz="2000" b="1" dirty="0" smtClean="0"/>
              <a:t> </a:t>
            </a:r>
            <a:r>
              <a:rPr lang="ru-RU" sz="2000" dirty="0" smtClean="0"/>
              <a:t>откроется</a:t>
            </a:r>
            <a:r>
              <a:rPr lang="en-US" sz="2000" dirty="0" smtClean="0"/>
              <a:t> </a:t>
            </a:r>
            <a:r>
              <a:rPr lang="ru-RU" sz="2000" dirty="0" smtClean="0"/>
              <a:t>рабочее</a:t>
            </a:r>
            <a:r>
              <a:rPr lang="en-US" sz="2000" dirty="0" smtClean="0"/>
              <a:t> </a:t>
            </a:r>
            <a:r>
              <a:rPr lang="ru-RU" sz="2000" dirty="0" smtClean="0"/>
              <a:t>окно</a:t>
            </a:r>
            <a:r>
              <a:rPr lang="en-US" sz="2000" b="1" dirty="0" smtClean="0"/>
              <a:t> </a:t>
            </a:r>
            <a:r>
              <a:rPr lang="ru-RU" sz="2000" b="1" dirty="0" smtClean="0"/>
              <a:t>Ранговый дисперсионный анализ</a:t>
            </a:r>
            <a:endParaRPr lang="ru-RU" sz="20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2400" dirty="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69731" y="2348880"/>
            <a:ext cx="6421487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8172450" cy="2160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2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sz="1400" dirty="0" smtClean="0"/>
              <a:t>                                                   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400" dirty="0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200" dirty="0" smtClean="0"/>
              <a:t>                                  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6912"/>
            <a:ext cx="60721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56895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ru-RU" dirty="0" smtClean="0"/>
              <a:t>После ввода имен анализируемых переменных щелкните кнопкой </a:t>
            </a:r>
            <a:r>
              <a:rPr lang="en-US" b="1" dirty="0" smtClean="0"/>
              <a:t>OK</a:t>
            </a:r>
            <a:r>
              <a:rPr lang="ru-RU" b="1" dirty="0" smtClean="0"/>
              <a:t>, </a:t>
            </a:r>
            <a:r>
              <a:rPr lang="ru-RU" dirty="0" smtClean="0"/>
              <a:t>появится таблица с результатами анализа (рис.9). Так как уровень значимости критерия </a:t>
            </a:r>
            <a:r>
              <a:rPr lang="en-US" i="1" dirty="0" smtClean="0"/>
              <a:t>p</a:t>
            </a:r>
            <a:r>
              <a:rPr lang="ru-RU" dirty="0" smtClean="0"/>
              <a:t> значительно меньше 0,05 (</a:t>
            </a:r>
            <a:r>
              <a:rPr lang="en-US" i="1" dirty="0" smtClean="0"/>
              <a:t>p</a:t>
            </a:r>
            <a:r>
              <a:rPr lang="ru-RU" i="1" dirty="0" smtClean="0"/>
              <a:t> &lt; 0,000</a:t>
            </a:r>
            <a:r>
              <a:rPr lang="ru-RU" dirty="0" smtClean="0"/>
              <a:t>), верна альтернативная гипотеза о неравенстве средних в трех группах. </a:t>
            </a:r>
            <a:r>
              <a:rPr lang="ru-RU" dirty="0" smtClean="0"/>
              <a:t>Чтобы выяснить между какими переменными отличие средних статистически значимо следует воспользоваться критерием знаков, либо критерием Вилкоксона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88640"/>
            <a:ext cx="8206680" cy="338437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 smtClean="0"/>
              <a:t>Коэффициент корреляции Спирмена еще называют коэффициентом ранговой, т.е. порядковой  корреляции. Идея его вычисления проста – значения переменных упорядочиваются, посредством присвоения им ранга и далее вычисляется для рангов коэффициент корреляции Пирсона. Недостаток – потеря существенной информации о числовых величинах! Пример: надо вычислить коэффициент Спирмена для переменных Пер1 и Пер3. Если перевести их в порядковую шкалу,  присвоив им </a:t>
            </a:r>
            <a:r>
              <a:rPr lang="ru-RU" sz="2000" dirty="0" smtClean="0"/>
              <a:t>ранги, </a:t>
            </a:r>
            <a:r>
              <a:rPr lang="ru-RU" sz="2000" dirty="0" smtClean="0"/>
              <a:t>то получим переменные Пер2 и Пер4. Коэффициенты корреляции Спирмена между Пер1 и Пер3 равны </a:t>
            </a:r>
            <a:r>
              <a:rPr lang="ru-RU" sz="2000" dirty="0" smtClean="0"/>
              <a:t>коэффициенту </a:t>
            </a:r>
            <a:r>
              <a:rPr lang="ru-RU" sz="2000" dirty="0" smtClean="0"/>
              <a:t>корреляции Пирсона между Пер2 и Пер4.</a:t>
            </a:r>
            <a:endParaRPr lang="ru-RU" sz="20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501008"/>
            <a:ext cx="5528642" cy="15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373216"/>
            <a:ext cx="3068692" cy="96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5373216"/>
            <a:ext cx="2654306" cy="96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88913"/>
            <a:ext cx="8497069" cy="367213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    </a:t>
            </a:r>
            <a:r>
              <a:rPr lang="ru-RU" sz="2200" dirty="0" smtClean="0"/>
              <a:t>Коэффициент </a:t>
            </a:r>
            <a:r>
              <a:rPr lang="ru-RU" sz="2200" dirty="0" err="1" smtClean="0"/>
              <a:t>тау</a:t>
            </a:r>
            <a:r>
              <a:rPr lang="ru-RU" sz="2200" dirty="0" smtClean="0"/>
              <a:t> Кендалла рекомендуется использовать, если хотя бы одна переменная – категориальные (порядковая).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   Коэффициент Гамма  рекомендуется использовать, если переменные содержат много повторяющихся значений.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   Рассмотрим процедуру вычисления коэффициентов корреляции на примере файла данных </a:t>
            </a:r>
            <a:r>
              <a:rPr lang="en-US" sz="2200" b="1" dirty="0" smtClean="0"/>
              <a:t>Auto</a:t>
            </a:r>
            <a:r>
              <a:rPr lang="ru-RU" sz="2200" dirty="0" smtClean="0"/>
              <a:t>, уже рассмотренного ранее. В файле приведены данные пробега пятнадцати автомобилей японского и европейского производства до и после капитального ремонта.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   Необходимо определить, есть ли зависимость между производителями автомобилей и типом топлива; между производителями автомобилей, типом топлива и величинами </a:t>
            </a:r>
            <a:r>
              <a:rPr lang="ru-RU" sz="2200" i="1" dirty="0" smtClean="0"/>
              <a:t>Пробег1, Пробег2, Пробег3</a:t>
            </a:r>
            <a:r>
              <a:rPr lang="ru-RU" sz="2200" dirty="0" smtClean="0"/>
              <a:t>; между величинами </a:t>
            </a:r>
            <a:r>
              <a:rPr lang="ru-RU" sz="2200" i="1" dirty="0" smtClean="0"/>
              <a:t>Пробег1, Пробег2, Пробег3</a:t>
            </a:r>
            <a:r>
              <a:rPr lang="ru-RU" sz="2200" dirty="0" smtClean="0"/>
              <a:t>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  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200" dirty="0" smtClean="0"/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23928" y="6237312"/>
            <a:ext cx="158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1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2088232"/>
          </a:xfrm>
        </p:spPr>
        <p:txBody>
          <a:bodyPr/>
          <a:lstStyle/>
          <a:p>
            <a:pPr algn="just"/>
            <a:r>
              <a:rPr lang="ru-RU" sz="2000" dirty="0" smtClean="0"/>
              <a:t>В верхнем меню </a:t>
            </a:r>
            <a:r>
              <a:rPr lang="ru-RU" sz="2000" b="1" dirty="0" smtClean="0"/>
              <a:t>Анализ</a:t>
            </a:r>
            <a:r>
              <a:rPr lang="ru-RU" sz="2000" dirty="0" smtClean="0"/>
              <a:t> выберем команду </a:t>
            </a:r>
            <a:r>
              <a:rPr lang="ru-RU" sz="2000" b="1" dirty="0" smtClean="0"/>
              <a:t>Непараметрическая статистика, </a:t>
            </a:r>
            <a:r>
              <a:rPr lang="ru-RU" sz="2000" dirty="0" smtClean="0"/>
              <a:t>откроется окно с меню команды. После выбора команды </a:t>
            </a:r>
            <a:r>
              <a:rPr lang="ru-RU" sz="2000" b="1" dirty="0" smtClean="0"/>
              <a:t>Корреляция </a:t>
            </a:r>
            <a:r>
              <a:rPr lang="en-US" sz="2000" b="1" dirty="0" smtClean="0"/>
              <a:t>Spearman</a:t>
            </a:r>
            <a:r>
              <a:rPr lang="ru-RU" sz="2000" b="1" dirty="0" smtClean="0"/>
              <a:t>, Kendall </a:t>
            </a:r>
            <a:r>
              <a:rPr lang="en-US" sz="2000" b="1" dirty="0" smtClean="0"/>
              <a:t>tau</a:t>
            </a:r>
            <a:r>
              <a:rPr lang="ru-RU" sz="2000" b="1" dirty="0" smtClean="0"/>
              <a:t>, </a:t>
            </a:r>
            <a:r>
              <a:rPr lang="en-US" sz="2000" b="1" dirty="0" smtClean="0"/>
              <a:t>gamma</a:t>
            </a:r>
            <a:r>
              <a:rPr lang="ru-RU" sz="2000" b="1" dirty="0" smtClean="0"/>
              <a:t> </a:t>
            </a:r>
            <a:r>
              <a:rPr lang="ru-RU" sz="2000" dirty="0" smtClean="0"/>
              <a:t>откроется окно диалога</a:t>
            </a:r>
            <a:r>
              <a:rPr lang="ru-RU" sz="2000" b="1" dirty="0" smtClean="0"/>
              <a:t> </a:t>
            </a:r>
            <a:r>
              <a:rPr lang="ru-RU" sz="2000" dirty="0" smtClean="0"/>
              <a:t>(рис.1). Щелкнем по кнопке </a:t>
            </a:r>
            <a:r>
              <a:rPr lang="ru-RU" sz="2000" b="1" dirty="0" smtClean="0"/>
              <a:t>Переменные</a:t>
            </a:r>
            <a:r>
              <a:rPr lang="ru-RU" sz="2000" dirty="0" smtClean="0"/>
              <a:t> и зададим имена анализируемых переменных </a:t>
            </a:r>
            <a:r>
              <a:rPr lang="ru-RU" sz="2000" dirty="0" smtClean="0"/>
              <a:t>одним списком: </a:t>
            </a:r>
            <a:r>
              <a:rPr lang="ru-RU" sz="2000" i="1" dirty="0" smtClean="0"/>
              <a:t>Пробег1 </a:t>
            </a:r>
            <a:r>
              <a:rPr lang="ru-RU" sz="2000" i="1" dirty="0" smtClean="0"/>
              <a:t>– Пробег3</a:t>
            </a:r>
            <a:r>
              <a:rPr lang="ru-RU" sz="2000" dirty="0" smtClean="0"/>
              <a:t>. Нажмем кнопку</a:t>
            </a:r>
            <a:r>
              <a:rPr lang="ru-RU" sz="2000" b="1" dirty="0" smtClean="0"/>
              <a:t> Спирмена </a:t>
            </a:r>
            <a:r>
              <a:rPr lang="en-US" sz="2000" b="1" dirty="0" smtClean="0"/>
              <a:t>R</a:t>
            </a:r>
            <a:r>
              <a:rPr lang="ru-RU" sz="2000" b="1" dirty="0" smtClean="0"/>
              <a:t>, </a:t>
            </a:r>
            <a:r>
              <a:rPr lang="ru-RU" sz="2000" dirty="0" smtClean="0"/>
              <a:t>результаты анализа появятся в виде таблицы (рис. 2).</a:t>
            </a:r>
            <a:endParaRPr lang="ru-RU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4227566" cy="36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15843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800" smtClean="0"/>
              <a:t>         Из рис. 2 видно, что между переменными </a:t>
            </a:r>
            <a:r>
              <a:rPr lang="ru-RU" sz="2800" i="1" smtClean="0"/>
              <a:t>Пробег1, Пробег2, Пробег3</a:t>
            </a:r>
            <a:r>
              <a:rPr lang="ru-RU" sz="2800" smtClean="0"/>
              <a:t> корреляция сильная и статистически значимая. 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995936" y="4581128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Рис. 2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6196581" cy="285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88640"/>
            <a:ext cx="8785101" cy="3096343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sz="2000" dirty="0" smtClean="0"/>
              <a:t>На рис. 3–4 приведены корреляции между переменными </a:t>
            </a:r>
            <a:r>
              <a:rPr lang="ru-RU" sz="2000" i="1" dirty="0" smtClean="0"/>
              <a:t>Тип. </a:t>
            </a:r>
            <a:r>
              <a:rPr lang="ru-RU" sz="2000" i="1" dirty="0" err="1" smtClean="0"/>
              <a:t>топл</a:t>
            </a:r>
            <a:r>
              <a:rPr lang="ru-RU" sz="2000" dirty="0" smtClean="0"/>
              <a:t>. и </a:t>
            </a:r>
            <a:r>
              <a:rPr lang="ru-RU" sz="2000" i="1" dirty="0" smtClean="0"/>
              <a:t>Произв.; Тип. </a:t>
            </a:r>
            <a:r>
              <a:rPr lang="ru-RU" sz="2000" i="1" dirty="0" err="1" smtClean="0"/>
              <a:t>топл</a:t>
            </a:r>
            <a:r>
              <a:rPr lang="ru-RU" sz="2000" i="1" dirty="0" smtClean="0"/>
              <a:t>., Произв. </a:t>
            </a:r>
            <a:r>
              <a:rPr lang="ru-RU" sz="2000" dirty="0" smtClean="0"/>
              <a:t>и переменными </a:t>
            </a:r>
            <a:r>
              <a:rPr lang="ru-RU" sz="2000" i="1" dirty="0" smtClean="0"/>
              <a:t>Пробег1, Пробег2 </a:t>
            </a:r>
            <a:r>
              <a:rPr lang="ru-RU" sz="2000" dirty="0" smtClean="0"/>
              <a:t>и </a:t>
            </a:r>
            <a:r>
              <a:rPr lang="ru-RU" sz="2000" i="1" dirty="0" smtClean="0"/>
              <a:t>Пробег3. </a:t>
            </a:r>
            <a:r>
              <a:rPr lang="ru-RU" sz="2000" dirty="0" smtClean="0"/>
              <a:t>Из результатов анализа следует, что существует статистически значимая сильная зависимость между типом топлива автомобиля и местом его производства (эта зависимость проявляется в том, что все автомобили с топливом </a:t>
            </a:r>
            <a:r>
              <a:rPr lang="en-US" sz="2000" i="1" dirty="0" smtClean="0"/>
              <a:t>G</a:t>
            </a:r>
            <a:r>
              <a:rPr lang="ru-RU" sz="2000" i="1" dirty="0" smtClean="0"/>
              <a:t> + </a:t>
            </a:r>
            <a:r>
              <a:rPr lang="en-US" sz="2000" i="1" dirty="0" smtClean="0"/>
              <a:t>P </a:t>
            </a:r>
            <a:r>
              <a:rPr lang="ru-RU" sz="2000" dirty="0" smtClean="0"/>
              <a:t>и большинство с топливом </a:t>
            </a:r>
            <a:r>
              <a:rPr lang="en-US" sz="2000" i="1" dirty="0" smtClean="0"/>
              <a:t>D</a:t>
            </a:r>
            <a:r>
              <a:rPr lang="ru-RU" sz="2000" dirty="0" smtClean="0"/>
              <a:t> произведены в Японии); существует статистически значимая сильная зависимость между местом производства автомобилей и пробегом до первой серьезной поломки, до капитального ремонта  и после капитального ремонта; существует статистически значимая умеренная зависимость между типом топлива автомобилей и пробегом до первой серьезной поломки, до капитального ремонта  и после капитального ремонта.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4824536" cy="160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97152"/>
            <a:ext cx="4893518" cy="165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48264" y="4077072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3</a:t>
            </a:r>
            <a:endParaRPr lang="ru-RU" sz="2000" b="1" dirty="0">
              <a:solidFill>
                <a:srgbClr val="CCFFF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020272" y="594928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4</a:t>
            </a:r>
            <a:r>
              <a:rPr lang="ru-RU" sz="2000" b="1" dirty="0">
                <a:solidFill>
                  <a:srgbClr val="CCFF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23928" y="3501008"/>
            <a:ext cx="936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/>
              <a:t>Рис. 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3265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 как  переменные </a:t>
            </a:r>
            <a:r>
              <a:rPr lang="ru-RU" i="1" dirty="0" smtClean="0"/>
              <a:t>Тип </a:t>
            </a:r>
            <a:r>
              <a:rPr lang="ru-RU" i="1" dirty="0" err="1" smtClean="0"/>
              <a:t>топл</a:t>
            </a:r>
            <a:r>
              <a:rPr lang="ru-RU" dirty="0" smtClean="0"/>
              <a:t>. и </a:t>
            </a:r>
            <a:r>
              <a:rPr lang="ru-RU" i="1" dirty="0" smtClean="0"/>
              <a:t>Произв.</a:t>
            </a:r>
            <a:r>
              <a:rPr lang="ru-RU" dirty="0" smtClean="0"/>
              <a:t> содержат большое число повторяющихся значений, можно корреляции посчитать по критерию Гамма. </a:t>
            </a:r>
            <a:endParaRPr lang="ru-RU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5400600" cy="192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9592" y="188640"/>
            <a:ext cx="7772400" cy="1296144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ru-RU" sz="2400" dirty="0" smtClean="0"/>
              <a:t>Для сравнения средних непараметрическими методами предусмотрено 4 модуля, которые следуют за модулем корреляционного анализа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480646" cy="472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1506</Words>
  <Application>Microsoft Office PowerPoint</Application>
  <PresentationFormat>Экран (4:3)</PresentationFormat>
  <Paragraphs>60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Оформление по умолчанию</vt:lpstr>
      <vt:lpstr>Салют</vt:lpstr>
      <vt:lpstr>Spreadsheet</vt:lpstr>
      <vt:lpstr>Непараметрическая корреляция.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Khaliphyan</dc:creator>
  <cp:lastModifiedBy>Khaliphyan</cp:lastModifiedBy>
  <cp:revision>31</cp:revision>
  <dcterms:created xsi:type="dcterms:W3CDTF">1601-01-01T00:00:00Z</dcterms:created>
  <dcterms:modified xsi:type="dcterms:W3CDTF">2022-10-24T12:42:34Z</dcterms:modified>
</cp:coreProperties>
</file>