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 id="2147483651" r:id="rId3"/>
  </p:sldMasterIdLst>
  <p:sldIdLst>
    <p:sldId id="256" r:id="rId4"/>
    <p:sldId id="257" r:id="rId5"/>
    <p:sldId id="258" r:id="rId6"/>
    <p:sldId id="259" r:id="rId7"/>
    <p:sldId id="260" r:id="rId8"/>
    <p:sldId id="261" r:id="rId9"/>
    <p:sldId id="262" r:id="rId10"/>
    <p:sldId id="308" r:id="rId11"/>
    <p:sldId id="263" r:id="rId12"/>
    <p:sldId id="309" r:id="rId13"/>
    <p:sldId id="265" r:id="rId14"/>
    <p:sldId id="268" r:id="rId15"/>
    <p:sldId id="312" r:id="rId16"/>
    <p:sldId id="270" r:id="rId17"/>
    <p:sldId id="310" r:id="rId18"/>
    <p:sldId id="311" r:id="rId19"/>
    <p:sldId id="271" r:id="rId20"/>
    <p:sldId id="272" r:id="rId21"/>
    <p:sldId id="273" r:id="rId22"/>
    <p:sldId id="278" r:id="rId23"/>
    <p:sldId id="279" r:id="rId24"/>
    <p:sldId id="280" r:id="rId25"/>
    <p:sldId id="281" r:id="rId26"/>
    <p:sldId id="282" r:id="rId27"/>
    <p:sldId id="283" r:id="rId28"/>
    <p:sldId id="284" r:id="rId29"/>
    <p:sldId id="286" r:id="rId30"/>
    <p:sldId id="287" r:id="rId31"/>
    <p:sldId id="288" r:id="rId32"/>
    <p:sldId id="289" r:id="rId33"/>
    <p:sldId id="290" r:id="rId34"/>
    <p:sldId id="291" r:id="rId35"/>
    <p:sldId id="292" r:id="rId36"/>
    <p:sldId id="294" r:id="rId37"/>
    <p:sldId id="295" r:id="rId38"/>
    <p:sldId id="296" r:id="rId39"/>
    <p:sldId id="297" r:id="rId40"/>
    <p:sldId id="299" r:id="rId41"/>
    <p:sldId id="300" r:id="rId42"/>
    <p:sldId id="301" r:id="rId43"/>
    <p:sldId id="303" r:id="rId44"/>
    <p:sldId id="304" r:id="rId45"/>
    <p:sldId id="305" r:id="rId46"/>
    <p:sldId id="306" r:id="rId4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674" y="-22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DE57D1FC-5FD2-41B2-9952-F2A9C0C0E01C}" type="slidenum">
              <a:rPr lang="ru-RU" altLang="en-US"/>
              <a:pPr/>
              <a:t>‹#›</a:t>
            </a:fld>
            <a:endParaRPr lang="ru-RU" altLang="en-US"/>
          </a:p>
        </p:txBody>
      </p:sp>
    </p:spTree>
    <p:extLst>
      <p:ext uri="{BB962C8B-B14F-4D97-AF65-F5344CB8AC3E}">
        <p14:creationId xmlns:p14="http://schemas.microsoft.com/office/powerpoint/2010/main" xmlns="" val="1407040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0B4AB904-3C7D-4EEB-B47B-E5265861DB83}" type="slidenum">
              <a:rPr lang="ru-RU" altLang="en-US"/>
              <a:pPr/>
              <a:t>‹#›</a:t>
            </a:fld>
            <a:endParaRPr lang="ru-RU" altLang="en-US"/>
          </a:p>
        </p:txBody>
      </p:sp>
    </p:spTree>
    <p:extLst>
      <p:ext uri="{BB962C8B-B14F-4D97-AF65-F5344CB8AC3E}">
        <p14:creationId xmlns:p14="http://schemas.microsoft.com/office/powerpoint/2010/main" xmlns="" val="1360684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BC4443FC-458D-44DC-8DE4-560343E5D264}" type="slidenum">
              <a:rPr lang="ru-RU" altLang="en-US"/>
              <a:pPr/>
              <a:t>‹#›</a:t>
            </a:fld>
            <a:endParaRPr lang="ru-RU" altLang="en-US"/>
          </a:p>
        </p:txBody>
      </p:sp>
    </p:spTree>
    <p:extLst>
      <p:ext uri="{BB962C8B-B14F-4D97-AF65-F5344CB8AC3E}">
        <p14:creationId xmlns:p14="http://schemas.microsoft.com/office/powerpoint/2010/main" xmlns="" val="1339101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ru-RU"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ru-RU" alt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F45D0AF4-0460-425D-A9AF-E63FCA03492D}" type="slidenum">
              <a:rPr lang="ru-RU" altLang="en-US"/>
              <a:pPr/>
              <a:t>‹#›</a:t>
            </a:fld>
            <a:endParaRPr lang="ru-RU" altLang="en-US"/>
          </a:p>
        </p:txBody>
      </p:sp>
    </p:spTree>
    <p:extLst>
      <p:ext uri="{BB962C8B-B14F-4D97-AF65-F5344CB8AC3E}">
        <p14:creationId xmlns:p14="http://schemas.microsoft.com/office/powerpoint/2010/main" xmlns="" val="681836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13666" name="Picture 2" descr="titlemaster_med"/>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ltGray">
          <a:xfrm>
            <a:off x="0" y="0"/>
            <a:ext cx="9144000" cy="6862763"/>
          </a:xfrm>
          <a:prstGeom prst="rect">
            <a:avLst/>
          </a:prstGeom>
          <a:noFill/>
          <a:extLst>
            <a:ext uri="{909E8E84-426E-40DD-AFC4-6F175D3DCCD1}">
              <a14:hiddenFill xmlns:a14="http://schemas.microsoft.com/office/drawing/2010/main" xmlns="">
                <a:solidFill>
                  <a:srgbClr val="FFFFFF"/>
                </a:solidFill>
              </a14:hiddenFill>
            </a:ext>
          </a:extLst>
        </p:spPr>
      </p:pic>
      <p:sp>
        <p:nvSpPr>
          <p:cNvPr id="113667" name="Rectangle 3"/>
          <p:cNvSpPr>
            <a:spLocks noGrp="1" noChangeArrowheads="1"/>
          </p:cNvSpPr>
          <p:nvPr>
            <p:ph type="dt" sz="half" idx="2"/>
          </p:nvPr>
        </p:nvSpPr>
        <p:spPr>
          <a:xfrm>
            <a:off x="304800" y="6248400"/>
            <a:ext cx="1905000" cy="457200"/>
          </a:xfrm>
          <a:extLst>
            <a:ext uri="{909E8E84-426E-40DD-AFC4-6F175D3DCCD1}">
              <a14:hiddenFill xmlns:a14="http://schemas.microsoft.com/office/drawing/2010/main" xmlns="">
                <a:solidFill>
                  <a:schemeClr val="bg1">
                    <a:alpha val="50000"/>
                  </a:schemeClr>
                </a:solidFill>
              </a14:hiddenFill>
            </a:ext>
          </a:extLst>
        </p:spPr>
        <p:txBody>
          <a:bodyPr/>
          <a:lstStyle>
            <a:lvl1pPr>
              <a:defRPr/>
            </a:lvl1pPr>
          </a:lstStyle>
          <a:p>
            <a:endParaRPr lang="ru-RU" altLang="en-US"/>
          </a:p>
        </p:txBody>
      </p:sp>
      <p:sp>
        <p:nvSpPr>
          <p:cNvPr id="113668" name="Rectangle 4"/>
          <p:cNvSpPr>
            <a:spLocks noGrp="1" noChangeArrowheads="1"/>
          </p:cNvSpPr>
          <p:nvPr>
            <p:ph type="ftr" sz="quarter" idx="3"/>
          </p:nvPr>
        </p:nvSpPr>
        <p:spPr>
          <a:extLst>
            <a:ext uri="{909E8E84-426E-40DD-AFC4-6F175D3DCCD1}">
              <a14:hiddenFill xmlns:a14="http://schemas.microsoft.com/office/drawing/2010/main" xmlns="">
                <a:solidFill>
                  <a:schemeClr val="bg1">
                    <a:alpha val="50000"/>
                  </a:schemeClr>
                </a:solidFill>
              </a14:hiddenFill>
            </a:ext>
          </a:extLst>
        </p:spPr>
        <p:txBody>
          <a:bodyPr/>
          <a:lstStyle>
            <a:lvl1pPr>
              <a:defRPr/>
            </a:lvl1pPr>
          </a:lstStyle>
          <a:p>
            <a:endParaRPr lang="ru-RU" altLang="en-US"/>
          </a:p>
        </p:txBody>
      </p:sp>
      <p:sp>
        <p:nvSpPr>
          <p:cNvPr id="113669" name="Rectangle 5"/>
          <p:cNvSpPr>
            <a:spLocks noGrp="1" noChangeArrowheads="1"/>
          </p:cNvSpPr>
          <p:nvPr>
            <p:ph type="sldNum" sz="quarter" idx="4"/>
          </p:nvPr>
        </p:nvSpPr>
        <p:spPr>
          <a:xfrm>
            <a:off x="7010400" y="6248400"/>
            <a:ext cx="1905000" cy="457200"/>
          </a:xfrm>
          <a:extLst>
            <a:ext uri="{909E8E84-426E-40DD-AFC4-6F175D3DCCD1}">
              <a14:hiddenFill xmlns:a14="http://schemas.microsoft.com/office/drawing/2010/main" xmlns="">
                <a:solidFill>
                  <a:schemeClr val="bg1">
                    <a:alpha val="50000"/>
                  </a:schemeClr>
                </a:solidFill>
              </a14:hiddenFill>
            </a:ext>
          </a:extLst>
        </p:spPr>
        <p:txBody>
          <a:bodyPr/>
          <a:lstStyle>
            <a:lvl1pPr>
              <a:defRPr/>
            </a:lvl1pPr>
          </a:lstStyle>
          <a:p>
            <a:fld id="{AB46ABA4-4A4D-4213-90C4-AC7A13B824A1}" type="slidenum">
              <a:rPr lang="ru-RU" altLang="en-US"/>
              <a:pPr/>
              <a:t>‹#›</a:t>
            </a:fld>
            <a:endParaRPr lang="ru-RU" altLang="en-US"/>
          </a:p>
        </p:txBody>
      </p:sp>
      <p:sp>
        <p:nvSpPr>
          <p:cNvPr id="113670" name="Rectangle 6"/>
          <p:cNvSpPr>
            <a:spLocks noGrp="1" noChangeArrowheads="1"/>
          </p:cNvSpPr>
          <p:nvPr>
            <p:ph type="subTitle" sz="quarter" idx="1"/>
          </p:nvPr>
        </p:nvSpPr>
        <p:spPr>
          <a:xfrm>
            <a:off x="2362200" y="3429000"/>
            <a:ext cx="6400800" cy="1447800"/>
          </a:xfrm>
          <a:solidFill>
            <a:schemeClr val="bg1">
              <a:alpha val="50000"/>
            </a:schemeClr>
          </a:solidFill>
          <a:ln w="76200">
            <a:solidFill>
              <a:schemeClr val="tx1"/>
            </a:solidFill>
            <a:miter lim="800000"/>
            <a:headEnd/>
            <a:tailEnd/>
          </a:ln>
        </p:spPr>
        <p:txBody>
          <a:bodyPr anchor="ctr"/>
          <a:lstStyle>
            <a:lvl1pPr marL="0" indent="0" algn="ctr">
              <a:buFont typeface="Wingdings" panose="05000000000000000000" pitchFamily="2" charset="2"/>
              <a:buNone/>
              <a:defRPr/>
            </a:lvl1pPr>
          </a:lstStyle>
          <a:p>
            <a:pPr lvl="0"/>
            <a:r>
              <a:rPr lang="ru-RU" altLang="en-US" noProof="0" smtClean="0"/>
              <a:t>Образец подзаголовка</a:t>
            </a:r>
          </a:p>
        </p:txBody>
      </p:sp>
      <p:sp>
        <p:nvSpPr>
          <p:cNvPr id="113671" name="Rectangle 7"/>
          <p:cNvSpPr>
            <a:spLocks noGrp="1" noChangeArrowheads="1"/>
          </p:cNvSpPr>
          <p:nvPr>
            <p:ph type="ctrTitle" sz="quarter"/>
          </p:nvPr>
        </p:nvSpPr>
        <p:spPr>
          <a:xfrm>
            <a:off x="838200" y="1371600"/>
            <a:ext cx="7620000" cy="2057400"/>
          </a:xfrm>
          <a:solidFill>
            <a:schemeClr val="bg1">
              <a:alpha val="50000"/>
            </a:schemeClr>
          </a:solidFill>
          <a:ln w="76200">
            <a:solidFill>
              <a:schemeClr val="tx1"/>
            </a:solidFill>
            <a:miter lim="800000"/>
            <a:headEnd/>
            <a:tailEnd/>
          </a:ln>
        </p:spPr>
        <p:txBody>
          <a:bodyPr/>
          <a:lstStyle>
            <a:lvl1pPr algn="ctr">
              <a:defRPr sz="5400">
                <a:solidFill>
                  <a:schemeClr val="tx1"/>
                </a:solidFill>
              </a:defRPr>
            </a:lvl1pPr>
          </a:lstStyle>
          <a:p>
            <a:pPr lvl="0"/>
            <a:r>
              <a:rPr lang="ru-RU" altLang="en-US" noProof="0" smtClean="0"/>
              <a:t>Образец заголовка</a:t>
            </a:r>
          </a:p>
        </p:txBody>
      </p:sp>
    </p:spTree>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AD2EC97A-5C11-449C-BA4F-745285613D2C}" type="slidenum">
              <a:rPr lang="ru-RU" altLang="en-US"/>
              <a:pPr/>
              <a:t>‹#›</a:t>
            </a:fld>
            <a:endParaRPr lang="ru-RU" altLang="en-US"/>
          </a:p>
        </p:txBody>
      </p:sp>
    </p:spTree>
    <p:extLst>
      <p:ext uri="{BB962C8B-B14F-4D97-AF65-F5344CB8AC3E}">
        <p14:creationId xmlns:p14="http://schemas.microsoft.com/office/powerpoint/2010/main" xmlns="" val="773022810"/>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84BD7241-A490-4D19-A9C1-E68912C19368}" type="slidenum">
              <a:rPr lang="ru-RU" altLang="en-US"/>
              <a:pPr/>
              <a:t>‹#›</a:t>
            </a:fld>
            <a:endParaRPr lang="ru-RU" altLang="en-US"/>
          </a:p>
        </p:txBody>
      </p:sp>
    </p:spTree>
    <p:extLst>
      <p:ext uri="{BB962C8B-B14F-4D97-AF65-F5344CB8AC3E}">
        <p14:creationId xmlns:p14="http://schemas.microsoft.com/office/powerpoint/2010/main" xmlns="" val="879609568"/>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438400" y="1600200"/>
            <a:ext cx="3124200" cy="4495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15000" y="1600200"/>
            <a:ext cx="3124200" cy="4495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7C6757F1-3C9D-4119-A201-1DD8147A6DDE}" type="slidenum">
              <a:rPr lang="ru-RU" altLang="en-US"/>
              <a:pPr/>
              <a:t>‹#›</a:t>
            </a:fld>
            <a:endParaRPr lang="ru-RU" altLang="en-US"/>
          </a:p>
        </p:txBody>
      </p:sp>
    </p:spTree>
    <p:extLst>
      <p:ext uri="{BB962C8B-B14F-4D97-AF65-F5344CB8AC3E}">
        <p14:creationId xmlns:p14="http://schemas.microsoft.com/office/powerpoint/2010/main" xmlns="" val="2194786440"/>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ru-RU" altLang="en-US"/>
          </a:p>
        </p:txBody>
      </p:sp>
      <p:sp>
        <p:nvSpPr>
          <p:cNvPr id="8" name="Footer Placeholder 7"/>
          <p:cNvSpPr>
            <a:spLocks noGrp="1"/>
          </p:cNvSpPr>
          <p:nvPr>
            <p:ph type="ftr" sz="quarter" idx="11"/>
          </p:nvPr>
        </p:nvSpPr>
        <p:spPr/>
        <p:txBody>
          <a:bodyPr/>
          <a:lstStyle>
            <a:lvl1pPr>
              <a:defRPr/>
            </a:lvl1pPr>
          </a:lstStyle>
          <a:p>
            <a:endParaRPr lang="ru-RU" altLang="en-US"/>
          </a:p>
        </p:txBody>
      </p:sp>
      <p:sp>
        <p:nvSpPr>
          <p:cNvPr id="9" name="Slide Number Placeholder 8"/>
          <p:cNvSpPr>
            <a:spLocks noGrp="1"/>
          </p:cNvSpPr>
          <p:nvPr>
            <p:ph type="sldNum" sz="quarter" idx="12"/>
          </p:nvPr>
        </p:nvSpPr>
        <p:spPr/>
        <p:txBody>
          <a:bodyPr/>
          <a:lstStyle>
            <a:lvl1pPr>
              <a:defRPr/>
            </a:lvl1pPr>
          </a:lstStyle>
          <a:p>
            <a:fld id="{A916AC1B-3142-442C-9F0D-B3C7E1973E2A}" type="slidenum">
              <a:rPr lang="ru-RU" altLang="en-US"/>
              <a:pPr/>
              <a:t>‹#›</a:t>
            </a:fld>
            <a:endParaRPr lang="ru-RU" altLang="en-US"/>
          </a:p>
        </p:txBody>
      </p:sp>
    </p:spTree>
    <p:extLst>
      <p:ext uri="{BB962C8B-B14F-4D97-AF65-F5344CB8AC3E}">
        <p14:creationId xmlns:p14="http://schemas.microsoft.com/office/powerpoint/2010/main" xmlns="" val="2231060773"/>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ru-RU" altLang="en-US"/>
          </a:p>
        </p:txBody>
      </p:sp>
      <p:sp>
        <p:nvSpPr>
          <p:cNvPr id="4" name="Footer Placeholder 3"/>
          <p:cNvSpPr>
            <a:spLocks noGrp="1"/>
          </p:cNvSpPr>
          <p:nvPr>
            <p:ph type="ftr" sz="quarter" idx="11"/>
          </p:nvPr>
        </p:nvSpPr>
        <p:spPr/>
        <p:txBody>
          <a:bodyPr/>
          <a:lstStyle>
            <a:lvl1pPr>
              <a:defRPr/>
            </a:lvl1pPr>
          </a:lstStyle>
          <a:p>
            <a:endParaRPr lang="ru-RU" altLang="en-US"/>
          </a:p>
        </p:txBody>
      </p:sp>
      <p:sp>
        <p:nvSpPr>
          <p:cNvPr id="5" name="Slide Number Placeholder 4"/>
          <p:cNvSpPr>
            <a:spLocks noGrp="1"/>
          </p:cNvSpPr>
          <p:nvPr>
            <p:ph type="sldNum" sz="quarter" idx="12"/>
          </p:nvPr>
        </p:nvSpPr>
        <p:spPr/>
        <p:txBody>
          <a:bodyPr/>
          <a:lstStyle>
            <a:lvl1pPr>
              <a:defRPr/>
            </a:lvl1pPr>
          </a:lstStyle>
          <a:p>
            <a:fld id="{C2B5DF10-0D82-4374-B082-5E618B5805C9}" type="slidenum">
              <a:rPr lang="ru-RU" altLang="en-US"/>
              <a:pPr/>
              <a:t>‹#›</a:t>
            </a:fld>
            <a:endParaRPr lang="ru-RU" altLang="en-US"/>
          </a:p>
        </p:txBody>
      </p:sp>
    </p:spTree>
    <p:extLst>
      <p:ext uri="{BB962C8B-B14F-4D97-AF65-F5344CB8AC3E}">
        <p14:creationId xmlns:p14="http://schemas.microsoft.com/office/powerpoint/2010/main" xmlns="" val="784439896"/>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ltLang="en-US"/>
          </a:p>
        </p:txBody>
      </p:sp>
      <p:sp>
        <p:nvSpPr>
          <p:cNvPr id="3" name="Footer Placeholder 2"/>
          <p:cNvSpPr>
            <a:spLocks noGrp="1"/>
          </p:cNvSpPr>
          <p:nvPr>
            <p:ph type="ftr" sz="quarter" idx="11"/>
          </p:nvPr>
        </p:nvSpPr>
        <p:spPr/>
        <p:txBody>
          <a:bodyPr/>
          <a:lstStyle>
            <a:lvl1pPr>
              <a:defRPr/>
            </a:lvl1pPr>
          </a:lstStyle>
          <a:p>
            <a:endParaRPr lang="ru-RU" altLang="en-US"/>
          </a:p>
        </p:txBody>
      </p:sp>
      <p:sp>
        <p:nvSpPr>
          <p:cNvPr id="4" name="Slide Number Placeholder 3"/>
          <p:cNvSpPr>
            <a:spLocks noGrp="1"/>
          </p:cNvSpPr>
          <p:nvPr>
            <p:ph type="sldNum" sz="quarter" idx="12"/>
          </p:nvPr>
        </p:nvSpPr>
        <p:spPr/>
        <p:txBody>
          <a:bodyPr/>
          <a:lstStyle>
            <a:lvl1pPr>
              <a:defRPr/>
            </a:lvl1pPr>
          </a:lstStyle>
          <a:p>
            <a:fld id="{F85093FB-D7CB-4F01-B6A8-DCC68335EF4B}" type="slidenum">
              <a:rPr lang="ru-RU" altLang="en-US"/>
              <a:pPr/>
              <a:t>‹#›</a:t>
            </a:fld>
            <a:endParaRPr lang="ru-RU" altLang="en-US"/>
          </a:p>
        </p:txBody>
      </p:sp>
    </p:spTree>
    <p:extLst>
      <p:ext uri="{BB962C8B-B14F-4D97-AF65-F5344CB8AC3E}">
        <p14:creationId xmlns:p14="http://schemas.microsoft.com/office/powerpoint/2010/main" xmlns="" val="2176754468"/>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1F0D399C-778A-411A-B799-02B851A8B360}" type="slidenum">
              <a:rPr lang="ru-RU" altLang="en-US"/>
              <a:pPr/>
              <a:t>‹#›</a:t>
            </a:fld>
            <a:endParaRPr lang="ru-RU" altLang="en-US"/>
          </a:p>
        </p:txBody>
      </p:sp>
    </p:spTree>
    <p:extLst>
      <p:ext uri="{BB962C8B-B14F-4D97-AF65-F5344CB8AC3E}">
        <p14:creationId xmlns:p14="http://schemas.microsoft.com/office/powerpoint/2010/main" xmlns="" val="25555435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AAAFDE08-D992-4643-B517-8CCEA0927B65}" type="slidenum">
              <a:rPr lang="ru-RU" altLang="en-US"/>
              <a:pPr/>
              <a:t>‹#›</a:t>
            </a:fld>
            <a:endParaRPr lang="ru-RU" altLang="en-US"/>
          </a:p>
        </p:txBody>
      </p:sp>
    </p:spTree>
    <p:extLst>
      <p:ext uri="{BB962C8B-B14F-4D97-AF65-F5344CB8AC3E}">
        <p14:creationId xmlns:p14="http://schemas.microsoft.com/office/powerpoint/2010/main" xmlns="" val="2254919316"/>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92FAC4B8-4465-419F-BFA0-DD8FE42A4BA0}" type="slidenum">
              <a:rPr lang="ru-RU" altLang="en-US"/>
              <a:pPr/>
              <a:t>‹#›</a:t>
            </a:fld>
            <a:endParaRPr lang="ru-RU" altLang="en-US"/>
          </a:p>
        </p:txBody>
      </p:sp>
    </p:spTree>
    <p:extLst>
      <p:ext uri="{BB962C8B-B14F-4D97-AF65-F5344CB8AC3E}">
        <p14:creationId xmlns:p14="http://schemas.microsoft.com/office/powerpoint/2010/main" xmlns="" val="2523554808"/>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1B561AFE-090F-413D-BD70-E63D78083398}" type="slidenum">
              <a:rPr lang="ru-RU" altLang="en-US"/>
              <a:pPr/>
              <a:t>‹#›</a:t>
            </a:fld>
            <a:endParaRPr lang="ru-RU" altLang="en-US"/>
          </a:p>
        </p:txBody>
      </p:sp>
    </p:spTree>
    <p:extLst>
      <p:ext uri="{BB962C8B-B14F-4D97-AF65-F5344CB8AC3E}">
        <p14:creationId xmlns:p14="http://schemas.microsoft.com/office/powerpoint/2010/main" xmlns="" val="104816135"/>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39000" y="228600"/>
            <a:ext cx="16002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38400" y="228600"/>
            <a:ext cx="4648200" cy="58674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282FC3F9-C981-4FAF-892E-DD2D6258CB9D}" type="slidenum">
              <a:rPr lang="ru-RU" altLang="en-US"/>
              <a:pPr/>
              <a:t>‹#›</a:t>
            </a:fld>
            <a:endParaRPr lang="ru-RU" altLang="en-US"/>
          </a:p>
        </p:txBody>
      </p:sp>
    </p:spTree>
    <p:extLst>
      <p:ext uri="{BB962C8B-B14F-4D97-AF65-F5344CB8AC3E}">
        <p14:creationId xmlns:p14="http://schemas.microsoft.com/office/powerpoint/2010/main" xmlns="" val="3626912752"/>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16738" name="Group 2"/>
          <p:cNvGrpSpPr>
            <a:grpSpLocks/>
          </p:cNvGrpSpPr>
          <p:nvPr/>
        </p:nvGrpSpPr>
        <p:grpSpPr bwMode="auto">
          <a:xfrm>
            <a:off x="2084388" y="296863"/>
            <a:ext cx="6823075" cy="5353050"/>
            <a:chOff x="1313" y="187"/>
            <a:chExt cx="4298" cy="3372"/>
          </a:xfrm>
        </p:grpSpPr>
        <p:grpSp>
          <p:nvGrpSpPr>
            <p:cNvPr id="116739" name="Group 3"/>
            <p:cNvGrpSpPr>
              <a:grpSpLocks/>
            </p:cNvGrpSpPr>
            <p:nvPr/>
          </p:nvGrpSpPr>
          <p:grpSpPr bwMode="auto">
            <a:xfrm>
              <a:off x="2194" y="601"/>
              <a:ext cx="596" cy="447"/>
              <a:chOff x="0" y="0"/>
              <a:chExt cx="768" cy="576"/>
            </a:xfrm>
          </p:grpSpPr>
          <p:sp>
            <p:nvSpPr>
              <p:cNvPr id="116740" name="Oval 4"/>
              <p:cNvSpPr>
                <a:spLocks noChangeArrowheads="1"/>
              </p:cNvSpPr>
              <p:nvPr/>
            </p:nvSpPr>
            <p:spPr bwMode="hidden">
              <a:xfrm>
                <a:off x="0" y="0"/>
                <a:ext cx="768" cy="576"/>
              </a:xfrm>
              <a:prstGeom prst="ellipse">
                <a:avLst/>
              </a:prstGeom>
              <a:gradFill rotWithShape="0">
                <a:gsLst>
                  <a:gs pos="0">
                    <a:schemeClr val="bg2"/>
                  </a:gs>
                  <a:gs pos="100000">
                    <a:schemeClr val="bg1"/>
                  </a:gs>
                </a:gsLst>
                <a:path path="shape">
                  <a:fillToRect l="50000" t="50000" r="50000" b="50000"/>
                </a:path>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741" name="Oval 5"/>
              <p:cNvSpPr>
                <a:spLocks noChangeArrowheads="1"/>
              </p:cNvSpPr>
              <p:nvPr/>
            </p:nvSpPr>
            <p:spPr bwMode="hidden">
              <a:xfrm>
                <a:off x="276" y="252"/>
                <a:ext cx="185" cy="108"/>
              </a:xfrm>
              <a:prstGeom prst="ellipse">
                <a:avLst/>
              </a:prstGeom>
              <a:gradFill rotWithShape="0">
                <a:gsLst>
                  <a:gs pos="0">
                    <a:schemeClr val="accent1"/>
                  </a:gs>
                  <a:gs pos="100000">
                    <a:schemeClr val="bg2"/>
                  </a:gs>
                </a:gsLst>
                <a:path path="shape">
                  <a:fillToRect l="50000" t="50000" r="50000" b="50000"/>
                </a:path>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6742" name="Group 6"/>
            <p:cNvGrpSpPr>
              <a:grpSpLocks/>
            </p:cNvGrpSpPr>
            <p:nvPr/>
          </p:nvGrpSpPr>
          <p:grpSpPr bwMode="auto">
            <a:xfrm>
              <a:off x="1313" y="187"/>
              <a:ext cx="4298" cy="3372"/>
              <a:chOff x="0" y="0"/>
              <a:chExt cx="5533" cy="4341"/>
            </a:xfrm>
          </p:grpSpPr>
          <p:grpSp>
            <p:nvGrpSpPr>
              <p:cNvPr id="116743" name="Group 7"/>
              <p:cNvGrpSpPr>
                <a:grpSpLocks/>
              </p:cNvGrpSpPr>
              <p:nvPr/>
            </p:nvGrpSpPr>
            <p:grpSpPr bwMode="auto">
              <a:xfrm>
                <a:off x="0" y="0"/>
                <a:ext cx="5470" cy="4341"/>
                <a:chOff x="0" y="0"/>
                <a:chExt cx="5470" cy="4341"/>
              </a:xfrm>
            </p:grpSpPr>
            <p:grpSp>
              <p:nvGrpSpPr>
                <p:cNvPr id="116744" name="Group 8"/>
                <p:cNvGrpSpPr>
                  <a:grpSpLocks/>
                </p:cNvGrpSpPr>
                <p:nvPr/>
              </p:nvGrpSpPr>
              <p:grpSpPr bwMode="auto">
                <a:xfrm>
                  <a:off x="1339" y="786"/>
                  <a:ext cx="2919" cy="2151"/>
                  <a:chOff x="1265" y="814"/>
                  <a:chExt cx="2919" cy="2151"/>
                </a:xfrm>
              </p:grpSpPr>
              <p:sp>
                <p:nvSpPr>
                  <p:cNvPr id="116745" name="Oval 9"/>
                  <p:cNvSpPr>
                    <a:spLocks noChangeArrowheads="1"/>
                  </p:cNvSpPr>
                  <p:nvPr/>
                </p:nvSpPr>
                <p:spPr bwMode="hidden">
                  <a:xfrm>
                    <a:off x="1265" y="814"/>
                    <a:ext cx="2919" cy="2151"/>
                  </a:xfrm>
                  <a:prstGeom prst="ellipse">
                    <a:avLst/>
                  </a:prstGeom>
                  <a:gradFill rotWithShape="0">
                    <a:gsLst>
                      <a:gs pos="0">
                        <a:schemeClr val="bg2"/>
                      </a:gs>
                      <a:gs pos="100000">
                        <a:schemeClr val="bg1"/>
                      </a:gs>
                    </a:gsLst>
                    <a:path path="shape">
                      <a:fillToRect l="50000" t="50000" r="50000" b="50000"/>
                    </a:path>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746" name="Oval 10"/>
                  <p:cNvSpPr>
                    <a:spLocks noChangeArrowheads="1"/>
                  </p:cNvSpPr>
                  <p:nvPr/>
                </p:nvSpPr>
                <p:spPr bwMode="hidden">
                  <a:xfrm>
                    <a:off x="2380" y="1601"/>
                    <a:ext cx="579" cy="406"/>
                  </a:xfrm>
                  <a:prstGeom prst="ellipse">
                    <a:avLst/>
                  </a:prstGeom>
                  <a:gradFill rotWithShape="0">
                    <a:gsLst>
                      <a:gs pos="0">
                        <a:schemeClr val="accent2"/>
                      </a:gs>
                      <a:gs pos="100000">
                        <a:schemeClr val="bg2"/>
                      </a:gs>
                    </a:gsLst>
                    <a:path path="shape">
                      <a:fillToRect l="50000" t="50000" r="50000" b="50000"/>
                    </a:path>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6747" name="Group 11"/>
                <p:cNvGrpSpPr>
                  <a:grpSpLocks/>
                </p:cNvGrpSpPr>
                <p:nvPr/>
              </p:nvGrpSpPr>
              <p:grpSpPr bwMode="auto">
                <a:xfrm>
                  <a:off x="0" y="0"/>
                  <a:ext cx="5470" cy="4341"/>
                  <a:chOff x="0" y="0"/>
                  <a:chExt cx="5470" cy="4341"/>
                </a:xfrm>
              </p:grpSpPr>
              <p:grpSp>
                <p:nvGrpSpPr>
                  <p:cNvPr id="116748" name="Group 12"/>
                  <p:cNvGrpSpPr>
                    <a:grpSpLocks/>
                  </p:cNvGrpSpPr>
                  <p:nvPr/>
                </p:nvGrpSpPr>
                <p:grpSpPr bwMode="auto">
                  <a:xfrm>
                    <a:off x="3545" y="1502"/>
                    <a:ext cx="1258" cy="2327"/>
                    <a:chOff x="3471" y="1530"/>
                    <a:chExt cx="1258" cy="2327"/>
                  </a:xfrm>
                </p:grpSpPr>
                <p:sp>
                  <p:nvSpPr>
                    <p:cNvPr id="116749" name="Freeform 13"/>
                    <p:cNvSpPr>
                      <a:spLocks/>
                    </p:cNvSpPr>
                    <p:nvPr/>
                  </p:nvSpPr>
                  <p:spPr bwMode="hidden">
                    <a:xfrm rot="2711884">
                      <a:off x="2765" y="2236"/>
                      <a:ext cx="1724" cy="31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750" name="Freeform 14"/>
                    <p:cNvSpPr>
                      <a:spLocks/>
                    </p:cNvSpPr>
                    <p:nvPr/>
                  </p:nvSpPr>
                  <p:spPr bwMode="hidden">
                    <a:xfrm rot="2711884">
                      <a:off x="4021" y="3150"/>
                      <a:ext cx="925" cy="490"/>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6751" name="Group 15"/>
                  <p:cNvGrpSpPr>
                    <a:grpSpLocks/>
                  </p:cNvGrpSpPr>
                  <p:nvPr/>
                </p:nvGrpSpPr>
                <p:grpSpPr bwMode="auto">
                  <a:xfrm>
                    <a:off x="2938" y="1991"/>
                    <a:ext cx="2463" cy="1332"/>
                    <a:chOff x="2864" y="2019"/>
                    <a:chExt cx="2463" cy="1332"/>
                  </a:xfrm>
                </p:grpSpPr>
                <p:sp>
                  <p:nvSpPr>
                    <p:cNvPr id="116752" name="Freeform 16"/>
                    <p:cNvSpPr>
                      <a:spLocks/>
                    </p:cNvSpPr>
                    <p:nvPr/>
                  </p:nvSpPr>
                  <p:spPr bwMode="hidden">
                    <a:xfrm rot="2104081">
                      <a:off x="2864" y="2019"/>
                      <a:ext cx="1814" cy="347"/>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753" name="Freeform 17"/>
                    <p:cNvSpPr>
                      <a:spLocks/>
                    </p:cNvSpPr>
                    <p:nvPr/>
                  </p:nvSpPr>
                  <p:spPr bwMode="hidden">
                    <a:xfrm rot="2104081">
                      <a:off x="4353" y="2806"/>
                      <a:ext cx="974" cy="545"/>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6754" name="Group 18"/>
                  <p:cNvGrpSpPr>
                    <a:grpSpLocks/>
                  </p:cNvGrpSpPr>
                  <p:nvPr/>
                </p:nvGrpSpPr>
                <p:grpSpPr bwMode="auto">
                  <a:xfrm>
                    <a:off x="2971" y="1804"/>
                    <a:ext cx="2477" cy="1064"/>
                    <a:chOff x="2897" y="1832"/>
                    <a:chExt cx="2477" cy="1064"/>
                  </a:xfrm>
                </p:grpSpPr>
                <p:sp>
                  <p:nvSpPr>
                    <p:cNvPr id="116755" name="Freeform 19"/>
                    <p:cNvSpPr>
                      <a:spLocks/>
                    </p:cNvSpPr>
                    <p:nvPr/>
                  </p:nvSpPr>
                  <p:spPr bwMode="hidden">
                    <a:xfrm rot="1582915">
                      <a:off x="2897" y="1832"/>
                      <a:ext cx="1736" cy="304"/>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756" name="Freeform 20"/>
                    <p:cNvSpPr>
                      <a:spLocks/>
                    </p:cNvSpPr>
                    <p:nvPr/>
                  </p:nvSpPr>
                  <p:spPr bwMode="hidden">
                    <a:xfrm rot="1582915">
                      <a:off x="4442" y="2420"/>
                      <a:ext cx="932" cy="47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6757" name="Group 21"/>
                  <p:cNvGrpSpPr>
                    <a:grpSpLocks/>
                  </p:cNvGrpSpPr>
                  <p:nvPr/>
                </p:nvGrpSpPr>
                <p:grpSpPr bwMode="auto">
                  <a:xfrm>
                    <a:off x="2998" y="1608"/>
                    <a:ext cx="2472" cy="927"/>
                    <a:chOff x="2924" y="1636"/>
                    <a:chExt cx="2472" cy="927"/>
                  </a:xfrm>
                </p:grpSpPr>
                <p:sp>
                  <p:nvSpPr>
                    <p:cNvPr id="116758" name="Freeform 22"/>
                    <p:cNvSpPr>
                      <a:spLocks/>
                    </p:cNvSpPr>
                    <p:nvPr/>
                  </p:nvSpPr>
                  <p:spPr bwMode="hidden">
                    <a:xfrm rot="1080363">
                      <a:off x="2924" y="1636"/>
                      <a:ext cx="1677" cy="33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759" name="Freeform 23"/>
                    <p:cNvSpPr>
                      <a:spLocks/>
                    </p:cNvSpPr>
                    <p:nvPr/>
                  </p:nvSpPr>
                  <p:spPr bwMode="hidden">
                    <a:xfrm rot="1080363">
                      <a:off x="4495" y="2037"/>
                      <a:ext cx="901" cy="52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6760" name="Group 24"/>
                  <p:cNvGrpSpPr>
                    <a:grpSpLocks/>
                  </p:cNvGrpSpPr>
                  <p:nvPr/>
                </p:nvGrpSpPr>
                <p:grpSpPr bwMode="auto">
                  <a:xfrm>
                    <a:off x="3032" y="1386"/>
                    <a:ext cx="2342" cy="657"/>
                    <a:chOff x="2958" y="1414"/>
                    <a:chExt cx="2342" cy="657"/>
                  </a:xfrm>
                </p:grpSpPr>
                <p:sp>
                  <p:nvSpPr>
                    <p:cNvPr id="116761" name="Freeform 25"/>
                    <p:cNvSpPr>
                      <a:spLocks/>
                    </p:cNvSpPr>
                    <p:nvPr/>
                  </p:nvSpPr>
                  <p:spPr bwMode="hidden">
                    <a:xfrm rot="463793">
                      <a:off x="2958" y="1414"/>
                      <a:ext cx="1545" cy="31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762" name="Freeform 26"/>
                    <p:cNvSpPr>
                      <a:spLocks/>
                    </p:cNvSpPr>
                    <p:nvPr/>
                  </p:nvSpPr>
                  <p:spPr bwMode="hidden">
                    <a:xfrm rot="463793">
                      <a:off x="4470" y="1582"/>
                      <a:ext cx="830" cy="48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6763" name="Group 27"/>
                  <p:cNvGrpSpPr>
                    <a:grpSpLocks/>
                  </p:cNvGrpSpPr>
                  <p:nvPr/>
                </p:nvGrpSpPr>
                <p:grpSpPr bwMode="auto">
                  <a:xfrm>
                    <a:off x="3057" y="1241"/>
                    <a:ext cx="2150" cy="343"/>
                    <a:chOff x="2983" y="1269"/>
                    <a:chExt cx="2150" cy="343"/>
                  </a:xfrm>
                </p:grpSpPr>
                <p:sp>
                  <p:nvSpPr>
                    <p:cNvPr id="116764" name="Freeform 28"/>
                    <p:cNvSpPr>
                      <a:spLocks/>
                    </p:cNvSpPr>
                    <p:nvPr/>
                  </p:nvSpPr>
                  <p:spPr bwMode="hidden">
                    <a:xfrm rot="-84182">
                      <a:off x="2983" y="1289"/>
                      <a:ext cx="1404" cy="219"/>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765" name="Freeform 29"/>
                    <p:cNvSpPr>
                      <a:spLocks/>
                    </p:cNvSpPr>
                    <p:nvPr/>
                  </p:nvSpPr>
                  <p:spPr bwMode="hidden">
                    <a:xfrm rot="-84182">
                      <a:off x="4379" y="1269"/>
                      <a:ext cx="754" cy="343"/>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6766" name="Group 30"/>
                  <p:cNvGrpSpPr>
                    <a:grpSpLocks/>
                  </p:cNvGrpSpPr>
                  <p:nvPr/>
                </p:nvGrpSpPr>
                <p:grpSpPr bwMode="auto">
                  <a:xfrm>
                    <a:off x="3012" y="889"/>
                    <a:ext cx="1879" cy="427"/>
                    <a:chOff x="2938" y="917"/>
                    <a:chExt cx="1879" cy="427"/>
                  </a:xfrm>
                </p:grpSpPr>
                <p:sp>
                  <p:nvSpPr>
                    <p:cNvPr id="116767" name="Freeform 31"/>
                    <p:cNvSpPr>
                      <a:spLocks/>
                    </p:cNvSpPr>
                    <p:nvPr/>
                  </p:nvSpPr>
                  <p:spPr bwMode="hidden">
                    <a:xfrm rot="-802576">
                      <a:off x="2938" y="1129"/>
                      <a:ext cx="1233" cy="21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768" name="Freeform 32"/>
                    <p:cNvSpPr>
                      <a:spLocks/>
                    </p:cNvSpPr>
                    <p:nvPr/>
                  </p:nvSpPr>
                  <p:spPr bwMode="hidden">
                    <a:xfrm rot="-802576">
                      <a:off x="4155" y="917"/>
                      <a:ext cx="662" cy="33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6769" name="Group 33"/>
                  <p:cNvGrpSpPr>
                    <a:grpSpLocks/>
                  </p:cNvGrpSpPr>
                  <p:nvPr/>
                </p:nvGrpSpPr>
                <p:grpSpPr bwMode="auto">
                  <a:xfrm>
                    <a:off x="711" y="1625"/>
                    <a:ext cx="1257" cy="2326"/>
                    <a:chOff x="637" y="1653"/>
                    <a:chExt cx="1257" cy="2326"/>
                  </a:xfrm>
                </p:grpSpPr>
                <p:sp>
                  <p:nvSpPr>
                    <p:cNvPr id="116770" name="Freeform 34"/>
                    <p:cNvSpPr>
                      <a:spLocks/>
                    </p:cNvSpPr>
                    <p:nvPr/>
                  </p:nvSpPr>
                  <p:spPr bwMode="hidden">
                    <a:xfrm rot="18888116" flipH="1">
                      <a:off x="876" y="2359"/>
                      <a:ext cx="1724" cy="31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771" name="Freeform 35"/>
                    <p:cNvSpPr>
                      <a:spLocks/>
                    </p:cNvSpPr>
                    <p:nvPr/>
                  </p:nvSpPr>
                  <p:spPr bwMode="hidden">
                    <a:xfrm rot="18888116" flipH="1">
                      <a:off x="419" y="3272"/>
                      <a:ext cx="925" cy="490"/>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6772" name="Group 36"/>
                  <p:cNvGrpSpPr>
                    <a:grpSpLocks/>
                  </p:cNvGrpSpPr>
                  <p:nvPr/>
                </p:nvGrpSpPr>
                <p:grpSpPr bwMode="auto">
                  <a:xfrm>
                    <a:off x="69" y="2168"/>
                    <a:ext cx="2463" cy="1332"/>
                    <a:chOff x="-5" y="2196"/>
                    <a:chExt cx="2463" cy="1332"/>
                  </a:xfrm>
                </p:grpSpPr>
                <p:sp>
                  <p:nvSpPr>
                    <p:cNvPr id="116773" name="Freeform 37"/>
                    <p:cNvSpPr>
                      <a:spLocks/>
                    </p:cNvSpPr>
                    <p:nvPr/>
                  </p:nvSpPr>
                  <p:spPr bwMode="hidden">
                    <a:xfrm rot="19495919" flipH="1">
                      <a:off x="644" y="2196"/>
                      <a:ext cx="1814" cy="347"/>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774" name="Freeform 38"/>
                    <p:cNvSpPr>
                      <a:spLocks/>
                    </p:cNvSpPr>
                    <p:nvPr/>
                  </p:nvSpPr>
                  <p:spPr bwMode="hidden">
                    <a:xfrm rot="19495919" flipH="1">
                      <a:off x="-5" y="2983"/>
                      <a:ext cx="974" cy="545"/>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6775" name="Group 39"/>
                  <p:cNvGrpSpPr>
                    <a:grpSpLocks/>
                  </p:cNvGrpSpPr>
                  <p:nvPr/>
                </p:nvGrpSpPr>
                <p:grpSpPr bwMode="auto">
                  <a:xfrm>
                    <a:off x="22" y="1981"/>
                    <a:ext cx="2477" cy="1064"/>
                    <a:chOff x="-52" y="2009"/>
                    <a:chExt cx="2477" cy="1064"/>
                  </a:xfrm>
                </p:grpSpPr>
                <p:sp>
                  <p:nvSpPr>
                    <p:cNvPr id="116776" name="Freeform 40"/>
                    <p:cNvSpPr>
                      <a:spLocks/>
                    </p:cNvSpPr>
                    <p:nvPr/>
                  </p:nvSpPr>
                  <p:spPr bwMode="hidden">
                    <a:xfrm rot="20017085" flipH="1">
                      <a:off x="689" y="2009"/>
                      <a:ext cx="1736" cy="304"/>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777" name="Freeform 41"/>
                    <p:cNvSpPr>
                      <a:spLocks/>
                    </p:cNvSpPr>
                    <p:nvPr/>
                  </p:nvSpPr>
                  <p:spPr bwMode="hidden">
                    <a:xfrm rot="20017085" flipH="1">
                      <a:off x="-52" y="2597"/>
                      <a:ext cx="932" cy="47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6778" name="Group 42"/>
                  <p:cNvGrpSpPr>
                    <a:grpSpLocks/>
                  </p:cNvGrpSpPr>
                  <p:nvPr/>
                </p:nvGrpSpPr>
                <p:grpSpPr bwMode="auto">
                  <a:xfrm>
                    <a:off x="0" y="1785"/>
                    <a:ext cx="2472" cy="927"/>
                    <a:chOff x="-74" y="1813"/>
                    <a:chExt cx="2472" cy="927"/>
                  </a:xfrm>
                </p:grpSpPr>
                <p:sp>
                  <p:nvSpPr>
                    <p:cNvPr id="116779" name="Freeform 43"/>
                    <p:cNvSpPr>
                      <a:spLocks/>
                    </p:cNvSpPr>
                    <p:nvPr/>
                  </p:nvSpPr>
                  <p:spPr bwMode="hidden">
                    <a:xfrm rot="20519637" flipH="1">
                      <a:off x="721" y="1813"/>
                      <a:ext cx="1677" cy="33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780" name="Freeform 44"/>
                    <p:cNvSpPr>
                      <a:spLocks/>
                    </p:cNvSpPr>
                    <p:nvPr/>
                  </p:nvSpPr>
                  <p:spPr bwMode="hidden">
                    <a:xfrm rot="20519637" flipH="1">
                      <a:off x="-74" y="2214"/>
                      <a:ext cx="901" cy="52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6781" name="Group 45"/>
                  <p:cNvGrpSpPr>
                    <a:grpSpLocks/>
                  </p:cNvGrpSpPr>
                  <p:nvPr/>
                </p:nvGrpSpPr>
                <p:grpSpPr bwMode="auto">
                  <a:xfrm>
                    <a:off x="96" y="1563"/>
                    <a:ext cx="2342" cy="657"/>
                    <a:chOff x="22" y="1591"/>
                    <a:chExt cx="2342" cy="657"/>
                  </a:xfrm>
                </p:grpSpPr>
                <p:sp>
                  <p:nvSpPr>
                    <p:cNvPr id="116782" name="Freeform 46"/>
                    <p:cNvSpPr>
                      <a:spLocks/>
                    </p:cNvSpPr>
                    <p:nvPr/>
                  </p:nvSpPr>
                  <p:spPr bwMode="hidden">
                    <a:xfrm rot="21136207" flipH="1">
                      <a:off x="819" y="1591"/>
                      <a:ext cx="1545" cy="31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783" name="Freeform 47"/>
                    <p:cNvSpPr>
                      <a:spLocks/>
                    </p:cNvSpPr>
                    <p:nvPr/>
                  </p:nvSpPr>
                  <p:spPr bwMode="hidden">
                    <a:xfrm rot="21136207" flipH="1">
                      <a:off x="22" y="1759"/>
                      <a:ext cx="830" cy="48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6784" name="Group 48"/>
                  <p:cNvGrpSpPr>
                    <a:grpSpLocks/>
                  </p:cNvGrpSpPr>
                  <p:nvPr/>
                </p:nvGrpSpPr>
                <p:grpSpPr bwMode="auto">
                  <a:xfrm>
                    <a:off x="263" y="1418"/>
                    <a:ext cx="2150" cy="343"/>
                    <a:chOff x="189" y="1446"/>
                    <a:chExt cx="2150" cy="343"/>
                  </a:xfrm>
                </p:grpSpPr>
                <p:sp>
                  <p:nvSpPr>
                    <p:cNvPr id="116785" name="Freeform 49"/>
                    <p:cNvSpPr>
                      <a:spLocks/>
                    </p:cNvSpPr>
                    <p:nvPr/>
                  </p:nvSpPr>
                  <p:spPr bwMode="hidden">
                    <a:xfrm rot="84182" flipH="1">
                      <a:off x="935" y="1466"/>
                      <a:ext cx="1404" cy="219"/>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786" name="Freeform 50"/>
                    <p:cNvSpPr>
                      <a:spLocks/>
                    </p:cNvSpPr>
                    <p:nvPr/>
                  </p:nvSpPr>
                  <p:spPr bwMode="hidden">
                    <a:xfrm rot="84182" flipH="1">
                      <a:off x="189" y="1446"/>
                      <a:ext cx="754" cy="343"/>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6787" name="Group 51"/>
                  <p:cNvGrpSpPr>
                    <a:grpSpLocks/>
                  </p:cNvGrpSpPr>
                  <p:nvPr/>
                </p:nvGrpSpPr>
                <p:grpSpPr bwMode="auto">
                  <a:xfrm>
                    <a:off x="579" y="1066"/>
                    <a:ext cx="1879" cy="427"/>
                    <a:chOff x="505" y="1094"/>
                    <a:chExt cx="1879" cy="427"/>
                  </a:xfrm>
                </p:grpSpPr>
                <p:sp>
                  <p:nvSpPr>
                    <p:cNvPr id="116788" name="Freeform 52"/>
                    <p:cNvSpPr>
                      <a:spLocks/>
                    </p:cNvSpPr>
                    <p:nvPr/>
                  </p:nvSpPr>
                  <p:spPr bwMode="hidden">
                    <a:xfrm rot="802576" flipH="1">
                      <a:off x="1151" y="1306"/>
                      <a:ext cx="1233" cy="21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789" name="Freeform 53"/>
                    <p:cNvSpPr>
                      <a:spLocks/>
                    </p:cNvSpPr>
                    <p:nvPr/>
                  </p:nvSpPr>
                  <p:spPr bwMode="hidden">
                    <a:xfrm rot="802576" flipH="1">
                      <a:off x="505" y="1094"/>
                      <a:ext cx="662" cy="33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6790" name="Group 54"/>
                  <p:cNvGrpSpPr>
                    <a:grpSpLocks/>
                  </p:cNvGrpSpPr>
                  <p:nvPr/>
                </p:nvGrpSpPr>
                <p:grpSpPr bwMode="auto">
                  <a:xfrm>
                    <a:off x="690" y="871"/>
                    <a:ext cx="1850" cy="554"/>
                    <a:chOff x="616" y="899"/>
                    <a:chExt cx="1850" cy="554"/>
                  </a:xfrm>
                </p:grpSpPr>
                <p:sp>
                  <p:nvSpPr>
                    <p:cNvPr id="116791" name="Freeform 55"/>
                    <p:cNvSpPr>
                      <a:spLocks/>
                    </p:cNvSpPr>
                    <p:nvPr/>
                  </p:nvSpPr>
                  <p:spPr bwMode="hidden">
                    <a:xfrm rot="1277471" flipH="1">
                      <a:off x="1233" y="1238"/>
                      <a:ext cx="1233" cy="21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792" name="Freeform 56"/>
                    <p:cNvSpPr>
                      <a:spLocks/>
                    </p:cNvSpPr>
                    <p:nvPr/>
                  </p:nvSpPr>
                  <p:spPr bwMode="hidden">
                    <a:xfrm rot="1277471" flipH="1">
                      <a:off x="616" y="899"/>
                      <a:ext cx="662" cy="33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6793" name="Group 57"/>
                  <p:cNvGrpSpPr>
                    <a:grpSpLocks/>
                  </p:cNvGrpSpPr>
                  <p:nvPr/>
                </p:nvGrpSpPr>
                <p:grpSpPr bwMode="auto">
                  <a:xfrm>
                    <a:off x="911" y="589"/>
                    <a:ext cx="1767" cy="743"/>
                    <a:chOff x="911" y="589"/>
                    <a:chExt cx="1767" cy="743"/>
                  </a:xfrm>
                </p:grpSpPr>
                <p:sp>
                  <p:nvSpPr>
                    <p:cNvPr id="116794" name="Freeform 58"/>
                    <p:cNvSpPr>
                      <a:spLocks/>
                    </p:cNvSpPr>
                    <p:nvPr/>
                  </p:nvSpPr>
                  <p:spPr bwMode="hidden">
                    <a:xfrm rot="2028410" flipH="1">
                      <a:off x="1445" y="1117"/>
                      <a:ext cx="1233" cy="21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795" name="Freeform 59"/>
                    <p:cNvSpPr>
                      <a:spLocks/>
                    </p:cNvSpPr>
                    <p:nvPr/>
                  </p:nvSpPr>
                  <p:spPr bwMode="hidden">
                    <a:xfrm rot="2028410" flipH="1">
                      <a:off x="911" y="589"/>
                      <a:ext cx="662" cy="33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6796" name="Group 60"/>
                  <p:cNvGrpSpPr>
                    <a:grpSpLocks/>
                  </p:cNvGrpSpPr>
                  <p:nvPr/>
                </p:nvGrpSpPr>
                <p:grpSpPr bwMode="auto">
                  <a:xfrm>
                    <a:off x="1120" y="300"/>
                    <a:ext cx="1693" cy="892"/>
                    <a:chOff x="1120" y="300"/>
                    <a:chExt cx="1693" cy="892"/>
                  </a:xfrm>
                </p:grpSpPr>
                <p:sp>
                  <p:nvSpPr>
                    <p:cNvPr id="116797" name="Freeform 61"/>
                    <p:cNvSpPr>
                      <a:spLocks/>
                    </p:cNvSpPr>
                    <p:nvPr/>
                  </p:nvSpPr>
                  <p:spPr bwMode="hidden">
                    <a:xfrm rot="2664424" flipH="1">
                      <a:off x="1562" y="977"/>
                      <a:ext cx="1251" cy="21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798" name="Freeform 62"/>
                    <p:cNvSpPr>
                      <a:spLocks/>
                    </p:cNvSpPr>
                    <p:nvPr/>
                  </p:nvSpPr>
                  <p:spPr bwMode="hidden">
                    <a:xfrm rot="2664424" flipH="1">
                      <a:off x="1120" y="300"/>
                      <a:ext cx="672" cy="33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6799" name="Group 63"/>
                  <p:cNvGrpSpPr>
                    <a:grpSpLocks/>
                  </p:cNvGrpSpPr>
                  <p:nvPr/>
                </p:nvGrpSpPr>
                <p:grpSpPr bwMode="auto">
                  <a:xfrm>
                    <a:off x="1707" y="76"/>
                    <a:ext cx="778" cy="1512"/>
                    <a:chOff x="1633" y="104"/>
                    <a:chExt cx="778" cy="1512"/>
                  </a:xfrm>
                </p:grpSpPr>
                <p:sp>
                  <p:nvSpPr>
                    <p:cNvPr id="116800" name="Freeform 64"/>
                    <p:cNvSpPr>
                      <a:spLocks/>
                    </p:cNvSpPr>
                    <p:nvPr/>
                  </p:nvSpPr>
                  <p:spPr bwMode="hidden">
                    <a:xfrm rot="3473776" flipH="1">
                      <a:off x="1754" y="958"/>
                      <a:ext cx="1100" cy="21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801" name="Freeform 65"/>
                    <p:cNvSpPr>
                      <a:spLocks/>
                    </p:cNvSpPr>
                    <p:nvPr/>
                  </p:nvSpPr>
                  <p:spPr bwMode="hidden">
                    <a:xfrm rot="3473776" flipH="1">
                      <a:off x="1506" y="231"/>
                      <a:ext cx="591" cy="33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6802" name="Group 66"/>
                  <p:cNvGrpSpPr>
                    <a:grpSpLocks/>
                  </p:cNvGrpSpPr>
                  <p:nvPr/>
                </p:nvGrpSpPr>
                <p:grpSpPr bwMode="auto">
                  <a:xfrm>
                    <a:off x="2009" y="0"/>
                    <a:ext cx="634" cy="1534"/>
                    <a:chOff x="1935" y="28"/>
                    <a:chExt cx="634" cy="1534"/>
                  </a:xfrm>
                </p:grpSpPr>
                <p:sp>
                  <p:nvSpPr>
                    <p:cNvPr id="116803" name="Freeform 67"/>
                    <p:cNvSpPr>
                      <a:spLocks/>
                    </p:cNvSpPr>
                    <p:nvPr/>
                  </p:nvSpPr>
                  <p:spPr bwMode="hidden">
                    <a:xfrm rot="4126480" flipH="1">
                      <a:off x="1931" y="924"/>
                      <a:ext cx="1061" cy="21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804" name="Freeform 68"/>
                    <p:cNvSpPr>
                      <a:spLocks/>
                    </p:cNvSpPr>
                    <p:nvPr/>
                  </p:nvSpPr>
                  <p:spPr bwMode="hidden">
                    <a:xfrm rot="4126480" flipH="1">
                      <a:off x="1819" y="144"/>
                      <a:ext cx="570" cy="33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6805" name="Group 69"/>
                  <p:cNvGrpSpPr>
                    <a:grpSpLocks/>
                  </p:cNvGrpSpPr>
                  <p:nvPr/>
                </p:nvGrpSpPr>
                <p:grpSpPr bwMode="auto">
                  <a:xfrm>
                    <a:off x="2896" y="644"/>
                    <a:ext cx="1845" cy="566"/>
                    <a:chOff x="2822" y="672"/>
                    <a:chExt cx="1845" cy="566"/>
                  </a:xfrm>
                </p:grpSpPr>
                <p:sp>
                  <p:nvSpPr>
                    <p:cNvPr id="116806" name="Freeform 70"/>
                    <p:cNvSpPr>
                      <a:spLocks/>
                    </p:cNvSpPr>
                    <p:nvPr/>
                  </p:nvSpPr>
                  <p:spPr bwMode="hidden">
                    <a:xfrm rot="-1325434">
                      <a:off x="2822" y="1023"/>
                      <a:ext cx="1233" cy="21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807" name="Freeform 71"/>
                    <p:cNvSpPr>
                      <a:spLocks/>
                    </p:cNvSpPr>
                    <p:nvPr/>
                  </p:nvSpPr>
                  <p:spPr bwMode="hidden">
                    <a:xfrm rot="-1325434">
                      <a:off x="4005" y="672"/>
                      <a:ext cx="662" cy="33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6808" name="Group 72"/>
                  <p:cNvGrpSpPr>
                    <a:grpSpLocks/>
                  </p:cNvGrpSpPr>
                  <p:nvPr/>
                </p:nvGrpSpPr>
                <p:grpSpPr bwMode="auto">
                  <a:xfrm>
                    <a:off x="2757" y="417"/>
                    <a:ext cx="1781" cy="717"/>
                    <a:chOff x="2683" y="445"/>
                    <a:chExt cx="1781" cy="717"/>
                  </a:xfrm>
                </p:grpSpPr>
                <p:sp>
                  <p:nvSpPr>
                    <p:cNvPr id="116809" name="Freeform 73"/>
                    <p:cNvSpPr>
                      <a:spLocks/>
                    </p:cNvSpPr>
                    <p:nvPr/>
                  </p:nvSpPr>
                  <p:spPr bwMode="hidden">
                    <a:xfrm rot="-1921064">
                      <a:off x="2683" y="947"/>
                      <a:ext cx="1233" cy="21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810" name="Freeform 74"/>
                    <p:cNvSpPr>
                      <a:spLocks/>
                    </p:cNvSpPr>
                    <p:nvPr/>
                  </p:nvSpPr>
                  <p:spPr bwMode="hidden">
                    <a:xfrm rot="-1921064">
                      <a:off x="3802" y="445"/>
                      <a:ext cx="662" cy="33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116811" name="Freeform 75"/>
                  <p:cNvSpPr>
                    <a:spLocks/>
                  </p:cNvSpPr>
                  <p:nvPr/>
                </p:nvSpPr>
                <p:spPr bwMode="hidden">
                  <a:xfrm rot="4578755" flipH="1">
                    <a:off x="2175" y="949"/>
                    <a:ext cx="1027" cy="14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812" name="Freeform 76"/>
                  <p:cNvSpPr>
                    <a:spLocks/>
                  </p:cNvSpPr>
                  <p:nvPr/>
                </p:nvSpPr>
                <p:spPr bwMode="hidden">
                  <a:xfrm rot="4578755" flipH="1">
                    <a:off x="2199" y="196"/>
                    <a:ext cx="552" cy="22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116813" name="Group 77"/>
                  <p:cNvGrpSpPr>
                    <a:grpSpLocks/>
                  </p:cNvGrpSpPr>
                  <p:nvPr/>
                </p:nvGrpSpPr>
                <p:grpSpPr bwMode="auto">
                  <a:xfrm>
                    <a:off x="2874" y="13"/>
                    <a:ext cx="640" cy="1520"/>
                    <a:chOff x="2800" y="41"/>
                    <a:chExt cx="640" cy="1520"/>
                  </a:xfrm>
                </p:grpSpPr>
                <p:sp>
                  <p:nvSpPr>
                    <p:cNvPr id="116814" name="Freeform 78"/>
                    <p:cNvSpPr>
                      <a:spLocks/>
                    </p:cNvSpPr>
                    <p:nvPr/>
                  </p:nvSpPr>
                  <p:spPr bwMode="hidden">
                    <a:xfrm rot="-3857755">
                      <a:off x="2361" y="938"/>
                      <a:ext cx="1062" cy="184"/>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815" name="Freeform 79"/>
                    <p:cNvSpPr>
                      <a:spLocks/>
                    </p:cNvSpPr>
                    <p:nvPr/>
                  </p:nvSpPr>
                  <p:spPr bwMode="hidden">
                    <a:xfrm rot="-3857755">
                      <a:off x="3011" y="181"/>
                      <a:ext cx="570" cy="28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6816" name="Group 80"/>
                  <p:cNvGrpSpPr>
                    <a:grpSpLocks/>
                  </p:cNvGrpSpPr>
                  <p:nvPr/>
                </p:nvGrpSpPr>
                <p:grpSpPr bwMode="auto">
                  <a:xfrm>
                    <a:off x="3008" y="135"/>
                    <a:ext cx="1017" cy="1464"/>
                    <a:chOff x="2934" y="163"/>
                    <a:chExt cx="1017" cy="1464"/>
                  </a:xfrm>
                </p:grpSpPr>
                <p:sp>
                  <p:nvSpPr>
                    <p:cNvPr id="116817" name="Freeform 81"/>
                    <p:cNvSpPr>
                      <a:spLocks/>
                    </p:cNvSpPr>
                    <p:nvPr/>
                  </p:nvSpPr>
                  <p:spPr bwMode="hidden">
                    <a:xfrm rot="-2777260">
                      <a:off x="2491" y="915"/>
                      <a:ext cx="1155" cy="270"/>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818" name="Freeform 82"/>
                    <p:cNvSpPr>
                      <a:spLocks/>
                    </p:cNvSpPr>
                    <p:nvPr/>
                  </p:nvSpPr>
                  <p:spPr bwMode="hidden">
                    <a:xfrm rot="-2777260">
                      <a:off x="3430" y="261"/>
                      <a:ext cx="620" cy="423"/>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6819" name="Group 83"/>
                  <p:cNvGrpSpPr>
                    <a:grpSpLocks/>
                  </p:cNvGrpSpPr>
                  <p:nvPr/>
                </p:nvGrpSpPr>
                <p:grpSpPr bwMode="auto">
                  <a:xfrm>
                    <a:off x="2804" y="4"/>
                    <a:ext cx="243" cy="1448"/>
                    <a:chOff x="2730" y="32"/>
                    <a:chExt cx="243" cy="1448"/>
                  </a:xfrm>
                </p:grpSpPr>
                <p:sp>
                  <p:nvSpPr>
                    <p:cNvPr id="116820" name="Freeform 84"/>
                    <p:cNvSpPr>
                      <a:spLocks/>
                    </p:cNvSpPr>
                    <p:nvPr/>
                  </p:nvSpPr>
                  <p:spPr bwMode="hidden">
                    <a:xfrm rot="-4903748">
                      <a:off x="2296" y="960"/>
                      <a:ext cx="954" cy="86"/>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821" name="Freeform 85"/>
                    <p:cNvSpPr>
                      <a:spLocks/>
                    </p:cNvSpPr>
                    <p:nvPr/>
                  </p:nvSpPr>
                  <p:spPr bwMode="hidden">
                    <a:xfrm rot="-4903748">
                      <a:off x="2650" y="220"/>
                      <a:ext cx="512" cy="135"/>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6822" name="Group 86"/>
                  <p:cNvGrpSpPr>
                    <a:grpSpLocks/>
                  </p:cNvGrpSpPr>
                  <p:nvPr/>
                </p:nvGrpSpPr>
                <p:grpSpPr bwMode="auto">
                  <a:xfrm>
                    <a:off x="1017" y="1741"/>
                    <a:ext cx="1085" cy="2450"/>
                    <a:chOff x="943" y="1769"/>
                    <a:chExt cx="1085" cy="2450"/>
                  </a:xfrm>
                </p:grpSpPr>
                <p:sp>
                  <p:nvSpPr>
                    <p:cNvPr id="116823" name="Freeform 87"/>
                    <p:cNvSpPr>
                      <a:spLocks/>
                    </p:cNvSpPr>
                    <p:nvPr/>
                  </p:nvSpPr>
                  <p:spPr bwMode="hidden">
                    <a:xfrm rot="18335692" flipH="1">
                      <a:off x="1010" y="2475"/>
                      <a:ext cx="1724" cy="31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824" name="Freeform 88"/>
                    <p:cNvSpPr>
                      <a:spLocks/>
                    </p:cNvSpPr>
                    <p:nvPr/>
                  </p:nvSpPr>
                  <p:spPr bwMode="hidden">
                    <a:xfrm rot="18335692" flipH="1">
                      <a:off x="725" y="3512"/>
                      <a:ext cx="925" cy="490"/>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6825" name="Group 89"/>
                  <p:cNvGrpSpPr>
                    <a:grpSpLocks/>
                  </p:cNvGrpSpPr>
                  <p:nvPr/>
                </p:nvGrpSpPr>
                <p:grpSpPr bwMode="auto">
                  <a:xfrm>
                    <a:off x="1529" y="1908"/>
                    <a:ext cx="766" cy="2373"/>
                    <a:chOff x="1455" y="1936"/>
                    <a:chExt cx="766" cy="2373"/>
                  </a:xfrm>
                </p:grpSpPr>
                <p:sp>
                  <p:nvSpPr>
                    <p:cNvPr id="116826" name="Freeform 90"/>
                    <p:cNvSpPr>
                      <a:spLocks/>
                    </p:cNvSpPr>
                    <p:nvPr/>
                  </p:nvSpPr>
                  <p:spPr bwMode="hidden">
                    <a:xfrm rot="17542885" flipH="1">
                      <a:off x="1267" y="2578"/>
                      <a:ext cx="1595" cy="31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827" name="Freeform 91"/>
                    <p:cNvSpPr>
                      <a:spLocks/>
                    </p:cNvSpPr>
                    <p:nvPr/>
                  </p:nvSpPr>
                  <p:spPr bwMode="hidden">
                    <a:xfrm rot="17542885" flipH="1">
                      <a:off x="1272" y="3636"/>
                      <a:ext cx="856" cy="490"/>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6828" name="Group 92"/>
                  <p:cNvGrpSpPr>
                    <a:grpSpLocks/>
                  </p:cNvGrpSpPr>
                  <p:nvPr/>
                </p:nvGrpSpPr>
                <p:grpSpPr bwMode="auto">
                  <a:xfrm rot="88588">
                    <a:off x="2061" y="1962"/>
                    <a:ext cx="459" cy="2329"/>
                    <a:chOff x="1956" y="1990"/>
                    <a:chExt cx="492" cy="2604"/>
                  </a:xfrm>
                </p:grpSpPr>
                <p:sp>
                  <p:nvSpPr>
                    <p:cNvPr id="116829" name="Freeform 93"/>
                    <p:cNvSpPr>
                      <a:spLocks/>
                    </p:cNvSpPr>
                    <p:nvPr/>
                  </p:nvSpPr>
                  <p:spPr bwMode="hidden">
                    <a:xfrm rot="16782062" flipH="1">
                      <a:off x="1442" y="2695"/>
                      <a:ext cx="1711" cy="301"/>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830" name="Freeform 94"/>
                    <p:cNvSpPr>
                      <a:spLocks/>
                    </p:cNvSpPr>
                    <p:nvPr/>
                  </p:nvSpPr>
                  <p:spPr bwMode="hidden">
                    <a:xfrm rot="16782062" flipH="1">
                      <a:off x="1734" y="3898"/>
                      <a:ext cx="918" cy="473"/>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6831" name="Group 95"/>
                  <p:cNvGrpSpPr>
                    <a:grpSpLocks/>
                  </p:cNvGrpSpPr>
                  <p:nvPr/>
                </p:nvGrpSpPr>
                <p:grpSpPr bwMode="auto">
                  <a:xfrm>
                    <a:off x="3408" y="1689"/>
                    <a:ext cx="1125" cy="2426"/>
                    <a:chOff x="3334" y="1717"/>
                    <a:chExt cx="1125" cy="2426"/>
                  </a:xfrm>
                </p:grpSpPr>
                <p:sp>
                  <p:nvSpPr>
                    <p:cNvPr id="116832" name="Freeform 96"/>
                    <p:cNvSpPr>
                      <a:spLocks/>
                    </p:cNvSpPr>
                    <p:nvPr/>
                  </p:nvSpPr>
                  <p:spPr bwMode="hidden">
                    <a:xfrm rot="3144576">
                      <a:off x="2628" y="2423"/>
                      <a:ext cx="1724" cy="31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833" name="Freeform 97"/>
                    <p:cNvSpPr>
                      <a:spLocks/>
                    </p:cNvSpPr>
                    <p:nvPr/>
                  </p:nvSpPr>
                  <p:spPr bwMode="hidden">
                    <a:xfrm rot="3144576">
                      <a:off x="3751" y="3436"/>
                      <a:ext cx="925" cy="490"/>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6834" name="Group 98"/>
                  <p:cNvGrpSpPr>
                    <a:grpSpLocks/>
                  </p:cNvGrpSpPr>
                  <p:nvPr/>
                </p:nvGrpSpPr>
                <p:grpSpPr bwMode="auto">
                  <a:xfrm>
                    <a:off x="3255" y="1838"/>
                    <a:ext cx="883" cy="2426"/>
                    <a:chOff x="3181" y="1866"/>
                    <a:chExt cx="883" cy="2426"/>
                  </a:xfrm>
                </p:grpSpPr>
                <p:sp>
                  <p:nvSpPr>
                    <p:cNvPr id="116835" name="Freeform 99"/>
                    <p:cNvSpPr>
                      <a:spLocks/>
                    </p:cNvSpPr>
                    <p:nvPr/>
                  </p:nvSpPr>
                  <p:spPr bwMode="hidden">
                    <a:xfrm rot="3745735">
                      <a:off x="2506" y="2541"/>
                      <a:ext cx="1650" cy="299"/>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836" name="Freeform 100"/>
                    <p:cNvSpPr>
                      <a:spLocks/>
                    </p:cNvSpPr>
                    <p:nvPr/>
                  </p:nvSpPr>
                  <p:spPr bwMode="hidden">
                    <a:xfrm rot="3745735">
                      <a:off x="3387" y="3615"/>
                      <a:ext cx="885" cy="46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6837" name="Group 101"/>
                  <p:cNvGrpSpPr>
                    <a:grpSpLocks/>
                  </p:cNvGrpSpPr>
                  <p:nvPr/>
                </p:nvGrpSpPr>
                <p:grpSpPr bwMode="auto">
                  <a:xfrm>
                    <a:off x="3080" y="1955"/>
                    <a:ext cx="619" cy="2386"/>
                    <a:chOff x="3006" y="1983"/>
                    <a:chExt cx="619" cy="2386"/>
                  </a:xfrm>
                </p:grpSpPr>
                <p:sp>
                  <p:nvSpPr>
                    <p:cNvPr id="116838" name="Freeform 102"/>
                    <p:cNvSpPr>
                      <a:spLocks/>
                    </p:cNvSpPr>
                    <p:nvPr/>
                  </p:nvSpPr>
                  <p:spPr bwMode="hidden">
                    <a:xfrm rot="4286818">
                      <a:off x="2328" y="2661"/>
                      <a:ext cx="1601" cy="246"/>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839" name="Freeform 103"/>
                    <p:cNvSpPr>
                      <a:spLocks/>
                    </p:cNvSpPr>
                    <p:nvPr/>
                  </p:nvSpPr>
                  <p:spPr bwMode="hidden">
                    <a:xfrm rot="4286818">
                      <a:off x="3002" y="3747"/>
                      <a:ext cx="859" cy="38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6840" name="Group 104"/>
                  <p:cNvGrpSpPr>
                    <a:grpSpLocks/>
                  </p:cNvGrpSpPr>
                  <p:nvPr/>
                </p:nvGrpSpPr>
                <p:grpSpPr bwMode="auto">
                  <a:xfrm>
                    <a:off x="2893" y="2073"/>
                    <a:ext cx="405" cy="2219"/>
                    <a:chOff x="2819" y="2101"/>
                    <a:chExt cx="405" cy="2219"/>
                  </a:xfrm>
                </p:grpSpPr>
                <p:sp>
                  <p:nvSpPr>
                    <p:cNvPr id="116841" name="Freeform 105"/>
                    <p:cNvSpPr>
                      <a:spLocks/>
                    </p:cNvSpPr>
                    <p:nvPr/>
                  </p:nvSpPr>
                  <p:spPr bwMode="hidden">
                    <a:xfrm rot="4898956">
                      <a:off x="2206" y="2714"/>
                      <a:ext cx="1471" cy="246"/>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842" name="Freeform 106"/>
                    <p:cNvSpPr>
                      <a:spLocks/>
                    </p:cNvSpPr>
                    <p:nvPr/>
                  </p:nvSpPr>
                  <p:spPr bwMode="hidden">
                    <a:xfrm rot="4898956">
                      <a:off x="2636" y="3732"/>
                      <a:ext cx="790" cy="38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6843" name="Group 107"/>
                  <p:cNvGrpSpPr>
                    <a:grpSpLocks/>
                  </p:cNvGrpSpPr>
                  <p:nvPr/>
                </p:nvGrpSpPr>
                <p:grpSpPr bwMode="auto">
                  <a:xfrm>
                    <a:off x="2372" y="2107"/>
                    <a:ext cx="426" cy="2185"/>
                    <a:chOff x="2287" y="2135"/>
                    <a:chExt cx="426" cy="2185"/>
                  </a:xfrm>
                </p:grpSpPr>
                <p:sp>
                  <p:nvSpPr>
                    <p:cNvPr id="116844" name="Freeform 108"/>
                    <p:cNvSpPr>
                      <a:spLocks/>
                    </p:cNvSpPr>
                    <p:nvPr/>
                  </p:nvSpPr>
                  <p:spPr bwMode="hidden">
                    <a:xfrm rot="5755659">
                      <a:off x="1900" y="2760"/>
                      <a:ext cx="1437" cy="188"/>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845" name="Freeform 109"/>
                    <p:cNvSpPr>
                      <a:spLocks/>
                    </p:cNvSpPr>
                    <p:nvPr/>
                  </p:nvSpPr>
                  <p:spPr bwMode="hidden">
                    <a:xfrm rot="5755659">
                      <a:off x="2049" y="3787"/>
                      <a:ext cx="771" cy="295"/>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grpSp>
          <p:grpSp>
            <p:nvGrpSpPr>
              <p:cNvPr id="116846" name="Group 110"/>
              <p:cNvGrpSpPr>
                <a:grpSpLocks/>
              </p:cNvGrpSpPr>
              <p:nvPr/>
            </p:nvGrpSpPr>
            <p:grpSpPr bwMode="auto">
              <a:xfrm>
                <a:off x="74" y="313"/>
                <a:ext cx="5459" cy="3667"/>
                <a:chOff x="74" y="313"/>
                <a:chExt cx="5459" cy="3667"/>
              </a:xfrm>
            </p:grpSpPr>
            <p:grpSp>
              <p:nvGrpSpPr>
                <p:cNvPr id="116847" name="Group 111"/>
                <p:cNvGrpSpPr>
                  <a:grpSpLocks/>
                </p:cNvGrpSpPr>
                <p:nvPr/>
              </p:nvGrpSpPr>
              <p:grpSpPr bwMode="auto">
                <a:xfrm>
                  <a:off x="74" y="313"/>
                  <a:ext cx="5459" cy="3667"/>
                  <a:chOff x="74" y="313"/>
                  <a:chExt cx="5459" cy="3667"/>
                </a:xfrm>
              </p:grpSpPr>
              <p:sp>
                <p:nvSpPr>
                  <p:cNvPr id="116848" name="Arc 112"/>
                  <p:cNvSpPr>
                    <a:spLocks/>
                  </p:cNvSpPr>
                  <p:nvPr/>
                </p:nvSpPr>
                <p:spPr bwMode="hidden">
                  <a:xfrm flipV="1">
                    <a:off x="2966" y="456"/>
                    <a:ext cx="2567" cy="2046"/>
                  </a:xfrm>
                  <a:custGeom>
                    <a:avLst/>
                    <a:gdLst>
                      <a:gd name="G0" fmla="+- 17826 0 0"/>
                      <a:gd name="G1" fmla="+- 0 0 0"/>
                      <a:gd name="G2" fmla="+- 21600 0 0"/>
                      <a:gd name="T0" fmla="*/ 36729 w 36729"/>
                      <a:gd name="T1" fmla="*/ 10451 h 21600"/>
                      <a:gd name="T2" fmla="*/ 0 w 36729"/>
                      <a:gd name="T3" fmla="*/ 12197 h 21600"/>
                      <a:gd name="T4" fmla="*/ 17826 w 36729"/>
                      <a:gd name="T5" fmla="*/ 0 h 21600"/>
                    </a:gdLst>
                    <a:ahLst/>
                    <a:cxnLst>
                      <a:cxn ang="0">
                        <a:pos x="T0" y="T1"/>
                      </a:cxn>
                      <a:cxn ang="0">
                        <a:pos x="T2" y="T3"/>
                      </a:cxn>
                      <a:cxn ang="0">
                        <a:pos x="T4" y="T5"/>
                      </a:cxn>
                    </a:cxnLst>
                    <a:rect l="0" t="0" r="r" b="b"/>
                    <a:pathLst>
                      <a:path w="36729" h="21600" fill="none" extrusionOk="0">
                        <a:moveTo>
                          <a:pt x="36729" y="10451"/>
                        </a:moveTo>
                        <a:cubicBezTo>
                          <a:pt x="32926" y="17330"/>
                          <a:pt x="25686" y="21599"/>
                          <a:pt x="17826" y="21599"/>
                        </a:cubicBezTo>
                        <a:cubicBezTo>
                          <a:pt x="10696" y="21599"/>
                          <a:pt x="4025" y="18081"/>
                          <a:pt x="-1" y="12197"/>
                        </a:cubicBezTo>
                      </a:path>
                      <a:path w="36729" h="21600" stroke="0" extrusionOk="0">
                        <a:moveTo>
                          <a:pt x="36729" y="10451"/>
                        </a:moveTo>
                        <a:cubicBezTo>
                          <a:pt x="32926" y="17330"/>
                          <a:pt x="25686" y="21599"/>
                          <a:pt x="17826" y="21599"/>
                        </a:cubicBezTo>
                        <a:cubicBezTo>
                          <a:pt x="10696" y="21599"/>
                          <a:pt x="4025" y="18081"/>
                          <a:pt x="-1" y="12197"/>
                        </a:cubicBezTo>
                        <a:lnTo>
                          <a:pt x="17826" y="0"/>
                        </a:lnTo>
                        <a:close/>
                      </a:path>
                    </a:pathLst>
                  </a:custGeom>
                  <a:noFill/>
                  <a:ln w="9525">
                    <a:solidFill>
                      <a:schemeClr val="accent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849" name="Arc 113"/>
                  <p:cNvSpPr>
                    <a:spLocks/>
                  </p:cNvSpPr>
                  <p:nvPr/>
                </p:nvSpPr>
                <p:spPr bwMode="hidden">
                  <a:xfrm flipH="1">
                    <a:off x="388" y="1601"/>
                    <a:ext cx="2016" cy="2379"/>
                  </a:xfrm>
                  <a:custGeom>
                    <a:avLst/>
                    <a:gdLst>
                      <a:gd name="G0" fmla="+- 8873 0 0"/>
                      <a:gd name="G1" fmla="+- 21600 0 0"/>
                      <a:gd name="G2" fmla="+- 21600 0 0"/>
                      <a:gd name="T0" fmla="*/ 0 w 30473"/>
                      <a:gd name="T1" fmla="*/ 1907 h 22305"/>
                      <a:gd name="T2" fmla="*/ 30462 w 30473"/>
                      <a:gd name="T3" fmla="*/ 22305 h 22305"/>
                      <a:gd name="T4" fmla="*/ 8873 w 30473"/>
                      <a:gd name="T5" fmla="*/ 21600 h 22305"/>
                    </a:gdLst>
                    <a:ahLst/>
                    <a:cxnLst>
                      <a:cxn ang="0">
                        <a:pos x="T0" y="T1"/>
                      </a:cxn>
                      <a:cxn ang="0">
                        <a:pos x="T2" y="T3"/>
                      </a:cxn>
                      <a:cxn ang="0">
                        <a:pos x="T4" y="T5"/>
                      </a:cxn>
                    </a:cxnLst>
                    <a:rect l="0" t="0" r="r" b="b"/>
                    <a:pathLst>
                      <a:path w="30473" h="22305" fill="none" extrusionOk="0">
                        <a:moveTo>
                          <a:pt x="-1" y="1906"/>
                        </a:moveTo>
                        <a:cubicBezTo>
                          <a:pt x="2789" y="649"/>
                          <a:pt x="5813" y="0"/>
                          <a:pt x="8873" y="0"/>
                        </a:cubicBezTo>
                        <a:cubicBezTo>
                          <a:pt x="20802" y="0"/>
                          <a:pt x="30473" y="9670"/>
                          <a:pt x="30473" y="21600"/>
                        </a:cubicBezTo>
                        <a:cubicBezTo>
                          <a:pt x="30473" y="21835"/>
                          <a:pt x="30469" y="22070"/>
                          <a:pt x="30461" y="22304"/>
                        </a:cubicBezTo>
                      </a:path>
                      <a:path w="30473" h="22305" stroke="0" extrusionOk="0">
                        <a:moveTo>
                          <a:pt x="-1" y="1906"/>
                        </a:moveTo>
                        <a:cubicBezTo>
                          <a:pt x="2789" y="649"/>
                          <a:pt x="5813" y="0"/>
                          <a:pt x="8873" y="0"/>
                        </a:cubicBezTo>
                        <a:cubicBezTo>
                          <a:pt x="20802" y="0"/>
                          <a:pt x="30473" y="9670"/>
                          <a:pt x="30473" y="21600"/>
                        </a:cubicBezTo>
                        <a:cubicBezTo>
                          <a:pt x="30473" y="21835"/>
                          <a:pt x="30469" y="22070"/>
                          <a:pt x="30461" y="22304"/>
                        </a:cubicBezTo>
                        <a:lnTo>
                          <a:pt x="8873" y="21600"/>
                        </a:lnTo>
                        <a:close/>
                      </a:path>
                    </a:pathLst>
                  </a:custGeom>
                  <a:noFill/>
                  <a:ln w="9525">
                    <a:solidFill>
                      <a:schemeClr val="fo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850" name="Arc 114"/>
                  <p:cNvSpPr>
                    <a:spLocks/>
                  </p:cNvSpPr>
                  <p:nvPr/>
                </p:nvSpPr>
                <p:spPr bwMode="hidden">
                  <a:xfrm>
                    <a:off x="3029" y="1181"/>
                    <a:ext cx="1426" cy="2379"/>
                  </a:xfrm>
                  <a:custGeom>
                    <a:avLst/>
                    <a:gdLst>
                      <a:gd name="G0" fmla="+- 13212 0 0"/>
                      <a:gd name="G1" fmla="+- 21600 0 0"/>
                      <a:gd name="G2" fmla="+- 21600 0 0"/>
                      <a:gd name="T0" fmla="*/ 0 w 34812"/>
                      <a:gd name="T1" fmla="*/ 4512 h 22305"/>
                      <a:gd name="T2" fmla="*/ 34801 w 34812"/>
                      <a:gd name="T3" fmla="*/ 22305 h 22305"/>
                      <a:gd name="T4" fmla="*/ 13212 w 34812"/>
                      <a:gd name="T5" fmla="*/ 21600 h 22305"/>
                    </a:gdLst>
                    <a:ahLst/>
                    <a:cxnLst>
                      <a:cxn ang="0">
                        <a:pos x="T0" y="T1"/>
                      </a:cxn>
                      <a:cxn ang="0">
                        <a:pos x="T2" y="T3"/>
                      </a:cxn>
                      <a:cxn ang="0">
                        <a:pos x="T4" y="T5"/>
                      </a:cxn>
                    </a:cxnLst>
                    <a:rect l="0" t="0" r="r" b="b"/>
                    <a:pathLst>
                      <a:path w="34812" h="22305" fill="none" extrusionOk="0">
                        <a:moveTo>
                          <a:pt x="-1" y="4511"/>
                        </a:moveTo>
                        <a:cubicBezTo>
                          <a:pt x="3783" y="1586"/>
                          <a:pt x="8429" y="0"/>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0"/>
                          <a:pt x="13212" y="0"/>
                        </a:cubicBezTo>
                        <a:cubicBezTo>
                          <a:pt x="25141" y="0"/>
                          <a:pt x="34812" y="9670"/>
                          <a:pt x="34812" y="21600"/>
                        </a:cubicBezTo>
                        <a:cubicBezTo>
                          <a:pt x="34812" y="21835"/>
                          <a:pt x="34808" y="22070"/>
                          <a:pt x="34800" y="22304"/>
                        </a:cubicBezTo>
                        <a:lnTo>
                          <a:pt x="13212" y="21600"/>
                        </a:lnTo>
                        <a:close/>
                      </a:path>
                    </a:pathLst>
                  </a:custGeom>
                  <a:noFill/>
                  <a:ln w="9525">
                    <a:solidFill>
                      <a:schemeClr val="accent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851" name="Arc 115"/>
                  <p:cNvSpPr>
                    <a:spLocks/>
                  </p:cNvSpPr>
                  <p:nvPr/>
                </p:nvSpPr>
                <p:spPr bwMode="hidden">
                  <a:xfrm flipH="1">
                    <a:off x="74" y="813"/>
                    <a:ext cx="2540" cy="2379"/>
                  </a:xfrm>
                  <a:custGeom>
                    <a:avLst/>
                    <a:gdLst>
                      <a:gd name="G0" fmla="+- 15230 0 0"/>
                      <a:gd name="G1" fmla="+- 21600 0 0"/>
                      <a:gd name="G2" fmla="+- 21600 0 0"/>
                      <a:gd name="T0" fmla="*/ 0 w 36830"/>
                      <a:gd name="T1" fmla="*/ 6283 h 22305"/>
                      <a:gd name="T2" fmla="*/ 36819 w 36830"/>
                      <a:gd name="T3" fmla="*/ 22305 h 22305"/>
                      <a:gd name="T4" fmla="*/ 15230 w 36830"/>
                      <a:gd name="T5" fmla="*/ 21600 h 22305"/>
                    </a:gdLst>
                    <a:ahLst/>
                    <a:cxnLst>
                      <a:cxn ang="0">
                        <a:pos x="T0" y="T1"/>
                      </a:cxn>
                      <a:cxn ang="0">
                        <a:pos x="T2" y="T3"/>
                      </a:cxn>
                      <a:cxn ang="0">
                        <a:pos x="T4" y="T5"/>
                      </a:cxn>
                    </a:cxnLst>
                    <a:rect l="0" t="0" r="r" b="b"/>
                    <a:pathLst>
                      <a:path w="36830" h="22305" fill="none" extrusionOk="0">
                        <a:moveTo>
                          <a:pt x="0" y="6283"/>
                        </a:moveTo>
                        <a:cubicBezTo>
                          <a:pt x="4047" y="2258"/>
                          <a:pt x="9522" y="0"/>
                          <a:pt x="15230" y="0"/>
                        </a:cubicBezTo>
                        <a:cubicBezTo>
                          <a:pt x="27159" y="0"/>
                          <a:pt x="36830" y="9670"/>
                          <a:pt x="36830" y="21600"/>
                        </a:cubicBezTo>
                        <a:cubicBezTo>
                          <a:pt x="36830" y="21835"/>
                          <a:pt x="36826" y="22070"/>
                          <a:pt x="36818" y="22304"/>
                        </a:cubicBezTo>
                      </a:path>
                      <a:path w="36830" h="22305" stroke="0" extrusionOk="0">
                        <a:moveTo>
                          <a:pt x="0" y="6283"/>
                        </a:moveTo>
                        <a:cubicBezTo>
                          <a:pt x="4047" y="2258"/>
                          <a:pt x="9522" y="0"/>
                          <a:pt x="15230" y="0"/>
                        </a:cubicBezTo>
                        <a:cubicBezTo>
                          <a:pt x="27159" y="0"/>
                          <a:pt x="36830" y="9670"/>
                          <a:pt x="36830" y="21600"/>
                        </a:cubicBezTo>
                        <a:cubicBezTo>
                          <a:pt x="36830" y="21835"/>
                          <a:pt x="36826" y="22070"/>
                          <a:pt x="36818" y="22304"/>
                        </a:cubicBezTo>
                        <a:lnTo>
                          <a:pt x="15230" y="21600"/>
                        </a:lnTo>
                        <a:close/>
                      </a:path>
                    </a:pathLst>
                  </a:custGeom>
                  <a:noFill/>
                  <a:ln w="9525">
                    <a:solidFill>
                      <a:schemeClr val="fo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852" name="Arc 116"/>
                  <p:cNvSpPr>
                    <a:spLocks/>
                  </p:cNvSpPr>
                  <p:nvPr/>
                </p:nvSpPr>
                <p:spPr bwMode="hidden">
                  <a:xfrm flipH="1">
                    <a:off x="790" y="313"/>
                    <a:ext cx="1850" cy="2304"/>
                  </a:xfrm>
                  <a:custGeom>
                    <a:avLst/>
                    <a:gdLst>
                      <a:gd name="G0" fmla="+- 18231 0 0"/>
                      <a:gd name="G1" fmla="+- 21600 0 0"/>
                      <a:gd name="G2" fmla="+- 21600 0 0"/>
                      <a:gd name="T0" fmla="*/ 0 w 31881"/>
                      <a:gd name="T1" fmla="*/ 10016 h 21600"/>
                      <a:gd name="T2" fmla="*/ 31881 w 31881"/>
                      <a:gd name="T3" fmla="*/ 4860 h 21600"/>
                      <a:gd name="T4" fmla="*/ 18231 w 31881"/>
                      <a:gd name="T5" fmla="*/ 21600 h 21600"/>
                    </a:gdLst>
                    <a:ahLst/>
                    <a:cxnLst>
                      <a:cxn ang="0">
                        <a:pos x="T0" y="T1"/>
                      </a:cxn>
                      <a:cxn ang="0">
                        <a:pos x="T2" y="T3"/>
                      </a:cxn>
                      <a:cxn ang="0">
                        <a:pos x="T4" y="T5"/>
                      </a:cxn>
                    </a:cxnLst>
                    <a:rect l="0" t="0" r="r" b="b"/>
                    <a:pathLst>
                      <a:path w="31881" h="21600" fill="none" extrusionOk="0">
                        <a:moveTo>
                          <a:pt x="-1" y="10015"/>
                        </a:moveTo>
                        <a:cubicBezTo>
                          <a:pt x="3963" y="3778"/>
                          <a:pt x="10840" y="0"/>
                          <a:pt x="18231" y="0"/>
                        </a:cubicBezTo>
                        <a:cubicBezTo>
                          <a:pt x="23204" y="0"/>
                          <a:pt x="28026" y="1716"/>
                          <a:pt x="31881" y="4859"/>
                        </a:cubicBezTo>
                      </a:path>
                      <a:path w="31881" h="21600" stroke="0" extrusionOk="0">
                        <a:moveTo>
                          <a:pt x="-1" y="10015"/>
                        </a:moveTo>
                        <a:cubicBezTo>
                          <a:pt x="3963" y="3778"/>
                          <a:pt x="10840" y="0"/>
                          <a:pt x="18231" y="0"/>
                        </a:cubicBezTo>
                        <a:cubicBezTo>
                          <a:pt x="23204" y="0"/>
                          <a:pt x="28026" y="1716"/>
                          <a:pt x="31881" y="4859"/>
                        </a:cubicBezTo>
                        <a:lnTo>
                          <a:pt x="18231" y="21600"/>
                        </a:lnTo>
                        <a:close/>
                      </a:path>
                    </a:pathLst>
                  </a:custGeom>
                  <a:noFill/>
                  <a:ln w="9525">
                    <a:solidFill>
                      <a:schemeClr val="accent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853" name="Arc 117"/>
                  <p:cNvSpPr>
                    <a:spLocks/>
                  </p:cNvSpPr>
                  <p:nvPr/>
                </p:nvSpPr>
                <p:spPr bwMode="hidden">
                  <a:xfrm>
                    <a:off x="2763" y="1281"/>
                    <a:ext cx="764" cy="2304"/>
                  </a:xfrm>
                  <a:custGeom>
                    <a:avLst/>
                    <a:gdLst>
                      <a:gd name="G0" fmla="+- 13212 0 0"/>
                      <a:gd name="G1" fmla="+- 21600 0 0"/>
                      <a:gd name="G2" fmla="+- 21600 0 0"/>
                      <a:gd name="T0" fmla="*/ 0 w 31146"/>
                      <a:gd name="T1" fmla="*/ 4512 h 21600"/>
                      <a:gd name="T2" fmla="*/ 31146 w 31146"/>
                      <a:gd name="T3" fmla="*/ 9561 h 21600"/>
                      <a:gd name="T4" fmla="*/ 13212 w 31146"/>
                      <a:gd name="T5" fmla="*/ 21600 h 21600"/>
                    </a:gdLst>
                    <a:ahLst/>
                    <a:cxnLst>
                      <a:cxn ang="0">
                        <a:pos x="T0" y="T1"/>
                      </a:cxn>
                      <a:cxn ang="0">
                        <a:pos x="T2" y="T3"/>
                      </a:cxn>
                      <a:cxn ang="0">
                        <a:pos x="T4" y="T5"/>
                      </a:cxn>
                    </a:cxnLst>
                    <a:rect l="0" t="0" r="r" b="b"/>
                    <a:pathLst>
                      <a:path w="31146" h="21600" fill="none" extrusionOk="0">
                        <a:moveTo>
                          <a:pt x="-1" y="4511"/>
                        </a:moveTo>
                        <a:cubicBezTo>
                          <a:pt x="3783" y="1586"/>
                          <a:pt x="8429" y="0"/>
                          <a:pt x="13212" y="0"/>
                        </a:cubicBezTo>
                        <a:cubicBezTo>
                          <a:pt x="20409" y="0"/>
                          <a:pt x="27134" y="3585"/>
                          <a:pt x="31145" y="9561"/>
                        </a:cubicBezTo>
                      </a:path>
                      <a:path w="31146" h="21600" stroke="0" extrusionOk="0">
                        <a:moveTo>
                          <a:pt x="-1" y="4511"/>
                        </a:moveTo>
                        <a:cubicBezTo>
                          <a:pt x="3783" y="1586"/>
                          <a:pt x="8429" y="0"/>
                          <a:pt x="13212" y="0"/>
                        </a:cubicBezTo>
                        <a:cubicBezTo>
                          <a:pt x="20409" y="0"/>
                          <a:pt x="27134" y="3585"/>
                          <a:pt x="31145" y="9561"/>
                        </a:cubicBezTo>
                        <a:lnTo>
                          <a:pt x="13212" y="21600"/>
                        </a:lnTo>
                        <a:close/>
                      </a:path>
                    </a:pathLst>
                  </a:custGeom>
                  <a:noFill/>
                  <a:ln w="9525">
                    <a:solidFill>
                      <a:schemeClr val="accent2"/>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854" name="Freeform 118"/>
                  <p:cNvSpPr>
                    <a:spLocks/>
                  </p:cNvSpPr>
                  <p:nvPr/>
                </p:nvSpPr>
                <p:spPr bwMode="hidden">
                  <a:xfrm flipH="1">
                    <a:off x="1800" y="438"/>
                    <a:ext cx="418" cy="1524"/>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116855" name="Freeform 119"/>
                <p:cNvSpPr>
                  <a:spLocks/>
                </p:cNvSpPr>
                <p:nvPr/>
              </p:nvSpPr>
              <p:spPr bwMode="hidden">
                <a:xfrm rot="20253369">
                  <a:off x="3280" y="1529"/>
                  <a:ext cx="442" cy="837"/>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grpSp>
          <p:nvGrpSpPr>
            <p:cNvPr id="116856" name="Group 120"/>
            <p:cNvGrpSpPr>
              <a:grpSpLocks/>
            </p:cNvGrpSpPr>
            <p:nvPr/>
          </p:nvGrpSpPr>
          <p:grpSpPr bwMode="auto">
            <a:xfrm>
              <a:off x="1476" y="449"/>
              <a:ext cx="4038" cy="2966"/>
              <a:chOff x="210" y="337"/>
              <a:chExt cx="5198" cy="3818"/>
            </a:xfrm>
          </p:grpSpPr>
          <p:sp>
            <p:nvSpPr>
              <p:cNvPr id="116857" name="Freeform 121"/>
              <p:cNvSpPr>
                <a:spLocks/>
              </p:cNvSpPr>
              <p:nvPr/>
            </p:nvSpPr>
            <p:spPr bwMode="hidden">
              <a:xfrm flipH="1">
                <a:off x="1934" y="2382"/>
                <a:ext cx="485" cy="1479"/>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858" name="Arc 122"/>
              <p:cNvSpPr>
                <a:spLocks/>
              </p:cNvSpPr>
              <p:nvPr/>
            </p:nvSpPr>
            <p:spPr bwMode="hidden">
              <a:xfrm flipH="1">
                <a:off x="1054" y="1851"/>
                <a:ext cx="2122" cy="2304"/>
              </a:xfrm>
              <a:custGeom>
                <a:avLst/>
                <a:gdLst>
                  <a:gd name="G0" fmla="+- 0 0 0"/>
                  <a:gd name="G1" fmla="+- 20897 0 0"/>
                  <a:gd name="G2" fmla="+- 21600 0 0"/>
                  <a:gd name="T0" fmla="*/ 5467 w 21600"/>
                  <a:gd name="T1" fmla="*/ 0 h 21602"/>
                  <a:gd name="T2" fmla="*/ 21589 w 21600"/>
                  <a:gd name="T3" fmla="*/ 21602 h 21602"/>
                  <a:gd name="T4" fmla="*/ 0 w 21600"/>
                  <a:gd name="T5" fmla="*/ 20897 h 21602"/>
                </a:gdLst>
                <a:ahLst/>
                <a:cxnLst>
                  <a:cxn ang="0">
                    <a:pos x="T0" y="T1"/>
                  </a:cxn>
                  <a:cxn ang="0">
                    <a:pos x="T2" y="T3"/>
                  </a:cxn>
                  <a:cxn ang="0">
                    <a:pos x="T4" y="T5"/>
                  </a:cxn>
                </a:cxnLst>
                <a:rect l="0" t="0" r="r" b="b"/>
                <a:pathLst>
                  <a:path w="21600" h="21602" fill="none" extrusionOk="0">
                    <a:moveTo>
                      <a:pt x="5466" y="0"/>
                    </a:moveTo>
                    <a:cubicBezTo>
                      <a:pt x="14970" y="2486"/>
                      <a:pt x="21600" y="11073"/>
                      <a:pt x="21600" y="20897"/>
                    </a:cubicBezTo>
                    <a:cubicBezTo>
                      <a:pt x="21600" y="21132"/>
                      <a:pt x="21596" y="21367"/>
                      <a:pt x="21588" y="21601"/>
                    </a:cubicBezTo>
                  </a:path>
                  <a:path w="21600" h="21602" stroke="0" extrusionOk="0">
                    <a:moveTo>
                      <a:pt x="5466" y="0"/>
                    </a:moveTo>
                    <a:cubicBezTo>
                      <a:pt x="14970" y="2486"/>
                      <a:pt x="21600" y="11073"/>
                      <a:pt x="21600" y="20897"/>
                    </a:cubicBezTo>
                    <a:cubicBezTo>
                      <a:pt x="21600" y="21132"/>
                      <a:pt x="21596" y="21367"/>
                      <a:pt x="21588" y="21601"/>
                    </a:cubicBezTo>
                    <a:lnTo>
                      <a:pt x="0" y="20897"/>
                    </a:lnTo>
                    <a:close/>
                  </a:path>
                </a:pathLst>
              </a:custGeom>
              <a:noFill/>
              <a:ln w="9525">
                <a:solidFill>
                  <a:schemeClr val="fo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859" name="Arc 123"/>
              <p:cNvSpPr>
                <a:spLocks/>
              </p:cNvSpPr>
              <p:nvPr/>
            </p:nvSpPr>
            <p:spPr bwMode="hidden">
              <a:xfrm flipH="1">
                <a:off x="1266" y="1480"/>
                <a:ext cx="1244" cy="2379"/>
              </a:xfrm>
              <a:custGeom>
                <a:avLst/>
                <a:gdLst>
                  <a:gd name="G0" fmla="+- 7340 0 0"/>
                  <a:gd name="G1" fmla="+- 21600 0 0"/>
                  <a:gd name="G2" fmla="+- 21600 0 0"/>
                  <a:gd name="T0" fmla="*/ 0 w 28940"/>
                  <a:gd name="T1" fmla="*/ 1285 h 22305"/>
                  <a:gd name="T2" fmla="*/ 28929 w 28940"/>
                  <a:gd name="T3" fmla="*/ 22305 h 22305"/>
                  <a:gd name="T4" fmla="*/ 7340 w 28940"/>
                  <a:gd name="T5" fmla="*/ 21600 h 22305"/>
                </a:gdLst>
                <a:ahLst/>
                <a:cxnLst>
                  <a:cxn ang="0">
                    <a:pos x="T0" y="T1"/>
                  </a:cxn>
                  <a:cxn ang="0">
                    <a:pos x="T2" y="T3"/>
                  </a:cxn>
                  <a:cxn ang="0">
                    <a:pos x="T4" y="T5"/>
                  </a:cxn>
                </a:cxnLst>
                <a:rect l="0" t="0" r="r" b="b"/>
                <a:pathLst>
                  <a:path w="28940" h="22305" fill="none" extrusionOk="0">
                    <a:moveTo>
                      <a:pt x="0" y="1285"/>
                    </a:moveTo>
                    <a:cubicBezTo>
                      <a:pt x="2353" y="434"/>
                      <a:pt x="4837" y="0"/>
                      <a:pt x="7340" y="0"/>
                    </a:cubicBezTo>
                    <a:cubicBezTo>
                      <a:pt x="19269" y="0"/>
                      <a:pt x="28940" y="9670"/>
                      <a:pt x="28940" y="21600"/>
                    </a:cubicBezTo>
                    <a:cubicBezTo>
                      <a:pt x="28940" y="21835"/>
                      <a:pt x="28936" y="22070"/>
                      <a:pt x="28928" y="22304"/>
                    </a:cubicBezTo>
                  </a:path>
                  <a:path w="28940" h="22305" stroke="0" extrusionOk="0">
                    <a:moveTo>
                      <a:pt x="0" y="1285"/>
                    </a:moveTo>
                    <a:cubicBezTo>
                      <a:pt x="2353" y="434"/>
                      <a:pt x="4837" y="0"/>
                      <a:pt x="7340" y="0"/>
                    </a:cubicBezTo>
                    <a:cubicBezTo>
                      <a:pt x="19269" y="0"/>
                      <a:pt x="28940" y="9670"/>
                      <a:pt x="28940" y="21600"/>
                    </a:cubicBezTo>
                    <a:cubicBezTo>
                      <a:pt x="28940" y="21835"/>
                      <a:pt x="28936" y="22070"/>
                      <a:pt x="28928" y="22304"/>
                    </a:cubicBezTo>
                    <a:lnTo>
                      <a:pt x="7340" y="21600"/>
                    </a:lnTo>
                    <a:close/>
                  </a:path>
                </a:pathLst>
              </a:custGeom>
              <a:noFill/>
              <a:ln w="9525">
                <a:solidFill>
                  <a:schemeClr val="accent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860" name="Arc 124"/>
              <p:cNvSpPr>
                <a:spLocks/>
              </p:cNvSpPr>
              <p:nvPr/>
            </p:nvSpPr>
            <p:spPr bwMode="hidden">
              <a:xfrm flipH="1">
                <a:off x="210" y="1168"/>
                <a:ext cx="2376" cy="2379"/>
              </a:xfrm>
              <a:custGeom>
                <a:avLst/>
                <a:gdLst>
                  <a:gd name="G0" fmla="+- 12855 0 0"/>
                  <a:gd name="G1" fmla="+- 21600 0 0"/>
                  <a:gd name="G2" fmla="+- 21600 0 0"/>
                  <a:gd name="T0" fmla="*/ 0 w 34455"/>
                  <a:gd name="T1" fmla="*/ 4241 h 22305"/>
                  <a:gd name="T2" fmla="*/ 34444 w 34455"/>
                  <a:gd name="T3" fmla="*/ 22305 h 22305"/>
                  <a:gd name="T4" fmla="*/ 12855 w 34455"/>
                  <a:gd name="T5" fmla="*/ 21600 h 22305"/>
                </a:gdLst>
                <a:ahLst/>
                <a:cxnLst>
                  <a:cxn ang="0">
                    <a:pos x="T0" y="T1"/>
                  </a:cxn>
                  <a:cxn ang="0">
                    <a:pos x="T2" y="T3"/>
                  </a:cxn>
                  <a:cxn ang="0">
                    <a:pos x="T4" y="T5"/>
                  </a:cxn>
                </a:cxnLst>
                <a:rect l="0" t="0" r="r" b="b"/>
                <a:pathLst>
                  <a:path w="34455" h="22305" fill="none" extrusionOk="0">
                    <a:moveTo>
                      <a:pt x="0" y="4241"/>
                    </a:moveTo>
                    <a:cubicBezTo>
                      <a:pt x="3720" y="1486"/>
                      <a:pt x="8226" y="0"/>
                      <a:pt x="12855" y="0"/>
                    </a:cubicBezTo>
                    <a:cubicBezTo>
                      <a:pt x="24784" y="0"/>
                      <a:pt x="34455" y="9670"/>
                      <a:pt x="34455" y="21600"/>
                    </a:cubicBezTo>
                    <a:cubicBezTo>
                      <a:pt x="34455" y="21835"/>
                      <a:pt x="34451" y="22070"/>
                      <a:pt x="34443" y="22304"/>
                    </a:cubicBezTo>
                  </a:path>
                  <a:path w="34455" h="22305" stroke="0" extrusionOk="0">
                    <a:moveTo>
                      <a:pt x="0" y="4241"/>
                    </a:moveTo>
                    <a:cubicBezTo>
                      <a:pt x="3720" y="1486"/>
                      <a:pt x="8226" y="0"/>
                      <a:pt x="12855" y="0"/>
                    </a:cubicBezTo>
                    <a:cubicBezTo>
                      <a:pt x="24784" y="0"/>
                      <a:pt x="34455" y="9670"/>
                      <a:pt x="34455" y="21600"/>
                    </a:cubicBezTo>
                    <a:cubicBezTo>
                      <a:pt x="34455" y="21835"/>
                      <a:pt x="34451" y="22070"/>
                      <a:pt x="34443" y="22304"/>
                    </a:cubicBezTo>
                    <a:lnTo>
                      <a:pt x="12855" y="21600"/>
                    </a:lnTo>
                    <a:close/>
                  </a:path>
                </a:pathLst>
              </a:custGeom>
              <a:noFill/>
              <a:ln w="9525">
                <a:solidFill>
                  <a:schemeClr val="fo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861" name="Arc 125"/>
              <p:cNvSpPr>
                <a:spLocks/>
              </p:cNvSpPr>
              <p:nvPr/>
            </p:nvSpPr>
            <p:spPr bwMode="hidden">
              <a:xfrm>
                <a:off x="2840" y="1503"/>
                <a:ext cx="381" cy="2379"/>
              </a:xfrm>
              <a:custGeom>
                <a:avLst/>
                <a:gdLst>
                  <a:gd name="G0" fmla="+- 13212 0 0"/>
                  <a:gd name="G1" fmla="+- 21600 0 0"/>
                  <a:gd name="G2" fmla="+- 21600 0 0"/>
                  <a:gd name="T0" fmla="*/ 0 w 34812"/>
                  <a:gd name="T1" fmla="*/ 4512 h 22305"/>
                  <a:gd name="T2" fmla="*/ 34801 w 34812"/>
                  <a:gd name="T3" fmla="*/ 22305 h 22305"/>
                  <a:gd name="T4" fmla="*/ 13212 w 34812"/>
                  <a:gd name="T5" fmla="*/ 21600 h 22305"/>
                </a:gdLst>
                <a:ahLst/>
                <a:cxnLst>
                  <a:cxn ang="0">
                    <a:pos x="T0" y="T1"/>
                  </a:cxn>
                  <a:cxn ang="0">
                    <a:pos x="T2" y="T3"/>
                  </a:cxn>
                  <a:cxn ang="0">
                    <a:pos x="T4" y="T5"/>
                  </a:cxn>
                </a:cxnLst>
                <a:rect l="0" t="0" r="r" b="b"/>
                <a:pathLst>
                  <a:path w="34812" h="22305" fill="none" extrusionOk="0">
                    <a:moveTo>
                      <a:pt x="-1" y="4511"/>
                    </a:moveTo>
                    <a:cubicBezTo>
                      <a:pt x="3783" y="1586"/>
                      <a:pt x="8429" y="0"/>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0"/>
                      <a:pt x="13212" y="0"/>
                    </a:cubicBezTo>
                    <a:cubicBezTo>
                      <a:pt x="25141" y="0"/>
                      <a:pt x="34812" y="9670"/>
                      <a:pt x="34812" y="21600"/>
                    </a:cubicBezTo>
                    <a:cubicBezTo>
                      <a:pt x="34812" y="21835"/>
                      <a:pt x="34808" y="22070"/>
                      <a:pt x="34800" y="22304"/>
                    </a:cubicBezTo>
                    <a:lnTo>
                      <a:pt x="13212" y="21600"/>
                    </a:lnTo>
                    <a:close/>
                  </a:path>
                </a:pathLst>
              </a:custGeom>
              <a:noFill/>
              <a:ln w="9525">
                <a:solidFill>
                  <a:schemeClr val="accent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862" name="Arc 126"/>
              <p:cNvSpPr>
                <a:spLocks/>
              </p:cNvSpPr>
              <p:nvPr/>
            </p:nvSpPr>
            <p:spPr bwMode="hidden">
              <a:xfrm>
                <a:off x="2940" y="1492"/>
                <a:ext cx="1004" cy="2379"/>
              </a:xfrm>
              <a:custGeom>
                <a:avLst/>
                <a:gdLst>
                  <a:gd name="G0" fmla="+- 13212 0 0"/>
                  <a:gd name="G1" fmla="+- 21600 0 0"/>
                  <a:gd name="G2" fmla="+- 21600 0 0"/>
                  <a:gd name="T0" fmla="*/ 0 w 34812"/>
                  <a:gd name="T1" fmla="*/ 4512 h 22305"/>
                  <a:gd name="T2" fmla="*/ 34801 w 34812"/>
                  <a:gd name="T3" fmla="*/ 22305 h 22305"/>
                  <a:gd name="T4" fmla="*/ 13212 w 34812"/>
                  <a:gd name="T5" fmla="*/ 21600 h 22305"/>
                </a:gdLst>
                <a:ahLst/>
                <a:cxnLst>
                  <a:cxn ang="0">
                    <a:pos x="T0" y="T1"/>
                  </a:cxn>
                  <a:cxn ang="0">
                    <a:pos x="T2" y="T3"/>
                  </a:cxn>
                  <a:cxn ang="0">
                    <a:pos x="T4" y="T5"/>
                  </a:cxn>
                </a:cxnLst>
                <a:rect l="0" t="0" r="r" b="b"/>
                <a:pathLst>
                  <a:path w="34812" h="22305" fill="none" extrusionOk="0">
                    <a:moveTo>
                      <a:pt x="-1" y="4511"/>
                    </a:moveTo>
                    <a:cubicBezTo>
                      <a:pt x="3783" y="1586"/>
                      <a:pt x="8429" y="0"/>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0"/>
                      <a:pt x="13212" y="0"/>
                    </a:cubicBezTo>
                    <a:cubicBezTo>
                      <a:pt x="25141" y="0"/>
                      <a:pt x="34812" y="9670"/>
                      <a:pt x="34812" y="21600"/>
                    </a:cubicBezTo>
                    <a:cubicBezTo>
                      <a:pt x="34812" y="21835"/>
                      <a:pt x="34808" y="22070"/>
                      <a:pt x="34800" y="22304"/>
                    </a:cubicBezTo>
                    <a:lnTo>
                      <a:pt x="13212" y="21600"/>
                    </a:lnTo>
                    <a:close/>
                  </a:path>
                </a:pathLst>
              </a:custGeom>
              <a:noFill/>
              <a:ln w="9525">
                <a:solidFill>
                  <a:schemeClr val="fo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863" name="Freeform 127"/>
              <p:cNvSpPr>
                <a:spLocks/>
              </p:cNvSpPr>
              <p:nvPr/>
            </p:nvSpPr>
            <p:spPr bwMode="hidden">
              <a:xfrm>
                <a:off x="3301" y="2635"/>
                <a:ext cx="485" cy="1479"/>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864" name="Freeform 128"/>
              <p:cNvSpPr>
                <a:spLocks/>
              </p:cNvSpPr>
              <p:nvPr/>
            </p:nvSpPr>
            <p:spPr bwMode="hidden">
              <a:xfrm rot="19660755" flipV="1">
                <a:off x="2546" y="2150"/>
                <a:ext cx="442" cy="837"/>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865" name="Freeform 129"/>
              <p:cNvSpPr>
                <a:spLocks/>
              </p:cNvSpPr>
              <p:nvPr/>
            </p:nvSpPr>
            <p:spPr bwMode="hidden">
              <a:xfrm flipH="1">
                <a:off x="489" y="2504"/>
                <a:ext cx="1085" cy="1524"/>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866" name="Freeform 130"/>
              <p:cNvSpPr>
                <a:spLocks/>
              </p:cNvSpPr>
              <p:nvPr/>
            </p:nvSpPr>
            <p:spPr bwMode="hidden">
              <a:xfrm flipH="1">
                <a:off x="1000" y="893"/>
                <a:ext cx="696" cy="1524"/>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867" name="Freeform 131"/>
              <p:cNvSpPr>
                <a:spLocks/>
              </p:cNvSpPr>
              <p:nvPr/>
            </p:nvSpPr>
            <p:spPr bwMode="hidden">
              <a:xfrm>
                <a:off x="4401" y="2280"/>
                <a:ext cx="1007" cy="1601"/>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868" name="Freeform 132"/>
              <p:cNvSpPr>
                <a:spLocks/>
              </p:cNvSpPr>
              <p:nvPr/>
            </p:nvSpPr>
            <p:spPr bwMode="hidden">
              <a:xfrm>
                <a:off x="3878" y="1470"/>
                <a:ext cx="1518" cy="1067"/>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869" name="Freeform 133"/>
              <p:cNvSpPr>
                <a:spLocks/>
              </p:cNvSpPr>
              <p:nvPr/>
            </p:nvSpPr>
            <p:spPr bwMode="hidden">
              <a:xfrm>
                <a:off x="3934" y="337"/>
                <a:ext cx="663" cy="1434"/>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6870" name="Freeform 134"/>
              <p:cNvSpPr>
                <a:spLocks/>
              </p:cNvSpPr>
              <p:nvPr/>
            </p:nvSpPr>
            <p:spPr bwMode="hidden">
              <a:xfrm rot="1346631" flipH="1">
                <a:off x="1702" y="1506"/>
                <a:ext cx="442" cy="837"/>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sp>
        <p:nvSpPr>
          <p:cNvPr id="116871" name="Rectangle 135"/>
          <p:cNvSpPr>
            <a:spLocks noGrp="1" noChangeArrowheads="1"/>
          </p:cNvSpPr>
          <p:nvPr>
            <p:ph type="ctrTitle" sz="quarter"/>
          </p:nvPr>
        </p:nvSpPr>
        <p:spPr>
          <a:xfrm>
            <a:off x="685800" y="1827213"/>
            <a:ext cx="7772400" cy="1627187"/>
          </a:xfrm>
        </p:spPr>
        <p:txBody>
          <a:bodyPr/>
          <a:lstStyle>
            <a:lvl1pPr>
              <a:defRPr/>
            </a:lvl1pPr>
          </a:lstStyle>
          <a:p>
            <a:pPr lvl="0"/>
            <a:r>
              <a:rPr lang="ru-RU" altLang="en-US" noProof="0" smtClean="0"/>
              <a:t>Образец заголовка</a:t>
            </a:r>
          </a:p>
        </p:txBody>
      </p:sp>
      <p:sp>
        <p:nvSpPr>
          <p:cNvPr id="116872" name="Rectangle 136"/>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pPr lvl="0"/>
            <a:r>
              <a:rPr lang="ru-RU" altLang="en-US" noProof="0" smtClean="0"/>
              <a:t>Образец подзаголовка</a:t>
            </a:r>
          </a:p>
        </p:txBody>
      </p:sp>
      <p:sp>
        <p:nvSpPr>
          <p:cNvPr id="116873" name="Rectangle 137"/>
          <p:cNvSpPr>
            <a:spLocks noGrp="1" noChangeArrowheads="1"/>
          </p:cNvSpPr>
          <p:nvPr>
            <p:ph type="dt" sz="quarter" idx="2"/>
          </p:nvPr>
        </p:nvSpPr>
        <p:spPr/>
        <p:txBody>
          <a:bodyPr/>
          <a:lstStyle>
            <a:lvl1pPr>
              <a:defRPr/>
            </a:lvl1pPr>
          </a:lstStyle>
          <a:p>
            <a:endParaRPr lang="ru-RU" altLang="en-US"/>
          </a:p>
        </p:txBody>
      </p:sp>
      <p:sp>
        <p:nvSpPr>
          <p:cNvPr id="116874" name="Rectangle 138"/>
          <p:cNvSpPr>
            <a:spLocks noGrp="1" noChangeArrowheads="1"/>
          </p:cNvSpPr>
          <p:nvPr>
            <p:ph type="ftr" sz="quarter" idx="3"/>
          </p:nvPr>
        </p:nvSpPr>
        <p:spPr/>
        <p:txBody>
          <a:bodyPr/>
          <a:lstStyle>
            <a:lvl1pPr>
              <a:defRPr/>
            </a:lvl1pPr>
          </a:lstStyle>
          <a:p>
            <a:endParaRPr lang="ru-RU" altLang="en-US"/>
          </a:p>
        </p:txBody>
      </p:sp>
      <p:sp>
        <p:nvSpPr>
          <p:cNvPr id="116875" name="Rectangle 139"/>
          <p:cNvSpPr>
            <a:spLocks noGrp="1" noChangeArrowheads="1"/>
          </p:cNvSpPr>
          <p:nvPr>
            <p:ph type="sldNum" sz="quarter" idx="4"/>
          </p:nvPr>
        </p:nvSpPr>
        <p:spPr/>
        <p:txBody>
          <a:bodyPr/>
          <a:lstStyle>
            <a:lvl1pPr>
              <a:defRPr/>
            </a:lvl1pPr>
          </a:lstStyle>
          <a:p>
            <a:fld id="{77E6AFF4-D58D-4FFB-AC00-518741DE451B}" type="slidenum">
              <a:rPr lang="ru-RU" altLang="en-US"/>
              <a:pPr/>
              <a:t>‹#›</a:t>
            </a:fld>
            <a:endParaRPr lang="ru-RU"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27F0953D-4EEC-4988-89A6-A762289FE4A9}" type="slidenum">
              <a:rPr lang="ru-RU" altLang="en-US"/>
              <a:pPr/>
              <a:t>‹#›</a:t>
            </a:fld>
            <a:endParaRPr lang="ru-RU" altLang="en-US"/>
          </a:p>
        </p:txBody>
      </p:sp>
    </p:spTree>
    <p:extLst>
      <p:ext uri="{BB962C8B-B14F-4D97-AF65-F5344CB8AC3E}">
        <p14:creationId xmlns:p14="http://schemas.microsoft.com/office/powerpoint/2010/main" xmlns="" val="15503881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2135CA01-CF68-4C02-9447-17F71BC8ACEE}" type="slidenum">
              <a:rPr lang="ru-RU" altLang="en-US"/>
              <a:pPr/>
              <a:t>‹#›</a:t>
            </a:fld>
            <a:endParaRPr lang="ru-RU" altLang="en-US"/>
          </a:p>
        </p:txBody>
      </p:sp>
    </p:spTree>
    <p:extLst>
      <p:ext uri="{BB962C8B-B14F-4D97-AF65-F5344CB8AC3E}">
        <p14:creationId xmlns:p14="http://schemas.microsoft.com/office/powerpoint/2010/main" xmlns="" val="29684732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E8892057-C72A-44F8-925F-336AC0AE1396}" type="slidenum">
              <a:rPr lang="ru-RU" altLang="en-US"/>
              <a:pPr/>
              <a:t>‹#›</a:t>
            </a:fld>
            <a:endParaRPr lang="ru-RU" altLang="en-US"/>
          </a:p>
        </p:txBody>
      </p:sp>
    </p:spTree>
    <p:extLst>
      <p:ext uri="{BB962C8B-B14F-4D97-AF65-F5344CB8AC3E}">
        <p14:creationId xmlns:p14="http://schemas.microsoft.com/office/powerpoint/2010/main" xmlns="" val="2047192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ru-RU" altLang="en-US"/>
          </a:p>
        </p:txBody>
      </p:sp>
      <p:sp>
        <p:nvSpPr>
          <p:cNvPr id="8" name="Footer Placeholder 7"/>
          <p:cNvSpPr>
            <a:spLocks noGrp="1"/>
          </p:cNvSpPr>
          <p:nvPr>
            <p:ph type="ftr" sz="quarter" idx="11"/>
          </p:nvPr>
        </p:nvSpPr>
        <p:spPr/>
        <p:txBody>
          <a:bodyPr/>
          <a:lstStyle>
            <a:lvl1pPr>
              <a:defRPr/>
            </a:lvl1pPr>
          </a:lstStyle>
          <a:p>
            <a:endParaRPr lang="ru-RU" altLang="en-US"/>
          </a:p>
        </p:txBody>
      </p:sp>
      <p:sp>
        <p:nvSpPr>
          <p:cNvPr id="9" name="Slide Number Placeholder 8"/>
          <p:cNvSpPr>
            <a:spLocks noGrp="1"/>
          </p:cNvSpPr>
          <p:nvPr>
            <p:ph type="sldNum" sz="quarter" idx="12"/>
          </p:nvPr>
        </p:nvSpPr>
        <p:spPr/>
        <p:txBody>
          <a:bodyPr/>
          <a:lstStyle>
            <a:lvl1pPr>
              <a:defRPr/>
            </a:lvl1pPr>
          </a:lstStyle>
          <a:p>
            <a:fld id="{BD491487-013F-4714-8505-003B3F698912}" type="slidenum">
              <a:rPr lang="ru-RU" altLang="en-US"/>
              <a:pPr/>
              <a:t>‹#›</a:t>
            </a:fld>
            <a:endParaRPr lang="ru-RU" altLang="en-US"/>
          </a:p>
        </p:txBody>
      </p:sp>
    </p:spTree>
    <p:extLst>
      <p:ext uri="{BB962C8B-B14F-4D97-AF65-F5344CB8AC3E}">
        <p14:creationId xmlns:p14="http://schemas.microsoft.com/office/powerpoint/2010/main" xmlns="" val="29533019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ru-RU" altLang="en-US"/>
          </a:p>
        </p:txBody>
      </p:sp>
      <p:sp>
        <p:nvSpPr>
          <p:cNvPr id="4" name="Footer Placeholder 3"/>
          <p:cNvSpPr>
            <a:spLocks noGrp="1"/>
          </p:cNvSpPr>
          <p:nvPr>
            <p:ph type="ftr" sz="quarter" idx="11"/>
          </p:nvPr>
        </p:nvSpPr>
        <p:spPr/>
        <p:txBody>
          <a:bodyPr/>
          <a:lstStyle>
            <a:lvl1pPr>
              <a:defRPr/>
            </a:lvl1pPr>
          </a:lstStyle>
          <a:p>
            <a:endParaRPr lang="ru-RU" altLang="en-US"/>
          </a:p>
        </p:txBody>
      </p:sp>
      <p:sp>
        <p:nvSpPr>
          <p:cNvPr id="5" name="Slide Number Placeholder 4"/>
          <p:cNvSpPr>
            <a:spLocks noGrp="1"/>
          </p:cNvSpPr>
          <p:nvPr>
            <p:ph type="sldNum" sz="quarter" idx="12"/>
          </p:nvPr>
        </p:nvSpPr>
        <p:spPr/>
        <p:txBody>
          <a:bodyPr/>
          <a:lstStyle>
            <a:lvl1pPr>
              <a:defRPr/>
            </a:lvl1pPr>
          </a:lstStyle>
          <a:p>
            <a:fld id="{12AA91FD-BACA-4E3B-BD47-4178BA902362}" type="slidenum">
              <a:rPr lang="ru-RU" altLang="en-US"/>
              <a:pPr/>
              <a:t>‹#›</a:t>
            </a:fld>
            <a:endParaRPr lang="ru-RU" altLang="en-US"/>
          </a:p>
        </p:txBody>
      </p:sp>
    </p:spTree>
    <p:extLst>
      <p:ext uri="{BB962C8B-B14F-4D97-AF65-F5344CB8AC3E}">
        <p14:creationId xmlns:p14="http://schemas.microsoft.com/office/powerpoint/2010/main" xmlns="" val="3821735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9680A53F-15C0-407B-A366-ABC4C4CE2271}" type="slidenum">
              <a:rPr lang="ru-RU" altLang="en-US"/>
              <a:pPr/>
              <a:t>‹#›</a:t>
            </a:fld>
            <a:endParaRPr lang="ru-RU" altLang="en-US"/>
          </a:p>
        </p:txBody>
      </p:sp>
    </p:spTree>
    <p:extLst>
      <p:ext uri="{BB962C8B-B14F-4D97-AF65-F5344CB8AC3E}">
        <p14:creationId xmlns:p14="http://schemas.microsoft.com/office/powerpoint/2010/main" xmlns="" val="28108507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ltLang="en-US"/>
          </a:p>
        </p:txBody>
      </p:sp>
      <p:sp>
        <p:nvSpPr>
          <p:cNvPr id="3" name="Footer Placeholder 2"/>
          <p:cNvSpPr>
            <a:spLocks noGrp="1"/>
          </p:cNvSpPr>
          <p:nvPr>
            <p:ph type="ftr" sz="quarter" idx="11"/>
          </p:nvPr>
        </p:nvSpPr>
        <p:spPr/>
        <p:txBody>
          <a:bodyPr/>
          <a:lstStyle>
            <a:lvl1pPr>
              <a:defRPr/>
            </a:lvl1pPr>
          </a:lstStyle>
          <a:p>
            <a:endParaRPr lang="ru-RU" altLang="en-US"/>
          </a:p>
        </p:txBody>
      </p:sp>
      <p:sp>
        <p:nvSpPr>
          <p:cNvPr id="4" name="Slide Number Placeholder 3"/>
          <p:cNvSpPr>
            <a:spLocks noGrp="1"/>
          </p:cNvSpPr>
          <p:nvPr>
            <p:ph type="sldNum" sz="quarter" idx="12"/>
          </p:nvPr>
        </p:nvSpPr>
        <p:spPr/>
        <p:txBody>
          <a:bodyPr/>
          <a:lstStyle>
            <a:lvl1pPr>
              <a:defRPr/>
            </a:lvl1pPr>
          </a:lstStyle>
          <a:p>
            <a:fld id="{49C3F403-D898-4842-BB47-AD78CB87456E}" type="slidenum">
              <a:rPr lang="ru-RU" altLang="en-US"/>
              <a:pPr/>
              <a:t>‹#›</a:t>
            </a:fld>
            <a:endParaRPr lang="ru-RU" altLang="en-US"/>
          </a:p>
        </p:txBody>
      </p:sp>
    </p:spTree>
    <p:extLst>
      <p:ext uri="{BB962C8B-B14F-4D97-AF65-F5344CB8AC3E}">
        <p14:creationId xmlns:p14="http://schemas.microsoft.com/office/powerpoint/2010/main" xmlns="" val="2026312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26F2949F-D10B-459D-AEC1-FDC3CF35AEC6}" type="slidenum">
              <a:rPr lang="ru-RU" altLang="en-US"/>
              <a:pPr/>
              <a:t>‹#›</a:t>
            </a:fld>
            <a:endParaRPr lang="ru-RU" altLang="en-US"/>
          </a:p>
        </p:txBody>
      </p:sp>
    </p:spTree>
    <p:extLst>
      <p:ext uri="{BB962C8B-B14F-4D97-AF65-F5344CB8AC3E}">
        <p14:creationId xmlns:p14="http://schemas.microsoft.com/office/powerpoint/2010/main" xmlns="" val="19051473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D80C0CFE-7B27-4C87-BA4F-ACB269E6138D}" type="slidenum">
              <a:rPr lang="ru-RU" altLang="en-US"/>
              <a:pPr/>
              <a:t>‹#›</a:t>
            </a:fld>
            <a:endParaRPr lang="ru-RU" altLang="en-US"/>
          </a:p>
        </p:txBody>
      </p:sp>
    </p:spTree>
    <p:extLst>
      <p:ext uri="{BB962C8B-B14F-4D97-AF65-F5344CB8AC3E}">
        <p14:creationId xmlns:p14="http://schemas.microsoft.com/office/powerpoint/2010/main" xmlns="" val="40204488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CC6F8DEE-0646-4873-B0A8-7858BBE5E8C7}" type="slidenum">
              <a:rPr lang="ru-RU" altLang="en-US"/>
              <a:pPr/>
              <a:t>‹#›</a:t>
            </a:fld>
            <a:endParaRPr lang="ru-RU" altLang="en-US"/>
          </a:p>
        </p:txBody>
      </p:sp>
    </p:spTree>
    <p:extLst>
      <p:ext uri="{BB962C8B-B14F-4D97-AF65-F5344CB8AC3E}">
        <p14:creationId xmlns:p14="http://schemas.microsoft.com/office/powerpoint/2010/main" xmlns="" val="21682627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1625"/>
            <a:ext cx="1943100" cy="57943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01625"/>
            <a:ext cx="5676900" cy="57943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55F37761-AAA3-483F-BB2C-23FCF753FDB0}" type="slidenum">
              <a:rPr lang="ru-RU" altLang="en-US"/>
              <a:pPr/>
              <a:t>‹#›</a:t>
            </a:fld>
            <a:endParaRPr lang="ru-RU" altLang="en-US"/>
          </a:p>
        </p:txBody>
      </p:sp>
    </p:spTree>
    <p:extLst>
      <p:ext uri="{BB962C8B-B14F-4D97-AF65-F5344CB8AC3E}">
        <p14:creationId xmlns:p14="http://schemas.microsoft.com/office/powerpoint/2010/main" xmlns="" val="1476675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FB68C014-E7AF-4EB2-A3C9-F92639812B43}" type="slidenum">
              <a:rPr lang="ru-RU" altLang="en-US"/>
              <a:pPr/>
              <a:t>‹#›</a:t>
            </a:fld>
            <a:endParaRPr lang="ru-RU" altLang="en-US"/>
          </a:p>
        </p:txBody>
      </p:sp>
    </p:spTree>
    <p:extLst>
      <p:ext uri="{BB962C8B-B14F-4D97-AF65-F5344CB8AC3E}">
        <p14:creationId xmlns:p14="http://schemas.microsoft.com/office/powerpoint/2010/main" xmlns="" val="2773515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ru-RU" altLang="en-US"/>
          </a:p>
        </p:txBody>
      </p:sp>
      <p:sp>
        <p:nvSpPr>
          <p:cNvPr id="8" name="Footer Placeholder 7"/>
          <p:cNvSpPr>
            <a:spLocks noGrp="1"/>
          </p:cNvSpPr>
          <p:nvPr>
            <p:ph type="ftr" sz="quarter" idx="11"/>
          </p:nvPr>
        </p:nvSpPr>
        <p:spPr/>
        <p:txBody>
          <a:bodyPr/>
          <a:lstStyle>
            <a:lvl1pPr>
              <a:defRPr/>
            </a:lvl1pPr>
          </a:lstStyle>
          <a:p>
            <a:endParaRPr lang="ru-RU" altLang="en-US"/>
          </a:p>
        </p:txBody>
      </p:sp>
      <p:sp>
        <p:nvSpPr>
          <p:cNvPr id="9" name="Slide Number Placeholder 8"/>
          <p:cNvSpPr>
            <a:spLocks noGrp="1"/>
          </p:cNvSpPr>
          <p:nvPr>
            <p:ph type="sldNum" sz="quarter" idx="12"/>
          </p:nvPr>
        </p:nvSpPr>
        <p:spPr/>
        <p:txBody>
          <a:bodyPr/>
          <a:lstStyle>
            <a:lvl1pPr>
              <a:defRPr/>
            </a:lvl1pPr>
          </a:lstStyle>
          <a:p>
            <a:fld id="{945BBA18-C190-44FD-ACE9-FE9CC2202007}" type="slidenum">
              <a:rPr lang="ru-RU" altLang="en-US"/>
              <a:pPr/>
              <a:t>‹#›</a:t>
            </a:fld>
            <a:endParaRPr lang="ru-RU" altLang="en-US"/>
          </a:p>
        </p:txBody>
      </p:sp>
    </p:spTree>
    <p:extLst>
      <p:ext uri="{BB962C8B-B14F-4D97-AF65-F5344CB8AC3E}">
        <p14:creationId xmlns:p14="http://schemas.microsoft.com/office/powerpoint/2010/main" xmlns="" val="324122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ru-RU" altLang="en-US"/>
          </a:p>
        </p:txBody>
      </p:sp>
      <p:sp>
        <p:nvSpPr>
          <p:cNvPr id="4" name="Footer Placeholder 3"/>
          <p:cNvSpPr>
            <a:spLocks noGrp="1"/>
          </p:cNvSpPr>
          <p:nvPr>
            <p:ph type="ftr" sz="quarter" idx="11"/>
          </p:nvPr>
        </p:nvSpPr>
        <p:spPr/>
        <p:txBody>
          <a:bodyPr/>
          <a:lstStyle>
            <a:lvl1pPr>
              <a:defRPr/>
            </a:lvl1pPr>
          </a:lstStyle>
          <a:p>
            <a:endParaRPr lang="ru-RU" altLang="en-US"/>
          </a:p>
        </p:txBody>
      </p:sp>
      <p:sp>
        <p:nvSpPr>
          <p:cNvPr id="5" name="Slide Number Placeholder 4"/>
          <p:cNvSpPr>
            <a:spLocks noGrp="1"/>
          </p:cNvSpPr>
          <p:nvPr>
            <p:ph type="sldNum" sz="quarter" idx="12"/>
          </p:nvPr>
        </p:nvSpPr>
        <p:spPr/>
        <p:txBody>
          <a:bodyPr/>
          <a:lstStyle>
            <a:lvl1pPr>
              <a:defRPr/>
            </a:lvl1pPr>
          </a:lstStyle>
          <a:p>
            <a:fld id="{E428C1E2-3F89-486D-96B5-31061F267B61}" type="slidenum">
              <a:rPr lang="ru-RU" altLang="en-US"/>
              <a:pPr/>
              <a:t>‹#›</a:t>
            </a:fld>
            <a:endParaRPr lang="ru-RU" altLang="en-US"/>
          </a:p>
        </p:txBody>
      </p:sp>
    </p:spTree>
    <p:extLst>
      <p:ext uri="{BB962C8B-B14F-4D97-AF65-F5344CB8AC3E}">
        <p14:creationId xmlns:p14="http://schemas.microsoft.com/office/powerpoint/2010/main" xmlns="" val="878670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ltLang="en-US"/>
          </a:p>
        </p:txBody>
      </p:sp>
      <p:sp>
        <p:nvSpPr>
          <p:cNvPr id="3" name="Footer Placeholder 2"/>
          <p:cNvSpPr>
            <a:spLocks noGrp="1"/>
          </p:cNvSpPr>
          <p:nvPr>
            <p:ph type="ftr" sz="quarter" idx="11"/>
          </p:nvPr>
        </p:nvSpPr>
        <p:spPr/>
        <p:txBody>
          <a:bodyPr/>
          <a:lstStyle>
            <a:lvl1pPr>
              <a:defRPr/>
            </a:lvl1pPr>
          </a:lstStyle>
          <a:p>
            <a:endParaRPr lang="ru-RU" altLang="en-US"/>
          </a:p>
        </p:txBody>
      </p:sp>
      <p:sp>
        <p:nvSpPr>
          <p:cNvPr id="4" name="Slide Number Placeholder 3"/>
          <p:cNvSpPr>
            <a:spLocks noGrp="1"/>
          </p:cNvSpPr>
          <p:nvPr>
            <p:ph type="sldNum" sz="quarter" idx="12"/>
          </p:nvPr>
        </p:nvSpPr>
        <p:spPr/>
        <p:txBody>
          <a:bodyPr/>
          <a:lstStyle>
            <a:lvl1pPr>
              <a:defRPr/>
            </a:lvl1pPr>
          </a:lstStyle>
          <a:p>
            <a:fld id="{4B38EE71-4D1D-42BC-8C9C-A12F61490C8F}" type="slidenum">
              <a:rPr lang="ru-RU" altLang="en-US"/>
              <a:pPr/>
              <a:t>‹#›</a:t>
            </a:fld>
            <a:endParaRPr lang="ru-RU" altLang="en-US"/>
          </a:p>
        </p:txBody>
      </p:sp>
    </p:spTree>
    <p:extLst>
      <p:ext uri="{BB962C8B-B14F-4D97-AF65-F5344CB8AC3E}">
        <p14:creationId xmlns:p14="http://schemas.microsoft.com/office/powerpoint/2010/main" xmlns="" val="2464392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B3A7F615-07CE-49B3-9ADC-6D4549309BFD}" type="slidenum">
              <a:rPr lang="ru-RU" altLang="en-US"/>
              <a:pPr/>
              <a:t>‹#›</a:t>
            </a:fld>
            <a:endParaRPr lang="ru-RU" altLang="en-US"/>
          </a:p>
        </p:txBody>
      </p:sp>
    </p:spTree>
    <p:extLst>
      <p:ext uri="{BB962C8B-B14F-4D97-AF65-F5344CB8AC3E}">
        <p14:creationId xmlns:p14="http://schemas.microsoft.com/office/powerpoint/2010/main" xmlns="" val="2064262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BAF2D53E-B4E9-48A7-BDCE-AF83113FD31D}" type="slidenum">
              <a:rPr lang="ru-RU" altLang="en-US"/>
              <a:pPr/>
              <a:t>‹#›</a:t>
            </a:fld>
            <a:endParaRPr lang="ru-RU" altLang="en-US"/>
          </a:p>
        </p:txBody>
      </p:sp>
    </p:spTree>
    <p:extLst>
      <p:ext uri="{BB962C8B-B14F-4D97-AF65-F5344CB8AC3E}">
        <p14:creationId xmlns:p14="http://schemas.microsoft.com/office/powerpoint/2010/main" xmlns="" val="434254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en-US" smtClean="0"/>
              <a:t>Образец заголовка</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smtClean="0"/>
              <a:t>Образец текста</a:t>
            </a:r>
          </a:p>
          <a:p>
            <a:pPr lvl="1"/>
            <a:r>
              <a:rPr lang="ru-RU" altLang="en-US" smtClean="0"/>
              <a:t>Второй уровень</a:t>
            </a:r>
          </a:p>
          <a:p>
            <a:pPr lvl="2"/>
            <a:r>
              <a:rPr lang="ru-RU" altLang="en-US" smtClean="0"/>
              <a:t>Третий уровень</a:t>
            </a:r>
          </a:p>
          <a:p>
            <a:pPr lvl="3"/>
            <a:r>
              <a:rPr lang="ru-RU" altLang="en-US" smtClean="0"/>
              <a:t>Четвертый уровень</a:t>
            </a:r>
          </a:p>
          <a:p>
            <a:pPr lvl="4"/>
            <a:r>
              <a:rPr lang="ru-RU" altLang="en-US" smtClean="0"/>
              <a:t>Пятый уровень</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ru-RU"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ru-RU"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DD69DA60-764E-4898-94F2-D141B28C74F7}" type="slidenum">
              <a:rPr lang="ru-RU" altLang="en-US"/>
              <a:pPr/>
              <a:t>‹#›</a:t>
            </a:fld>
            <a:endParaRPr lang="ru-RU" alt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84" r:id="rId12"/>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2642" name="Group 2"/>
          <p:cNvGrpSpPr>
            <a:grpSpLocks/>
          </p:cNvGrpSpPr>
          <p:nvPr/>
        </p:nvGrpSpPr>
        <p:grpSpPr bwMode="auto">
          <a:xfrm>
            <a:off x="0" y="0"/>
            <a:ext cx="2667000" cy="6858000"/>
            <a:chOff x="0" y="0"/>
            <a:chExt cx="1680" cy="4320"/>
          </a:xfrm>
        </p:grpSpPr>
        <p:sp>
          <p:nvSpPr>
            <p:cNvPr id="112643" name="Rectangle 3"/>
            <p:cNvSpPr>
              <a:spLocks noChangeArrowheads="1"/>
            </p:cNvSpPr>
            <p:nvPr/>
          </p:nvSpPr>
          <p:spPr bwMode="hidden">
            <a:xfrm>
              <a:off x="1248" y="0"/>
              <a:ext cx="432" cy="4320"/>
            </a:xfrm>
            <a:prstGeom prst="rect">
              <a:avLst/>
            </a:prstGeom>
            <a:gradFill rotWithShape="0">
              <a:gsLst>
                <a:gs pos="0">
                  <a:schemeClr val="bg1">
                    <a:gamma/>
                    <a:shade val="45490"/>
                    <a:invGamma/>
                  </a:schemeClr>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ru-RU" altLang="en-US" sz="1800">
                <a:latin typeface="Arial" panose="020B0604020202020204" pitchFamily="34" charset="0"/>
              </a:endParaRPr>
            </a:p>
          </p:txBody>
        </p:sp>
        <p:pic>
          <p:nvPicPr>
            <p:cNvPr id="112644" name="Picture 4" descr="slidemaster_med3"/>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ltGray">
            <a:xfrm>
              <a:off x="0" y="0"/>
              <a:ext cx="1348" cy="4320"/>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12645" name="Rectangle 5"/>
          <p:cNvSpPr>
            <a:spLocks noGrp="1" noChangeArrowheads="1"/>
          </p:cNvSpPr>
          <p:nvPr>
            <p:ph type="title"/>
          </p:nvPr>
        </p:nvSpPr>
        <p:spPr bwMode="auto">
          <a:xfrm>
            <a:off x="2438400" y="228600"/>
            <a:ext cx="6400800" cy="1219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en-US" smtClean="0"/>
              <a:t>Образец заголовка</a:t>
            </a:r>
          </a:p>
        </p:txBody>
      </p:sp>
      <p:sp>
        <p:nvSpPr>
          <p:cNvPr id="112646" name="Rectangle 6"/>
          <p:cNvSpPr>
            <a:spLocks noGrp="1" noChangeArrowheads="1"/>
          </p:cNvSpPr>
          <p:nvPr>
            <p:ph type="body" idx="1"/>
          </p:nvPr>
        </p:nvSpPr>
        <p:spPr bwMode="auto">
          <a:xfrm>
            <a:off x="2438400" y="1600200"/>
            <a:ext cx="6400800" cy="449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smtClean="0"/>
              <a:t>Образец текста</a:t>
            </a:r>
          </a:p>
          <a:p>
            <a:pPr lvl="1"/>
            <a:r>
              <a:rPr lang="ru-RU" altLang="en-US" smtClean="0"/>
              <a:t>Второй уровень</a:t>
            </a:r>
          </a:p>
          <a:p>
            <a:pPr lvl="2"/>
            <a:r>
              <a:rPr lang="ru-RU" altLang="en-US" smtClean="0"/>
              <a:t>Третий уровень</a:t>
            </a:r>
          </a:p>
          <a:p>
            <a:pPr lvl="3"/>
            <a:r>
              <a:rPr lang="ru-RU" altLang="en-US" smtClean="0"/>
              <a:t>Четвертый уровень</a:t>
            </a:r>
          </a:p>
          <a:p>
            <a:pPr lvl="4"/>
            <a:r>
              <a:rPr lang="ru-RU" altLang="en-US" smtClean="0"/>
              <a:t>Пятый уровень</a:t>
            </a:r>
          </a:p>
        </p:txBody>
      </p:sp>
      <p:sp>
        <p:nvSpPr>
          <p:cNvPr id="112647" name="Rectangle 7"/>
          <p:cNvSpPr>
            <a:spLocks noGrp="1" noChangeArrowheads="1"/>
          </p:cNvSpPr>
          <p:nvPr>
            <p:ph type="dt" sz="half" idx="2"/>
          </p:nvPr>
        </p:nvSpPr>
        <p:spPr bwMode="auto">
          <a:xfrm>
            <a:off x="152400" y="6248400"/>
            <a:ext cx="19018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C0C0C0"/>
                  </a:outerShdw>
                </a:effectLst>
                <a:latin typeface="+mn-lt"/>
              </a:defRPr>
            </a:lvl1pPr>
          </a:lstStyle>
          <a:p>
            <a:endParaRPr lang="ru-RU" altLang="en-US"/>
          </a:p>
        </p:txBody>
      </p:sp>
      <p:sp>
        <p:nvSpPr>
          <p:cNvPr id="112648" name="Rectangle 8"/>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C0C0C0"/>
                  </a:outerShdw>
                </a:effectLst>
                <a:latin typeface="+mn-lt"/>
              </a:defRPr>
            </a:lvl1pPr>
          </a:lstStyle>
          <a:p>
            <a:endParaRPr lang="ru-RU" altLang="en-US"/>
          </a:p>
        </p:txBody>
      </p:sp>
      <p:sp>
        <p:nvSpPr>
          <p:cNvPr id="112649" name="Rectangle 9"/>
          <p:cNvSpPr>
            <a:spLocks noGrp="1" noChangeArrowheads="1"/>
          </p:cNvSpPr>
          <p:nvPr>
            <p:ph type="sldNum" sz="quarter" idx="4"/>
          </p:nvPr>
        </p:nvSpPr>
        <p:spPr bwMode="auto">
          <a:xfrm>
            <a:off x="69342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C0C0C0"/>
                  </a:outerShdw>
                </a:effectLst>
                <a:latin typeface="+mn-lt"/>
              </a:defRPr>
            </a:lvl1pPr>
          </a:lstStyle>
          <a:p>
            <a:fld id="{C8967BFD-4D39-4BA6-BDFB-2C117A2F042C}" type="slidenum">
              <a:rPr lang="ru-RU" altLang="en-US"/>
              <a:pPr/>
              <a:t>‹#›</a:t>
            </a:fld>
            <a:endParaRPr lang="ru-RU" altLang="en-US"/>
          </a:p>
        </p:txBody>
      </p:sp>
    </p:spTree>
  </p:cSld>
  <p:clrMap bg1="lt1" tx1="dk1" bg2="lt2" tx2="dk2" accent1="accent1" accent2="accent2" accent3="accent3" accent4="accent4" accent5="accent5" accent6="accent6" hlink="hlink" folHlink="folHlink"/>
  <p:sldLayoutIdLst>
    <p:sldLayoutId id="2147483650"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spd="slow"/>
  <p:txStyles>
    <p:titleStyle>
      <a:lvl1pPr algn="l" rtl="0" fontAlgn="base">
        <a:spcBef>
          <a:spcPct val="0"/>
        </a:spcBef>
        <a:spcAft>
          <a:spcPct val="0"/>
        </a:spcAft>
        <a:defRPr sz="3600" kern="1200">
          <a:solidFill>
            <a:schemeClr val="tx2"/>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2pPr>
      <a:lvl3pPr algn="l" rtl="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3pPr>
      <a:lvl4pPr algn="l" rtl="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4pPr>
      <a:lvl5pPr algn="l" rtl="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5pPr>
      <a:lvl6pPr marL="457200" algn="l" rtl="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algn="l" rtl="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algn="l" rtl="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algn="l" rtl="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p:titleStyle>
    <p:bodyStyle>
      <a:lvl1pPr marL="342900" indent="-342900" algn="l" rtl="0" fontAlgn="base">
        <a:spcBef>
          <a:spcPct val="20000"/>
        </a:spcBef>
        <a:spcAft>
          <a:spcPct val="0"/>
        </a:spcAft>
        <a:buClr>
          <a:schemeClr val="hlink"/>
        </a:buClr>
        <a:buSzPct val="70000"/>
        <a:buFont typeface="Wingdings" panose="05000000000000000000" pitchFamily="2" charset="2"/>
        <a:buChar char="n"/>
        <a:defRPr sz="3200" kern="1200">
          <a:solidFill>
            <a:schemeClr val="tx1"/>
          </a:solidFill>
          <a:effectLst>
            <a:outerShdw blurRad="38100" dist="38100" dir="2700000" algn="tl">
              <a:srgbClr val="C0C0C0"/>
            </a:outerShdw>
          </a:effectLst>
          <a:latin typeface="+mn-lt"/>
          <a:ea typeface="+mn-ea"/>
          <a:cs typeface="+mn-cs"/>
        </a:defRPr>
      </a:lvl1pPr>
      <a:lvl2pPr marL="742950" indent="-285750" algn="l" rtl="0" fontAlgn="base">
        <a:spcBef>
          <a:spcPct val="20000"/>
        </a:spcBef>
        <a:spcAft>
          <a:spcPct val="0"/>
        </a:spcAft>
        <a:buClr>
          <a:schemeClr val="folHlink"/>
        </a:buClr>
        <a:buSzPct val="70000"/>
        <a:buFont typeface="Wingdings" panose="05000000000000000000" pitchFamily="2" charset="2"/>
        <a:buChar char="l"/>
        <a:defRPr sz="2800" kern="1200">
          <a:solidFill>
            <a:schemeClr val="tx1"/>
          </a:solidFill>
          <a:effectLst>
            <a:outerShdw blurRad="38100" dist="38100" dir="2700000" algn="tl">
              <a:srgbClr val="C0C0C0"/>
            </a:outerShdw>
          </a:effectLst>
          <a:latin typeface="+mn-lt"/>
          <a:ea typeface="+mn-ea"/>
          <a:cs typeface="+mn-cs"/>
        </a:defRPr>
      </a:lvl2pPr>
      <a:lvl3pPr marL="1143000" indent="-228600" algn="l" rtl="0" fontAlgn="base">
        <a:spcBef>
          <a:spcPct val="20000"/>
        </a:spcBef>
        <a:spcAft>
          <a:spcPct val="0"/>
        </a:spcAft>
        <a:buClr>
          <a:schemeClr val="hlink"/>
        </a:buClr>
        <a:buSzPct val="70000"/>
        <a:buFont typeface="Wingdings" panose="05000000000000000000" pitchFamily="2" charset="2"/>
        <a:buChar char="n"/>
        <a:defRPr sz="2400" kern="1200">
          <a:solidFill>
            <a:schemeClr val="tx1"/>
          </a:solidFill>
          <a:effectLst>
            <a:outerShdw blurRad="38100" dist="38100" dir="2700000" algn="tl">
              <a:srgbClr val="C0C0C0"/>
            </a:outerShdw>
          </a:effectLst>
          <a:latin typeface="+mn-lt"/>
          <a:ea typeface="+mn-ea"/>
          <a:cs typeface="+mn-cs"/>
        </a:defRPr>
      </a:lvl3pPr>
      <a:lvl4pPr marL="1600200" indent="-228600" algn="l" rtl="0" fontAlgn="base">
        <a:spcBef>
          <a:spcPct val="20000"/>
        </a:spcBef>
        <a:spcAft>
          <a:spcPct val="0"/>
        </a:spcAft>
        <a:buClr>
          <a:schemeClr val="folHlink"/>
        </a:buClr>
        <a:buSzPct val="70000"/>
        <a:buFont typeface="Wingdings" panose="05000000000000000000" pitchFamily="2" charset="2"/>
        <a:buChar char="l"/>
        <a:defRPr sz="2000" kern="1200">
          <a:solidFill>
            <a:schemeClr val="tx1"/>
          </a:solidFill>
          <a:effectLst>
            <a:outerShdw blurRad="38100" dist="38100" dir="2700000" algn="tl">
              <a:srgbClr val="C0C0C0"/>
            </a:outerShdw>
          </a:effectLst>
          <a:latin typeface="+mn-lt"/>
          <a:ea typeface="+mn-ea"/>
          <a:cs typeface="+mn-cs"/>
        </a:defRPr>
      </a:lvl4pPr>
      <a:lvl5pPr marL="2057400" indent="-228600" algn="l" rtl="0" fontAlgn="base">
        <a:spcBef>
          <a:spcPct val="20000"/>
        </a:spcBef>
        <a:spcAft>
          <a:spcPct val="0"/>
        </a:spcAft>
        <a:buClr>
          <a:schemeClr val="hlink"/>
        </a:buClr>
        <a:buSzPct val="70000"/>
        <a:buFont typeface="Wingdings" panose="05000000000000000000" pitchFamily="2" charset="2"/>
        <a:buChar char="n"/>
        <a:defRPr sz="2000"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5714" name="Group 2"/>
          <p:cNvGrpSpPr>
            <a:grpSpLocks/>
          </p:cNvGrpSpPr>
          <p:nvPr/>
        </p:nvGrpSpPr>
        <p:grpSpPr bwMode="auto">
          <a:xfrm>
            <a:off x="6303963" y="0"/>
            <a:ext cx="2840037" cy="3254375"/>
            <a:chOff x="3115" y="0"/>
            <a:chExt cx="2170" cy="2486"/>
          </a:xfrm>
        </p:grpSpPr>
        <p:grpSp>
          <p:nvGrpSpPr>
            <p:cNvPr id="115715" name="Group 3"/>
            <p:cNvGrpSpPr>
              <a:grpSpLocks/>
            </p:cNvGrpSpPr>
            <p:nvPr/>
          </p:nvGrpSpPr>
          <p:grpSpPr bwMode="auto">
            <a:xfrm>
              <a:off x="4080" y="1910"/>
              <a:ext cx="768" cy="576"/>
              <a:chOff x="0" y="0"/>
              <a:chExt cx="768" cy="576"/>
            </a:xfrm>
          </p:grpSpPr>
          <p:sp>
            <p:nvSpPr>
              <p:cNvPr id="115716" name="Oval 4"/>
              <p:cNvSpPr>
                <a:spLocks noChangeArrowheads="1"/>
              </p:cNvSpPr>
              <p:nvPr/>
            </p:nvSpPr>
            <p:spPr bwMode="hidden">
              <a:xfrm>
                <a:off x="0" y="0"/>
                <a:ext cx="768" cy="576"/>
              </a:xfrm>
              <a:prstGeom prst="ellipse">
                <a:avLst/>
              </a:prstGeom>
              <a:gradFill rotWithShape="0">
                <a:gsLst>
                  <a:gs pos="0">
                    <a:schemeClr val="bg2"/>
                  </a:gs>
                  <a:gs pos="100000">
                    <a:schemeClr val="bg1"/>
                  </a:gs>
                </a:gsLst>
                <a:path path="shape">
                  <a:fillToRect l="50000" t="50000" r="50000" b="50000"/>
                </a:path>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717" name="Oval 5"/>
              <p:cNvSpPr>
                <a:spLocks noChangeArrowheads="1"/>
              </p:cNvSpPr>
              <p:nvPr/>
            </p:nvSpPr>
            <p:spPr bwMode="hidden">
              <a:xfrm>
                <a:off x="276" y="252"/>
                <a:ext cx="185" cy="108"/>
              </a:xfrm>
              <a:prstGeom prst="ellipse">
                <a:avLst/>
              </a:prstGeom>
              <a:gradFill rotWithShape="0">
                <a:gsLst>
                  <a:gs pos="0">
                    <a:schemeClr val="accent1"/>
                  </a:gs>
                  <a:gs pos="100000">
                    <a:schemeClr val="bg2"/>
                  </a:gs>
                </a:gsLst>
                <a:path path="shape">
                  <a:fillToRect l="50000" t="50000" r="50000" b="50000"/>
                </a:path>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5718" name="Group 6"/>
            <p:cNvGrpSpPr>
              <a:grpSpLocks/>
            </p:cNvGrpSpPr>
            <p:nvPr/>
          </p:nvGrpSpPr>
          <p:grpSpPr bwMode="auto">
            <a:xfrm>
              <a:off x="4257" y="1103"/>
              <a:ext cx="768" cy="576"/>
              <a:chOff x="0" y="0"/>
              <a:chExt cx="768" cy="576"/>
            </a:xfrm>
          </p:grpSpPr>
          <p:sp>
            <p:nvSpPr>
              <p:cNvPr id="115719" name="Oval 7"/>
              <p:cNvSpPr>
                <a:spLocks noChangeArrowheads="1"/>
              </p:cNvSpPr>
              <p:nvPr/>
            </p:nvSpPr>
            <p:spPr bwMode="hidden">
              <a:xfrm>
                <a:off x="0" y="0"/>
                <a:ext cx="768" cy="576"/>
              </a:xfrm>
              <a:prstGeom prst="ellipse">
                <a:avLst/>
              </a:prstGeom>
              <a:gradFill rotWithShape="0">
                <a:gsLst>
                  <a:gs pos="0">
                    <a:schemeClr val="bg2"/>
                  </a:gs>
                  <a:gs pos="100000">
                    <a:schemeClr val="bg1"/>
                  </a:gs>
                </a:gsLst>
                <a:path path="shape">
                  <a:fillToRect l="50000" t="50000" r="50000" b="50000"/>
                </a:path>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720" name="Oval 8"/>
              <p:cNvSpPr>
                <a:spLocks noChangeArrowheads="1"/>
              </p:cNvSpPr>
              <p:nvPr/>
            </p:nvSpPr>
            <p:spPr bwMode="hidden">
              <a:xfrm>
                <a:off x="276" y="252"/>
                <a:ext cx="185" cy="108"/>
              </a:xfrm>
              <a:prstGeom prst="ellipse">
                <a:avLst/>
              </a:prstGeom>
              <a:gradFill rotWithShape="0">
                <a:gsLst>
                  <a:gs pos="0">
                    <a:schemeClr val="accent1"/>
                  </a:gs>
                  <a:gs pos="100000">
                    <a:schemeClr val="bg2"/>
                  </a:gs>
                </a:gsLst>
                <a:path path="shape">
                  <a:fillToRect l="50000" t="50000" r="50000" b="50000"/>
                </a:path>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5721" name="Group 9"/>
            <p:cNvGrpSpPr>
              <a:grpSpLocks/>
            </p:cNvGrpSpPr>
            <p:nvPr/>
          </p:nvGrpSpPr>
          <p:grpSpPr bwMode="auto">
            <a:xfrm>
              <a:off x="3134" y="0"/>
              <a:ext cx="768" cy="576"/>
              <a:chOff x="0" y="0"/>
              <a:chExt cx="768" cy="576"/>
            </a:xfrm>
          </p:grpSpPr>
          <p:sp>
            <p:nvSpPr>
              <p:cNvPr id="115722" name="Oval 10"/>
              <p:cNvSpPr>
                <a:spLocks noChangeArrowheads="1"/>
              </p:cNvSpPr>
              <p:nvPr/>
            </p:nvSpPr>
            <p:spPr bwMode="hidden">
              <a:xfrm>
                <a:off x="0" y="0"/>
                <a:ext cx="768" cy="576"/>
              </a:xfrm>
              <a:prstGeom prst="ellipse">
                <a:avLst/>
              </a:prstGeom>
              <a:gradFill rotWithShape="0">
                <a:gsLst>
                  <a:gs pos="0">
                    <a:schemeClr val="bg2"/>
                  </a:gs>
                  <a:gs pos="100000">
                    <a:schemeClr val="bg1"/>
                  </a:gs>
                </a:gsLst>
                <a:path path="shape">
                  <a:fillToRect l="50000" t="50000" r="50000" b="50000"/>
                </a:path>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723" name="Oval 11"/>
              <p:cNvSpPr>
                <a:spLocks noChangeArrowheads="1"/>
              </p:cNvSpPr>
              <p:nvPr/>
            </p:nvSpPr>
            <p:spPr bwMode="hidden">
              <a:xfrm>
                <a:off x="276" y="252"/>
                <a:ext cx="185" cy="108"/>
              </a:xfrm>
              <a:prstGeom prst="ellipse">
                <a:avLst/>
              </a:prstGeom>
              <a:gradFill rotWithShape="0">
                <a:gsLst>
                  <a:gs pos="0">
                    <a:schemeClr val="accent1"/>
                  </a:gs>
                  <a:gs pos="100000">
                    <a:schemeClr val="bg2"/>
                  </a:gs>
                </a:gsLst>
                <a:path path="shape">
                  <a:fillToRect l="50000" t="50000" r="50000" b="50000"/>
                </a:path>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5724" name="Group 12"/>
            <p:cNvGrpSpPr>
              <a:grpSpLocks/>
            </p:cNvGrpSpPr>
            <p:nvPr/>
          </p:nvGrpSpPr>
          <p:grpSpPr bwMode="auto">
            <a:xfrm>
              <a:off x="3115" y="0"/>
              <a:ext cx="2170" cy="1702"/>
              <a:chOff x="3115" y="0"/>
              <a:chExt cx="2170" cy="1702"/>
            </a:xfrm>
          </p:grpSpPr>
          <p:grpSp>
            <p:nvGrpSpPr>
              <p:cNvPr id="115725" name="Group 13"/>
              <p:cNvGrpSpPr>
                <a:grpSpLocks/>
              </p:cNvGrpSpPr>
              <p:nvPr/>
            </p:nvGrpSpPr>
            <p:grpSpPr bwMode="auto">
              <a:xfrm>
                <a:off x="3640" y="308"/>
                <a:ext cx="1145" cy="844"/>
                <a:chOff x="1265" y="814"/>
                <a:chExt cx="2919" cy="2151"/>
              </a:xfrm>
            </p:grpSpPr>
            <p:sp>
              <p:nvSpPr>
                <p:cNvPr id="115726" name="Oval 14"/>
                <p:cNvSpPr>
                  <a:spLocks noChangeArrowheads="1"/>
                </p:cNvSpPr>
                <p:nvPr/>
              </p:nvSpPr>
              <p:spPr bwMode="hidden">
                <a:xfrm>
                  <a:off x="1265" y="814"/>
                  <a:ext cx="2919" cy="2151"/>
                </a:xfrm>
                <a:prstGeom prst="ellipse">
                  <a:avLst/>
                </a:prstGeom>
                <a:gradFill rotWithShape="0">
                  <a:gsLst>
                    <a:gs pos="0">
                      <a:schemeClr val="bg2"/>
                    </a:gs>
                    <a:gs pos="100000">
                      <a:schemeClr val="bg1"/>
                    </a:gs>
                  </a:gsLst>
                  <a:path path="shape">
                    <a:fillToRect l="50000" t="50000" r="50000" b="50000"/>
                  </a:path>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727" name="Oval 15"/>
                <p:cNvSpPr>
                  <a:spLocks noChangeArrowheads="1"/>
                </p:cNvSpPr>
                <p:nvPr/>
              </p:nvSpPr>
              <p:spPr bwMode="hidden">
                <a:xfrm>
                  <a:off x="2380" y="1601"/>
                  <a:ext cx="579" cy="406"/>
                </a:xfrm>
                <a:prstGeom prst="ellipse">
                  <a:avLst/>
                </a:prstGeom>
                <a:gradFill rotWithShape="0">
                  <a:gsLst>
                    <a:gs pos="0">
                      <a:schemeClr val="accent2"/>
                    </a:gs>
                    <a:gs pos="100000">
                      <a:schemeClr val="bg2"/>
                    </a:gs>
                  </a:gsLst>
                  <a:path path="shape">
                    <a:fillToRect l="50000" t="50000" r="50000" b="50000"/>
                  </a:path>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5728" name="Group 16"/>
              <p:cNvGrpSpPr>
                <a:grpSpLocks/>
              </p:cNvGrpSpPr>
              <p:nvPr/>
            </p:nvGrpSpPr>
            <p:grpSpPr bwMode="auto">
              <a:xfrm>
                <a:off x="3115" y="0"/>
                <a:ext cx="2145" cy="1702"/>
                <a:chOff x="3115" y="0"/>
                <a:chExt cx="2145" cy="1702"/>
              </a:xfrm>
            </p:grpSpPr>
            <p:grpSp>
              <p:nvGrpSpPr>
                <p:cNvPr id="115729" name="Group 17"/>
                <p:cNvGrpSpPr>
                  <a:grpSpLocks/>
                </p:cNvGrpSpPr>
                <p:nvPr/>
              </p:nvGrpSpPr>
              <p:grpSpPr bwMode="auto">
                <a:xfrm>
                  <a:off x="4505" y="589"/>
                  <a:ext cx="493" cy="912"/>
                  <a:chOff x="3471" y="1530"/>
                  <a:chExt cx="1258" cy="2327"/>
                </a:xfrm>
              </p:grpSpPr>
              <p:sp>
                <p:nvSpPr>
                  <p:cNvPr id="115730" name="Freeform 18"/>
                  <p:cNvSpPr>
                    <a:spLocks/>
                  </p:cNvSpPr>
                  <p:nvPr/>
                </p:nvSpPr>
                <p:spPr bwMode="hidden">
                  <a:xfrm rot="2711884">
                    <a:off x="2765" y="2236"/>
                    <a:ext cx="1724" cy="31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731" name="Freeform 19"/>
                  <p:cNvSpPr>
                    <a:spLocks/>
                  </p:cNvSpPr>
                  <p:nvPr/>
                </p:nvSpPr>
                <p:spPr bwMode="hidden">
                  <a:xfrm rot="2711884">
                    <a:off x="4021" y="3150"/>
                    <a:ext cx="925" cy="490"/>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5732" name="Group 20"/>
                <p:cNvGrpSpPr>
                  <a:grpSpLocks/>
                </p:cNvGrpSpPr>
                <p:nvPr/>
              </p:nvGrpSpPr>
              <p:grpSpPr bwMode="auto">
                <a:xfrm>
                  <a:off x="4267" y="781"/>
                  <a:ext cx="966" cy="522"/>
                  <a:chOff x="2864" y="2019"/>
                  <a:chExt cx="2463" cy="1332"/>
                </a:xfrm>
              </p:grpSpPr>
              <p:sp>
                <p:nvSpPr>
                  <p:cNvPr id="115733" name="Freeform 21"/>
                  <p:cNvSpPr>
                    <a:spLocks/>
                  </p:cNvSpPr>
                  <p:nvPr/>
                </p:nvSpPr>
                <p:spPr bwMode="hidden">
                  <a:xfrm rot="2104081">
                    <a:off x="2864" y="2019"/>
                    <a:ext cx="1814" cy="347"/>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734" name="Freeform 22"/>
                  <p:cNvSpPr>
                    <a:spLocks/>
                  </p:cNvSpPr>
                  <p:nvPr/>
                </p:nvSpPr>
                <p:spPr bwMode="hidden">
                  <a:xfrm rot="2104081">
                    <a:off x="4353" y="2806"/>
                    <a:ext cx="974" cy="545"/>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5735" name="Group 23"/>
                <p:cNvGrpSpPr>
                  <a:grpSpLocks/>
                </p:cNvGrpSpPr>
                <p:nvPr/>
              </p:nvGrpSpPr>
              <p:grpSpPr bwMode="auto">
                <a:xfrm>
                  <a:off x="4280" y="707"/>
                  <a:ext cx="971" cy="417"/>
                  <a:chOff x="2897" y="1832"/>
                  <a:chExt cx="2477" cy="1064"/>
                </a:xfrm>
              </p:grpSpPr>
              <p:sp>
                <p:nvSpPr>
                  <p:cNvPr id="115736" name="Freeform 24"/>
                  <p:cNvSpPr>
                    <a:spLocks/>
                  </p:cNvSpPr>
                  <p:nvPr/>
                </p:nvSpPr>
                <p:spPr bwMode="hidden">
                  <a:xfrm rot="1582915">
                    <a:off x="2897" y="1832"/>
                    <a:ext cx="1736" cy="304"/>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737" name="Freeform 25"/>
                  <p:cNvSpPr>
                    <a:spLocks/>
                  </p:cNvSpPr>
                  <p:nvPr/>
                </p:nvSpPr>
                <p:spPr bwMode="hidden">
                  <a:xfrm rot="1582915">
                    <a:off x="4442" y="2420"/>
                    <a:ext cx="932" cy="47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5738" name="Group 26"/>
                <p:cNvGrpSpPr>
                  <a:grpSpLocks/>
                </p:cNvGrpSpPr>
                <p:nvPr/>
              </p:nvGrpSpPr>
              <p:grpSpPr bwMode="auto">
                <a:xfrm>
                  <a:off x="4291" y="630"/>
                  <a:ext cx="969" cy="364"/>
                  <a:chOff x="2924" y="1636"/>
                  <a:chExt cx="2472" cy="927"/>
                </a:xfrm>
              </p:grpSpPr>
              <p:sp>
                <p:nvSpPr>
                  <p:cNvPr id="115739" name="Freeform 27"/>
                  <p:cNvSpPr>
                    <a:spLocks/>
                  </p:cNvSpPr>
                  <p:nvPr/>
                </p:nvSpPr>
                <p:spPr bwMode="hidden">
                  <a:xfrm rot="1080363">
                    <a:off x="2924" y="1636"/>
                    <a:ext cx="1677" cy="33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740" name="Freeform 28"/>
                  <p:cNvSpPr>
                    <a:spLocks/>
                  </p:cNvSpPr>
                  <p:nvPr/>
                </p:nvSpPr>
                <p:spPr bwMode="hidden">
                  <a:xfrm rot="1080363">
                    <a:off x="4495" y="2037"/>
                    <a:ext cx="901" cy="52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5741" name="Group 29"/>
                <p:cNvGrpSpPr>
                  <a:grpSpLocks/>
                </p:cNvGrpSpPr>
                <p:nvPr/>
              </p:nvGrpSpPr>
              <p:grpSpPr bwMode="auto">
                <a:xfrm>
                  <a:off x="4304" y="543"/>
                  <a:ext cx="918" cy="258"/>
                  <a:chOff x="2958" y="1414"/>
                  <a:chExt cx="2342" cy="657"/>
                </a:xfrm>
              </p:grpSpPr>
              <p:sp>
                <p:nvSpPr>
                  <p:cNvPr id="115742" name="Freeform 30"/>
                  <p:cNvSpPr>
                    <a:spLocks/>
                  </p:cNvSpPr>
                  <p:nvPr/>
                </p:nvSpPr>
                <p:spPr bwMode="hidden">
                  <a:xfrm rot="463793">
                    <a:off x="2958" y="1414"/>
                    <a:ext cx="1545" cy="31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743" name="Freeform 31"/>
                  <p:cNvSpPr>
                    <a:spLocks/>
                  </p:cNvSpPr>
                  <p:nvPr/>
                </p:nvSpPr>
                <p:spPr bwMode="hidden">
                  <a:xfrm rot="463793">
                    <a:off x="4470" y="1582"/>
                    <a:ext cx="830" cy="48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5744" name="Group 32"/>
                <p:cNvGrpSpPr>
                  <a:grpSpLocks/>
                </p:cNvGrpSpPr>
                <p:nvPr/>
              </p:nvGrpSpPr>
              <p:grpSpPr bwMode="auto">
                <a:xfrm>
                  <a:off x="4314" y="487"/>
                  <a:ext cx="843" cy="134"/>
                  <a:chOff x="2983" y="1269"/>
                  <a:chExt cx="2150" cy="343"/>
                </a:xfrm>
              </p:grpSpPr>
              <p:sp>
                <p:nvSpPr>
                  <p:cNvPr id="115745" name="Freeform 33"/>
                  <p:cNvSpPr>
                    <a:spLocks/>
                  </p:cNvSpPr>
                  <p:nvPr/>
                </p:nvSpPr>
                <p:spPr bwMode="hidden">
                  <a:xfrm rot="-84182">
                    <a:off x="2983" y="1289"/>
                    <a:ext cx="1404" cy="219"/>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746" name="Freeform 34"/>
                  <p:cNvSpPr>
                    <a:spLocks/>
                  </p:cNvSpPr>
                  <p:nvPr/>
                </p:nvSpPr>
                <p:spPr bwMode="hidden">
                  <a:xfrm rot="-84182">
                    <a:off x="4379" y="1269"/>
                    <a:ext cx="754" cy="343"/>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5747" name="Group 35"/>
                <p:cNvGrpSpPr>
                  <a:grpSpLocks/>
                </p:cNvGrpSpPr>
                <p:nvPr/>
              </p:nvGrpSpPr>
              <p:grpSpPr bwMode="auto">
                <a:xfrm>
                  <a:off x="4296" y="349"/>
                  <a:ext cx="737" cy="167"/>
                  <a:chOff x="2938" y="917"/>
                  <a:chExt cx="1879" cy="427"/>
                </a:xfrm>
              </p:grpSpPr>
              <p:sp>
                <p:nvSpPr>
                  <p:cNvPr id="115748" name="Freeform 36"/>
                  <p:cNvSpPr>
                    <a:spLocks/>
                  </p:cNvSpPr>
                  <p:nvPr/>
                </p:nvSpPr>
                <p:spPr bwMode="hidden">
                  <a:xfrm rot="-802576">
                    <a:off x="2938" y="1129"/>
                    <a:ext cx="1233" cy="21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749" name="Freeform 37"/>
                  <p:cNvSpPr>
                    <a:spLocks/>
                  </p:cNvSpPr>
                  <p:nvPr/>
                </p:nvSpPr>
                <p:spPr bwMode="hidden">
                  <a:xfrm rot="-802576">
                    <a:off x="4155" y="917"/>
                    <a:ext cx="662" cy="33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5750" name="Group 38"/>
                <p:cNvGrpSpPr>
                  <a:grpSpLocks/>
                </p:cNvGrpSpPr>
                <p:nvPr/>
              </p:nvGrpSpPr>
              <p:grpSpPr bwMode="auto">
                <a:xfrm>
                  <a:off x="3394" y="637"/>
                  <a:ext cx="493" cy="912"/>
                  <a:chOff x="637" y="1653"/>
                  <a:chExt cx="1257" cy="2326"/>
                </a:xfrm>
              </p:grpSpPr>
              <p:sp>
                <p:nvSpPr>
                  <p:cNvPr id="115751" name="Freeform 39"/>
                  <p:cNvSpPr>
                    <a:spLocks/>
                  </p:cNvSpPr>
                  <p:nvPr/>
                </p:nvSpPr>
                <p:spPr bwMode="hidden">
                  <a:xfrm rot="18888116" flipH="1">
                    <a:off x="876" y="2359"/>
                    <a:ext cx="1724" cy="31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752" name="Freeform 40"/>
                  <p:cNvSpPr>
                    <a:spLocks/>
                  </p:cNvSpPr>
                  <p:nvPr/>
                </p:nvSpPr>
                <p:spPr bwMode="hidden">
                  <a:xfrm rot="18888116" flipH="1">
                    <a:off x="419" y="3272"/>
                    <a:ext cx="925" cy="490"/>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5753" name="Group 41"/>
                <p:cNvGrpSpPr>
                  <a:grpSpLocks/>
                </p:cNvGrpSpPr>
                <p:nvPr/>
              </p:nvGrpSpPr>
              <p:grpSpPr bwMode="auto">
                <a:xfrm>
                  <a:off x="3142" y="850"/>
                  <a:ext cx="966" cy="522"/>
                  <a:chOff x="-5" y="2196"/>
                  <a:chExt cx="2463" cy="1332"/>
                </a:xfrm>
              </p:grpSpPr>
              <p:sp>
                <p:nvSpPr>
                  <p:cNvPr id="115754" name="Freeform 42"/>
                  <p:cNvSpPr>
                    <a:spLocks/>
                  </p:cNvSpPr>
                  <p:nvPr/>
                </p:nvSpPr>
                <p:spPr bwMode="hidden">
                  <a:xfrm rot="19495919" flipH="1">
                    <a:off x="644" y="2196"/>
                    <a:ext cx="1814" cy="347"/>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755" name="Freeform 43"/>
                  <p:cNvSpPr>
                    <a:spLocks/>
                  </p:cNvSpPr>
                  <p:nvPr/>
                </p:nvSpPr>
                <p:spPr bwMode="hidden">
                  <a:xfrm rot="19495919" flipH="1">
                    <a:off x="-5" y="2983"/>
                    <a:ext cx="974" cy="545"/>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5756" name="Group 44"/>
                <p:cNvGrpSpPr>
                  <a:grpSpLocks/>
                </p:cNvGrpSpPr>
                <p:nvPr/>
              </p:nvGrpSpPr>
              <p:grpSpPr bwMode="auto">
                <a:xfrm>
                  <a:off x="3124" y="777"/>
                  <a:ext cx="971" cy="417"/>
                  <a:chOff x="-52" y="2009"/>
                  <a:chExt cx="2477" cy="1064"/>
                </a:xfrm>
              </p:grpSpPr>
              <p:sp>
                <p:nvSpPr>
                  <p:cNvPr id="115757" name="Freeform 45"/>
                  <p:cNvSpPr>
                    <a:spLocks/>
                  </p:cNvSpPr>
                  <p:nvPr/>
                </p:nvSpPr>
                <p:spPr bwMode="hidden">
                  <a:xfrm rot="20017085" flipH="1">
                    <a:off x="689" y="2009"/>
                    <a:ext cx="1736" cy="304"/>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758" name="Freeform 46"/>
                  <p:cNvSpPr>
                    <a:spLocks/>
                  </p:cNvSpPr>
                  <p:nvPr/>
                </p:nvSpPr>
                <p:spPr bwMode="hidden">
                  <a:xfrm rot="20017085" flipH="1">
                    <a:off x="-52" y="2597"/>
                    <a:ext cx="932" cy="47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5759" name="Group 47"/>
                <p:cNvGrpSpPr>
                  <a:grpSpLocks/>
                </p:cNvGrpSpPr>
                <p:nvPr/>
              </p:nvGrpSpPr>
              <p:grpSpPr bwMode="auto">
                <a:xfrm>
                  <a:off x="3115" y="700"/>
                  <a:ext cx="969" cy="363"/>
                  <a:chOff x="-74" y="1813"/>
                  <a:chExt cx="2472" cy="927"/>
                </a:xfrm>
              </p:grpSpPr>
              <p:sp>
                <p:nvSpPr>
                  <p:cNvPr id="115760" name="Freeform 48"/>
                  <p:cNvSpPr>
                    <a:spLocks/>
                  </p:cNvSpPr>
                  <p:nvPr/>
                </p:nvSpPr>
                <p:spPr bwMode="hidden">
                  <a:xfrm rot="20519637" flipH="1">
                    <a:off x="721" y="1813"/>
                    <a:ext cx="1677" cy="33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761" name="Freeform 49"/>
                  <p:cNvSpPr>
                    <a:spLocks/>
                  </p:cNvSpPr>
                  <p:nvPr/>
                </p:nvSpPr>
                <p:spPr bwMode="hidden">
                  <a:xfrm rot="20519637" flipH="1">
                    <a:off x="-74" y="2214"/>
                    <a:ext cx="901" cy="52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5762" name="Group 50"/>
                <p:cNvGrpSpPr>
                  <a:grpSpLocks/>
                </p:cNvGrpSpPr>
                <p:nvPr/>
              </p:nvGrpSpPr>
              <p:grpSpPr bwMode="auto">
                <a:xfrm>
                  <a:off x="3153" y="613"/>
                  <a:ext cx="918" cy="257"/>
                  <a:chOff x="22" y="1591"/>
                  <a:chExt cx="2342" cy="657"/>
                </a:xfrm>
              </p:grpSpPr>
              <p:sp>
                <p:nvSpPr>
                  <p:cNvPr id="115763" name="Freeform 51"/>
                  <p:cNvSpPr>
                    <a:spLocks/>
                  </p:cNvSpPr>
                  <p:nvPr/>
                </p:nvSpPr>
                <p:spPr bwMode="hidden">
                  <a:xfrm rot="21136207" flipH="1">
                    <a:off x="819" y="1591"/>
                    <a:ext cx="1545" cy="31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764" name="Freeform 52"/>
                  <p:cNvSpPr>
                    <a:spLocks/>
                  </p:cNvSpPr>
                  <p:nvPr/>
                </p:nvSpPr>
                <p:spPr bwMode="hidden">
                  <a:xfrm rot="21136207" flipH="1">
                    <a:off x="22" y="1759"/>
                    <a:ext cx="830" cy="48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5765" name="Group 53"/>
                <p:cNvGrpSpPr>
                  <a:grpSpLocks/>
                </p:cNvGrpSpPr>
                <p:nvPr/>
              </p:nvGrpSpPr>
              <p:grpSpPr bwMode="auto">
                <a:xfrm>
                  <a:off x="3218" y="556"/>
                  <a:ext cx="843" cy="134"/>
                  <a:chOff x="189" y="1446"/>
                  <a:chExt cx="2150" cy="343"/>
                </a:xfrm>
              </p:grpSpPr>
              <p:sp>
                <p:nvSpPr>
                  <p:cNvPr id="115766" name="Freeform 54"/>
                  <p:cNvSpPr>
                    <a:spLocks/>
                  </p:cNvSpPr>
                  <p:nvPr/>
                </p:nvSpPr>
                <p:spPr bwMode="hidden">
                  <a:xfrm rot="84182" flipH="1">
                    <a:off x="935" y="1466"/>
                    <a:ext cx="1404" cy="219"/>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767" name="Freeform 55"/>
                  <p:cNvSpPr>
                    <a:spLocks/>
                  </p:cNvSpPr>
                  <p:nvPr/>
                </p:nvSpPr>
                <p:spPr bwMode="hidden">
                  <a:xfrm rot="84182" flipH="1">
                    <a:off x="189" y="1446"/>
                    <a:ext cx="754" cy="343"/>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5768" name="Group 56"/>
                <p:cNvGrpSpPr>
                  <a:grpSpLocks/>
                </p:cNvGrpSpPr>
                <p:nvPr/>
              </p:nvGrpSpPr>
              <p:grpSpPr bwMode="auto">
                <a:xfrm>
                  <a:off x="3342" y="418"/>
                  <a:ext cx="737" cy="167"/>
                  <a:chOff x="505" y="1094"/>
                  <a:chExt cx="1879" cy="427"/>
                </a:xfrm>
              </p:grpSpPr>
              <p:sp>
                <p:nvSpPr>
                  <p:cNvPr id="115769" name="Freeform 57"/>
                  <p:cNvSpPr>
                    <a:spLocks/>
                  </p:cNvSpPr>
                  <p:nvPr/>
                </p:nvSpPr>
                <p:spPr bwMode="hidden">
                  <a:xfrm rot="802576" flipH="1">
                    <a:off x="1151" y="1306"/>
                    <a:ext cx="1233" cy="21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770" name="Freeform 58"/>
                  <p:cNvSpPr>
                    <a:spLocks/>
                  </p:cNvSpPr>
                  <p:nvPr/>
                </p:nvSpPr>
                <p:spPr bwMode="hidden">
                  <a:xfrm rot="802576" flipH="1">
                    <a:off x="505" y="1094"/>
                    <a:ext cx="662" cy="33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5771" name="Group 59"/>
                <p:cNvGrpSpPr>
                  <a:grpSpLocks/>
                </p:cNvGrpSpPr>
                <p:nvPr/>
              </p:nvGrpSpPr>
              <p:grpSpPr bwMode="auto">
                <a:xfrm>
                  <a:off x="3386" y="341"/>
                  <a:ext cx="725" cy="218"/>
                  <a:chOff x="616" y="899"/>
                  <a:chExt cx="1850" cy="554"/>
                </a:xfrm>
              </p:grpSpPr>
              <p:sp>
                <p:nvSpPr>
                  <p:cNvPr id="115772" name="Freeform 60"/>
                  <p:cNvSpPr>
                    <a:spLocks/>
                  </p:cNvSpPr>
                  <p:nvPr/>
                </p:nvSpPr>
                <p:spPr bwMode="hidden">
                  <a:xfrm rot="1277471" flipH="1">
                    <a:off x="1233" y="1238"/>
                    <a:ext cx="1233" cy="21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773" name="Freeform 61"/>
                  <p:cNvSpPr>
                    <a:spLocks/>
                  </p:cNvSpPr>
                  <p:nvPr/>
                </p:nvSpPr>
                <p:spPr bwMode="hidden">
                  <a:xfrm rot="1277471" flipH="1">
                    <a:off x="616" y="899"/>
                    <a:ext cx="662" cy="33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5774" name="Group 62"/>
                <p:cNvGrpSpPr>
                  <a:grpSpLocks/>
                </p:cNvGrpSpPr>
                <p:nvPr/>
              </p:nvGrpSpPr>
              <p:grpSpPr bwMode="auto">
                <a:xfrm>
                  <a:off x="3472" y="231"/>
                  <a:ext cx="693" cy="291"/>
                  <a:chOff x="3472" y="231"/>
                  <a:chExt cx="693" cy="291"/>
                </a:xfrm>
              </p:grpSpPr>
              <p:sp>
                <p:nvSpPr>
                  <p:cNvPr id="115775" name="Freeform 63"/>
                  <p:cNvSpPr>
                    <a:spLocks/>
                  </p:cNvSpPr>
                  <p:nvPr/>
                </p:nvSpPr>
                <p:spPr bwMode="hidden">
                  <a:xfrm rot="2028410" flipH="1">
                    <a:off x="3681" y="438"/>
                    <a:ext cx="484" cy="84"/>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776" name="Freeform 64"/>
                  <p:cNvSpPr>
                    <a:spLocks/>
                  </p:cNvSpPr>
                  <p:nvPr/>
                </p:nvSpPr>
                <p:spPr bwMode="hidden">
                  <a:xfrm rot="2028410" flipH="1">
                    <a:off x="3472" y="231"/>
                    <a:ext cx="260" cy="132"/>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5777" name="Group 65"/>
                <p:cNvGrpSpPr>
                  <a:grpSpLocks/>
                </p:cNvGrpSpPr>
                <p:nvPr/>
              </p:nvGrpSpPr>
              <p:grpSpPr bwMode="auto">
                <a:xfrm>
                  <a:off x="3554" y="118"/>
                  <a:ext cx="664" cy="349"/>
                  <a:chOff x="3554" y="118"/>
                  <a:chExt cx="664" cy="349"/>
                </a:xfrm>
              </p:grpSpPr>
              <p:sp>
                <p:nvSpPr>
                  <p:cNvPr id="115778" name="Freeform 66"/>
                  <p:cNvSpPr>
                    <a:spLocks/>
                  </p:cNvSpPr>
                  <p:nvPr/>
                </p:nvSpPr>
                <p:spPr bwMode="hidden">
                  <a:xfrm rot="2664424" flipH="1">
                    <a:off x="3727" y="383"/>
                    <a:ext cx="491" cy="84"/>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779" name="Freeform 67"/>
                  <p:cNvSpPr>
                    <a:spLocks/>
                  </p:cNvSpPr>
                  <p:nvPr/>
                </p:nvSpPr>
                <p:spPr bwMode="hidden">
                  <a:xfrm rot="2664424" flipH="1">
                    <a:off x="3554" y="118"/>
                    <a:ext cx="264" cy="132"/>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5780" name="Group 68"/>
                <p:cNvGrpSpPr>
                  <a:grpSpLocks/>
                </p:cNvGrpSpPr>
                <p:nvPr/>
              </p:nvGrpSpPr>
              <p:grpSpPr bwMode="auto">
                <a:xfrm>
                  <a:off x="3784" y="30"/>
                  <a:ext cx="305" cy="593"/>
                  <a:chOff x="1633" y="104"/>
                  <a:chExt cx="778" cy="1512"/>
                </a:xfrm>
              </p:grpSpPr>
              <p:sp>
                <p:nvSpPr>
                  <p:cNvPr id="115781" name="Freeform 69"/>
                  <p:cNvSpPr>
                    <a:spLocks/>
                  </p:cNvSpPr>
                  <p:nvPr/>
                </p:nvSpPr>
                <p:spPr bwMode="hidden">
                  <a:xfrm rot="3473776" flipH="1">
                    <a:off x="1754" y="958"/>
                    <a:ext cx="1100" cy="21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782" name="Freeform 70"/>
                  <p:cNvSpPr>
                    <a:spLocks/>
                  </p:cNvSpPr>
                  <p:nvPr/>
                </p:nvSpPr>
                <p:spPr bwMode="hidden">
                  <a:xfrm rot="3473776" flipH="1">
                    <a:off x="1506" y="231"/>
                    <a:ext cx="591" cy="33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5783" name="Group 71"/>
                <p:cNvGrpSpPr>
                  <a:grpSpLocks/>
                </p:cNvGrpSpPr>
                <p:nvPr/>
              </p:nvGrpSpPr>
              <p:grpSpPr bwMode="auto">
                <a:xfrm>
                  <a:off x="3903" y="0"/>
                  <a:ext cx="248" cy="601"/>
                  <a:chOff x="1935" y="28"/>
                  <a:chExt cx="634" cy="1534"/>
                </a:xfrm>
              </p:grpSpPr>
              <p:sp>
                <p:nvSpPr>
                  <p:cNvPr id="115784" name="Freeform 72"/>
                  <p:cNvSpPr>
                    <a:spLocks/>
                  </p:cNvSpPr>
                  <p:nvPr/>
                </p:nvSpPr>
                <p:spPr bwMode="hidden">
                  <a:xfrm rot="4126480" flipH="1">
                    <a:off x="1931" y="924"/>
                    <a:ext cx="1061" cy="21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785" name="Freeform 73"/>
                  <p:cNvSpPr>
                    <a:spLocks/>
                  </p:cNvSpPr>
                  <p:nvPr/>
                </p:nvSpPr>
                <p:spPr bwMode="hidden">
                  <a:xfrm rot="4126480" flipH="1">
                    <a:off x="1819" y="144"/>
                    <a:ext cx="570" cy="33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5786" name="Group 74"/>
                <p:cNvGrpSpPr>
                  <a:grpSpLocks/>
                </p:cNvGrpSpPr>
                <p:nvPr/>
              </p:nvGrpSpPr>
              <p:grpSpPr bwMode="auto">
                <a:xfrm>
                  <a:off x="4251" y="252"/>
                  <a:ext cx="723" cy="222"/>
                  <a:chOff x="2822" y="672"/>
                  <a:chExt cx="1845" cy="566"/>
                </a:xfrm>
              </p:grpSpPr>
              <p:sp>
                <p:nvSpPr>
                  <p:cNvPr id="115787" name="Freeform 75"/>
                  <p:cNvSpPr>
                    <a:spLocks/>
                  </p:cNvSpPr>
                  <p:nvPr/>
                </p:nvSpPr>
                <p:spPr bwMode="hidden">
                  <a:xfrm rot="-1325434">
                    <a:off x="2822" y="1023"/>
                    <a:ext cx="1233" cy="21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788" name="Freeform 76"/>
                  <p:cNvSpPr>
                    <a:spLocks/>
                  </p:cNvSpPr>
                  <p:nvPr/>
                </p:nvSpPr>
                <p:spPr bwMode="hidden">
                  <a:xfrm rot="-1325434">
                    <a:off x="4005" y="672"/>
                    <a:ext cx="662" cy="33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5789" name="Group 77"/>
                <p:cNvGrpSpPr>
                  <a:grpSpLocks/>
                </p:cNvGrpSpPr>
                <p:nvPr/>
              </p:nvGrpSpPr>
              <p:grpSpPr bwMode="auto">
                <a:xfrm>
                  <a:off x="4196" y="163"/>
                  <a:ext cx="699" cy="282"/>
                  <a:chOff x="2683" y="445"/>
                  <a:chExt cx="1781" cy="717"/>
                </a:xfrm>
              </p:grpSpPr>
              <p:sp>
                <p:nvSpPr>
                  <p:cNvPr id="115790" name="Freeform 78"/>
                  <p:cNvSpPr>
                    <a:spLocks/>
                  </p:cNvSpPr>
                  <p:nvPr/>
                </p:nvSpPr>
                <p:spPr bwMode="hidden">
                  <a:xfrm rot="-1921064">
                    <a:off x="2683" y="947"/>
                    <a:ext cx="1233" cy="21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791" name="Freeform 79"/>
                  <p:cNvSpPr>
                    <a:spLocks/>
                  </p:cNvSpPr>
                  <p:nvPr/>
                </p:nvSpPr>
                <p:spPr bwMode="hidden">
                  <a:xfrm rot="-1921064">
                    <a:off x="3802" y="445"/>
                    <a:ext cx="662" cy="33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115792" name="Freeform 80"/>
                <p:cNvSpPr>
                  <a:spLocks/>
                </p:cNvSpPr>
                <p:nvPr/>
              </p:nvSpPr>
              <p:spPr bwMode="hidden">
                <a:xfrm rot="4578755" flipH="1">
                  <a:off x="3968" y="372"/>
                  <a:ext cx="403" cy="57"/>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793" name="Freeform 81"/>
                <p:cNvSpPr>
                  <a:spLocks/>
                </p:cNvSpPr>
                <p:nvPr/>
              </p:nvSpPr>
              <p:spPr bwMode="hidden">
                <a:xfrm rot="4578755" flipH="1">
                  <a:off x="3977" y="77"/>
                  <a:ext cx="216" cy="90"/>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115794" name="Group 82"/>
                <p:cNvGrpSpPr>
                  <a:grpSpLocks/>
                </p:cNvGrpSpPr>
                <p:nvPr/>
              </p:nvGrpSpPr>
              <p:grpSpPr bwMode="auto">
                <a:xfrm>
                  <a:off x="4242" y="5"/>
                  <a:ext cx="251" cy="596"/>
                  <a:chOff x="2800" y="41"/>
                  <a:chExt cx="640" cy="1520"/>
                </a:xfrm>
              </p:grpSpPr>
              <p:sp>
                <p:nvSpPr>
                  <p:cNvPr id="115795" name="Freeform 83"/>
                  <p:cNvSpPr>
                    <a:spLocks/>
                  </p:cNvSpPr>
                  <p:nvPr/>
                </p:nvSpPr>
                <p:spPr bwMode="hidden">
                  <a:xfrm rot="-3857755">
                    <a:off x="2361" y="938"/>
                    <a:ext cx="1062" cy="184"/>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796" name="Freeform 84"/>
                  <p:cNvSpPr>
                    <a:spLocks/>
                  </p:cNvSpPr>
                  <p:nvPr/>
                </p:nvSpPr>
                <p:spPr bwMode="hidden">
                  <a:xfrm rot="-3857755">
                    <a:off x="3011" y="181"/>
                    <a:ext cx="570" cy="28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5797" name="Group 85"/>
                <p:cNvGrpSpPr>
                  <a:grpSpLocks/>
                </p:cNvGrpSpPr>
                <p:nvPr/>
              </p:nvGrpSpPr>
              <p:grpSpPr bwMode="auto">
                <a:xfrm>
                  <a:off x="4295" y="53"/>
                  <a:ext cx="398" cy="574"/>
                  <a:chOff x="2934" y="163"/>
                  <a:chExt cx="1017" cy="1464"/>
                </a:xfrm>
              </p:grpSpPr>
              <p:sp>
                <p:nvSpPr>
                  <p:cNvPr id="115798" name="Freeform 86"/>
                  <p:cNvSpPr>
                    <a:spLocks/>
                  </p:cNvSpPr>
                  <p:nvPr/>
                </p:nvSpPr>
                <p:spPr bwMode="hidden">
                  <a:xfrm rot="-2777260">
                    <a:off x="2491" y="915"/>
                    <a:ext cx="1155" cy="270"/>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799" name="Freeform 87"/>
                  <p:cNvSpPr>
                    <a:spLocks/>
                  </p:cNvSpPr>
                  <p:nvPr/>
                </p:nvSpPr>
                <p:spPr bwMode="hidden">
                  <a:xfrm rot="-2777260">
                    <a:off x="3430" y="261"/>
                    <a:ext cx="620" cy="423"/>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5800" name="Group 88"/>
                <p:cNvGrpSpPr>
                  <a:grpSpLocks/>
                </p:cNvGrpSpPr>
                <p:nvPr/>
              </p:nvGrpSpPr>
              <p:grpSpPr bwMode="auto">
                <a:xfrm>
                  <a:off x="4215" y="2"/>
                  <a:ext cx="95" cy="567"/>
                  <a:chOff x="2730" y="32"/>
                  <a:chExt cx="243" cy="1448"/>
                </a:xfrm>
              </p:grpSpPr>
              <p:sp>
                <p:nvSpPr>
                  <p:cNvPr id="115801" name="Freeform 89"/>
                  <p:cNvSpPr>
                    <a:spLocks/>
                  </p:cNvSpPr>
                  <p:nvPr/>
                </p:nvSpPr>
                <p:spPr bwMode="hidden">
                  <a:xfrm rot="-4903748">
                    <a:off x="2296" y="960"/>
                    <a:ext cx="954" cy="86"/>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802" name="Freeform 90"/>
                  <p:cNvSpPr>
                    <a:spLocks/>
                  </p:cNvSpPr>
                  <p:nvPr/>
                </p:nvSpPr>
                <p:spPr bwMode="hidden">
                  <a:xfrm rot="-4903748">
                    <a:off x="2650" y="220"/>
                    <a:ext cx="512" cy="135"/>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5803" name="Group 91"/>
                <p:cNvGrpSpPr>
                  <a:grpSpLocks/>
                </p:cNvGrpSpPr>
                <p:nvPr/>
              </p:nvGrpSpPr>
              <p:grpSpPr bwMode="auto">
                <a:xfrm>
                  <a:off x="3514" y="683"/>
                  <a:ext cx="425" cy="960"/>
                  <a:chOff x="943" y="1769"/>
                  <a:chExt cx="1085" cy="2450"/>
                </a:xfrm>
              </p:grpSpPr>
              <p:sp>
                <p:nvSpPr>
                  <p:cNvPr id="115804" name="Freeform 92"/>
                  <p:cNvSpPr>
                    <a:spLocks/>
                  </p:cNvSpPr>
                  <p:nvPr/>
                </p:nvSpPr>
                <p:spPr bwMode="hidden">
                  <a:xfrm rot="18335692" flipH="1">
                    <a:off x="1010" y="2475"/>
                    <a:ext cx="1724" cy="31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805" name="Freeform 93"/>
                  <p:cNvSpPr>
                    <a:spLocks/>
                  </p:cNvSpPr>
                  <p:nvPr/>
                </p:nvSpPr>
                <p:spPr bwMode="hidden">
                  <a:xfrm rot="18335692" flipH="1">
                    <a:off x="725" y="3512"/>
                    <a:ext cx="925" cy="490"/>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5806" name="Group 94"/>
                <p:cNvGrpSpPr>
                  <a:grpSpLocks/>
                </p:cNvGrpSpPr>
                <p:nvPr/>
              </p:nvGrpSpPr>
              <p:grpSpPr bwMode="auto">
                <a:xfrm>
                  <a:off x="3715" y="748"/>
                  <a:ext cx="300" cy="930"/>
                  <a:chOff x="1455" y="1936"/>
                  <a:chExt cx="766" cy="2373"/>
                </a:xfrm>
              </p:grpSpPr>
              <p:sp>
                <p:nvSpPr>
                  <p:cNvPr id="115807" name="Freeform 95"/>
                  <p:cNvSpPr>
                    <a:spLocks/>
                  </p:cNvSpPr>
                  <p:nvPr/>
                </p:nvSpPr>
                <p:spPr bwMode="hidden">
                  <a:xfrm rot="17542885" flipH="1">
                    <a:off x="1267" y="2578"/>
                    <a:ext cx="1595" cy="31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808" name="Freeform 96"/>
                  <p:cNvSpPr>
                    <a:spLocks/>
                  </p:cNvSpPr>
                  <p:nvPr/>
                </p:nvSpPr>
                <p:spPr bwMode="hidden">
                  <a:xfrm rot="17542885" flipH="1">
                    <a:off x="1272" y="3636"/>
                    <a:ext cx="856" cy="490"/>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5809" name="Group 97"/>
                <p:cNvGrpSpPr>
                  <a:grpSpLocks/>
                </p:cNvGrpSpPr>
                <p:nvPr/>
              </p:nvGrpSpPr>
              <p:grpSpPr bwMode="auto">
                <a:xfrm rot="88588">
                  <a:off x="3923" y="769"/>
                  <a:ext cx="180" cy="913"/>
                  <a:chOff x="1956" y="1990"/>
                  <a:chExt cx="492" cy="2604"/>
                </a:xfrm>
              </p:grpSpPr>
              <p:sp>
                <p:nvSpPr>
                  <p:cNvPr id="115810" name="Freeform 98"/>
                  <p:cNvSpPr>
                    <a:spLocks/>
                  </p:cNvSpPr>
                  <p:nvPr/>
                </p:nvSpPr>
                <p:spPr bwMode="hidden">
                  <a:xfrm rot="16782062" flipH="1">
                    <a:off x="1442" y="2695"/>
                    <a:ext cx="1711" cy="301"/>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811" name="Freeform 99"/>
                  <p:cNvSpPr>
                    <a:spLocks/>
                  </p:cNvSpPr>
                  <p:nvPr/>
                </p:nvSpPr>
                <p:spPr bwMode="hidden">
                  <a:xfrm rot="16782062" flipH="1">
                    <a:off x="1734" y="3898"/>
                    <a:ext cx="918" cy="473"/>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5812" name="Group 100"/>
                <p:cNvGrpSpPr>
                  <a:grpSpLocks/>
                </p:cNvGrpSpPr>
                <p:nvPr/>
              </p:nvGrpSpPr>
              <p:grpSpPr bwMode="auto">
                <a:xfrm>
                  <a:off x="4451" y="662"/>
                  <a:ext cx="442" cy="951"/>
                  <a:chOff x="3334" y="1717"/>
                  <a:chExt cx="1125" cy="2426"/>
                </a:xfrm>
              </p:grpSpPr>
              <p:sp>
                <p:nvSpPr>
                  <p:cNvPr id="115813" name="Freeform 101"/>
                  <p:cNvSpPr>
                    <a:spLocks/>
                  </p:cNvSpPr>
                  <p:nvPr/>
                </p:nvSpPr>
                <p:spPr bwMode="hidden">
                  <a:xfrm rot="3144576">
                    <a:off x="2628" y="2423"/>
                    <a:ext cx="1724" cy="31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814" name="Freeform 102"/>
                  <p:cNvSpPr>
                    <a:spLocks/>
                  </p:cNvSpPr>
                  <p:nvPr/>
                </p:nvSpPr>
                <p:spPr bwMode="hidden">
                  <a:xfrm rot="3144576">
                    <a:off x="3751" y="3436"/>
                    <a:ext cx="925" cy="490"/>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5815" name="Group 103"/>
                <p:cNvGrpSpPr>
                  <a:grpSpLocks/>
                </p:cNvGrpSpPr>
                <p:nvPr/>
              </p:nvGrpSpPr>
              <p:grpSpPr bwMode="auto">
                <a:xfrm>
                  <a:off x="4391" y="721"/>
                  <a:ext cx="347" cy="951"/>
                  <a:chOff x="3181" y="1866"/>
                  <a:chExt cx="883" cy="2426"/>
                </a:xfrm>
              </p:grpSpPr>
              <p:sp>
                <p:nvSpPr>
                  <p:cNvPr id="115816" name="Freeform 104"/>
                  <p:cNvSpPr>
                    <a:spLocks/>
                  </p:cNvSpPr>
                  <p:nvPr/>
                </p:nvSpPr>
                <p:spPr bwMode="hidden">
                  <a:xfrm rot="3745735">
                    <a:off x="2506" y="2541"/>
                    <a:ext cx="1650" cy="299"/>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817" name="Freeform 105"/>
                  <p:cNvSpPr>
                    <a:spLocks/>
                  </p:cNvSpPr>
                  <p:nvPr/>
                </p:nvSpPr>
                <p:spPr bwMode="hidden">
                  <a:xfrm rot="3745735">
                    <a:off x="3387" y="3615"/>
                    <a:ext cx="885" cy="46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5818" name="Group 106"/>
                <p:cNvGrpSpPr>
                  <a:grpSpLocks/>
                </p:cNvGrpSpPr>
                <p:nvPr/>
              </p:nvGrpSpPr>
              <p:grpSpPr bwMode="auto">
                <a:xfrm>
                  <a:off x="4323" y="767"/>
                  <a:ext cx="243" cy="935"/>
                  <a:chOff x="3006" y="1983"/>
                  <a:chExt cx="619" cy="2386"/>
                </a:xfrm>
              </p:grpSpPr>
              <p:sp>
                <p:nvSpPr>
                  <p:cNvPr id="115819" name="Freeform 107"/>
                  <p:cNvSpPr>
                    <a:spLocks/>
                  </p:cNvSpPr>
                  <p:nvPr/>
                </p:nvSpPr>
                <p:spPr bwMode="hidden">
                  <a:xfrm rot="4286818">
                    <a:off x="2328" y="2661"/>
                    <a:ext cx="1601" cy="246"/>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820" name="Freeform 108"/>
                  <p:cNvSpPr>
                    <a:spLocks/>
                  </p:cNvSpPr>
                  <p:nvPr/>
                </p:nvSpPr>
                <p:spPr bwMode="hidden">
                  <a:xfrm rot="4286818">
                    <a:off x="3002" y="3747"/>
                    <a:ext cx="859" cy="38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5821" name="Group 109"/>
                <p:cNvGrpSpPr>
                  <a:grpSpLocks/>
                </p:cNvGrpSpPr>
                <p:nvPr/>
              </p:nvGrpSpPr>
              <p:grpSpPr bwMode="auto">
                <a:xfrm>
                  <a:off x="4249" y="813"/>
                  <a:ext cx="159" cy="870"/>
                  <a:chOff x="2819" y="2101"/>
                  <a:chExt cx="405" cy="2219"/>
                </a:xfrm>
              </p:grpSpPr>
              <p:sp>
                <p:nvSpPr>
                  <p:cNvPr id="115822" name="Freeform 110"/>
                  <p:cNvSpPr>
                    <a:spLocks/>
                  </p:cNvSpPr>
                  <p:nvPr/>
                </p:nvSpPr>
                <p:spPr bwMode="hidden">
                  <a:xfrm rot="4898956">
                    <a:off x="2206" y="2714"/>
                    <a:ext cx="1471" cy="246"/>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823" name="Freeform 111"/>
                  <p:cNvSpPr>
                    <a:spLocks/>
                  </p:cNvSpPr>
                  <p:nvPr/>
                </p:nvSpPr>
                <p:spPr bwMode="hidden">
                  <a:xfrm rot="4898956">
                    <a:off x="2636" y="3732"/>
                    <a:ext cx="790" cy="38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5824" name="Group 112"/>
                <p:cNvGrpSpPr>
                  <a:grpSpLocks/>
                </p:cNvGrpSpPr>
                <p:nvPr/>
              </p:nvGrpSpPr>
              <p:grpSpPr bwMode="auto">
                <a:xfrm>
                  <a:off x="4045" y="826"/>
                  <a:ext cx="167" cy="857"/>
                  <a:chOff x="2287" y="2135"/>
                  <a:chExt cx="426" cy="2185"/>
                </a:xfrm>
              </p:grpSpPr>
              <p:sp>
                <p:nvSpPr>
                  <p:cNvPr id="115825" name="Freeform 113"/>
                  <p:cNvSpPr>
                    <a:spLocks/>
                  </p:cNvSpPr>
                  <p:nvPr/>
                </p:nvSpPr>
                <p:spPr bwMode="hidden">
                  <a:xfrm rot="5755659">
                    <a:off x="1900" y="2760"/>
                    <a:ext cx="1437" cy="188"/>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826" name="Freeform 114"/>
                  <p:cNvSpPr>
                    <a:spLocks/>
                  </p:cNvSpPr>
                  <p:nvPr/>
                </p:nvSpPr>
                <p:spPr bwMode="hidden">
                  <a:xfrm rot="5755659">
                    <a:off x="2049" y="3787"/>
                    <a:ext cx="771" cy="295"/>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sp>
            <p:nvSpPr>
              <p:cNvPr id="115827" name="Freeform 115"/>
              <p:cNvSpPr>
                <a:spLocks/>
              </p:cNvSpPr>
              <p:nvPr/>
            </p:nvSpPr>
            <p:spPr bwMode="hidden">
              <a:xfrm flipH="1">
                <a:off x="3873" y="934"/>
                <a:ext cx="191" cy="580"/>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828" name="Arc 116"/>
              <p:cNvSpPr>
                <a:spLocks/>
              </p:cNvSpPr>
              <p:nvPr/>
            </p:nvSpPr>
            <p:spPr bwMode="hidden">
              <a:xfrm flipH="1">
                <a:off x="3528" y="726"/>
                <a:ext cx="833" cy="903"/>
              </a:xfrm>
              <a:custGeom>
                <a:avLst/>
                <a:gdLst>
                  <a:gd name="G0" fmla="+- 0 0 0"/>
                  <a:gd name="G1" fmla="+- 20897 0 0"/>
                  <a:gd name="G2" fmla="+- 21600 0 0"/>
                  <a:gd name="T0" fmla="*/ 5467 w 21600"/>
                  <a:gd name="T1" fmla="*/ 0 h 21602"/>
                  <a:gd name="T2" fmla="*/ 21589 w 21600"/>
                  <a:gd name="T3" fmla="*/ 21602 h 21602"/>
                  <a:gd name="T4" fmla="*/ 0 w 21600"/>
                  <a:gd name="T5" fmla="*/ 20897 h 21602"/>
                </a:gdLst>
                <a:ahLst/>
                <a:cxnLst>
                  <a:cxn ang="0">
                    <a:pos x="T0" y="T1"/>
                  </a:cxn>
                  <a:cxn ang="0">
                    <a:pos x="T2" y="T3"/>
                  </a:cxn>
                  <a:cxn ang="0">
                    <a:pos x="T4" y="T5"/>
                  </a:cxn>
                </a:cxnLst>
                <a:rect l="0" t="0" r="r" b="b"/>
                <a:pathLst>
                  <a:path w="21600" h="21602" fill="none" extrusionOk="0">
                    <a:moveTo>
                      <a:pt x="5466" y="0"/>
                    </a:moveTo>
                    <a:cubicBezTo>
                      <a:pt x="14970" y="2486"/>
                      <a:pt x="21600" y="11073"/>
                      <a:pt x="21600" y="20897"/>
                    </a:cubicBezTo>
                    <a:cubicBezTo>
                      <a:pt x="21600" y="21132"/>
                      <a:pt x="21596" y="21367"/>
                      <a:pt x="21588" y="21601"/>
                    </a:cubicBezTo>
                  </a:path>
                  <a:path w="21600" h="21602" stroke="0" extrusionOk="0">
                    <a:moveTo>
                      <a:pt x="5466" y="0"/>
                    </a:moveTo>
                    <a:cubicBezTo>
                      <a:pt x="14970" y="2486"/>
                      <a:pt x="21600" y="11073"/>
                      <a:pt x="21600" y="20897"/>
                    </a:cubicBezTo>
                    <a:cubicBezTo>
                      <a:pt x="21600" y="21132"/>
                      <a:pt x="21596" y="21367"/>
                      <a:pt x="21588" y="21601"/>
                    </a:cubicBezTo>
                    <a:lnTo>
                      <a:pt x="0" y="20897"/>
                    </a:lnTo>
                    <a:close/>
                  </a:path>
                </a:pathLst>
              </a:custGeom>
              <a:noFill/>
              <a:ln w="9525">
                <a:solidFill>
                  <a:schemeClr val="fo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829" name="Arc 117"/>
              <p:cNvSpPr>
                <a:spLocks/>
              </p:cNvSpPr>
              <p:nvPr/>
            </p:nvSpPr>
            <p:spPr bwMode="hidden">
              <a:xfrm flipV="1">
                <a:off x="4278" y="179"/>
                <a:ext cx="1007" cy="802"/>
              </a:xfrm>
              <a:custGeom>
                <a:avLst/>
                <a:gdLst>
                  <a:gd name="G0" fmla="+- 17826 0 0"/>
                  <a:gd name="G1" fmla="+- 0 0 0"/>
                  <a:gd name="G2" fmla="+- 21600 0 0"/>
                  <a:gd name="T0" fmla="*/ 36729 w 36729"/>
                  <a:gd name="T1" fmla="*/ 10451 h 21600"/>
                  <a:gd name="T2" fmla="*/ 0 w 36729"/>
                  <a:gd name="T3" fmla="*/ 12197 h 21600"/>
                  <a:gd name="T4" fmla="*/ 17826 w 36729"/>
                  <a:gd name="T5" fmla="*/ 0 h 21600"/>
                </a:gdLst>
                <a:ahLst/>
                <a:cxnLst>
                  <a:cxn ang="0">
                    <a:pos x="T0" y="T1"/>
                  </a:cxn>
                  <a:cxn ang="0">
                    <a:pos x="T2" y="T3"/>
                  </a:cxn>
                  <a:cxn ang="0">
                    <a:pos x="T4" y="T5"/>
                  </a:cxn>
                </a:cxnLst>
                <a:rect l="0" t="0" r="r" b="b"/>
                <a:pathLst>
                  <a:path w="36729" h="21600" fill="none" extrusionOk="0">
                    <a:moveTo>
                      <a:pt x="36729" y="10451"/>
                    </a:moveTo>
                    <a:cubicBezTo>
                      <a:pt x="32926" y="17330"/>
                      <a:pt x="25686" y="21599"/>
                      <a:pt x="17826" y="21599"/>
                    </a:cubicBezTo>
                    <a:cubicBezTo>
                      <a:pt x="10696" y="21599"/>
                      <a:pt x="4025" y="18081"/>
                      <a:pt x="-1" y="12197"/>
                    </a:cubicBezTo>
                  </a:path>
                  <a:path w="36729" h="21600" stroke="0" extrusionOk="0">
                    <a:moveTo>
                      <a:pt x="36729" y="10451"/>
                    </a:moveTo>
                    <a:cubicBezTo>
                      <a:pt x="32926" y="17330"/>
                      <a:pt x="25686" y="21599"/>
                      <a:pt x="17826" y="21599"/>
                    </a:cubicBezTo>
                    <a:cubicBezTo>
                      <a:pt x="10696" y="21599"/>
                      <a:pt x="4025" y="18081"/>
                      <a:pt x="-1" y="12197"/>
                    </a:cubicBezTo>
                    <a:lnTo>
                      <a:pt x="17826" y="0"/>
                    </a:lnTo>
                    <a:close/>
                  </a:path>
                </a:pathLst>
              </a:custGeom>
              <a:noFill/>
              <a:ln w="9525">
                <a:solidFill>
                  <a:schemeClr val="accent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830" name="Arc 118"/>
              <p:cNvSpPr>
                <a:spLocks/>
              </p:cNvSpPr>
              <p:nvPr/>
            </p:nvSpPr>
            <p:spPr bwMode="hidden">
              <a:xfrm flipH="1">
                <a:off x="3612" y="580"/>
                <a:ext cx="487" cy="933"/>
              </a:xfrm>
              <a:custGeom>
                <a:avLst/>
                <a:gdLst>
                  <a:gd name="G0" fmla="+- 7340 0 0"/>
                  <a:gd name="G1" fmla="+- 21600 0 0"/>
                  <a:gd name="G2" fmla="+- 21600 0 0"/>
                  <a:gd name="T0" fmla="*/ 0 w 28940"/>
                  <a:gd name="T1" fmla="*/ 1285 h 22305"/>
                  <a:gd name="T2" fmla="*/ 28929 w 28940"/>
                  <a:gd name="T3" fmla="*/ 22305 h 22305"/>
                  <a:gd name="T4" fmla="*/ 7340 w 28940"/>
                  <a:gd name="T5" fmla="*/ 21600 h 22305"/>
                </a:gdLst>
                <a:ahLst/>
                <a:cxnLst>
                  <a:cxn ang="0">
                    <a:pos x="T0" y="T1"/>
                  </a:cxn>
                  <a:cxn ang="0">
                    <a:pos x="T2" y="T3"/>
                  </a:cxn>
                  <a:cxn ang="0">
                    <a:pos x="T4" y="T5"/>
                  </a:cxn>
                </a:cxnLst>
                <a:rect l="0" t="0" r="r" b="b"/>
                <a:pathLst>
                  <a:path w="28940" h="22305" fill="none" extrusionOk="0">
                    <a:moveTo>
                      <a:pt x="0" y="1285"/>
                    </a:moveTo>
                    <a:cubicBezTo>
                      <a:pt x="2353" y="434"/>
                      <a:pt x="4837" y="0"/>
                      <a:pt x="7340" y="0"/>
                    </a:cubicBezTo>
                    <a:cubicBezTo>
                      <a:pt x="19269" y="0"/>
                      <a:pt x="28940" y="9670"/>
                      <a:pt x="28940" y="21600"/>
                    </a:cubicBezTo>
                    <a:cubicBezTo>
                      <a:pt x="28940" y="21835"/>
                      <a:pt x="28936" y="22070"/>
                      <a:pt x="28928" y="22304"/>
                    </a:cubicBezTo>
                  </a:path>
                  <a:path w="28940" h="22305" stroke="0" extrusionOk="0">
                    <a:moveTo>
                      <a:pt x="0" y="1285"/>
                    </a:moveTo>
                    <a:cubicBezTo>
                      <a:pt x="2353" y="434"/>
                      <a:pt x="4837" y="0"/>
                      <a:pt x="7340" y="0"/>
                    </a:cubicBezTo>
                    <a:cubicBezTo>
                      <a:pt x="19269" y="0"/>
                      <a:pt x="28940" y="9670"/>
                      <a:pt x="28940" y="21600"/>
                    </a:cubicBezTo>
                    <a:cubicBezTo>
                      <a:pt x="28940" y="21835"/>
                      <a:pt x="28936" y="22070"/>
                      <a:pt x="28928" y="22304"/>
                    </a:cubicBezTo>
                    <a:lnTo>
                      <a:pt x="7340" y="21600"/>
                    </a:lnTo>
                    <a:close/>
                  </a:path>
                </a:pathLst>
              </a:custGeom>
              <a:noFill/>
              <a:ln w="9525">
                <a:solidFill>
                  <a:schemeClr val="accent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831" name="Arc 119"/>
              <p:cNvSpPr>
                <a:spLocks/>
              </p:cNvSpPr>
              <p:nvPr/>
            </p:nvSpPr>
            <p:spPr bwMode="hidden">
              <a:xfrm flipH="1">
                <a:off x="3267" y="628"/>
                <a:ext cx="791" cy="932"/>
              </a:xfrm>
              <a:custGeom>
                <a:avLst/>
                <a:gdLst>
                  <a:gd name="G0" fmla="+- 8873 0 0"/>
                  <a:gd name="G1" fmla="+- 21600 0 0"/>
                  <a:gd name="G2" fmla="+- 21600 0 0"/>
                  <a:gd name="T0" fmla="*/ 0 w 30473"/>
                  <a:gd name="T1" fmla="*/ 1907 h 22305"/>
                  <a:gd name="T2" fmla="*/ 30462 w 30473"/>
                  <a:gd name="T3" fmla="*/ 22305 h 22305"/>
                  <a:gd name="T4" fmla="*/ 8873 w 30473"/>
                  <a:gd name="T5" fmla="*/ 21600 h 22305"/>
                </a:gdLst>
                <a:ahLst/>
                <a:cxnLst>
                  <a:cxn ang="0">
                    <a:pos x="T0" y="T1"/>
                  </a:cxn>
                  <a:cxn ang="0">
                    <a:pos x="T2" y="T3"/>
                  </a:cxn>
                  <a:cxn ang="0">
                    <a:pos x="T4" y="T5"/>
                  </a:cxn>
                </a:cxnLst>
                <a:rect l="0" t="0" r="r" b="b"/>
                <a:pathLst>
                  <a:path w="30473" h="22305" fill="none" extrusionOk="0">
                    <a:moveTo>
                      <a:pt x="-1" y="1906"/>
                    </a:moveTo>
                    <a:cubicBezTo>
                      <a:pt x="2789" y="649"/>
                      <a:pt x="5813" y="0"/>
                      <a:pt x="8873" y="0"/>
                    </a:cubicBezTo>
                    <a:cubicBezTo>
                      <a:pt x="20802" y="0"/>
                      <a:pt x="30473" y="9670"/>
                      <a:pt x="30473" y="21600"/>
                    </a:cubicBezTo>
                    <a:cubicBezTo>
                      <a:pt x="30473" y="21835"/>
                      <a:pt x="30469" y="22070"/>
                      <a:pt x="30461" y="22304"/>
                    </a:cubicBezTo>
                  </a:path>
                  <a:path w="30473" h="22305" stroke="0" extrusionOk="0">
                    <a:moveTo>
                      <a:pt x="-1" y="1906"/>
                    </a:moveTo>
                    <a:cubicBezTo>
                      <a:pt x="2789" y="649"/>
                      <a:pt x="5813" y="0"/>
                      <a:pt x="8873" y="0"/>
                    </a:cubicBezTo>
                    <a:cubicBezTo>
                      <a:pt x="20802" y="0"/>
                      <a:pt x="30473" y="9670"/>
                      <a:pt x="30473" y="21600"/>
                    </a:cubicBezTo>
                    <a:cubicBezTo>
                      <a:pt x="30473" y="21835"/>
                      <a:pt x="30469" y="22070"/>
                      <a:pt x="30461" y="22304"/>
                    </a:cubicBezTo>
                    <a:lnTo>
                      <a:pt x="8873" y="21600"/>
                    </a:lnTo>
                    <a:close/>
                  </a:path>
                </a:pathLst>
              </a:custGeom>
              <a:noFill/>
              <a:ln w="9525">
                <a:solidFill>
                  <a:schemeClr val="fo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832" name="Arc 120"/>
              <p:cNvSpPr>
                <a:spLocks/>
              </p:cNvSpPr>
              <p:nvPr/>
            </p:nvSpPr>
            <p:spPr bwMode="hidden">
              <a:xfrm flipH="1">
                <a:off x="3197" y="458"/>
                <a:ext cx="932" cy="933"/>
              </a:xfrm>
              <a:custGeom>
                <a:avLst/>
                <a:gdLst>
                  <a:gd name="G0" fmla="+- 12855 0 0"/>
                  <a:gd name="G1" fmla="+- 21600 0 0"/>
                  <a:gd name="G2" fmla="+- 21600 0 0"/>
                  <a:gd name="T0" fmla="*/ 0 w 34455"/>
                  <a:gd name="T1" fmla="*/ 4241 h 22305"/>
                  <a:gd name="T2" fmla="*/ 34444 w 34455"/>
                  <a:gd name="T3" fmla="*/ 22305 h 22305"/>
                  <a:gd name="T4" fmla="*/ 12855 w 34455"/>
                  <a:gd name="T5" fmla="*/ 21600 h 22305"/>
                </a:gdLst>
                <a:ahLst/>
                <a:cxnLst>
                  <a:cxn ang="0">
                    <a:pos x="T0" y="T1"/>
                  </a:cxn>
                  <a:cxn ang="0">
                    <a:pos x="T2" y="T3"/>
                  </a:cxn>
                  <a:cxn ang="0">
                    <a:pos x="T4" y="T5"/>
                  </a:cxn>
                </a:cxnLst>
                <a:rect l="0" t="0" r="r" b="b"/>
                <a:pathLst>
                  <a:path w="34455" h="22305" fill="none" extrusionOk="0">
                    <a:moveTo>
                      <a:pt x="0" y="4241"/>
                    </a:moveTo>
                    <a:cubicBezTo>
                      <a:pt x="3720" y="1486"/>
                      <a:pt x="8226" y="0"/>
                      <a:pt x="12855" y="0"/>
                    </a:cubicBezTo>
                    <a:cubicBezTo>
                      <a:pt x="24784" y="0"/>
                      <a:pt x="34455" y="9670"/>
                      <a:pt x="34455" y="21600"/>
                    </a:cubicBezTo>
                    <a:cubicBezTo>
                      <a:pt x="34455" y="21835"/>
                      <a:pt x="34451" y="22070"/>
                      <a:pt x="34443" y="22304"/>
                    </a:cubicBezTo>
                  </a:path>
                  <a:path w="34455" h="22305" stroke="0" extrusionOk="0">
                    <a:moveTo>
                      <a:pt x="0" y="4241"/>
                    </a:moveTo>
                    <a:cubicBezTo>
                      <a:pt x="3720" y="1486"/>
                      <a:pt x="8226" y="0"/>
                      <a:pt x="12855" y="0"/>
                    </a:cubicBezTo>
                    <a:cubicBezTo>
                      <a:pt x="24784" y="0"/>
                      <a:pt x="34455" y="9670"/>
                      <a:pt x="34455" y="21600"/>
                    </a:cubicBezTo>
                    <a:cubicBezTo>
                      <a:pt x="34455" y="21835"/>
                      <a:pt x="34451" y="22070"/>
                      <a:pt x="34443" y="22304"/>
                    </a:cubicBezTo>
                    <a:lnTo>
                      <a:pt x="12855" y="21600"/>
                    </a:lnTo>
                    <a:close/>
                  </a:path>
                </a:pathLst>
              </a:custGeom>
              <a:noFill/>
              <a:ln w="9525">
                <a:solidFill>
                  <a:schemeClr val="fo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833" name="Arc 121"/>
              <p:cNvSpPr>
                <a:spLocks/>
              </p:cNvSpPr>
              <p:nvPr/>
            </p:nvSpPr>
            <p:spPr bwMode="hidden">
              <a:xfrm>
                <a:off x="4229" y="589"/>
                <a:ext cx="149" cy="933"/>
              </a:xfrm>
              <a:custGeom>
                <a:avLst/>
                <a:gdLst>
                  <a:gd name="G0" fmla="+- 13212 0 0"/>
                  <a:gd name="G1" fmla="+- 21600 0 0"/>
                  <a:gd name="G2" fmla="+- 21600 0 0"/>
                  <a:gd name="T0" fmla="*/ 0 w 34812"/>
                  <a:gd name="T1" fmla="*/ 4512 h 22305"/>
                  <a:gd name="T2" fmla="*/ 34801 w 34812"/>
                  <a:gd name="T3" fmla="*/ 22305 h 22305"/>
                  <a:gd name="T4" fmla="*/ 13212 w 34812"/>
                  <a:gd name="T5" fmla="*/ 21600 h 22305"/>
                </a:gdLst>
                <a:ahLst/>
                <a:cxnLst>
                  <a:cxn ang="0">
                    <a:pos x="T0" y="T1"/>
                  </a:cxn>
                  <a:cxn ang="0">
                    <a:pos x="T2" y="T3"/>
                  </a:cxn>
                  <a:cxn ang="0">
                    <a:pos x="T4" y="T5"/>
                  </a:cxn>
                </a:cxnLst>
                <a:rect l="0" t="0" r="r" b="b"/>
                <a:pathLst>
                  <a:path w="34812" h="22305" fill="none" extrusionOk="0">
                    <a:moveTo>
                      <a:pt x="-1" y="4511"/>
                    </a:moveTo>
                    <a:cubicBezTo>
                      <a:pt x="3783" y="1586"/>
                      <a:pt x="8429" y="0"/>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0"/>
                      <a:pt x="13212" y="0"/>
                    </a:cubicBezTo>
                    <a:cubicBezTo>
                      <a:pt x="25141" y="0"/>
                      <a:pt x="34812" y="9670"/>
                      <a:pt x="34812" y="21600"/>
                    </a:cubicBezTo>
                    <a:cubicBezTo>
                      <a:pt x="34812" y="21835"/>
                      <a:pt x="34808" y="22070"/>
                      <a:pt x="34800" y="22304"/>
                    </a:cubicBezTo>
                    <a:lnTo>
                      <a:pt x="13212" y="21600"/>
                    </a:lnTo>
                    <a:close/>
                  </a:path>
                </a:pathLst>
              </a:custGeom>
              <a:noFill/>
              <a:ln w="9525">
                <a:solidFill>
                  <a:schemeClr val="accent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834" name="Arc 122"/>
              <p:cNvSpPr>
                <a:spLocks/>
              </p:cNvSpPr>
              <p:nvPr/>
            </p:nvSpPr>
            <p:spPr bwMode="hidden">
              <a:xfrm>
                <a:off x="4268" y="585"/>
                <a:ext cx="394" cy="933"/>
              </a:xfrm>
              <a:custGeom>
                <a:avLst/>
                <a:gdLst>
                  <a:gd name="G0" fmla="+- 13212 0 0"/>
                  <a:gd name="G1" fmla="+- 21600 0 0"/>
                  <a:gd name="G2" fmla="+- 21600 0 0"/>
                  <a:gd name="T0" fmla="*/ 0 w 34812"/>
                  <a:gd name="T1" fmla="*/ 4512 h 22305"/>
                  <a:gd name="T2" fmla="*/ 34801 w 34812"/>
                  <a:gd name="T3" fmla="*/ 22305 h 22305"/>
                  <a:gd name="T4" fmla="*/ 13212 w 34812"/>
                  <a:gd name="T5" fmla="*/ 21600 h 22305"/>
                </a:gdLst>
                <a:ahLst/>
                <a:cxnLst>
                  <a:cxn ang="0">
                    <a:pos x="T0" y="T1"/>
                  </a:cxn>
                  <a:cxn ang="0">
                    <a:pos x="T2" y="T3"/>
                  </a:cxn>
                  <a:cxn ang="0">
                    <a:pos x="T4" y="T5"/>
                  </a:cxn>
                </a:cxnLst>
                <a:rect l="0" t="0" r="r" b="b"/>
                <a:pathLst>
                  <a:path w="34812" h="22305" fill="none" extrusionOk="0">
                    <a:moveTo>
                      <a:pt x="-1" y="4511"/>
                    </a:moveTo>
                    <a:cubicBezTo>
                      <a:pt x="3783" y="1586"/>
                      <a:pt x="8429" y="0"/>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0"/>
                      <a:pt x="13212" y="0"/>
                    </a:cubicBezTo>
                    <a:cubicBezTo>
                      <a:pt x="25141" y="0"/>
                      <a:pt x="34812" y="9670"/>
                      <a:pt x="34812" y="21600"/>
                    </a:cubicBezTo>
                    <a:cubicBezTo>
                      <a:pt x="34812" y="21835"/>
                      <a:pt x="34808" y="22070"/>
                      <a:pt x="34800" y="22304"/>
                    </a:cubicBezTo>
                    <a:lnTo>
                      <a:pt x="13212" y="21600"/>
                    </a:lnTo>
                    <a:close/>
                  </a:path>
                </a:pathLst>
              </a:custGeom>
              <a:noFill/>
              <a:ln w="9525">
                <a:solidFill>
                  <a:schemeClr val="fo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835" name="Arc 123"/>
              <p:cNvSpPr>
                <a:spLocks/>
              </p:cNvSpPr>
              <p:nvPr/>
            </p:nvSpPr>
            <p:spPr bwMode="hidden">
              <a:xfrm>
                <a:off x="4303" y="463"/>
                <a:ext cx="559" cy="933"/>
              </a:xfrm>
              <a:custGeom>
                <a:avLst/>
                <a:gdLst>
                  <a:gd name="G0" fmla="+- 13212 0 0"/>
                  <a:gd name="G1" fmla="+- 21600 0 0"/>
                  <a:gd name="G2" fmla="+- 21600 0 0"/>
                  <a:gd name="T0" fmla="*/ 0 w 34812"/>
                  <a:gd name="T1" fmla="*/ 4512 h 22305"/>
                  <a:gd name="T2" fmla="*/ 34801 w 34812"/>
                  <a:gd name="T3" fmla="*/ 22305 h 22305"/>
                  <a:gd name="T4" fmla="*/ 13212 w 34812"/>
                  <a:gd name="T5" fmla="*/ 21600 h 22305"/>
                </a:gdLst>
                <a:ahLst/>
                <a:cxnLst>
                  <a:cxn ang="0">
                    <a:pos x="T0" y="T1"/>
                  </a:cxn>
                  <a:cxn ang="0">
                    <a:pos x="T2" y="T3"/>
                  </a:cxn>
                  <a:cxn ang="0">
                    <a:pos x="T4" y="T5"/>
                  </a:cxn>
                </a:cxnLst>
                <a:rect l="0" t="0" r="r" b="b"/>
                <a:pathLst>
                  <a:path w="34812" h="22305" fill="none" extrusionOk="0">
                    <a:moveTo>
                      <a:pt x="-1" y="4511"/>
                    </a:moveTo>
                    <a:cubicBezTo>
                      <a:pt x="3783" y="1586"/>
                      <a:pt x="8429" y="0"/>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0"/>
                      <a:pt x="13212" y="0"/>
                    </a:cubicBezTo>
                    <a:cubicBezTo>
                      <a:pt x="25141" y="0"/>
                      <a:pt x="34812" y="9670"/>
                      <a:pt x="34812" y="21600"/>
                    </a:cubicBezTo>
                    <a:cubicBezTo>
                      <a:pt x="34812" y="21835"/>
                      <a:pt x="34808" y="22070"/>
                      <a:pt x="34800" y="22304"/>
                    </a:cubicBezTo>
                    <a:lnTo>
                      <a:pt x="13212" y="21600"/>
                    </a:lnTo>
                    <a:close/>
                  </a:path>
                </a:pathLst>
              </a:custGeom>
              <a:noFill/>
              <a:ln w="9525">
                <a:solidFill>
                  <a:schemeClr val="accent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836" name="Freeform 124"/>
              <p:cNvSpPr>
                <a:spLocks/>
              </p:cNvSpPr>
              <p:nvPr/>
            </p:nvSpPr>
            <p:spPr bwMode="hidden">
              <a:xfrm>
                <a:off x="4410" y="1033"/>
                <a:ext cx="190" cy="580"/>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837" name="Freeform 125"/>
              <p:cNvSpPr>
                <a:spLocks/>
              </p:cNvSpPr>
              <p:nvPr/>
            </p:nvSpPr>
            <p:spPr bwMode="hidden">
              <a:xfrm rot="19660755" flipV="1">
                <a:off x="4114" y="843"/>
                <a:ext cx="173" cy="328"/>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838" name="Arc 126"/>
              <p:cNvSpPr>
                <a:spLocks/>
              </p:cNvSpPr>
              <p:nvPr/>
            </p:nvSpPr>
            <p:spPr bwMode="hidden">
              <a:xfrm flipH="1">
                <a:off x="3144" y="319"/>
                <a:ext cx="996" cy="933"/>
              </a:xfrm>
              <a:custGeom>
                <a:avLst/>
                <a:gdLst>
                  <a:gd name="G0" fmla="+- 15230 0 0"/>
                  <a:gd name="G1" fmla="+- 21600 0 0"/>
                  <a:gd name="G2" fmla="+- 21600 0 0"/>
                  <a:gd name="T0" fmla="*/ 0 w 36830"/>
                  <a:gd name="T1" fmla="*/ 6283 h 22305"/>
                  <a:gd name="T2" fmla="*/ 36819 w 36830"/>
                  <a:gd name="T3" fmla="*/ 22305 h 22305"/>
                  <a:gd name="T4" fmla="*/ 15230 w 36830"/>
                  <a:gd name="T5" fmla="*/ 21600 h 22305"/>
                </a:gdLst>
                <a:ahLst/>
                <a:cxnLst>
                  <a:cxn ang="0">
                    <a:pos x="T0" y="T1"/>
                  </a:cxn>
                  <a:cxn ang="0">
                    <a:pos x="T2" y="T3"/>
                  </a:cxn>
                  <a:cxn ang="0">
                    <a:pos x="T4" y="T5"/>
                  </a:cxn>
                </a:cxnLst>
                <a:rect l="0" t="0" r="r" b="b"/>
                <a:pathLst>
                  <a:path w="36830" h="22305" fill="none" extrusionOk="0">
                    <a:moveTo>
                      <a:pt x="0" y="6283"/>
                    </a:moveTo>
                    <a:cubicBezTo>
                      <a:pt x="4047" y="2258"/>
                      <a:pt x="9522" y="0"/>
                      <a:pt x="15230" y="0"/>
                    </a:cubicBezTo>
                    <a:cubicBezTo>
                      <a:pt x="27159" y="0"/>
                      <a:pt x="36830" y="9670"/>
                      <a:pt x="36830" y="21600"/>
                    </a:cubicBezTo>
                    <a:cubicBezTo>
                      <a:pt x="36830" y="21835"/>
                      <a:pt x="36826" y="22070"/>
                      <a:pt x="36818" y="22304"/>
                    </a:cubicBezTo>
                  </a:path>
                  <a:path w="36830" h="22305" stroke="0" extrusionOk="0">
                    <a:moveTo>
                      <a:pt x="0" y="6283"/>
                    </a:moveTo>
                    <a:cubicBezTo>
                      <a:pt x="4047" y="2258"/>
                      <a:pt x="9522" y="0"/>
                      <a:pt x="15230" y="0"/>
                    </a:cubicBezTo>
                    <a:cubicBezTo>
                      <a:pt x="27159" y="0"/>
                      <a:pt x="36830" y="9670"/>
                      <a:pt x="36830" y="21600"/>
                    </a:cubicBezTo>
                    <a:cubicBezTo>
                      <a:pt x="36830" y="21835"/>
                      <a:pt x="36826" y="22070"/>
                      <a:pt x="36818" y="22304"/>
                    </a:cubicBezTo>
                    <a:lnTo>
                      <a:pt x="15230" y="21600"/>
                    </a:lnTo>
                    <a:close/>
                  </a:path>
                </a:pathLst>
              </a:custGeom>
              <a:noFill/>
              <a:ln w="9525">
                <a:solidFill>
                  <a:schemeClr val="fo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839" name="Arc 127"/>
              <p:cNvSpPr>
                <a:spLocks/>
              </p:cNvSpPr>
              <p:nvPr/>
            </p:nvSpPr>
            <p:spPr bwMode="hidden">
              <a:xfrm flipH="1">
                <a:off x="3425" y="123"/>
                <a:ext cx="725" cy="903"/>
              </a:xfrm>
              <a:custGeom>
                <a:avLst/>
                <a:gdLst>
                  <a:gd name="G0" fmla="+- 18231 0 0"/>
                  <a:gd name="G1" fmla="+- 21600 0 0"/>
                  <a:gd name="G2" fmla="+- 21600 0 0"/>
                  <a:gd name="T0" fmla="*/ 0 w 31881"/>
                  <a:gd name="T1" fmla="*/ 10016 h 21600"/>
                  <a:gd name="T2" fmla="*/ 31881 w 31881"/>
                  <a:gd name="T3" fmla="*/ 4860 h 21600"/>
                  <a:gd name="T4" fmla="*/ 18231 w 31881"/>
                  <a:gd name="T5" fmla="*/ 21600 h 21600"/>
                </a:gdLst>
                <a:ahLst/>
                <a:cxnLst>
                  <a:cxn ang="0">
                    <a:pos x="T0" y="T1"/>
                  </a:cxn>
                  <a:cxn ang="0">
                    <a:pos x="T2" y="T3"/>
                  </a:cxn>
                  <a:cxn ang="0">
                    <a:pos x="T4" y="T5"/>
                  </a:cxn>
                </a:cxnLst>
                <a:rect l="0" t="0" r="r" b="b"/>
                <a:pathLst>
                  <a:path w="31881" h="21600" fill="none" extrusionOk="0">
                    <a:moveTo>
                      <a:pt x="-1" y="10015"/>
                    </a:moveTo>
                    <a:cubicBezTo>
                      <a:pt x="3963" y="3778"/>
                      <a:pt x="10840" y="0"/>
                      <a:pt x="18231" y="0"/>
                    </a:cubicBezTo>
                    <a:cubicBezTo>
                      <a:pt x="23204" y="0"/>
                      <a:pt x="28026" y="1716"/>
                      <a:pt x="31881" y="4859"/>
                    </a:cubicBezTo>
                  </a:path>
                  <a:path w="31881" h="21600" stroke="0" extrusionOk="0">
                    <a:moveTo>
                      <a:pt x="-1" y="10015"/>
                    </a:moveTo>
                    <a:cubicBezTo>
                      <a:pt x="3963" y="3778"/>
                      <a:pt x="10840" y="0"/>
                      <a:pt x="18231" y="0"/>
                    </a:cubicBezTo>
                    <a:cubicBezTo>
                      <a:pt x="23204" y="0"/>
                      <a:pt x="28026" y="1716"/>
                      <a:pt x="31881" y="4859"/>
                    </a:cubicBezTo>
                    <a:lnTo>
                      <a:pt x="18231" y="21600"/>
                    </a:lnTo>
                    <a:close/>
                  </a:path>
                </a:pathLst>
              </a:custGeom>
              <a:noFill/>
              <a:ln w="9525">
                <a:solidFill>
                  <a:schemeClr val="accent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840" name="Arc 128"/>
              <p:cNvSpPr>
                <a:spLocks/>
              </p:cNvSpPr>
              <p:nvPr/>
            </p:nvSpPr>
            <p:spPr bwMode="hidden">
              <a:xfrm>
                <a:off x="4199" y="502"/>
                <a:ext cx="299" cy="904"/>
              </a:xfrm>
              <a:custGeom>
                <a:avLst/>
                <a:gdLst>
                  <a:gd name="G0" fmla="+- 13212 0 0"/>
                  <a:gd name="G1" fmla="+- 21600 0 0"/>
                  <a:gd name="G2" fmla="+- 21600 0 0"/>
                  <a:gd name="T0" fmla="*/ 0 w 31146"/>
                  <a:gd name="T1" fmla="*/ 4512 h 21600"/>
                  <a:gd name="T2" fmla="*/ 31146 w 31146"/>
                  <a:gd name="T3" fmla="*/ 9561 h 21600"/>
                  <a:gd name="T4" fmla="*/ 13212 w 31146"/>
                  <a:gd name="T5" fmla="*/ 21600 h 21600"/>
                </a:gdLst>
                <a:ahLst/>
                <a:cxnLst>
                  <a:cxn ang="0">
                    <a:pos x="T0" y="T1"/>
                  </a:cxn>
                  <a:cxn ang="0">
                    <a:pos x="T2" y="T3"/>
                  </a:cxn>
                  <a:cxn ang="0">
                    <a:pos x="T4" y="T5"/>
                  </a:cxn>
                </a:cxnLst>
                <a:rect l="0" t="0" r="r" b="b"/>
                <a:pathLst>
                  <a:path w="31146" h="21600" fill="none" extrusionOk="0">
                    <a:moveTo>
                      <a:pt x="-1" y="4511"/>
                    </a:moveTo>
                    <a:cubicBezTo>
                      <a:pt x="3783" y="1586"/>
                      <a:pt x="8429" y="0"/>
                      <a:pt x="13212" y="0"/>
                    </a:cubicBezTo>
                    <a:cubicBezTo>
                      <a:pt x="20409" y="0"/>
                      <a:pt x="27134" y="3585"/>
                      <a:pt x="31145" y="9561"/>
                    </a:cubicBezTo>
                  </a:path>
                  <a:path w="31146" h="21600" stroke="0" extrusionOk="0">
                    <a:moveTo>
                      <a:pt x="-1" y="4511"/>
                    </a:moveTo>
                    <a:cubicBezTo>
                      <a:pt x="3783" y="1586"/>
                      <a:pt x="8429" y="0"/>
                      <a:pt x="13212" y="0"/>
                    </a:cubicBezTo>
                    <a:cubicBezTo>
                      <a:pt x="20409" y="0"/>
                      <a:pt x="27134" y="3585"/>
                      <a:pt x="31145" y="9561"/>
                    </a:cubicBezTo>
                    <a:lnTo>
                      <a:pt x="13212" y="21600"/>
                    </a:lnTo>
                    <a:close/>
                  </a:path>
                </a:pathLst>
              </a:custGeom>
              <a:noFill/>
              <a:ln w="9525">
                <a:solidFill>
                  <a:schemeClr val="accent2"/>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841" name="Freeform 129"/>
              <p:cNvSpPr>
                <a:spLocks/>
              </p:cNvSpPr>
              <p:nvPr/>
            </p:nvSpPr>
            <p:spPr bwMode="hidden">
              <a:xfrm flipH="1">
                <a:off x="3307" y="982"/>
                <a:ext cx="425" cy="597"/>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842" name="Freeform 130"/>
              <p:cNvSpPr>
                <a:spLocks/>
              </p:cNvSpPr>
              <p:nvPr/>
            </p:nvSpPr>
            <p:spPr bwMode="hidden">
              <a:xfrm flipH="1">
                <a:off x="3507" y="350"/>
                <a:ext cx="273" cy="598"/>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843" name="Freeform 131"/>
              <p:cNvSpPr>
                <a:spLocks/>
              </p:cNvSpPr>
              <p:nvPr/>
            </p:nvSpPr>
            <p:spPr bwMode="hidden">
              <a:xfrm flipH="1">
                <a:off x="3821" y="172"/>
                <a:ext cx="164" cy="597"/>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844" name="Freeform 132"/>
              <p:cNvSpPr>
                <a:spLocks/>
              </p:cNvSpPr>
              <p:nvPr/>
            </p:nvSpPr>
            <p:spPr bwMode="hidden">
              <a:xfrm>
                <a:off x="4841" y="894"/>
                <a:ext cx="395" cy="628"/>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845" name="Freeform 133"/>
              <p:cNvSpPr>
                <a:spLocks/>
              </p:cNvSpPr>
              <p:nvPr/>
            </p:nvSpPr>
            <p:spPr bwMode="hidden">
              <a:xfrm>
                <a:off x="4636" y="576"/>
                <a:ext cx="595" cy="419"/>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846" name="Freeform 134"/>
              <p:cNvSpPr>
                <a:spLocks/>
              </p:cNvSpPr>
              <p:nvPr/>
            </p:nvSpPr>
            <p:spPr bwMode="hidden">
              <a:xfrm>
                <a:off x="4658" y="132"/>
                <a:ext cx="260" cy="562"/>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847" name="Freeform 135"/>
              <p:cNvSpPr>
                <a:spLocks/>
              </p:cNvSpPr>
              <p:nvPr/>
            </p:nvSpPr>
            <p:spPr bwMode="hidden">
              <a:xfrm rot="20253369">
                <a:off x="4401" y="599"/>
                <a:ext cx="174" cy="329"/>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848" name="Freeform 136"/>
              <p:cNvSpPr>
                <a:spLocks/>
              </p:cNvSpPr>
              <p:nvPr/>
            </p:nvSpPr>
            <p:spPr bwMode="hidden">
              <a:xfrm rot="1346631" flipH="1">
                <a:off x="3783" y="590"/>
                <a:ext cx="173" cy="329"/>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sp>
        <p:nvSpPr>
          <p:cNvPr id="115849" name="Rectangle 137"/>
          <p:cNvSpPr>
            <a:spLocks noGrp="1" noChangeArrowheads="1"/>
          </p:cNvSpPr>
          <p:nvPr>
            <p:ph type="title"/>
          </p:nvPr>
        </p:nvSpPr>
        <p:spPr bwMode="auto">
          <a:xfrm>
            <a:off x="685800" y="301625"/>
            <a:ext cx="7772400" cy="14620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en-US" smtClean="0"/>
              <a:t>Образец заголовка</a:t>
            </a:r>
          </a:p>
        </p:txBody>
      </p:sp>
      <p:sp>
        <p:nvSpPr>
          <p:cNvPr id="115850" name="Rectangle 138"/>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smtClean="0"/>
              <a:t>Образец текста</a:t>
            </a:r>
          </a:p>
          <a:p>
            <a:pPr lvl="1"/>
            <a:r>
              <a:rPr lang="ru-RU" altLang="en-US" smtClean="0"/>
              <a:t>Второй уровень</a:t>
            </a:r>
          </a:p>
          <a:p>
            <a:pPr lvl="2"/>
            <a:r>
              <a:rPr lang="ru-RU" altLang="en-US" smtClean="0"/>
              <a:t>Третий уровень</a:t>
            </a:r>
          </a:p>
          <a:p>
            <a:pPr lvl="3"/>
            <a:r>
              <a:rPr lang="ru-RU" altLang="en-US" smtClean="0"/>
              <a:t>Четвертый уровень</a:t>
            </a:r>
          </a:p>
          <a:p>
            <a:pPr lvl="4"/>
            <a:r>
              <a:rPr lang="ru-RU" altLang="en-US" smtClean="0"/>
              <a:t>Пятый уровень</a:t>
            </a:r>
          </a:p>
        </p:txBody>
      </p:sp>
      <p:sp>
        <p:nvSpPr>
          <p:cNvPr id="115851" name="Rectangle 139"/>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ru-RU" altLang="en-US"/>
          </a:p>
        </p:txBody>
      </p:sp>
      <p:sp>
        <p:nvSpPr>
          <p:cNvPr id="115852" name="Rectangle 140"/>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ru-RU" altLang="en-US"/>
          </a:p>
        </p:txBody>
      </p:sp>
      <p:sp>
        <p:nvSpPr>
          <p:cNvPr id="115853" name="Rectangle 141"/>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lt"/>
              </a:defRPr>
            </a:lvl1pPr>
          </a:lstStyle>
          <a:p>
            <a:fld id="{D593FBB5-234A-4E6C-B610-91E3436AE435}" type="slidenum">
              <a:rPr lang="ru-RU" altLang="en-US"/>
              <a:pPr/>
              <a:t>‹#›</a:t>
            </a:fld>
            <a:endParaRPr lang="ru-RU" altLang="en-US"/>
          </a:p>
        </p:txBody>
      </p:sp>
    </p:spTree>
  </p:cSld>
  <p:clrMap bg1="dk2" tx1="lt1" bg2="dk1" tx2="lt2" accent1="accent1" accent2="accent2" accent3="accent3" accent4="accent4" accent5="accent5" accent6="accent6" hlink="hlink" folHlink="folHlink"/>
  <p:sldLayoutIdLst>
    <p:sldLayoutId id="2147483652"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Arial Black" panose="020B0A04020102020204" pitchFamily="34" charset="0"/>
        </a:defRPr>
      </a:lvl2pPr>
      <a:lvl3pPr algn="l" rtl="0" fontAlgn="base">
        <a:spcBef>
          <a:spcPct val="0"/>
        </a:spcBef>
        <a:spcAft>
          <a:spcPct val="0"/>
        </a:spcAft>
        <a:defRPr sz="4400">
          <a:solidFill>
            <a:schemeClr val="tx2"/>
          </a:solidFill>
          <a:latin typeface="Arial Black" panose="020B0A04020102020204" pitchFamily="34" charset="0"/>
        </a:defRPr>
      </a:lvl3pPr>
      <a:lvl4pPr algn="l" rtl="0" fontAlgn="base">
        <a:spcBef>
          <a:spcPct val="0"/>
        </a:spcBef>
        <a:spcAft>
          <a:spcPct val="0"/>
        </a:spcAft>
        <a:defRPr sz="4400">
          <a:solidFill>
            <a:schemeClr val="tx2"/>
          </a:solidFill>
          <a:latin typeface="Arial Black" panose="020B0A04020102020204" pitchFamily="34" charset="0"/>
        </a:defRPr>
      </a:lvl4pPr>
      <a:lvl5pPr algn="l" rtl="0" fontAlgn="base">
        <a:spcBef>
          <a:spcPct val="0"/>
        </a:spcBef>
        <a:spcAft>
          <a:spcPct val="0"/>
        </a:spcAft>
        <a:defRPr sz="4400">
          <a:solidFill>
            <a:schemeClr val="tx2"/>
          </a:solidFill>
          <a:latin typeface="Arial Black" panose="020B0A04020102020204" pitchFamily="34" charset="0"/>
        </a:defRPr>
      </a:lvl5pPr>
      <a:lvl6pPr marL="457200" algn="l" rtl="0" fontAlgn="base">
        <a:spcBef>
          <a:spcPct val="0"/>
        </a:spcBef>
        <a:spcAft>
          <a:spcPct val="0"/>
        </a:spcAft>
        <a:defRPr sz="4400">
          <a:solidFill>
            <a:schemeClr val="tx2"/>
          </a:solidFill>
          <a:latin typeface="Arial Black" panose="020B0A04020102020204" pitchFamily="34" charset="0"/>
        </a:defRPr>
      </a:lvl6pPr>
      <a:lvl7pPr marL="914400" algn="l" rtl="0" fontAlgn="base">
        <a:spcBef>
          <a:spcPct val="0"/>
        </a:spcBef>
        <a:spcAft>
          <a:spcPct val="0"/>
        </a:spcAft>
        <a:defRPr sz="4400">
          <a:solidFill>
            <a:schemeClr val="tx2"/>
          </a:solidFill>
          <a:latin typeface="Arial Black" panose="020B0A04020102020204" pitchFamily="34" charset="0"/>
        </a:defRPr>
      </a:lvl7pPr>
      <a:lvl8pPr marL="1371600" algn="l" rtl="0" fontAlgn="base">
        <a:spcBef>
          <a:spcPct val="0"/>
        </a:spcBef>
        <a:spcAft>
          <a:spcPct val="0"/>
        </a:spcAft>
        <a:defRPr sz="4400">
          <a:solidFill>
            <a:schemeClr val="tx2"/>
          </a:solidFill>
          <a:latin typeface="Arial Black" panose="020B0A04020102020204" pitchFamily="34" charset="0"/>
        </a:defRPr>
      </a:lvl8pPr>
      <a:lvl9pPr marL="1828800" algn="l" rtl="0" fontAlgn="base">
        <a:spcBef>
          <a:spcPct val="0"/>
        </a:spcBef>
        <a:spcAft>
          <a:spcPct val="0"/>
        </a:spcAft>
        <a:defRPr sz="4400">
          <a:solidFill>
            <a:schemeClr val="tx2"/>
          </a:solidFill>
          <a:latin typeface="Arial Black" panose="020B0A04020102020204" pitchFamily="34" charset="0"/>
        </a:defRPr>
      </a:lvl9pPr>
    </p:titleStyle>
    <p:bodyStyle>
      <a:lvl1pPr marL="342900" indent="-342900" algn="l" rtl="0" fontAlgn="base">
        <a:spcBef>
          <a:spcPct val="20000"/>
        </a:spcBef>
        <a:spcAft>
          <a:spcPct val="0"/>
        </a:spcAft>
        <a:buClr>
          <a:schemeClr val="hlink"/>
        </a:buClr>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folHlink"/>
        </a:buClr>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Times New Roman" panose="02020603050405020304" pitchFamily="18"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Times New Roman" panose="02020603050405020304" pitchFamily="18"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rgbClr val="FF9933"/>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a:xfrm>
            <a:off x="2627313" y="2565400"/>
            <a:ext cx="5613400" cy="1470025"/>
          </a:xfrm>
        </p:spPr>
        <p:txBody>
          <a:bodyPr/>
          <a:lstStyle/>
          <a:p>
            <a:r>
              <a:rPr lang="ru-RU" altLang="en-US" sz="6000" b="1" u="sng">
                <a:solidFill>
                  <a:srgbClr val="FFFF00"/>
                </a:solidFill>
                <a:effectLst>
                  <a:outerShdw blurRad="38100" dist="38100" dir="2700000" algn="tl">
                    <a:srgbClr val="000000"/>
                  </a:outerShdw>
                </a:effectLst>
              </a:rPr>
              <a:t>Лекция 11</a:t>
            </a: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1000" fill="hold"/>
                                        <p:tgtEl>
                                          <p:spTgt spid="4098"/>
                                        </p:tgtEl>
                                        <p:attrNameLst>
                                          <p:attrName>ppt_w</p:attrName>
                                        </p:attrNameLst>
                                      </p:cBhvr>
                                      <p:tavLst>
                                        <p:tav tm="0">
                                          <p:val>
                                            <p:strVal val="#ppt_w+.3"/>
                                          </p:val>
                                        </p:tav>
                                        <p:tav tm="100000">
                                          <p:val>
                                            <p:strVal val="#ppt_w"/>
                                          </p:val>
                                        </p:tav>
                                      </p:tavLst>
                                    </p:anim>
                                    <p:anim calcmode="lin" valueType="num">
                                      <p:cBhvr>
                                        <p:cTn id="8" dur="1000" fill="hold"/>
                                        <p:tgtEl>
                                          <p:spTgt spid="4098"/>
                                        </p:tgtEl>
                                        <p:attrNameLst>
                                          <p:attrName>ppt_h</p:attrName>
                                        </p:attrNameLst>
                                      </p:cBhvr>
                                      <p:tavLst>
                                        <p:tav tm="0">
                                          <p:val>
                                            <p:strVal val="#ppt_h"/>
                                          </p:val>
                                        </p:tav>
                                        <p:tav tm="100000">
                                          <p:val>
                                            <p:strVal val="#ppt_h"/>
                                          </p:val>
                                        </p:tav>
                                      </p:tavLst>
                                    </p:anim>
                                    <p:animEffect transition="in" filter="fade">
                                      <p:cBhvr>
                                        <p:cTn id="9" dur="1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354" name="Object 2"/>
          <p:cNvGraphicFramePr>
            <a:graphicFrameLocks noChangeAspect="1"/>
          </p:cNvGraphicFramePr>
          <p:nvPr/>
        </p:nvGraphicFramePr>
        <p:xfrm>
          <a:off x="2339752" y="188640"/>
          <a:ext cx="4241800" cy="6235700"/>
        </p:xfrm>
        <a:graphic>
          <a:graphicData uri="http://schemas.openxmlformats.org/presentationml/2006/ole">
            <p:oleObj spid="_x0000_s100354" name="Spreadsheet" r:id="rId3" imgW="2590800" imgH="4543425" progId="Statistica.Spreadsheet">
              <p:embed/>
            </p:oleObj>
          </a:graphicData>
        </a:graphic>
      </p:graphicFrame>
      <p:sp>
        <p:nvSpPr>
          <p:cNvPr id="5" name="Прямоугольник 4"/>
          <p:cNvSpPr/>
          <p:nvPr/>
        </p:nvSpPr>
        <p:spPr>
          <a:xfrm>
            <a:off x="4067944" y="6457890"/>
            <a:ext cx="899605" cy="400110"/>
          </a:xfrm>
          <a:prstGeom prst="rect">
            <a:avLst/>
          </a:prstGeom>
        </p:spPr>
        <p:txBody>
          <a:bodyPr wrap="none">
            <a:spAutoFit/>
          </a:bodyPr>
          <a:lstStyle/>
          <a:p>
            <a:pPr>
              <a:spcBef>
                <a:spcPct val="50000"/>
              </a:spcBef>
            </a:pPr>
            <a:r>
              <a:rPr lang="ru-RU" altLang="en-US" sz="2000" dirty="0" smtClean="0"/>
              <a:t>Рис. 2 </a:t>
            </a:r>
            <a:endParaRPr lang="ru-RU" alt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0" y="188913"/>
            <a:ext cx="8964613" cy="2952055"/>
          </a:xfrm>
        </p:spPr>
        <p:txBody>
          <a:bodyPr/>
          <a:lstStyle/>
          <a:p>
            <a:pPr algn="just">
              <a:lnSpc>
                <a:spcPct val="80000"/>
              </a:lnSpc>
              <a:spcBef>
                <a:spcPct val="0"/>
              </a:spcBef>
              <a:buFontTx/>
              <a:buNone/>
            </a:pPr>
            <a:r>
              <a:rPr lang="en-US" altLang="en-US" sz="2000" dirty="0"/>
              <a:t>        </a:t>
            </a:r>
            <a:r>
              <a:rPr lang="ru-RU" altLang="en-US" sz="2000" dirty="0"/>
              <a:t>Наблюдения – это имена программистов. Переменная</a:t>
            </a:r>
            <a:r>
              <a:rPr lang="ru-RU" altLang="en-US" sz="2000" b="1" dirty="0"/>
              <a:t> </a:t>
            </a:r>
            <a:r>
              <a:rPr lang="en-US" altLang="en-US" sz="2000" i="1" dirty="0"/>
              <a:t>Experience</a:t>
            </a:r>
            <a:r>
              <a:rPr lang="ru-RU" altLang="en-US" sz="2000" dirty="0"/>
              <a:t> отображает стаж  программиста. Переменная </a:t>
            </a:r>
            <a:r>
              <a:rPr lang="en-US" altLang="en-US" sz="2000" i="1" dirty="0"/>
              <a:t>Success</a:t>
            </a:r>
            <a:r>
              <a:rPr lang="ru-RU" altLang="en-US" sz="2000" dirty="0"/>
              <a:t> принимает значения </a:t>
            </a:r>
            <a:r>
              <a:rPr lang="en-US" altLang="en-US" sz="2000" i="1" dirty="0"/>
              <a:t>failure</a:t>
            </a:r>
            <a:r>
              <a:rPr lang="ru-RU" altLang="en-US" sz="2000" dirty="0"/>
              <a:t> (провал) или </a:t>
            </a:r>
            <a:r>
              <a:rPr lang="en-US" altLang="en-US" sz="2000" i="1" dirty="0"/>
              <a:t>success</a:t>
            </a:r>
            <a:r>
              <a:rPr lang="ru-RU" altLang="en-US" sz="2000" dirty="0"/>
              <a:t> (удача) в зависимости от результатов  теста. Необходимо построить регрессионную модель зависимости бинарного отклика </a:t>
            </a:r>
            <a:r>
              <a:rPr lang="en-US" altLang="en-US" sz="2000" i="1" dirty="0"/>
              <a:t>Success</a:t>
            </a:r>
            <a:r>
              <a:rPr lang="en-US" altLang="en-US" sz="2000" b="1" dirty="0"/>
              <a:t> </a:t>
            </a:r>
            <a:r>
              <a:rPr lang="ru-RU" altLang="en-US" sz="2000" dirty="0"/>
              <a:t>от непрерывной переменной</a:t>
            </a:r>
            <a:r>
              <a:rPr lang="ru-RU" altLang="en-US" sz="2000" b="1" dirty="0"/>
              <a:t> </a:t>
            </a:r>
            <a:r>
              <a:rPr lang="en-US" altLang="en-US" sz="2000" i="1" dirty="0"/>
              <a:t>Experience</a:t>
            </a:r>
            <a:r>
              <a:rPr lang="ru-RU" altLang="en-US" sz="2000" i="1" dirty="0"/>
              <a:t>.</a:t>
            </a:r>
            <a:endParaRPr lang="ru-RU" altLang="en-US" sz="2000" dirty="0"/>
          </a:p>
          <a:p>
            <a:pPr algn="just">
              <a:lnSpc>
                <a:spcPct val="80000"/>
              </a:lnSpc>
              <a:spcBef>
                <a:spcPct val="0"/>
              </a:spcBef>
              <a:buFontTx/>
              <a:buNone/>
            </a:pPr>
            <a:r>
              <a:rPr lang="en-US" altLang="en-US" sz="2000" dirty="0"/>
              <a:t>         </a:t>
            </a:r>
            <a:r>
              <a:rPr lang="ru-RU" altLang="en-US" sz="2000" dirty="0"/>
              <a:t>Выберите в диалоговом окне команду </a:t>
            </a:r>
            <a:r>
              <a:rPr lang="en-US" altLang="en-US" sz="2000" b="1" dirty="0"/>
              <a:t>Quick</a:t>
            </a:r>
            <a:r>
              <a:rPr lang="ru-RU" altLang="en-US" sz="2000" b="1" dirty="0"/>
              <a:t> L</a:t>
            </a:r>
            <a:r>
              <a:rPr lang="en-US" altLang="en-US" sz="2000" b="1" dirty="0" err="1"/>
              <a:t>ogit</a:t>
            </a:r>
            <a:r>
              <a:rPr lang="en-US" altLang="en-US" sz="2000" b="1" dirty="0"/>
              <a:t> regression</a:t>
            </a:r>
            <a:r>
              <a:rPr lang="ru-RU" altLang="en-US" sz="2000" dirty="0"/>
              <a:t>. Откроется</a:t>
            </a:r>
            <a:r>
              <a:rPr lang="en-US" altLang="en-US" sz="2000" dirty="0"/>
              <a:t> </a:t>
            </a:r>
            <a:r>
              <a:rPr lang="ru-RU" altLang="en-US" sz="2000" dirty="0"/>
              <a:t>окно</a:t>
            </a:r>
            <a:r>
              <a:rPr lang="en-US" altLang="en-US" sz="2000" dirty="0"/>
              <a:t> </a:t>
            </a:r>
            <a:r>
              <a:rPr lang="ru-RU" altLang="en-US" sz="2000" dirty="0"/>
              <a:t>диалога</a:t>
            </a:r>
            <a:r>
              <a:rPr lang="en-US" altLang="en-US" sz="2000" dirty="0"/>
              <a:t> </a:t>
            </a:r>
            <a:r>
              <a:rPr lang="en-US" altLang="en-US" sz="2000" b="1" dirty="0"/>
              <a:t> Logistic regression.</a:t>
            </a:r>
            <a:r>
              <a:rPr lang="en-US" altLang="en-US" sz="2000" dirty="0"/>
              <a:t> </a:t>
            </a:r>
            <a:r>
              <a:rPr lang="ru-RU" altLang="en-US" sz="2000" dirty="0"/>
              <a:t>Для того чтобы начать анализ, следует выбрать зависимую и независимые переменные из списка переменных, щелкнув кнопкой </a:t>
            </a:r>
            <a:r>
              <a:rPr lang="en-US" altLang="en-US" sz="2000" b="1" dirty="0"/>
              <a:t>Variables</a:t>
            </a:r>
            <a:r>
              <a:rPr lang="ru-RU" altLang="en-US" sz="2000" dirty="0"/>
              <a:t>. Зависимой переменной (откликом) выберите </a:t>
            </a:r>
            <a:r>
              <a:rPr lang="en-US" altLang="en-US" sz="2000" i="1" dirty="0"/>
              <a:t>Success</a:t>
            </a:r>
            <a:r>
              <a:rPr lang="ru-RU" altLang="en-US" sz="2000" i="1" dirty="0"/>
              <a:t>,</a:t>
            </a:r>
            <a:r>
              <a:rPr lang="ru-RU" altLang="en-US" sz="2000" dirty="0"/>
              <a:t> независимой – </a:t>
            </a:r>
            <a:r>
              <a:rPr lang="en-US" altLang="en-US" sz="2000" i="1" dirty="0"/>
              <a:t>Experience</a:t>
            </a:r>
            <a:r>
              <a:rPr lang="ru-RU" altLang="en-US" sz="2000" i="1" dirty="0"/>
              <a:t>.</a:t>
            </a:r>
            <a:r>
              <a:rPr lang="ru-RU" altLang="en-US" sz="2000" dirty="0"/>
              <a:t> Если нажать на </a:t>
            </a:r>
            <a:r>
              <a:rPr lang="ru-RU" altLang="en-US" sz="2000" b="1" dirty="0"/>
              <a:t>О</a:t>
            </a:r>
            <a:r>
              <a:rPr lang="en-US" altLang="en-US" sz="2000" b="1" dirty="0"/>
              <a:t>K</a:t>
            </a:r>
            <a:r>
              <a:rPr lang="ru-RU" altLang="en-US" sz="2000" b="1" dirty="0"/>
              <a:t>, </a:t>
            </a:r>
            <a:r>
              <a:rPr lang="ru-RU" altLang="en-US" sz="2000" dirty="0"/>
              <a:t>программа возвратится в начальное диалоговое окно. </a:t>
            </a:r>
            <a:r>
              <a:rPr lang="ru-RU" altLang="en-US" sz="2000" dirty="0" smtClean="0"/>
              <a:t>При нажатии на ОК уже в этом окне откроется окно в котором можно выбрать параметры и метод оценивания</a:t>
            </a:r>
            <a:endParaRPr lang="en-US" altLang="en-US" sz="2000" dirty="0" smtClean="0"/>
          </a:p>
        </p:txBody>
      </p:sp>
      <p:pic>
        <p:nvPicPr>
          <p:cNvPr id="3" name="Picture 1"/>
          <p:cNvPicPr>
            <a:picLocks noChangeAspect="1" noChangeArrowheads="1"/>
          </p:cNvPicPr>
          <p:nvPr/>
        </p:nvPicPr>
        <p:blipFill>
          <a:blip r:embed="rId2" cstate="print"/>
          <a:srcRect/>
          <a:stretch>
            <a:fillRect/>
          </a:stretch>
        </p:blipFill>
        <p:spPr bwMode="auto">
          <a:xfrm>
            <a:off x="2195736" y="3359064"/>
            <a:ext cx="4536504" cy="330307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6386"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2051720" y="2492896"/>
            <a:ext cx="5067168" cy="4011121"/>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16387" name="Text Box 3"/>
          <p:cNvSpPr txBox="1">
            <a:spLocks noChangeArrowheads="1"/>
          </p:cNvSpPr>
          <p:nvPr/>
        </p:nvSpPr>
        <p:spPr bwMode="auto">
          <a:xfrm>
            <a:off x="4139952" y="6457890"/>
            <a:ext cx="129698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ru-RU" altLang="en-US" sz="2000" b="1" dirty="0"/>
              <a:t>Рис. 3</a:t>
            </a:r>
          </a:p>
        </p:txBody>
      </p:sp>
      <p:sp>
        <p:nvSpPr>
          <p:cNvPr id="4" name="Прямоугольник 3"/>
          <p:cNvSpPr/>
          <p:nvPr/>
        </p:nvSpPr>
        <p:spPr>
          <a:xfrm>
            <a:off x="179512" y="0"/>
            <a:ext cx="8784976" cy="2554545"/>
          </a:xfrm>
          <a:prstGeom prst="rect">
            <a:avLst/>
          </a:prstGeom>
        </p:spPr>
        <p:txBody>
          <a:bodyPr wrap="square">
            <a:spAutoFit/>
          </a:bodyPr>
          <a:lstStyle/>
          <a:p>
            <a:pPr algn="just"/>
            <a:r>
              <a:rPr lang="ru-RU" altLang="en-US" sz="2000" dirty="0" smtClean="0"/>
              <a:t>В верхней информационной части содержится информация о модели: название модели; название зависимой и независимой переменных; коды бинарного отклика; число наблюдений. В нижней информационной части окна можно выбрать  процедуру оценивания</a:t>
            </a:r>
            <a:r>
              <a:rPr lang="en-US" altLang="en-US" sz="2000" dirty="0" smtClean="0"/>
              <a:t>: </a:t>
            </a:r>
            <a:r>
              <a:rPr lang="ru-RU" altLang="en-US" sz="2000" i="1" dirty="0" err="1" smtClean="0"/>
              <a:t>Квази-Ньютоновский</a:t>
            </a:r>
            <a:r>
              <a:rPr lang="en-US" altLang="en-US" sz="2000" i="1" dirty="0" smtClean="0"/>
              <a:t>, </a:t>
            </a:r>
            <a:r>
              <a:rPr lang="ru-RU" altLang="en-US" sz="2000" i="1" dirty="0" smtClean="0"/>
              <a:t>Симплекс метод, Симплекс и </a:t>
            </a:r>
            <a:r>
              <a:rPr lang="ru-RU" altLang="en-US" sz="2000" i="1" dirty="0" err="1" smtClean="0"/>
              <a:t>Квази-Ньютоновский</a:t>
            </a:r>
            <a:r>
              <a:rPr lang="en-US" altLang="en-US" sz="2000" i="1" dirty="0" smtClean="0"/>
              <a:t>, </a:t>
            </a:r>
            <a:r>
              <a:rPr lang="ru-RU" altLang="en-US" sz="2000" i="1" dirty="0" smtClean="0"/>
              <a:t>Хука-Дживиса и др. </a:t>
            </a:r>
            <a:r>
              <a:rPr lang="ru-RU" altLang="en-US" sz="2000" dirty="0" smtClean="0"/>
              <a:t>В</a:t>
            </a:r>
            <a:r>
              <a:rPr lang="en-US" altLang="en-US" sz="2000" dirty="0" smtClean="0"/>
              <a:t> </a:t>
            </a:r>
            <a:r>
              <a:rPr lang="ru-RU" altLang="en-US" sz="2000" dirty="0" smtClean="0"/>
              <a:t>данном</a:t>
            </a:r>
            <a:r>
              <a:rPr lang="en-US" altLang="en-US" sz="2000" dirty="0" smtClean="0"/>
              <a:t> </a:t>
            </a:r>
            <a:r>
              <a:rPr lang="ru-RU" altLang="en-US" sz="2000" dirty="0" smtClean="0"/>
              <a:t>окне</a:t>
            </a:r>
            <a:r>
              <a:rPr lang="en-US" altLang="en-US" sz="2000" dirty="0" smtClean="0"/>
              <a:t> </a:t>
            </a:r>
            <a:r>
              <a:rPr lang="ru-RU" altLang="en-US" sz="2000" dirty="0" smtClean="0"/>
              <a:t>можно</a:t>
            </a:r>
            <a:r>
              <a:rPr lang="en-US" altLang="en-US" sz="2000" dirty="0" smtClean="0"/>
              <a:t> </a:t>
            </a:r>
            <a:r>
              <a:rPr lang="ru-RU" altLang="en-US" sz="2000" dirty="0" smtClean="0"/>
              <a:t>назначить</a:t>
            </a:r>
            <a:r>
              <a:rPr lang="en-US" altLang="en-US" sz="2000" dirty="0" smtClean="0"/>
              <a:t> </a:t>
            </a:r>
            <a:r>
              <a:rPr lang="ru-RU" altLang="en-US" sz="2000" dirty="0" smtClean="0"/>
              <a:t>параметры</a:t>
            </a:r>
            <a:r>
              <a:rPr lang="en-US" altLang="en-US" sz="2000" dirty="0" smtClean="0"/>
              <a:t> </a:t>
            </a:r>
            <a:r>
              <a:rPr lang="ru-RU" altLang="en-US" sz="2000" dirty="0" smtClean="0"/>
              <a:t>процедуры</a:t>
            </a:r>
            <a:r>
              <a:rPr lang="en-US" altLang="en-US" sz="2000" dirty="0" smtClean="0"/>
              <a:t> </a:t>
            </a:r>
            <a:r>
              <a:rPr lang="ru-RU" altLang="en-US" sz="2000" i="1" dirty="0" smtClean="0"/>
              <a:t>Максимальное</a:t>
            </a:r>
            <a:r>
              <a:rPr lang="en-US" altLang="en-US" sz="2000" i="1" dirty="0" smtClean="0"/>
              <a:t> </a:t>
            </a:r>
            <a:r>
              <a:rPr lang="ru-RU" altLang="en-US" sz="2000" i="1" dirty="0" smtClean="0"/>
              <a:t>количество</a:t>
            </a:r>
            <a:r>
              <a:rPr lang="en-US" altLang="en-US" sz="2000" i="1" dirty="0" smtClean="0"/>
              <a:t> </a:t>
            </a:r>
            <a:r>
              <a:rPr lang="ru-RU" altLang="en-US" sz="2000" i="1" dirty="0" smtClean="0"/>
              <a:t>итераций</a:t>
            </a:r>
            <a:r>
              <a:rPr lang="en-US" altLang="en-US" sz="2000" i="1" dirty="0" smtClean="0"/>
              <a:t> </a:t>
            </a:r>
            <a:r>
              <a:rPr lang="ru-RU" altLang="en-US" sz="2000" i="1" dirty="0" smtClean="0"/>
              <a:t>метода</a:t>
            </a:r>
            <a:r>
              <a:rPr lang="en-US" altLang="en-US" sz="2000" dirty="0" smtClean="0"/>
              <a:t>, </a:t>
            </a:r>
            <a:r>
              <a:rPr lang="ru-RU" altLang="en-US" sz="2000" i="1" dirty="0" smtClean="0"/>
              <a:t>Критерий</a:t>
            </a:r>
            <a:r>
              <a:rPr lang="en-US" altLang="en-US" sz="2000" i="1" dirty="0" smtClean="0"/>
              <a:t> </a:t>
            </a:r>
            <a:r>
              <a:rPr lang="ru-RU" altLang="en-US" sz="2000" i="1" dirty="0" smtClean="0"/>
              <a:t>сходимости</a:t>
            </a:r>
            <a:r>
              <a:rPr lang="en-US" altLang="en-US" sz="2000" dirty="0" smtClean="0"/>
              <a:t>,</a:t>
            </a:r>
            <a:r>
              <a:rPr lang="en-US" altLang="en-US" sz="2000" b="1" dirty="0" smtClean="0"/>
              <a:t> </a:t>
            </a:r>
            <a:r>
              <a:rPr lang="ru-RU" altLang="en-US" sz="2000" i="1" dirty="0" smtClean="0"/>
              <a:t>Начальные</a:t>
            </a:r>
            <a:r>
              <a:rPr lang="en-US" altLang="en-US" sz="2000" i="1" dirty="0" smtClean="0"/>
              <a:t> </a:t>
            </a:r>
            <a:r>
              <a:rPr lang="ru-RU" altLang="en-US" sz="2000" i="1" dirty="0" smtClean="0"/>
              <a:t>значения,</a:t>
            </a:r>
            <a:r>
              <a:rPr lang="ru-RU" altLang="en-US" sz="2000" dirty="0" smtClean="0"/>
              <a:t> </a:t>
            </a:r>
            <a:r>
              <a:rPr lang="ru-RU" altLang="en-US" sz="2000" i="1" dirty="0" smtClean="0"/>
              <a:t>Начальный размер</a:t>
            </a:r>
            <a:r>
              <a:rPr lang="en-US" altLang="en-US" sz="2000" i="1" dirty="0" smtClean="0"/>
              <a:t> </a:t>
            </a:r>
            <a:r>
              <a:rPr lang="ru-RU" altLang="en-US" sz="2000" i="1" dirty="0" smtClean="0"/>
              <a:t>шага </a:t>
            </a:r>
            <a:r>
              <a:rPr lang="en-US" altLang="en-US" sz="2000" dirty="0" smtClean="0"/>
              <a:t>. </a:t>
            </a:r>
            <a:r>
              <a:rPr lang="ru-RU" altLang="en-US" sz="2000" dirty="0" smtClean="0"/>
              <a:t>Все эти возможности относятся к вкладке </a:t>
            </a:r>
            <a:r>
              <a:rPr lang="ru-RU" altLang="en-US" sz="2000" b="1" dirty="0" smtClean="0"/>
              <a:t>Дополнительно</a:t>
            </a:r>
            <a:r>
              <a:rPr lang="ru-RU" altLang="en-US" sz="2000" dirty="0" smtClean="0"/>
              <a:t>. </a:t>
            </a:r>
            <a:endParaRPr lang="ru-RU" sz="2000"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434" name="Picture 2"/>
          <p:cNvPicPr>
            <a:picLocks noChangeAspect="1" noChangeArrowheads="1"/>
          </p:cNvPicPr>
          <p:nvPr/>
        </p:nvPicPr>
        <p:blipFill>
          <a:blip r:embed="rId2" cstate="print"/>
          <a:srcRect/>
          <a:stretch>
            <a:fillRect/>
          </a:stretch>
        </p:blipFill>
        <p:spPr bwMode="auto">
          <a:xfrm>
            <a:off x="1835696" y="2132856"/>
            <a:ext cx="5172075" cy="4276725"/>
          </a:xfrm>
          <a:prstGeom prst="rect">
            <a:avLst/>
          </a:prstGeom>
          <a:noFill/>
          <a:ln w="9525">
            <a:noFill/>
            <a:miter lim="800000"/>
            <a:headEnd/>
            <a:tailEnd/>
          </a:ln>
        </p:spPr>
      </p:pic>
      <p:sp>
        <p:nvSpPr>
          <p:cNvPr id="5" name="Rectangle 2"/>
          <p:cNvSpPr>
            <a:spLocks noGrp="1" noChangeArrowheads="1"/>
          </p:cNvSpPr>
          <p:nvPr>
            <p:ph idx="1"/>
          </p:nvPr>
        </p:nvSpPr>
        <p:spPr>
          <a:xfrm>
            <a:off x="0" y="116632"/>
            <a:ext cx="8784976" cy="1730375"/>
          </a:xfrm>
        </p:spPr>
        <p:txBody>
          <a:bodyPr/>
          <a:lstStyle/>
          <a:p>
            <a:pPr algn="just">
              <a:lnSpc>
                <a:spcPct val="80000"/>
              </a:lnSpc>
              <a:spcBef>
                <a:spcPct val="0"/>
              </a:spcBef>
              <a:buFontTx/>
              <a:buNone/>
            </a:pPr>
            <a:r>
              <a:rPr lang="en-US" altLang="en-US" sz="2800" dirty="0"/>
              <a:t>        </a:t>
            </a:r>
            <a:r>
              <a:rPr lang="ru-RU" altLang="en-US" sz="2200" dirty="0" smtClean="0"/>
              <a:t>Вкладка </a:t>
            </a:r>
            <a:r>
              <a:rPr lang="ru-RU" altLang="en-US" sz="2200" b="1" dirty="0" smtClean="0"/>
              <a:t>Просмотр</a:t>
            </a:r>
            <a:r>
              <a:rPr lang="ru-RU" altLang="en-US" sz="2200" dirty="0" smtClean="0"/>
              <a:t> содержит стандартный набор кнопок для предварительного просмотра различных сравнительных характеристик:</a:t>
            </a:r>
            <a:endParaRPr lang="ru-RU" altLang="en-US" sz="2200" i="1" dirty="0" smtClean="0"/>
          </a:p>
          <a:p>
            <a:pPr algn="just">
              <a:lnSpc>
                <a:spcPct val="80000"/>
              </a:lnSpc>
              <a:spcBef>
                <a:spcPct val="0"/>
              </a:spcBef>
              <a:buFontTx/>
              <a:buNone/>
            </a:pPr>
            <a:r>
              <a:rPr lang="en-US" altLang="en-US" sz="2200" i="1" dirty="0" smtClean="0"/>
              <a:t>    </a:t>
            </a:r>
            <a:r>
              <a:rPr lang="ru-RU" altLang="en-US" sz="2200" i="1" dirty="0" smtClean="0"/>
              <a:t>– Средние и стандартные отклонения</a:t>
            </a:r>
            <a:r>
              <a:rPr lang="ru-RU" altLang="en-US" sz="2200" dirty="0" smtClean="0"/>
              <a:t>;</a:t>
            </a:r>
            <a:endParaRPr lang="ru-RU" altLang="en-US" sz="2200" i="1" dirty="0" smtClean="0"/>
          </a:p>
          <a:p>
            <a:pPr algn="just">
              <a:lnSpc>
                <a:spcPct val="80000"/>
              </a:lnSpc>
              <a:spcBef>
                <a:spcPct val="0"/>
              </a:spcBef>
              <a:buFontTx/>
              <a:buNone/>
            </a:pPr>
            <a:r>
              <a:rPr lang="en-US" altLang="en-US" sz="2200" i="1" dirty="0" smtClean="0"/>
              <a:t>    </a:t>
            </a:r>
            <a:r>
              <a:rPr lang="ru-RU" altLang="en-US" sz="2200" i="1" dirty="0" smtClean="0"/>
              <a:t>– М</a:t>
            </a:r>
            <a:r>
              <a:rPr lang="ru-RU" altLang="en-US" sz="2200" dirty="0" smtClean="0"/>
              <a:t>атричный график для всех переменных;</a:t>
            </a:r>
            <a:endParaRPr lang="ru-RU" altLang="en-US" sz="2200" i="1" dirty="0" smtClean="0"/>
          </a:p>
          <a:p>
            <a:pPr algn="just">
              <a:lnSpc>
                <a:spcPct val="80000"/>
              </a:lnSpc>
              <a:spcBef>
                <a:spcPct val="0"/>
              </a:spcBef>
              <a:buFontTx/>
              <a:buNone/>
            </a:pPr>
            <a:r>
              <a:rPr lang="en-US" altLang="en-US" sz="2200" i="1" dirty="0" smtClean="0"/>
              <a:t>    </a:t>
            </a:r>
            <a:r>
              <a:rPr lang="ru-RU" altLang="en-US" sz="2200" i="1" dirty="0" smtClean="0"/>
              <a:t>– Диаграммы размаха для всех переменных</a:t>
            </a:r>
            <a:r>
              <a:rPr lang="ru-RU" altLang="en-US" sz="2200" dirty="0" smtClean="0"/>
              <a:t>.</a:t>
            </a:r>
            <a:endParaRPr lang="ru-RU" altLang="en-US" sz="2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0" y="188913"/>
            <a:ext cx="8893175" cy="6408737"/>
          </a:xfrm>
        </p:spPr>
        <p:txBody>
          <a:bodyPr/>
          <a:lstStyle/>
          <a:p>
            <a:pPr marL="0" indent="0" algn="just">
              <a:lnSpc>
                <a:spcPct val="80000"/>
              </a:lnSpc>
              <a:spcBef>
                <a:spcPct val="0"/>
              </a:spcBef>
              <a:buFontTx/>
              <a:buNone/>
            </a:pPr>
            <a:r>
              <a:rPr lang="ru-RU" altLang="en-US" sz="2000" dirty="0" smtClean="0"/>
              <a:t>   После </a:t>
            </a:r>
            <a:r>
              <a:rPr lang="ru-RU" altLang="en-US" sz="2000" dirty="0"/>
              <a:t>того как все параметры выбраны, изучены различные статистические характеристики, можно перейти непосредственно к оцениванию. В окне </a:t>
            </a:r>
            <a:r>
              <a:rPr lang="en-US" altLang="en-US" sz="2000" b="1" dirty="0"/>
              <a:t>Model Estimation</a:t>
            </a:r>
            <a:r>
              <a:rPr lang="ru-RU" altLang="en-US" sz="2000" dirty="0"/>
              <a:t> нажмем на </a:t>
            </a:r>
            <a:r>
              <a:rPr lang="ru-RU" altLang="en-US" sz="2000" b="1" dirty="0"/>
              <a:t>ОК</a:t>
            </a:r>
            <a:r>
              <a:rPr lang="ru-RU" altLang="en-US" sz="2000" dirty="0"/>
              <a:t>. Если процесс оценивания сошелся за указанное количество итераций, то появится диалоговое окно </a:t>
            </a:r>
            <a:r>
              <a:rPr lang="en-US" altLang="en-US" sz="2000" b="1" dirty="0"/>
              <a:t>Results</a:t>
            </a:r>
            <a:r>
              <a:rPr lang="ru-RU" altLang="en-US" sz="2000" b="1" dirty="0"/>
              <a:t>. </a:t>
            </a:r>
            <a:endParaRPr lang="ru-RU" altLang="en-US" sz="2000" dirty="0"/>
          </a:p>
          <a:p>
            <a:pPr marL="0" indent="0" algn="just">
              <a:lnSpc>
                <a:spcPct val="80000"/>
              </a:lnSpc>
              <a:spcBef>
                <a:spcPct val="0"/>
              </a:spcBef>
              <a:buFontTx/>
              <a:buNone/>
            </a:pPr>
            <a:r>
              <a:rPr lang="ru-RU" altLang="en-US" sz="2000" dirty="0"/>
              <a:t> </a:t>
            </a:r>
            <a:r>
              <a:rPr lang="ru-RU" altLang="en-US" sz="2000" dirty="0" smtClean="0"/>
              <a:t>Окно </a:t>
            </a:r>
            <a:r>
              <a:rPr lang="en-US" altLang="en-US" sz="2000" b="1" dirty="0"/>
              <a:t>Results</a:t>
            </a:r>
            <a:r>
              <a:rPr lang="ru-RU" altLang="en-US" sz="2000" dirty="0"/>
              <a:t> состоит из информационной и функциональной частей (рис. 4). </a:t>
            </a:r>
            <a:r>
              <a:rPr lang="ru-RU" altLang="en-US" sz="2000" dirty="0" smtClean="0"/>
              <a:t>Из первой части видно, что значение параметра </a:t>
            </a:r>
            <a:r>
              <a:rPr lang="en-US" altLang="en-US" sz="2000" i="1" dirty="0" smtClean="0"/>
              <a:t>Chi</a:t>
            </a:r>
            <a:r>
              <a:rPr lang="ru-RU" altLang="en-US" sz="2000" i="1" dirty="0" smtClean="0"/>
              <a:t>-</a:t>
            </a:r>
            <a:r>
              <a:rPr lang="en-US" altLang="en-US" sz="2000" i="1" dirty="0" smtClean="0"/>
              <a:t>square </a:t>
            </a:r>
            <a:r>
              <a:rPr lang="ru-RU" altLang="en-US" sz="2000" dirty="0" smtClean="0"/>
              <a:t>достаточно велико, а значение </a:t>
            </a:r>
            <a:r>
              <a:rPr lang="en-US" altLang="en-US" sz="2000" i="1" dirty="0" smtClean="0"/>
              <a:t>p</a:t>
            </a:r>
            <a:r>
              <a:rPr lang="en-US" altLang="en-US" sz="2000" dirty="0" smtClean="0"/>
              <a:t> </a:t>
            </a:r>
            <a:r>
              <a:rPr lang="ru-RU" altLang="en-US" sz="2000" dirty="0" smtClean="0"/>
              <a:t>– мало. Это говорит о достаточной адекватности выбранной модели. </a:t>
            </a:r>
            <a:endParaRPr lang="ru-RU" altLang="en-US" sz="2000" dirty="0"/>
          </a:p>
        </p:txBody>
      </p:sp>
      <p:pic>
        <p:nvPicPr>
          <p:cNvPr id="62465" name="Picture 1"/>
          <p:cNvPicPr>
            <a:picLocks noChangeAspect="1" noChangeArrowheads="1"/>
          </p:cNvPicPr>
          <p:nvPr/>
        </p:nvPicPr>
        <p:blipFill>
          <a:blip r:embed="rId2" cstate="print"/>
          <a:srcRect/>
          <a:stretch>
            <a:fillRect/>
          </a:stretch>
        </p:blipFill>
        <p:spPr bwMode="auto">
          <a:xfrm>
            <a:off x="1403648" y="2204864"/>
            <a:ext cx="6553070" cy="430872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51520" y="188640"/>
            <a:ext cx="8564488" cy="1728192"/>
          </a:xfrm>
        </p:spPr>
        <p:txBody>
          <a:bodyPr/>
          <a:lstStyle/>
          <a:p>
            <a:pPr marL="0" indent="0" algn="just">
              <a:lnSpc>
                <a:spcPct val="80000"/>
              </a:lnSpc>
              <a:spcBef>
                <a:spcPts val="0"/>
              </a:spcBef>
              <a:buNone/>
            </a:pPr>
            <a:r>
              <a:rPr lang="ru-RU" sz="2000" dirty="0" smtClean="0"/>
              <a:t>Если нажать на кнопку </a:t>
            </a:r>
            <a:r>
              <a:rPr lang="ru-RU" sz="2000" i="1" dirty="0" smtClean="0"/>
              <a:t>Оценки параметров </a:t>
            </a:r>
            <a:r>
              <a:rPr lang="ru-RU" sz="2000" dirty="0" smtClean="0"/>
              <a:t>появится таблица с коэффициентами модели логит регрессии, по которым можно составить уравнение логит регрессии.</a:t>
            </a:r>
          </a:p>
          <a:p>
            <a:pPr marL="0" indent="0" algn="just">
              <a:lnSpc>
                <a:spcPct val="80000"/>
              </a:lnSpc>
              <a:spcBef>
                <a:spcPts val="0"/>
              </a:spcBef>
              <a:buNone/>
            </a:pPr>
            <a:r>
              <a:rPr lang="ru-RU" sz="2000" dirty="0" smtClean="0"/>
              <a:t>Если нажать на кнопку </a:t>
            </a:r>
            <a:r>
              <a:rPr lang="ru-RU" sz="2000" i="1" dirty="0" smtClean="0"/>
              <a:t>Наблюдаемые, предсказанные и остатки </a:t>
            </a:r>
            <a:r>
              <a:rPr lang="ru-RU" sz="2000" dirty="0" smtClean="0"/>
              <a:t>появится таблица с соответствующими </a:t>
            </a:r>
            <a:r>
              <a:rPr lang="ru-RU" sz="2200" dirty="0" smtClean="0"/>
              <a:t>значениями. Ошибочные классификации выделены красным цветом</a:t>
            </a:r>
            <a:endParaRPr lang="ru-RU" sz="2200" dirty="0"/>
          </a:p>
        </p:txBody>
      </p:sp>
      <p:graphicFrame>
        <p:nvGraphicFramePr>
          <p:cNvPr id="4" name="Таблица 3"/>
          <p:cNvGraphicFramePr>
            <a:graphicFrameLocks noGrp="1"/>
          </p:cNvGraphicFramePr>
          <p:nvPr/>
        </p:nvGraphicFramePr>
        <p:xfrm>
          <a:off x="179513" y="1926352"/>
          <a:ext cx="3744416" cy="1927860"/>
        </p:xfrm>
        <a:graphic>
          <a:graphicData uri="http://schemas.openxmlformats.org/drawingml/2006/table">
            <a:tbl>
              <a:tblPr/>
              <a:tblGrid>
                <a:gridCol w="1329865"/>
                <a:gridCol w="1232016"/>
                <a:gridCol w="1182535"/>
              </a:tblGrid>
              <a:tr h="716282">
                <a:tc rowSpan="2">
                  <a:txBody>
                    <a:bodyPr/>
                    <a:lstStyle/>
                    <a:p>
                      <a:pPr algn="just">
                        <a:lnSpc>
                          <a:spcPct val="115000"/>
                        </a:lnSpc>
                        <a:spcAft>
                          <a:spcPts val="0"/>
                        </a:spcAft>
                      </a:pPr>
                      <a:endParaRPr lang="ru-RU" sz="1000" dirty="0">
                        <a:latin typeface="Arial"/>
                        <a:ea typeface="Calibri"/>
                        <a:cs typeface="Times New Roman"/>
                      </a:endParaRPr>
                    </a:p>
                    <a:p>
                      <a:pPr algn="just">
                        <a:lnSpc>
                          <a:spcPct val="115000"/>
                        </a:lnSpc>
                        <a:spcAft>
                          <a:spcPts val="0"/>
                        </a:spcAft>
                      </a:pPr>
                      <a:r>
                        <a:rPr lang="ru-RU" sz="1000" dirty="0">
                          <a:latin typeface="Arial"/>
                          <a:ea typeface="Calibri"/>
                          <a:cs typeface="Times New Roman"/>
                        </a:rPr>
                        <a:t>N=25</a:t>
                      </a:r>
                      <a:endParaRPr lang="ru-RU" sz="1000" dirty="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15000"/>
                        </a:lnSpc>
                        <a:spcAft>
                          <a:spcPts val="0"/>
                        </a:spcAft>
                      </a:pPr>
                      <a:r>
                        <a:rPr lang="ru-RU" sz="1000">
                          <a:latin typeface="Arial"/>
                          <a:ea typeface="Calibri"/>
                          <a:cs typeface="Times New Roman"/>
                        </a:rPr>
                        <a:t>Модель: Логистическая регрессия Кол-во 0: 14 1-иц: 11 (Program)</a:t>
                      </a:r>
                      <a:endParaRPr lang="ru-RU" sz="1000">
                        <a:latin typeface="Calibri"/>
                        <a:ea typeface="Calibri"/>
                        <a:cs typeface="Times New Roman"/>
                      </a:endParaRPr>
                    </a:p>
                    <a:p>
                      <a:pPr algn="just">
                        <a:lnSpc>
                          <a:spcPct val="115000"/>
                        </a:lnSpc>
                        <a:spcAft>
                          <a:spcPts val="0"/>
                        </a:spcAft>
                      </a:pPr>
                      <a:r>
                        <a:rPr lang="ru-RU" sz="1000">
                          <a:latin typeface="Arial"/>
                          <a:ea typeface="Calibri"/>
                          <a:cs typeface="Times New Roman"/>
                        </a:rPr>
                        <a:t>Зав. пер.: SUCCESS Потери: Макс. правд.</a:t>
                      </a:r>
                      <a:endParaRPr lang="ru-RU" sz="1000">
                        <a:latin typeface="Calibri"/>
                        <a:ea typeface="Calibri"/>
                        <a:cs typeface="Times New Roman"/>
                      </a:endParaRPr>
                    </a:p>
                    <a:p>
                      <a:pPr algn="just">
                        <a:lnSpc>
                          <a:spcPct val="115000"/>
                        </a:lnSpc>
                        <a:spcAft>
                          <a:spcPts val="0"/>
                        </a:spcAft>
                      </a:pPr>
                      <a:r>
                        <a:rPr lang="ru-RU" sz="1000">
                          <a:latin typeface="Arial"/>
                          <a:ea typeface="Calibri"/>
                          <a:cs typeface="Times New Roman"/>
                        </a:rPr>
                        <a:t>Итог. потери: 12,712287040 Хи^2( 1)=8,8719 p=,00290</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tr>
              <a:tr h="143256">
                <a:tc vMerge="1">
                  <a:txBody>
                    <a:bodyPr/>
                    <a:lstStyle/>
                    <a:p>
                      <a:endParaRPr lang="ru-RU"/>
                    </a:p>
                  </a:txBody>
                  <a:tcPr/>
                </a:tc>
                <a:tc>
                  <a:txBody>
                    <a:bodyPr/>
                    <a:lstStyle/>
                    <a:p>
                      <a:pPr algn="ctr">
                        <a:lnSpc>
                          <a:spcPct val="115000"/>
                        </a:lnSpc>
                        <a:spcAft>
                          <a:spcPts val="0"/>
                        </a:spcAft>
                      </a:pPr>
                      <a:r>
                        <a:rPr lang="ru-RU" sz="1000" dirty="0">
                          <a:latin typeface="Arial"/>
                          <a:ea typeface="Calibri"/>
                          <a:cs typeface="Times New Roman"/>
                        </a:rPr>
                        <a:t>B0</a:t>
                      </a:r>
                      <a:endParaRPr lang="ru-RU" sz="1000" dirty="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1000">
                          <a:latin typeface="Arial"/>
                          <a:ea typeface="Calibri"/>
                          <a:cs typeface="Times New Roman"/>
                        </a:rPr>
                        <a:t>EXPERNCE</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3256">
                <a:tc>
                  <a:txBody>
                    <a:bodyPr/>
                    <a:lstStyle/>
                    <a:p>
                      <a:pPr algn="just">
                        <a:lnSpc>
                          <a:spcPct val="115000"/>
                        </a:lnSpc>
                        <a:spcAft>
                          <a:spcPts val="0"/>
                        </a:spcAft>
                      </a:pPr>
                      <a:r>
                        <a:rPr lang="ru-RU" sz="1000" dirty="0">
                          <a:latin typeface="Arial"/>
                          <a:ea typeface="Calibri"/>
                          <a:cs typeface="Times New Roman"/>
                        </a:rPr>
                        <a:t>Оценка</a:t>
                      </a:r>
                      <a:endParaRPr lang="ru-RU" sz="1000" dirty="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-3,05970</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0,16149</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3256">
                <a:tc>
                  <a:txBody>
                    <a:bodyPr/>
                    <a:lstStyle/>
                    <a:p>
                      <a:pPr algn="just">
                        <a:lnSpc>
                          <a:spcPct val="115000"/>
                        </a:lnSpc>
                        <a:spcAft>
                          <a:spcPts val="0"/>
                        </a:spcAft>
                      </a:pPr>
                      <a:r>
                        <a:rPr lang="ru-RU" sz="1000" dirty="0" err="1">
                          <a:latin typeface="Arial"/>
                          <a:ea typeface="Calibri"/>
                          <a:cs typeface="Times New Roman"/>
                        </a:rPr>
                        <a:t>Отн.Шансов</a:t>
                      </a:r>
                      <a:r>
                        <a:rPr lang="ru-RU" sz="1000" dirty="0">
                          <a:latin typeface="Arial"/>
                          <a:ea typeface="Calibri"/>
                          <a:cs typeface="Times New Roman"/>
                        </a:rPr>
                        <a:t>(ед. </a:t>
                      </a:r>
                      <a:r>
                        <a:rPr lang="ru-RU" sz="1000" dirty="0" err="1">
                          <a:latin typeface="Arial"/>
                          <a:ea typeface="Calibri"/>
                          <a:cs typeface="Times New Roman"/>
                        </a:rPr>
                        <a:t>изм</a:t>
                      </a:r>
                      <a:r>
                        <a:rPr lang="ru-RU" sz="1000" dirty="0">
                          <a:latin typeface="Arial"/>
                          <a:ea typeface="Calibri"/>
                          <a:cs typeface="Times New Roman"/>
                        </a:rPr>
                        <a:t>.)</a:t>
                      </a:r>
                      <a:endParaRPr lang="ru-RU" sz="1000" dirty="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0,04690</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1,17526</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3256">
                <a:tc>
                  <a:txBody>
                    <a:bodyPr/>
                    <a:lstStyle/>
                    <a:p>
                      <a:pPr algn="just">
                        <a:lnSpc>
                          <a:spcPct val="115000"/>
                        </a:lnSpc>
                        <a:spcAft>
                          <a:spcPts val="0"/>
                        </a:spcAft>
                      </a:pPr>
                      <a:r>
                        <a:rPr lang="ru-RU" sz="1000">
                          <a:latin typeface="Arial"/>
                          <a:ea typeface="Calibri"/>
                          <a:cs typeface="Times New Roman"/>
                        </a:rPr>
                        <a:t>Отн.Шансов(размах)</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endParaRPr lang="ru-RU" sz="1000">
                        <a:latin typeface="Arial"/>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dirty="0">
                          <a:latin typeface="Arial"/>
                          <a:ea typeface="Calibri"/>
                          <a:cs typeface="Times New Roman"/>
                        </a:rPr>
                        <a:t>91,98325</a:t>
                      </a:r>
                      <a:endParaRPr lang="ru-RU" sz="1000" dirty="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Прямоугольник 5"/>
          <p:cNvSpPr/>
          <p:nvPr/>
        </p:nvSpPr>
        <p:spPr>
          <a:xfrm>
            <a:off x="323528" y="6237312"/>
            <a:ext cx="8568952" cy="400110"/>
          </a:xfrm>
          <a:prstGeom prst="rect">
            <a:avLst/>
          </a:prstGeom>
        </p:spPr>
        <p:txBody>
          <a:bodyPr wrap="square">
            <a:spAutoFit/>
          </a:bodyPr>
          <a:lstStyle/>
          <a:p>
            <a:r>
              <a:rPr lang="en-US" altLang="en-US" sz="2000" i="1" dirty="0" smtClean="0"/>
              <a:t>Success</a:t>
            </a:r>
            <a:r>
              <a:rPr lang="ru-RU" altLang="en-US" sz="2000" i="1" dirty="0" smtClean="0"/>
              <a:t> = </a:t>
            </a:r>
            <a:r>
              <a:rPr lang="ru-RU" altLang="en-US" sz="2000" i="1" dirty="0" err="1" smtClean="0"/>
              <a:t>ехр</a:t>
            </a:r>
            <a:r>
              <a:rPr lang="ru-RU" altLang="en-US" sz="2000" i="1" dirty="0" smtClean="0"/>
              <a:t>(– 3,06 + 0,16</a:t>
            </a:r>
            <a:r>
              <a:rPr lang="en-US" altLang="en-US" sz="2000" i="1" dirty="0" smtClean="0"/>
              <a:t>Experience</a:t>
            </a:r>
            <a:r>
              <a:rPr lang="ru-RU" altLang="en-US" sz="2000" i="1" dirty="0" smtClean="0"/>
              <a:t>)/(1 + </a:t>
            </a:r>
            <a:r>
              <a:rPr lang="ru-RU" altLang="en-US" sz="2000" i="1" dirty="0" err="1" smtClean="0"/>
              <a:t>ехр</a:t>
            </a:r>
            <a:r>
              <a:rPr lang="ru-RU" altLang="en-US" sz="2000" i="1" dirty="0" smtClean="0"/>
              <a:t>(–3,06 + </a:t>
            </a:r>
            <a:r>
              <a:rPr lang="en-US" altLang="en-US" sz="2000" i="1" dirty="0" smtClean="0"/>
              <a:t>+</a:t>
            </a:r>
            <a:r>
              <a:rPr lang="ru-RU" altLang="en-US" sz="2000" i="1" dirty="0" smtClean="0"/>
              <a:t>0,16</a:t>
            </a:r>
            <a:r>
              <a:rPr lang="en-US" altLang="en-US" sz="2000" i="1" dirty="0" smtClean="0"/>
              <a:t>Experience</a:t>
            </a:r>
            <a:r>
              <a:rPr lang="ru-RU" altLang="en-US" sz="2000" i="1" dirty="0" smtClean="0"/>
              <a:t>)).</a:t>
            </a:r>
            <a:endParaRPr lang="ru-RU" sz="2000" dirty="0"/>
          </a:p>
        </p:txBody>
      </p:sp>
      <p:pic>
        <p:nvPicPr>
          <p:cNvPr id="101378" name="Picture 2"/>
          <p:cNvPicPr>
            <a:picLocks noChangeAspect="1" noChangeArrowheads="1"/>
          </p:cNvPicPr>
          <p:nvPr/>
        </p:nvPicPr>
        <p:blipFill>
          <a:blip r:embed="rId2" cstate="print"/>
          <a:srcRect/>
          <a:stretch>
            <a:fillRect/>
          </a:stretch>
        </p:blipFill>
        <p:spPr bwMode="auto">
          <a:xfrm>
            <a:off x="5148064" y="1772816"/>
            <a:ext cx="3695700" cy="439102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79512" y="188640"/>
            <a:ext cx="8784976" cy="943744"/>
          </a:xfrm>
        </p:spPr>
        <p:txBody>
          <a:bodyPr/>
          <a:lstStyle/>
          <a:p>
            <a:pPr marL="0" indent="0">
              <a:spcBef>
                <a:spcPts val="0"/>
              </a:spcBef>
              <a:buNone/>
            </a:pPr>
            <a:r>
              <a:rPr lang="ru-RU" sz="2200" dirty="0" smtClean="0"/>
              <a:t>    Если нажать на кнопку </a:t>
            </a:r>
            <a:r>
              <a:rPr lang="ru-RU" sz="2200" i="1" dirty="0" smtClean="0"/>
              <a:t>Подогнанная функция и наблюдаемые значения</a:t>
            </a:r>
            <a:r>
              <a:rPr lang="ru-RU" sz="2200" dirty="0" smtClean="0"/>
              <a:t>, то программа построит кривую логистической регрессии</a:t>
            </a:r>
            <a:endParaRPr lang="ru-RU" sz="2200" dirty="0"/>
          </a:p>
        </p:txBody>
      </p:sp>
      <p:sp>
        <p:nvSpPr>
          <p:cNvPr id="1454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45409" name="Object 1"/>
          <p:cNvGraphicFramePr>
            <a:graphicFrameLocks noChangeAspect="1"/>
          </p:cNvGraphicFramePr>
          <p:nvPr/>
        </p:nvGraphicFramePr>
        <p:xfrm>
          <a:off x="1619672" y="1268760"/>
          <a:ext cx="5943600" cy="4457700"/>
        </p:xfrm>
        <a:graphic>
          <a:graphicData uri="http://schemas.openxmlformats.org/presentationml/2006/ole">
            <p:oleObj spid="_x0000_s145409" name="Graph" r:id="rId3" imgW="5943600" imgH="4457880" progId="Statistica.Graph">
              <p:embed/>
            </p:oleObj>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9458"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467544" y="1196752"/>
            <a:ext cx="5219894" cy="3895577"/>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19459" name="Text Box 3"/>
          <p:cNvSpPr txBox="1">
            <a:spLocks noChangeArrowheads="1"/>
          </p:cNvSpPr>
          <p:nvPr/>
        </p:nvSpPr>
        <p:spPr bwMode="auto">
          <a:xfrm>
            <a:off x="2483768" y="5013176"/>
            <a:ext cx="129698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ru-RU" altLang="en-US" sz="1800" b="1" dirty="0"/>
              <a:t>Рис. 4</a:t>
            </a:r>
          </a:p>
        </p:txBody>
      </p:sp>
      <p:sp>
        <p:nvSpPr>
          <p:cNvPr id="4" name="Прямоугольник 3"/>
          <p:cNvSpPr/>
          <p:nvPr/>
        </p:nvSpPr>
        <p:spPr>
          <a:xfrm>
            <a:off x="431032" y="0"/>
            <a:ext cx="8712968" cy="1077218"/>
          </a:xfrm>
          <a:prstGeom prst="rect">
            <a:avLst/>
          </a:prstGeom>
        </p:spPr>
        <p:txBody>
          <a:bodyPr wrap="square">
            <a:spAutoFit/>
          </a:bodyPr>
          <a:lstStyle/>
          <a:p>
            <a:r>
              <a:rPr lang="ru-RU" dirty="0" smtClean="0"/>
              <a:t> </a:t>
            </a:r>
            <a:r>
              <a:rPr lang="ru-RU" sz="2000" dirty="0" smtClean="0"/>
              <a:t>Перейдем на вкладку </a:t>
            </a:r>
            <a:r>
              <a:rPr lang="ru-RU" sz="2000" i="1" dirty="0" smtClean="0"/>
              <a:t>Остатки</a:t>
            </a:r>
            <a:r>
              <a:rPr lang="ru-RU" sz="2000" dirty="0" smtClean="0"/>
              <a:t> и нажмем на кнопку </a:t>
            </a:r>
            <a:r>
              <a:rPr lang="ru-RU" sz="2000" i="1" dirty="0" smtClean="0"/>
              <a:t>Классификация</a:t>
            </a:r>
            <a:r>
              <a:rPr lang="ru-RU" sz="2000" dirty="0" smtClean="0"/>
              <a:t> и отношение шансов. Появится двумерная таблица с частотами наблюдаемых и прогнозных значений бинарного отклика</a:t>
            </a:r>
            <a:endParaRPr lang="ru-RU" sz="2000" dirty="0"/>
          </a:p>
        </p:txBody>
      </p:sp>
      <p:graphicFrame>
        <p:nvGraphicFramePr>
          <p:cNvPr id="5" name="Таблица 4"/>
          <p:cNvGraphicFramePr>
            <a:graphicFrameLocks noGrp="1"/>
          </p:cNvGraphicFramePr>
          <p:nvPr/>
        </p:nvGraphicFramePr>
        <p:xfrm>
          <a:off x="5076056" y="5229200"/>
          <a:ext cx="3385820" cy="1298828"/>
        </p:xfrm>
        <a:graphic>
          <a:graphicData uri="http://schemas.openxmlformats.org/drawingml/2006/table">
            <a:tbl>
              <a:tblPr/>
              <a:tblGrid>
                <a:gridCol w="890270"/>
                <a:gridCol w="835025"/>
                <a:gridCol w="835025"/>
                <a:gridCol w="825500"/>
              </a:tblGrid>
              <a:tr h="597788">
                <a:tc rowSpan="2">
                  <a:txBody>
                    <a:bodyPr/>
                    <a:lstStyle/>
                    <a:p>
                      <a:pPr algn="just">
                        <a:lnSpc>
                          <a:spcPct val="115000"/>
                        </a:lnSpc>
                        <a:spcAft>
                          <a:spcPts val="0"/>
                        </a:spcAft>
                      </a:pPr>
                      <a:endParaRPr lang="ru-RU" sz="1000" dirty="0">
                        <a:latin typeface="Arial"/>
                        <a:ea typeface="Calibri"/>
                        <a:cs typeface="Times New Roman"/>
                      </a:endParaRPr>
                    </a:p>
                    <a:p>
                      <a:pPr algn="just">
                        <a:lnSpc>
                          <a:spcPct val="115000"/>
                        </a:lnSpc>
                        <a:spcAft>
                          <a:spcPts val="0"/>
                        </a:spcAft>
                      </a:pPr>
                      <a:r>
                        <a:rPr lang="ru-RU" sz="1000" dirty="0">
                          <a:latin typeface="Arial"/>
                          <a:ea typeface="Calibri"/>
                          <a:cs typeface="Times New Roman"/>
                        </a:rPr>
                        <a:t>Наблюд.</a:t>
                      </a:r>
                      <a:endParaRPr lang="ru-RU" sz="1000" dirty="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lnSpc>
                          <a:spcPct val="115000"/>
                        </a:lnSpc>
                        <a:spcAft>
                          <a:spcPts val="0"/>
                        </a:spcAft>
                      </a:pPr>
                      <a:r>
                        <a:rPr lang="ru-RU" sz="1000" dirty="0">
                          <a:latin typeface="Arial"/>
                          <a:ea typeface="Calibri"/>
                          <a:cs typeface="Times New Roman"/>
                        </a:rPr>
                        <a:t>Классификация (</a:t>
                      </a:r>
                      <a:r>
                        <a:rPr lang="ru-RU" sz="1000" dirty="0" err="1">
                          <a:latin typeface="Arial"/>
                          <a:ea typeface="Calibri"/>
                          <a:cs typeface="Times New Roman"/>
                        </a:rPr>
                        <a:t>Program</a:t>
                      </a:r>
                      <a:r>
                        <a:rPr lang="ru-RU" sz="1000" dirty="0">
                          <a:latin typeface="Arial"/>
                          <a:ea typeface="Calibri"/>
                          <a:cs typeface="Times New Roman"/>
                        </a:rPr>
                        <a:t>)</a:t>
                      </a:r>
                      <a:endParaRPr lang="ru-RU" sz="1000" dirty="0">
                        <a:latin typeface="Calibri"/>
                        <a:ea typeface="Calibri"/>
                        <a:cs typeface="Times New Roman"/>
                      </a:endParaRPr>
                    </a:p>
                    <a:p>
                      <a:pPr algn="just">
                        <a:lnSpc>
                          <a:spcPct val="115000"/>
                        </a:lnSpc>
                        <a:spcAft>
                          <a:spcPts val="0"/>
                        </a:spcAft>
                      </a:pPr>
                      <a:r>
                        <a:rPr lang="ru-RU" sz="1000" dirty="0" err="1">
                          <a:latin typeface="Arial"/>
                          <a:ea typeface="Calibri"/>
                          <a:cs typeface="Times New Roman"/>
                        </a:rPr>
                        <a:t>Отн</a:t>
                      </a:r>
                      <a:r>
                        <a:rPr lang="ru-RU" sz="1000" dirty="0">
                          <a:latin typeface="Arial"/>
                          <a:ea typeface="Calibri"/>
                          <a:cs typeface="Times New Roman"/>
                        </a:rPr>
                        <a:t>. шансов: 9,7778 Проц. </a:t>
                      </a:r>
                      <a:r>
                        <a:rPr lang="ru-RU" sz="1000" dirty="0" err="1">
                          <a:latin typeface="Arial"/>
                          <a:ea typeface="Calibri"/>
                          <a:cs typeface="Times New Roman"/>
                        </a:rPr>
                        <a:t>верн</a:t>
                      </a:r>
                      <a:r>
                        <a:rPr lang="ru-RU" sz="1000" dirty="0">
                          <a:latin typeface="Arial"/>
                          <a:ea typeface="Calibri"/>
                          <a:cs typeface="Times New Roman"/>
                        </a:rPr>
                        <a:t>.: 76,00%</a:t>
                      </a:r>
                      <a:endParaRPr lang="ru-RU" sz="1000" dirty="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r>
              <a:tr h="0">
                <a:tc vMerge="1">
                  <a:txBody>
                    <a:bodyPr/>
                    <a:lstStyle/>
                    <a:p>
                      <a:endParaRPr lang="ru-RU"/>
                    </a:p>
                  </a:txBody>
                  <a:tcPr/>
                </a:tc>
                <a:tc>
                  <a:txBody>
                    <a:bodyPr/>
                    <a:lstStyle/>
                    <a:p>
                      <a:pPr algn="ctr">
                        <a:lnSpc>
                          <a:spcPct val="115000"/>
                        </a:lnSpc>
                        <a:spcAft>
                          <a:spcPts val="0"/>
                        </a:spcAft>
                      </a:pPr>
                      <a:r>
                        <a:rPr lang="ru-RU" sz="1000">
                          <a:latin typeface="Arial"/>
                          <a:ea typeface="Calibri"/>
                          <a:cs typeface="Times New Roman"/>
                        </a:rPr>
                        <a:t>Предсказ</a:t>
                      </a:r>
                      <a:endParaRPr lang="ru-RU" sz="1000">
                        <a:latin typeface="Calibri"/>
                        <a:ea typeface="Calibri"/>
                        <a:cs typeface="Times New Roman"/>
                      </a:endParaRPr>
                    </a:p>
                    <a:p>
                      <a:pPr algn="ctr">
                        <a:lnSpc>
                          <a:spcPct val="115000"/>
                        </a:lnSpc>
                        <a:spcAft>
                          <a:spcPts val="0"/>
                        </a:spcAft>
                      </a:pPr>
                      <a:r>
                        <a:rPr lang="ru-RU" sz="1000">
                          <a:latin typeface="Arial"/>
                          <a:ea typeface="Calibri"/>
                          <a:cs typeface="Times New Roman"/>
                        </a:rPr>
                        <a:t>FAILURE</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1000" dirty="0">
                          <a:latin typeface="Arial"/>
                          <a:ea typeface="Calibri"/>
                          <a:cs typeface="Times New Roman"/>
                        </a:rPr>
                        <a:t>Предсказ</a:t>
                      </a:r>
                      <a:endParaRPr lang="ru-RU" sz="1000" dirty="0">
                        <a:latin typeface="Calibri"/>
                        <a:ea typeface="Calibri"/>
                        <a:cs typeface="Times New Roman"/>
                      </a:endParaRPr>
                    </a:p>
                    <a:p>
                      <a:pPr algn="ctr">
                        <a:lnSpc>
                          <a:spcPct val="115000"/>
                        </a:lnSpc>
                        <a:spcAft>
                          <a:spcPts val="0"/>
                        </a:spcAft>
                      </a:pPr>
                      <a:r>
                        <a:rPr lang="ru-RU" sz="1000" dirty="0">
                          <a:latin typeface="Arial"/>
                          <a:ea typeface="Calibri"/>
                          <a:cs typeface="Times New Roman"/>
                        </a:rPr>
                        <a:t>SUCCESS</a:t>
                      </a:r>
                      <a:endParaRPr lang="ru-RU" sz="1000" dirty="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1000">
                          <a:latin typeface="Arial"/>
                          <a:ea typeface="Calibri"/>
                          <a:cs typeface="Times New Roman"/>
                        </a:rPr>
                        <a:t>%</a:t>
                      </a:r>
                      <a:endParaRPr lang="ru-RU" sz="1000">
                        <a:latin typeface="Calibri"/>
                        <a:ea typeface="Calibri"/>
                        <a:cs typeface="Times New Roman"/>
                      </a:endParaRPr>
                    </a:p>
                    <a:p>
                      <a:pPr algn="ctr">
                        <a:lnSpc>
                          <a:spcPct val="115000"/>
                        </a:lnSpc>
                        <a:spcAft>
                          <a:spcPts val="0"/>
                        </a:spcAft>
                      </a:pPr>
                      <a:r>
                        <a:rPr lang="ru-RU" sz="1000">
                          <a:latin typeface="Arial"/>
                          <a:ea typeface="Calibri"/>
                          <a:cs typeface="Times New Roman"/>
                        </a:rPr>
                        <a:t>Правилн.</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15000"/>
                        </a:lnSpc>
                        <a:spcAft>
                          <a:spcPts val="0"/>
                        </a:spcAft>
                      </a:pPr>
                      <a:r>
                        <a:rPr lang="ru-RU" sz="1000">
                          <a:latin typeface="Arial"/>
                          <a:ea typeface="Calibri"/>
                          <a:cs typeface="Times New Roman"/>
                        </a:rPr>
                        <a:t>FAILURE</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dirty="0">
                          <a:latin typeface="Arial"/>
                          <a:ea typeface="Calibri"/>
                          <a:cs typeface="Times New Roman"/>
                        </a:rPr>
                        <a:t>11</a:t>
                      </a:r>
                      <a:endParaRPr lang="ru-RU" sz="1000" dirty="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3</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78,57143</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15000"/>
                        </a:lnSpc>
                        <a:spcAft>
                          <a:spcPts val="0"/>
                        </a:spcAft>
                      </a:pPr>
                      <a:r>
                        <a:rPr lang="ru-RU" sz="1000">
                          <a:latin typeface="Arial"/>
                          <a:ea typeface="Calibri"/>
                          <a:cs typeface="Times New Roman"/>
                        </a:rPr>
                        <a:t>SUCCESS</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dirty="0">
                          <a:latin typeface="Arial"/>
                          <a:ea typeface="Calibri"/>
                          <a:cs typeface="Times New Roman"/>
                        </a:rPr>
                        <a:t>3</a:t>
                      </a:r>
                      <a:endParaRPr lang="ru-RU" sz="1000" dirty="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dirty="0">
                          <a:latin typeface="Arial"/>
                          <a:ea typeface="Calibri"/>
                          <a:cs typeface="Times New Roman"/>
                        </a:rPr>
                        <a:t>8</a:t>
                      </a:r>
                      <a:endParaRPr lang="ru-RU" sz="1000" dirty="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dirty="0">
                          <a:latin typeface="Arial"/>
                          <a:ea typeface="Calibri"/>
                          <a:cs typeface="Times New Roman"/>
                        </a:rPr>
                        <a:t>72,72727</a:t>
                      </a:r>
                      <a:endParaRPr lang="ru-RU" sz="1000" dirty="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0" y="188913"/>
            <a:ext cx="8964613" cy="2664023"/>
          </a:xfrm>
        </p:spPr>
        <p:txBody>
          <a:bodyPr/>
          <a:lstStyle/>
          <a:p>
            <a:pPr algn="just">
              <a:lnSpc>
                <a:spcPct val="80000"/>
              </a:lnSpc>
              <a:spcBef>
                <a:spcPct val="0"/>
              </a:spcBef>
              <a:buFontTx/>
              <a:buNone/>
            </a:pPr>
            <a:r>
              <a:rPr lang="ru-RU" altLang="en-US" sz="2800" dirty="0" smtClean="0"/>
              <a:t>    </a:t>
            </a:r>
            <a:r>
              <a:rPr lang="ru-RU" altLang="en-US" sz="2000" dirty="0" smtClean="0"/>
              <a:t>Наиболее </a:t>
            </a:r>
            <a:r>
              <a:rPr lang="ru-RU" altLang="en-US" sz="2000" dirty="0"/>
              <a:t>полно графическая информация о результатах моделирования приведена на вкладке </a:t>
            </a:r>
            <a:r>
              <a:rPr lang="ru-RU" altLang="en-US" sz="2000" b="1" dirty="0" smtClean="0"/>
              <a:t>Остатки</a:t>
            </a:r>
            <a:r>
              <a:rPr lang="ru-RU" altLang="en-US" sz="2000" dirty="0" smtClean="0"/>
              <a:t>.</a:t>
            </a:r>
            <a:endParaRPr lang="ru-RU" altLang="en-US" sz="2000" dirty="0"/>
          </a:p>
          <a:p>
            <a:pPr algn="just">
              <a:lnSpc>
                <a:spcPct val="80000"/>
              </a:lnSpc>
              <a:spcBef>
                <a:spcPct val="0"/>
              </a:spcBef>
              <a:buFontTx/>
              <a:buNone/>
            </a:pPr>
            <a:r>
              <a:rPr lang="en-US" altLang="en-US" sz="2000" dirty="0"/>
              <a:t>        </a:t>
            </a:r>
            <a:r>
              <a:rPr lang="ru-RU" altLang="en-US" sz="2000" dirty="0"/>
              <a:t>Остатки представляют собой разницу между исходными величинами и предсказанными с помощью модели. Все кнопки этой вкладки (кроме трех) предназначены для графической визуализации результатов, кнопка </a:t>
            </a:r>
            <a:r>
              <a:rPr lang="ru-RU" altLang="en-US" sz="2000" b="1" dirty="0" smtClean="0"/>
              <a:t>Распределение остатков </a:t>
            </a:r>
            <a:r>
              <a:rPr lang="ru-RU" altLang="en-US" sz="2000" dirty="0" smtClean="0"/>
              <a:t>–  </a:t>
            </a:r>
            <a:r>
              <a:rPr lang="ru-RU" altLang="en-US" sz="2000" dirty="0"/>
              <a:t>для визуализации гистограммы остатков. Гистограмма остатков дана в сравнении с плотностью нормального распределения. Из рис. 5 видно, что гистограмма достаточно «хорошо» приближается кривой плотности нормального распределения. Это также свидетельствует об адекватности модели. </a:t>
            </a:r>
          </a:p>
        </p:txBody>
      </p:sp>
      <p:graphicFrame>
        <p:nvGraphicFramePr>
          <p:cNvPr id="110593" name="Object 1"/>
          <p:cNvGraphicFramePr>
            <a:graphicFrameLocks noChangeAspect="1"/>
          </p:cNvGraphicFramePr>
          <p:nvPr/>
        </p:nvGraphicFramePr>
        <p:xfrm>
          <a:off x="1475656" y="2787713"/>
          <a:ext cx="5472608" cy="3292116"/>
        </p:xfrm>
        <a:graphic>
          <a:graphicData uri="http://schemas.openxmlformats.org/presentationml/2006/ole">
            <p:oleObj spid="_x0000_s110593" name="Graph" r:id="rId3" imgW="3657600" imgH="2743200" progId="Statistica.Graph">
              <p:embed/>
            </p:oleObj>
          </a:graphicData>
        </a:graphic>
      </p:graphicFrame>
      <p:sp>
        <p:nvSpPr>
          <p:cNvPr id="4" name="Text Box 4"/>
          <p:cNvSpPr txBox="1">
            <a:spLocks noChangeArrowheads="1"/>
          </p:cNvSpPr>
          <p:nvPr/>
        </p:nvSpPr>
        <p:spPr bwMode="auto">
          <a:xfrm>
            <a:off x="3635896" y="6165304"/>
            <a:ext cx="107950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ru-RU" altLang="en-US" sz="2000" dirty="0"/>
              <a:t>Рис. 5</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179512" y="188913"/>
            <a:ext cx="8785101" cy="1943943"/>
          </a:xfrm>
        </p:spPr>
        <p:txBody>
          <a:bodyPr/>
          <a:lstStyle/>
          <a:p>
            <a:pPr marL="0" indent="0" algn="just">
              <a:lnSpc>
                <a:spcPct val="80000"/>
              </a:lnSpc>
              <a:spcBef>
                <a:spcPct val="0"/>
              </a:spcBef>
              <a:buFontTx/>
              <a:buNone/>
            </a:pPr>
            <a:r>
              <a:rPr lang="en-US" altLang="en-US" sz="2000" dirty="0"/>
              <a:t>        </a:t>
            </a:r>
            <a:r>
              <a:rPr lang="ru-RU" altLang="en-US" sz="2000" dirty="0"/>
              <a:t>Соответствие распределения остатков нормальному закону можно оценить также при помощи кнопок </a:t>
            </a:r>
            <a:r>
              <a:rPr lang="ru-RU" altLang="en-US" sz="2000" b="1" dirty="0" smtClean="0"/>
              <a:t>Нормальный график </a:t>
            </a:r>
            <a:r>
              <a:rPr lang="ru-RU" altLang="en-US" sz="2000" dirty="0"/>
              <a:t>и</a:t>
            </a:r>
            <a:r>
              <a:rPr lang="ru-RU" altLang="en-US" sz="2000" b="1" dirty="0"/>
              <a:t> </a:t>
            </a:r>
            <a:r>
              <a:rPr lang="ru-RU" altLang="en-US" sz="2000" b="1" dirty="0" smtClean="0"/>
              <a:t>Полу нормальный график</a:t>
            </a:r>
            <a:r>
              <a:rPr lang="ru-RU" altLang="en-US" sz="2000" dirty="0" smtClean="0"/>
              <a:t> </a:t>
            </a:r>
            <a:r>
              <a:rPr lang="ru-RU" altLang="en-US" sz="2000" dirty="0"/>
              <a:t>– только абсолютные величины). </a:t>
            </a:r>
            <a:r>
              <a:rPr lang="ru-RU" altLang="en-US" sz="2000" dirty="0" smtClean="0"/>
              <a:t>Если нажать на кнопку Предсказанные и наблюдаемые значения появится график на котором по оси ординат расположены наблюдаемые значений, а по оси абсцисс – предсказанные. К сожалению имена наблюдений не показаны</a:t>
            </a:r>
            <a:endParaRPr lang="en-US" altLang="en-US" sz="2000" dirty="0"/>
          </a:p>
          <a:p>
            <a:pPr algn="just">
              <a:lnSpc>
                <a:spcPct val="80000"/>
              </a:lnSpc>
              <a:spcBef>
                <a:spcPct val="0"/>
              </a:spcBef>
              <a:buFontTx/>
              <a:buNone/>
            </a:pPr>
            <a:r>
              <a:rPr lang="en-US" altLang="en-US" sz="2800" dirty="0"/>
              <a:t>        </a:t>
            </a:r>
            <a:endParaRPr lang="ru-RU" altLang="en-US" sz="2800" dirty="0"/>
          </a:p>
          <a:p>
            <a:pPr algn="just">
              <a:lnSpc>
                <a:spcPct val="80000"/>
              </a:lnSpc>
              <a:spcBef>
                <a:spcPct val="0"/>
              </a:spcBef>
            </a:pPr>
            <a:endParaRPr lang="ru-RU" altLang="en-US" sz="2800" dirty="0"/>
          </a:p>
        </p:txBody>
      </p:sp>
      <p:sp>
        <p:nvSpPr>
          <p:cNvPr id="21507" name="Rectangle 3"/>
          <p:cNvSpPr>
            <a:spLocks noChangeArrowheads="1"/>
          </p:cNvSpPr>
          <p:nvPr/>
        </p:nvSpPr>
        <p:spPr bwMode="auto">
          <a:xfrm>
            <a:off x="0" y="232886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sp>
        <p:nvSpPr>
          <p:cNvPr id="1095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09569" name="Object 1"/>
          <p:cNvGraphicFramePr>
            <a:graphicFrameLocks noChangeAspect="1"/>
          </p:cNvGraphicFramePr>
          <p:nvPr/>
        </p:nvGraphicFramePr>
        <p:xfrm>
          <a:off x="179512" y="1772816"/>
          <a:ext cx="4503440" cy="3377580"/>
        </p:xfrm>
        <a:graphic>
          <a:graphicData uri="http://schemas.openxmlformats.org/presentationml/2006/ole">
            <p:oleObj spid="_x0000_s109569" name="Graph" r:id="rId3" imgW="5943600" imgH="4457880" progId="Statistica.Graph">
              <p:embed/>
            </p:oleObj>
          </a:graphicData>
        </a:graphic>
      </p:graphicFrame>
      <p:sp>
        <p:nvSpPr>
          <p:cNvPr id="10957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09571" name="Object 3"/>
          <p:cNvGraphicFramePr>
            <a:graphicFrameLocks noChangeAspect="1"/>
          </p:cNvGraphicFramePr>
          <p:nvPr/>
        </p:nvGraphicFramePr>
        <p:xfrm>
          <a:off x="4631498" y="1772816"/>
          <a:ext cx="4512502" cy="3384376"/>
        </p:xfrm>
        <a:graphic>
          <a:graphicData uri="http://schemas.openxmlformats.org/presentationml/2006/ole">
            <p:oleObj spid="_x0000_s109571" name="Graph" r:id="rId4" imgW="5943600" imgH="4457880" progId="Statistica.Graph">
              <p:embed/>
            </p:oleObj>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3860800"/>
            <a:ext cx="9144000" cy="2736850"/>
          </a:xfrm>
        </p:spPr>
        <p:txBody>
          <a:bodyPr/>
          <a:lstStyle/>
          <a:p>
            <a:r>
              <a:rPr lang="ru-RU" altLang="en-US" b="1">
                <a:solidFill>
                  <a:srgbClr val="CCFFFF"/>
                </a:solidFill>
              </a:rPr>
              <a:t>Модели бинарных откликов. Описание модуля </a:t>
            </a:r>
            <a:r>
              <a:rPr lang="en-US" altLang="en-US" b="1">
                <a:solidFill>
                  <a:srgbClr val="CCFFFF"/>
                </a:solidFill>
              </a:rPr>
              <a:t/>
            </a:r>
            <a:br>
              <a:rPr lang="en-US" altLang="en-US" b="1">
                <a:solidFill>
                  <a:srgbClr val="CCFFFF"/>
                </a:solidFill>
              </a:rPr>
            </a:br>
            <a:r>
              <a:rPr lang="en-US" altLang="en-US" b="1">
                <a:solidFill>
                  <a:srgbClr val="CCFFFF"/>
                </a:solidFill>
              </a:rPr>
              <a:t>Nonlinear Estimation</a:t>
            </a:r>
            <a:r>
              <a:rPr lang="ru-RU" altLang="en-US" b="1">
                <a:solidFill>
                  <a:srgbClr val="CCFFFF"/>
                </a:solidFill>
              </a:rPr>
              <a:t>.</a:t>
            </a: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0" presetClass="entr" presetSubtype="0" fill="hold" grpId="0" nodeType="with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800" decel="100000"/>
                                        <p:tgtEl>
                                          <p:spTgt spid="5122"/>
                                        </p:tgtEl>
                                      </p:cBhvr>
                                    </p:animEffect>
                                    <p:anim calcmode="lin" valueType="num">
                                      <p:cBhvr>
                                        <p:cTn id="8" dur="800" decel="100000" fill="hold"/>
                                        <p:tgtEl>
                                          <p:spTgt spid="5122"/>
                                        </p:tgtEl>
                                        <p:attrNameLst>
                                          <p:attrName>style.rotation</p:attrName>
                                        </p:attrNameLst>
                                      </p:cBhvr>
                                      <p:tavLst>
                                        <p:tav tm="0">
                                          <p:val>
                                            <p:fltVal val="-90"/>
                                          </p:val>
                                        </p:tav>
                                        <p:tav tm="100000">
                                          <p:val>
                                            <p:fltVal val="0"/>
                                          </p:val>
                                        </p:tav>
                                      </p:tavLst>
                                    </p:anim>
                                    <p:anim calcmode="lin" valueType="num">
                                      <p:cBhvr>
                                        <p:cTn id="9" dur="800" decel="100000" fill="hold"/>
                                        <p:tgtEl>
                                          <p:spTgt spid="5122"/>
                                        </p:tgtEl>
                                        <p:attrNameLst>
                                          <p:attrName>ppt_x</p:attrName>
                                        </p:attrNameLst>
                                      </p:cBhvr>
                                      <p:tavLst>
                                        <p:tav tm="0">
                                          <p:val>
                                            <p:strVal val="#ppt_x+0.4"/>
                                          </p:val>
                                        </p:tav>
                                        <p:tav tm="100000">
                                          <p:val>
                                            <p:strVal val="#ppt_x-0.05"/>
                                          </p:val>
                                        </p:tav>
                                      </p:tavLst>
                                    </p:anim>
                                    <p:anim calcmode="lin" valueType="num">
                                      <p:cBhvr>
                                        <p:cTn id="10" dur="800" decel="100000" fill="hold"/>
                                        <p:tgtEl>
                                          <p:spTgt spid="512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512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512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0" y="3500438"/>
            <a:ext cx="9144000" cy="3097212"/>
          </a:xfrm>
        </p:spPr>
        <p:txBody>
          <a:bodyPr/>
          <a:lstStyle/>
          <a:p>
            <a:r>
              <a:rPr lang="ru-RU" altLang="en-US" b="1">
                <a:solidFill>
                  <a:srgbClr val="CCFFFF"/>
                </a:solidFill>
              </a:rPr>
              <a:t>Экспоненциальная регрессия. Описание процедуры </a:t>
            </a:r>
            <a:r>
              <a:rPr lang="en-US" altLang="en-US" b="1">
                <a:solidFill>
                  <a:srgbClr val="CCFFFF"/>
                </a:solidFill>
              </a:rPr>
              <a:t>Exponential growth regression</a:t>
            </a:r>
            <a:r>
              <a:rPr lang="ru-RU" altLang="en-US" b="1">
                <a:solidFill>
                  <a:srgbClr val="CCFFFF"/>
                </a:solidFill>
              </a:rPr>
              <a:t>.</a:t>
            </a: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0" presetClass="entr" presetSubtype="0" fill="hold" grpId="0" nodeType="with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fade">
                                      <p:cBhvr>
                                        <p:cTn id="7" dur="800" decel="100000"/>
                                        <p:tgtEl>
                                          <p:spTgt spid="26626"/>
                                        </p:tgtEl>
                                      </p:cBhvr>
                                    </p:animEffect>
                                    <p:anim calcmode="lin" valueType="num">
                                      <p:cBhvr>
                                        <p:cTn id="8" dur="800" decel="100000" fill="hold"/>
                                        <p:tgtEl>
                                          <p:spTgt spid="26626"/>
                                        </p:tgtEl>
                                        <p:attrNameLst>
                                          <p:attrName>style.rotation</p:attrName>
                                        </p:attrNameLst>
                                      </p:cBhvr>
                                      <p:tavLst>
                                        <p:tav tm="0">
                                          <p:val>
                                            <p:fltVal val="-90"/>
                                          </p:val>
                                        </p:tav>
                                        <p:tav tm="100000">
                                          <p:val>
                                            <p:fltVal val="0"/>
                                          </p:val>
                                        </p:tav>
                                      </p:tavLst>
                                    </p:anim>
                                    <p:anim calcmode="lin" valueType="num">
                                      <p:cBhvr>
                                        <p:cTn id="9" dur="800" decel="100000" fill="hold"/>
                                        <p:tgtEl>
                                          <p:spTgt spid="26626"/>
                                        </p:tgtEl>
                                        <p:attrNameLst>
                                          <p:attrName>ppt_x</p:attrName>
                                        </p:attrNameLst>
                                      </p:cBhvr>
                                      <p:tavLst>
                                        <p:tav tm="0">
                                          <p:val>
                                            <p:strVal val="#ppt_x+0.4"/>
                                          </p:val>
                                        </p:tav>
                                        <p:tav tm="100000">
                                          <p:val>
                                            <p:strVal val="#ppt_x-0.05"/>
                                          </p:val>
                                        </p:tav>
                                      </p:tavLst>
                                    </p:anim>
                                    <p:anim calcmode="lin" valueType="num">
                                      <p:cBhvr>
                                        <p:cTn id="10" dur="800" decel="100000" fill="hold"/>
                                        <p:tgtEl>
                                          <p:spTgt spid="26626"/>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6626"/>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662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0" y="188913"/>
            <a:ext cx="8964613" cy="6408737"/>
          </a:xfrm>
        </p:spPr>
        <p:txBody>
          <a:bodyPr/>
          <a:lstStyle/>
          <a:p>
            <a:pPr algn="just">
              <a:lnSpc>
                <a:spcPct val="80000"/>
              </a:lnSpc>
              <a:spcBef>
                <a:spcPct val="0"/>
              </a:spcBef>
              <a:buFontTx/>
              <a:buNone/>
            </a:pPr>
            <a:r>
              <a:rPr lang="ru-RU" altLang="en-US" sz="2800" dirty="0"/>
              <a:t>        </a:t>
            </a:r>
            <a:r>
              <a:rPr lang="en-US" altLang="en-US" sz="2800" b="1" dirty="0"/>
              <a:t>Exponential growth regression</a:t>
            </a:r>
            <a:r>
              <a:rPr lang="ru-RU" altLang="en-US" sz="2800" dirty="0"/>
              <a:t> (регрессии экспоненциального роста</a:t>
            </a:r>
            <a:r>
              <a:rPr lang="ru-RU" altLang="en-US" sz="2800" b="1" dirty="0"/>
              <a:t>)</a:t>
            </a:r>
            <a:r>
              <a:rPr lang="ru-RU" altLang="en-US" sz="2800" dirty="0"/>
              <a:t> соответствует модель вида</a:t>
            </a:r>
            <a:endParaRPr lang="ru-RU" altLang="en-US" sz="2800" i="1" dirty="0"/>
          </a:p>
          <a:p>
            <a:pPr algn="just">
              <a:lnSpc>
                <a:spcPct val="80000"/>
              </a:lnSpc>
              <a:spcBef>
                <a:spcPct val="0"/>
              </a:spcBef>
              <a:buFontTx/>
              <a:buNone/>
            </a:pPr>
            <a:r>
              <a:rPr lang="ru-RU" altLang="en-US" sz="2800" i="1" dirty="0"/>
              <a:t>                    </a:t>
            </a:r>
            <a:r>
              <a:rPr lang="en-US" altLang="en-US" sz="2800" i="1" dirty="0"/>
              <a:t>Y</a:t>
            </a:r>
            <a:r>
              <a:rPr lang="ru-RU" altLang="en-US" sz="2800" i="1" dirty="0"/>
              <a:t> = </a:t>
            </a:r>
            <a:r>
              <a:rPr lang="en-US" altLang="en-US" sz="2800" i="1" dirty="0"/>
              <a:t>c</a:t>
            </a:r>
            <a:r>
              <a:rPr lang="ru-RU" altLang="en-US" sz="2800" i="1" dirty="0"/>
              <a:t> + </a:t>
            </a:r>
            <a:r>
              <a:rPr lang="en-US" altLang="en-US" sz="2800" i="1" dirty="0"/>
              <a:t>exp</a:t>
            </a:r>
            <a:r>
              <a:rPr lang="ru-RU" altLang="en-US" sz="2800" i="1" dirty="0"/>
              <a:t>(</a:t>
            </a:r>
            <a:r>
              <a:rPr lang="en-US" altLang="en-US" sz="2800" i="1" dirty="0"/>
              <a:t>b</a:t>
            </a:r>
            <a:r>
              <a:rPr lang="ru-RU" altLang="en-US" sz="2800" i="1" baseline="-16000" dirty="0"/>
              <a:t>0</a:t>
            </a:r>
            <a:r>
              <a:rPr lang="ru-RU" altLang="en-US" sz="2800" i="1" dirty="0"/>
              <a:t> + </a:t>
            </a:r>
            <a:r>
              <a:rPr lang="en-US" altLang="en-US" sz="2800" i="1" dirty="0"/>
              <a:t>b</a:t>
            </a:r>
            <a:r>
              <a:rPr lang="ru-RU" altLang="en-US" sz="2800" i="1" baseline="-16000" dirty="0"/>
              <a:t>1</a:t>
            </a:r>
            <a:r>
              <a:rPr lang="ru-RU" altLang="en-US" sz="2800" i="1" dirty="0"/>
              <a:t>Х + </a:t>
            </a:r>
            <a:r>
              <a:rPr lang="en-US" altLang="en-US" sz="2800" i="1" dirty="0"/>
              <a:t>b</a:t>
            </a:r>
            <a:r>
              <a:rPr lang="ru-RU" altLang="en-US" sz="2800" i="1" baseline="-16000" dirty="0"/>
              <a:t>2</a:t>
            </a:r>
            <a:r>
              <a:rPr lang="ru-RU" altLang="en-US" sz="2800" i="1" dirty="0"/>
              <a:t>Х</a:t>
            </a:r>
            <a:r>
              <a:rPr lang="ru-RU" altLang="en-US" sz="2800" i="1" baseline="30000" dirty="0"/>
              <a:t>2</a:t>
            </a:r>
            <a:r>
              <a:rPr lang="ru-RU" altLang="en-US" sz="2800" i="1" dirty="0"/>
              <a:t> +…) + </a:t>
            </a:r>
            <a:r>
              <a:rPr lang="ru-RU" altLang="en-US" sz="2800" i="1" dirty="0">
                <a:sym typeface="Symbol" panose="05050102010706020507" pitchFamily="18" charset="2"/>
              </a:rPr>
              <a:t></a:t>
            </a:r>
            <a:r>
              <a:rPr lang="ru-RU" altLang="en-US" sz="2800" i="1" dirty="0"/>
              <a:t>,</a:t>
            </a:r>
            <a:endParaRPr lang="ru-RU" altLang="en-US" sz="2800" dirty="0"/>
          </a:p>
          <a:p>
            <a:pPr algn="just">
              <a:lnSpc>
                <a:spcPct val="80000"/>
              </a:lnSpc>
              <a:spcBef>
                <a:spcPct val="0"/>
              </a:spcBef>
              <a:buFontTx/>
              <a:buNone/>
            </a:pPr>
            <a:r>
              <a:rPr lang="en-US" altLang="en-US" sz="2800" dirty="0"/>
              <a:t>    </a:t>
            </a:r>
            <a:r>
              <a:rPr lang="ru-RU" altLang="en-US" sz="2800" dirty="0"/>
              <a:t>где </a:t>
            </a:r>
            <a:r>
              <a:rPr lang="en-US" altLang="en-US" sz="2800" i="1" dirty="0"/>
              <a:t>c</a:t>
            </a:r>
            <a:r>
              <a:rPr lang="ru-RU" altLang="en-US" sz="2800" i="1" dirty="0"/>
              <a:t>, </a:t>
            </a:r>
            <a:r>
              <a:rPr lang="en-US" altLang="en-US" sz="2800" i="1" dirty="0"/>
              <a:t>b</a:t>
            </a:r>
            <a:r>
              <a:rPr lang="ru-RU" altLang="en-US" sz="2800" i="1" baseline="-16000" dirty="0"/>
              <a:t>0</a:t>
            </a:r>
            <a:r>
              <a:rPr lang="ru-RU" altLang="en-US" sz="2800" i="1" dirty="0"/>
              <a:t>, </a:t>
            </a:r>
            <a:r>
              <a:rPr lang="en-US" altLang="en-US" sz="2800" i="1" dirty="0"/>
              <a:t>b</a:t>
            </a:r>
            <a:r>
              <a:rPr lang="ru-RU" altLang="en-US" sz="2800" i="1" baseline="-16000" dirty="0"/>
              <a:t>1</a:t>
            </a:r>
            <a:r>
              <a:rPr lang="ru-RU" altLang="en-US" sz="2800" dirty="0"/>
              <a:t>…– параметры, которые необходимо оценить. </a:t>
            </a:r>
            <a:r>
              <a:rPr lang="ru-RU" altLang="en-US" sz="2800" dirty="0" smtClean="0"/>
              <a:t>Таблица </a:t>
            </a:r>
            <a:r>
              <a:rPr lang="ru-RU" altLang="en-US" sz="2800" dirty="0"/>
              <a:t>данных </a:t>
            </a:r>
            <a:r>
              <a:rPr lang="ru-RU" altLang="en-US" sz="2800" i="1" dirty="0" smtClean="0"/>
              <a:t>Коммивояжер</a:t>
            </a:r>
            <a:r>
              <a:rPr lang="ru-RU" altLang="en-US" sz="2800" dirty="0" smtClean="0"/>
              <a:t> изображена </a:t>
            </a:r>
            <a:r>
              <a:rPr lang="ru-RU" altLang="en-US" sz="2800" dirty="0"/>
              <a:t>на рис. 7. </a:t>
            </a:r>
          </a:p>
        </p:txBody>
      </p:sp>
      <p:sp>
        <p:nvSpPr>
          <p:cNvPr id="27651" name="Rectangle 3"/>
          <p:cNvSpPr>
            <a:spLocks noChangeArrowheads="1"/>
          </p:cNvSpPr>
          <p:nvPr/>
        </p:nvSpPr>
        <p:spPr bwMode="auto">
          <a:xfrm>
            <a:off x="0" y="229076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7652" name="Object 4"/>
          <p:cNvGraphicFramePr>
            <a:graphicFrameLocks noChangeAspect="1"/>
          </p:cNvGraphicFramePr>
          <p:nvPr/>
        </p:nvGraphicFramePr>
        <p:xfrm>
          <a:off x="2484438" y="1989138"/>
          <a:ext cx="4003675" cy="4233862"/>
        </p:xfrm>
        <a:graphic>
          <a:graphicData uri="http://schemas.openxmlformats.org/presentationml/2006/ole">
            <p:oleObj spid="_x0000_s27654" name="Spreadsheet" r:id="rId3" imgW="1828800" imgH="2105025" progId="Statistica.Spreadsheet">
              <p:embed/>
            </p:oleObj>
          </a:graphicData>
        </a:graphic>
      </p:graphicFrame>
      <p:sp>
        <p:nvSpPr>
          <p:cNvPr id="27653" name="Text Box 5"/>
          <p:cNvSpPr txBox="1">
            <a:spLocks noChangeArrowheads="1"/>
          </p:cNvSpPr>
          <p:nvPr/>
        </p:nvSpPr>
        <p:spPr bwMode="auto">
          <a:xfrm>
            <a:off x="4067175" y="6237288"/>
            <a:ext cx="122396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ru-RU" altLang="en-US" b="1"/>
              <a:t>Рис</a:t>
            </a:r>
            <a:r>
              <a:rPr lang="en-US" altLang="en-US" b="1"/>
              <a:t>. </a:t>
            </a:r>
            <a:r>
              <a:rPr lang="ru-RU" altLang="en-US" b="1"/>
              <a:t>7</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0" y="188913"/>
            <a:ext cx="8964613" cy="6408737"/>
          </a:xfrm>
        </p:spPr>
        <p:txBody>
          <a:bodyPr/>
          <a:lstStyle/>
          <a:p>
            <a:pPr algn="just">
              <a:lnSpc>
                <a:spcPct val="80000"/>
              </a:lnSpc>
              <a:spcBef>
                <a:spcPct val="0"/>
              </a:spcBef>
              <a:buFontTx/>
              <a:buNone/>
            </a:pPr>
            <a:r>
              <a:rPr lang="en-US" altLang="en-US" sz="2800" dirty="0"/>
              <a:t>        </a:t>
            </a:r>
            <a:r>
              <a:rPr lang="ru-RU" altLang="en-US" sz="2800" dirty="0"/>
              <a:t>Переменная </a:t>
            </a:r>
            <a:r>
              <a:rPr lang="en-US" altLang="en-US" sz="2800" i="1" dirty="0"/>
              <a:t>N</a:t>
            </a:r>
            <a:r>
              <a:rPr lang="ru-RU" altLang="en-US" sz="2800" i="1" dirty="0"/>
              <a:t> город </a:t>
            </a:r>
            <a:r>
              <a:rPr lang="ru-RU" altLang="en-US" sz="2800" b="1" dirty="0"/>
              <a:t>–</a:t>
            </a:r>
            <a:r>
              <a:rPr lang="ru-RU" altLang="en-US" sz="2800" dirty="0"/>
              <a:t> это размерность решаемой задачи. Надо определить, существует ли взаимосвязь между размерностью задачи и количеством операций (трудоемкостью алгоритма), можно ли эту взаимосвязь представить моделью регрессионного роста, найти параметры модели. В качестве зависимой переменой </a:t>
            </a:r>
            <a:r>
              <a:rPr lang="ru-RU" altLang="en-US" sz="2800" dirty="0" smtClean="0"/>
              <a:t>используем </a:t>
            </a:r>
            <a:r>
              <a:rPr lang="en-US" altLang="en-US" sz="2800" i="1" dirty="0"/>
              <a:t>N</a:t>
            </a:r>
            <a:r>
              <a:rPr lang="ru-RU" altLang="en-US" sz="2800" i="1" dirty="0"/>
              <a:t> операций</a:t>
            </a:r>
            <a:r>
              <a:rPr lang="ru-RU" altLang="en-US" sz="2800" b="1" dirty="0"/>
              <a:t>,</a:t>
            </a:r>
            <a:r>
              <a:rPr lang="ru-RU" altLang="en-US" sz="2800" dirty="0"/>
              <a:t> а в качестве независимой </a:t>
            </a:r>
            <a:r>
              <a:rPr lang="ru-RU" altLang="en-US" sz="2800" b="1" dirty="0"/>
              <a:t>–</a:t>
            </a:r>
            <a:r>
              <a:rPr lang="ru-RU" altLang="en-US" sz="2800" dirty="0"/>
              <a:t> соответственно </a:t>
            </a:r>
            <a:r>
              <a:rPr lang="en-US" altLang="en-US" sz="2800" i="1" dirty="0"/>
              <a:t>N</a:t>
            </a:r>
            <a:r>
              <a:rPr lang="ru-RU" altLang="en-US" sz="2800" i="1" dirty="0"/>
              <a:t> город.  </a:t>
            </a:r>
            <a:r>
              <a:rPr lang="ru-RU" altLang="en-US" sz="2800" dirty="0"/>
              <a:t>После выбора переменных в </a:t>
            </a:r>
            <a:r>
              <a:rPr lang="ru-RU" altLang="en-US" sz="2800" dirty="0" smtClean="0"/>
              <a:t>стартовом окне нажмем</a:t>
            </a:r>
            <a:r>
              <a:rPr lang="ru-RU" altLang="en-US" sz="2800" b="1" dirty="0" smtClean="0"/>
              <a:t> </a:t>
            </a:r>
            <a:r>
              <a:rPr lang="en-US" altLang="en-US" sz="2800" b="1" dirty="0"/>
              <a:t>OK</a:t>
            </a:r>
            <a:r>
              <a:rPr lang="ru-RU" altLang="en-US" sz="2800" b="1" dirty="0"/>
              <a:t>. </a:t>
            </a:r>
            <a:r>
              <a:rPr lang="ru-RU" altLang="en-US" sz="2800" dirty="0"/>
              <a:t>Откроется окно </a:t>
            </a:r>
            <a:r>
              <a:rPr lang="ru-RU" altLang="en-US" sz="2800" b="1" dirty="0" smtClean="0"/>
              <a:t>Оценивание модели</a:t>
            </a:r>
            <a:r>
              <a:rPr lang="en-US" altLang="en-US" sz="2800" b="1" dirty="0" smtClean="0"/>
              <a:t> </a:t>
            </a:r>
            <a:r>
              <a:rPr lang="ru-RU" altLang="en-US" sz="2800" dirty="0"/>
              <a:t>(рис. 8).</a:t>
            </a:r>
          </a:p>
          <a:p>
            <a:pPr algn="just">
              <a:lnSpc>
                <a:spcPct val="80000"/>
              </a:lnSpc>
              <a:spcBef>
                <a:spcPct val="0"/>
              </a:spcBef>
              <a:buFontTx/>
              <a:buNone/>
            </a:pPr>
            <a:r>
              <a:rPr lang="en-US" altLang="en-US" sz="2800" dirty="0"/>
              <a:t>        </a:t>
            </a:r>
            <a:r>
              <a:rPr lang="ru-RU" altLang="en-US" sz="2800" dirty="0"/>
              <a:t>Выберем метод оценивания, например</a:t>
            </a:r>
            <a:r>
              <a:rPr lang="ru-RU" altLang="en-US" sz="2800" i="1" dirty="0"/>
              <a:t> </a:t>
            </a:r>
            <a:r>
              <a:rPr lang="ru-RU" altLang="en-US" sz="2800" b="1" dirty="0" err="1" smtClean="0"/>
              <a:t>Розенброк</a:t>
            </a:r>
            <a:r>
              <a:rPr lang="ru-RU" altLang="en-US" sz="2800" b="1" dirty="0" smtClean="0"/>
              <a:t> и </a:t>
            </a:r>
            <a:r>
              <a:rPr lang="ru-RU" altLang="en-US" sz="2800" b="1" dirty="0" err="1" smtClean="0"/>
              <a:t>квази-ньютоновский</a:t>
            </a:r>
            <a:r>
              <a:rPr lang="ru-RU" altLang="en-US" sz="2800" b="1" dirty="0" smtClean="0"/>
              <a:t>,</a:t>
            </a:r>
            <a:r>
              <a:rPr lang="ru-RU" altLang="en-US" sz="2800" dirty="0" smtClean="0"/>
              <a:t> </a:t>
            </a:r>
            <a:r>
              <a:rPr lang="ru-RU" altLang="en-US" sz="2800" dirty="0"/>
              <a:t>и</a:t>
            </a:r>
            <a:r>
              <a:rPr lang="ru-RU" altLang="en-US" sz="2800" b="1" dirty="0"/>
              <a:t> </a:t>
            </a:r>
            <a:r>
              <a:rPr lang="ru-RU" altLang="en-US" sz="2800" dirty="0"/>
              <a:t>если нужно установив параметры вычислительной процедуры, щелкнем по</a:t>
            </a:r>
            <a:r>
              <a:rPr lang="ru-RU" altLang="en-US" sz="2800" b="1" dirty="0"/>
              <a:t> </a:t>
            </a:r>
            <a:r>
              <a:rPr lang="en-US" altLang="en-US" sz="2800" b="1" dirty="0"/>
              <a:t>OK</a:t>
            </a:r>
            <a:r>
              <a:rPr lang="ru-RU" altLang="en-US" sz="2800" b="1" dirty="0"/>
              <a:t>. </a:t>
            </a:r>
            <a:endParaRPr lang="ru-RU" altLang="en-US" sz="2800"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9" name="Text Box 3"/>
          <p:cNvSpPr txBox="1">
            <a:spLocks noChangeArrowheads="1"/>
          </p:cNvSpPr>
          <p:nvPr/>
        </p:nvSpPr>
        <p:spPr bwMode="auto">
          <a:xfrm>
            <a:off x="4284663" y="6400800"/>
            <a:ext cx="1296987"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ru-RU" altLang="en-US" b="1"/>
              <a:t>Рис</a:t>
            </a:r>
            <a:r>
              <a:rPr lang="en-US" altLang="en-US" b="1"/>
              <a:t>. </a:t>
            </a:r>
            <a:r>
              <a:rPr lang="ru-RU" altLang="en-US" b="1"/>
              <a:t>8</a:t>
            </a:r>
          </a:p>
        </p:txBody>
      </p:sp>
      <p:pic>
        <p:nvPicPr>
          <p:cNvPr id="120833" name="Picture 1"/>
          <p:cNvPicPr>
            <a:picLocks noGrp="1" noChangeAspect="1" noChangeArrowheads="1"/>
          </p:cNvPicPr>
          <p:nvPr>
            <p:ph idx="1"/>
          </p:nvPr>
        </p:nvPicPr>
        <p:blipFill>
          <a:blip r:embed="rId2" cstate="print"/>
          <a:srcRect/>
          <a:stretch>
            <a:fillRect/>
          </a:stretch>
        </p:blipFill>
        <p:spPr bwMode="auto">
          <a:xfrm>
            <a:off x="1403649" y="852333"/>
            <a:ext cx="6346362" cy="524366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Text Box 3"/>
          <p:cNvSpPr txBox="1">
            <a:spLocks noChangeArrowheads="1"/>
          </p:cNvSpPr>
          <p:nvPr/>
        </p:nvSpPr>
        <p:spPr bwMode="auto">
          <a:xfrm>
            <a:off x="4283968" y="6021288"/>
            <a:ext cx="122396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ru-RU" altLang="en-US" sz="2000" b="1" dirty="0"/>
              <a:t>Рис. 9</a:t>
            </a:r>
          </a:p>
        </p:txBody>
      </p:sp>
      <p:sp>
        <p:nvSpPr>
          <p:cNvPr id="4" name="Прямоугольник 3"/>
          <p:cNvSpPr/>
          <p:nvPr/>
        </p:nvSpPr>
        <p:spPr>
          <a:xfrm>
            <a:off x="179512" y="0"/>
            <a:ext cx="8712968" cy="1015663"/>
          </a:xfrm>
          <a:prstGeom prst="rect">
            <a:avLst/>
          </a:prstGeom>
        </p:spPr>
        <p:txBody>
          <a:bodyPr wrap="square">
            <a:spAutoFit/>
          </a:bodyPr>
          <a:lstStyle/>
          <a:p>
            <a:r>
              <a:rPr lang="ru-RU" altLang="en-US" sz="2000" dirty="0" smtClean="0"/>
              <a:t>Появится диалоговое окно результатов </a:t>
            </a:r>
            <a:r>
              <a:rPr lang="en-US" altLang="en-US" sz="2000" b="1" dirty="0" smtClean="0"/>
              <a:t>Results</a:t>
            </a:r>
            <a:r>
              <a:rPr lang="ru-RU" altLang="en-US" sz="2000" dirty="0" smtClean="0"/>
              <a:t> (рис. 9). Из информационной части окна следует, что итерационный процесс завершился успешно, коэффициент множественной корреляции </a:t>
            </a:r>
            <a:r>
              <a:rPr lang="en-US" altLang="en-US" sz="2000" i="1" dirty="0" smtClean="0"/>
              <a:t>R</a:t>
            </a:r>
            <a:r>
              <a:rPr lang="en-US" altLang="en-US" sz="2000" b="1" dirty="0" smtClean="0"/>
              <a:t> </a:t>
            </a:r>
            <a:r>
              <a:rPr lang="ru-RU" altLang="en-US" sz="2000" dirty="0" smtClean="0"/>
              <a:t>составил 0,9999.</a:t>
            </a:r>
            <a:endParaRPr lang="ru-RU" sz="2000" dirty="0"/>
          </a:p>
        </p:txBody>
      </p:sp>
      <p:pic>
        <p:nvPicPr>
          <p:cNvPr id="119810" name="Picture 2"/>
          <p:cNvPicPr>
            <a:picLocks noGrp="1" noChangeAspect="1" noChangeArrowheads="1"/>
          </p:cNvPicPr>
          <p:nvPr>
            <p:ph idx="1"/>
          </p:nvPr>
        </p:nvPicPr>
        <p:blipFill>
          <a:blip r:embed="rId2" cstate="print"/>
          <a:srcRect/>
          <a:stretch>
            <a:fillRect/>
          </a:stretch>
        </p:blipFill>
        <p:spPr bwMode="auto">
          <a:xfrm>
            <a:off x="1187625" y="1120079"/>
            <a:ext cx="7384704" cy="484733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0" y="188913"/>
            <a:ext cx="8964613" cy="6408737"/>
          </a:xfrm>
        </p:spPr>
        <p:txBody>
          <a:bodyPr/>
          <a:lstStyle/>
          <a:p>
            <a:pPr algn="just">
              <a:lnSpc>
                <a:spcPct val="80000"/>
              </a:lnSpc>
              <a:spcBef>
                <a:spcPct val="0"/>
              </a:spcBef>
              <a:buFontTx/>
              <a:buNone/>
            </a:pPr>
            <a:r>
              <a:rPr lang="en-US" altLang="en-US" sz="2800" dirty="0"/>
              <a:t>         </a:t>
            </a:r>
            <a:r>
              <a:rPr lang="ru-RU" altLang="en-US" sz="2000" dirty="0"/>
              <a:t>Нажмем</a:t>
            </a:r>
            <a:r>
              <a:rPr lang="en-US" altLang="en-US" sz="2000" dirty="0"/>
              <a:t> </a:t>
            </a:r>
            <a:r>
              <a:rPr lang="ru-RU" altLang="en-US" sz="2000" dirty="0"/>
              <a:t>кнопку</a:t>
            </a:r>
            <a:r>
              <a:rPr lang="en-US" altLang="en-US" sz="2000" dirty="0"/>
              <a:t> </a:t>
            </a:r>
            <a:r>
              <a:rPr lang="ru-RU" altLang="en-US" sz="2000" b="1" dirty="0" smtClean="0"/>
              <a:t>Наблюдаемые, предсказанные значения...</a:t>
            </a:r>
            <a:r>
              <a:rPr lang="en-US" altLang="en-US" sz="2000" b="1" dirty="0" smtClean="0"/>
              <a:t>. </a:t>
            </a:r>
            <a:r>
              <a:rPr lang="ru-RU" altLang="en-US" sz="2000" dirty="0"/>
              <a:t>Откроется таблица для просмотра наблюдаемых </a:t>
            </a:r>
            <a:r>
              <a:rPr lang="ru-RU" altLang="en-US" sz="2000" dirty="0" smtClean="0"/>
              <a:t>и </a:t>
            </a:r>
            <a:r>
              <a:rPr lang="ru-RU" altLang="en-US" sz="2000" dirty="0"/>
              <a:t>предсказанных значений </a:t>
            </a:r>
            <a:r>
              <a:rPr lang="ru-RU" altLang="en-US" sz="2000" dirty="0" smtClean="0"/>
              <a:t>трудоемкости </a:t>
            </a:r>
            <a:r>
              <a:rPr lang="ru-RU" altLang="en-US" sz="2000" dirty="0"/>
              <a:t>алгоритма,  остатков </a:t>
            </a:r>
            <a:r>
              <a:rPr lang="ru-RU" altLang="en-US" sz="2000" dirty="0" smtClean="0"/>
              <a:t>(</a:t>
            </a:r>
            <a:r>
              <a:rPr lang="ru-RU" altLang="en-US" sz="2000" dirty="0"/>
              <a:t>рис. 10</a:t>
            </a:r>
            <a:r>
              <a:rPr lang="ru-RU" altLang="en-US" sz="2000" dirty="0" smtClean="0"/>
              <a:t>). Из таблицы видно, что наблюдаемые и предсказанные значения незначительно отличаются друг от друга. Несмотря на большие значения сравниваемых величин,  наибольший остаток не превышает по модулю 500. </a:t>
            </a:r>
            <a:endParaRPr lang="en-US" altLang="en-US" sz="2000" dirty="0"/>
          </a:p>
          <a:p>
            <a:pPr algn="just">
              <a:lnSpc>
                <a:spcPct val="80000"/>
              </a:lnSpc>
              <a:spcBef>
                <a:spcPct val="0"/>
              </a:spcBef>
              <a:buFontTx/>
              <a:buNone/>
            </a:pPr>
            <a:r>
              <a:rPr lang="en-US" altLang="en-US" sz="2800" dirty="0"/>
              <a:t>         </a:t>
            </a:r>
            <a:endParaRPr lang="ru-RU" altLang="en-US" sz="2000" dirty="0"/>
          </a:p>
          <a:p>
            <a:pPr algn="just">
              <a:lnSpc>
                <a:spcPct val="80000"/>
              </a:lnSpc>
              <a:spcBef>
                <a:spcPct val="0"/>
              </a:spcBef>
            </a:pPr>
            <a:endParaRPr lang="ru-RU" altLang="en-US" sz="2800" dirty="0"/>
          </a:p>
        </p:txBody>
      </p:sp>
      <p:graphicFrame>
        <p:nvGraphicFramePr>
          <p:cNvPr id="118785" name="Object 1"/>
          <p:cNvGraphicFramePr>
            <a:graphicFrameLocks noChangeAspect="1"/>
          </p:cNvGraphicFramePr>
          <p:nvPr/>
        </p:nvGraphicFramePr>
        <p:xfrm>
          <a:off x="2123728" y="1844824"/>
          <a:ext cx="4203700" cy="4102100"/>
        </p:xfrm>
        <a:graphic>
          <a:graphicData uri="http://schemas.openxmlformats.org/presentationml/2006/ole">
            <p:oleObj spid="_x0000_s118785" name="Spreadsheet" r:id="rId3" imgW="2209800" imgH="2276475" progId="Statistica.Spreadsheet">
              <p:embed/>
            </p:oleObj>
          </a:graphicData>
        </a:graphic>
      </p:graphicFrame>
      <p:sp>
        <p:nvSpPr>
          <p:cNvPr id="4" name="Text Box 6"/>
          <p:cNvSpPr txBox="1">
            <a:spLocks noChangeArrowheads="1"/>
          </p:cNvSpPr>
          <p:nvPr/>
        </p:nvSpPr>
        <p:spPr bwMode="auto">
          <a:xfrm>
            <a:off x="3563888" y="6093296"/>
            <a:ext cx="1368425"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ru-RU" altLang="en-US" b="1" dirty="0"/>
              <a:t>Рис. 10</a:t>
            </a:r>
            <a:r>
              <a:rPr lang="ru-RU" altLang="en-US" sz="2800" b="1" dirty="0">
                <a:solidFill>
                  <a:srgbClr val="CCFFFF"/>
                </a:solidFill>
              </a:rPr>
              <a:t> </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sp>
        <p:nvSpPr>
          <p:cNvPr id="3277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sp>
        <p:nvSpPr>
          <p:cNvPr id="32775" name="Text Box 7"/>
          <p:cNvSpPr txBox="1">
            <a:spLocks noChangeArrowheads="1"/>
          </p:cNvSpPr>
          <p:nvPr/>
        </p:nvSpPr>
        <p:spPr bwMode="auto">
          <a:xfrm>
            <a:off x="4211960" y="4725144"/>
            <a:ext cx="136683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ru-RU" altLang="en-US" sz="2000" b="1" dirty="0"/>
              <a:t>Рис. 1</a:t>
            </a:r>
            <a:r>
              <a:rPr lang="en-US" altLang="en-US" sz="2000" b="1" dirty="0"/>
              <a:t>1</a:t>
            </a:r>
            <a:r>
              <a:rPr lang="ru-RU" altLang="en-US" sz="2000" b="1" dirty="0">
                <a:solidFill>
                  <a:srgbClr val="CCFFFF"/>
                </a:solidFill>
              </a:rPr>
              <a:t> </a:t>
            </a:r>
          </a:p>
        </p:txBody>
      </p:sp>
      <p:sp>
        <p:nvSpPr>
          <p:cNvPr id="8" name="Прямоугольник 7"/>
          <p:cNvSpPr/>
          <p:nvPr/>
        </p:nvSpPr>
        <p:spPr>
          <a:xfrm>
            <a:off x="251520" y="260648"/>
            <a:ext cx="8712968" cy="2308324"/>
          </a:xfrm>
          <a:prstGeom prst="rect">
            <a:avLst/>
          </a:prstGeom>
        </p:spPr>
        <p:txBody>
          <a:bodyPr wrap="square">
            <a:spAutoFit/>
          </a:bodyPr>
          <a:lstStyle/>
          <a:p>
            <a:pPr algn="just">
              <a:lnSpc>
                <a:spcPct val="80000"/>
              </a:lnSpc>
            </a:pPr>
            <a:r>
              <a:rPr lang="ru-RU" altLang="en-US" sz="2000" dirty="0" smtClean="0"/>
              <a:t>Нажмем кнопку </a:t>
            </a:r>
            <a:r>
              <a:rPr lang="ru-RU" altLang="en-US" sz="2000" b="1" dirty="0" smtClean="0"/>
              <a:t>Оценки параметров модели. </a:t>
            </a:r>
            <a:r>
              <a:rPr lang="ru-RU" altLang="en-US" sz="2000" dirty="0" smtClean="0"/>
              <a:t>Появится таблица (рис. 11) со значениями параметров регрессионной  модели. По данным таблицы можно составить уравнение регрессии экспоненциального роста: </a:t>
            </a:r>
            <a:endParaRPr lang="en-US" altLang="en-US" sz="2000" i="1" dirty="0" smtClean="0"/>
          </a:p>
          <a:p>
            <a:pPr algn="just">
              <a:lnSpc>
                <a:spcPct val="80000"/>
              </a:lnSpc>
            </a:pPr>
            <a:r>
              <a:rPr lang="en-US" altLang="en-US" sz="2000" i="1" dirty="0" smtClean="0"/>
              <a:t>    </a:t>
            </a:r>
            <a:endParaRPr lang="ru-RU" altLang="en-US" sz="2000" i="1" dirty="0" smtClean="0"/>
          </a:p>
          <a:p>
            <a:pPr algn="just">
              <a:lnSpc>
                <a:spcPct val="80000"/>
              </a:lnSpc>
            </a:pPr>
            <a:r>
              <a:rPr lang="en-US" altLang="en-US" sz="2000" i="1" dirty="0" smtClean="0"/>
              <a:t>N</a:t>
            </a:r>
            <a:r>
              <a:rPr lang="ru-RU" altLang="en-US" sz="2000" i="1" dirty="0" err="1" smtClean="0"/>
              <a:t>операц</a:t>
            </a:r>
            <a:r>
              <a:rPr lang="ru-RU" altLang="en-US" sz="2000" i="1" dirty="0" smtClean="0"/>
              <a:t> = 18,19634 + </a:t>
            </a:r>
            <a:r>
              <a:rPr lang="ru-RU" altLang="en-US" sz="2000" i="1" dirty="0" err="1" smtClean="0"/>
              <a:t>ехр</a:t>
            </a:r>
            <a:r>
              <a:rPr lang="ru-RU" altLang="en-US" sz="2000" i="1" dirty="0" smtClean="0"/>
              <a:t>(–0,007985 + </a:t>
            </a:r>
            <a:r>
              <a:rPr lang="en-US" altLang="en-US" sz="2000" i="1" dirty="0" smtClean="0"/>
              <a:t>+</a:t>
            </a:r>
            <a:r>
              <a:rPr lang="ru-RU" altLang="en-US" sz="2000" i="1" dirty="0" smtClean="0"/>
              <a:t>1,000567</a:t>
            </a:r>
            <a:r>
              <a:rPr lang="en-US" altLang="en-US" sz="2000" i="1" dirty="0" smtClean="0"/>
              <a:t>N</a:t>
            </a:r>
            <a:r>
              <a:rPr lang="ru-RU" altLang="en-US" sz="2000" i="1" dirty="0" smtClean="0"/>
              <a:t> город).</a:t>
            </a:r>
            <a:endParaRPr lang="ru-RU" altLang="en-US" sz="2000" dirty="0" smtClean="0"/>
          </a:p>
          <a:p>
            <a:pPr algn="just">
              <a:lnSpc>
                <a:spcPct val="80000"/>
              </a:lnSpc>
            </a:pPr>
            <a:r>
              <a:rPr lang="en-US" altLang="en-US" sz="2000" dirty="0" smtClean="0"/>
              <a:t>        </a:t>
            </a:r>
            <a:endParaRPr lang="ru-RU" altLang="en-US" sz="2000" dirty="0" smtClean="0"/>
          </a:p>
          <a:p>
            <a:pPr algn="just">
              <a:lnSpc>
                <a:spcPct val="80000"/>
              </a:lnSpc>
            </a:pPr>
            <a:r>
              <a:rPr lang="ru-RU" altLang="en-US" sz="2000" dirty="0" smtClean="0"/>
              <a:t>Используя приведенное соотношение, легко по заданному значению числа городов оценить трудоемкость алгоритма поиска решения задачи коммивояжера. </a:t>
            </a:r>
            <a:endParaRPr lang="ru-RU" sz="2000" dirty="0"/>
          </a:p>
        </p:txBody>
      </p:sp>
      <p:graphicFrame>
        <p:nvGraphicFramePr>
          <p:cNvPr id="9" name="Таблица 8"/>
          <p:cNvGraphicFramePr>
            <a:graphicFrameLocks noGrp="1"/>
          </p:cNvGraphicFramePr>
          <p:nvPr/>
        </p:nvGraphicFramePr>
        <p:xfrm>
          <a:off x="2483768" y="2636912"/>
          <a:ext cx="4392488" cy="1940798"/>
        </p:xfrm>
        <a:graphic>
          <a:graphicData uri="http://schemas.openxmlformats.org/drawingml/2006/table">
            <a:tbl>
              <a:tblPr/>
              <a:tblGrid>
                <a:gridCol w="1051346"/>
                <a:gridCol w="1144898"/>
                <a:gridCol w="1144898"/>
                <a:gridCol w="1051346"/>
              </a:tblGrid>
              <a:tr h="1509510">
                <a:tc rowSpan="2">
                  <a:txBody>
                    <a:bodyPr/>
                    <a:lstStyle/>
                    <a:p>
                      <a:pPr algn="just">
                        <a:lnSpc>
                          <a:spcPct val="115000"/>
                        </a:lnSpc>
                        <a:spcAft>
                          <a:spcPts val="0"/>
                        </a:spcAft>
                      </a:pPr>
                      <a:endParaRPr lang="ru-RU" sz="1000" dirty="0">
                        <a:latin typeface="Arial"/>
                        <a:ea typeface="Calibri"/>
                        <a:cs typeface="Times New Roman"/>
                      </a:endParaRPr>
                    </a:p>
                    <a:p>
                      <a:pPr algn="just">
                        <a:lnSpc>
                          <a:spcPct val="115000"/>
                        </a:lnSpc>
                        <a:spcAft>
                          <a:spcPts val="0"/>
                        </a:spcAft>
                      </a:pPr>
                      <a:r>
                        <a:rPr lang="ru-RU" sz="1000" dirty="0">
                          <a:latin typeface="Arial"/>
                          <a:ea typeface="Calibri"/>
                          <a:cs typeface="Times New Roman"/>
                        </a:rPr>
                        <a:t>N=10</a:t>
                      </a:r>
                      <a:endParaRPr lang="ru-RU" sz="1000" dirty="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lnSpc>
                          <a:spcPct val="115000"/>
                        </a:lnSpc>
                        <a:spcAft>
                          <a:spcPts val="0"/>
                        </a:spcAft>
                      </a:pPr>
                      <a:r>
                        <a:rPr lang="ru-RU" sz="1000" dirty="0">
                          <a:latin typeface="Arial"/>
                          <a:ea typeface="Calibri"/>
                          <a:cs typeface="Times New Roman"/>
                        </a:rPr>
                        <a:t>Модель: </a:t>
                      </a:r>
                      <a:r>
                        <a:rPr lang="ru-RU" sz="1000" dirty="0" err="1">
                          <a:latin typeface="Arial"/>
                          <a:ea typeface="Calibri"/>
                          <a:cs typeface="Times New Roman"/>
                        </a:rPr>
                        <a:t>эксп</a:t>
                      </a:r>
                      <a:r>
                        <a:rPr lang="ru-RU" sz="1000" dirty="0">
                          <a:latin typeface="Arial"/>
                          <a:ea typeface="Calibri"/>
                          <a:cs typeface="Times New Roman"/>
                        </a:rPr>
                        <a:t>. рост (</a:t>
                      </a:r>
                      <a:r>
                        <a:rPr lang="ru-RU" sz="1000" dirty="0" err="1">
                          <a:latin typeface="Arial"/>
                          <a:ea typeface="Calibri"/>
                          <a:cs typeface="Times New Roman"/>
                        </a:rPr>
                        <a:t>y=c+exp</a:t>
                      </a:r>
                      <a:r>
                        <a:rPr lang="ru-RU" sz="1000" dirty="0">
                          <a:latin typeface="Arial"/>
                          <a:ea typeface="Calibri"/>
                          <a:cs typeface="Times New Roman"/>
                        </a:rPr>
                        <a:t>(b0+b1*x1+b2*x2 ....)) (Коммивояжер)</a:t>
                      </a:r>
                      <a:endParaRPr lang="ru-RU" sz="1000" dirty="0">
                        <a:latin typeface="Calibri"/>
                        <a:ea typeface="Calibri"/>
                        <a:cs typeface="Times New Roman"/>
                      </a:endParaRPr>
                    </a:p>
                    <a:p>
                      <a:pPr algn="just">
                        <a:lnSpc>
                          <a:spcPct val="115000"/>
                        </a:lnSpc>
                        <a:spcAft>
                          <a:spcPts val="0"/>
                        </a:spcAft>
                      </a:pPr>
                      <a:r>
                        <a:rPr lang="ru-RU" sz="1000" dirty="0">
                          <a:latin typeface="Arial"/>
                          <a:ea typeface="Calibri"/>
                          <a:cs typeface="Times New Roman"/>
                        </a:rPr>
                        <a:t>Завис. переменная: N операций Потери: </a:t>
                      </a:r>
                      <a:r>
                        <a:rPr lang="ru-RU" sz="1000" dirty="0" err="1">
                          <a:latin typeface="Arial"/>
                          <a:ea typeface="Calibri"/>
                          <a:cs typeface="Times New Roman"/>
                        </a:rPr>
                        <a:t>Наим</a:t>
                      </a:r>
                      <a:r>
                        <a:rPr lang="ru-RU" sz="1000" dirty="0">
                          <a:latin typeface="Arial"/>
                          <a:ea typeface="Calibri"/>
                          <a:cs typeface="Times New Roman"/>
                        </a:rPr>
                        <a:t>. квадр.</a:t>
                      </a:r>
                      <a:endParaRPr lang="ru-RU" sz="1000" dirty="0">
                        <a:latin typeface="Calibri"/>
                        <a:ea typeface="Calibri"/>
                        <a:cs typeface="Times New Roman"/>
                      </a:endParaRPr>
                    </a:p>
                    <a:p>
                      <a:pPr algn="just">
                        <a:lnSpc>
                          <a:spcPct val="115000"/>
                        </a:lnSpc>
                        <a:spcAft>
                          <a:spcPts val="0"/>
                        </a:spcAft>
                      </a:pPr>
                      <a:r>
                        <a:rPr lang="ru-RU" sz="1000" dirty="0">
                          <a:latin typeface="Arial"/>
                          <a:ea typeface="Calibri"/>
                          <a:cs typeface="Times New Roman"/>
                        </a:rPr>
                        <a:t>Итог. потери:76592,085633 R= 1,0000 Объяснён. </a:t>
                      </a:r>
                      <a:r>
                        <a:rPr lang="ru-RU" sz="1000" dirty="0" err="1">
                          <a:latin typeface="Arial"/>
                          <a:ea typeface="Calibri"/>
                          <a:cs typeface="Times New Roman"/>
                        </a:rPr>
                        <a:t>дисперс</a:t>
                      </a:r>
                      <a:r>
                        <a:rPr lang="ru-RU" sz="1000" dirty="0">
                          <a:latin typeface="Arial"/>
                          <a:ea typeface="Calibri"/>
                          <a:cs typeface="Times New Roman"/>
                        </a:rPr>
                        <a:t>.: 100,00</a:t>
                      </a:r>
                      <a:endParaRPr lang="ru-RU" sz="1000" dirty="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r>
              <a:tr h="215644">
                <a:tc vMerge="1">
                  <a:txBody>
                    <a:bodyPr/>
                    <a:lstStyle/>
                    <a:p>
                      <a:endParaRPr lang="ru-RU"/>
                    </a:p>
                  </a:txBody>
                  <a:tcPr/>
                </a:tc>
                <a:tc>
                  <a:txBody>
                    <a:bodyPr/>
                    <a:lstStyle/>
                    <a:p>
                      <a:pPr algn="ctr">
                        <a:lnSpc>
                          <a:spcPct val="115000"/>
                        </a:lnSpc>
                        <a:spcAft>
                          <a:spcPts val="0"/>
                        </a:spcAft>
                      </a:pPr>
                      <a:r>
                        <a:rPr lang="ru-RU" sz="1000">
                          <a:latin typeface="Arial"/>
                          <a:ea typeface="Calibri"/>
                          <a:cs typeface="Times New Roman"/>
                        </a:rPr>
                        <a:t>C</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1000">
                          <a:latin typeface="Arial"/>
                          <a:ea typeface="Calibri"/>
                          <a:cs typeface="Times New Roman"/>
                        </a:rPr>
                        <a:t>B0</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1000">
                          <a:latin typeface="Arial"/>
                          <a:ea typeface="Calibri"/>
                          <a:cs typeface="Times New Roman"/>
                        </a:rPr>
                        <a:t>N город</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5644">
                <a:tc>
                  <a:txBody>
                    <a:bodyPr/>
                    <a:lstStyle/>
                    <a:p>
                      <a:pPr algn="just">
                        <a:lnSpc>
                          <a:spcPct val="115000"/>
                        </a:lnSpc>
                        <a:spcAft>
                          <a:spcPts val="0"/>
                        </a:spcAft>
                      </a:pPr>
                      <a:r>
                        <a:rPr lang="ru-RU" sz="1000">
                          <a:latin typeface="Arial"/>
                          <a:ea typeface="Calibri"/>
                          <a:cs typeface="Times New Roman"/>
                        </a:rPr>
                        <a:t>Оценка</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dirty="0">
                          <a:latin typeface="Arial"/>
                          <a:ea typeface="Calibri"/>
                          <a:cs typeface="Times New Roman"/>
                        </a:rPr>
                        <a:t>18,19629</a:t>
                      </a:r>
                      <a:endParaRPr lang="ru-RU" sz="1000" dirty="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-0,007985</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dirty="0">
                          <a:latin typeface="Arial"/>
                          <a:ea typeface="Calibri"/>
                          <a:cs typeface="Times New Roman"/>
                        </a:rPr>
                        <a:t>1,000567</a:t>
                      </a:r>
                      <a:endParaRPr lang="ru-RU" sz="1000" dirty="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sp>
        <p:nvSpPr>
          <p:cNvPr id="34820" name="Text Box 4"/>
          <p:cNvSpPr txBox="1">
            <a:spLocks noChangeArrowheads="1"/>
          </p:cNvSpPr>
          <p:nvPr/>
        </p:nvSpPr>
        <p:spPr bwMode="auto">
          <a:xfrm>
            <a:off x="4427984" y="6237312"/>
            <a:ext cx="115252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ru-RU" altLang="en-US" sz="2000" b="1" dirty="0"/>
              <a:t>Рис. 12</a:t>
            </a:r>
          </a:p>
        </p:txBody>
      </p:sp>
      <p:sp>
        <p:nvSpPr>
          <p:cNvPr id="34823"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4822" name="Object 6"/>
          <p:cNvGraphicFramePr>
            <a:graphicFrameLocks noChangeAspect="1"/>
          </p:cNvGraphicFramePr>
          <p:nvPr/>
        </p:nvGraphicFramePr>
        <p:xfrm>
          <a:off x="1475656" y="1556792"/>
          <a:ext cx="6327641" cy="4745731"/>
        </p:xfrm>
        <a:graphic>
          <a:graphicData uri="http://schemas.openxmlformats.org/presentationml/2006/ole">
            <p:oleObj spid="_x0000_s34822" name="Graph" r:id="rId3" imgW="5943600" imgH="4457880" progId="Statistica.Graph">
              <p:embed/>
            </p:oleObj>
          </a:graphicData>
        </a:graphic>
      </p:graphicFrame>
      <p:sp>
        <p:nvSpPr>
          <p:cNvPr id="7" name="Прямоугольник 6"/>
          <p:cNvSpPr/>
          <p:nvPr/>
        </p:nvSpPr>
        <p:spPr>
          <a:xfrm>
            <a:off x="107504" y="188640"/>
            <a:ext cx="8856984" cy="1384995"/>
          </a:xfrm>
          <a:prstGeom prst="rect">
            <a:avLst/>
          </a:prstGeom>
        </p:spPr>
        <p:txBody>
          <a:bodyPr wrap="square">
            <a:spAutoFit/>
          </a:bodyPr>
          <a:lstStyle/>
          <a:p>
            <a:pPr algn="just"/>
            <a:r>
              <a:rPr lang="en-US" altLang="en-US" dirty="0" smtClean="0"/>
              <a:t> </a:t>
            </a:r>
            <a:r>
              <a:rPr lang="ru-RU" altLang="en-US" sz="2000" dirty="0" smtClean="0"/>
              <a:t>Нажмем</a:t>
            </a:r>
            <a:r>
              <a:rPr lang="en-US" altLang="en-US" sz="2000" dirty="0" smtClean="0"/>
              <a:t> </a:t>
            </a:r>
            <a:r>
              <a:rPr lang="ru-RU" altLang="en-US" sz="2000" dirty="0" smtClean="0"/>
              <a:t>кнопку</a:t>
            </a:r>
            <a:r>
              <a:rPr lang="en-US" altLang="en-US" sz="2000" dirty="0" smtClean="0"/>
              <a:t> </a:t>
            </a:r>
            <a:r>
              <a:rPr lang="ru-RU" altLang="en-US" sz="2000" b="1" dirty="0" smtClean="0"/>
              <a:t>Подогнанная функция и наблюдаемые значения</a:t>
            </a:r>
            <a:r>
              <a:rPr lang="en-US" altLang="en-US" sz="2000" b="1" dirty="0" smtClean="0"/>
              <a:t>. </a:t>
            </a:r>
            <a:r>
              <a:rPr lang="ru-RU" altLang="en-US" sz="2000" dirty="0" smtClean="0"/>
              <a:t>Появится изображение графика с нанесенными наблюдаемыми значениями (рис. 12). Из графика видно значительное соответствие регрессионной модели эмпирической зависимости между числом городов и трудоемкостью алгоритма. </a:t>
            </a:r>
            <a:endParaRPr lang="ru-RU" sz="2000"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0" y="188913"/>
            <a:ext cx="8964613" cy="5937250"/>
          </a:xfrm>
        </p:spPr>
        <p:txBody>
          <a:bodyPr/>
          <a:lstStyle/>
          <a:p>
            <a:pPr marL="0" indent="0" algn="just">
              <a:lnSpc>
                <a:spcPct val="80000"/>
              </a:lnSpc>
              <a:spcBef>
                <a:spcPct val="0"/>
              </a:spcBef>
              <a:buNone/>
            </a:pPr>
            <a:r>
              <a:rPr lang="en-US" altLang="en-US" sz="2000" dirty="0"/>
              <a:t>       </a:t>
            </a:r>
            <a:r>
              <a:rPr lang="ru-RU" altLang="en-US" sz="2000" dirty="0" smtClean="0"/>
              <a:t>Дополнительно убедиться в адекватности модели можно при помощи вкладки </a:t>
            </a:r>
            <a:r>
              <a:rPr lang="ru-RU" altLang="en-US" sz="2000" b="1" dirty="0" smtClean="0"/>
              <a:t>Остатки</a:t>
            </a:r>
            <a:r>
              <a:rPr lang="ru-RU" altLang="en-US" sz="2000" dirty="0" smtClean="0"/>
              <a:t>.</a:t>
            </a:r>
            <a:r>
              <a:rPr lang="en-US" altLang="en-US" sz="2000" dirty="0" smtClean="0"/>
              <a:t> </a:t>
            </a:r>
            <a:r>
              <a:rPr lang="ru-RU" altLang="en-US" sz="2000" dirty="0" smtClean="0"/>
              <a:t>Об </a:t>
            </a:r>
            <a:r>
              <a:rPr lang="ru-RU" altLang="en-US" sz="2000" dirty="0"/>
              <a:t>адекватности модели </a:t>
            </a:r>
            <a:r>
              <a:rPr lang="ru-RU" altLang="en-US" sz="2000" dirty="0" smtClean="0"/>
              <a:t>также свидетельствует </a:t>
            </a:r>
            <a:r>
              <a:rPr lang="ru-RU" altLang="en-US" sz="2000" dirty="0"/>
              <a:t>гистограмма остатков (рис. 13), из которой следует </a:t>
            </a:r>
            <a:r>
              <a:rPr lang="ru-RU" altLang="en-US" sz="2000" dirty="0" smtClean="0"/>
              <a:t>некоторое соответствие </a:t>
            </a:r>
            <a:r>
              <a:rPr lang="ru-RU" altLang="en-US" sz="2000" dirty="0"/>
              <a:t>(несмотря на малое число наблюдений) распределения остатков нормальному закону. </a:t>
            </a:r>
          </a:p>
        </p:txBody>
      </p:sp>
      <p:sp>
        <p:nvSpPr>
          <p:cNvPr id="35843" name="Rectangle 3"/>
          <p:cNvSpPr>
            <a:spLocks noChangeArrowheads="1"/>
          </p:cNvSpPr>
          <p:nvPr/>
        </p:nvSpPr>
        <p:spPr bwMode="auto">
          <a:xfrm>
            <a:off x="0" y="24098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sp>
        <p:nvSpPr>
          <p:cNvPr id="35845" name="Text Box 5"/>
          <p:cNvSpPr txBox="1">
            <a:spLocks noChangeArrowheads="1"/>
          </p:cNvSpPr>
          <p:nvPr/>
        </p:nvSpPr>
        <p:spPr bwMode="auto">
          <a:xfrm>
            <a:off x="4139952" y="6400800"/>
            <a:ext cx="143986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ru-RU" altLang="en-US" sz="2000" b="1" dirty="0"/>
              <a:t>Рис. 13</a:t>
            </a:r>
          </a:p>
        </p:txBody>
      </p:sp>
      <p:sp>
        <p:nvSpPr>
          <p:cNvPr id="3584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5847" name="Object 7"/>
          <p:cNvGraphicFramePr>
            <a:graphicFrameLocks noChangeAspect="1"/>
          </p:cNvGraphicFramePr>
          <p:nvPr/>
        </p:nvGraphicFramePr>
        <p:xfrm>
          <a:off x="2051720" y="1988840"/>
          <a:ext cx="5943600" cy="4457700"/>
        </p:xfrm>
        <a:graphic>
          <a:graphicData uri="http://schemas.openxmlformats.org/presentationml/2006/ole">
            <p:oleObj spid="_x0000_s35847" name="Graph" r:id="rId3" imgW="5943600" imgH="4457880" progId="Statistica.Graph">
              <p:embed/>
            </p:oleObj>
          </a:graphicData>
        </a:graphic>
      </p:graphicFrame>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3500438"/>
            <a:ext cx="9144000" cy="3097212"/>
          </a:xfrm>
        </p:spPr>
        <p:txBody>
          <a:bodyPr/>
          <a:lstStyle/>
          <a:p>
            <a:r>
              <a:rPr lang="ru-RU" altLang="en-US" b="1">
                <a:solidFill>
                  <a:srgbClr val="CCFFFF"/>
                </a:solidFill>
              </a:rPr>
              <a:t>Кусочно-линейная регрессия. Описание процедуры </a:t>
            </a:r>
            <a:r>
              <a:rPr lang="en-US" altLang="en-US" b="1">
                <a:solidFill>
                  <a:srgbClr val="CCFFFF"/>
                </a:solidFill>
              </a:rPr>
              <a:t>Piecewise linear regression</a:t>
            </a:r>
            <a:r>
              <a:rPr lang="ru-RU" altLang="en-US" b="1">
                <a:solidFill>
                  <a:srgbClr val="CCFFFF"/>
                </a:solidFill>
              </a:rPr>
              <a:t>.</a:t>
            </a: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0" presetClass="entr" presetSubtype="0" fill="hold" grpId="0" nodeType="with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fade">
                                      <p:cBhvr>
                                        <p:cTn id="7" dur="800" decel="100000"/>
                                        <p:tgtEl>
                                          <p:spTgt spid="36866"/>
                                        </p:tgtEl>
                                      </p:cBhvr>
                                    </p:animEffect>
                                    <p:anim calcmode="lin" valueType="num">
                                      <p:cBhvr>
                                        <p:cTn id="8" dur="800" decel="100000" fill="hold"/>
                                        <p:tgtEl>
                                          <p:spTgt spid="36866"/>
                                        </p:tgtEl>
                                        <p:attrNameLst>
                                          <p:attrName>style.rotation</p:attrName>
                                        </p:attrNameLst>
                                      </p:cBhvr>
                                      <p:tavLst>
                                        <p:tav tm="0">
                                          <p:val>
                                            <p:fltVal val="-90"/>
                                          </p:val>
                                        </p:tav>
                                        <p:tav tm="100000">
                                          <p:val>
                                            <p:fltVal val="0"/>
                                          </p:val>
                                        </p:tav>
                                      </p:tavLst>
                                    </p:anim>
                                    <p:anim calcmode="lin" valueType="num">
                                      <p:cBhvr>
                                        <p:cTn id="9" dur="800" decel="100000" fill="hold"/>
                                        <p:tgtEl>
                                          <p:spTgt spid="36866"/>
                                        </p:tgtEl>
                                        <p:attrNameLst>
                                          <p:attrName>ppt_x</p:attrName>
                                        </p:attrNameLst>
                                      </p:cBhvr>
                                      <p:tavLst>
                                        <p:tav tm="0">
                                          <p:val>
                                            <p:strVal val="#ppt_x+0.4"/>
                                          </p:val>
                                        </p:tav>
                                        <p:tav tm="100000">
                                          <p:val>
                                            <p:strVal val="#ppt_x-0.05"/>
                                          </p:val>
                                        </p:tav>
                                      </p:tavLst>
                                    </p:anim>
                                    <p:anim calcmode="lin" valueType="num">
                                      <p:cBhvr>
                                        <p:cTn id="10" dur="800" decel="100000" fill="hold"/>
                                        <p:tgtEl>
                                          <p:spTgt spid="36866"/>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6866"/>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686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0" y="188913"/>
            <a:ext cx="8964613" cy="6480175"/>
          </a:xfrm>
        </p:spPr>
        <p:txBody>
          <a:bodyPr/>
          <a:lstStyle/>
          <a:p>
            <a:pPr algn="just">
              <a:lnSpc>
                <a:spcPct val="80000"/>
              </a:lnSpc>
              <a:spcBef>
                <a:spcPct val="0"/>
              </a:spcBef>
              <a:buFontTx/>
              <a:buNone/>
            </a:pPr>
            <a:r>
              <a:rPr lang="ru-RU" altLang="en-US" sz="2800"/>
              <a:t>        Модуль нелинейное оценивание включает бинарные (логит и пробит), экспоненциальную,  заданную пользователем модели.</a:t>
            </a:r>
          </a:p>
          <a:p>
            <a:pPr algn="just">
              <a:lnSpc>
                <a:spcPct val="80000"/>
              </a:lnSpc>
              <a:spcBef>
                <a:spcPct val="0"/>
              </a:spcBef>
              <a:buFontTx/>
              <a:buNone/>
            </a:pPr>
            <a:r>
              <a:rPr lang="ru-RU" altLang="en-US" sz="2800"/>
              <a:t>         Бинарные модели применяют, если зависимая переменная (отклик) бинарна по своей природе, т.е. может принимать только два значения. Например, пациент может выздороветь, а может не выздороветь. Кандидат на работу может пройти тест, а может провалить и т.д. Во всех этих случаях представляет интерес поиск зависимостей между одной или несколькими «непрерывными» переменными и одной зависимой от них бинарной переменной. Так как технически достаточно сложно смоделировать бинарную функцию от непрерывных аргументов, задачу регрессии формулируют иначе. Вместо предсказания бинарной переменной предсказывают непрерывную переменную со значениями на отрезке </a:t>
            </a:r>
            <a:r>
              <a:rPr lang="ru-RU" altLang="en-US" sz="2800">
                <a:sym typeface="Symbol" panose="05050102010706020507" pitchFamily="18" charset="2"/>
              </a:rPr>
              <a:t></a:t>
            </a:r>
            <a:r>
              <a:rPr lang="ru-RU" altLang="en-US" sz="2800"/>
              <a:t>0, 1</a:t>
            </a:r>
            <a:r>
              <a:rPr lang="ru-RU" altLang="en-US" sz="2800">
                <a:sym typeface="Symbol" panose="05050102010706020507" pitchFamily="18" charset="2"/>
              </a:rPr>
              <a:t></a:t>
            </a:r>
            <a:r>
              <a:rPr lang="ru-RU" altLang="en-US" sz="2800"/>
              <a:t>. </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xfrm>
            <a:off x="0" y="188913"/>
            <a:ext cx="8893175" cy="2808039"/>
          </a:xfrm>
        </p:spPr>
        <p:txBody>
          <a:bodyPr/>
          <a:lstStyle/>
          <a:p>
            <a:pPr algn="just">
              <a:lnSpc>
                <a:spcPct val="80000"/>
              </a:lnSpc>
              <a:spcBef>
                <a:spcPct val="0"/>
              </a:spcBef>
              <a:buFontTx/>
              <a:buNone/>
            </a:pPr>
            <a:r>
              <a:rPr lang="en-US" altLang="en-US" sz="2000" dirty="0"/>
              <a:t>    </a:t>
            </a:r>
            <a:r>
              <a:rPr lang="ru-RU" altLang="en-US" sz="2000" dirty="0"/>
              <a:t>Кусочно-линейной регрессии соответствует модель:</a:t>
            </a:r>
            <a:endParaRPr lang="en-US" altLang="en-US" sz="2000" i="1" dirty="0"/>
          </a:p>
          <a:p>
            <a:pPr algn="just">
              <a:lnSpc>
                <a:spcPct val="80000"/>
              </a:lnSpc>
              <a:spcBef>
                <a:spcPct val="0"/>
              </a:spcBef>
              <a:buFontTx/>
              <a:buNone/>
            </a:pPr>
            <a:r>
              <a:rPr lang="en-US" altLang="en-US" sz="2000" i="1" dirty="0"/>
              <a:t>    Y</a:t>
            </a:r>
            <a:r>
              <a:rPr lang="ru-RU" altLang="en-US" sz="2000" i="1" dirty="0"/>
              <a:t> = (</a:t>
            </a:r>
            <a:r>
              <a:rPr lang="en-US" altLang="en-US" sz="2000" i="1" dirty="0"/>
              <a:t>b</a:t>
            </a:r>
            <a:r>
              <a:rPr lang="ru-RU" altLang="en-US" sz="2000" i="1" baseline="-16000" dirty="0"/>
              <a:t>01</a:t>
            </a:r>
            <a:r>
              <a:rPr lang="ru-RU" altLang="en-US" sz="2000" i="1" dirty="0"/>
              <a:t> + </a:t>
            </a:r>
            <a:r>
              <a:rPr lang="en-US" altLang="en-US" sz="2000" i="1" dirty="0"/>
              <a:t>b</a:t>
            </a:r>
            <a:r>
              <a:rPr lang="ru-RU" altLang="en-US" sz="2000" i="1" baseline="-16000" dirty="0"/>
              <a:t>11</a:t>
            </a:r>
            <a:r>
              <a:rPr lang="en-US" altLang="en-US" sz="2000" i="1" dirty="0"/>
              <a:t>x</a:t>
            </a:r>
            <a:r>
              <a:rPr lang="ru-RU" altLang="en-US" sz="2000" i="1" baseline="-16000" dirty="0"/>
              <a:t>1</a:t>
            </a:r>
            <a:r>
              <a:rPr lang="ru-RU" altLang="en-US" sz="2000" i="1" dirty="0"/>
              <a:t> +…+ </a:t>
            </a:r>
            <a:r>
              <a:rPr lang="en-US" altLang="en-US" sz="2000" i="1" dirty="0" err="1"/>
              <a:t>b</a:t>
            </a:r>
            <a:r>
              <a:rPr lang="en-US" altLang="en-US" sz="2000" i="1" baseline="-16000" dirty="0" err="1"/>
              <a:t>m</a:t>
            </a:r>
            <a:r>
              <a:rPr lang="ru-RU" altLang="en-US" sz="2000" i="1" baseline="-16000" dirty="0"/>
              <a:t>1</a:t>
            </a:r>
            <a:r>
              <a:rPr lang="en-US" altLang="en-US" sz="2000" i="1" dirty="0" err="1"/>
              <a:t>x</a:t>
            </a:r>
            <a:r>
              <a:rPr lang="en-US" altLang="en-US" sz="2000" i="1" baseline="-16000" dirty="0" err="1"/>
              <a:t>m</a:t>
            </a:r>
            <a:r>
              <a:rPr lang="ru-RU" altLang="en-US" sz="2000" i="1" dirty="0"/>
              <a:t>)(</a:t>
            </a:r>
            <a:r>
              <a:rPr lang="en-US" altLang="en-US" sz="2000" i="1" dirty="0"/>
              <a:t>Y</a:t>
            </a:r>
            <a:r>
              <a:rPr lang="ru-RU" altLang="en-US" sz="2000" i="1" dirty="0"/>
              <a:t> &lt;= </a:t>
            </a:r>
            <a:r>
              <a:rPr lang="en-US" altLang="en-US" sz="2000" i="1" dirty="0"/>
              <a:t>Y</a:t>
            </a:r>
            <a:r>
              <a:rPr lang="ru-RU" altLang="en-US" sz="2000" i="1" dirty="0"/>
              <a:t>*) + </a:t>
            </a:r>
            <a:endParaRPr lang="en-US" altLang="en-US" sz="2000" i="1" dirty="0"/>
          </a:p>
          <a:p>
            <a:pPr algn="just">
              <a:lnSpc>
                <a:spcPct val="80000"/>
              </a:lnSpc>
              <a:spcBef>
                <a:spcPct val="0"/>
              </a:spcBef>
              <a:buFontTx/>
              <a:buNone/>
            </a:pPr>
            <a:r>
              <a:rPr lang="en-US" altLang="en-US" sz="2000" i="1" dirty="0"/>
              <a:t>    +</a:t>
            </a:r>
            <a:r>
              <a:rPr lang="ru-RU" altLang="en-US" sz="2000" i="1" dirty="0"/>
              <a:t>(</a:t>
            </a:r>
            <a:r>
              <a:rPr lang="en-US" altLang="en-US" sz="2000" i="1" dirty="0"/>
              <a:t>b</a:t>
            </a:r>
            <a:r>
              <a:rPr lang="ru-RU" altLang="en-US" sz="2000" i="1" baseline="-16000" dirty="0"/>
              <a:t>02</a:t>
            </a:r>
            <a:r>
              <a:rPr lang="ru-RU" altLang="en-US" sz="2000" i="1" dirty="0"/>
              <a:t> + </a:t>
            </a:r>
            <a:r>
              <a:rPr lang="en-US" altLang="en-US" sz="2000" i="1" dirty="0"/>
              <a:t>b</a:t>
            </a:r>
            <a:r>
              <a:rPr lang="ru-RU" altLang="en-US" sz="2000" i="1" baseline="-16000" dirty="0"/>
              <a:t>12</a:t>
            </a:r>
            <a:r>
              <a:rPr lang="en-US" altLang="en-US" sz="2000" i="1" dirty="0"/>
              <a:t>x</a:t>
            </a:r>
            <a:r>
              <a:rPr lang="ru-RU" altLang="en-US" sz="2000" i="1" baseline="-16000" dirty="0"/>
              <a:t>1</a:t>
            </a:r>
            <a:r>
              <a:rPr lang="ru-RU" altLang="en-US" sz="2000" i="1" dirty="0"/>
              <a:t> +…+ </a:t>
            </a:r>
            <a:r>
              <a:rPr lang="en-US" altLang="en-US" sz="2000" i="1" dirty="0" err="1"/>
              <a:t>b</a:t>
            </a:r>
            <a:r>
              <a:rPr lang="en-US" altLang="en-US" sz="2000" i="1" baseline="-16000" dirty="0" err="1"/>
              <a:t>m</a:t>
            </a:r>
            <a:r>
              <a:rPr lang="ru-RU" altLang="en-US" sz="2000" i="1" baseline="-16000" dirty="0"/>
              <a:t>2</a:t>
            </a:r>
            <a:r>
              <a:rPr lang="en-US" altLang="en-US" sz="2000" i="1" dirty="0" err="1"/>
              <a:t>x</a:t>
            </a:r>
            <a:r>
              <a:rPr lang="en-US" altLang="en-US" sz="2000" i="1" baseline="-16000" dirty="0" err="1"/>
              <a:t>m</a:t>
            </a:r>
            <a:r>
              <a:rPr lang="ru-RU" altLang="en-US" sz="2000" i="1" dirty="0"/>
              <a:t>)(</a:t>
            </a:r>
            <a:r>
              <a:rPr lang="en-US" altLang="en-US" sz="2000" i="1" dirty="0"/>
              <a:t>Y</a:t>
            </a:r>
            <a:r>
              <a:rPr lang="ru-RU" altLang="en-US" sz="2000" i="1" dirty="0"/>
              <a:t> &gt; </a:t>
            </a:r>
            <a:r>
              <a:rPr lang="en-US" altLang="en-US" sz="2000" i="1" dirty="0"/>
              <a:t>Y</a:t>
            </a:r>
            <a:r>
              <a:rPr lang="ru-RU" altLang="en-US" sz="2000" i="1" dirty="0"/>
              <a:t>*),</a:t>
            </a:r>
            <a:endParaRPr lang="ru-RU" altLang="en-US" sz="2000" dirty="0"/>
          </a:p>
          <a:p>
            <a:pPr algn="just">
              <a:lnSpc>
                <a:spcPct val="80000"/>
              </a:lnSpc>
              <a:spcBef>
                <a:spcPct val="0"/>
              </a:spcBef>
              <a:buFontTx/>
              <a:buNone/>
            </a:pPr>
            <a:r>
              <a:rPr lang="en-US" altLang="en-US" sz="2000" dirty="0"/>
              <a:t>    </a:t>
            </a:r>
            <a:r>
              <a:rPr lang="ru-RU" altLang="en-US" sz="2000" dirty="0"/>
              <a:t>где </a:t>
            </a:r>
            <a:r>
              <a:rPr lang="en-US" altLang="en-US" sz="2000" i="1" dirty="0"/>
              <a:t>Y</a:t>
            </a:r>
            <a:r>
              <a:rPr lang="ru-RU" altLang="en-US" sz="2000" i="1" dirty="0"/>
              <a:t>*</a:t>
            </a:r>
            <a:r>
              <a:rPr lang="ru-RU" altLang="en-US" sz="2000" dirty="0"/>
              <a:t> </a:t>
            </a:r>
            <a:r>
              <a:rPr lang="ru-RU" altLang="en-US" sz="2000" b="1" dirty="0"/>
              <a:t>–</a:t>
            </a:r>
            <a:r>
              <a:rPr lang="ru-RU" altLang="en-US" sz="2000" dirty="0"/>
              <a:t> точка разрыва, которая может быть либо выбрана пользователем, либо оценена программой. Такой выбор предлагается в стартовом диалоговом окне разрывной регрессии в </a:t>
            </a:r>
            <a:r>
              <a:rPr lang="ru-RU" altLang="en-US" sz="2000" dirty="0" smtClean="0"/>
              <a:t>рамке </a:t>
            </a:r>
            <a:r>
              <a:rPr lang="ru-RU" altLang="en-US" sz="2000" b="1" dirty="0" smtClean="0"/>
              <a:t>Точка разрыва</a:t>
            </a:r>
            <a:r>
              <a:rPr lang="en-US" altLang="en-US" sz="2000" dirty="0" smtClean="0"/>
              <a:t> </a:t>
            </a:r>
            <a:r>
              <a:rPr lang="ru-RU" altLang="en-US" sz="2000" b="1" dirty="0"/>
              <a:t>–</a:t>
            </a:r>
            <a:r>
              <a:rPr lang="ru-RU" altLang="en-US" sz="2000" dirty="0"/>
              <a:t>  </a:t>
            </a:r>
            <a:r>
              <a:rPr lang="ru-RU" altLang="en-US" sz="2000" i="1" dirty="0" smtClean="0"/>
              <a:t>Оцененная </a:t>
            </a:r>
            <a:r>
              <a:rPr lang="ru-RU" altLang="en-US" sz="2000" i="1" dirty="0"/>
              <a:t>программой</a:t>
            </a:r>
            <a:r>
              <a:rPr lang="ru-RU" altLang="en-US" sz="2000" dirty="0"/>
              <a:t>, </a:t>
            </a:r>
            <a:r>
              <a:rPr lang="ru-RU" altLang="en-US" sz="2000" i="1" dirty="0" smtClean="0"/>
              <a:t>Определенная пользователем</a:t>
            </a:r>
            <a:r>
              <a:rPr lang="ru-RU" altLang="en-US" sz="2000" dirty="0" smtClean="0"/>
              <a:t>.</a:t>
            </a:r>
            <a:endParaRPr lang="ru-RU" altLang="en-US" sz="2000" dirty="0"/>
          </a:p>
          <a:p>
            <a:pPr algn="just">
              <a:lnSpc>
                <a:spcPct val="80000"/>
              </a:lnSpc>
              <a:spcBef>
                <a:spcPct val="0"/>
              </a:spcBef>
              <a:buFontTx/>
              <a:buNone/>
            </a:pPr>
            <a:r>
              <a:rPr lang="en-US" altLang="en-US" sz="2000" dirty="0"/>
              <a:t>       </a:t>
            </a:r>
            <a:r>
              <a:rPr lang="ru-RU" altLang="en-US" sz="2000" dirty="0"/>
              <a:t>Такая модель оценивания очень удобна в том случае, когда зависимая переменная при достижении некоторого критического значения резко меняется. Тогда до достижения критического момента оценивание производится одной моделью, а после достижения </a:t>
            </a:r>
            <a:r>
              <a:rPr lang="ru-RU" altLang="en-US" sz="2000" b="1" dirty="0"/>
              <a:t>–</a:t>
            </a:r>
            <a:r>
              <a:rPr lang="ru-RU" altLang="en-US" sz="2000" dirty="0"/>
              <a:t>  другой. </a:t>
            </a:r>
          </a:p>
        </p:txBody>
      </p:sp>
      <p:pic>
        <p:nvPicPr>
          <p:cNvPr id="128001" name="Picture 1"/>
          <p:cNvPicPr>
            <a:picLocks noChangeAspect="1" noChangeArrowheads="1"/>
          </p:cNvPicPr>
          <p:nvPr/>
        </p:nvPicPr>
        <p:blipFill>
          <a:blip r:embed="rId2" cstate="print"/>
          <a:srcRect/>
          <a:stretch>
            <a:fillRect/>
          </a:stretch>
        </p:blipFill>
        <p:spPr bwMode="auto">
          <a:xfrm>
            <a:off x="1883201" y="2996952"/>
            <a:ext cx="5209079" cy="3632481"/>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xfrm>
            <a:off x="179512" y="260350"/>
            <a:ext cx="8713663" cy="4032746"/>
          </a:xfrm>
        </p:spPr>
        <p:txBody>
          <a:bodyPr/>
          <a:lstStyle/>
          <a:p>
            <a:pPr algn="just">
              <a:lnSpc>
                <a:spcPct val="80000"/>
              </a:lnSpc>
              <a:spcBef>
                <a:spcPct val="0"/>
              </a:spcBef>
              <a:buFontTx/>
              <a:buNone/>
            </a:pPr>
            <a:r>
              <a:rPr lang="en-US" altLang="en-US" sz="2400" dirty="0"/>
              <a:t>        </a:t>
            </a:r>
            <a:r>
              <a:rPr lang="ru-RU" altLang="en-US" sz="2400" dirty="0"/>
              <a:t>После выбора рабочего файла и зависимой и независимой переменных дальнейший диалог с программой осуществляется аналогично рассмотренным ранее моделям с той лишь разницей, что в таблицах результатов кроме предсказанных значений и оцененных параметров будет содержаться оцененное значение точки разрыва (в случае, если было указано оценивание этой точки системой). Будут выведены две различные оценки одного и того же параметра – до критического момента и после. </a:t>
            </a:r>
          </a:p>
          <a:p>
            <a:pPr algn="just">
              <a:lnSpc>
                <a:spcPct val="80000"/>
              </a:lnSpc>
              <a:spcBef>
                <a:spcPct val="0"/>
              </a:spcBef>
              <a:buFontTx/>
              <a:buNone/>
            </a:pPr>
            <a:r>
              <a:rPr lang="ru-RU" altLang="en-US" sz="2400" dirty="0" smtClean="0"/>
              <a:t>      В </a:t>
            </a:r>
            <a:r>
              <a:rPr lang="ru-RU" altLang="en-US" sz="2400" dirty="0"/>
              <a:t>качестве данных возьмем файл </a:t>
            </a:r>
            <a:r>
              <a:rPr lang="ru-RU" altLang="en-US" sz="2400" i="1" dirty="0"/>
              <a:t>Акции</a:t>
            </a:r>
            <a:r>
              <a:rPr lang="ru-RU" altLang="en-US" sz="2400" dirty="0"/>
              <a:t>, содержащий информацию о помесячной стоимости акций компании </a:t>
            </a:r>
            <a:r>
              <a:rPr lang="ru-RU" altLang="en-US" sz="2400" i="1" dirty="0"/>
              <a:t>Газпром</a:t>
            </a:r>
            <a:r>
              <a:rPr lang="ru-RU" altLang="en-US" sz="2400" dirty="0"/>
              <a:t> в апреле, мае 1999 г. </a:t>
            </a:r>
            <a:endParaRPr lang="en-US" altLang="en-US" sz="2400" dirty="0"/>
          </a:p>
          <a:p>
            <a:pPr algn="just">
              <a:lnSpc>
                <a:spcPct val="80000"/>
              </a:lnSpc>
              <a:spcBef>
                <a:spcPct val="0"/>
              </a:spcBef>
              <a:buFontTx/>
              <a:buNone/>
            </a:pPr>
            <a:r>
              <a:rPr lang="en-US" altLang="en-US" sz="2400" dirty="0"/>
              <a:t>    </a:t>
            </a:r>
            <a:r>
              <a:rPr lang="ru-RU" altLang="en-US" sz="2400" dirty="0"/>
              <a:t>(рис. 14). </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9939" name="Object 3"/>
          <p:cNvGraphicFramePr>
            <a:graphicFrameLocks noChangeAspect="1"/>
          </p:cNvGraphicFramePr>
          <p:nvPr/>
        </p:nvGraphicFramePr>
        <p:xfrm>
          <a:off x="2627313" y="0"/>
          <a:ext cx="4273550" cy="6381750"/>
        </p:xfrm>
        <a:graphic>
          <a:graphicData uri="http://schemas.openxmlformats.org/presentationml/2006/ole">
            <p:oleObj spid="_x0000_s39941" name="Spreadsheet" r:id="rId3" imgW="2228850" imgH="3743325" progId="Statistica.Spreadsheet">
              <p:embed/>
            </p:oleObj>
          </a:graphicData>
        </a:graphic>
      </p:graphicFrame>
      <p:sp>
        <p:nvSpPr>
          <p:cNvPr id="39940" name="Text Box 4"/>
          <p:cNvSpPr txBox="1">
            <a:spLocks noChangeArrowheads="1"/>
          </p:cNvSpPr>
          <p:nvPr/>
        </p:nvSpPr>
        <p:spPr bwMode="auto">
          <a:xfrm>
            <a:off x="4356100" y="6400800"/>
            <a:ext cx="165576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ru-RU" altLang="en-US" b="1"/>
              <a:t>Рис. 14</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xfrm>
            <a:off x="0" y="188913"/>
            <a:ext cx="8893175" cy="5937250"/>
          </a:xfrm>
        </p:spPr>
        <p:txBody>
          <a:bodyPr/>
          <a:lstStyle/>
          <a:p>
            <a:pPr algn="just">
              <a:lnSpc>
                <a:spcPct val="80000"/>
              </a:lnSpc>
              <a:spcBef>
                <a:spcPct val="0"/>
              </a:spcBef>
              <a:buFontTx/>
              <a:buNone/>
            </a:pPr>
            <a:r>
              <a:rPr lang="en-US" altLang="en-US" sz="2800" dirty="0"/>
              <a:t>        </a:t>
            </a:r>
            <a:r>
              <a:rPr lang="ru-RU" altLang="en-US" sz="2400" dirty="0"/>
              <a:t>Из таблицы видно, что с 1-е по 10-е наблюдение стоимость акций растет, затем происходит резкое снижение курса и далее вновь с 11-е по 20-е наблюдение продолжается рост курса (рис. 15). Необходимо построить регрессионную модель зависимости стоимости акций от месяца. Целесообразно применить кусочно-линейную  регрессию. </a:t>
            </a:r>
            <a:endParaRPr lang="en-US" altLang="en-US" sz="2400" dirty="0"/>
          </a:p>
          <a:p>
            <a:pPr algn="just">
              <a:lnSpc>
                <a:spcPct val="80000"/>
              </a:lnSpc>
              <a:spcBef>
                <a:spcPct val="0"/>
              </a:spcBef>
              <a:buFontTx/>
              <a:buNone/>
            </a:pPr>
            <a:r>
              <a:rPr lang="en-US" altLang="en-US" sz="2400" dirty="0"/>
              <a:t>        </a:t>
            </a:r>
            <a:endParaRPr lang="ru-RU" altLang="en-US" sz="2400" dirty="0"/>
          </a:p>
        </p:txBody>
      </p:sp>
      <p:sp>
        <p:nvSpPr>
          <p:cNvPr id="40963"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31073" name="Object 1"/>
          <p:cNvGraphicFramePr>
            <a:graphicFrameLocks noChangeAspect="1"/>
          </p:cNvGraphicFramePr>
          <p:nvPr/>
        </p:nvGraphicFramePr>
        <p:xfrm>
          <a:off x="1475656" y="2060848"/>
          <a:ext cx="5544616" cy="3580189"/>
        </p:xfrm>
        <a:graphic>
          <a:graphicData uri="http://schemas.openxmlformats.org/presentationml/2006/ole">
            <p:oleObj spid="_x0000_s131073" name="Graph" r:id="rId3" imgW="3657600" imgH="2743200" progId="Statistica.Graph">
              <p:embed/>
            </p:oleObj>
          </a:graphicData>
        </a:graphic>
      </p:graphicFrame>
      <p:sp>
        <p:nvSpPr>
          <p:cNvPr id="5" name="Text Box 4"/>
          <p:cNvSpPr txBox="1">
            <a:spLocks noChangeArrowheads="1"/>
          </p:cNvSpPr>
          <p:nvPr/>
        </p:nvSpPr>
        <p:spPr bwMode="auto">
          <a:xfrm>
            <a:off x="3635896" y="5949280"/>
            <a:ext cx="122396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ru-RU" altLang="en-US" sz="2000" b="1" dirty="0"/>
              <a:t>Рис. 15 </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1" name="Text Box 3"/>
          <p:cNvSpPr txBox="1">
            <a:spLocks noChangeArrowheads="1"/>
          </p:cNvSpPr>
          <p:nvPr/>
        </p:nvSpPr>
        <p:spPr bwMode="auto">
          <a:xfrm>
            <a:off x="1259632" y="4293096"/>
            <a:ext cx="122396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ru-RU" altLang="en-US" sz="2000" b="1" dirty="0"/>
              <a:t>Рис. 16</a:t>
            </a:r>
          </a:p>
        </p:txBody>
      </p:sp>
      <p:sp>
        <p:nvSpPr>
          <p:cNvPr id="4" name="Прямоугольник 3"/>
          <p:cNvSpPr/>
          <p:nvPr/>
        </p:nvSpPr>
        <p:spPr>
          <a:xfrm>
            <a:off x="179512" y="116632"/>
            <a:ext cx="8712968" cy="1015663"/>
          </a:xfrm>
          <a:prstGeom prst="rect">
            <a:avLst/>
          </a:prstGeom>
        </p:spPr>
        <p:txBody>
          <a:bodyPr wrap="square">
            <a:spAutoFit/>
          </a:bodyPr>
          <a:lstStyle/>
          <a:p>
            <a:pPr algn="just"/>
            <a:r>
              <a:rPr lang="ru-RU" altLang="en-US" sz="2000" dirty="0" smtClean="0"/>
              <a:t>В окне (рис.16) выберем зависимую переменную </a:t>
            </a:r>
            <a:r>
              <a:rPr lang="ru-RU" altLang="en-US" sz="2000" b="1" dirty="0" smtClean="0"/>
              <a:t>–</a:t>
            </a:r>
            <a:r>
              <a:rPr lang="ru-RU" altLang="en-US" sz="2000" dirty="0" smtClean="0"/>
              <a:t> </a:t>
            </a:r>
            <a:r>
              <a:rPr lang="ru-RU" altLang="en-US" sz="2000" i="1" dirty="0" smtClean="0"/>
              <a:t>Курс</a:t>
            </a:r>
            <a:r>
              <a:rPr lang="ru-RU" altLang="en-US" sz="2000" dirty="0" smtClean="0"/>
              <a:t>, а независимую </a:t>
            </a:r>
            <a:r>
              <a:rPr lang="ru-RU" altLang="en-US" sz="2000" b="1" dirty="0" smtClean="0"/>
              <a:t>–</a:t>
            </a:r>
            <a:r>
              <a:rPr lang="ru-RU" altLang="en-US" sz="2000" dirty="0" smtClean="0"/>
              <a:t> </a:t>
            </a:r>
            <a:r>
              <a:rPr lang="en-US" altLang="en-US" sz="2000" i="1" dirty="0" smtClean="0"/>
              <a:t>N</a:t>
            </a:r>
            <a:r>
              <a:rPr lang="ru-RU" altLang="en-US" sz="2000" i="1" dirty="0" smtClean="0"/>
              <a:t> даты</a:t>
            </a:r>
            <a:r>
              <a:rPr lang="ru-RU" altLang="en-US" sz="2000" dirty="0" smtClean="0"/>
              <a:t> и запустим процесс оценивания, указав в открывшемся окне </a:t>
            </a:r>
            <a:r>
              <a:rPr lang="ru-RU" altLang="en-US" sz="2000" b="1" dirty="0" smtClean="0"/>
              <a:t>Оценивание модели </a:t>
            </a:r>
            <a:r>
              <a:rPr lang="ru-RU" altLang="en-US" sz="2000" dirty="0" smtClean="0"/>
              <a:t>метод</a:t>
            </a:r>
            <a:r>
              <a:rPr lang="ru-RU" altLang="en-US" sz="2000" b="1" dirty="0" smtClean="0"/>
              <a:t> Квазиньютоновский.</a:t>
            </a:r>
            <a:r>
              <a:rPr lang="ru-RU" altLang="en-US" sz="2000" dirty="0" smtClean="0"/>
              <a:t> </a:t>
            </a:r>
            <a:endParaRPr lang="ru-RU" sz="2000" dirty="0"/>
          </a:p>
        </p:txBody>
      </p:sp>
      <p:pic>
        <p:nvPicPr>
          <p:cNvPr id="135169" name="Picture 1"/>
          <p:cNvPicPr>
            <a:picLocks noGrp="1" noChangeAspect="1" noChangeArrowheads="1"/>
          </p:cNvPicPr>
          <p:nvPr>
            <p:ph idx="1"/>
          </p:nvPr>
        </p:nvPicPr>
        <p:blipFill>
          <a:blip r:embed="rId2" cstate="print"/>
          <a:srcRect/>
          <a:stretch>
            <a:fillRect/>
          </a:stretch>
        </p:blipFill>
        <p:spPr bwMode="auto">
          <a:xfrm>
            <a:off x="0" y="1772816"/>
            <a:ext cx="4175761" cy="2572204"/>
          </a:xfrm>
          <a:prstGeom prst="rect">
            <a:avLst/>
          </a:prstGeom>
          <a:noFill/>
          <a:ln w="9525">
            <a:noFill/>
            <a:miter lim="800000"/>
            <a:headEnd/>
            <a:tailEnd/>
          </a:ln>
        </p:spPr>
      </p:pic>
      <p:pic>
        <p:nvPicPr>
          <p:cNvPr id="135170" name="Picture 2"/>
          <p:cNvPicPr>
            <a:picLocks noChangeAspect="1" noChangeArrowheads="1"/>
          </p:cNvPicPr>
          <p:nvPr/>
        </p:nvPicPr>
        <p:blipFill>
          <a:blip r:embed="rId3" cstate="print"/>
          <a:srcRect/>
          <a:stretch>
            <a:fillRect/>
          </a:stretch>
        </p:blipFill>
        <p:spPr bwMode="auto">
          <a:xfrm>
            <a:off x="4355976" y="1700808"/>
            <a:ext cx="4614167" cy="383515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xfrm>
            <a:off x="0" y="260351"/>
            <a:ext cx="8964613" cy="792385"/>
          </a:xfrm>
        </p:spPr>
        <p:txBody>
          <a:bodyPr/>
          <a:lstStyle/>
          <a:p>
            <a:pPr marL="0" indent="0" algn="just">
              <a:lnSpc>
                <a:spcPct val="80000"/>
              </a:lnSpc>
              <a:spcBef>
                <a:spcPct val="0"/>
              </a:spcBef>
              <a:buFontTx/>
              <a:buNone/>
            </a:pPr>
            <a:r>
              <a:rPr lang="en-US" altLang="en-US" sz="2800" dirty="0"/>
              <a:t> </a:t>
            </a:r>
            <a:r>
              <a:rPr lang="ru-RU" altLang="en-US" sz="2000" dirty="0" smtClean="0"/>
              <a:t>После </a:t>
            </a:r>
            <a:r>
              <a:rPr lang="ru-RU" altLang="en-US" sz="2000" dirty="0"/>
              <a:t>успешного завершения итерационного  процесса (коэффициент множественной корреляции </a:t>
            </a:r>
            <a:r>
              <a:rPr lang="en-US" altLang="en-US" sz="2000" i="1" dirty="0"/>
              <a:t>R</a:t>
            </a:r>
            <a:r>
              <a:rPr lang="ru-RU" altLang="en-US" sz="2000" dirty="0"/>
              <a:t> равен </a:t>
            </a:r>
            <a:r>
              <a:rPr lang="ru-RU" altLang="en-US" sz="2000" dirty="0" smtClean="0"/>
              <a:t>0,925) </a:t>
            </a:r>
            <a:r>
              <a:rPr lang="ru-RU" altLang="en-US" sz="2000" dirty="0"/>
              <a:t>откроется окно </a:t>
            </a:r>
            <a:r>
              <a:rPr lang="ru-RU" altLang="en-US" sz="2000" b="1" dirty="0" smtClean="0"/>
              <a:t>Результат</a:t>
            </a:r>
            <a:r>
              <a:rPr lang="en-US" altLang="en-US" sz="2000" b="1" dirty="0" smtClean="0"/>
              <a:t> </a:t>
            </a:r>
            <a:r>
              <a:rPr lang="ru-RU" altLang="en-US" sz="2000" dirty="0"/>
              <a:t>(рис. 17). </a:t>
            </a:r>
            <a:endParaRPr lang="ru-RU" altLang="en-US" sz="2000" i="1" dirty="0"/>
          </a:p>
        </p:txBody>
      </p:sp>
      <p:pic>
        <p:nvPicPr>
          <p:cNvPr id="134145" name="Picture 1"/>
          <p:cNvPicPr>
            <a:picLocks noChangeAspect="1" noChangeArrowheads="1"/>
          </p:cNvPicPr>
          <p:nvPr/>
        </p:nvPicPr>
        <p:blipFill>
          <a:blip r:embed="rId2" cstate="print"/>
          <a:srcRect/>
          <a:stretch>
            <a:fillRect/>
          </a:stretch>
        </p:blipFill>
        <p:spPr bwMode="auto">
          <a:xfrm>
            <a:off x="1331640" y="1124744"/>
            <a:ext cx="6212582" cy="4035182"/>
          </a:xfrm>
          <a:prstGeom prst="rect">
            <a:avLst/>
          </a:prstGeom>
          <a:noFill/>
          <a:ln w="9525">
            <a:noFill/>
            <a:miter lim="800000"/>
            <a:headEnd/>
            <a:tailEnd/>
          </a:ln>
        </p:spPr>
      </p:pic>
      <p:sp>
        <p:nvSpPr>
          <p:cNvPr id="5" name="Text Box 3"/>
          <p:cNvSpPr txBox="1">
            <a:spLocks noChangeArrowheads="1"/>
          </p:cNvSpPr>
          <p:nvPr/>
        </p:nvSpPr>
        <p:spPr bwMode="auto">
          <a:xfrm>
            <a:off x="3563888" y="5229200"/>
            <a:ext cx="122396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ru-RU" altLang="en-US" sz="2000" b="1" dirty="0"/>
              <a:t>Рис. 17</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Содержимое 3"/>
          <p:cNvSpPr>
            <a:spLocks noGrp="1"/>
          </p:cNvSpPr>
          <p:nvPr>
            <p:ph idx="1"/>
          </p:nvPr>
        </p:nvSpPr>
        <p:spPr>
          <a:xfrm>
            <a:off x="251520" y="188640"/>
            <a:ext cx="8784976" cy="1800200"/>
          </a:xfrm>
        </p:spPr>
        <p:txBody>
          <a:bodyPr/>
          <a:lstStyle/>
          <a:p>
            <a:pPr marL="0" indent="0" algn="just">
              <a:lnSpc>
                <a:spcPct val="80000"/>
              </a:lnSpc>
              <a:spcBef>
                <a:spcPct val="0"/>
              </a:spcBef>
              <a:buFontTx/>
              <a:buNone/>
            </a:pPr>
            <a:r>
              <a:rPr lang="ru-RU" altLang="en-US" sz="2000" dirty="0" smtClean="0"/>
              <a:t>    Нажмем кнопку </a:t>
            </a:r>
            <a:r>
              <a:rPr lang="ru-RU" altLang="en-US" sz="2000" b="1" dirty="0" smtClean="0"/>
              <a:t>Оценка параметров модели.</a:t>
            </a:r>
            <a:r>
              <a:rPr lang="ru-RU" altLang="en-US" sz="2000" dirty="0" smtClean="0"/>
              <a:t> В результате оценивания получим по два значения параметров </a:t>
            </a:r>
            <a:r>
              <a:rPr lang="ru-RU" altLang="en-US" sz="2000" b="1" dirty="0" smtClean="0"/>
              <a:t>– </a:t>
            </a:r>
            <a:r>
              <a:rPr lang="ru-RU" altLang="en-US" sz="2000" dirty="0" smtClean="0"/>
              <a:t>до точки разрыва и после (рис. 18).</a:t>
            </a:r>
          </a:p>
          <a:p>
            <a:pPr marL="0" indent="0" algn="just">
              <a:lnSpc>
                <a:spcPct val="80000"/>
              </a:lnSpc>
              <a:spcBef>
                <a:spcPct val="0"/>
              </a:spcBef>
              <a:buFontTx/>
              <a:buNone/>
            </a:pPr>
            <a:r>
              <a:rPr lang="en-US" altLang="en-US" sz="2000" dirty="0" smtClean="0"/>
              <a:t>    </a:t>
            </a:r>
            <a:r>
              <a:rPr lang="ru-RU" altLang="en-US" sz="2000" dirty="0" smtClean="0"/>
              <a:t>Соответственно будет построено две линейные модели </a:t>
            </a:r>
            <a:r>
              <a:rPr lang="ru-RU" altLang="en-US" sz="2000" b="1" dirty="0" smtClean="0"/>
              <a:t>– </a:t>
            </a:r>
            <a:r>
              <a:rPr lang="ru-RU" altLang="en-US" sz="2000" dirty="0" smtClean="0"/>
              <a:t>до точки разрыва 1941,729 и после:</a:t>
            </a:r>
          </a:p>
          <a:p>
            <a:pPr marL="0" indent="0" algn="just">
              <a:lnSpc>
                <a:spcPct val="80000"/>
              </a:lnSpc>
              <a:spcBef>
                <a:spcPct val="0"/>
              </a:spcBef>
              <a:buFontTx/>
              <a:buNone/>
            </a:pPr>
            <a:endParaRPr lang="ru-RU" altLang="en-US" sz="2000" dirty="0" smtClean="0"/>
          </a:p>
          <a:p>
            <a:pPr marL="0" indent="0" algn="just">
              <a:lnSpc>
                <a:spcPct val="80000"/>
              </a:lnSpc>
              <a:spcBef>
                <a:spcPct val="0"/>
              </a:spcBef>
              <a:buFontTx/>
              <a:buNone/>
            </a:pPr>
            <a:r>
              <a:rPr lang="en-US" altLang="en-US" sz="2000" dirty="0" smtClean="0"/>
              <a:t>           </a:t>
            </a:r>
            <a:r>
              <a:rPr lang="ru-RU" altLang="en-US" sz="2000" dirty="0" smtClean="0"/>
              <a:t>1) </a:t>
            </a:r>
            <a:r>
              <a:rPr lang="ru-RU" altLang="en-US" sz="2000" i="1" dirty="0" smtClean="0"/>
              <a:t>Курс  = </a:t>
            </a:r>
            <a:r>
              <a:rPr lang="ru-RU" altLang="en-US" sz="2000" dirty="0" smtClean="0"/>
              <a:t>1763,350 + 20,6712</a:t>
            </a:r>
            <a:r>
              <a:rPr lang="en-US" altLang="en-US" sz="2000" i="1" dirty="0" smtClean="0"/>
              <a:t>N </a:t>
            </a:r>
            <a:r>
              <a:rPr lang="ru-RU" altLang="en-US" sz="2000" i="1" dirty="0" smtClean="0"/>
              <a:t> даты;</a:t>
            </a:r>
            <a:endParaRPr lang="ru-RU" altLang="en-US" sz="2000" dirty="0" smtClean="0"/>
          </a:p>
          <a:p>
            <a:pPr marL="0" indent="0" algn="just">
              <a:lnSpc>
                <a:spcPct val="80000"/>
              </a:lnSpc>
              <a:spcBef>
                <a:spcPct val="0"/>
              </a:spcBef>
              <a:buFontTx/>
              <a:buNone/>
            </a:pPr>
            <a:r>
              <a:rPr lang="en-US" altLang="en-US" sz="2000" dirty="0" smtClean="0"/>
              <a:t>           </a:t>
            </a:r>
            <a:r>
              <a:rPr lang="ru-RU" altLang="en-US" sz="2000" dirty="0" smtClean="0"/>
              <a:t>2) </a:t>
            </a:r>
            <a:r>
              <a:rPr lang="ru-RU" altLang="en-US" sz="2000" i="1" dirty="0" smtClean="0"/>
              <a:t>Курс  =  </a:t>
            </a:r>
            <a:r>
              <a:rPr lang="ru-RU" altLang="en-US" sz="2000" dirty="0" smtClean="0"/>
              <a:t>1733,486 + 40,8278</a:t>
            </a:r>
            <a:r>
              <a:rPr lang="en-US" altLang="en-US" sz="2000" i="1" dirty="0" smtClean="0"/>
              <a:t>N</a:t>
            </a:r>
            <a:r>
              <a:rPr lang="ru-RU" altLang="en-US" sz="2000" i="1" dirty="0" smtClean="0"/>
              <a:t> даты.</a:t>
            </a:r>
          </a:p>
          <a:p>
            <a:endParaRPr lang="ru-RU" dirty="0"/>
          </a:p>
        </p:txBody>
      </p:sp>
      <p:graphicFrame>
        <p:nvGraphicFramePr>
          <p:cNvPr id="5" name="Таблица 4"/>
          <p:cNvGraphicFramePr>
            <a:graphicFrameLocks noGrp="1"/>
          </p:cNvGraphicFramePr>
          <p:nvPr/>
        </p:nvGraphicFramePr>
        <p:xfrm>
          <a:off x="2195736" y="2132856"/>
          <a:ext cx="4476750" cy="1226820"/>
        </p:xfrm>
        <a:graphic>
          <a:graphicData uri="http://schemas.openxmlformats.org/drawingml/2006/table">
            <a:tbl>
              <a:tblPr/>
              <a:tblGrid>
                <a:gridCol w="749300"/>
                <a:gridCol w="749300"/>
                <a:gridCol w="749300"/>
                <a:gridCol w="749300"/>
                <a:gridCol w="749300"/>
                <a:gridCol w="730250"/>
              </a:tblGrid>
              <a:tr h="0">
                <a:tc rowSpan="2">
                  <a:txBody>
                    <a:bodyPr/>
                    <a:lstStyle/>
                    <a:p>
                      <a:pPr algn="just">
                        <a:lnSpc>
                          <a:spcPct val="115000"/>
                        </a:lnSpc>
                        <a:spcAft>
                          <a:spcPts val="0"/>
                        </a:spcAft>
                      </a:pPr>
                      <a:endParaRPr lang="ru-RU" sz="1000" dirty="0">
                        <a:latin typeface="Arial"/>
                        <a:ea typeface="Calibri"/>
                        <a:cs typeface="Times New Roman"/>
                      </a:endParaRPr>
                    </a:p>
                    <a:p>
                      <a:pPr algn="just">
                        <a:lnSpc>
                          <a:spcPct val="115000"/>
                        </a:lnSpc>
                        <a:spcAft>
                          <a:spcPts val="0"/>
                        </a:spcAft>
                      </a:pPr>
                      <a:r>
                        <a:rPr lang="ru-RU" sz="1000" dirty="0">
                          <a:latin typeface="Arial"/>
                          <a:ea typeface="Calibri"/>
                          <a:cs typeface="Times New Roman"/>
                        </a:rPr>
                        <a:t>N=20</a:t>
                      </a:r>
                      <a:endParaRPr lang="ru-RU" sz="1000" dirty="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just">
                        <a:lnSpc>
                          <a:spcPct val="115000"/>
                        </a:lnSpc>
                        <a:spcAft>
                          <a:spcPts val="0"/>
                        </a:spcAft>
                      </a:pPr>
                      <a:r>
                        <a:rPr lang="ru-RU" sz="1000" dirty="0">
                          <a:latin typeface="Arial"/>
                          <a:ea typeface="Calibri"/>
                          <a:cs typeface="Times New Roman"/>
                        </a:rPr>
                        <a:t>Модель: </a:t>
                      </a:r>
                      <a:r>
                        <a:rPr lang="ru-RU" sz="1000" dirty="0" err="1">
                          <a:latin typeface="Arial"/>
                          <a:ea typeface="Calibri"/>
                          <a:cs typeface="Times New Roman"/>
                        </a:rPr>
                        <a:t>Кусочно-лин</a:t>
                      </a:r>
                      <a:r>
                        <a:rPr lang="ru-RU" sz="1000" dirty="0">
                          <a:latin typeface="Arial"/>
                          <a:ea typeface="Calibri"/>
                          <a:cs typeface="Times New Roman"/>
                        </a:rPr>
                        <a:t>. регрессии с точками разрыва (Газпром)</a:t>
                      </a:r>
                      <a:endParaRPr lang="ru-RU" sz="1000" dirty="0">
                        <a:latin typeface="Calibri"/>
                        <a:ea typeface="Calibri"/>
                        <a:cs typeface="Times New Roman"/>
                      </a:endParaRPr>
                    </a:p>
                    <a:p>
                      <a:pPr algn="just">
                        <a:lnSpc>
                          <a:spcPct val="115000"/>
                        </a:lnSpc>
                        <a:spcAft>
                          <a:spcPts val="0"/>
                        </a:spcAft>
                      </a:pPr>
                      <a:r>
                        <a:rPr lang="ru-RU" sz="1000" dirty="0">
                          <a:latin typeface="Arial"/>
                          <a:ea typeface="Calibri"/>
                          <a:cs typeface="Times New Roman"/>
                        </a:rPr>
                        <a:t>Завис. переменная: </a:t>
                      </a:r>
                      <a:r>
                        <a:rPr lang="ru-RU" sz="950" b="1" dirty="0">
                          <a:latin typeface="System"/>
                          <a:ea typeface="Calibri"/>
                          <a:cs typeface="System"/>
                        </a:rPr>
                        <a:t>Курс</a:t>
                      </a:r>
                      <a:r>
                        <a:rPr lang="ru-RU" sz="1000" dirty="0">
                          <a:latin typeface="Arial"/>
                          <a:ea typeface="Calibri"/>
                          <a:cs typeface="Times New Roman"/>
                        </a:rPr>
                        <a:t> Потери: </a:t>
                      </a:r>
                      <a:r>
                        <a:rPr lang="ru-RU" sz="1000" dirty="0" err="1">
                          <a:latin typeface="Arial"/>
                          <a:ea typeface="Calibri"/>
                          <a:cs typeface="Times New Roman"/>
                        </a:rPr>
                        <a:t>Наим</a:t>
                      </a:r>
                      <a:r>
                        <a:rPr lang="ru-RU" sz="1000" dirty="0">
                          <a:latin typeface="Arial"/>
                          <a:ea typeface="Calibri"/>
                          <a:cs typeface="Times New Roman"/>
                        </a:rPr>
                        <a:t>. квадр.</a:t>
                      </a:r>
                      <a:endParaRPr lang="ru-RU" sz="1000" dirty="0">
                        <a:latin typeface="Calibri"/>
                        <a:ea typeface="Calibri"/>
                        <a:cs typeface="Times New Roman"/>
                      </a:endParaRPr>
                    </a:p>
                    <a:p>
                      <a:pPr algn="just">
                        <a:lnSpc>
                          <a:spcPct val="115000"/>
                        </a:lnSpc>
                        <a:spcAft>
                          <a:spcPts val="0"/>
                        </a:spcAft>
                      </a:pPr>
                      <a:r>
                        <a:rPr lang="ru-RU" sz="1000" dirty="0">
                          <a:latin typeface="Arial"/>
                          <a:ea typeface="Calibri"/>
                          <a:cs typeface="Times New Roman"/>
                        </a:rPr>
                        <a:t>Итог. потери:52131,169922 R= ,92595 Объяснён. </a:t>
                      </a:r>
                      <a:r>
                        <a:rPr lang="ru-RU" sz="1000" dirty="0" err="1">
                          <a:latin typeface="Arial"/>
                          <a:ea typeface="Calibri"/>
                          <a:cs typeface="Times New Roman"/>
                        </a:rPr>
                        <a:t>дисперс</a:t>
                      </a:r>
                      <a:r>
                        <a:rPr lang="ru-RU" sz="1000" dirty="0">
                          <a:latin typeface="Arial"/>
                          <a:ea typeface="Calibri"/>
                          <a:cs typeface="Times New Roman"/>
                        </a:rPr>
                        <a:t>.: 85,739</a:t>
                      </a:r>
                      <a:endParaRPr lang="ru-RU" sz="1000" dirty="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r>
              <a:tr h="0">
                <a:tc vMerge="1">
                  <a:txBody>
                    <a:bodyPr/>
                    <a:lstStyle/>
                    <a:p>
                      <a:endParaRPr lang="ru-RU"/>
                    </a:p>
                  </a:txBody>
                  <a:tcPr/>
                </a:tc>
                <a:tc>
                  <a:txBody>
                    <a:bodyPr/>
                    <a:lstStyle/>
                    <a:p>
                      <a:pPr algn="ctr">
                        <a:lnSpc>
                          <a:spcPct val="115000"/>
                        </a:lnSpc>
                        <a:spcAft>
                          <a:spcPts val="0"/>
                        </a:spcAft>
                      </a:pPr>
                      <a:r>
                        <a:rPr lang="ru-RU" sz="1000">
                          <a:latin typeface="Arial"/>
                          <a:ea typeface="Calibri"/>
                          <a:cs typeface="Times New Roman"/>
                        </a:rPr>
                        <a:t>B0</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1000">
                          <a:latin typeface="Arial"/>
                          <a:ea typeface="Calibri"/>
                          <a:cs typeface="Times New Roman"/>
                        </a:rPr>
                        <a:t>N даты</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1000">
                          <a:latin typeface="Arial"/>
                          <a:ea typeface="Calibri"/>
                          <a:cs typeface="Times New Roman"/>
                        </a:rPr>
                        <a:t>B0</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1000">
                          <a:latin typeface="Arial"/>
                          <a:ea typeface="Calibri"/>
                          <a:cs typeface="Times New Roman"/>
                        </a:rPr>
                        <a:t>N даты</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1000">
                          <a:latin typeface="Arial"/>
                          <a:ea typeface="Calibri"/>
                          <a:cs typeface="Times New Roman"/>
                        </a:rPr>
                        <a:t>Т. разр.</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15000"/>
                        </a:lnSpc>
                        <a:spcAft>
                          <a:spcPts val="0"/>
                        </a:spcAft>
                      </a:pPr>
                      <a:r>
                        <a:rPr lang="ru-RU" sz="1000">
                          <a:latin typeface="Arial"/>
                          <a:ea typeface="Calibri"/>
                          <a:cs typeface="Times New Roman"/>
                        </a:rPr>
                        <a:t>Оценка</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1763,350</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20,67121</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1733,486</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40,82789</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dirty="0">
                          <a:latin typeface="Arial"/>
                          <a:ea typeface="Calibri"/>
                          <a:cs typeface="Times New Roman"/>
                        </a:rPr>
                        <a:t>1941,729</a:t>
                      </a:r>
                      <a:endParaRPr lang="ru-RU" sz="1000" dirty="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Text Box 4"/>
          <p:cNvSpPr txBox="1">
            <a:spLocks noChangeArrowheads="1"/>
          </p:cNvSpPr>
          <p:nvPr/>
        </p:nvSpPr>
        <p:spPr bwMode="auto">
          <a:xfrm>
            <a:off x="3851920" y="3284984"/>
            <a:ext cx="122396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ru-RU" altLang="en-US" sz="2000" b="1" dirty="0"/>
              <a:t>Рис. 18</a:t>
            </a:r>
          </a:p>
        </p:txBody>
      </p:sp>
      <p:sp>
        <p:nvSpPr>
          <p:cNvPr id="7" name="Прямоугольник 6"/>
          <p:cNvSpPr/>
          <p:nvPr/>
        </p:nvSpPr>
        <p:spPr>
          <a:xfrm>
            <a:off x="251520" y="3861048"/>
            <a:ext cx="8568952" cy="1077218"/>
          </a:xfrm>
          <a:prstGeom prst="rect">
            <a:avLst/>
          </a:prstGeom>
        </p:spPr>
        <p:txBody>
          <a:bodyPr wrap="square">
            <a:spAutoFit/>
          </a:bodyPr>
          <a:lstStyle/>
          <a:p>
            <a:pPr algn="just"/>
            <a:r>
              <a:rPr lang="en-US" altLang="en-US" dirty="0" smtClean="0"/>
              <a:t> </a:t>
            </a:r>
            <a:r>
              <a:rPr lang="ru-RU" altLang="en-US" sz="2000" dirty="0" smtClean="0"/>
              <a:t>Обратите  внимание, что точка разрыва 1941,729 принимает некоторое промежуточное значение между «критическими» значениями курса 2203,760 и 1716,160.</a:t>
            </a:r>
            <a:endParaRPr lang="ru-RU" sz="2000"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sp>
        <p:nvSpPr>
          <p:cNvPr id="5" name="Прямоугольник 4"/>
          <p:cNvSpPr/>
          <p:nvPr/>
        </p:nvSpPr>
        <p:spPr>
          <a:xfrm>
            <a:off x="179512" y="260648"/>
            <a:ext cx="8856984" cy="1815882"/>
          </a:xfrm>
          <a:prstGeom prst="rect">
            <a:avLst/>
          </a:prstGeom>
        </p:spPr>
        <p:txBody>
          <a:bodyPr wrap="square">
            <a:spAutoFit/>
          </a:bodyPr>
          <a:lstStyle/>
          <a:p>
            <a:pPr algn="just">
              <a:lnSpc>
                <a:spcPct val="80000"/>
              </a:lnSpc>
            </a:pPr>
            <a:r>
              <a:rPr lang="ru-RU" altLang="en-US" sz="2000" dirty="0" smtClean="0"/>
              <a:t>Нажмем кнопку </a:t>
            </a:r>
            <a:r>
              <a:rPr lang="ru-RU" altLang="en-US" sz="2000" b="1" dirty="0" smtClean="0"/>
              <a:t>Наблюдаемые, предсказанные и остатки </a:t>
            </a:r>
            <a:r>
              <a:rPr lang="ru-RU" altLang="en-US" sz="2000" dirty="0" smtClean="0"/>
              <a:t>появится таблица с исходными, предсказанными значениями курса и остатками. Линейный график предсказанных значений приведен на рис. 15. Как видно из графиков исходных и предсказанных значений, основная тенденция изменения курса акций сохранена при незначительном отличии предсказанных и исходных значений. </a:t>
            </a:r>
          </a:p>
          <a:p>
            <a:pPr algn="just">
              <a:lnSpc>
                <a:spcPct val="80000"/>
              </a:lnSpc>
            </a:pPr>
            <a:r>
              <a:rPr lang="en-US" altLang="en-US" sz="2000" dirty="0" smtClean="0"/>
              <a:t>        </a:t>
            </a:r>
            <a:r>
              <a:rPr lang="ru-RU" altLang="en-US" sz="2000" dirty="0" smtClean="0"/>
              <a:t>Таким образом, построена адекватная кусочно-линейная регрессионная модель изменения курса акций.</a:t>
            </a:r>
            <a:endParaRPr lang="ru-RU" altLang="en-US" sz="2000" dirty="0"/>
          </a:p>
        </p:txBody>
      </p:sp>
      <p:graphicFrame>
        <p:nvGraphicFramePr>
          <p:cNvPr id="6" name="Таблица 5"/>
          <p:cNvGraphicFramePr>
            <a:graphicFrameLocks noGrp="1"/>
          </p:cNvGraphicFramePr>
          <p:nvPr/>
        </p:nvGraphicFramePr>
        <p:xfrm>
          <a:off x="2483767" y="2204864"/>
          <a:ext cx="4096580" cy="4464503"/>
        </p:xfrm>
        <a:graphic>
          <a:graphicData uri="http://schemas.openxmlformats.org/drawingml/2006/table">
            <a:tbl>
              <a:tblPr/>
              <a:tblGrid>
                <a:gridCol w="793409"/>
                <a:gridCol w="1269454"/>
                <a:gridCol w="1269454"/>
                <a:gridCol w="764263"/>
              </a:tblGrid>
              <a:tr h="558062">
                <a:tc rowSpan="2">
                  <a:txBody>
                    <a:bodyPr/>
                    <a:lstStyle/>
                    <a:p>
                      <a:pPr algn="just">
                        <a:lnSpc>
                          <a:spcPct val="115000"/>
                        </a:lnSpc>
                        <a:spcAft>
                          <a:spcPts val="0"/>
                        </a:spcAft>
                      </a:pPr>
                      <a:endParaRPr lang="ru-RU" sz="1000" dirty="0">
                        <a:latin typeface="Arial"/>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lnSpc>
                          <a:spcPct val="115000"/>
                        </a:lnSpc>
                        <a:spcAft>
                          <a:spcPts val="0"/>
                        </a:spcAft>
                      </a:pPr>
                      <a:r>
                        <a:rPr lang="ru-RU" sz="1000">
                          <a:latin typeface="Arial"/>
                          <a:ea typeface="Calibri"/>
                          <a:cs typeface="Times New Roman"/>
                        </a:rPr>
                        <a:t>Модель: Кусочно-лин. регрессия с точкой разрыва (Газпром)</a:t>
                      </a:r>
                      <a:endParaRPr lang="ru-RU" sz="1000">
                        <a:latin typeface="Calibri"/>
                        <a:ea typeface="Calibri"/>
                        <a:cs typeface="Times New Roman"/>
                      </a:endParaRPr>
                    </a:p>
                    <a:p>
                      <a:pPr algn="just">
                        <a:lnSpc>
                          <a:spcPct val="115000"/>
                        </a:lnSpc>
                        <a:spcAft>
                          <a:spcPts val="0"/>
                        </a:spcAft>
                      </a:pPr>
                      <a:r>
                        <a:rPr lang="ru-RU" sz="1000">
                          <a:latin typeface="Arial"/>
                          <a:ea typeface="Calibri"/>
                          <a:cs typeface="Times New Roman"/>
                        </a:rPr>
                        <a:t>Зав. Пер. : </a:t>
                      </a:r>
                      <a:r>
                        <a:rPr lang="ru-RU" sz="900" b="1">
                          <a:latin typeface="System"/>
                          <a:ea typeface="Calibri"/>
                          <a:cs typeface="System"/>
                        </a:rPr>
                        <a:t>Курс</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r>
              <a:tr h="186021">
                <a:tc vMerge="1">
                  <a:txBody>
                    <a:bodyPr/>
                    <a:lstStyle/>
                    <a:p>
                      <a:endParaRPr lang="ru-RU"/>
                    </a:p>
                  </a:txBody>
                  <a:tcPr/>
                </a:tc>
                <a:tc>
                  <a:txBody>
                    <a:bodyPr/>
                    <a:lstStyle/>
                    <a:p>
                      <a:pPr algn="ctr">
                        <a:lnSpc>
                          <a:spcPct val="115000"/>
                        </a:lnSpc>
                        <a:spcAft>
                          <a:spcPts val="0"/>
                        </a:spcAft>
                      </a:pPr>
                      <a:r>
                        <a:rPr lang="ru-RU" sz="1000">
                          <a:latin typeface="Arial"/>
                          <a:ea typeface="Calibri"/>
                          <a:cs typeface="Times New Roman"/>
                        </a:rPr>
                        <a:t>Наблюд.</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1000">
                          <a:latin typeface="Arial"/>
                          <a:ea typeface="Calibri"/>
                          <a:cs typeface="Times New Roman"/>
                        </a:rPr>
                        <a:t>Предсказанные</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1000">
                          <a:latin typeface="Arial"/>
                          <a:ea typeface="Calibri"/>
                          <a:cs typeface="Times New Roman"/>
                        </a:rPr>
                        <a:t>Остатки</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021">
                <a:tc>
                  <a:txBody>
                    <a:bodyPr/>
                    <a:lstStyle/>
                    <a:p>
                      <a:pPr algn="just">
                        <a:lnSpc>
                          <a:spcPct val="115000"/>
                        </a:lnSpc>
                        <a:spcAft>
                          <a:spcPts val="0"/>
                        </a:spcAft>
                      </a:pPr>
                      <a:r>
                        <a:rPr lang="ru-RU" sz="1000">
                          <a:latin typeface="Arial"/>
                          <a:ea typeface="Calibri"/>
                          <a:cs typeface="Times New Roman"/>
                        </a:rPr>
                        <a:t>1</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1850,000</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1784,022</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65,9784</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021">
                <a:tc>
                  <a:txBody>
                    <a:bodyPr/>
                    <a:lstStyle/>
                    <a:p>
                      <a:pPr algn="just">
                        <a:lnSpc>
                          <a:spcPct val="115000"/>
                        </a:lnSpc>
                        <a:spcAft>
                          <a:spcPts val="0"/>
                        </a:spcAft>
                      </a:pPr>
                      <a:r>
                        <a:rPr lang="ru-RU" sz="1000">
                          <a:latin typeface="Arial"/>
                          <a:ea typeface="Calibri"/>
                          <a:cs typeface="Times New Roman"/>
                        </a:rPr>
                        <a:t>2</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1870,000</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dirty="0">
                          <a:latin typeface="Arial"/>
                          <a:ea typeface="Calibri"/>
                          <a:cs typeface="Times New Roman"/>
                        </a:rPr>
                        <a:t>1804,693</a:t>
                      </a:r>
                      <a:endParaRPr lang="ru-RU" sz="1000" dirty="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65,3072</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021">
                <a:tc>
                  <a:txBody>
                    <a:bodyPr/>
                    <a:lstStyle/>
                    <a:p>
                      <a:pPr algn="just">
                        <a:lnSpc>
                          <a:spcPct val="115000"/>
                        </a:lnSpc>
                        <a:spcAft>
                          <a:spcPts val="0"/>
                        </a:spcAft>
                      </a:pPr>
                      <a:r>
                        <a:rPr lang="ru-RU" sz="1000">
                          <a:latin typeface="Arial"/>
                          <a:ea typeface="Calibri"/>
                          <a:cs typeface="Times New Roman"/>
                        </a:rPr>
                        <a:t>3</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1890,000</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1825,364</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64,6360</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021">
                <a:tc>
                  <a:txBody>
                    <a:bodyPr/>
                    <a:lstStyle/>
                    <a:p>
                      <a:pPr algn="just">
                        <a:lnSpc>
                          <a:spcPct val="115000"/>
                        </a:lnSpc>
                        <a:spcAft>
                          <a:spcPts val="0"/>
                        </a:spcAft>
                      </a:pPr>
                      <a:r>
                        <a:rPr lang="ru-RU" sz="1000">
                          <a:latin typeface="Arial"/>
                          <a:ea typeface="Calibri"/>
                          <a:cs typeface="Times New Roman"/>
                        </a:rPr>
                        <a:t>4</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1900,000</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1846,035</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53,9648</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021">
                <a:tc>
                  <a:txBody>
                    <a:bodyPr/>
                    <a:lstStyle/>
                    <a:p>
                      <a:pPr algn="just">
                        <a:lnSpc>
                          <a:spcPct val="115000"/>
                        </a:lnSpc>
                        <a:spcAft>
                          <a:spcPts val="0"/>
                        </a:spcAft>
                      </a:pPr>
                      <a:r>
                        <a:rPr lang="ru-RU" sz="1000">
                          <a:latin typeface="Arial"/>
                          <a:ea typeface="Calibri"/>
                          <a:cs typeface="Times New Roman"/>
                        </a:rPr>
                        <a:t>5</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1950,990</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1937,626</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13,3642</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021">
                <a:tc>
                  <a:txBody>
                    <a:bodyPr/>
                    <a:lstStyle/>
                    <a:p>
                      <a:pPr algn="just">
                        <a:lnSpc>
                          <a:spcPct val="115000"/>
                        </a:lnSpc>
                        <a:spcAft>
                          <a:spcPts val="0"/>
                        </a:spcAft>
                      </a:pPr>
                      <a:r>
                        <a:rPr lang="ru-RU" sz="1000">
                          <a:latin typeface="Arial"/>
                          <a:ea typeface="Calibri"/>
                          <a:cs typeface="Times New Roman"/>
                        </a:rPr>
                        <a:t>6</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2000,000</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1978,454</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21,5463</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021">
                <a:tc>
                  <a:txBody>
                    <a:bodyPr/>
                    <a:lstStyle/>
                    <a:p>
                      <a:pPr algn="just">
                        <a:lnSpc>
                          <a:spcPct val="115000"/>
                        </a:lnSpc>
                        <a:spcAft>
                          <a:spcPts val="0"/>
                        </a:spcAft>
                      </a:pPr>
                      <a:r>
                        <a:rPr lang="ru-RU" sz="1000">
                          <a:latin typeface="Arial"/>
                          <a:ea typeface="Calibri"/>
                          <a:cs typeface="Times New Roman"/>
                        </a:rPr>
                        <a:t>7</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2044,800</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2019,282</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25,5184</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021">
                <a:tc>
                  <a:txBody>
                    <a:bodyPr/>
                    <a:lstStyle/>
                    <a:p>
                      <a:pPr algn="just">
                        <a:lnSpc>
                          <a:spcPct val="115000"/>
                        </a:lnSpc>
                        <a:spcAft>
                          <a:spcPts val="0"/>
                        </a:spcAft>
                      </a:pPr>
                      <a:r>
                        <a:rPr lang="ru-RU" sz="1000">
                          <a:latin typeface="Arial"/>
                          <a:ea typeface="Calibri"/>
                          <a:cs typeface="Times New Roman"/>
                        </a:rPr>
                        <a:t>8</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2100,680</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2060,109</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40,5704</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021">
                <a:tc>
                  <a:txBody>
                    <a:bodyPr/>
                    <a:lstStyle/>
                    <a:p>
                      <a:pPr algn="just">
                        <a:lnSpc>
                          <a:spcPct val="115000"/>
                        </a:lnSpc>
                        <a:spcAft>
                          <a:spcPts val="0"/>
                        </a:spcAft>
                      </a:pPr>
                      <a:r>
                        <a:rPr lang="ru-RU" sz="1000">
                          <a:latin typeface="Arial"/>
                          <a:ea typeface="Calibri"/>
                          <a:cs typeface="Times New Roman"/>
                        </a:rPr>
                        <a:t>9</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2150,760</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2100,937</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49,8227</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021">
                <a:tc>
                  <a:txBody>
                    <a:bodyPr/>
                    <a:lstStyle/>
                    <a:p>
                      <a:pPr algn="just">
                        <a:lnSpc>
                          <a:spcPct val="115000"/>
                        </a:lnSpc>
                        <a:spcAft>
                          <a:spcPts val="0"/>
                        </a:spcAft>
                      </a:pPr>
                      <a:r>
                        <a:rPr lang="ru-RU" sz="1000">
                          <a:latin typeface="Arial"/>
                          <a:ea typeface="Calibri"/>
                          <a:cs typeface="Times New Roman"/>
                        </a:rPr>
                        <a:t>10</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2203,760</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2141,765</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61,9948</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021">
                <a:tc>
                  <a:txBody>
                    <a:bodyPr/>
                    <a:lstStyle/>
                    <a:p>
                      <a:pPr algn="just">
                        <a:lnSpc>
                          <a:spcPct val="115000"/>
                        </a:lnSpc>
                        <a:spcAft>
                          <a:spcPts val="0"/>
                        </a:spcAft>
                      </a:pPr>
                      <a:r>
                        <a:rPr lang="ru-RU" sz="1000">
                          <a:latin typeface="Arial"/>
                          <a:ea typeface="Calibri"/>
                          <a:cs typeface="Times New Roman"/>
                        </a:rPr>
                        <a:t>11</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1716,160</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1784,022</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-67,8616</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021">
                <a:tc>
                  <a:txBody>
                    <a:bodyPr/>
                    <a:lstStyle/>
                    <a:p>
                      <a:pPr algn="just">
                        <a:lnSpc>
                          <a:spcPct val="115000"/>
                        </a:lnSpc>
                        <a:spcAft>
                          <a:spcPts val="0"/>
                        </a:spcAft>
                      </a:pPr>
                      <a:r>
                        <a:rPr lang="ru-RU" sz="1000">
                          <a:latin typeface="Arial"/>
                          <a:ea typeface="Calibri"/>
                          <a:cs typeface="Times New Roman"/>
                        </a:rPr>
                        <a:t>12</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1739,556</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1804,693</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-65,1368</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021">
                <a:tc>
                  <a:txBody>
                    <a:bodyPr/>
                    <a:lstStyle/>
                    <a:p>
                      <a:pPr algn="just">
                        <a:lnSpc>
                          <a:spcPct val="115000"/>
                        </a:lnSpc>
                        <a:spcAft>
                          <a:spcPts val="0"/>
                        </a:spcAft>
                      </a:pPr>
                      <a:r>
                        <a:rPr lang="ru-RU" sz="1000">
                          <a:latin typeface="Arial"/>
                          <a:ea typeface="Calibri"/>
                          <a:cs typeface="Times New Roman"/>
                        </a:rPr>
                        <a:t>13</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1756,160</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1825,364</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-69,2040</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021">
                <a:tc>
                  <a:txBody>
                    <a:bodyPr/>
                    <a:lstStyle/>
                    <a:p>
                      <a:pPr algn="just">
                        <a:lnSpc>
                          <a:spcPct val="115000"/>
                        </a:lnSpc>
                        <a:spcAft>
                          <a:spcPts val="0"/>
                        </a:spcAft>
                      </a:pPr>
                      <a:r>
                        <a:rPr lang="ru-RU" sz="1000">
                          <a:latin typeface="Arial"/>
                          <a:ea typeface="Calibri"/>
                          <a:cs typeface="Times New Roman"/>
                        </a:rPr>
                        <a:t>14</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1809,800</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1846,035</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-36,2352</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021">
                <a:tc>
                  <a:txBody>
                    <a:bodyPr/>
                    <a:lstStyle/>
                    <a:p>
                      <a:pPr algn="just">
                        <a:lnSpc>
                          <a:spcPct val="115000"/>
                        </a:lnSpc>
                        <a:spcAft>
                          <a:spcPts val="0"/>
                        </a:spcAft>
                      </a:pPr>
                      <a:r>
                        <a:rPr lang="ru-RU" sz="1000">
                          <a:latin typeface="Arial"/>
                          <a:ea typeface="Calibri"/>
                          <a:cs typeface="Times New Roman"/>
                        </a:rPr>
                        <a:t>15</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1853,685</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1866,706</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-13,0213</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021">
                <a:tc>
                  <a:txBody>
                    <a:bodyPr/>
                    <a:lstStyle/>
                    <a:p>
                      <a:pPr algn="just">
                        <a:lnSpc>
                          <a:spcPct val="115000"/>
                        </a:lnSpc>
                        <a:spcAft>
                          <a:spcPts val="0"/>
                        </a:spcAft>
                      </a:pPr>
                      <a:r>
                        <a:rPr lang="ru-RU" sz="1000">
                          <a:latin typeface="Arial"/>
                          <a:ea typeface="Calibri"/>
                          <a:cs typeface="Times New Roman"/>
                        </a:rPr>
                        <a:t>16</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1888,950</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1887,378</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1,5724</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021">
                <a:tc>
                  <a:txBody>
                    <a:bodyPr/>
                    <a:lstStyle/>
                    <a:p>
                      <a:pPr algn="just">
                        <a:lnSpc>
                          <a:spcPct val="115000"/>
                        </a:lnSpc>
                        <a:spcAft>
                          <a:spcPts val="0"/>
                        </a:spcAft>
                      </a:pPr>
                      <a:r>
                        <a:rPr lang="ru-RU" sz="1000">
                          <a:latin typeface="Arial"/>
                          <a:ea typeface="Calibri"/>
                          <a:cs typeface="Times New Roman"/>
                        </a:rPr>
                        <a:t>17</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1943,640</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2019,282</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-75,6416</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021">
                <a:tc>
                  <a:txBody>
                    <a:bodyPr/>
                    <a:lstStyle/>
                    <a:p>
                      <a:pPr algn="just">
                        <a:lnSpc>
                          <a:spcPct val="115000"/>
                        </a:lnSpc>
                        <a:spcAft>
                          <a:spcPts val="0"/>
                        </a:spcAft>
                      </a:pPr>
                      <a:r>
                        <a:rPr lang="ru-RU" sz="1000">
                          <a:latin typeface="Arial"/>
                          <a:ea typeface="Calibri"/>
                          <a:cs typeface="Times New Roman"/>
                        </a:rPr>
                        <a:t>18</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2018,578</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2060,109</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-41,5315</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021">
                <a:tc>
                  <a:txBody>
                    <a:bodyPr/>
                    <a:lstStyle/>
                    <a:p>
                      <a:pPr algn="just">
                        <a:lnSpc>
                          <a:spcPct val="115000"/>
                        </a:lnSpc>
                        <a:spcAft>
                          <a:spcPts val="0"/>
                        </a:spcAft>
                      </a:pPr>
                      <a:r>
                        <a:rPr lang="ru-RU" sz="1000">
                          <a:latin typeface="Arial"/>
                          <a:ea typeface="Calibri"/>
                          <a:cs typeface="Times New Roman"/>
                        </a:rPr>
                        <a:t>19</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2050,400</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2100,937</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-50,5374</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021">
                <a:tc>
                  <a:txBody>
                    <a:bodyPr/>
                    <a:lstStyle/>
                    <a:p>
                      <a:pPr algn="just">
                        <a:lnSpc>
                          <a:spcPct val="115000"/>
                        </a:lnSpc>
                        <a:spcAft>
                          <a:spcPts val="0"/>
                        </a:spcAft>
                      </a:pPr>
                      <a:r>
                        <a:rPr lang="ru-RU" sz="1000">
                          <a:latin typeface="Arial"/>
                          <a:ea typeface="Calibri"/>
                          <a:cs typeface="Times New Roman"/>
                        </a:rPr>
                        <a:t>20</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2096,659</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2141,765</a:t>
                      </a:r>
                      <a:endParaRPr lang="ru-RU" sz="100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dirty="0">
                          <a:latin typeface="Arial"/>
                          <a:ea typeface="Calibri"/>
                          <a:cs typeface="Times New Roman"/>
                        </a:rPr>
                        <a:t>-45,1063</a:t>
                      </a:r>
                      <a:endParaRPr lang="ru-RU" sz="1000" dirty="0">
                        <a:latin typeface="Calibri"/>
                        <a:ea typeface="Calibri"/>
                        <a:cs typeface="Times New Roman"/>
                      </a:endParaRPr>
                    </a:p>
                  </a:txBody>
                  <a:tcPr marL="44174" marR="441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0" y="3500438"/>
            <a:ext cx="9144000" cy="3097212"/>
          </a:xfrm>
        </p:spPr>
        <p:txBody>
          <a:bodyPr/>
          <a:lstStyle/>
          <a:p>
            <a:r>
              <a:rPr lang="ru-RU" altLang="en-US" b="1">
                <a:solidFill>
                  <a:srgbClr val="CCFFFF"/>
                </a:solidFill>
              </a:rPr>
              <a:t>Определенная пользователем регрессия.</a:t>
            </a: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0" presetClass="entr" presetSubtype="0" fill="hold" grpId="0" nodeType="withEffect">
                                  <p:stCondLst>
                                    <p:cond delay="0"/>
                                  </p:stCondLst>
                                  <p:childTnLst>
                                    <p:set>
                                      <p:cBhvr>
                                        <p:cTn id="6" dur="1" fill="hold">
                                          <p:stCondLst>
                                            <p:cond delay="0"/>
                                          </p:stCondLst>
                                        </p:cTn>
                                        <p:tgtEl>
                                          <p:spTgt spid="48130"/>
                                        </p:tgtEl>
                                        <p:attrNameLst>
                                          <p:attrName>style.visibility</p:attrName>
                                        </p:attrNameLst>
                                      </p:cBhvr>
                                      <p:to>
                                        <p:strVal val="visible"/>
                                      </p:to>
                                    </p:set>
                                    <p:animEffect transition="in" filter="fade">
                                      <p:cBhvr>
                                        <p:cTn id="7" dur="800" decel="100000"/>
                                        <p:tgtEl>
                                          <p:spTgt spid="48130"/>
                                        </p:tgtEl>
                                      </p:cBhvr>
                                    </p:animEffect>
                                    <p:anim calcmode="lin" valueType="num">
                                      <p:cBhvr>
                                        <p:cTn id="8" dur="800" decel="100000" fill="hold"/>
                                        <p:tgtEl>
                                          <p:spTgt spid="48130"/>
                                        </p:tgtEl>
                                        <p:attrNameLst>
                                          <p:attrName>style.rotation</p:attrName>
                                        </p:attrNameLst>
                                      </p:cBhvr>
                                      <p:tavLst>
                                        <p:tav tm="0">
                                          <p:val>
                                            <p:fltVal val="-90"/>
                                          </p:val>
                                        </p:tav>
                                        <p:tav tm="100000">
                                          <p:val>
                                            <p:fltVal val="0"/>
                                          </p:val>
                                        </p:tav>
                                      </p:tavLst>
                                    </p:anim>
                                    <p:anim calcmode="lin" valueType="num">
                                      <p:cBhvr>
                                        <p:cTn id="9" dur="800" decel="100000" fill="hold"/>
                                        <p:tgtEl>
                                          <p:spTgt spid="48130"/>
                                        </p:tgtEl>
                                        <p:attrNameLst>
                                          <p:attrName>ppt_x</p:attrName>
                                        </p:attrNameLst>
                                      </p:cBhvr>
                                      <p:tavLst>
                                        <p:tav tm="0">
                                          <p:val>
                                            <p:strVal val="#ppt_x+0.4"/>
                                          </p:val>
                                        </p:tav>
                                        <p:tav tm="100000">
                                          <p:val>
                                            <p:strVal val="#ppt_x-0.05"/>
                                          </p:val>
                                        </p:tav>
                                      </p:tavLst>
                                    </p:anim>
                                    <p:anim calcmode="lin" valueType="num">
                                      <p:cBhvr>
                                        <p:cTn id="10" dur="800" decel="100000" fill="hold"/>
                                        <p:tgtEl>
                                          <p:spTgt spid="48130"/>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48130"/>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4813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xfrm>
            <a:off x="0" y="188913"/>
            <a:ext cx="8964613" cy="3528119"/>
          </a:xfrm>
        </p:spPr>
        <p:txBody>
          <a:bodyPr/>
          <a:lstStyle/>
          <a:p>
            <a:pPr algn="just">
              <a:lnSpc>
                <a:spcPct val="80000"/>
              </a:lnSpc>
              <a:spcBef>
                <a:spcPct val="0"/>
              </a:spcBef>
              <a:buFontTx/>
              <a:buNone/>
            </a:pPr>
            <a:r>
              <a:rPr lang="en-US" altLang="en-US" sz="2400" dirty="0"/>
              <a:t>        </a:t>
            </a:r>
            <a:r>
              <a:rPr lang="ru-RU" altLang="en-US" sz="2400" dirty="0"/>
              <a:t>Теперь рассмотрим регрессию, определенную </a:t>
            </a:r>
            <a:r>
              <a:rPr lang="ru-RU" altLang="en-US" sz="2400" dirty="0" smtClean="0"/>
              <a:t>пользователем.  </a:t>
            </a:r>
            <a:r>
              <a:rPr lang="ru-RU" altLang="en-US" sz="2400" dirty="0"/>
              <a:t>В данной версии пользовательская регрессия разделена на два пункта: </a:t>
            </a:r>
            <a:r>
              <a:rPr lang="ru-RU" altLang="en-US" sz="2400" dirty="0" smtClean="0"/>
              <a:t>пользовательская </a:t>
            </a:r>
            <a:r>
              <a:rPr lang="ru-RU" altLang="en-US" sz="2400" dirty="0"/>
              <a:t>регрессия с </a:t>
            </a:r>
            <a:r>
              <a:rPr lang="ru-RU" altLang="en-US" sz="2400" dirty="0" smtClean="0"/>
              <a:t>методом наименьших квадратом </a:t>
            </a:r>
            <a:r>
              <a:rPr lang="ru-RU" altLang="en-US" sz="2400" dirty="0"/>
              <a:t>и</a:t>
            </a:r>
            <a:r>
              <a:rPr lang="ru-RU" altLang="en-US" sz="2400" b="1" dirty="0"/>
              <a:t> </a:t>
            </a:r>
            <a:r>
              <a:rPr lang="ru-RU" altLang="en-US" sz="2400" dirty="0" smtClean="0"/>
              <a:t>регрессия </a:t>
            </a:r>
            <a:r>
              <a:rPr lang="ru-RU" altLang="en-US" sz="2400" dirty="0"/>
              <a:t>с определенной пользователем функцией </a:t>
            </a:r>
            <a:r>
              <a:rPr lang="ru-RU" altLang="en-US" sz="2400" dirty="0" smtClean="0"/>
              <a:t>потерь. </a:t>
            </a:r>
            <a:r>
              <a:rPr lang="ru-RU" altLang="en-US" sz="2400" dirty="0"/>
              <a:t>В первом случае независимо от заданной модели квадратичная функция потерь задана программой. Во втором же случае функцию потерь задает пользователь. В том и другом случае регрессионную  модель определяет пользователь. Перебором различных моделей можно найти наилучшую регрессию, которой соответствует минимальное значение функции потерь. </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0" y="188913"/>
            <a:ext cx="8964613" cy="6480175"/>
          </a:xfrm>
        </p:spPr>
        <p:txBody>
          <a:bodyPr/>
          <a:lstStyle/>
          <a:p>
            <a:pPr algn="just">
              <a:lnSpc>
                <a:spcPct val="80000"/>
              </a:lnSpc>
              <a:spcBef>
                <a:spcPct val="0"/>
              </a:spcBef>
              <a:buFontTx/>
              <a:buNone/>
            </a:pPr>
            <a:r>
              <a:rPr lang="ru-RU" altLang="en-US" sz="2800"/>
              <a:t>         Наибольшее распространение получили логит и пробит модели, которые реализованы в программе </a:t>
            </a:r>
            <a:r>
              <a:rPr lang="en-US" altLang="en-US" sz="2800" i="1"/>
              <a:t>STATISTICA</a:t>
            </a:r>
            <a:r>
              <a:rPr lang="ru-RU" altLang="en-US" sz="2800" i="1"/>
              <a:t>.</a:t>
            </a:r>
            <a:endParaRPr lang="ru-RU" altLang="en-US" sz="2800"/>
          </a:p>
          <a:p>
            <a:pPr algn="just">
              <a:lnSpc>
                <a:spcPct val="80000"/>
              </a:lnSpc>
              <a:spcBef>
                <a:spcPct val="0"/>
              </a:spcBef>
              <a:buFontTx/>
              <a:buNone/>
            </a:pPr>
            <a:r>
              <a:rPr lang="ru-RU" altLang="en-US" sz="2800"/>
              <a:t>          В логит модели отклик принимает значения из отрезка </a:t>
            </a:r>
            <a:r>
              <a:rPr lang="ru-RU" altLang="en-US" sz="2800">
                <a:sym typeface="Symbol" panose="05050102010706020507" pitchFamily="18" charset="2"/>
              </a:rPr>
              <a:t></a:t>
            </a:r>
            <a:r>
              <a:rPr lang="ru-RU" altLang="en-US" sz="2800"/>
              <a:t>0,1</a:t>
            </a:r>
            <a:r>
              <a:rPr lang="ru-RU" altLang="en-US" sz="2800">
                <a:sym typeface="Symbol" panose="05050102010706020507" pitchFamily="18" charset="2"/>
              </a:rPr>
              <a:t></a:t>
            </a:r>
            <a:r>
              <a:rPr lang="ru-RU" altLang="en-US" sz="2800"/>
              <a:t>. Это достигается применением регрессионного уравнения</a:t>
            </a:r>
            <a:endParaRPr lang="en-US" altLang="en-US" sz="2800" i="1"/>
          </a:p>
          <a:p>
            <a:pPr algn="just">
              <a:lnSpc>
                <a:spcPct val="80000"/>
              </a:lnSpc>
              <a:spcBef>
                <a:spcPct val="0"/>
              </a:spcBef>
              <a:buFontTx/>
              <a:buNone/>
            </a:pPr>
            <a:r>
              <a:rPr lang="ru-RU" altLang="en-US" sz="2800" i="1"/>
              <a:t>                     </a:t>
            </a:r>
            <a:r>
              <a:rPr lang="en-US" altLang="en-US" sz="2800" i="1"/>
              <a:t>Y</a:t>
            </a:r>
            <a:r>
              <a:rPr lang="ru-RU" altLang="en-US" sz="2800" i="1"/>
              <a:t> = </a:t>
            </a:r>
            <a:r>
              <a:rPr lang="en-US" altLang="en-US" sz="2800" i="1"/>
              <a:t>exp</a:t>
            </a:r>
            <a:r>
              <a:rPr lang="ru-RU" altLang="en-US" sz="2800" i="1"/>
              <a:t>(</a:t>
            </a:r>
            <a:r>
              <a:rPr lang="en-US" altLang="en-US" sz="2800" i="1"/>
              <a:t>b</a:t>
            </a:r>
            <a:r>
              <a:rPr lang="ru-RU" altLang="en-US" sz="2800" i="1" baseline="-16000"/>
              <a:t>0</a:t>
            </a:r>
            <a:r>
              <a:rPr lang="ru-RU" altLang="en-US" sz="2800" i="1"/>
              <a:t> + </a:t>
            </a:r>
            <a:r>
              <a:rPr lang="en-US" altLang="en-US" sz="2800" i="1"/>
              <a:t>b</a:t>
            </a:r>
            <a:r>
              <a:rPr lang="ru-RU" altLang="en-US" sz="2800" i="1" baseline="-16000"/>
              <a:t>1</a:t>
            </a:r>
            <a:r>
              <a:rPr lang="en-US" altLang="en-US" sz="2800" i="1"/>
              <a:t>X</a:t>
            </a:r>
            <a:r>
              <a:rPr lang="ru-RU" altLang="en-US" sz="2800" i="1" baseline="-16000"/>
              <a:t>1</a:t>
            </a:r>
            <a:r>
              <a:rPr lang="ru-RU" altLang="en-US" sz="2800" i="1"/>
              <a:t>+ ... + </a:t>
            </a:r>
            <a:r>
              <a:rPr lang="en-US" altLang="en-US" sz="2800" i="1"/>
              <a:t>b</a:t>
            </a:r>
            <a:r>
              <a:rPr lang="ru-RU" altLang="en-US" sz="2800" i="1" baseline="-16000"/>
              <a:t>n</a:t>
            </a:r>
            <a:r>
              <a:rPr lang="en-US" altLang="en-US" sz="2800" i="1"/>
              <a:t>X</a:t>
            </a:r>
            <a:r>
              <a:rPr lang="ru-RU" altLang="en-US" sz="2800" i="1" baseline="-16000"/>
              <a:t>n</a:t>
            </a:r>
            <a:r>
              <a:rPr lang="ru-RU" altLang="en-US" sz="2800" i="1"/>
              <a:t>)/{1 + </a:t>
            </a:r>
          </a:p>
          <a:p>
            <a:pPr algn="just">
              <a:lnSpc>
                <a:spcPct val="80000"/>
              </a:lnSpc>
              <a:spcBef>
                <a:spcPct val="0"/>
              </a:spcBef>
              <a:buFontTx/>
              <a:buNone/>
            </a:pPr>
            <a:r>
              <a:rPr lang="ru-RU" altLang="en-US" sz="2800" i="1"/>
              <a:t>    +</a:t>
            </a:r>
            <a:r>
              <a:rPr lang="en-US" altLang="en-US" sz="2800" i="1"/>
              <a:t>exp</a:t>
            </a:r>
            <a:r>
              <a:rPr lang="ru-RU" altLang="en-US" sz="2800" i="1"/>
              <a:t>(</a:t>
            </a:r>
            <a:r>
              <a:rPr lang="en-US" altLang="en-US" sz="2800" i="1"/>
              <a:t>b</a:t>
            </a:r>
            <a:r>
              <a:rPr lang="ru-RU" altLang="en-US" sz="2800" i="1" baseline="-16000"/>
              <a:t>0</a:t>
            </a:r>
            <a:r>
              <a:rPr lang="ru-RU" altLang="en-US" sz="2800" i="1"/>
              <a:t> + </a:t>
            </a:r>
            <a:r>
              <a:rPr lang="en-US" altLang="en-US" sz="2800" i="1"/>
              <a:t>b</a:t>
            </a:r>
            <a:r>
              <a:rPr lang="ru-RU" altLang="en-US" sz="2800" i="1" baseline="-16000"/>
              <a:t>1</a:t>
            </a:r>
            <a:r>
              <a:rPr lang="en-US" altLang="en-US" sz="2800" i="1"/>
              <a:t>X</a:t>
            </a:r>
            <a:r>
              <a:rPr lang="ru-RU" altLang="en-US" sz="2800" i="1" baseline="-16000"/>
              <a:t>1</a:t>
            </a:r>
            <a:r>
              <a:rPr lang="ru-RU" altLang="en-US" sz="2800" i="1"/>
              <a:t>+ ... + b</a:t>
            </a:r>
            <a:r>
              <a:rPr lang="ru-RU" altLang="en-US" sz="2800" i="1" baseline="-16000"/>
              <a:t>n</a:t>
            </a:r>
            <a:r>
              <a:rPr lang="en-US" altLang="en-US" sz="2800" i="1"/>
              <a:t>X</a:t>
            </a:r>
            <a:r>
              <a:rPr lang="ru-RU" altLang="en-US" sz="2800" i="1" baseline="-16000"/>
              <a:t>n</a:t>
            </a:r>
            <a:r>
              <a:rPr lang="ru-RU" altLang="en-US" sz="2800" i="1"/>
              <a:t>)}.</a:t>
            </a:r>
            <a:endParaRPr lang="ru-RU" altLang="en-US" sz="2800"/>
          </a:p>
          <a:p>
            <a:pPr algn="just">
              <a:lnSpc>
                <a:spcPct val="80000"/>
              </a:lnSpc>
              <a:spcBef>
                <a:spcPct val="0"/>
              </a:spcBef>
              <a:buFontTx/>
              <a:buNone/>
            </a:pPr>
            <a:r>
              <a:rPr lang="ru-RU" altLang="en-US" sz="2800"/>
              <a:t>    Легко заметить, что вне зависимости от коэффициентов регрессии и значений </a:t>
            </a:r>
            <a:r>
              <a:rPr lang="ru-RU" altLang="en-US" sz="2800" i="1"/>
              <a:t>Х</a:t>
            </a:r>
            <a:r>
              <a:rPr lang="ru-RU" altLang="en-US" sz="2800"/>
              <a:t> значения отклика </a:t>
            </a:r>
            <a:r>
              <a:rPr lang="en-US" altLang="en-US" sz="2800" i="1"/>
              <a:t>Y</a:t>
            </a:r>
            <a:r>
              <a:rPr lang="ru-RU" altLang="en-US" sz="2800"/>
              <a:t>, предсказанные этой моделью, всегда будут принадлежать отрезку </a:t>
            </a:r>
            <a:r>
              <a:rPr lang="ru-RU" altLang="en-US" sz="2800">
                <a:sym typeface="Symbol" panose="05050102010706020507" pitchFamily="18" charset="2"/>
              </a:rPr>
              <a:t></a:t>
            </a:r>
            <a:r>
              <a:rPr lang="ru-RU" altLang="en-US" sz="2800"/>
              <a:t>0, 1</a:t>
            </a:r>
            <a:r>
              <a:rPr lang="ru-RU" altLang="en-US" sz="2800">
                <a:sym typeface="Symbol" panose="05050102010706020507" pitchFamily="18" charset="2"/>
              </a:rPr>
              <a:t></a:t>
            </a:r>
            <a:r>
              <a:rPr lang="ru-RU" altLang="en-US" sz="2800"/>
              <a:t>. Покажем это для случая</a:t>
            </a:r>
          </a:p>
          <a:p>
            <a:pPr algn="just">
              <a:lnSpc>
                <a:spcPct val="80000"/>
              </a:lnSpc>
              <a:spcBef>
                <a:spcPct val="0"/>
              </a:spcBef>
              <a:buFontTx/>
              <a:buNone/>
            </a:pPr>
            <a:r>
              <a:rPr lang="ru-RU" altLang="en-US" sz="2800"/>
              <a:t>    </a:t>
            </a:r>
            <a:r>
              <a:rPr lang="en-US" altLang="en-US" sz="2800" i="1"/>
              <a:t>n</a:t>
            </a:r>
            <a:r>
              <a:rPr lang="ru-RU" altLang="en-US" sz="2800" i="1"/>
              <a:t> = 1.</a:t>
            </a:r>
            <a:r>
              <a:rPr lang="ru-RU" altLang="en-US" sz="2800"/>
              <a:t> </a:t>
            </a:r>
            <a:endParaRPr lang="ru-RU" altLang="en-US" sz="2800" i="1"/>
          </a:p>
          <a:p>
            <a:pPr algn="just">
              <a:lnSpc>
                <a:spcPct val="80000"/>
              </a:lnSpc>
              <a:spcBef>
                <a:spcPct val="0"/>
              </a:spcBef>
              <a:buFontTx/>
              <a:buNone/>
            </a:pPr>
            <a:r>
              <a:rPr lang="ru-RU" altLang="en-US" sz="2800" i="1"/>
              <a:t>    </a:t>
            </a:r>
            <a:r>
              <a:rPr lang="en-US" altLang="en-US" sz="2800" i="1"/>
              <a:t>Y</a:t>
            </a:r>
            <a:r>
              <a:rPr lang="ru-RU" altLang="en-US" sz="2800" i="1"/>
              <a:t> = </a:t>
            </a:r>
            <a:r>
              <a:rPr lang="en-US" altLang="en-US" sz="2800" i="1"/>
              <a:t>exp</a:t>
            </a:r>
            <a:r>
              <a:rPr lang="ru-RU" altLang="en-US" sz="2800" i="1"/>
              <a:t>(</a:t>
            </a:r>
            <a:r>
              <a:rPr lang="en-US" altLang="en-US" sz="2800" i="1"/>
              <a:t>b</a:t>
            </a:r>
            <a:r>
              <a:rPr lang="ru-RU" altLang="en-US" sz="2800" i="1" baseline="-16000"/>
              <a:t>0</a:t>
            </a:r>
            <a:r>
              <a:rPr lang="ru-RU" altLang="en-US" sz="2800" i="1"/>
              <a:t>+</a:t>
            </a:r>
            <a:r>
              <a:rPr lang="en-US" altLang="en-US" sz="2800" i="1"/>
              <a:t>b</a:t>
            </a:r>
            <a:r>
              <a:rPr lang="ru-RU" altLang="en-US" sz="2800" i="1" baseline="-16000"/>
              <a:t>1</a:t>
            </a:r>
            <a:r>
              <a:rPr lang="en-US" altLang="en-US" sz="2800" i="1"/>
              <a:t>X </a:t>
            </a:r>
            <a:r>
              <a:rPr lang="ru-RU" altLang="en-US" sz="2800" i="1"/>
              <a:t>)/{1 + </a:t>
            </a:r>
            <a:r>
              <a:rPr lang="en-US" altLang="en-US" sz="2800" i="1"/>
              <a:t>exp</a:t>
            </a:r>
            <a:r>
              <a:rPr lang="ru-RU" altLang="en-US" sz="2800" i="1"/>
              <a:t>(</a:t>
            </a:r>
            <a:r>
              <a:rPr lang="en-US" altLang="en-US" sz="2800" i="1"/>
              <a:t>b</a:t>
            </a:r>
            <a:r>
              <a:rPr lang="ru-RU" altLang="en-US" sz="2800" i="1" baseline="-16000"/>
              <a:t>0</a:t>
            </a:r>
            <a:r>
              <a:rPr lang="ru-RU" altLang="en-US" sz="2800" i="1"/>
              <a:t>+</a:t>
            </a:r>
            <a:r>
              <a:rPr lang="en-US" altLang="en-US" sz="2800" i="1"/>
              <a:t>b</a:t>
            </a:r>
            <a:r>
              <a:rPr lang="ru-RU" altLang="en-US" sz="2800" i="1" baseline="-16000"/>
              <a:t>1</a:t>
            </a:r>
            <a:r>
              <a:rPr lang="en-US" altLang="en-US" sz="2800" i="1"/>
              <a:t>X</a:t>
            </a:r>
            <a:r>
              <a:rPr lang="ru-RU" altLang="en-US" sz="2800" i="1"/>
              <a:t> )} = {</a:t>
            </a:r>
            <a:r>
              <a:rPr lang="en-US" altLang="en-US" sz="2800" i="1"/>
              <a:t>exp</a:t>
            </a:r>
            <a:r>
              <a:rPr lang="ru-RU" altLang="en-US" sz="2800" i="1"/>
              <a:t>(</a:t>
            </a:r>
            <a:r>
              <a:rPr lang="en-US" altLang="en-US" sz="2800" i="1"/>
              <a:t>b</a:t>
            </a:r>
            <a:r>
              <a:rPr lang="ru-RU" altLang="en-US" sz="2800" i="1" baseline="-16000"/>
              <a:t>0</a:t>
            </a:r>
            <a:r>
              <a:rPr lang="ru-RU" altLang="en-US" sz="2800" i="1"/>
              <a:t>+</a:t>
            </a:r>
            <a:r>
              <a:rPr lang="en-US" altLang="en-US" sz="2800" i="1"/>
              <a:t>b</a:t>
            </a:r>
            <a:r>
              <a:rPr lang="ru-RU" altLang="en-US" sz="2800" i="1" baseline="-16000"/>
              <a:t>1</a:t>
            </a:r>
            <a:r>
              <a:rPr lang="en-US" altLang="en-US" sz="2800" i="1"/>
              <a:t>X </a:t>
            </a:r>
            <a:r>
              <a:rPr lang="ru-RU" altLang="en-US" sz="2800" i="1"/>
              <a:t>)+ </a:t>
            </a:r>
          </a:p>
          <a:p>
            <a:pPr algn="just">
              <a:lnSpc>
                <a:spcPct val="80000"/>
              </a:lnSpc>
              <a:spcBef>
                <a:spcPct val="0"/>
              </a:spcBef>
              <a:buFontTx/>
              <a:buNone/>
            </a:pPr>
            <a:r>
              <a:rPr lang="ru-RU" altLang="en-US" sz="2800" i="1"/>
              <a:t>   + 1 – 1}/{1 + </a:t>
            </a:r>
            <a:r>
              <a:rPr lang="en-US" altLang="en-US" sz="2800" i="1"/>
              <a:t>exp</a:t>
            </a:r>
            <a:r>
              <a:rPr lang="ru-RU" altLang="en-US" sz="2800" i="1"/>
              <a:t>(</a:t>
            </a:r>
            <a:r>
              <a:rPr lang="en-US" altLang="en-US" sz="2800" i="1"/>
              <a:t>b</a:t>
            </a:r>
            <a:r>
              <a:rPr lang="ru-RU" altLang="en-US" sz="2800" i="1" baseline="-16000"/>
              <a:t>0</a:t>
            </a:r>
            <a:r>
              <a:rPr lang="ru-RU" altLang="en-US" sz="2800" i="1"/>
              <a:t> + </a:t>
            </a:r>
            <a:r>
              <a:rPr lang="en-US" altLang="en-US" sz="2800" i="1"/>
              <a:t>b</a:t>
            </a:r>
            <a:r>
              <a:rPr lang="ru-RU" altLang="en-US" sz="2800" i="1" baseline="-16000"/>
              <a:t>1</a:t>
            </a:r>
            <a:r>
              <a:rPr lang="en-US" altLang="en-US" sz="2800" i="1"/>
              <a:t>X</a:t>
            </a:r>
            <a:r>
              <a:rPr lang="ru-RU" altLang="en-US" sz="2800" i="1"/>
              <a:t> ) }=1 – 1/{1 + </a:t>
            </a:r>
            <a:r>
              <a:rPr lang="en-US" altLang="en-US" sz="2800" i="1"/>
              <a:t>exp</a:t>
            </a:r>
            <a:r>
              <a:rPr lang="ru-RU" altLang="en-US" sz="2800" i="1"/>
              <a:t>(</a:t>
            </a:r>
            <a:r>
              <a:rPr lang="en-US" altLang="en-US" sz="2800" i="1"/>
              <a:t>b</a:t>
            </a:r>
            <a:r>
              <a:rPr lang="ru-RU" altLang="en-US" sz="2800" i="1" baseline="-16000"/>
              <a:t>0</a:t>
            </a:r>
            <a:r>
              <a:rPr lang="ru-RU" altLang="en-US" sz="2800" i="1"/>
              <a:t> + </a:t>
            </a:r>
            <a:r>
              <a:rPr lang="en-US" altLang="en-US" sz="2800" i="1"/>
              <a:t>b</a:t>
            </a:r>
            <a:r>
              <a:rPr lang="ru-RU" altLang="en-US" sz="2800" i="1" baseline="-16000"/>
              <a:t>1</a:t>
            </a:r>
            <a:r>
              <a:rPr lang="en-US" altLang="en-US" sz="2800" i="1"/>
              <a:t>X</a:t>
            </a:r>
            <a:r>
              <a:rPr lang="ru-RU" altLang="en-US" sz="2800" i="1"/>
              <a:t>) }.</a:t>
            </a:r>
            <a:endParaRPr lang="ru-RU" altLang="en-US" sz="2800"/>
          </a:p>
          <a:p>
            <a:pPr algn="just">
              <a:lnSpc>
                <a:spcPct val="80000"/>
              </a:lnSpc>
              <a:spcBef>
                <a:spcPct val="0"/>
              </a:spcBef>
              <a:buFontTx/>
              <a:buNone/>
            </a:pPr>
            <a:r>
              <a:rPr lang="ru-RU" altLang="en-US" sz="2800"/>
              <a:t>       Очевидно, что при </a:t>
            </a:r>
            <a:r>
              <a:rPr lang="ru-RU" altLang="en-US" sz="2800" i="1"/>
              <a:t>exp(b</a:t>
            </a:r>
            <a:r>
              <a:rPr lang="ru-RU" altLang="en-US" sz="2800" i="1" baseline="-16000"/>
              <a:t>0</a:t>
            </a:r>
            <a:r>
              <a:rPr lang="ru-RU" altLang="en-US" sz="2800" i="1"/>
              <a:t> + b</a:t>
            </a:r>
            <a:r>
              <a:rPr lang="ru-RU" altLang="en-US" sz="2800" i="1" baseline="-16000"/>
              <a:t>1</a:t>
            </a:r>
            <a:r>
              <a:rPr lang="ru-RU" altLang="en-US" sz="2800" i="1"/>
              <a:t>X) </a:t>
            </a:r>
            <a:r>
              <a:rPr lang="ru-RU" altLang="en-US" sz="2800" i="1">
                <a:sym typeface="Symbol" panose="05050102010706020507" pitchFamily="18" charset="2"/>
              </a:rPr>
              <a:t></a:t>
            </a:r>
            <a:r>
              <a:rPr lang="ru-RU" altLang="en-US" sz="2800" i="1"/>
              <a:t> </a:t>
            </a:r>
            <a:r>
              <a:rPr lang="ru-RU" altLang="en-US" sz="2800" i="1">
                <a:sym typeface="Symbol" panose="05050102010706020507" pitchFamily="18" charset="2"/>
              </a:rPr>
              <a:t></a:t>
            </a:r>
            <a:r>
              <a:rPr lang="ru-RU" altLang="en-US" sz="2800" i="1"/>
              <a:t>, Y</a:t>
            </a:r>
            <a:r>
              <a:rPr lang="ru-RU" altLang="en-US" sz="2800" i="1">
                <a:sym typeface="Symbol" panose="05050102010706020507" pitchFamily="18" charset="2"/>
              </a:rPr>
              <a:t></a:t>
            </a:r>
            <a:r>
              <a:rPr lang="ru-RU" altLang="en-US" sz="2800" i="1"/>
              <a:t>1;</a:t>
            </a:r>
          </a:p>
          <a:p>
            <a:pPr algn="just">
              <a:lnSpc>
                <a:spcPct val="80000"/>
              </a:lnSpc>
              <a:spcBef>
                <a:spcPct val="0"/>
              </a:spcBef>
              <a:buFontTx/>
              <a:buNone/>
            </a:pPr>
            <a:r>
              <a:rPr lang="ru-RU" altLang="en-US" sz="2800" i="1"/>
              <a:t>    </a:t>
            </a:r>
            <a:r>
              <a:rPr lang="ru-RU" altLang="en-US" sz="2800"/>
              <a:t>при </a:t>
            </a:r>
            <a:r>
              <a:rPr lang="ru-RU" altLang="en-US" sz="2800" i="1"/>
              <a:t>exp(b</a:t>
            </a:r>
            <a:r>
              <a:rPr lang="ru-RU" altLang="en-US" sz="2800" i="1" baseline="-16000"/>
              <a:t>0</a:t>
            </a:r>
            <a:r>
              <a:rPr lang="ru-RU" altLang="en-US" sz="2800" i="1"/>
              <a:t> + b</a:t>
            </a:r>
            <a:r>
              <a:rPr lang="ru-RU" altLang="en-US" sz="2800" i="1" baseline="-16000"/>
              <a:t>1</a:t>
            </a:r>
            <a:r>
              <a:rPr lang="ru-RU" altLang="en-US" sz="2800" i="1"/>
              <a:t>X) </a:t>
            </a:r>
            <a:r>
              <a:rPr lang="ru-RU" altLang="en-US" sz="2800" i="1">
                <a:sym typeface="Symbol" panose="05050102010706020507" pitchFamily="18" charset="2"/>
              </a:rPr>
              <a:t></a:t>
            </a:r>
            <a:r>
              <a:rPr lang="ru-RU" altLang="en-US" sz="2800" i="1"/>
              <a:t>0, Y</a:t>
            </a:r>
            <a:r>
              <a:rPr lang="ru-RU" altLang="en-US" sz="2800" i="1">
                <a:sym typeface="Symbol" panose="05050102010706020507" pitchFamily="18" charset="2"/>
              </a:rPr>
              <a:t></a:t>
            </a:r>
            <a:r>
              <a:rPr lang="ru-RU" altLang="en-US" sz="2800" i="1"/>
              <a:t>0.</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xfrm>
            <a:off x="0" y="188913"/>
            <a:ext cx="8893175" cy="6408737"/>
          </a:xfrm>
        </p:spPr>
        <p:txBody>
          <a:bodyPr/>
          <a:lstStyle/>
          <a:p>
            <a:pPr algn="just">
              <a:lnSpc>
                <a:spcPct val="80000"/>
              </a:lnSpc>
              <a:spcBef>
                <a:spcPct val="0"/>
              </a:spcBef>
              <a:buFontTx/>
              <a:buNone/>
            </a:pPr>
            <a:r>
              <a:rPr lang="en-US" altLang="en-US" sz="2000" dirty="0"/>
              <a:t>        </a:t>
            </a:r>
            <a:r>
              <a:rPr lang="ru-RU" altLang="en-US" sz="2000" dirty="0"/>
              <a:t>Раннее зависимость между размерностью задачи коммивояжера и количеством операций (трудоемкостью алгоритма) аппроксимировали моделью </a:t>
            </a:r>
            <a:r>
              <a:rPr lang="ru-RU" altLang="en-US" sz="2000" dirty="0" smtClean="0"/>
              <a:t>экспоненциального </a:t>
            </a:r>
            <a:r>
              <a:rPr lang="ru-RU" altLang="en-US" sz="2000" dirty="0"/>
              <a:t>роста с достаточно высокой степенью точности. Аппроксимируем эту зависимость моделью другого типа, например, полиномиальной. </a:t>
            </a:r>
          </a:p>
          <a:p>
            <a:pPr algn="just">
              <a:lnSpc>
                <a:spcPct val="80000"/>
              </a:lnSpc>
              <a:spcBef>
                <a:spcPct val="0"/>
              </a:spcBef>
              <a:buFontTx/>
              <a:buNone/>
            </a:pPr>
            <a:r>
              <a:rPr lang="en-US" altLang="en-US" sz="2000" dirty="0"/>
              <a:t>        </a:t>
            </a:r>
            <a:r>
              <a:rPr lang="ru-RU" altLang="en-US" sz="2000" dirty="0"/>
              <a:t>В стартовом окне модуля «Нелинейное оценивание»</a:t>
            </a:r>
            <a:r>
              <a:rPr lang="ru-RU" altLang="en-US" sz="2000" b="1" dirty="0"/>
              <a:t> </a:t>
            </a:r>
            <a:r>
              <a:rPr lang="ru-RU" altLang="en-US" sz="2000" dirty="0"/>
              <a:t>выберем команду </a:t>
            </a:r>
            <a:r>
              <a:rPr lang="ru-RU" altLang="en-US" sz="2000" b="1" dirty="0" smtClean="0"/>
              <a:t>Регрессия пользователя – метод наименьших квадратов. </a:t>
            </a:r>
            <a:endParaRPr lang="ru-RU" altLang="en-US" sz="2000" dirty="0"/>
          </a:p>
          <a:p>
            <a:pPr algn="just">
              <a:lnSpc>
                <a:spcPct val="80000"/>
              </a:lnSpc>
              <a:spcBef>
                <a:spcPct val="0"/>
              </a:spcBef>
              <a:buFontTx/>
              <a:buNone/>
            </a:pPr>
            <a:r>
              <a:rPr lang="en-US" altLang="en-US" sz="2000" dirty="0"/>
              <a:t>        </a:t>
            </a:r>
            <a:r>
              <a:rPr lang="ru-RU" altLang="en-US" sz="2000" dirty="0"/>
              <a:t>В</a:t>
            </a:r>
            <a:r>
              <a:rPr lang="en-US" altLang="en-US" sz="2000" dirty="0"/>
              <a:t> </a:t>
            </a:r>
            <a:r>
              <a:rPr lang="ru-RU" altLang="en-US" sz="2000" dirty="0"/>
              <a:t>появившемся</a:t>
            </a:r>
            <a:r>
              <a:rPr lang="en-US" altLang="en-US" sz="2000" dirty="0"/>
              <a:t> </a:t>
            </a:r>
            <a:r>
              <a:rPr lang="ru-RU" altLang="en-US" sz="2000" dirty="0"/>
              <a:t>окне</a:t>
            </a:r>
            <a:r>
              <a:rPr lang="en-US" altLang="en-US" sz="2000" dirty="0"/>
              <a:t> (</a:t>
            </a:r>
            <a:r>
              <a:rPr lang="ru-RU" altLang="en-US" sz="2000" dirty="0"/>
              <a:t>рис</a:t>
            </a:r>
            <a:r>
              <a:rPr lang="en-US" altLang="en-US" sz="2000" dirty="0"/>
              <a:t>.19)</a:t>
            </a:r>
            <a:r>
              <a:rPr lang="en-US" altLang="en-US" sz="2000" b="1" dirty="0"/>
              <a:t> </a:t>
            </a:r>
            <a:r>
              <a:rPr lang="ru-RU" altLang="en-US" sz="2000" dirty="0"/>
              <a:t>нажмем</a:t>
            </a:r>
            <a:r>
              <a:rPr lang="en-US" altLang="en-US" sz="2000" dirty="0"/>
              <a:t> </a:t>
            </a:r>
            <a:r>
              <a:rPr lang="ru-RU" altLang="en-US" sz="2000" dirty="0"/>
              <a:t>кнопку</a:t>
            </a:r>
            <a:r>
              <a:rPr lang="en-US" altLang="en-US" sz="2000" dirty="0"/>
              <a:t> </a:t>
            </a:r>
            <a:r>
              <a:rPr lang="ru-RU" altLang="en-US" sz="2000" b="1" dirty="0" smtClean="0"/>
              <a:t>Оцениваемая функция</a:t>
            </a:r>
            <a:r>
              <a:rPr lang="en-US" altLang="en-US" sz="2000" b="1" dirty="0" smtClean="0"/>
              <a:t>.</a:t>
            </a:r>
            <a:r>
              <a:rPr lang="en-US" altLang="en-US" sz="2000" dirty="0" smtClean="0"/>
              <a:t> </a:t>
            </a:r>
            <a:endParaRPr lang="en-US" altLang="en-US" sz="2000" dirty="0"/>
          </a:p>
          <a:p>
            <a:pPr algn="just">
              <a:lnSpc>
                <a:spcPct val="80000"/>
              </a:lnSpc>
              <a:spcBef>
                <a:spcPct val="0"/>
              </a:spcBef>
              <a:buFontTx/>
              <a:buNone/>
            </a:pPr>
            <a:r>
              <a:rPr lang="en-US" altLang="en-US" sz="2800" dirty="0"/>
              <a:t>         </a:t>
            </a:r>
            <a:endParaRPr lang="ru-RU" altLang="en-US" sz="2800" dirty="0"/>
          </a:p>
        </p:txBody>
      </p:sp>
      <p:pic>
        <p:nvPicPr>
          <p:cNvPr id="3"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91680" y="2276872"/>
            <a:ext cx="6363924" cy="368386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4" name="Text Box 3"/>
          <p:cNvSpPr txBox="1">
            <a:spLocks noChangeArrowheads="1"/>
          </p:cNvSpPr>
          <p:nvPr/>
        </p:nvSpPr>
        <p:spPr bwMode="auto">
          <a:xfrm>
            <a:off x="4067944" y="5949280"/>
            <a:ext cx="115093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ru-RU" altLang="en-US" sz="2000" b="1" dirty="0"/>
              <a:t>Рис. 19</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7" name="Text Box 3"/>
          <p:cNvSpPr txBox="1">
            <a:spLocks noChangeArrowheads="1"/>
          </p:cNvSpPr>
          <p:nvPr/>
        </p:nvSpPr>
        <p:spPr bwMode="auto">
          <a:xfrm>
            <a:off x="1691680" y="5877272"/>
            <a:ext cx="151130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ru-RU" altLang="en-US" sz="2000" b="1" dirty="0"/>
              <a:t>Рис. 20</a:t>
            </a:r>
          </a:p>
        </p:txBody>
      </p:sp>
      <p:sp>
        <p:nvSpPr>
          <p:cNvPr id="4" name="Прямоугольник 3"/>
          <p:cNvSpPr/>
          <p:nvPr/>
        </p:nvSpPr>
        <p:spPr>
          <a:xfrm>
            <a:off x="395536" y="188640"/>
            <a:ext cx="8424936" cy="1569660"/>
          </a:xfrm>
          <a:prstGeom prst="rect">
            <a:avLst/>
          </a:prstGeom>
        </p:spPr>
        <p:txBody>
          <a:bodyPr wrap="square">
            <a:spAutoFit/>
          </a:bodyPr>
          <a:lstStyle/>
          <a:p>
            <a:pPr algn="just">
              <a:lnSpc>
                <a:spcPct val="80000"/>
              </a:lnSpc>
            </a:pPr>
            <a:r>
              <a:rPr lang="ru-RU" altLang="en-US" sz="2000" dirty="0" smtClean="0"/>
              <a:t>Откроется окно</a:t>
            </a:r>
            <a:r>
              <a:rPr lang="ru-RU" altLang="en-US" sz="2000" b="1" dirty="0" smtClean="0"/>
              <a:t> Оцениваемая функция </a:t>
            </a:r>
            <a:r>
              <a:rPr lang="ru-RU" altLang="en-US" sz="2000" dirty="0" smtClean="0"/>
              <a:t>(рис. 20)</a:t>
            </a:r>
            <a:r>
              <a:rPr lang="ru-RU" altLang="en-US" sz="2000" b="1" dirty="0" smtClean="0"/>
              <a:t>, </a:t>
            </a:r>
            <a:r>
              <a:rPr lang="ru-RU" altLang="en-US" sz="2000" dirty="0" smtClean="0"/>
              <a:t>в одноименном поле окна надо указать тип пользовательской регрессии, например    </a:t>
            </a:r>
            <a:r>
              <a:rPr lang="en-US" altLang="en-US" sz="2000" i="1" dirty="0" smtClean="0"/>
              <a:t>V</a:t>
            </a:r>
            <a:r>
              <a:rPr lang="ru-RU" altLang="en-US" sz="2000" i="1" dirty="0" smtClean="0"/>
              <a:t>2 = </a:t>
            </a:r>
            <a:r>
              <a:rPr lang="en-US" altLang="en-US" sz="2000" i="1" dirty="0" smtClean="0"/>
              <a:t>b</a:t>
            </a:r>
            <a:r>
              <a:rPr lang="ru-RU" altLang="en-US" sz="2000" i="1" dirty="0" smtClean="0"/>
              <a:t>1</a:t>
            </a:r>
            <a:r>
              <a:rPr lang="en-US" altLang="en-US" sz="2000" i="1" dirty="0" smtClean="0"/>
              <a:t>V</a:t>
            </a:r>
            <a:r>
              <a:rPr lang="ru-RU" altLang="en-US" sz="2000" i="1" dirty="0" smtClean="0"/>
              <a:t>1</a:t>
            </a:r>
            <a:r>
              <a:rPr lang="en-US" altLang="en-US" sz="2000" i="1" baseline="30000" dirty="0" smtClean="0"/>
              <a:t>b</a:t>
            </a:r>
            <a:r>
              <a:rPr lang="ru-RU" altLang="en-US" sz="2000" i="1" baseline="30000" dirty="0" smtClean="0"/>
              <a:t>2</a:t>
            </a:r>
            <a:r>
              <a:rPr lang="ru-RU" altLang="en-US" sz="2000" i="1" dirty="0" smtClean="0"/>
              <a:t> </a:t>
            </a:r>
            <a:r>
              <a:rPr lang="ru-RU" altLang="en-US" sz="2000" dirty="0" smtClean="0"/>
              <a:t>и щелкнуть по ОК, вернемся в стартовое окно модуля, но с прописанной функцией регрессии (рис.21). Нажмем на ОК, появится окно (рис.22) для выбора метода и параметров анализа, укажем максимальное число итераций вместо 50 значение 200 и щелкнем по ОК</a:t>
            </a:r>
            <a:endParaRPr lang="ru-RU" altLang="en-US" sz="2000" dirty="0"/>
          </a:p>
        </p:txBody>
      </p:sp>
      <p:pic>
        <p:nvPicPr>
          <p:cNvPr id="139265" name="Picture 1"/>
          <p:cNvPicPr>
            <a:picLocks noGrp="1" noChangeAspect="1" noChangeArrowheads="1"/>
          </p:cNvPicPr>
          <p:nvPr>
            <p:ph idx="1"/>
          </p:nvPr>
        </p:nvPicPr>
        <p:blipFill>
          <a:blip r:embed="rId2" cstate="print"/>
          <a:srcRect/>
          <a:stretch>
            <a:fillRect/>
          </a:stretch>
        </p:blipFill>
        <p:spPr bwMode="auto">
          <a:xfrm>
            <a:off x="179512" y="2204864"/>
            <a:ext cx="4718256" cy="3678096"/>
          </a:xfrm>
          <a:prstGeom prst="rect">
            <a:avLst/>
          </a:prstGeom>
          <a:noFill/>
          <a:ln w="9525">
            <a:noFill/>
            <a:miter lim="800000"/>
            <a:headEnd/>
            <a:tailEnd/>
          </a:ln>
        </p:spPr>
      </p:pic>
      <p:pic>
        <p:nvPicPr>
          <p:cNvPr id="139266" name="Picture 2"/>
          <p:cNvPicPr>
            <a:picLocks noChangeAspect="1" noChangeArrowheads="1"/>
          </p:cNvPicPr>
          <p:nvPr/>
        </p:nvPicPr>
        <p:blipFill>
          <a:blip r:embed="rId3" cstate="print"/>
          <a:srcRect/>
          <a:stretch>
            <a:fillRect/>
          </a:stretch>
        </p:blipFill>
        <p:spPr bwMode="auto">
          <a:xfrm>
            <a:off x="4979479" y="3356992"/>
            <a:ext cx="4164521" cy="2496691"/>
          </a:xfrm>
          <a:prstGeom prst="rect">
            <a:avLst/>
          </a:prstGeom>
          <a:noFill/>
          <a:ln w="9525">
            <a:noFill/>
            <a:miter lim="800000"/>
            <a:headEnd/>
            <a:tailEnd/>
          </a:ln>
        </p:spPr>
      </p:pic>
      <p:sp>
        <p:nvSpPr>
          <p:cNvPr id="8" name="Text Box 3"/>
          <p:cNvSpPr txBox="1">
            <a:spLocks noChangeArrowheads="1"/>
          </p:cNvSpPr>
          <p:nvPr/>
        </p:nvSpPr>
        <p:spPr bwMode="auto">
          <a:xfrm>
            <a:off x="6588224" y="5877272"/>
            <a:ext cx="151130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ru-RU" altLang="en-US" sz="2000" b="1" dirty="0"/>
              <a:t>Рис. </a:t>
            </a:r>
            <a:r>
              <a:rPr lang="ru-RU" altLang="en-US" sz="2000" b="1" dirty="0" smtClean="0"/>
              <a:t>21</a:t>
            </a:r>
            <a:endParaRPr lang="ru-RU" altLang="en-US" sz="2000" b="1"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xfrm>
            <a:off x="0" y="260350"/>
            <a:ext cx="8964613" cy="1800498"/>
          </a:xfrm>
        </p:spPr>
        <p:txBody>
          <a:bodyPr/>
          <a:lstStyle/>
          <a:p>
            <a:pPr marL="0" indent="0" algn="just">
              <a:lnSpc>
                <a:spcPct val="80000"/>
              </a:lnSpc>
              <a:spcBef>
                <a:spcPct val="0"/>
              </a:spcBef>
              <a:buFontTx/>
              <a:buNone/>
            </a:pPr>
            <a:r>
              <a:rPr lang="ru-RU" altLang="en-US" sz="2000" dirty="0" smtClean="0"/>
              <a:t>   </a:t>
            </a:r>
            <a:endParaRPr lang="ru-RU" altLang="en-US" sz="2000" dirty="0"/>
          </a:p>
        </p:txBody>
      </p:sp>
      <p:pic>
        <p:nvPicPr>
          <p:cNvPr id="138241" name="Picture 1"/>
          <p:cNvPicPr>
            <a:picLocks noChangeAspect="1" noChangeArrowheads="1"/>
          </p:cNvPicPr>
          <p:nvPr/>
        </p:nvPicPr>
        <p:blipFill>
          <a:blip r:embed="rId2" cstate="print"/>
          <a:srcRect/>
          <a:stretch>
            <a:fillRect/>
          </a:stretch>
        </p:blipFill>
        <p:spPr bwMode="auto">
          <a:xfrm>
            <a:off x="1619672" y="393217"/>
            <a:ext cx="5945913" cy="4945769"/>
          </a:xfrm>
          <a:prstGeom prst="rect">
            <a:avLst/>
          </a:prstGeom>
          <a:noFill/>
          <a:ln w="9525">
            <a:noFill/>
            <a:miter lim="800000"/>
            <a:headEnd/>
            <a:tailEnd/>
          </a:ln>
        </p:spPr>
      </p:pic>
      <p:sp>
        <p:nvSpPr>
          <p:cNvPr id="4" name="Text Box 3"/>
          <p:cNvSpPr txBox="1">
            <a:spLocks noChangeArrowheads="1"/>
          </p:cNvSpPr>
          <p:nvPr/>
        </p:nvSpPr>
        <p:spPr bwMode="auto">
          <a:xfrm>
            <a:off x="3707904" y="5373216"/>
            <a:ext cx="151130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ru-RU" altLang="en-US" sz="2000" b="1" dirty="0"/>
              <a:t>Рис. </a:t>
            </a:r>
            <a:r>
              <a:rPr lang="ru-RU" altLang="en-US" sz="2000" b="1" dirty="0" smtClean="0"/>
              <a:t>22</a:t>
            </a:r>
            <a:endParaRPr lang="ru-RU" altLang="en-US" sz="2000" b="1"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xfrm>
            <a:off x="0" y="188913"/>
            <a:ext cx="8964613" cy="2520007"/>
          </a:xfrm>
        </p:spPr>
        <p:txBody>
          <a:bodyPr/>
          <a:lstStyle/>
          <a:p>
            <a:pPr marL="0" indent="0" algn="just">
              <a:lnSpc>
                <a:spcPct val="80000"/>
              </a:lnSpc>
              <a:spcBef>
                <a:spcPct val="0"/>
              </a:spcBef>
              <a:buFontTx/>
              <a:buNone/>
            </a:pPr>
            <a:r>
              <a:rPr lang="en-US" altLang="en-US" sz="2800" dirty="0" smtClean="0"/>
              <a:t> </a:t>
            </a:r>
            <a:r>
              <a:rPr lang="ru-RU" altLang="en-US" sz="2000" dirty="0" smtClean="0"/>
              <a:t>После запуска и завершения вычислительной процедуры откроется диалоговое окно результатов (рис.23)</a:t>
            </a:r>
            <a:r>
              <a:rPr lang="ru-RU" altLang="en-US" sz="2000" b="1" dirty="0" smtClean="0"/>
              <a:t>. </a:t>
            </a:r>
            <a:r>
              <a:rPr lang="ru-RU" altLang="en-US" sz="2000" dirty="0" smtClean="0"/>
              <a:t>Из информационной части окна следует, что процедура завершилась успешно – </a:t>
            </a:r>
            <a:r>
              <a:rPr lang="en-US" altLang="en-US" sz="2000" i="1" dirty="0" smtClean="0"/>
              <a:t>R</a:t>
            </a:r>
            <a:r>
              <a:rPr lang="ru-RU" altLang="en-US" sz="2000" i="1" dirty="0" smtClean="0"/>
              <a:t> = </a:t>
            </a:r>
            <a:r>
              <a:rPr lang="ru-RU" altLang="en-US" sz="2000" dirty="0" smtClean="0"/>
              <a:t>0,9998, но велико окончательное значение функции </a:t>
            </a:r>
            <a:r>
              <a:rPr lang="ru-RU" altLang="en-US" sz="2000" dirty="0" err="1" smtClean="0"/>
              <a:t>потерь</a:t>
            </a:r>
            <a:r>
              <a:rPr lang="ru-RU" altLang="en-US" sz="2000" i="1" dirty="0" err="1" smtClean="0"/>
              <a:t>=</a:t>
            </a:r>
            <a:r>
              <a:rPr lang="ru-RU" altLang="en-US" sz="2000" i="1" dirty="0" smtClean="0"/>
              <a:t> </a:t>
            </a:r>
            <a:r>
              <a:rPr lang="ru-RU" altLang="en-US" sz="2000" dirty="0" smtClean="0"/>
              <a:t>316873072,94 и значительно отличие предсказанных значений от исходных (рис. 21), в особенности при малых значениях числа городов (</a:t>
            </a:r>
            <a:r>
              <a:rPr lang="en-US" altLang="en-US" sz="2000" i="1" dirty="0" smtClean="0"/>
              <a:t>N</a:t>
            </a:r>
            <a:r>
              <a:rPr lang="ru-RU" altLang="en-US" sz="2000" i="1" dirty="0" smtClean="0"/>
              <a:t> город</a:t>
            </a:r>
            <a:r>
              <a:rPr lang="ru-RU" altLang="en-US" sz="2000" dirty="0" smtClean="0"/>
              <a:t>). Если нажать на кнопку </a:t>
            </a:r>
            <a:r>
              <a:rPr lang="ru-RU" altLang="en-US" sz="2000" b="1" dirty="0" smtClean="0"/>
              <a:t>Наблюдаемые, предсказанные и значения остатков, </a:t>
            </a:r>
            <a:r>
              <a:rPr lang="ru-RU" altLang="en-US" sz="2000" dirty="0" smtClean="0"/>
              <a:t>то появится таблица с соответствующими значениями (рис.24). Также при помощи кнопки </a:t>
            </a:r>
            <a:r>
              <a:rPr lang="ru-RU" altLang="en-US" sz="2000" b="1" dirty="0" smtClean="0"/>
              <a:t>Оценки параметров</a:t>
            </a:r>
            <a:r>
              <a:rPr lang="ru-RU" altLang="en-US" sz="2000" dirty="0" smtClean="0"/>
              <a:t>, программа построит таблицу со значениями параметров (рис.25)</a:t>
            </a:r>
            <a:endParaRPr lang="ru-RU" altLang="en-US" sz="2000" dirty="0"/>
          </a:p>
        </p:txBody>
      </p:sp>
      <p:pic>
        <p:nvPicPr>
          <p:cNvPr id="137217" name="Picture 1"/>
          <p:cNvPicPr>
            <a:picLocks noChangeAspect="1" noChangeArrowheads="1"/>
          </p:cNvPicPr>
          <p:nvPr/>
        </p:nvPicPr>
        <p:blipFill>
          <a:blip r:embed="rId2" cstate="print"/>
          <a:srcRect/>
          <a:stretch>
            <a:fillRect/>
          </a:stretch>
        </p:blipFill>
        <p:spPr bwMode="auto">
          <a:xfrm>
            <a:off x="1403648" y="2564904"/>
            <a:ext cx="6347073" cy="3863436"/>
          </a:xfrm>
          <a:prstGeom prst="rect">
            <a:avLst/>
          </a:prstGeom>
          <a:noFill/>
          <a:ln w="9525">
            <a:noFill/>
            <a:miter lim="800000"/>
            <a:headEnd/>
            <a:tailEnd/>
          </a:ln>
        </p:spPr>
      </p:pic>
      <p:sp>
        <p:nvSpPr>
          <p:cNvPr id="4" name="Text Box 3"/>
          <p:cNvSpPr txBox="1">
            <a:spLocks noChangeArrowheads="1"/>
          </p:cNvSpPr>
          <p:nvPr/>
        </p:nvSpPr>
        <p:spPr bwMode="auto">
          <a:xfrm>
            <a:off x="3851920" y="6309320"/>
            <a:ext cx="151130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ru-RU" altLang="en-US" sz="2000" b="1" dirty="0"/>
              <a:t>Рис. </a:t>
            </a:r>
            <a:r>
              <a:rPr lang="ru-RU" altLang="en-US" sz="2000" b="1" dirty="0" smtClean="0"/>
              <a:t>23</a:t>
            </a:r>
            <a:endParaRPr lang="ru-RU" altLang="en-US" sz="2000" b="1"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sp>
        <p:nvSpPr>
          <p:cNvPr id="5530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sp>
        <p:nvSpPr>
          <p:cNvPr id="55302" name="Text Box 6"/>
          <p:cNvSpPr txBox="1">
            <a:spLocks noChangeArrowheads="1"/>
          </p:cNvSpPr>
          <p:nvPr/>
        </p:nvSpPr>
        <p:spPr bwMode="auto">
          <a:xfrm>
            <a:off x="1835150" y="4149725"/>
            <a:ext cx="16573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endParaRPr lang="ru-RU" altLang="en-US" sz="2800" b="1">
              <a:solidFill>
                <a:srgbClr val="CCFFFF"/>
              </a:solidFill>
            </a:endParaRPr>
          </a:p>
        </p:txBody>
      </p:sp>
      <p:sp>
        <p:nvSpPr>
          <p:cNvPr id="55303" name="Text Box 7"/>
          <p:cNvSpPr txBox="1">
            <a:spLocks noChangeArrowheads="1"/>
          </p:cNvSpPr>
          <p:nvPr/>
        </p:nvSpPr>
        <p:spPr bwMode="auto">
          <a:xfrm>
            <a:off x="1619250" y="4005263"/>
            <a:ext cx="1008063"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endParaRPr lang="ru-RU" altLang="en-US" sz="2800" b="1">
              <a:solidFill>
                <a:srgbClr val="CCFFFF"/>
              </a:solidFill>
            </a:endParaRPr>
          </a:p>
        </p:txBody>
      </p:sp>
      <p:sp>
        <p:nvSpPr>
          <p:cNvPr id="55304" name="Text Box 8"/>
          <p:cNvSpPr txBox="1">
            <a:spLocks noChangeArrowheads="1"/>
          </p:cNvSpPr>
          <p:nvPr/>
        </p:nvSpPr>
        <p:spPr bwMode="auto">
          <a:xfrm>
            <a:off x="2051720" y="3573016"/>
            <a:ext cx="129540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ru-RU" altLang="en-US" sz="2000" b="1" dirty="0"/>
              <a:t>Рис. </a:t>
            </a:r>
            <a:r>
              <a:rPr lang="ru-RU" altLang="en-US" sz="2000" b="1" dirty="0" smtClean="0"/>
              <a:t>24</a:t>
            </a:r>
            <a:endParaRPr lang="ru-RU" altLang="en-US" sz="2000" b="1" dirty="0"/>
          </a:p>
        </p:txBody>
      </p:sp>
      <p:sp>
        <p:nvSpPr>
          <p:cNvPr id="55305" name="Text Box 9"/>
          <p:cNvSpPr txBox="1">
            <a:spLocks noChangeArrowheads="1"/>
          </p:cNvSpPr>
          <p:nvPr/>
        </p:nvSpPr>
        <p:spPr bwMode="auto">
          <a:xfrm>
            <a:off x="4932040" y="5877272"/>
            <a:ext cx="180022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ru-RU" altLang="en-US" sz="2000" b="1" dirty="0"/>
              <a:t>Рис. </a:t>
            </a:r>
            <a:r>
              <a:rPr lang="ru-RU" altLang="en-US" sz="2000" b="1" dirty="0" smtClean="0"/>
              <a:t>2</a:t>
            </a:r>
            <a:r>
              <a:rPr lang="ru-RU" altLang="en-US" sz="2000" b="1" dirty="0"/>
              <a:t>5</a:t>
            </a:r>
          </a:p>
        </p:txBody>
      </p:sp>
      <p:graphicFrame>
        <p:nvGraphicFramePr>
          <p:cNvPr id="11" name="Таблица 10"/>
          <p:cNvGraphicFramePr>
            <a:graphicFrameLocks noGrp="1"/>
          </p:cNvGraphicFramePr>
          <p:nvPr/>
        </p:nvGraphicFramePr>
        <p:xfrm>
          <a:off x="2267744" y="4149080"/>
          <a:ext cx="5881365" cy="1658867"/>
        </p:xfrm>
        <a:graphic>
          <a:graphicData uri="http://schemas.openxmlformats.org/drawingml/2006/table">
            <a:tbl>
              <a:tblPr/>
              <a:tblGrid>
                <a:gridCol w="798161"/>
                <a:gridCol w="879330"/>
                <a:gridCol w="879330"/>
                <a:gridCol w="737284"/>
                <a:gridCol w="869184"/>
                <a:gridCol w="869184"/>
                <a:gridCol w="848892"/>
              </a:tblGrid>
              <a:tr h="710943">
                <a:tc rowSpan="2">
                  <a:txBody>
                    <a:bodyPr/>
                    <a:lstStyle/>
                    <a:p>
                      <a:pPr algn="just">
                        <a:lnSpc>
                          <a:spcPct val="115000"/>
                        </a:lnSpc>
                        <a:spcAft>
                          <a:spcPts val="0"/>
                        </a:spcAft>
                      </a:pPr>
                      <a:endParaRPr lang="ru-RU" sz="1000" dirty="0">
                        <a:latin typeface="Arial"/>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algn="just">
                        <a:lnSpc>
                          <a:spcPct val="115000"/>
                        </a:lnSpc>
                        <a:spcAft>
                          <a:spcPts val="0"/>
                        </a:spcAft>
                      </a:pPr>
                      <a:r>
                        <a:rPr lang="ru-RU" sz="1000" dirty="0">
                          <a:latin typeface="Arial"/>
                          <a:ea typeface="Calibri"/>
                          <a:cs typeface="Times New Roman"/>
                        </a:rPr>
                        <a:t>Модель: v2=b1*v1**b2 (Коммивояжер)</a:t>
                      </a:r>
                      <a:endParaRPr lang="ru-RU" sz="1000" dirty="0">
                        <a:latin typeface="Calibri"/>
                        <a:ea typeface="Calibri"/>
                        <a:cs typeface="Times New Roman"/>
                      </a:endParaRPr>
                    </a:p>
                    <a:p>
                      <a:pPr algn="just">
                        <a:lnSpc>
                          <a:spcPct val="115000"/>
                        </a:lnSpc>
                        <a:spcAft>
                          <a:spcPts val="0"/>
                        </a:spcAft>
                      </a:pPr>
                      <a:r>
                        <a:rPr lang="ru-RU" sz="1000" dirty="0">
                          <a:latin typeface="Arial"/>
                          <a:ea typeface="Calibri"/>
                          <a:cs typeface="Times New Roman"/>
                        </a:rPr>
                        <a:t>Зав. Пер. : N операций</a:t>
                      </a:r>
                      <a:endParaRPr lang="ru-RU" sz="1000" dirty="0">
                        <a:latin typeface="Calibri"/>
                        <a:ea typeface="Calibri"/>
                        <a:cs typeface="Times New Roman"/>
                      </a:endParaRPr>
                    </a:p>
                    <a:p>
                      <a:pPr algn="just">
                        <a:lnSpc>
                          <a:spcPct val="115000"/>
                        </a:lnSpc>
                        <a:spcAft>
                          <a:spcPts val="0"/>
                        </a:spcAft>
                      </a:pPr>
                      <a:r>
                        <a:rPr lang="ru-RU" sz="1000" dirty="0">
                          <a:latin typeface="Arial"/>
                          <a:ea typeface="Calibri"/>
                          <a:cs typeface="Times New Roman"/>
                        </a:rPr>
                        <a:t>Внимание: Вырожденный результат, значения могут быть неверными</a:t>
                      </a:r>
                      <a:endParaRPr lang="ru-RU" sz="1000" dirty="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r>
              <a:tr h="473962">
                <a:tc vMerge="1">
                  <a:txBody>
                    <a:bodyPr/>
                    <a:lstStyle/>
                    <a:p>
                      <a:endParaRPr lang="ru-RU"/>
                    </a:p>
                  </a:txBody>
                  <a:tcPr/>
                </a:tc>
                <a:tc>
                  <a:txBody>
                    <a:bodyPr/>
                    <a:lstStyle/>
                    <a:p>
                      <a:pPr algn="ctr">
                        <a:lnSpc>
                          <a:spcPct val="115000"/>
                        </a:lnSpc>
                        <a:spcAft>
                          <a:spcPts val="0"/>
                        </a:spcAft>
                      </a:pPr>
                      <a:r>
                        <a:rPr lang="ru-RU" sz="1000">
                          <a:latin typeface="Arial"/>
                          <a:ea typeface="Calibri"/>
                          <a:cs typeface="Times New Roman"/>
                        </a:rPr>
                        <a:t>Оценка</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1000">
                          <a:latin typeface="Arial"/>
                          <a:ea typeface="Calibri"/>
                          <a:cs typeface="Times New Roman"/>
                        </a:rPr>
                        <a:t>Стандарт</a:t>
                      </a:r>
                      <a:endParaRPr lang="ru-RU" sz="1000">
                        <a:latin typeface="Calibri"/>
                        <a:ea typeface="Calibri"/>
                        <a:cs typeface="Times New Roman"/>
                      </a:endParaRPr>
                    </a:p>
                    <a:p>
                      <a:pPr algn="ctr">
                        <a:lnSpc>
                          <a:spcPct val="115000"/>
                        </a:lnSpc>
                        <a:spcAft>
                          <a:spcPts val="0"/>
                        </a:spcAft>
                      </a:pPr>
                      <a:r>
                        <a:rPr lang="ru-RU" sz="1000">
                          <a:latin typeface="Arial"/>
                          <a:ea typeface="Calibri"/>
                          <a:cs typeface="Times New Roman"/>
                        </a:rPr>
                        <a:t>ошиб.</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1000">
                          <a:latin typeface="Arial"/>
                          <a:ea typeface="Calibri"/>
                          <a:cs typeface="Times New Roman"/>
                        </a:rPr>
                        <a:t>t-знач.</a:t>
                      </a:r>
                      <a:endParaRPr lang="ru-RU" sz="1000">
                        <a:latin typeface="Calibri"/>
                        <a:ea typeface="Calibri"/>
                        <a:cs typeface="Times New Roman"/>
                      </a:endParaRPr>
                    </a:p>
                    <a:p>
                      <a:pPr algn="ctr">
                        <a:lnSpc>
                          <a:spcPct val="115000"/>
                        </a:lnSpc>
                        <a:spcAft>
                          <a:spcPts val="0"/>
                        </a:spcAft>
                      </a:pPr>
                      <a:r>
                        <a:rPr lang="ru-RU" sz="1000">
                          <a:latin typeface="Arial"/>
                          <a:ea typeface="Calibri"/>
                          <a:cs typeface="Times New Roman"/>
                        </a:rPr>
                        <a:t>сс = 8</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1000">
                          <a:latin typeface="Arial"/>
                          <a:ea typeface="Calibri"/>
                          <a:cs typeface="Times New Roman"/>
                        </a:rPr>
                        <a:t>p-знач.</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1000">
                          <a:latin typeface="Arial"/>
                          <a:ea typeface="Calibri"/>
                          <a:cs typeface="Times New Roman"/>
                        </a:rPr>
                        <a:t>Ниж. Дов</a:t>
                      </a:r>
                      <a:endParaRPr lang="ru-RU" sz="1000">
                        <a:latin typeface="Calibri"/>
                        <a:ea typeface="Calibri"/>
                        <a:cs typeface="Times New Roman"/>
                      </a:endParaRPr>
                    </a:p>
                    <a:p>
                      <a:pPr algn="ctr">
                        <a:lnSpc>
                          <a:spcPct val="115000"/>
                        </a:lnSpc>
                        <a:spcAft>
                          <a:spcPts val="0"/>
                        </a:spcAft>
                      </a:pPr>
                      <a:r>
                        <a:rPr lang="ru-RU" sz="1000">
                          <a:latin typeface="Arial"/>
                          <a:ea typeface="Calibri"/>
                          <a:cs typeface="Times New Roman"/>
                        </a:rPr>
                        <a:t>Предел</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1000">
                          <a:latin typeface="Arial"/>
                          <a:ea typeface="Calibri"/>
                          <a:cs typeface="Times New Roman"/>
                        </a:rPr>
                        <a:t>Вер. Дов</a:t>
                      </a:r>
                      <a:endParaRPr lang="ru-RU" sz="1000">
                        <a:latin typeface="Calibri"/>
                        <a:ea typeface="Calibri"/>
                        <a:cs typeface="Times New Roman"/>
                      </a:endParaRPr>
                    </a:p>
                    <a:p>
                      <a:pPr algn="ctr">
                        <a:lnSpc>
                          <a:spcPct val="115000"/>
                        </a:lnSpc>
                        <a:spcAft>
                          <a:spcPts val="0"/>
                        </a:spcAft>
                      </a:pPr>
                      <a:r>
                        <a:rPr lang="ru-RU" sz="1000">
                          <a:latin typeface="Arial"/>
                          <a:ea typeface="Calibri"/>
                          <a:cs typeface="Times New Roman"/>
                        </a:rPr>
                        <a:t>Предел</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981">
                <a:tc>
                  <a:txBody>
                    <a:bodyPr/>
                    <a:lstStyle/>
                    <a:p>
                      <a:pPr algn="just">
                        <a:lnSpc>
                          <a:spcPct val="115000"/>
                        </a:lnSpc>
                        <a:spcAft>
                          <a:spcPts val="0"/>
                        </a:spcAft>
                      </a:pPr>
                      <a:r>
                        <a:rPr lang="ru-RU" sz="1000">
                          <a:latin typeface="Arial"/>
                          <a:ea typeface="Calibri"/>
                          <a:cs typeface="Times New Roman"/>
                        </a:rPr>
                        <a:t>b1</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solidFill>
                            <a:srgbClr val="FF0000"/>
                          </a:solidFill>
                          <a:latin typeface="Arial"/>
                          <a:ea typeface="Calibri"/>
                          <a:cs typeface="Times New Roman"/>
                        </a:rPr>
                        <a:t>0,00000</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solidFill>
                            <a:srgbClr val="FF0000"/>
                          </a:solidFill>
                          <a:latin typeface="Arial"/>
                          <a:ea typeface="Calibri"/>
                          <a:cs typeface="Times New Roman"/>
                        </a:rPr>
                        <a:t>0,000000</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solidFill>
                            <a:srgbClr val="FF0000"/>
                          </a:solidFill>
                          <a:latin typeface="Arial"/>
                          <a:ea typeface="Calibri"/>
                          <a:cs typeface="Times New Roman"/>
                        </a:rPr>
                        <a:t>0,00</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solidFill>
                            <a:srgbClr val="FF0000"/>
                          </a:solidFill>
                          <a:latin typeface="Arial"/>
                          <a:ea typeface="Calibri"/>
                          <a:cs typeface="Times New Roman"/>
                        </a:rPr>
                        <a:t>0,00</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solidFill>
                            <a:srgbClr val="FF0000"/>
                          </a:solidFill>
                          <a:latin typeface="Arial"/>
                          <a:ea typeface="Calibri"/>
                          <a:cs typeface="Times New Roman"/>
                        </a:rPr>
                        <a:t>0,00000</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solidFill>
                            <a:srgbClr val="FF0000"/>
                          </a:solidFill>
                          <a:latin typeface="Arial"/>
                          <a:ea typeface="Calibri"/>
                          <a:cs typeface="Times New Roman"/>
                        </a:rPr>
                        <a:t>0,00000</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981">
                <a:tc>
                  <a:txBody>
                    <a:bodyPr/>
                    <a:lstStyle/>
                    <a:p>
                      <a:pPr algn="just">
                        <a:lnSpc>
                          <a:spcPct val="115000"/>
                        </a:lnSpc>
                        <a:spcAft>
                          <a:spcPts val="0"/>
                        </a:spcAft>
                      </a:pPr>
                      <a:r>
                        <a:rPr lang="ru-RU" sz="1000">
                          <a:latin typeface="Arial"/>
                          <a:ea typeface="Calibri"/>
                          <a:cs typeface="Times New Roman"/>
                        </a:rPr>
                        <a:t>b2</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solidFill>
                            <a:srgbClr val="FF0000"/>
                          </a:solidFill>
                          <a:latin typeface="Arial"/>
                          <a:ea typeface="Calibri"/>
                          <a:cs typeface="Times New Roman"/>
                        </a:rPr>
                        <a:t>13,20201</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solidFill>
                            <a:srgbClr val="FF0000"/>
                          </a:solidFill>
                          <a:latin typeface="Arial"/>
                          <a:ea typeface="Calibri"/>
                          <a:cs typeface="Times New Roman"/>
                        </a:rPr>
                        <a:t>0,155249</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solidFill>
                            <a:srgbClr val="FF0000"/>
                          </a:solidFill>
                          <a:latin typeface="Arial"/>
                          <a:ea typeface="Calibri"/>
                          <a:cs typeface="Times New Roman"/>
                        </a:rPr>
                        <a:t>0,00</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solidFill>
                            <a:srgbClr val="FF0000"/>
                          </a:solidFill>
                          <a:latin typeface="Arial"/>
                          <a:ea typeface="Calibri"/>
                          <a:cs typeface="Times New Roman"/>
                        </a:rPr>
                        <a:t>0,00</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solidFill>
                            <a:srgbClr val="FF0000"/>
                          </a:solidFill>
                          <a:latin typeface="Arial"/>
                          <a:ea typeface="Calibri"/>
                          <a:cs typeface="Times New Roman"/>
                        </a:rPr>
                        <a:t>12,84400</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dirty="0">
                          <a:solidFill>
                            <a:srgbClr val="FF0000"/>
                          </a:solidFill>
                          <a:latin typeface="Arial"/>
                          <a:ea typeface="Calibri"/>
                          <a:cs typeface="Times New Roman"/>
                        </a:rPr>
                        <a:t>13,56001</a:t>
                      </a:r>
                      <a:endParaRPr lang="ru-RU" sz="1000" dirty="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2" name="Таблица 11"/>
          <p:cNvGraphicFramePr>
            <a:graphicFrameLocks noGrp="1"/>
          </p:cNvGraphicFramePr>
          <p:nvPr/>
        </p:nvGraphicFramePr>
        <p:xfrm>
          <a:off x="755576" y="692692"/>
          <a:ext cx="4608512" cy="2854448"/>
        </p:xfrm>
        <a:graphic>
          <a:graphicData uri="http://schemas.openxmlformats.org/drawingml/2006/table">
            <a:tbl>
              <a:tblPr/>
              <a:tblGrid>
                <a:gridCol w="892558"/>
                <a:gridCol w="1428092"/>
                <a:gridCol w="1428092"/>
                <a:gridCol w="859770"/>
              </a:tblGrid>
              <a:tr h="439145">
                <a:tc rowSpan="2">
                  <a:txBody>
                    <a:bodyPr/>
                    <a:lstStyle/>
                    <a:p>
                      <a:pPr algn="just">
                        <a:lnSpc>
                          <a:spcPct val="115000"/>
                        </a:lnSpc>
                        <a:spcAft>
                          <a:spcPts val="0"/>
                        </a:spcAft>
                      </a:pPr>
                      <a:endParaRPr lang="ru-RU" sz="1000">
                        <a:latin typeface="Arial"/>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lnSpc>
                          <a:spcPct val="115000"/>
                        </a:lnSpc>
                        <a:spcAft>
                          <a:spcPts val="0"/>
                        </a:spcAft>
                      </a:pPr>
                      <a:r>
                        <a:rPr lang="ru-RU" sz="1000">
                          <a:latin typeface="Arial"/>
                          <a:ea typeface="Calibri"/>
                          <a:cs typeface="Times New Roman"/>
                        </a:rPr>
                        <a:t>Модель: v2=b1*v1**b2 (Коммивояжер)</a:t>
                      </a:r>
                      <a:endParaRPr lang="ru-RU" sz="1000">
                        <a:latin typeface="Calibri"/>
                        <a:ea typeface="Calibri"/>
                        <a:cs typeface="Times New Roman"/>
                      </a:endParaRPr>
                    </a:p>
                    <a:p>
                      <a:pPr algn="just">
                        <a:lnSpc>
                          <a:spcPct val="115000"/>
                        </a:lnSpc>
                        <a:spcAft>
                          <a:spcPts val="0"/>
                        </a:spcAft>
                      </a:pPr>
                      <a:r>
                        <a:rPr lang="ru-RU" sz="1000">
                          <a:latin typeface="Arial"/>
                          <a:ea typeface="Calibri"/>
                          <a:cs typeface="Times New Roman"/>
                        </a:rPr>
                        <a:t>Зав. Пер. : N операций</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r>
              <a:tr h="219573">
                <a:tc vMerge="1">
                  <a:txBody>
                    <a:bodyPr/>
                    <a:lstStyle/>
                    <a:p>
                      <a:endParaRPr lang="ru-RU"/>
                    </a:p>
                  </a:txBody>
                  <a:tcPr/>
                </a:tc>
                <a:tc>
                  <a:txBody>
                    <a:bodyPr/>
                    <a:lstStyle/>
                    <a:p>
                      <a:pPr algn="ctr">
                        <a:lnSpc>
                          <a:spcPct val="115000"/>
                        </a:lnSpc>
                        <a:spcAft>
                          <a:spcPts val="0"/>
                        </a:spcAft>
                      </a:pPr>
                      <a:r>
                        <a:rPr lang="ru-RU" sz="1000">
                          <a:latin typeface="Arial"/>
                          <a:ea typeface="Calibri"/>
                          <a:cs typeface="Times New Roman"/>
                        </a:rPr>
                        <a:t>Наблюд.</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1000">
                          <a:latin typeface="Arial"/>
                          <a:ea typeface="Calibri"/>
                          <a:cs typeface="Times New Roman"/>
                        </a:rPr>
                        <a:t>Предсказанные</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1000">
                          <a:latin typeface="Arial"/>
                          <a:ea typeface="Calibri"/>
                          <a:cs typeface="Times New Roman"/>
                        </a:rPr>
                        <a:t>Остатки</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573">
                <a:tc>
                  <a:txBody>
                    <a:bodyPr/>
                    <a:lstStyle/>
                    <a:p>
                      <a:pPr algn="just">
                        <a:lnSpc>
                          <a:spcPct val="115000"/>
                        </a:lnSpc>
                        <a:spcAft>
                          <a:spcPts val="0"/>
                        </a:spcAft>
                      </a:pPr>
                      <a:r>
                        <a:rPr lang="ru-RU" sz="1000">
                          <a:latin typeface="Arial"/>
                          <a:ea typeface="Calibri"/>
                          <a:cs typeface="Times New Roman"/>
                        </a:rPr>
                        <a:t>1</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140</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138,50</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573">
                <a:tc>
                  <a:txBody>
                    <a:bodyPr/>
                    <a:lstStyle/>
                    <a:p>
                      <a:pPr algn="just">
                        <a:lnSpc>
                          <a:spcPct val="115000"/>
                        </a:lnSpc>
                        <a:spcAft>
                          <a:spcPts val="0"/>
                        </a:spcAft>
                      </a:pPr>
                      <a:r>
                        <a:rPr lang="ru-RU" sz="1000">
                          <a:latin typeface="Arial"/>
                          <a:ea typeface="Calibri"/>
                          <a:cs typeface="Times New Roman"/>
                        </a:rPr>
                        <a:t>2</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403</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17</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386,78</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573">
                <a:tc>
                  <a:txBody>
                    <a:bodyPr/>
                    <a:lstStyle/>
                    <a:p>
                      <a:pPr algn="just">
                        <a:lnSpc>
                          <a:spcPct val="115000"/>
                        </a:lnSpc>
                        <a:spcAft>
                          <a:spcPts val="0"/>
                        </a:spcAft>
                      </a:pPr>
                      <a:r>
                        <a:rPr lang="ru-RU" sz="1000">
                          <a:latin typeface="Arial"/>
                          <a:ea typeface="Calibri"/>
                          <a:cs typeface="Times New Roman"/>
                        </a:rPr>
                        <a:t>3</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1097</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127</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969,24</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573">
                <a:tc>
                  <a:txBody>
                    <a:bodyPr/>
                    <a:lstStyle/>
                    <a:p>
                      <a:pPr algn="just">
                        <a:lnSpc>
                          <a:spcPct val="115000"/>
                        </a:lnSpc>
                        <a:spcAft>
                          <a:spcPts val="0"/>
                        </a:spcAft>
                      </a:pPr>
                      <a:r>
                        <a:rPr lang="ru-RU" sz="1000">
                          <a:latin typeface="Arial"/>
                          <a:ea typeface="Calibri"/>
                          <a:cs typeface="Times New Roman"/>
                        </a:rPr>
                        <a:t>4</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2981</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743</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2238,38</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573">
                <a:tc>
                  <a:txBody>
                    <a:bodyPr/>
                    <a:lstStyle/>
                    <a:p>
                      <a:pPr algn="just">
                        <a:lnSpc>
                          <a:spcPct val="115000"/>
                        </a:lnSpc>
                        <a:spcAft>
                          <a:spcPts val="0"/>
                        </a:spcAft>
                      </a:pPr>
                      <a:r>
                        <a:rPr lang="ru-RU" sz="1000">
                          <a:latin typeface="Arial"/>
                          <a:ea typeface="Calibri"/>
                          <a:cs typeface="Times New Roman"/>
                        </a:rPr>
                        <a:t>5</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8000</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3516</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4483,91</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573">
                <a:tc>
                  <a:txBody>
                    <a:bodyPr/>
                    <a:lstStyle/>
                    <a:p>
                      <a:pPr algn="just">
                        <a:lnSpc>
                          <a:spcPct val="115000"/>
                        </a:lnSpc>
                        <a:spcAft>
                          <a:spcPts val="0"/>
                        </a:spcAft>
                      </a:pPr>
                      <a:r>
                        <a:rPr lang="ru-RU" sz="1000">
                          <a:latin typeface="Arial"/>
                          <a:ea typeface="Calibri"/>
                          <a:cs typeface="Times New Roman"/>
                        </a:rPr>
                        <a:t>6</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22026</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14130</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7896,21</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573">
                <a:tc>
                  <a:txBody>
                    <a:bodyPr/>
                    <a:lstStyle/>
                    <a:p>
                      <a:pPr algn="just">
                        <a:lnSpc>
                          <a:spcPct val="115000"/>
                        </a:lnSpc>
                        <a:spcAft>
                          <a:spcPts val="0"/>
                        </a:spcAft>
                      </a:pPr>
                      <a:r>
                        <a:rPr lang="ru-RU" sz="1000">
                          <a:latin typeface="Arial"/>
                          <a:ea typeface="Calibri"/>
                          <a:cs typeface="Times New Roman"/>
                        </a:rPr>
                        <a:t>7</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59874</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49730</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10144,35</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573">
                <a:tc>
                  <a:txBody>
                    <a:bodyPr/>
                    <a:lstStyle/>
                    <a:p>
                      <a:pPr algn="just">
                        <a:lnSpc>
                          <a:spcPct val="115000"/>
                        </a:lnSpc>
                        <a:spcAft>
                          <a:spcPts val="0"/>
                        </a:spcAft>
                      </a:pPr>
                      <a:r>
                        <a:rPr lang="ru-RU" sz="1000">
                          <a:latin typeface="Arial"/>
                          <a:ea typeface="Calibri"/>
                          <a:cs typeface="Times New Roman"/>
                        </a:rPr>
                        <a:t>8</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162755</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156856</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5898,69</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573">
                <a:tc>
                  <a:txBody>
                    <a:bodyPr/>
                    <a:lstStyle/>
                    <a:p>
                      <a:pPr algn="just">
                        <a:lnSpc>
                          <a:spcPct val="115000"/>
                        </a:lnSpc>
                        <a:spcAft>
                          <a:spcPts val="0"/>
                        </a:spcAft>
                      </a:pPr>
                      <a:r>
                        <a:rPr lang="ru-RU" sz="1000">
                          <a:latin typeface="Arial"/>
                          <a:ea typeface="Calibri"/>
                          <a:cs typeface="Times New Roman"/>
                        </a:rPr>
                        <a:t>9</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442000</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451264</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-9264,25</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573">
                <a:tc>
                  <a:txBody>
                    <a:bodyPr/>
                    <a:lstStyle/>
                    <a:p>
                      <a:pPr algn="just">
                        <a:lnSpc>
                          <a:spcPct val="115000"/>
                        </a:lnSpc>
                        <a:spcAft>
                          <a:spcPts val="0"/>
                        </a:spcAft>
                      </a:pPr>
                      <a:r>
                        <a:rPr lang="ru-RU" sz="1000">
                          <a:latin typeface="Arial"/>
                          <a:ea typeface="Calibri"/>
                          <a:cs typeface="Times New Roman"/>
                        </a:rPr>
                        <a:t>10</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1202604</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a:latin typeface="Arial"/>
                          <a:ea typeface="Calibri"/>
                          <a:cs typeface="Times New Roman"/>
                        </a:rPr>
                        <a:t>1200420</a:t>
                      </a:r>
                      <a:endParaRPr lang="ru-RU" sz="100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ru-RU" sz="1000" dirty="0">
                          <a:latin typeface="Arial"/>
                          <a:ea typeface="Calibri"/>
                          <a:cs typeface="Times New Roman"/>
                        </a:rPr>
                        <a:t>2184,04</a:t>
                      </a:r>
                      <a:endParaRPr lang="ru-RU" sz="1000" dirty="0">
                        <a:latin typeface="Calibri"/>
                        <a:ea typeface="Calibri"/>
                        <a:cs typeface="Times New Roman"/>
                      </a:endParaRPr>
                    </a:p>
                  </a:txBody>
                  <a:tcPr marL="45720" marR="457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0" y="260350"/>
            <a:ext cx="8964613" cy="4680818"/>
          </a:xfrm>
        </p:spPr>
        <p:txBody>
          <a:bodyPr/>
          <a:lstStyle/>
          <a:p>
            <a:pPr algn="just">
              <a:lnSpc>
                <a:spcPct val="80000"/>
              </a:lnSpc>
              <a:spcBef>
                <a:spcPct val="0"/>
              </a:spcBef>
              <a:buFontTx/>
              <a:buNone/>
            </a:pPr>
            <a:r>
              <a:rPr lang="ru-RU" altLang="en-US" sz="2800" dirty="0"/>
              <a:t>        Так как </a:t>
            </a:r>
            <a:r>
              <a:rPr lang="en-US" altLang="en-US" sz="2800" i="1" dirty="0"/>
              <a:t>Y</a:t>
            </a:r>
            <a:r>
              <a:rPr lang="ru-RU" altLang="en-US" sz="2800" dirty="0"/>
              <a:t> принимает значения из </a:t>
            </a:r>
            <a:r>
              <a:rPr lang="ru-RU" altLang="en-US" sz="2800" dirty="0">
                <a:sym typeface="Symbol" panose="05050102010706020507" pitchFamily="18" charset="2"/>
              </a:rPr>
              <a:t></a:t>
            </a:r>
            <a:r>
              <a:rPr lang="ru-RU" altLang="en-US" sz="2800" dirty="0"/>
              <a:t>0, 1</a:t>
            </a:r>
            <a:r>
              <a:rPr lang="ru-RU" altLang="en-US" sz="2800" dirty="0">
                <a:sym typeface="Symbol" panose="05050102010706020507" pitchFamily="18" charset="2"/>
              </a:rPr>
              <a:t></a:t>
            </a:r>
            <a:r>
              <a:rPr lang="ru-RU" altLang="en-US" sz="2800" dirty="0"/>
              <a:t>, можно предположить, что </a:t>
            </a:r>
            <a:r>
              <a:rPr lang="en-US" altLang="en-US" sz="2800" i="1" dirty="0"/>
              <a:t>Y</a:t>
            </a:r>
            <a:r>
              <a:rPr lang="ru-RU" altLang="en-US" sz="2800" dirty="0"/>
              <a:t> – некоторая вероятность, т.е. </a:t>
            </a:r>
          </a:p>
          <a:p>
            <a:pPr algn="just">
              <a:lnSpc>
                <a:spcPct val="80000"/>
              </a:lnSpc>
              <a:spcBef>
                <a:spcPct val="0"/>
              </a:spcBef>
              <a:buFontTx/>
              <a:buNone/>
            </a:pPr>
            <a:r>
              <a:rPr lang="ru-RU" altLang="en-US" sz="2800" dirty="0"/>
              <a:t>    </a:t>
            </a:r>
            <a:r>
              <a:rPr lang="en-US" altLang="en-US" sz="2800" i="1" dirty="0"/>
              <a:t>Y</a:t>
            </a:r>
            <a:r>
              <a:rPr lang="ru-RU" altLang="en-US" sz="2800" i="1" dirty="0"/>
              <a:t> = </a:t>
            </a:r>
            <a:r>
              <a:rPr lang="en-US" altLang="en-US" sz="2800" i="1" dirty="0"/>
              <a:t>p</a:t>
            </a:r>
            <a:r>
              <a:rPr lang="en-US" altLang="en-US" sz="2800" i="1" dirty="0">
                <a:sym typeface="Symbol" panose="05050102010706020507" pitchFamily="18" charset="2"/>
              </a:rPr>
              <a:t></a:t>
            </a:r>
            <a:r>
              <a:rPr lang="ru-RU" altLang="en-US" sz="2800" i="1" dirty="0">
                <a:sym typeface="Symbol" panose="05050102010706020507" pitchFamily="18" charset="2"/>
              </a:rPr>
              <a:t></a:t>
            </a:r>
            <a:r>
              <a:rPr lang="ru-RU" altLang="en-US" sz="2800" i="1" dirty="0"/>
              <a:t>0, 1</a:t>
            </a:r>
            <a:r>
              <a:rPr lang="ru-RU" altLang="en-US" sz="2800" i="1" dirty="0">
                <a:sym typeface="Symbol" panose="05050102010706020507" pitchFamily="18" charset="2"/>
              </a:rPr>
              <a:t></a:t>
            </a:r>
            <a:r>
              <a:rPr lang="ru-RU" altLang="en-US" sz="2800" i="1" dirty="0"/>
              <a:t>. </a:t>
            </a:r>
            <a:r>
              <a:rPr lang="ru-RU" altLang="en-US" sz="2800" dirty="0"/>
              <a:t>Преобразуем </a:t>
            </a:r>
            <a:r>
              <a:rPr lang="en-US" altLang="en-US" sz="2800" dirty="0"/>
              <a:t>p</a:t>
            </a:r>
            <a:r>
              <a:rPr lang="ru-RU" altLang="en-US" sz="2800" dirty="0"/>
              <a:t> следующим образом: </a:t>
            </a:r>
          </a:p>
          <a:p>
            <a:pPr algn="just">
              <a:lnSpc>
                <a:spcPct val="80000"/>
              </a:lnSpc>
              <a:spcBef>
                <a:spcPct val="0"/>
              </a:spcBef>
              <a:buFontTx/>
              <a:buNone/>
            </a:pPr>
            <a:r>
              <a:rPr lang="ru-RU" altLang="en-US" sz="2800" dirty="0"/>
              <a:t>                                </a:t>
            </a:r>
            <a:r>
              <a:rPr lang="en-US" altLang="en-US" sz="2800" i="1" dirty="0"/>
              <a:t>p</a:t>
            </a:r>
            <a:r>
              <a:rPr lang="ru-RU" altLang="en-US" sz="2800" i="1" baseline="30000" dirty="0"/>
              <a:t>1</a:t>
            </a:r>
            <a:r>
              <a:rPr lang="ru-RU" altLang="en-US" sz="2800" i="1" dirty="0"/>
              <a:t> = </a:t>
            </a:r>
            <a:r>
              <a:rPr lang="en-US" altLang="en-US" sz="2800" i="1" dirty="0" err="1"/>
              <a:t>ln</a:t>
            </a:r>
            <a:r>
              <a:rPr lang="ru-RU" altLang="en-US" sz="2800" i="1" dirty="0"/>
              <a:t>(</a:t>
            </a:r>
            <a:r>
              <a:rPr lang="en-US" altLang="en-US" sz="2800" i="1" dirty="0"/>
              <a:t>p</a:t>
            </a:r>
            <a:r>
              <a:rPr lang="ru-RU" altLang="en-US" sz="2800" i="1" dirty="0"/>
              <a:t>/(1– </a:t>
            </a:r>
            <a:r>
              <a:rPr lang="en-US" altLang="en-US" sz="2800" i="1" dirty="0"/>
              <a:t>p</a:t>
            </a:r>
            <a:r>
              <a:rPr lang="ru-RU" altLang="en-US" sz="2800" i="1" dirty="0" smtClean="0"/>
              <a:t>)) = </a:t>
            </a:r>
            <a:r>
              <a:rPr lang="en-US" altLang="en-US" sz="2800" i="1" dirty="0" err="1" smtClean="0"/>
              <a:t>ln</a:t>
            </a:r>
            <a:r>
              <a:rPr lang="en-US" altLang="en-US" sz="2800" i="1" dirty="0" smtClean="0"/>
              <a:t>(Y/(1-Y))</a:t>
            </a:r>
            <a:r>
              <a:rPr lang="ru-RU" altLang="en-US" sz="2800" i="1" dirty="0" smtClean="0"/>
              <a:t>.</a:t>
            </a:r>
            <a:endParaRPr lang="ru-RU" altLang="en-US" sz="2800" dirty="0"/>
          </a:p>
          <a:p>
            <a:pPr algn="just">
              <a:lnSpc>
                <a:spcPct val="80000"/>
              </a:lnSpc>
              <a:spcBef>
                <a:spcPct val="0"/>
              </a:spcBef>
              <a:buFontTx/>
              <a:buNone/>
            </a:pPr>
            <a:r>
              <a:rPr lang="ru-RU" altLang="en-US" sz="2800" dirty="0"/>
              <a:t>        Такое преобразование называют логит преобразованием. Логит преобразование является линеаризующим. Покажем это. Пусть </a:t>
            </a:r>
            <a:endParaRPr lang="en-US" altLang="en-US" sz="2800" i="1" dirty="0"/>
          </a:p>
          <a:p>
            <a:pPr algn="just">
              <a:lnSpc>
                <a:spcPct val="80000"/>
              </a:lnSpc>
              <a:spcBef>
                <a:spcPct val="0"/>
              </a:spcBef>
              <a:buFontTx/>
              <a:buNone/>
            </a:pPr>
            <a:r>
              <a:rPr lang="ru-RU" altLang="en-US" sz="2800" i="1" dirty="0"/>
              <a:t>    </a:t>
            </a:r>
            <a:r>
              <a:rPr lang="en-US" altLang="en-US" sz="2800" i="1" dirty="0"/>
              <a:t>Y</a:t>
            </a:r>
            <a:r>
              <a:rPr lang="ru-RU" altLang="en-US" sz="2800" i="1" dirty="0"/>
              <a:t> = </a:t>
            </a:r>
            <a:r>
              <a:rPr lang="en-US" altLang="en-US" sz="2800" i="1" dirty="0"/>
              <a:t>exp</a:t>
            </a:r>
            <a:r>
              <a:rPr lang="ru-RU" altLang="en-US" sz="2800" i="1" dirty="0"/>
              <a:t>(</a:t>
            </a:r>
            <a:r>
              <a:rPr lang="en-US" altLang="en-US" sz="2800" i="1" dirty="0"/>
              <a:t>b</a:t>
            </a:r>
            <a:r>
              <a:rPr lang="ru-RU" altLang="en-US" sz="2800" i="1" baseline="-16000" dirty="0"/>
              <a:t>0</a:t>
            </a:r>
            <a:r>
              <a:rPr lang="ru-RU" altLang="en-US" sz="2800" i="1" dirty="0"/>
              <a:t> + </a:t>
            </a:r>
            <a:r>
              <a:rPr lang="en-US" altLang="en-US" sz="2800" i="1" dirty="0"/>
              <a:t>b</a:t>
            </a:r>
            <a:r>
              <a:rPr lang="ru-RU" altLang="en-US" sz="2800" i="1" baseline="-16000" dirty="0"/>
              <a:t>1</a:t>
            </a:r>
            <a:r>
              <a:rPr lang="en-US" altLang="en-US" sz="2800" i="1" dirty="0"/>
              <a:t>X</a:t>
            </a:r>
            <a:r>
              <a:rPr lang="ru-RU" altLang="en-US" sz="2800" i="1" dirty="0"/>
              <a:t>)/{1 + </a:t>
            </a:r>
            <a:r>
              <a:rPr lang="en-US" altLang="en-US" sz="2800" i="1" dirty="0"/>
              <a:t>exp</a:t>
            </a:r>
            <a:r>
              <a:rPr lang="ru-RU" altLang="en-US" sz="2800" i="1" dirty="0"/>
              <a:t>(</a:t>
            </a:r>
            <a:r>
              <a:rPr lang="en-US" altLang="en-US" sz="2800" i="1" dirty="0"/>
              <a:t>b</a:t>
            </a:r>
            <a:r>
              <a:rPr lang="ru-RU" altLang="en-US" sz="2800" i="1" baseline="-16000" dirty="0"/>
              <a:t>0</a:t>
            </a:r>
            <a:r>
              <a:rPr lang="ru-RU" altLang="en-US" sz="2800" i="1" dirty="0"/>
              <a:t> + </a:t>
            </a:r>
            <a:r>
              <a:rPr lang="en-US" altLang="en-US" sz="2800" i="1" dirty="0"/>
              <a:t>b</a:t>
            </a:r>
            <a:r>
              <a:rPr lang="ru-RU" altLang="en-US" sz="2800" i="1" baseline="-16000" dirty="0"/>
              <a:t>1</a:t>
            </a:r>
            <a:r>
              <a:rPr lang="en-US" altLang="en-US" sz="2800" i="1" dirty="0"/>
              <a:t>X</a:t>
            </a:r>
            <a:r>
              <a:rPr lang="ru-RU" altLang="en-US" sz="2800" i="1" dirty="0"/>
              <a:t>)}.</a:t>
            </a:r>
            <a:endParaRPr lang="ru-RU" altLang="en-US" sz="2800" dirty="0"/>
          </a:p>
          <a:p>
            <a:pPr algn="just">
              <a:lnSpc>
                <a:spcPct val="80000"/>
              </a:lnSpc>
              <a:spcBef>
                <a:spcPct val="0"/>
              </a:spcBef>
              <a:buFontTx/>
              <a:buNone/>
            </a:pPr>
            <a:r>
              <a:rPr lang="ru-RU" altLang="en-US" sz="2800" dirty="0"/>
              <a:t>    Проведем логит преобразование:</a:t>
            </a:r>
            <a:endParaRPr lang="en-US" altLang="en-US" sz="2800" i="1" dirty="0"/>
          </a:p>
          <a:p>
            <a:pPr algn="just">
              <a:lnSpc>
                <a:spcPct val="80000"/>
              </a:lnSpc>
              <a:spcBef>
                <a:spcPct val="0"/>
              </a:spcBef>
              <a:buFontTx/>
              <a:buNone/>
            </a:pPr>
            <a:r>
              <a:rPr lang="ru-RU" altLang="en-US" sz="2800" i="1" dirty="0"/>
              <a:t>     </a:t>
            </a:r>
            <a:r>
              <a:rPr lang="en-US" altLang="en-US" sz="2800" i="1" dirty="0"/>
              <a:t>p</a:t>
            </a:r>
            <a:r>
              <a:rPr lang="ru-RU" altLang="en-US" sz="2800" i="1" baseline="30000" dirty="0"/>
              <a:t>1</a:t>
            </a:r>
            <a:r>
              <a:rPr lang="ru-RU" altLang="en-US" sz="2800" i="1" dirty="0"/>
              <a:t> = </a:t>
            </a:r>
            <a:r>
              <a:rPr lang="en-US" altLang="en-US" sz="2800" i="1" dirty="0" err="1"/>
              <a:t>ln</a:t>
            </a:r>
            <a:r>
              <a:rPr lang="en-US" altLang="en-US" sz="2800" i="1" dirty="0" err="1">
                <a:sym typeface="Symbol" panose="05050102010706020507" pitchFamily="18" charset="2"/>
              </a:rPr>
              <a:t></a:t>
            </a:r>
            <a:r>
              <a:rPr lang="en-US" altLang="en-US" sz="2800" i="1" dirty="0" err="1"/>
              <a:t>exp</a:t>
            </a:r>
            <a:r>
              <a:rPr lang="ru-RU" altLang="en-US" sz="2800" i="1" dirty="0"/>
              <a:t>(</a:t>
            </a:r>
            <a:r>
              <a:rPr lang="en-US" altLang="en-US" sz="2800" i="1" dirty="0"/>
              <a:t>b</a:t>
            </a:r>
            <a:r>
              <a:rPr lang="ru-RU" altLang="en-US" sz="2800" i="1" baseline="-16000" dirty="0"/>
              <a:t>0</a:t>
            </a:r>
            <a:r>
              <a:rPr lang="ru-RU" altLang="en-US" sz="2800" i="1" dirty="0"/>
              <a:t> + </a:t>
            </a:r>
            <a:r>
              <a:rPr lang="en-US" altLang="en-US" sz="2800" i="1" dirty="0"/>
              <a:t>b</a:t>
            </a:r>
            <a:r>
              <a:rPr lang="ru-RU" altLang="en-US" sz="2800" i="1" baseline="-16000" dirty="0"/>
              <a:t>1</a:t>
            </a:r>
            <a:r>
              <a:rPr lang="en-US" altLang="en-US" sz="2800" i="1" dirty="0"/>
              <a:t>X </a:t>
            </a:r>
            <a:r>
              <a:rPr lang="ru-RU" altLang="en-US" sz="2800" i="1" dirty="0"/>
              <a:t>)/{1 + </a:t>
            </a:r>
            <a:r>
              <a:rPr lang="en-US" altLang="en-US" sz="2800" i="1" dirty="0"/>
              <a:t>exp</a:t>
            </a:r>
            <a:r>
              <a:rPr lang="ru-RU" altLang="en-US" sz="2800" i="1" dirty="0"/>
              <a:t>(</a:t>
            </a:r>
            <a:r>
              <a:rPr lang="en-US" altLang="en-US" sz="2800" i="1" dirty="0"/>
              <a:t>b</a:t>
            </a:r>
            <a:r>
              <a:rPr lang="ru-RU" altLang="en-US" sz="2800" i="1" baseline="-16000" dirty="0"/>
              <a:t>0</a:t>
            </a:r>
            <a:r>
              <a:rPr lang="ru-RU" altLang="en-US" sz="2800" i="1" dirty="0"/>
              <a:t> + </a:t>
            </a:r>
            <a:r>
              <a:rPr lang="en-US" altLang="en-US" sz="2800" i="1" dirty="0"/>
              <a:t>b</a:t>
            </a:r>
            <a:r>
              <a:rPr lang="ru-RU" altLang="en-US" sz="2800" i="1" baseline="-16000" dirty="0"/>
              <a:t>1</a:t>
            </a:r>
            <a:r>
              <a:rPr lang="en-US" altLang="en-US" sz="2800" i="1" dirty="0"/>
              <a:t>X</a:t>
            </a:r>
            <a:r>
              <a:rPr lang="ru-RU" altLang="en-US" sz="2800" i="1" dirty="0"/>
              <a:t>)}/{1 – </a:t>
            </a:r>
            <a:r>
              <a:rPr lang="en-US" altLang="en-US" sz="2800" i="1" dirty="0"/>
              <a:t>exp</a:t>
            </a:r>
            <a:r>
              <a:rPr lang="ru-RU" altLang="en-US" sz="2800" i="1" dirty="0"/>
              <a:t>(</a:t>
            </a:r>
            <a:r>
              <a:rPr lang="en-US" altLang="en-US" sz="2800" i="1" dirty="0"/>
              <a:t>b</a:t>
            </a:r>
            <a:r>
              <a:rPr lang="ru-RU" altLang="en-US" sz="2800" i="1" baseline="-16000" dirty="0"/>
              <a:t>0</a:t>
            </a:r>
            <a:r>
              <a:rPr lang="ru-RU" altLang="en-US" sz="2800" i="1" dirty="0"/>
              <a:t> + +</a:t>
            </a:r>
            <a:r>
              <a:rPr lang="en-US" altLang="en-US" sz="2800" i="1" dirty="0"/>
              <a:t>b</a:t>
            </a:r>
            <a:r>
              <a:rPr lang="ru-RU" altLang="en-US" sz="2800" i="1" baseline="-16000" dirty="0"/>
              <a:t>1</a:t>
            </a:r>
            <a:r>
              <a:rPr lang="en-US" altLang="en-US" sz="2800" i="1" dirty="0"/>
              <a:t>X</a:t>
            </a:r>
            <a:r>
              <a:rPr lang="ru-RU" altLang="en-US" sz="2800" i="1" dirty="0"/>
              <a:t>)/{1 + </a:t>
            </a:r>
            <a:r>
              <a:rPr lang="en-US" altLang="en-US" sz="2800" i="1" dirty="0"/>
              <a:t>exp</a:t>
            </a:r>
            <a:r>
              <a:rPr lang="ru-RU" altLang="en-US" sz="2800" i="1" dirty="0"/>
              <a:t>(</a:t>
            </a:r>
            <a:r>
              <a:rPr lang="en-US" altLang="en-US" sz="2800" i="1" dirty="0"/>
              <a:t>b</a:t>
            </a:r>
            <a:r>
              <a:rPr lang="ru-RU" altLang="en-US" sz="2800" i="1" baseline="-16000" dirty="0"/>
              <a:t>0</a:t>
            </a:r>
            <a:r>
              <a:rPr lang="ru-RU" altLang="en-US" sz="2800" i="1" dirty="0"/>
              <a:t> + </a:t>
            </a:r>
            <a:r>
              <a:rPr lang="en-US" altLang="en-US" sz="2800" i="1" dirty="0"/>
              <a:t>b</a:t>
            </a:r>
            <a:r>
              <a:rPr lang="ru-RU" altLang="en-US" sz="2800" i="1" baseline="-16000" dirty="0"/>
              <a:t>1</a:t>
            </a:r>
            <a:r>
              <a:rPr lang="en-US" altLang="en-US" sz="2800" i="1" dirty="0"/>
              <a:t>X</a:t>
            </a:r>
            <a:r>
              <a:rPr lang="ru-RU" altLang="en-US" sz="2800" i="1" dirty="0"/>
              <a:t>)}</a:t>
            </a:r>
            <a:r>
              <a:rPr lang="en-US" altLang="en-US" sz="2800" i="1" dirty="0">
                <a:sym typeface="Symbol" panose="05050102010706020507" pitchFamily="18" charset="2"/>
              </a:rPr>
              <a:t></a:t>
            </a:r>
            <a:r>
              <a:rPr lang="ru-RU" altLang="en-US" sz="2800" i="1" dirty="0"/>
              <a:t>} =  </a:t>
            </a:r>
            <a:r>
              <a:rPr lang="en-US" altLang="en-US" sz="2800" i="1" dirty="0"/>
              <a:t>b</a:t>
            </a:r>
            <a:r>
              <a:rPr lang="ru-RU" altLang="en-US" sz="2800" i="1" baseline="-16000" dirty="0"/>
              <a:t>0</a:t>
            </a:r>
            <a:r>
              <a:rPr lang="ru-RU" altLang="en-US" sz="2800" i="1" dirty="0"/>
              <a:t> + </a:t>
            </a:r>
            <a:r>
              <a:rPr lang="en-US" altLang="en-US" sz="2800" i="1" dirty="0"/>
              <a:t>b</a:t>
            </a:r>
            <a:r>
              <a:rPr lang="ru-RU" altLang="en-US" sz="2800" i="1" baseline="-16000" dirty="0"/>
              <a:t>1</a:t>
            </a:r>
            <a:r>
              <a:rPr lang="en-US" altLang="en-US" sz="2800" i="1" dirty="0"/>
              <a:t>X</a:t>
            </a:r>
            <a:r>
              <a:rPr lang="ru-RU" altLang="en-US" sz="2800" i="1" dirty="0"/>
              <a:t>.</a:t>
            </a:r>
            <a:endParaRPr lang="ru-RU" altLang="en-US" sz="2800" dirty="0"/>
          </a:p>
          <a:p>
            <a:pPr algn="just">
              <a:lnSpc>
                <a:spcPct val="80000"/>
              </a:lnSpc>
              <a:spcBef>
                <a:spcPct val="0"/>
              </a:spcBef>
              <a:buFontTx/>
              <a:buNone/>
            </a:pPr>
            <a:r>
              <a:rPr lang="ru-RU" altLang="en-US" sz="2800" dirty="0"/>
              <a:t>     Получим: </a:t>
            </a:r>
            <a:r>
              <a:rPr lang="en-US" altLang="en-US" sz="2800" i="1" dirty="0"/>
              <a:t>p</a:t>
            </a:r>
            <a:r>
              <a:rPr lang="ru-RU" altLang="en-US" sz="2800" i="1" baseline="30000" dirty="0"/>
              <a:t>1</a:t>
            </a:r>
            <a:r>
              <a:rPr lang="ru-RU" altLang="en-US" sz="2800" i="1" dirty="0"/>
              <a:t> = </a:t>
            </a:r>
            <a:r>
              <a:rPr lang="en-US" altLang="en-US" sz="2800" i="1" dirty="0"/>
              <a:t>b</a:t>
            </a:r>
            <a:r>
              <a:rPr lang="ru-RU" altLang="en-US" sz="2800" i="1" baseline="-16000" dirty="0"/>
              <a:t>0</a:t>
            </a:r>
            <a:r>
              <a:rPr lang="ru-RU" altLang="en-US" sz="2800" i="1" dirty="0"/>
              <a:t> + </a:t>
            </a:r>
            <a:r>
              <a:rPr lang="en-US" altLang="en-US" sz="2800" i="1" dirty="0"/>
              <a:t>b</a:t>
            </a:r>
            <a:r>
              <a:rPr lang="ru-RU" altLang="en-US" sz="2800" i="1" baseline="-16000" dirty="0"/>
              <a:t>1</a:t>
            </a:r>
            <a:r>
              <a:rPr lang="en-US" altLang="en-US" sz="2800" i="1" dirty="0"/>
              <a:t>X</a:t>
            </a:r>
            <a:r>
              <a:rPr lang="ru-RU" altLang="en-US" sz="2800" i="1" dirty="0"/>
              <a:t>.</a:t>
            </a:r>
            <a:r>
              <a:rPr lang="ru-RU" altLang="en-US" sz="2800" dirty="0"/>
              <a:t>  </a:t>
            </a:r>
          </a:p>
          <a:p>
            <a:pPr algn="just">
              <a:lnSpc>
                <a:spcPct val="80000"/>
              </a:lnSpc>
              <a:spcBef>
                <a:spcPct val="0"/>
              </a:spcBef>
              <a:buFontTx/>
              <a:buNone/>
            </a:pPr>
            <a:r>
              <a:rPr lang="ru-RU" altLang="en-US" sz="2800" dirty="0"/>
              <a:t>     Для общего случая: </a:t>
            </a:r>
            <a:r>
              <a:rPr lang="en-US" altLang="en-US" sz="2800" i="1" dirty="0"/>
              <a:t>p</a:t>
            </a:r>
            <a:r>
              <a:rPr lang="ru-RU" altLang="en-US" sz="2800" i="1" baseline="30000" dirty="0"/>
              <a:t>1</a:t>
            </a:r>
            <a:r>
              <a:rPr lang="ru-RU" altLang="en-US" sz="2800" i="1" dirty="0"/>
              <a:t> = </a:t>
            </a:r>
            <a:r>
              <a:rPr lang="en-US" altLang="en-US" sz="2800" i="1" dirty="0"/>
              <a:t>b</a:t>
            </a:r>
            <a:r>
              <a:rPr lang="ru-RU" altLang="en-US" sz="2800" i="1" baseline="-16000" dirty="0"/>
              <a:t>0</a:t>
            </a:r>
            <a:r>
              <a:rPr lang="ru-RU" altLang="en-US" sz="2800" i="1" dirty="0"/>
              <a:t> + </a:t>
            </a:r>
            <a:r>
              <a:rPr lang="en-US" altLang="en-US" sz="2800" i="1" dirty="0"/>
              <a:t>b</a:t>
            </a:r>
            <a:r>
              <a:rPr lang="ru-RU" altLang="en-US" sz="2800" i="1" baseline="-16000" dirty="0"/>
              <a:t>1</a:t>
            </a:r>
            <a:r>
              <a:rPr lang="en-US" altLang="en-US" sz="2800" i="1" dirty="0"/>
              <a:t>X</a:t>
            </a:r>
            <a:r>
              <a:rPr lang="ru-RU" altLang="en-US" sz="2800" i="1" baseline="-16000" dirty="0"/>
              <a:t>1</a:t>
            </a:r>
            <a:r>
              <a:rPr lang="ru-RU" altLang="en-US" sz="2800" i="1" dirty="0"/>
              <a:t>+ ... + </a:t>
            </a:r>
            <a:r>
              <a:rPr lang="en-US" altLang="en-US" sz="2800" i="1" dirty="0" err="1"/>
              <a:t>b</a:t>
            </a:r>
            <a:r>
              <a:rPr lang="en-US" altLang="en-US" sz="2800" i="1" baseline="-16000" dirty="0" err="1"/>
              <a:t>n</a:t>
            </a:r>
            <a:r>
              <a:rPr lang="en-US" altLang="en-US" sz="2800" i="1" dirty="0" err="1"/>
              <a:t>X</a:t>
            </a:r>
            <a:r>
              <a:rPr lang="en-US" altLang="en-US" sz="2800" i="1" baseline="-16000" dirty="0" err="1"/>
              <a:t>n</a:t>
            </a:r>
            <a:r>
              <a:rPr lang="ru-RU" altLang="en-US" sz="2800" i="1" dirty="0"/>
              <a:t>.</a:t>
            </a:r>
            <a:endParaRPr lang="ru-RU" altLang="en-US" sz="2800" dirty="0"/>
          </a:p>
          <a:p>
            <a:pPr algn="just">
              <a:lnSpc>
                <a:spcPct val="80000"/>
              </a:lnSpc>
              <a:spcBef>
                <a:spcPct val="0"/>
              </a:spcBef>
              <a:buFontTx/>
              <a:buNone/>
            </a:pPr>
            <a:r>
              <a:rPr lang="ru-RU" altLang="en-US" sz="2800" dirty="0"/>
              <a:t>        </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0" y="116633"/>
            <a:ext cx="8964613" cy="6048672"/>
          </a:xfrm>
        </p:spPr>
        <p:txBody>
          <a:bodyPr/>
          <a:lstStyle/>
          <a:p>
            <a:pPr algn="just">
              <a:lnSpc>
                <a:spcPct val="80000"/>
              </a:lnSpc>
              <a:spcBef>
                <a:spcPct val="0"/>
              </a:spcBef>
              <a:buFontTx/>
              <a:buNone/>
            </a:pPr>
            <a:r>
              <a:rPr lang="ru-RU" altLang="en-US" sz="2800" dirty="0"/>
              <a:t>        В пробит регрессии бинарная зависимая переменная рассматривается как отклик некоторой нормированной нормально распределенной переменной </a:t>
            </a:r>
            <a:r>
              <a:rPr lang="en-US" altLang="en-US" sz="2800" i="1" dirty="0"/>
              <a:t>Y</a:t>
            </a:r>
            <a:r>
              <a:rPr lang="ru-RU" altLang="en-US" sz="2800" i="1" dirty="0"/>
              <a:t>,</a:t>
            </a:r>
            <a:r>
              <a:rPr lang="ru-RU" altLang="en-US" sz="2800" dirty="0"/>
              <a:t> принимающей любое действительное значение. </a:t>
            </a:r>
          </a:p>
          <a:p>
            <a:pPr algn="just">
              <a:lnSpc>
                <a:spcPct val="80000"/>
              </a:lnSpc>
              <a:spcBef>
                <a:spcPct val="0"/>
              </a:spcBef>
              <a:buFontTx/>
              <a:buNone/>
            </a:pPr>
            <a:r>
              <a:rPr lang="ru-RU" altLang="en-US" sz="2800" dirty="0"/>
              <a:t>        Рассмотрим регрессионную модель</a:t>
            </a:r>
            <a:endParaRPr lang="ru-RU" altLang="en-US" sz="2800" i="1" dirty="0"/>
          </a:p>
          <a:p>
            <a:pPr algn="just">
              <a:lnSpc>
                <a:spcPct val="80000"/>
              </a:lnSpc>
              <a:spcBef>
                <a:spcPct val="0"/>
              </a:spcBef>
              <a:buFontTx/>
              <a:buNone/>
            </a:pPr>
            <a:r>
              <a:rPr lang="ru-RU" altLang="en-US" sz="2800" i="1" dirty="0"/>
              <a:t>                        </a:t>
            </a:r>
            <a:r>
              <a:rPr lang="en-US" altLang="en-US" sz="2800" i="1" dirty="0"/>
              <a:t>Y</a:t>
            </a:r>
            <a:r>
              <a:rPr lang="ru-RU" altLang="en-US" sz="2800" i="1" dirty="0"/>
              <a:t> = </a:t>
            </a:r>
            <a:r>
              <a:rPr lang="en-US" altLang="en-US" sz="2800" i="1" dirty="0"/>
              <a:t>b</a:t>
            </a:r>
            <a:r>
              <a:rPr lang="ru-RU" altLang="en-US" sz="2800" i="1" baseline="-16000" dirty="0"/>
              <a:t>0</a:t>
            </a:r>
            <a:r>
              <a:rPr lang="ru-RU" altLang="en-US" sz="2800" i="1" dirty="0"/>
              <a:t> + </a:t>
            </a:r>
            <a:r>
              <a:rPr lang="en-US" altLang="en-US" sz="2800" i="1" dirty="0"/>
              <a:t>b</a:t>
            </a:r>
            <a:r>
              <a:rPr lang="ru-RU" altLang="en-US" sz="2800" i="1" baseline="-16000" dirty="0"/>
              <a:t>1</a:t>
            </a:r>
            <a:r>
              <a:rPr lang="en-US" altLang="en-US" sz="2800" i="1" dirty="0"/>
              <a:t>X</a:t>
            </a:r>
            <a:r>
              <a:rPr lang="ru-RU" altLang="en-US" sz="2800" i="1" baseline="-16000" dirty="0"/>
              <a:t>1</a:t>
            </a:r>
            <a:r>
              <a:rPr lang="ru-RU" altLang="en-US" sz="2800" i="1" dirty="0"/>
              <a:t> + ... + </a:t>
            </a:r>
            <a:r>
              <a:rPr lang="en-US" altLang="en-US" sz="2800" i="1" dirty="0" err="1"/>
              <a:t>b</a:t>
            </a:r>
            <a:r>
              <a:rPr lang="en-US" altLang="en-US" sz="2800" i="1" baseline="-16000" dirty="0" err="1"/>
              <a:t>n</a:t>
            </a:r>
            <a:r>
              <a:rPr lang="en-US" altLang="en-US" sz="2800" i="1" dirty="0" err="1"/>
              <a:t>X</a:t>
            </a:r>
            <a:r>
              <a:rPr lang="en-US" altLang="en-US" sz="2800" i="1" baseline="-16000" dirty="0" err="1"/>
              <a:t>n</a:t>
            </a:r>
            <a:r>
              <a:rPr lang="ru-RU" altLang="en-US" sz="2800" i="1" dirty="0"/>
              <a:t>,</a:t>
            </a:r>
            <a:endParaRPr lang="ru-RU" altLang="en-US" sz="2800" dirty="0"/>
          </a:p>
          <a:p>
            <a:pPr algn="just">
              <a:lnSpc>
                <a:spcPct val="80000"/>
              </a:lnSpc>
              <a:spcBef>
                <a:spcPct val="0"/>
              </a:spcBef>
              <a:buFontTx/>
              <a:buNone/>
            </a:pPr>
            <a:r>
              <a:rPr lang="ru-RU" altLang="en-US" sz="2800" dirty="0"/>
              <a:t>    где </a:t>
            </a:r>
            <a:r>
              <a:rPr lang="en-US" altLang="en-US" sz="2800" i="1" dirty="0"/>
              <a:t>Y</a:t>
            </a:r>
            <a:r>
              <a:rPr lang="en-US" altLang="en-US" sz="2800" i="1" dirty="0">
                <a:sym typeface="Symbol" panose="05050102010706020507" pitchFamily="18" charset="2"/>
              </a:rPr>
              <a:t></a:t>
            </a:r>
            <a:r>
              <a:rPr lang="en-US" altLang="en-US" sz="2800" i="1" dirty="0"/>
              <a:t>R</a:t>
            </a:r>
            <a:r>
              <a:rPr lang="ru-RU" altLang="en-US" sz="2800" dirty="0"/>
              <a:t> и  имеет нормированное нормальное распределение. Тогда в качестве бинарного отклика рассмотрим функцию распределения вероятностей переменной </a:t>
            </a:r>
            <a:r>
              <a:rPr lang="en-US" altLang="en-US" sz="2800" dirty="0"/>
              <a:t>Y</a:t>
            </a:r>
            <a:r>
              <a:rPr lang="ru-RU" altLang="en-US" sz="2800" dirty="0"/>
              <a:t>, принимающей значения из </a:t>
            </a:r>
            <a:r>
              <a:rPr lang="ru-RU" altLang="en-US" sz="2800" dirty="0">
                <a:sym typeface="Symbol" panose="05050102010706020507" pitchFamily="18" charset="2"/>
              </a:rPr>
              <a:t></a:t>
            </a:r>
            <a:r>
              <a:rPr lang="ru-RU" altLang="en-US" sz="2800" dirty="0"/>
              <a:t>0, 1</a:t>
            </a:r>
            <a:r>
              <a:rPr lang="ru-RU" altLang="en-US" sz="2800" dirty="0">
                <a:sym typeface="Symbol" panose="05050102010706020507" pitchFamily="18" charset="2"/>
              </a:rPr>
              <a:t></a:t>
            </a:r>
            <a:r>
              <a:rPr lang="ru-RU" altLang="en-US" sz="2800" dirty="0"/>
              <a:t>,</a:t>
            </a:r>
          </a:p>
          <a:p>
            <a:pPr algn="just">
              <a:lnSpc>
                <a:spcPct val="30000"/>
              </a:lnSpc>
              <a:spcBef>
                <a:spcPct val="0"/>
              </a:spcBef>
              <a:buFontTx/>
              <a:buNone/>
            </a:pPr>
            <a:endParaRPr lang="ru-RU" altLang="en-US" sz="2800" dirty="0"/>
          </a:p>
          <a:p>
            <a:pPr algn="just">
              <a:lnSpc>
                <a:spcPct val="80000"/>
              </a:lnSpc>
              <a:spcBef>
                <a:spcPct val="0"/>
              </a:spcBef>
              <a:buFontTx/>
              <a:buNone/>
            </a:pPr>
            <a:endParaRPr lang="ru-RU" altLang="en-US" sz="2800" i="1" dirty="0" smtClean="0"/>
          </a:p>
          <a:p>
            <a:pPr algn="just">
              <a:lnSpc>
                <a:spcPct val="80000"/>
              </a:lnSpc>
              <a:spcBef>
                <a:spcPct val="0"/>
              </a:spcBef>
              <a:buFontTx/>
              <a:buNone/>
            </a:pPr>
            <a:r>
              <a:rPr lang="ru-RU" altLang="en-US" sz="2800" i="1" dirty="0" smtClean="0"/>
              <a:t>          </a:t>
            </a:r>
            <a:endParaRPr lang="ru-RU" altLang="en-US" sz="2800" dirty="0"/>
          </a:p>
          <a:p>
            <a:pPr algn="just">
              <a:lnSpc>
                <a:spcPct val="80000"/>
              </a:lnSpc>
              <a:spcBef>
                <a:spcPct val="0"/>
              </a:spcBef>
              <a:buFontTx/>
              <a:buNone/>
            </a:pPr>
            <a:r>
              <a:rPr lang="ru-RU" altLang="en-US" sz="2800" dirty="0"/>
              <a:t>    где </a:t>
            </a:r>
            <a:r>
              <a:rPr lang="en-US" altLang="en-US" sz="2800" i="1" dirty="0"/>
              <a:t>y</a:t>
            </a:r>
            <a:r>
              <a:rPr lang="ru-RU" altLang="en-US" sz="2800" dirty="0"/>
              <a:t> – значение переменной </a:t>
            </a:r>
            <a:r>
              <a:rPr lang="en-US" altLang="en-US" sz="2800" i="1" dirty="0"/>
              <a:t>Y</a:t>
            </a:r>
            <a:r>
              <a:rPr lang="ru-RU" altLang="en-US" sz="2800" dirty="0"/>
              <a:t>; </a:t>
            </a:r>
            <a:r>
              <a:rPr lang="ru-RU" altLang="en-US" sz="2800" i="1" dirty="0">
                <a:sym typeface="Symbol" panose="05050102010706020507" pitchFamily="18" charset="2"/>
              </a:rPr>
              <a:t></a:t>
            </a:r>
            <a:r>
              <a:rPr lang="en-US" altLang="en-US" sz="2800" i="1" dirty="0"/>
              <a:t>Y</a:t>
            </a:r>
            <a:r>
              <a:rPr lang="ru-RU" altLang="en-US" sz="2800" dirty="0"/>
              <a:t> и </a:t>
            </a:r>
            <a:r>
              <a:rPr lang="ru-RU" altLang="en-US" sz="2800" i="1" dirty="0">
                <a:sym typeface="Symbol" panose="05050102010706020507" pitchFamily="18" charset="2"/>
              </a:rPr>
              <a:t></a:t>
            </a:r>
            <a:r>
              <a:rPr lang="en-US" altLang="en-US" sz="2800" i="1" dirty="0"/>
              <a:t>Y</a:t>
            </a:r>
            <a:r>
              <a:rPr lang="ru-RU" altLang="en-US" sz="2800" dirty="0"/>
              <a:t>– соответственно математическое ожидание и среднеквадратическое отклонение </a:t>
            </a:r>
            <a:r>
              <a:rPr lang="en-US" altLang="en-US" sz="2800" i="1" dirty="0"/>
              <a:t>Y</a:t>
            </a:r>
            <a:r>
              <a:rPr lang="ru-RU" altLang="en-US" sz="2800" dirty="0"/>
              <a:t>. Данное уравнение называют «пробит» регрессионной моделью. </a:t>
            </a:r>
          </a:p>
        </p:txBody>
      </p:sp>
      <p:sp>
        <p:nvSpPr>
          <p:cNvPr id="9219"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sp>
        <p:nvSpPr>
          <p:cNvPr id="9221" name="Rectangle 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sp>
        <p:nvSpPr>
          <p:cNvPr id="922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pic>
        <p:nvPicPr>
          <p:cNvPr id="9228" name="Picture 12"/>
          <p:cNvPicPr>
            <a:picLocks noChangeAspect="1" noChangeArrowheads="1"/>
          </p:cNvPicPr>
          <p:nvPr/>
        </p:nvPicPr>
        <p:blipFill>
          <a:blip r:embed="rId2" cstate="print"/>
          <a:srcRect/>
          <a:stretch>
            <a:fillRect/>
          </a:stretch>
        </p:blipFill>
        <p:spPr bwMode="auto">
          <a:xfrm>
            <a:off x="2555775" y="3573016"/>
            <a:ext cx="4170073" cy="71970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body" sz="half" idx="1"/>
          </p:nvPr>
        </p:nvSpPr>
        <p:spPr>
          <a:xfrm>
            <a:off x="0" y="260350"/>
            <a:ext cx="8893175" cy="5865813"/>
          </a:xfrm>
        </p:spPr>
        <p:txBody>
          <a:bodyPr/>
          <a:lstStyle/>
          <a:p>
            <a:pPr algn="just">
              <a:lnSpc>
                <a:spcPct val="80000"/>
              </a:lnSpc>
              <a:spcBef>
                <a:spcPct val="0"/>
              </a:spcBef>
              <a:buFontTx/>
              <a:buNone/>
            </a:pPr>
            <a:r>
              <a:rPr lang="ru-RU" altLang="en-US" sz="2800" dirty="0"/>
              <a:t>        Таким образом, в пробит и логит регрессии бинарный отклик моделируют как непрерывную переменную, принимающую значения из интервала </a:t>
            </a:r>
          </a:p>
          <a:p>
            <a:pPr algn="just">
              <a:lnSpc>
                <a:spcPct val="80000"/>
              </a:lnSpc>
              <a:spcBef>
                <a:spcPct val="0"/>
              </a:spcBef>
              <a:buFontTx/>
              <a:buNone/>
            </a:pPr>
            <a:r>
              <a:rPr lang="ru-RU" altLang="en-US" sz="2800" dirty="0"/>
              <a:t>    </a:t>
            </a:r>
            <a:r>
              <a:rPr lang="ru-RU" altLang="en-US" sz="2800" dirty="0">
                <a:sym typeface="Symbol" panose="05050102010706020507" pitchFamily="18" charset="2"/>
              </a:rPr>
              <a:t></a:t>
            </a:r>
            <a:r>
              <a:rPr lang="ru-RU" altLang="en-US" sz="2800" dirty="0"/>
              <a:t>0, 1</a:t>
            </a:r>
            <a:r>
              <a:rPr lang="ru-RU" altLang="en-US" sz="2800" dirty="0">
                <a:sym typeface="Symbol" panose="05050102010706020507" pitchFamily="18" charset="2"/>
              </a:rPr>
              <a:t></a:t>
            </a:r>
            <a:r>
              <a:rPr lang="ru-RU" altLang="en-US" sz="2800" dirty="0"/>
              <a:t>. Из такой переменной легко получить бинарную переменную, например, при помощи следующего правила:</a:t>
            </a:r>
          </a:p>
          <a:p>
            <a:pPr algn="just">
              <a:lnSpc>
                <a:spcPct val="80000"/>
              </a:lnSpc>
              <a:spcBef>
                <a:spcPct val="0"/>
              </a:spcBef>
              <a:buFontTx/>
              <a:buNone/>
            </a:pPr>
            <a:r>
              <a:rPr lang="en-US" altLang="en-US" sz="2800" dirty="0"/>
              <a:t>    </a:t>
            </a:r>
            <a:r>
              <a:rPr lang="ru-RU" altLang="en-US" sz="2800" dirty="0"/>
              <a:t>если </a:t>
            </a:r>
            <a:r>
              <a:rPr lang="en-US" altLang="en-US" sz="2800" i="1" dirty="0"/>
              <a:t>Y    </a:t>
            </a:r>
            <a:r>
              <a:rPr lang="ru-RU" altLang="en-US" sz="2800" dirty="0">
                <a:sym typeface="Symbol" panose="05050102010706020507" pitchFamily="18" charset="2"/>
              </a:rPr>
              <a:t></a:t>
            </a:r>
            <a:r>
              <a:rPr lang="ru-RU" altLang="en-US" sz="2800" dirty="0"/>
              <a:t>0; 0,5], то </a:t>
            </a:r>
            <a:r>
              <a:rPr lang="en-US" altLang="en-US" sz="2800" i="1" dirty="0"/>
              <a:t>Y </a:t>
            </a:r>
            <a:r>
              <a:rPr lang="ru-RU" altLang="en-US" sz="2800" dirty="0"/>
              <a:t>= 0; если </a:t>
            </a:r>
            <a:r>
              <a:rPr lang="en-US" altLang="en-US" sz="2800" i="1" dirty="0"/>
              <a:t>Y    </a:t>
            </a:r>
            <a:r>
              <a:rPr lang="ru-RU" altLang="en-US" sz="2800" dirty="0"/>
              <a:t>(0,5; 1</a:t>
            </a:r>
            <a:r>
              <a:rPr lang="ru-RU" altLang="en-US" sz="2800" dirty="0">
                <a:sym typeface="Symbol" panose="05050102010706020507" pitchFamily="18" charset="2"/>
              </a:rPr>
              <a:t></a:t>
            </a:r>
            <a:r>
              <a:rPr lang="ru-RU" altLang="en-US" sz="2800" dirty="0"/>
              <a:t>, то </a:t>
            </a:r>
            <a:r>
              <a:rPr lang="en-US" altLang="en-US" sz="2800" i="1" dirty="0"/>
              <a:t>Y</a:t>
            </a:r>
            <a:r>
              <a:rPr lang="ru-RU" altLang="en-US" sz="2800" i="1" dirty="0"/>
              <a:t> = </a:t>
            </a:r>
            <a:r>
              <a:rPr lang="ru-RU" altLang="en-US" sz="2800" dirty="0"/>
              <a:t>1.</a:t>
            </a:r>
          </a:p>
          <a:p>
            <a:pPr algn="just">
              <a:lnSpc>
                <a:spcPct val="80000"/>
              </a:lnSpc>
              <a:spcBef>
                <a:spcPct val="0"/>
              </a:spcBef>
              <a:buFontTx/>
              <a:buNone/>
            </a:pPr>
            <a:r>
              <a:rPr lang="en-US" altLang="en-US" sz="2800" dirty="0"/>
              <a:t>        </a:t>
            </a:r>
            <a:r>
              <a:rPr lang="ru-RU" altLang="en-US" sz="2800" dirty="0"/>
              <a:t>Для запуска модуля </a:t>
            </a:r>
            <a:r>
              <a:rPr lang="ru-RU" altLang="en-US" sz="2800" b="1" dirty="0" smtClean="0"/>
              <a:t>Нелинейное оценивание </a:t>
            </a:r>
            <a:r>
              <a:rPr lang="ru-RU" altLang="en-US" sz="2800" dirty="0" smtClean="0"/>
              <a:t>надо </a:t>
            </a:r>
            <a:r>
              <a:rPr lang="ru-RU" altLang="en-US" sz="2800" dirty="0"/>
              <a:t>в меню </a:t>
            </a:r>
            <a:r>
              <a:rPr lang="ru-RU" altLang="en-US" sz="2800" b="1" dirty="0" smtClean="0"/>
              <a:t>Анализ</a:t>
            </a:r>
            <a:r>
              <a:rPr lang="ru-RU" altLang="en-US" sz="2800" dirty="0" smtClean="0"/>
              <a:t> </a:t>
            </a:r>
            <a:r>
              <a:rPr lang="ru-RU" altLang="en-US" sz="2800" dirty="0"/>
              <a:t>выбрать команду </a:t>
            </a:r>
            <a:r>
              <a:rPr lang="ru-RU" altLang="en-US" sz="2800" b="1" dirty="0" smtClean="0"/>
              <a:t>Углубленные методы анализа</a:t>
            </a:r>
            <a:r>
              <a:rPr lang="ru-RU" altLang="en-US" sz="2800" dirty="0" smtClean="0"/>
              <a:t>. Далее в </a:t>
            </a:r>
            <a:r>
              <a:rPr lang="ru-RU" altLang="en-US" sz="2800" dirty="0"/>
              <a:t>открывшемся меню выбрать </a:t>
            </a:r>
            <a:r>
              <a:rPr lang="ru-RU" altLang="en-US" sz="2800" dirty="0" smtClean="0"/>
              <a:t>процедуру </a:t>
            </a:r>
            <a:r>
              <a:rPr lang="ru-RU" altLang="en-US" sz="2800" b="1" dirty="0" smtClean="0"/>
              <a:t>Нелинейное оценивание</a:t>
            </a:r>
            <a:r>
              <a:rPr lang="ru-RU" altLang="en-US" sz="2800" dirty="0" smtClean="0"/>
              <a:t>.</a:t>
            </a:r>
            <a:endParaRPr lang="ru-RU" altLang="en-US" sz="2800" dirty="0"/>
          </a:p>
        </p:txBody>
      </p:sp>
      <p:sp>
        <p:nvSpPr>
          <p:cNvPr id="10243"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0244" name="Object 4"/>
          <p:cNvGraphicFramePr>
            <a:graphicFrameLocks noChangeAspect="1"/>
          </p:cNvGraphicFramePr>
          <p:nvPr/>
        </p:nvGraphicFramePr>
        <p:xfrm>
          <a:off x="1476375" y="2349500"/>
          <a:ext cx="323850" cy="323850"/>
        </p:xfrm>
        <a:graphic>
          <a:graphicData uri="http://schemas.openxmlformats.org/presentationml/2006/ole">
            <p:oleObj spid="_x0000_s10247" name="Формула" r:id="rId3" imgW="126725" imgH="126725" progId="">
              <p:embed/>
            </p:oleObj>
          </a:graphicData>
        </a:graphic>
      </p:graphicFrame>
      <p:sp>
        <p:nvSpPr>
          <p:cNvPr id="1024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0246" name="Object 6"/>
          <p:cNvGraphicFramePr>
            <a:graphicFrameLocks noChangeAspect="1"/>
          </p:cNvGraphicFramePr>
          <p:nvPr/>
        </p:nvGraphicFramePr>
        <p:xfrm>
          <a:off x="5364163" y="2349500"/>
          <a:ext cx="323850" cy="323850"/>
        </p:xfrm>
        <a:graphic>
          <a:graphicData uri="http://schemas.openxmlformats.org/presentationml/2006/ole">
            <p:oleObj spid="_x0000_s10248" name="Формула" r:id="rId4" imgW="126725" imgH="126725" progId="">
              <p:embed/>
            </p:oleObj>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0" name="Picture 2"/>
          <p:cNvPicPr>
            <a:picLocks noChangeAspect="1" noChangeArrowheads="1"/>
          </p:cNvPicPr>
          <p:nvPr/>
        </p:nvPicPr>
        <p:blipFill>
          <a:blip r:embed="rId2" cstate="print"/>
          <a:srcRect/>
          <a:stretch>
            <a:fillRect/>
          </a:stretch>
        </p:blipFill>
        <p:spPr bwMode="auto">
          <a:xfrm>
            <a:off x="827584" y="836712"/>
            <a:ext cx="7297029" cy="532453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Text Box 3"/>
          <p:cNvSpPr txBox="1">
            <a:spLocks noChangeArrowheads="1"/>
          </p:cNvSpPr>
          <p:nvPr/>
        </p:nvSpPr>
        <p:spPr bwMode="auto">
          <a:xfrm>
            <a:off x="3923928" y="4293096"/>
            <a:ext cx="12969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ru-RU" altLang="en-US" sz="2000" b="1" dirty="0"/>
              <a:t>Рис. 1</a:t>
            </a:r>
          </a:p>
        </p:txBody>
      </p:sp>
      <p:pic>
        <p:nvPicPr>
          <p:cNvPr id="102401" name="Picture 1"/>
          <p:cNvPicPr>
            <a:picLocks noGrp="1" noChangeAspect="1" noChangeArrowheads="1"/>
          </p:cNvPicPr>
          <p:nvPr>
            <p:ph idx="1"/>
          </p:nvPr>
        </p:nvPicPr>
        <p:blipFill>
          <a:blip r:embed="rId2" cstate="print"/>
          <a:srcRect/>
          <a:stretch>
            <a:fillRect/>
          </a:stretch>
        </p:blipFill>
        <p:spPr bwMode="auto">
          <a:xfrm>
            <a:off x="1907704" y="1124744"/>
            <a:ext cx="6048672" cy="3194810"/>
          </a:xfrm>
          <a:prstGeom prst="rect">
            <a:avLst/>
          </a:prstGeom>
          <a:noFill/>
          <a:ln w="9525">
            <a:noFill/>
            <a:miter lim="800000"/>
            <a:headEnd/>
            <a:tailEnd/>
          </a:ln>
        </p:spPr>
      </p:pic>
      <p:sp>
        <p:nvSpPr>
          <p:cNvPr id="6" name="Прямоугольник 5"/>
          <p:cNvSpPr/>
          <p:nvPr/>
        </p:nvSpPr>
        <p:spPr>
          <a:xfrm>
            <a:off x="251520" y="4725144"/>
            <a:ext cx="8712968" cy="978729"/>
          </a:xfrm>
          <a:prstGeom prst="rect">
            <a:avLst/>
          </a:prstGeom>
        </p:spPr>
        <p:txBody>
          <a:bodyPr wrap="square">
            <a:spAutoFit/>
          </a:bodyPr>
          <a:lstStyle/>
          <a:p>
            <a:pPr algn="just">
              <a:lnSpc>
                <a:spcPct val="80000"/>
              </a:lnSpc>
            </a:pPr>
            <a:r>
              <a:rPr lang="ru-RU" altLang="en-US" dirty="0" smtClean="0"/>
              <a:t>Рассмотрим работу с командой </a:t>
            </a:r>
            <a:r>
              <a:rPr lang="ru-RU" altLang="en-US" b="1" dirty="0" smtClean="0"/>
              <a:t>Логит регрессия.</a:t>
            </a:r>
            <a:r>
              <a:rPr lang="ru-RU" altLang="en-US" dirty="0" smtClean="0"/>
              <a:t> В качестве данных рассмотрим файл </a:t>
            </a:r>
            <a:r>
              <a:rPr lang="en-US" altLang="en-US" b="1" dirty="0" smtClean="0"/>
              <a:t>Program</a:t>
            </a:r>
            <a:r>
              <a:rPr lang="ru-RU" altLang="en-US" b="1" dirty="0" smtClean="0"/>
              <a:t>.</a:t>
            </a:r>
            <a:r>
              <a:rPr lang="en-US" altLang="en-US" b="1" dirty="0" err="1" smtClean="0"/>
              <a:t>sta</a:t>
            </a:r>
            <a:r>
              <a:rPr lang="en-US" altLang="en-US" b="1" dirty="0" smtClean="0"/>
              <a:t> </a:t>
            </a:r>
            <a:r>
              <a:rPr lang="ru-RU" altLang="en-US" dirty="0" smtClean="0"/>
              <a:t>из библиотеки </a:t>
            </a:r>
            <a:r>
              <a:rPr lang="en-US" altLang="en-US" b="1" dirty="0" smtClean="0"/>
              <a:t>Example</a:t>
            </a:r>
            <a:r>
              <a:rPr lang="ru-RU" altLang="en-US" b="1" dirty="0" smtClean="0"/>
              <a:t>,</a:t>
            </a:r>
            <a:r>
              <a:rPr lang="ru-RU" altLang="en-US" dirty="0" smtClean="0"/>
              <a:t> содержащий информацию о тестировании программистов. </a:t>
            </a:r>
            <a:endParaRPr lang="ru-RU" altLang="en-US" dirty="0"/>
          </a:p>
        </p:txBody>
      </p:sp>
      <p:sp>
        <p:nvSpPr>
          <p:cNvPr id="7" name="Прямоугольник 6"/>
          <p:cNvSpPr/>
          <p:nvPr/>
        </p:nvSpPr>
        <p:spPr>
          <a:xfrm>
            <a:off x="107504" y="116632"/>
            <a:ext cx="8784976" cy="830997"/>
          </a:xfrm>
          <a:prstGeom prst="rect">
            <a:avLst/>
          </a:prstGeom>
        </p:spPr>
        <p:txBody>
          <a:bodyPr wrap="square">
            <a:spAutoFit/>
          </a:bodyPr>
          <a:lstStyle/>
          <a:p>
            <a:r>
              <a:rPr lang="en-US" altLang="en-US" dirty="0" smtClean="0"/>
              <a:t> </a:t>
            </a:r>
            <a:r>
              <a:rPr lang="ru-RU" altLang="en-US" dirty="0" smtClean="0"/>
              <a:t>В окне модуля представлены шесть видов нелинейного оценивания (рис. 1):</a:t>
            </a:r>
            <a:endParaRPr lang="ru-RU"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Оформление по умолчанию">
  <a:themeElements>
    <a:clrScheme name="Оформление по умолчанию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Оформление по умолчанию">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Оформление по умолчанию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Оформление по умолчанию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Оформление по умолчанию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План">
  <a:themeElements>
    <a:clrScheme name="План 8">
      <a:dk1>
        <a:srgbClr val="000000"/>
      </a:dk1>
      <a:lt1>
        <a:srgbClr val="FFFFFF"/>
      </a:lt1>
      <a:dk2>
        <a:srgbClr val="8C0039"/>
      </a:dk2>
      <a:lt2>
        <a:srgbClr val="660066"/>
      </a:lt2>
      <a:accent1>
        <a:srgbClr val="C58BF9"/>
      </a:accent1>
      <a:accent2>
        <a:srgbClr val="9966FF"/>
      </a:accent2>
      <a:accent3>
        <a:srgbClr val="FFFFFF"/>
      </a:accent3>
      <a:accent4>
        <a:srgbClr val="000000"/>
      </a:accent4>
      <a:accent5>
        <a:srgbClr val="DFC4FB"/>
      </a:accent5>
      <a:accent6>
        <a:srgbClr val="8A5CE7"/>
      </a:accent6>
      <a:hlink>
        <a:srgbClr val="E4005C"/>
      </a:hlink>
      <a:folHlink>
        <a:srgbClr val="C36C03"/>
      </a:folHlink>
    </a:clrScheme>
    <a:fontScheme name="План">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План 1">
        <a:dk1>
          <a:srgbClr val="777777"/>
        </a:dk1>
        <a:lt1>
          <a:srgbClr val="FFFFFF"/>
        </a:lt1>
        <a:dk2>
          <a:srgbClr val="333333"/>
        </a:dk2>
        <a:lt2>
          <a:srgbClr val="FFF4C3"/>
        </a:lt2>
        <a:accent1>
          <a:srgbClr val="C892FA"/>
        </a:accent1>
        <a:accent2>
          <a:srgbClr val="9966FF"/>
        </a:accent2>
        <a:accent3>
          <a:srgbClr val="ADADAD"/>
        </a:accent3>
        <a:accent4>
          <a:srgbClr val="DADADA"/>
        </a:accent4>
        <a:accent5>
          <a:srgbClr val="E0C7FC"/>
        </a:accent5>
        <a:accent6>
          <a:srgbClr val="8A5CE7"/>
        </a:accent6>
        <a:hlink>
          <a:srgbClr val="E4005C"/>
        </a:hlink>
        <a:folHlink>
          <a:srgbClr val="DC7A04"/>
        </a:folHlink>
      </a:clrScheme>
      <a:clrMap bg1="dk2" tx1="lt1" bg2="dk1" tx2="lt2" accent1="accent1" accent2="accent2" accent3="accent3" accent4="accent4" accent5="accent5" accent6="accent6" hlink="hlink" folHlink="folHlink"/>
    </a:extraClrScheme>
    <a:extraClrScheme>
      <a:clrScheme name="План 2">
        <a:dk1>
          <a:srgbClr val="1C1C1C"/>
        </a:dk1>
        <a:lt1>
          <a:srgbClr val="FFFFFF"/>
        </a:lt1>
        <a:dk2>
          <a:srgbClr val="5F5F5F"/>
        </a:dk2>
        <a:lt2>
          <a:srgbClr val="FFFFCC"/>
        </a:lt2>
        <a:accent1>
          <a:srgbClr val="4A5B64"/>
        </a:accent1>
        <a:accent2>
          <a:srgbClr val="AF9387"/>
        </a:accent2>
        <a:accent3>
          <a:srgbClr val="B6B6B6"/>
        </a:accent3>
        <a:accent4>
          <a:srgbClr val="DADADA"/>
        </a:accent4>
        <a:accent5>
          <a:srgbClr val="B1B5B8"/>
        </a:accent5>
        <a:accent6>
          <a:srgbClr val="9E857A"/>
        </a:accent6>
        <a:hlink>
          <a:srgbClr val="F3C43F"/>
        </a:hlink>
        <a:folHlink>
          <a:srgbClr val="66CCFF"/>
        </a:folHlink>
      </a:clrScheme>
      <a:clrMap bg1="dk2" tx1="lt1" bg2="dk1" tx2="lt2" accent1="accent1" accent2="accent2" accent3="accent3" accent4="accent4" accent5="accent5" accent6="accent6" hlink="hlink" folHlink="folHlink"/>
    </a:extraClrScheme>
    <a:extraClrScheme>
      <a:clrScheme name="План 3">
        <a:dk1>
          <a:srgbClr val="4D4D4D"/>
        </a:dk1>
        <a:lt1>
          <a:srgbClr val="FFFFFF"/>
        </a:lt1>
        <a:dk2>
          <a:srgbClr val="666699"/>
        </a:dk2>
        <a:lt2>
          <a:srgbClr val="FFFFCC"/>
        </a:lt2>
        <a:accent1>
          <a:srgbClr val="8D8DB3"/>
        </a:accent1>
        <a:accent2>
          <a:srgbClr val="7A25D7"/>
        </a:accent2>
        <a:accent3>
          <a:srgbClr val="B8B8CA"/>
        </a:accent3>
        <a:accent4>
          <a:srgbClr val="DADADA"/>
        </a:accent4>
        <a:accent5>
          <a:srgbClr val="C5C5D6"/>
        </a:accent5>
        <a:accent6>
          <a:srgbClr val="6E20C3"/>
        </a:accent6>
        <a:hlink>
          <a:srgbClr val="66CCFF"/>
        </a:hlink>
        <a:folHlink>
          <a:srgbClr val="3333CC"/>
        </a:folHlink>
      </a:clrScheme>
      <a:clrMap bg1="dk2" tx1="lt1" bg2="dk1" tx2="lt2" accent1="accent1" accent2="accent2" accent3="accent3" accent4="accent4" accent5="accent5" accent6="accent6" hlink="hlink" folHlink="folHlink"/>
    </a:extraClrScheme>
    <a:extraClrScheme>
      <a:clrScheme name="План 4">
        <a:dk1>
          <a:srgbClr val="10187C"/>
        </a:dk1>
        <a:lt1>
          <a:srgbClr val="F8F8F8"/>
        </a:lt1>
        <a:dk2>
          <a:srgbClr val="538DC7"/>
        </a:dk2>
        <a:lt2>
          <a:srgbClr val="CCECFF"/>
        </a:lt2>
        <a:accent1>
          <a:srgbClr val="879EC7"/>
        </a:accent1>
        <a:accent2>
          <a:srgbClr val="461B8B"/>
        </a:accent2>
        <a:accent3>
          <a:srgbClr val="B3C5E0"/>
        </a:accent3>
        <a:accent4>
          <a:srgbClr val="D4D4D4"/>
        </a:accent4>
        <a:accent5>
          <a:srgbClr val="C3CCE0"/>
        </a:accent5>
        <a:accent6>
          <a:srgbClr val="3F177D"/>
        </a:accent6>
        <a:hlink>
          <a:srgbClr val="0000FF"/>
        </a:hlink>
        <a:folHlink>
          <a:srgbClr val="008000"/>
        </a:folHlink>
      </a:clrScheme>
      <a:clrMap bg1="dk2" tx1="lt1" bg2="dk1" tx2="lt2" accent1="accent1" accent2="accent2" accent3="accent3" accent4="accent4" accent5="accent5" accent6="accent6" hlink="hlink" folHlink="folHlink"/>
    </a:extraClrScheme>
    <a:extraClrScheme>
      <a:clrScheme name="План 5">
        <a:dk1>
          <a:srgbClr val="002F2E"/>
        </a:dk1>
        <a:lt1>
          <a:srgbClr val="FFFFFF"/>
        </a:lt1>
        <a:dk2>
          <a:srgbClr val="008080"/>
        </a:dk2>
        <a:lt2>
          <a:srgbClr val="FFFFCC"/>
        </a:lt2>
        <a:accent1>
          <a:srgbClr val="0E6A52"/>
        </a:accent1>
        <a:accent2>
          <a:srgbClr val="3553A7"/>
        </a:accent2>
        <a:accent3>
          <a:srgbClr val="AAC0C0"/>
        </a:accent3>
        <a:accent4>
          <a:srgbClr val="DADADA"/>
        </a:accent4>
        <a:accent5>
          <a:srgbClr val="AAB9B3"/>
        </a:accent5>
        <a:accent6>
          <a:srgbClr val="2F4A97"/>
        </a:accent6>
        <a:hlink>
          <a:srgbClr val="1ACE9F"/>
        </a:hlink>
        <a:folHlink>
          <a:srgbClr val="B5B5FF"/>
        </a:folHlink>
      </a:clrScheme>
      <a:clrMap bg1="dk2" tx1="lt1" bg2="dk1" tx2="lt2" accent1="accent1" accent2="accent2" accent3="accent3" accent4="accent4" accent5="accent5" accent6="accent6" hlink="hlink" folHlink="folHlink"/>
    </a:extraClrScheme>
    <a:extraClrScheme>
      <a:clrScheme name="План 6">
        <a:dk1>
          <a:srgbClr val="000000"/>
        </a:dk1>
        <a:lt1>
          <a:srgbClr val="E3FFFF"/>
        </a:lt1>
        <a:dk2>
          <a:srgbClr val="4400A8"/>
        </a:dk2>
        <a:lt2>
          <a:srgbClr val="005452"/>
        </a:lt2>
        <a:accent1>
          <a:srgbClr val="92CAC9"/>
        </a:accent1>
        <a:accent2>
          <a:srgbClr val="009999"/>
        </a:accent2>
        <a:accent3>
          <a:srgbClr val="EFFFFF"/>
        </a:accent3>
        <a:accent4>
          <a:srgbClr val="000000"/>
        </a:accent4>
        <a:accent5>
          <a:srgbClr val="C7E1E1"/>
        </a:accent5>
        <a:accent6>
          <a:srgbClr val="008A8A"/>
        </a:accent6>
        <a:hlink>
          <a:srgbClr val="187C16"/>
        </a:hlink>
        <a:folHlink>
          <a:srgbClr val="6600FF"/>
        </a:folHlink>
      </a:clrScheme>
      <a:clrMap bg1="lt1" tx1="dk1" bg2="lt2" tx2="dk2" accent1="accent1" accent2="accent2" accent3="accent3" accent4="accent4" accent5="accent5" accent6="accent6" hlink="hlink" folHlink="folHlink"/>
    </a:extraClrScheme>
    <a:extraClrScheme>
      <a:clrScheme name="План 7">
        <a:dk1>
          <a:srgbClr val="000000"/>
        </a:dk1>
        <a:lt1>
          <a:srgbClr val="CCFF99"/>
        </a:lt1>
        <a:dk2>
          <a:srgbClr val="CC99FF"/>
        </a:dk2>
        <a:lt2>
          <a:srgbClr val="1B3600"/>
        </a:lt2>
        <a:accent1>
          <a:srgbClr val="009900"/>
        </a:accent1>
        <a:accent2>
          <a:srgbClr val="B7CA02"/>
        </a:accent2>
        <a:accent3>
          <a:srgbClr val="E2FFCA"/>
        </a:accent3>
        <a:accent4>
          <a:srgbClr val="000000"/>
        </a:accent4>
        <a:accent5>
          <a:srgbClr val="AACAAA"/>
        </a:accent5>
        <a:accent6>
          <a:srgbClr val="A6B702"/>
        </a:accent6>
        <a:hlink>
          <a:srgbClr val="FFCC00"/>
        </a:hlink>
        <a:folHlink>
          <a:srgbClr val="FF9900"/>
        </a:folHlink>
      </a:clrScheme>
      <a:clrMap bg1="lt1" tx1="dk1" bg2="lt2" tx2="dk2" accent1="accent1" accent2="accent2" accent3="accent3" accent4="accent4" accent5="accent5" accent6="accent6" hlink="hlink" folHlink="folHlink"/>
    </a:extraClrScheme>
    <a:extraClrScheme>
      <a:clrScheme name="План 8">
        <a:dk1>
          <a:srgbClr val="000000"/>
        </a:dk1>
        <a:lt1>
          <a:srgbClr val="FFFFFF"/>
        </a:lt1>
        <a:dk2>
          <a:srgbClr val="8C0039"/>
        </a:dk2>
        <a:lt2>
          <a:srgbClr val="660066"/>
        </a:lt2>
        <a:accent1>
          <a:srgbClr val="C58BF9"/>
        </a:accent1>
        <a:accent2>
          <a:srgbClr val="9966FF"/>
        </a:accent2>
        <a:accent3>
          <a:srgbClr val="FFFFFF"/>
        </a:accent3>
        <a:accent4>
          <a:srgbClr val="000000"/>
        </a:accent4>
        <a:accent5>
          <a:srgbClr val="DFC4FB"/>
        </a:accent5>
        <a:accent6>
          <a:srgbClr val="8A5CE7"/>
        </a:accent6>
        <a:hlink>
          <a:srgbClr val="E4005C"/>
        </a:hlink>
        <a:folHlink>
          <a:srgbClr val="C36C0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Салют">
  <a:themeElements>
    <a:clrScheme name="Салют 1">
      <a:dk1>
        <a:srgbClr val="AF273E"/>
      </a:dk1>
      <a:lt1>
        <a:srgbClr val="FFCC00"/>
      </a:lt1>
      <a:dk2>
        <a:srgbClr val="000000"/>
      </a:dk2>
      <a:lt2>
        <a:srgbClr val="FFFFFF"/>
      </a:lt2>
      <a:accent1>
        <a:srgbClr val="FF8B17"/>
      </a:accent1>
      <a:accent2>
        <a:srgbClr val="FFE103"/>
      </a:accent2>
      <a:accent3>
        <a:srgbClr val="AAAAAA"/>
      </a:accent3>
      <a:accent4>
        <a:srgbClr val="DAAE00"/>
      </a:accent4>
      <a:accent5>
        <a:srgbClr val="FFC4AB"/>
      </a:accent5>
      <a:accent6>
        <a:srgbClr val="E7CC02"/>
      </a:accent6>
      <a:hlink>
        <a:srgbClr val="FF3399"/>
      </a:hlink>
      <a:folHlink>
        <a:srgbClr val="FE1F08"/>
      </a:folHlink>
    </a:clrScheme>
    <a:fontScheme name="Салют">
      <a:majorFont>
        <a:latin typeface="Arial Black"/>
        <a:ea typeface=""/>
        <a:cs typeface=""/>
      </a:majorFont>
      <a:minorFont>
        <a:latin typeface="Arial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Салют 1">
        <a:dk1>
          <a:srgbClr val="AF273E"/>
        </a:dk1>
        <a:lt1>
          <a:srgbClr val="FFCC00"/>
        </a:lt1>
        <a:dk2>
          <a:srgbClr val="000000"/>
        </a:dk2>
        <a:lt2>
          <a:srgbClr val="FFFFFF"/>
        </a:lt2>
        <a:accent1>
          <a:srgbClr val="FF8B17"/>
        </a:accent1>
        <a:accent2>
          <a:srgbClr val="FFE103"/>
        </a:accent2>
        <a:accent3>
          <a:srgbClr val="AAAAAA"/>
        </a:accent3>
        <a:accent4>
          <a:srgbClr val="DAAE00"/>
        </a:accent4>
        <a:accent5>
          <a:srgbClr val="FFC4AB"/>
        </a:accent5>
        <a:accent6>
          <a:srgbClr val="E7CC02"/>
        </a:accent6>
        <a:hlink>
          <a:srgbClr val="FF3399"/>
        </a:hlink>
        <a:folHlink>
          <a:srgbClr val="FE1F08"/>
        </a:folHlink>
      </a:clrScheme>
      <a:clrMap bg1="dk2" tx1="lt1" bg2="dk1" tx2="lt2" accent1="accent1" accent2="accent2" accent3="accent3" accent4="accent4" accent5="accent5" accent6="accent6" hlink="hlink" folHlink="folHlink"/>
    </a:extraClrScheme>
    <a:extraClrScheme>
      <a:clrScheme name="Салют 2">
        <a:dk1>
          <a:srgbClr val="0000A4"/>
        </a:dk1>
        <a:lt1>
          <a:srgbClr val="CCFFFF"/>
        </a:lt1>
        <a:dk2>
          <a:srgbClr val="000066"/>
        </a:dk2>
        <a:lt2>
          <a:srgbClr val="00FFFF"/>
        </a:lt2>
        <a:accent1>
          <a:srgbClr val="51B2E3"/>
        </a:accent1>
        <a:accent2>
          <a:srgbClr val="04E8AC"/>
        </a:accent2>
        <a:accent3>
          <a:srgbClr val="AAAAB8"/>
        </a:accent3>
        <a:accent4>
          <a:srgbClr val="AEDADA"/>
        </a:accent4>
        <a:accent5>
          <a:srgbClr val="B3D5EF"/>
        </a:accent5>
        <a:accent6>
          <a:srgbClr val="03D29B"/>
        </a:accent6>
        <a:hlink>
          <a:srgbClr val="FF3399"/>
        </a:hlink>
        <a:folHlink>
          <a:srgbClr val="8F5FD5"/>
        </a:folHlink>
      </a:clrScheme>
      <a:clrMap bg1="dk2" tx1="lt1" bg2="dk1" tx2="lt2" accent1="accent1" accent2="accent2" accent3="accent3" accent4="accent4" accent5="accent5" accent6="accent6" hlink="hlink" folHlink="folHlink"/>
    </a:extraClrScheme>
    <a:extraClrScheme>
      <a:clrScheme name="Салют 3">
        <a:dk1>
          <a:srgbClr val="9F237F"/>
        </a:dk1>
        <a:lt1>
          <a:srgbClr val="FFCC00"/>
        </a:lt1>
        <a:dk2>
          <a:srgbClr val="000000"/>
        </a:dk2>
        <a:lt2>
          <a:srgbClr val="FFFFFF"/>
        </a:lt2>
        <a:accent1>
          <a:srgbClr val="39A6DD"/>
        </a:accent1>
        <a:accent2>
          <a:srgbClr val="FF03E7"/>
        </a:accent2>
        <a:accent3>
          <a:srgbClr val="AAAAAA"/>
        </a:accent3>
        <a:accent4>
          <a:srgbClr val="DAAE00"/>
        </a:accent4>
        <a:accent5>
          <a:srgbClr val="AED0EB"/>
        </a:accent5>
        <a:accent6>
          <a:srgbClr val="E702D1"/>
        </a:accent6>
        <a:hlink>
          <a:srgbClr val="FF3399"/>
        </a:hlink>
        <a:folHlink>
          <a:srgbClr val="753BCB"/>
        </a:folHlink>
      </a:clrScheme>
      <a:clrMap bg1="dk2" tx1="lt1" bg2="dk1" tx2="lt2" accent1="accent1" accent2="accent2" accent3="accent3" accent4="accent4" accent5="accent5" accent6="accent6" hlink="hlink" folHlink="folHlink"/>
    </a:extraClrScheme>
    <a:extraClrScheme>
      <a:clrScheme name="Салют 4">
        <a:dk1>
          <a:srgbClr val="00603B"/>
        </a:dk1>
        <a:lt1>
          <a:srgbClr val="FFCC00"/>
        </a:lt1>
        <a:dk2>
          <a:srgbClr val="000000"/>
        </a:dk2>
        <a:lt2>
          <a:srgbClr val="FFFFFF"/>
        </a:lt2>
        <a:accent1>
          <a:srgbClr val="39A6DD"/>
        </a:accent1>
        <a:accent2>
          <a:srgbClr val="07FB18"/>
        </a:accent2>
        <a:accent3>
          <a:srgbClr val="AAAAAA"/>
        </a:accent3>
        <a:accent4>
          <a:srgbClr val="DAAE00"/>
        </a:accent4>
        <a:accent5>
          <a:srgbClr val="AED0EB"/>
        </a:accent5>
        <a:accent6>
          <a:srgbClr val="06E315"/>
        </a:accent6>
        <a:hlink>
          <a:srgbClr val="FF3399"/>
        </a:hlink>
        <a:folHlink>
          <a:srgbClr val="753BCB"/>
        </a:folHlink>
      </a:clrScheme>
      <a:clrMap bg1="dk2" tx1="lt1" bg2="dk1" tx2="lt2" accent1="accent1" accent2="accent2" accent3="accent3" accent4="accent4" accent5="accent5" accent6="accent6" hlink="hlink" folHlink="folHlink"/>
    </a:extraClrScheme>
    <a:extraClrScheme>
      <a:clrScheme name="Салют 5">
        <a:dk1>
          <a:srgbClr val="FF6600"/>
        </a:dk1>
        <a:lt1>
          <a:srgbClr val="FFFFFF"/>
        </a:lt1>
        <a:dk2>
          <a:srgbClr val="003366"/>
        </a:dk2>
        <a:lt2>
          <a:srgbClr val="FFFFFF"/>
        </a:lt2>
        <a:accent1>
          <a:srgbClr val="FF99FF"/>
        </a:accent1>
        <a:accent2>
          <a:srgbClr val="FFFF99"/>
        </a:accent2>
        <a:accent3>
          <a:srgbClr val="AAADB8"/>
        </a:accent3>
        <a:accent4>
          <a:srgbClr val="DADADA"/>
        </a:accent4>
        <a:accent5>
          <a:srgbClr val="FFCAFF"/>
        </a:accent5>
        <a:accent6>
          <a:srgbClr val="E7E78A"/>
        </a:accent6>
        <a:hlink>
          <a:srgbClr val="FF3399"/>
        </a:hlink>
        <a:folHlink>
          <a:srgbClr val="FF9966"/>
        </a:folHlink>
      </a:clrScheme>
      <a:clrMap bg1="dk2" tx1="lt1" bg2="dk1" tx2="lt2" accent1="accent1" accent2="accent2" accent3="accent3" accent4="accent4" accent5="accent5" accent6="accent6" hlink="hlink" folHlink="folHlink"/>
    </a:extraClrScheme>
    <a:extraClrScheme>
      <a:clrScheme name="Салют 6">
        <a:dk1>
          <a:srgbClr val="000000"/>
        </a:dk1>
        <a:lt1>
          <a:srgbClr val="FFFFFF"/>
        </a:lt1>
        <a:dk2>
          <a:srgbClr val="993366"/>
        </a:dk2>
        <a:lt2>
          <a:srgbClr val="CCFFFF"/>
        </a:lt2>
        <a:accent1>
          <a:srgbClr val="CCECFF"/>
        </a:accent1>
        <a:accent2>
          <a:srgbClr val="FFFF99"/>
        </a:accent2>
        <a:accent3>
          <a:srgbClr val="FFFFFF"/>
        </a:accent3>
        <a:accent4>
          <a:srgbClr val="000000"/>
        </a:accent4>
        <a:accent5>
          <a:srgbClr val="E2F4FF"/>
        </a:accent5>
        <a:accent6>
          <a:srgbClr val="E7E78A"/>
        </a:accent6>
        <a:hlink>
          <a:srgbClr val="FFCCFF"/>
        </a:hlink>
        <a:folHlink>
          <a:srgbClr val="FFCC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444</TotalTime>
  <Words>3012</Words>
  <Application>Microsoft Office PowerPoint</Application>
  <PresentationFormat>Экран (4:3)</PresentationFormat>
  <Paragraphs>344</Paragraphs>
  <Slides>44</Slides>
  <Notes>0</Notes>
  <HiddenSlides>0</HiddenSlides>
  <MMClips>0</MMClips>
  <ScaleCrop>false</ScaleCrop>
  <HeadingPairs>
    <vt:vector size="6" baseType="variant">
      <vt:variant>
        <vt:lpstr>Тема</vt:lpstr>
      </vt:variant>
      <vt:variant>
        <vt:i4>3</vt:i4>
      </vt:variant>
      <vt:variant>
        <vt:lpstr>Внедренные серверы OLE</vt:lpstr>
      </vt:variant>
      <vt:variant>
        <vt:i4>3</vt:i4>
      </vt:variant>
      <vt:variant>
        <vt:lpstr>Заголовки слайдов</vt:lpstr>
      </vt:variant>
      <vt:variant>
        <vt:i4>44</vt:i4>
      </vt:variant>
    </vt:vector>
  </HeadingPairs>
  <TitlesOfParts>
    <vt:vector size="50" baseType="lpstr">
      <vt:lpstr>Оформление по умолчанию</vt:lpstr>
      <vt:lpstr>План</vt:lpstr>
      <vt:lpstr>Салют</vt:lpstr>
      <vt:lpstr>Формула</vt:lpstr>
      <vt:lpstr>Spreadsheet</vt:lpstr>
      <vt:lpstr>Graph</vt:lpstr>
      <vt:lpstr>Лекция 11</vt:lpstr>
      <vt:lpstr>Модели бинарных откликов. Описание модуля  Nonlinear Estimation.</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lpstr>Слайд 18</vt:lpstr>
      <vt:lpstr>Слайд 19</vt:lpstr>
      <vt:lpstr>Экспоненциальная регрессия. Описание процедуры Exponential growth regression.</vt:lpstr>
      <vt:lpstr>Слайд 21</vt:lpstr>
      <vt:lpstr>Слайд 22</vt:lpstr>
      <vt:lpstr>Слайд 23</vt:lpstr>
      <vt:lpstr>Слайд 24</vt:lpstr>
      <vt:lpstr>Слайд 25</vt:lpstr>
      <vt:lpstr>Слайд 26</vt:lpstr>
      <vt:lpstr>Слайд 27</vt:lpstr>
      <vt:lpstr>Слайд 28</vt:lpstr>
      <vt:lpstr>Кусочно-линейная регрессия. Описание процедуры Piecewise linear regression.</vt:lpstr>
      <vt:lpstr>Слайд 30</vt:lpstr>
      <vt:lpstr>Слайд 31</vt:lpstr>
      <vt:lpstr>Слайд 32</vt:lpstr>
      <vt:lpstr>Слайд 33</vt:lpstr>
      <vt:lpstr>Слайд 34</vt:lpstr>
      <vt:lpstr>Слайд 35</vt:lpstr>
      <vt:lpstr>Слайд 36</vt:lpstr>
      <vt:lpstr>Слайд 37</vt:lpstr>
      <vt:lpstr>Определенная пользователем регрессия.</vt:lpstr>
      <vt:lpstr>Слайд 39</vt:lpstr>
      <vt:lpstr>Слайд 40</vt:lpstr>
      <vt:lpstr>Слайд 41</vt:lpstr>
      <vt:lpstr>Слайд 42</vt:lpstr>
      <vt:lpstr>Слайд 43</vt:lpstr>
      <vt:lpstr>Слайд 44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Khaliphyan</dc:creator>
  <cp:lastModifiedBy>Khaliphyan</cp:lastModifiedBy>
  <cp:revision>32</cp:revision>
  <dcterms:created xsi:type="dcterms:W3CDTF">1601-01-01T00:00:00Z</dcterms:created>
  <dcterms:modified xsi:type="dcterms:W3CDTF">2023-11-12T14:38:10Z</dcterms:modified>
</cp:coreProperties>
</file>