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40"/>
  </p:notesMasterIdLst>
  <p:handoutMasterIdLst>
    <p:handoutMasterId r:id="rId41"/>
  </p:handoutMasterIdLst>
  <p:sldIdLst>
    <p:sldId id="330" r:id="rId4"/>
    <p:sldId id="489" r:id="rId5"/>
    <p:sldId id="495" r:id="rId6"/>
    <p:sldId id="494" r:id="rId7"/>
    <p:sldId id="532" r:id="rId8"/>
    <p:sldId id="491" r:id="rId9"/>
    <p:sldId id="492" r:id="rId10"/>
    <p:sldId id="533" r:id="rId11"/>
    <p:sldId id="534" r:id="rId12"/>
    <p:sldId id="535" r:id="rId13"/>
    <p:sldId id="536" r:id="rId14"/>
    <p:sldId id="537" r:id="rId15"/>
    <p:sldId id="493" r:id="rId16"/>
    <p:sldId id="496" r:id="rId17"/>
    <p:sldId id="490" r:id="rId18"/>
    <p:sldId id="497" r:id="rId19"/>
    <p:sldId id="498" r:id="rId20"/>
    <p:sldId id="499" r:id="rId21"/>
    <p:sldId id="500" r:id="rId22"/>
    <p:sldId id="502" r:id="rId23"/>
    <p:sldId id="538" r:id="rId24"/>
    <p:sldId id="504" r:id="rId25"/>
    <p:sldId id="520" r:id="rId26"/>
    <p:sldId id="521" r:id="rId27"/>
    <p:sldId id="522" r:id="rId28"/>
    <p:sldId id="523" r:id="rId29"/>
    <p:sldId id="524" r:id="rId30"/>
    <p:sldId id="525" r:id="rId31"/>
    <p:sldId id="527" r:id="rId32"/>
    <p:sldId id="528" r:id="rId33"/>
    <p:sldId id="530" r:id="rId34"/>
    <p:sldId id="539" r:id="rId35"/>
    <p:sldId id="540" r:id="rId36"/>
    <p:sldId id="541" r:id="rId37"/>
    <p:sldId id="542" r:id="rId38"/>
    <p:sldId id="531" r:id="rId39"/>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000099"/>
    <a:srgbClr val="ABDB77"/>
    <a:srgbClr val="FFCD2D"/>
    <a:srgbClr val="E6AF00"/>
    <a:srgbClr val="0099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p:cViewPr varScale="1">
        <p:scale>
          <a:sx n="105" d="100"/>
          <a:sy n="105" d="100"/>
        </p:scale>
        <p:origin x="830" y="43"/>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16</a:t>
            </a:fld>
            <a:endParaRPr lang="ru-RU"/>
          </a:p>
        </p:txBody>
      </p:sp>
    </p:spTree>
    <p:extLst>
      <p:ext uri="{BB962C8B-B14F-4D97-AF65-F5344CB8AC3E}">
        <p14:creationId xmlns:p14="http://schemas.microsoft.com/office/powerpoint/2010/main" val="309152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146752" y="4670688"/>
            <a:ext cx="6822628" cy="461665"/>
          </a:xfrm>
          <a:prstGeom prst="rect">
            <a:avLst/>
          </a:prstGeom>
          <a:noFill/>
          <a:ln w="9525">
            <a:noFill/>
            <a:miter lim="800000"/>
            <a:headEnd/>
            <a:tailEnd/>
          </a:ln>
          <a:effectLst/>
        </p:spPr>
        <p:txBody>
          <a:bodyPr wrap="square">
            <a:spAutoFit/>
          </a:bodyPr>
          <a:lstStyle/>
          <a:p>
            <a:pPr algn="ctr"/>
            <a:r>
              <a:rPr lang="ru-RU" sz="1200" b="1" dirty="0">
                <a:solidFill>
                  <a:srgbClr val="000099"/>
                </a:solidFill>
                <a:effectLst>
                  <a:outerShdw blurRad="38100" dist="38100" dir="2700000" algn="tl">
                    <a:srgbClr val="C0C0C0"/>
                  </a:outerShdw>
                </a:effectLst>
              </a:rPr>
              <a:t>Жизненный цикл информационных систем. Методологии, технологии и стандарты проектирования ИС. Типовое проектирование ИС</a:t>
            </a: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36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Лекция 1-2</a:t>
            </a:r>
            <a:r>
              <a:rPr lang="en-US" sz="2000" b="1" dirty="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Жизненный цикл информационных систем. Методологии, технологии и стандарты проектирования ИС. Типовое проектирование ИС</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09.03.03 – Прикладная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7" y="123478"/>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Case-</a:t>
            </a:r>
            <a:r>
              <a:rPr lang="ru-RU" sz="3200" b="1" dirty="0">
                <a:solidFill>
                  <a:srgbClr val="000099"/>
                </a:solidFill>
                <a:effectLst>
                  <a:outerShdw blurRad="38100" dist="38100" dir="2700000" algn="tl">
                    <a:srgbClr val="C0C0C0"/>
                  </a:outerShdw>
                </a:effectLst>
              </a:rPr>
              <a:t>средства проектирования БД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Соотношение моделей</a:t>
            </a:r>
          </a:p>
        </p:txBody>
      </p:sp>
      <p:sp>
        <p:nvSpPr>
          <p:cNvPr id="2" name="Прямоугольник 1"/>
          <p:cNvSpPr/>
          <p:nvPr/>
        </p:nvSpPr>
        <p:spPr>
          <a:xfrm>
            <a:off x="0" y="461651"/>
            <a:ext cx="9144000" cy="2362185"/>
          </a:xfrm>
          <a:prstGeom prst="rect">
            <a:avLst/>
          </a:prstGeom>
        </p:spPr>
        <p:txBody>
          <a:bodyPr wrap="square">
            <a:spAutoFit/>
          </a:bodyPr>
          <a:lstStyle/>
          <a:p>
            <a:pPr algn="just">
              <a:spcBef>
                <a:spcPts val="300"/>
              </a:spcBef>
            </a:pPr>
            <a:r>
              <a:rPr lang="ru-RU" sz="1400" dirty="0">
                <a:solidFill>
                  <a:srgbClr val="C00000"/>
                </a:solidFill>
              </a:rPr>
              <a:t>Проблемы внедрения при использовании спиральной модели.</a:t>
            </a:r>
          </a:p>
          <a:p>
            <a:pPr algn="just">
              <a:spcBef>
                <a:spcPts val="300"/>
              </a:spcBef>
            </a:pPr>
            <a:r>
              <a:rPr lang="ru-RU" sz="1400" dirty="0">
                <a:solidFill>
                  <a:srgbClr val="000099"/>
                </a:solidFill>
              </a:rPr>
              <a:t>В некоторых областях спиральная модель не может применяться, поскольку </a:t>
            </a:r>
            <a:r>
              <a:rPr lang="ru-RU" sz="1400" i="1" dirty="0">
                <a:solidFill>
                  <a:srgbClr val="000099"/>
                </a:solidFill>
              </a:rPr>
              <a:t>невозможно использование/тестирование продукта</a:t>
            </a:r>
            <a:r>
              <a:rPr lang="ru-RU" sz="1400" dirty="0">
                <a:solidFill>
                  <a:srgbClr val="000099"/>
                </a:solidFill>
              </a:rPr>
              <a:t>, обладающего неполной функциональностью (например, военные разработки, атомная энергетика и т.д.).</a:t>
            </a:r>
          </a:p>
          <a:p>
            <a:pPr algn="just">
              <a:spcBef>
                <a:spcPts val="300"/>
              </a:spcBef>
            </a:pPr>
            <a:r>
              <a:rPr lang="ru-RU" sz="1400" dirty="0">
                <a:solidFill>
                  <a:srgbClr val="000099"/>
                </a:solidFill>
              </a:rPr>
              <a:t>Поэтапное итерационное внедрение информационной системы для бизнеса возможно, но сопряжено с организационными сложностями (перенос данных, интеграция систем, изменение бизнес-процессов, учетной политики, обучение пользователей).</a:t>
            </a:r>
          </a:p>
          <a:p>
            <a:pPr algn="just">
              <a:spcBef>
                <a:spcPts val="300"/>
              </a:spcBef>
            </a:pPr>
            <a:r>
              <a:rPr lang="ru-RU" sz="1400" dirty="0">
                <a:solidFill>
                  <a:srgbClr val="000099"/>
                </a:solidFill>
              </a:rPr>
              <a:t>Трудозатраты при поэтапном итерационном внедрении оказываются значительно выше, а управление проектом требует настоящего искусства. Предвидя указанные сложности, заказчики выбирают каскадную модель, чтобы "внедрять систему один раз".</a:t>
            </a:r>
          </a:p>
        </p:txBody>
      </p:sp>
    </p:spTree>
    <p:extLst>
      <p:ext uri="{BB962C8B-B14F-4D97-AF65-F5344CB8AC3E}">
        <p14:creationId xmlns:p14="http://schemas.microsoft.com/office/powerpoint/2010/main" val="63493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Отечественные и международные стандарты</a:t>
            </a:r>
          </a:p>
        </p:txBody>
      </p:sp>
      <p:sp>
        <p:nvSpPr>
          <p:cNvPr id="2" name="Прямоугольник 1"/>
          <p:cNvSpPr/>
          <p:nvPr/>
        </p:nvSpPr>
        <p:spPr>
          <a:xfrm>
            <a:off x="0" y="461651"/>
            <a:ext cx="9144000" cy="4208844"/>
          </a:xfrm>
          <a:prstGeom prst="rect">
            <a:avLst/>
          </a:prstGeom>
        </p:spPr>
        <p:txBody>
          <a:bodyPr wrap="square">
            <a:spAutoFit/>
          </a:bodyPr>
          <a:lstStyle/>
          <a:p>
            <a:pPr marL="228600" indent="-228600" algn="just">
              <a:spcBef>
                <a:spcPts val="300"/>
              </a:spcBef>
              <a:buFont typeface="+mj-lt"/>
              <a:buAutoNum type="arabicPeriod"/>
            </a:pPr>
            <a:r>
              <a:rPr lang="ru-RU" sz="1300" b="1" dirty="0">
                <a:solidFill>
                  <a:srgbClr val="000099"/>
                </a:solidFill>
              </a:rPr>
              <a:t>ГОСТ 34.601-90 </a:t>
            </a:r>
            <a:r>
              <a:rPr lang="ru-RU" sz="1300" dirty="0">
                <a:solidFill>
                  <a:srgbClr val="000099"/>
                </a:solidFill>
              </a:rPr>
              <a:t>- распространяется на автоматизированные системы и устанавливает стадии и этапы их создания. Кроме того, в стандарте содержится описание содержания работ на каждом этапе. Стадии и этапы работы, закрепленные в стандарте, в большей степени соответствуют каскадной модели жизненного цикла</a:t>
            </a:r>
          </a:p>
          <a:p>
            <a:pPr marL="228600" indent="-228600" algn="just">
              <a:spcBef>
                <a:spcPts val="300"/>
              </a:spcBef>
              <a:buFont typeface="+mj-lt"/>
              <a:buAutoNum type="arabicPeriod"/>
            </a:pPr>
            <a:r>
              <a:rPr lang="ru-RU" sz="1300" b="1" dirty="0">
                <a:solidFill>
                  <a:srgbClr val="000099"/>
                </a:solidFill>
              </a:rPr>
              <a:t>ISO/IEC 12207:1995 </a:t>
            </a:r>
            <a:r>
              <a:rPr lang="ru-RU" sz="1300" dirty="0">
                <a:solidFill>
                  <a:srgbClr val="000099"/>
                </a:solidFill>
              </a:rPr>
              <a:t>- стандарт на процессы и организацию жизненного цикла. Распространяется на все виды заказного ПО. Стандарт не содержит описания фаз, стадий и этапов. Для поддержки практического применения стандарта ISO/IEC 12207 разработан ряд </a:t>
            </a:r>
            <a:r>
              <a:rPr lang="ru-RU" sz="1300" i="1" dirty="0">
                <a:solidFill>
                  <a:srgbClr val="000099"/>
                </a:solidFill>
              </a:rPr>
              <a:t>технологических документов</a:t>
            </a:r>
            <a:r>
              <a:rPr lang="ru-RU" sz="1300" dirty="0">
                <a:solidFill>
                  <a:srgbClr val="000099"/>
                </a:solidFill>
              </a:rPr>
              <a:t>: </a:t>
            </a:r>
            <a:r>
              <a:rPr lang="ru-RU" sz="1300" b="1" dirty="0">
                <a:solidFill>
                  <a:srgbClr val="000099"/>
                </a:solidFill>
              </a:rPr>
              <a:t>Руководство для ISO/IEC 12207 </a:t>
            </a:r>
            <a:r>
              <a:rPr lang="ru-RU" sz="1300" dirty="0">
                <a:solidFill>
                  <a:srgbClr val="000099"/>
                </a:solidFill>
              </a:rPr>
              <a:t>(ISO/IEC TR 15271:1998 </a:t>
            </a:r>
            <a:r>
              <a:rPr lang="ru-RU" sz="1300" dirty="0" err="1">
                <a:solidFill>
                  <a:srgbClr val="000099"/>
                </a:solidFill>
              </a:rPr>
              <a:t>Information</a:t>
            </a:r>
            <a:r>
              <a:rPr lang="ru-RU" sz="1300" dirty="0">
                <a:solidFill>
                  <a:srgbClr val="000099"/>
                </a:solidFill>
              </a:rPr>
              <a:t> </a:t>
            </a:r>
            <a:r>
              <a:rPr lang="ru-RU" sz="1300" dirty="0" err="1">
                <a:solidFill>
                  <a:srgbClr val="000099"/>
                </a:solidFill>
              </a:rPr>
              <a:t>technology</a:t>
            </a:r>
            <a:r>
              <a:rPr lang="ru-RU" sz="1300" dirty="0">
                <a:solidFill>
                  <a:srgbClr val="000099"/>
                </a:solidFill>
              </a:rPr>
              <a:t> - </a:t>
            </a:r>
            <a:r>
              <a:rPr lang="ru-RU" sz="1300" dirty="0" err="1">
                <a:solidFill>
                  <a:srgbClr val="000099"/>
                </a:solidFill>
              </a:rPr>
              <a:t>Guide</a:t>
            </a:r>
            <a:r>
              <a:rPr lang="ru-RU" sz="1300" dirty="0">
                <a:solidFill>
                  <a:srgbClr val="000099"/>
                </a:solidFill>
              </a:rPr>
              <a:t> </a:t>
            </a:r>
            <a:r>
              <a:rPr lang="ru-RU" sz="1300" dirty="0" err="1">
                <a:solidFill>
                  <a:srgbClr val="000099"/>
                </a:solidFill>
              </a:rPr>
              <a:t>for</a:t>
            </a:r>
            <a:r>
              <a:rPr lang="ru-RU" sz="1300" dirty="0">
                <a:solidFill>
                  <a:srgbClr val="000099"/>
                </a:solidFill>
              </a:rPr>
              <a:t> ISO/IEC 12207) и </a:t>
            </a:r>
            <a:r>
              <a:rPr lang="ru-RU" sz="1300" b="1" dirty="0">
                <a:solidFill>
                  <a:srgbClr val="000099"/>
                </a:solidFill>
              </a:rPr>
              <a:t>Руководство по применению ISO/IEC 12207 к управлению проектами</a:t>
            </a:r>
            <a:r>
              <a:rPr lang="ru-RU" sz="1300" dirty="0">
                <a:solidFill>
                  <a:srgbClr val="000099"/>
                </a:solidFill>
              </a:rPr>
              <a:t> (ISO/IEC TR 16326:1999 </a:t>
            </a:r>
            <a:r>
              <a:rPr lang="ru-RU" sz="1300" dirty="0" err="1">
                <a:solidFill>
                  <a:srgbClr val="000099"/>
                </a:solidFill>
              </a:rPr>
              <a:t>Software</a:t>
            </a:r>
            <a:r>
              <a:rPr lang="ru-RU" sz="1300" dirty="0">
                <a:solidFill>
                  <a:srgbClr val="000099"/>
                </a:solidFill>
              </a:rPr>
              <a:t> </a:t>
            </a:r>
            <a:r>
              <a:rPr lang="ru-RU" sz="1300" dirty="0" err="1">
                <a:solidFill>
                  <a:srgbClr val="000099"/>
                </a:solidFill>
              </a:rPr>
              <a:t>engineering</a:t>
            </a:r>
            <a:r>
              <a:rPr lang="ru-RU" sz="1300" dirty="0">
                <a:solidFill>
                  <a:srgbClr val="000099"/>
                </a:solidFill>
              </a:rPr>
              <a:t> - </a:t>
            </a:r>
            <a:r>
              <a:rPr lang="ru-RU" sz="1300" dirty="0" err="1">
                <a:solidFill>
                  <a:srgbClr val="000099"/>
                </a:solidFill>
              </a:rPr>
              <a:t>Guide</a:t>
            </a:r>
            <a:r>
              <a:rPr lang="ru-RU" sz="1300" dirty="0">
                <a:solidFill>
                  <a:srgbClr val="000099"/>
                </a:solidFill>
              </a:rPr>
              <a:t> </a:t>
            </a:r>
            <a:r>
              <a:rPr lang="ru-RU" sz="1300" dirty="0" err="1">
                <a:solidFill>
                  <a:srgbClr val="000099"/>
                </a:solidFill>
              </a:rPr>
              <a:t>for</a:t>
            </a:r>
            <a:r>
              <a:rPr lang="ru-RU" sz="1300" dirty="0">
                <a:solidFill>
                  <a:srgbClr val="000099"/>
                </a:solidFill>
              </a:rPr>
              <a:t> </a:t>
            </a:r>
            <a:r>
              <a:rPr lang="ru-RU" sz="1300" dirty="0" err="1">
                <a:solidFill>
                  <a:srgbClr val="000099"/>
                </a:solidFill>
              </a:rPr>
              <a:t>the</a:t>
            </a:r>
            <a:r>
              <a:rPr lang="ru-RU" sz="1300" dirty="0">
                <a:solidFill>
                  <a:srgbClr val="000099"/>
                </a:solidFill>
              </a:rPr>
              <a:t> </a:t>
            </a:r>
            <a:r>
              <a:rPr lang="ru-RU" sz="1300" dirty="0" err="1">
                <a:solidFill>
                  <a:srgbClr val="000099"/>
                </a:solidFill>
              </a:rPr>
              <a:t>application</a:t>
            </a:r>
            <a:r>
              <a:rPr lang="ru-RU" sz="1300" dirty="0">
                <a:solidFill>
                  <a:srgbClr val="000099"/>
                </a:solidFill>
              </a:rPr>
              <a:t> </a:t>
            </a:r>
            <a:r>
              <a:rPr lang="ru-RU" sz="1300" dirty="0" err="1">
                <a:solidFill>
                  <a:srgbClr val="000099"/>
                </a:solidFill>
              </a:rPr>
              <a:t>of</a:t>
            </a:r>
            <a:r>
              <a:rPr lang="ru-RU" sz="1300" dirty="0">
                <a:solidFill>
                  <a:srgbClr val="000099"/>
                </a:solidFill>
              </a:rPr>
              <a:t> ISO/IEC 12207 </a:t>
            </a:r>
            <a:r>
              <a:rPr lang="ru-RU" sz="1300" dirty="0" err="1">
                <a:solidFill>
                  <a:srgbClr val="000099"/>
                </a:solidFill>
              </a:rPr>
              <a:t>to</a:t>
            </a:r>
            <a:r>
              <a:rPr lang="ru-RU" sz="1300" dirty="0">
                <a:solidFill>
                  <a:srgbClr val="000099"/>
                </a:solidFill>
              </a:rPr>
              <a:t> </a:t>
            </a:r>
            <a:r>
              <a:rPr lang="ru-RU" sz="1300" dirty="0" err="1">
                <a:solidFill>
                  <a:srgbClr val="000099"/>
                </a:solidFill>
              </a:rPr>
              <a:t>project</a:t>
            </a:r>
            <a:r>
              <a:rPr lang="ru-RU" sz="1300" dirty="0">
                <a:solidFill>
                  <a:srgbClr val="000099"/>
                </a:solidFill>
              </a:rPr>
              <a:t> </a:t>
            </a:r>
            <a:r>
              <a:rPr lang="ru-RU" sz="1300" dirty="0" err="1">
                <a:solidFill>
                  <a:srgbClr val="000099"/>
                </a:solidFill>
              </a:rPr>
              <a:t>management</a:t>
            </a:r>
            <a:r>
              <a:rPr lang="ru-RU" sz="1300" dirty="0">
                <a:solidFill>
                  <a:srgbClr val="000099"/>
                </a:solidFill>
              </a:rPr>
              <a:t>).</a:t>
            </a:r>
          </a:p>
          <a:p>
            <a:pPr marL="228600" indent="-228600" algn="just">
              <a:spcBef>
                <a:spcPts val="300"/>
              </a:spcBef>
              <a:buFont typeface="+mj-lt"/>
              <a:buAutoNum type="arabicPeriod"/>
            </a:pPr>
            <a:r>
              <a:rPr lang="ru-RU" sz="1300" b="1" dirty="0" err="1">
                <a:solidFill>
                  <a:srgbClr val="000099"/>
                </a:solidFill>
              </a:rPr>
              <a:t>Custom</a:t>
            </a:r>
            <a:r>
              <a:rPr lang="ru-RU" sz="1300" b="1" dirty="0">
                <a:solidFill>
                  <a:srgbClr val="000099"/>
                </a:solidFill>
              </a:rPr>
              <a:t> </a:t>
            </a:r>
            <a:r>
              <a:rPr lang="ru-RU" sz="1300" b="1" dirty="0" err="1">
                <a:solidFill>
                  <a:srgbClr val="000099"/>
                </a:solidFill>
              </a:rPr>
              <a:t>Development</a:t>
            </a:r>
            <a:r>
              <a:rPr lang="ru-RU" sz="1300" b="1" dirty="0">
                <a:solidFill>
                  <a:srgbClr val="000099"/>
                </a:solidFill>
              </a:rPr>
              <a:t> </a:t>
            </a:r>
            <a:r>
              <a:rPr lang="ru-RU" sz="1300" b="1" dirty="0" err="1">
                <a:solidFill>
                  <a:srgbClr val="000099"/>
                </a:solidFill>
              </a:rPr>
              <a:t>Method</a:t>
            </a:r>
            <a:r>
              <a:rPr lang="ru-RU" sz="1300" b="1" dirty="0">
                <a:solidFill>
                  <a:srgbClr val="000099"/>
                </a:solidFill>
              </a:rPr>
              <a:t> </a:t>
            </a:r>
            <a:r>
              <a:rPr lang="ru-RU" sz="1300" dirty="0">
                <a:solidFill>
                  <a:srgbClr val="000099"/>
                </a:solidFill>
              </a:rPr>
              <a:t>(методика </a:t>
            </a:r>
            <a:r>
              <a:rPr lang="ru-RU" sz="1300" dirty="0" err="1">
                <a:solidFill>
                  <a:srgbClr val="000099"/>
                </a:solidFill>
              </a:rPr>
              <a:t>Oracle</a:t>
            </a:r>
            <a:r>
              <a:rPr lang="ru-RU" sz="1300" dirty="0">
                <a:solidFill>
                  <a:srgbClr val="000099"/>
                </a:solidFill>
              </a:rPr>
              <a:t>) по разработке прикладных информационных систем - технологический материал, детализированный до уровня заготовок проектных документов, рассчитанных на использование в проектах с применением </a:t>
            </a:r>
            <a:r>
              <a:rPr lang="ru-RU" sz="1300" dirty="0" err="1">
                <a:solidFill>
                  <a:srgbClr val="000099"/>
                </a:solidFill>
              </a:rPr>
              <a:t>Oracle</a:t>
            </a:r>
            <a:r>
              <a:rPr lang="ru-RU" sz="1300" dirty="0">
                <a:solidFill>
                  <a:srgbClr val="000099"/>
                </a:solidFill>
              </a:rPr>
              <a:t>. Применяется CDM для классической модели ЖЦ (предусмотрены все работы/задачи и этапы), а также для технологий "быстрой разработки" (</a:t>
            </a:r>
            <a:r>
              <a:rPr lang="ru-RU" sz="1300" dirty="0" err="1">
                <a:solidFill>
                  <a:srgbClr val="000099"/>
                </a:solidFill>
              </a:rPr>
              <a:t>Fast</a:t>
            </a:r>
            <a:r>
              <a:rPr lang="ru-RU" sz="1300" dirty="0">
                <a:solidFill>
                  <a:srgbClr val="000099"/>
                </a:solidFill>
              </a:rPr>
              <a:t> </a:t>
            </a:r>
            <a:r>
              <a:rPr lang="ru-RU" sz="1300" dirty="0" err="1">
                <a:solidFill>
                  <a:srgbClr val="000099"/>
                </a:solidFill>
              </a:rPr>
              <a:t>Track</a:t>
            </a:r>
            <a:r>
              <a:rPr lang="ru-RU" sz="1300" dirty="0">
                <a:solidFill>
                  <a:srgbClr val="000099"/>
                </a:solidFill>
              </a:rPr>
              <a:t>) или "облегченного подхода", рекомендуемых в случае малых проектов</a:t>
            </a:r>
          </a:p>
          <a:p>
            <a:pPr marL="228600" indent="-228600" algn="just">
              <a:spcBef>
                <a:spcPts val="300"/>
              </a:spcBef>
              <a:buFont typeface="+mj-lt"/>
              <a:buAutoNum type="arabicPeriod"/>
            </a:pPr>
            <a:r>
              <a:rPr lang="ru-RU" sz="1300" b="1" dirty="0" err="1">
                <a:solidFill>
                  <a:srgbClr val="000099"/>
                </a:solidFill>
              </a:rPr>
              <a:t>Rational</a:t>
            </a:r>
            <a:r>
              <a:rPr lang="ru-RU" sz="1300" b="1" dirty="0">
                <a:solidFill>
                  <a:srgbClr val="000099"/>
                </a:solidFill>
              </a:rPr>
              <a:t> </a:t>
            </a:r>
            <a:r>
              <a:rPr lang="ru-RU" sz="1300" b="1" dirty="0" err="1">
                <a:solidFill>
                  <a:srgbClr val="000099"/>
                </a:solidFill>
              </a:rPr>
              <a:t>Unified</a:t>
            </a:r>
            <a:r>
              <a:rPr lang="ru-RU" sz="1300" b="1" dirty="0">
                <a:solidFill>
                  <a:srgbClr val="000099"/>
                </a:solidFill>
              </a:rPr>
              <a:t> </a:t>
            </a:r>
            <a:r>
              <a:rPr lang="ru-RU" sz="1300" b="1" dirty="0" err="1">
                <a:solidFill>
                  <a:srgbClr val="000099"/>
                </a:solidFill>
              </a:rPr>
              <a:t>Process</a:t>
            </a:r>
            <a:r>
              <a:rPr lang="ru-RU" sz="1300" b="1" dirty="0">
                <a:solidFill>
                  <a:srgbClr val="000099"/>
                </a:solidFill>
              </a:rPr>
              <a:t> (RUP) </a:t>
            </a:r>
            <a:r>
              <a:rPr lang="ru-RU" sz="1300" dirty="0">
                <a:solidFill>
                  <a:srgbClr val="000099"/>
                </a:solidFill>
              </a:rPr>
              <a:t>предлагает итеративную модель разработки, включающую четыре фазы: начало, исследование, построение и внедрение. Каждая фаза может быть разбита на этапы (итерации), в результате которых выпускается версия для внутреннего или внешнего использования. Прохождение через четыре основные фазы называется циклом разработки, каждый цикл завершается генерацией версии системы. Если после этого работа над проектом не прекращается, то полученный продукт продолжает развиваться и снова минует те же фазы. Суть работы в рамках RUP - это создание и сопровождение моделей на базе UML</a:t>
            </a:r>
          </a:p>
        </p:txBody>
      </p:sp>
    </p:spTree>
    <p:extLst>
      <p:ext uri="{BB962C8B-B14F-4D97-AF65-F5344CB8AC3E}">
        <p14:creationId xmlns:p14="http://schemas.microsoft.com/office/powerpoint/2010/main" val="287956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Отечественные и международные стандарты</a:t>
            </a:r>
          </a:p>
        </p:txBody>
      </p:sp>
      <p:sp>
        <p:nvSpPr>
          <p:cNvPr id="2" name="Прямоугольник 1"/>
          <p:cNvSpPr/>
          <p:nvPr/>
        </p:nvSpPr>
        <p:spPr>
          <a:xfrm>
            <a:off x="0" y="461651"/>
            <a:ext cx="9144000" cy="1731243"/>
          </a:xfrm>
          <a:prstGeom prst="rect">
            <a:avLst/>
          </a:prstGeom>
        </p:spPr>
        <p:txBody>
          <a:bodyPr wrap="square">
            <a:spAutoFit/>
          </a:bodyPr>
          <a:lstStyle/>
          <a:p>
            <a:pPr marL="342900" indent="-342900" algn="just">
              <a:spcBef>
                <a:spcPts val="300"/>
              </a:spcBef>
              <a:buFont typeface="+mj-lt"/>
              <a:buAutoNum type="arabicPeriod" startAt="5"/>
            </a:pPr>
            <a:r>
              <a:rPr lang="ru-RU" sz="1300" b="1" dirty="0" err="1">
                <a:solidFill>
                  <a:srgbClr val="000099"/>
                </a:solidFill>
              </a:rPr>
              <a:t>Microsoft</a:t>
            </a:r>
            <a:r>
              <a:rPr lang="ru-RU" sz="1300" b="1" dirty="0">
                <a:solidFill>
                  <a:srgbClr val="000099"/>
                </a:solidFill>
              </a:rPr>
              <a:t> </a:t>
            </a:r>
            <a:r>
              <a:rPr lang="ru-RU" sz="1300" b="1" dirty="0" err="1">
                <a:solidFill>
                  <a:srgbClr val="000099"/>
                </a:solidFill>
              </a:rPr>
              <a:t>Solution</a:t>
            </a:r>
            <a:r>
              <a:rPr lang="ru-RU" sz="1300" b="1" dirty="0">
                <a:solidFill>
                  <a:srgbClr val="000099"/>
                </a:solidFill>
              </a:rPr>
              <a:t> </a:t>
            </a:r>
            <a:r>
              <a:rPr lang="ru-RU" sz="1300" b="1" dirty="0" err="1">
                <a:solidFill>
                  <a:srgbClr val="000099"/>
                </a:solidFill>
              </a:rPr>
              <a:t>Framework</a:t>
            </a:r>
            <a:r>
              <a:rPr lang="ru-RU" sz="1300" b="1" dirty="0">
                <a:solidFill>
                  <a:srgbClr val="000099"/>
                </a:solidFill>
              </a:rPr>
              <a:t> (MSF) </a:t>
            </a:r>
            <a:r>
              <a:rPr lang="ru-RU" sz="1300" dirty="0">
                <a:solidFill>
                  <a:srgbClr val="000099"/>
                </a:solidFill>
              </a:rPr>
              <a:t>сходна с RUP, так же включает четыре фазы: анализ, проектирование, разработка, стабилизация, является итерационной, предполагает использование объектно-ориентированного моделирования. MSF в сравнении с RUP в большей степени ориентирована на разработку бизнес-приложений.</a:t>
            </a:r>
          </a:p>
          <a:p>
            <a:pPr marL="342900" indent="-342900" algn="just">
              <a:spcBef>
                <a:spcPts val="300"/>
              </a:spcBef>
              <a:buFont typeface="+mj-lt"/>
              <a:buAutoNum type="arabicPeriod" startAt="5"/>
            </a:pPr>
            <a:r>
              <a:rPr lang="ru-RU" sz="1300" b="1" dirty="0" err="1">
                <a:solidFill>
                  <a:srgbClr val="000099"/>
                </a:solidFill>
              </a:rPr>
              <a:t>Extreme</a:t>
            </a:r>
            <a:r>
              <a:rPr lang="ru-RU" sz="1300" b="1" dirty="0">
                <a:solidFill>
                  <a:srgbClr val="000099"/>
                </a:solidFill>
              </a:rPr>
              <a:t> </a:t>
            </a:r>
            <a:r>
              <a:rPr lang="ru-RU" sz="1300" b="1" dirty="0" err="1">
                <a:solidFill>
                  <a:srgbClr val="000099"/>
                </a:solidFill>
              </a:rPr>
              <a:t>Programming</a:t>
            </a:r>
            <a:r>
              <a:rPr lang="ru-RU" sz="1300" b="1" dirty="0">
                <a:solidFill>
                  <a:srgbClr val="000099"/>
                </a:solidFill>
              </a:rPr>
              <a:t> (XP). </a:t>
            </a:r>
            <a:r>
              <a:rPr lang="ru-RU" sz="1300" dirty="0">
                <a:solidFill>
                  <a:srgbClr val="000099"/>
                </a:solidFill>
              </a:rPr>
              <a:t>Экстремальное программирование (самая новая среди рассматриваемых методологий) сформировалось в 1996 году. В основе методологии командная работа, эффективная коммуникация между заказчиком и исполнителем в течение всего проекта по разработке ИС, а разработка ведется с использованием последовательно дорабатываемых прототипов.</a:t>
            </a:r>
          </a:p>
        </p:txBody>
      </p:sp>
    </p:spTree>
    <p:extLst>
      <p:ext uri="{BB962C8B-B14F-4D97-AF65-F5344CB8AC3E}">
        <p14:creationId xmlns:p14="http://schemas.microsoft.com/office/powerpoint/2010/main" val="80935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Стадии разработки ИС (ГОСТ 34.601-90) </a:t>
            </a:r>
          </a:p>
        </p:txBody>
      </p:sp>
      <p:sp>
        <p:nvSpPr>
          <p:cNvPr id="3" name="Прямоугольник 2"/>
          <p:cNvSpPr/>
          <p:nvPr/>
        </p:nvSpPr>
        <p:spPr>
          <a:xfrm>
            <a:off x="197768" y="699542"/>
            <a:ext cx="8748464" cy="3524042"/>
          </a:xfrm>
          <a:prstGeom prst="rect">
            <a:avLst/>
          </a:prstGeom>
        </p:spPr>
        <p:txBody>
          <a:bodyPr wrap="square">
            <a:spAutoFit/>
          </a:bodyPr>
          <a:lstStyle/>
          <a:p>
            <a:pPr algn="just"/>
            <a:r>
              <a:rPr lang="ru-RU" sz="1200" dirty="0">
                <a:solidFill>
                  <a:srgbClr val="CC3300"/>
                </a:solidFill>
              </a:rPr>
              <a:t>Стадии </a:t>
            </a:r>
            <a:r>
              <a:rPr lang="ru-RU" sz="1200" dirty="0">
                <a:solidFill>
                  <a:srgbClr val="000099"/>
                </a:solidFill>
              </a:rPr>
              <a:t>и </a:t>
            </a:r>
            <a:r>
              <a:rPr lang="ru-RU" sz="1200" dirty="0">
                <a:solidFill>
                  <a:srgbClr val="CC3300"/>
                </a:solidFill>
              </a:rPr>
              <a:t>этапы</a:t>
            </a:r>
            <a:r>
              <a:rPr lang="ru-RU" sz="1200" dirty="0">
                <a:solidFill>
                  <a:srgbClr val="000099"/>
                </a:solidFill>
              </a:rPr>
              <a:t> создания ИС, выполняемые организациями-участниками, прописываются в договорах и технических заданиях на выполнение работ</a:t>
            </a:r>
            <a:r>
              <a:rPr lang="en-US" sz="1200" dirty="0">
                <a:solidFill>
                  <a:srgbClr val="000099"/>
                </a:solidFill>
              </a:rPr>
              <a:t>.</a:t>
            </a:r>
            <a:endParaRPr lang="ru-RU" sz="1200" dirty="0">
              <a:solidFill>
                <a:srgbClr val="000099"/>
              </a:solidFill>
            </a:endParaRPr>
          </a:p>
          <a:p>
            <a:pPr algn="just"/>
            <a:endParaRPr lang="ru-RU" sz="1200" dirty="0">
              <a:solidFill>
                <a:srgbClr val="000099"/>
              </a:solidFill>
            </a:endParaRPr>
          </a:p>
          <a:p>
            <a:pPr algn="just"/>
            <a:r>
              <a:rPr lang="ru-RU" sz="1200" b="1" i="1" dirty="0">
                <a:solidFill>
                  <a:srgbClr val="CC3300"/>
                </a:solidFill>
              </a:rPr>
              <a:t>Стадия 1. Формирование требований к ИС.</a:t>
            </a:r>
            <a:endParaRPr lang="ru-RU" sz="1200" dirty="0">
              <a:solidFill>
                <a:srgbClr val="CC3300"/>
              </a:solidFill>
            </a:endParaRPr>
          </a:p>
          <a:p>
            <a:pPr algn="just"/>
            <a:r>
              <a:rPr lang="ru-RU" sz="1200" dirty="0">
                <a:solidFill>
                  <a:srgbClr val="000099"/>
                </a:solidFill>
              </a:rPr>
              <a:t>На начальной стадии проектирования выделяют следующие этапы работ:</a:t>
            </a:r>
          </a:p>
          <a:p>
            <a:pPr marL="171450" indent="-171450" algn="just">
              <a:buFont typeface="Arial" pitchFamily="34" charset="0"/>
              <a:buChar char="•"/>
            </a:pPr>
            <a:r>
              <a:rPr lang="ru-RU" sz="1200" i="1" dirty="0">
                <a:solidFill>
                  <a:srgbClr val="000099"/>
                </a:solidFill>
              </a:rPr>
              <a:t>Обследование</a:t>
            </a:r>
            <a:r>
              <a:rPr lang="ru-RU" sz="1200" dirty="0">
                <a:solidFill>
                  <a:srgbClr val="000099"/>
                </a:solidFill>
              </a:rPr>
              <a:t> объекта и </a:t>
            </a:r>
            <a:r>
              <a:rPr lang="ru-RU" sz="1200" i="1" dirty="0">
                <a:solidFill>
                  <a:srgbClr val="000099"/>
                </a:solidFill>
              </a:rPr>
              <a:t>обоснование</a:t>
            </a:r>
            <a:r>
              <a:rPr lang="ru-RU" sz="1200" dirty="0">
                <a:solidFill>
                  <a:srgbClr val="000099"/>
                </a:solidFill>
              </a:rPr>
              <a:t> необходимости создания ИС.</a:t>
            </a:r>
          </a:p>
          <a:p>
            <a:pPr marL="171450" indent="-171450" algn="just">
              <a:buFont typeface="Arial" pitchFamily="34" charset="0"/>
              <a:buChar char="•"/>
            </a:pPr>
            <a:r>
              <a:rPr lang="ru-RU" sz="1200" i="1" dirty="0">
                <a:solidFill>
                  <a:srgbClr val="000099"/>
                </a:solidFill>
              </a:rPr>
              <a:t>Формирование требований</a:t>
            </a:r>
            <a:r>
              <a:rPr lang="ru-RU" sz="1200" dirty="0">
                <a:solidFill>
                  <a:srgbClr val="000099"/>
                </a:solidFill>
              </a:rPr>
              <a:t> пользователей к ИС.</a:t>
            </a:r>
          </a:p>
          <a:p>
            <a:pPr marL="171450" indent="-171450" algn="just">
              <a:buFont typeface="Arial" pitchFamily="34" charset="0"/>
              <a:buChar char="•"/>
            </a:pPr>
            <a:r>
              <a:rPr lang="ru-RU" sz="1200" dirty="0">
                <a:solidFill>
                  <a:srgbClr val="000099"/>
                </a:solidFill>
              </a:rPr>
              <a:t>Оформление </a:t>
            </a:r>
            <a:r>
              <a:rPr lang="ru-RU" sz="1200" i="1" dirty="0">
                <a:solidFill>
                  <a:srgbClr val="000099"/>
                </a:solidFill>
              </a:rPr>
              <a:t>отчета</a:t>
            </a:r>
            <a:r>
              <a:rPr lang="ru-RU" sz="1200" dirty="0">
                <a:solidFill>
                  <a:srgbClr val="000099"/>
                </a:solidFill>
              </a:rPr>
              <a:t> о выполненной работе и тактико-технического </a:t>
            </a:r>
            <a:r>
              <a:rPr lang="ru-RU" sz="1200" i="1" dirty="0">
                <a:solidFill>
                  <a:srgbClr val="000099"/>
                </a:solidFill>
              </a:rPr>
              <a:t>задания</a:t>
            </a:r>
            <a:r>
              <a:rPr lang="ru-RU" sz="1200" dirty="0">
                <a:solidFill>
                  <a:srgbClr val="000099"/>
                </a:solidFill>
              </a:rPr>
              <a:t> на разработку.</a:t>
            </a:r>
          </a:p>
          <a:p>
            <a:pPr algn="just"/>
            <a:r>
              <a:rPr lang="ru-RU" sz="1200" b="1" i="1" dirty="0">
                <a:solidFill>
                  <a:srgbClr val="CC3300"/>
                </a:solidFill>
              </a:rPr>
              <a:t>Стадия 2. Разработка концепции ИС</a:t>
            </a:r>
            <a:endParaRPr lang="ru-RU" sz="1200" dirty="0">
              <a:solidFill>
                <a:srgbClr val="CC3300"/>
              </a:solidFill>
            </a:endParaRPr>
          </a:p>
          <a:p>
            <a:pPr marL="171450" indent="-171450" algn="just">
              <a:buFont typeface="Arial" pitchFamily="34" charset="0"/>
              <a:buChar char="•"/>
            </a:pPr>
            <a:r>
              <a:rPr lang="ru-RU" sz="1200" i="1" dirty="0">
                <a:solidFill>
                  <a:srgbClr val="000099"/>
                </a:solidFill>
              </a:rPr>
              <a:t>Изучение объекта </a:t>
            </a:r>
            <a:r>
              <a:rPr lang="ru-RU" sz="1200" dirty="0">
                <a:solidFill>
                  <a:srgbClr val="000099"/>
                </a:solidFill>
              </a:rPr>
              <a:t>автоматизации.</a:t>
            </a:r>
          </a:p>
          <a:p>
            <a:pPr marL="171450" indent="-171450" algn="just">
              <a:buFont typeface="Arial" pitchFamily="34" charset="0"/>
              <a:buChar char="•"/>
            </a:pPr>
            <a:r>
              <a:rPr lang="ru-RU" sz="1200" dirty="0">
                <a:solidFill>
                  <a:srgbClr val="000099"/>
                </a:solidFill>
              </a:rPr>
              <a:t>Проведение необходимых научно-исследовательских работ.</a:t>
            </a:r>
          </a:p>
          <a:p>
            <a:pPr marL="171450" indent="-171450" algn="just">
              <a:buFont typeface="Arial" pitchFamily="34" charset="0"/>
              <a:buChar char="•"/>
            </a:pPr>
            <a:r>
              <a:rPr lang="ru-RU" sz="1200" dirty="0">
                <a:solidFill>
                  <a:srgbClr val="000099"/>
                </a:solidFill>
              </a:rPr>
              <a:t>Разработка вариантов концепции ИС, удовлетворяющих требованиям пользователей.</a:t>
            </a:r>
          </a:p>
          <a:p>
            <a:pPr marL="171450" indent="-171450" algn="just">
              <a:buFont typeface="Arial" pitchFamily="34" charset="0"/>
              <a:buChar char="•"/>
            </a:pPr>
            <a:r>
              <a:rPr lang="ru-RU" sz="1200" dirty="0">
                <a:solidFill>
                  <a:srgbClr val="000099"/>
                </a:solidFill>
              </a:rPr>
              <a:t>Оформление отчета и утверждение концепции.</a:t>
            </a:r>
          </a:p>
          <a:p>
            <a:pPr algn="just"/>
            <a:r>
              <a:rPr lang="ru-RU" sz="1200" b="1" i="1" dirty="0">
                <a:solidFill>
                  <a:srgbClr val="CC3300"/>
                </a:solidFill>
              </a:rPr>
              <a:t>Стадия 3. Техническое задание</a:t>
            </a:r>
            <a:endParaRPr lang="ru-RU" sz="1200" dirty="0">
              <a:solidFill>
                <a:srgbClr val="CC3300"/>
              </a:solidFill>
            </a:endParaRPr>
          </a:p>
          <a:p>
            <a:pPr marL="171450" indent="-171450" algn="just">
              <a:buFont typeface="Arial" pitchFamily="34" charset="0"/>
              <a:buChar char="•"/>
            </a:pPr>
            <a:r>
              <a:rPr lang="ru-RU" sz="1200" dirty="0">
                <a:solidFill>
                  <a:srgbClr val="000099"/>
                </a:solidFill>
              </a:rPr>
              <a:t>Разработка и утверждение технического задания на создание ИС.</a:t>
            </a:r>
          </a:p>
          <a:p>
            <a:pPr algn="just"/>
            <a:r>
              <a:rPr lang="ru-RU" sz="1200" b="1" i="1" dirty="0">
                <a:solidFill>
                  <a:srgbClr val="CC3300"/>
                </a:solidFill>
              </a:rPr>
              <a:t>Стадия 4. Эскизный проект.</a:t>
            </a:r>
            <a:endParaRPr lang="ru-RU" sz="1200" dirty="0">
              <a:solidFill>
                <a:srgbClr val="CC3300"/>
              </a:solidFill>
            </a:endParaRPr>
          </a:p>
          <a:p>
            <a:pPr marL="171450" indent="-171450" algn="just">
              <a:buFont typeface="Arial" pitchFamily="34" charset="0"/>
              <a:buChar char="•"/>
            </a:pPr>
            <a:r>
              <a:rPr lang="ru-RU" sz="1200" dirty="0">
                <a:solidFill>
                  <a:srgbClr val="000099"/>
                </a:solidFill>
              </a:rPr>
              <a:t>Разработка предварительных проектных решений по системе и ее частям.</a:t>
            </a:r>
          </a:p>
          <a:p>
            <a:pPr marL="171450" indent="-171450" algn="just">
              <a:buFont typeface="Arial" pitchFamily="34" charset="0"/>
              <a:buChar char="•"/>
            </a:pPr>
            <a:r>
              <a:rPr lang="ru-RU" sz="1200" dirty="0">
                <a:solidFill>
                  <a:srgbClr val="000099"/>
                </a:solidFill>
              </a:rPr>
              <a:t>Разработка эскизной документации на ИС и ее части.</a:t>
            </a:r>
          </a:p>
          <a:p>
            <a:pPr algn="just"/>
            <a:endParaRPr lang="ru-RU" sz="700" dirty="0">
              <a:solidFill>
                <a:srgbClr val="000099"/>
              </a:solidFill>
            </a:endParaRPr>
          </a:p>
        </p:txBody>
      </p:sp>
    </p:spTree>
    <p:extLst>
      <p:ext uri="{BB962C8B-B14F-4D97-AF65-F5344CB8AC3E}">
        <p14:creationId xmlns:p14="http://schemas.microsoft.com/office/powerpoint/2010/main" val="174793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Стадии разработки ИС </a:t>
            </a:r>
          </a:p>
        </p:txBody>
      </p:sp>
      <p:sp>
        <p:nvSpPr>
          <p:cNvPr id="3" name="Прямоугольник 2"/>
          <p:cNvSpPr/>
          <p:nvPr/>
        </p:nvSpPr>
        <p:spPr>
          <a:xfrm>
            <a:off x="0" y="627534"/>
            <a:ext cx="9144000" cy="3970318"/>
          </a:xfrm>
          <a:prstGeom prst="rect">
            <a:avLst/>
          </a:prstGeom>
        </p:spPr>
        <p:txBody>
          <a:bodyPr wrap="square">
            <a:spAutoFit/>
          </a:bodyPr>
          <a:lstStyle/>
          <a:p>
            <a:pPr algn="just"/>
            <a:r>
              <a:rPr lang="ru-RU" sz="1200" b="1" i="1" dirty="0">
                <a:solidFill>
                  <a:srgbClr val="CC3300"/>
                </a:solidFill>
              </a:rPr>
              <a:t>Стадия 5. Технический проект.</a:t>
            </a:r>
            <a:endParaRPr lang="ru-RU" sz="1200" dirty="0">
              <a:solidFill>
                <a:srgbClr val="CC3300"/>
              </a:solidFill>
            </a:endParaRPr>
          </a:p>
          <a:p>
            <a:pPr marL="171450" indent="-171450" algn="just">
              <a:buFont typeface="Arial" pitchFamily="34" charset="0"/>
              <a:buChar char="•"/>
            </a:pPr>
            <a:r>
              <a:rPr lang="ru-RU" sz="1200" dirty="0">
                <a:solidFill>
                  <a:srgbClr val="000099"/>
                </a:solidFill>
              </a:rPr>
              <a:t>Разработка проектных решений по системе и ее частям.</a:t>
            </a:r>
          </a:p>
          <a:p>
            <a:pPr marL="171450" indent="-171450" algn="just">
              <a:buFont typeface="Arial" pitchFamily="34" charset="0"/>
              <a:buChar char="•"/>
            </a:pPr>
            <a:r>
              <a:rPr lang="ru-RU" sz="1200" dirty="0">
                <a:solidFill>
                  <a:srgbClr val="000099"/>
                </a:solidFill>
              </a:rPr>
              <a:t>Разработка документации на ИС и ее части.</a:t>
            </a:r>
          </a:p>
          <a:p>
            <a:pPr marL="171450" indent="-171450" algn="just">
              <a:buFont typeface="Arial" pitchFamily="34" charset="0"/>
              <a:buChar char="•"/>
            </a:pPr>
            <a:r>
              <a:rPr lang="ru-RU" sz="1200" dirty="0">
                <a:solidFill>
                  <a:srgbClr val="000099"/>
                </a:solidFill>
              </a:rPr>
              <a:t>Разработка и оформление документации на поставку комплектующих изделий.</a:t>
            </a:r>
          </a:p>
          <a:p>
            <a:pPr marL="171450" indent="-171450" algn="just">
              <a:buFont typeface="Arial" pitchFamily="34" charset="0"/>
              <a:buChar char="•"/>
            </a:pPr>
            <a:r>
              <a:rPr lang="ru-RU" sz="1200" dirty="0">
                <a:solidFill>
                  <a:srgbClr val="000099"/>
                </a:solidFill>
              </a:rPr>
              <a:t>Разработка заданий на проектирование в смежных частях проекта.</a:t>
            </a:r>
          </a:p>
          <a:p>
            <a:pPr algn="just"/>
            <a:r>
              <a:rPr lang="ru-RU" sz="1200" b="1" i="1" dirty="0">
                <a:solidFill>
                  <a:srgbClr val="CC3300"/>
                </a:solidFill>
              </a:rPr>
              <a:t>Стадия 6. Рабочая документация.</a:t>
            </a:r>
            <a:endParaRPr lang="ru-RU" sz="1200" dirty="0">
              <a:solidFill>
                <a:srgbClr val="CC3300"/>
              </a:solidFill>
            </a:endParaRPr>
          </a:p>
          <a:p>
            <a:pPr marL="171450" indent="-171450" algn="just">
              <a:buFont typeface="Arial" pitchFamily="34" charset="0"/>
              <a:buChar char="•"/>
            </a:pPr>
            <a:r>
              <a:rPr lang="ru-RU" sz="1200" dirty="0">
                <a:solidFill>
                  <a:srgbClr val="000099"/>
                </a:solidFill>
              </a:rPr>
              <a:t>Разработка рабочей документации на ИС и ее части.</a:t>
            </a:r>
          </a:p>
          <a:p>
            <a:pPr marL="171450" indent="-171450" algn="just">
              <a:buFont typeface="Arial" pitchFamily="34" charset="0"/>
              <a:buChar char="•"/>
            </a:pPr>
            <a:r>
              <a:rPr lang="ru-RU" sz="1200" dirty="0">
                <a:solidFill>
                  <a:srgbClr val="000099"/>
                </a:solidFill>
              </a:rPr>
              <a:t>Разработка и адаптация программ.</a:t>
            </a:r>
          </a:p>
          <a:p>
            <a:pPr algn="just"/>
            <a:r>
              <a:rPr lang="ru-RU" sz="1200" b="1" i="1" dirty="0">
                <a:solidFill>
                  <a:srgbClr val="CC3300"/>
                </a:solidFill>
              </a:rPr>
              <a:t>Стадия 7. Ввод в действие.</a:t>
            </a:r>
            <a:endParaRPr lang="ru-RU" sz="1200" dirty="0">
              <a:solidFill>
                <a:srgbClr val="CC3300"/>
              </a:solidFill>
            </a:endParaRPr>
          </a:p>
          <a:p>
            <a:pPr marL="171450" indent="-171450" algn="just">
              <a:buFont typeface="Arial" pitchFamily="34" charset="0"/>
              <a:buChar char="•"/>
            </a:pPr>
            <a:r>
              <a:rPr lang="ru-RU" sz="1200" dirty="0">
                <a:solidFill>
                  <a:srgbClr val="000099"/>
                </a:solidFill>
              </a:rPr>
              <a:t>Подготовка объекта автоматизации.</a:t>
            </a:r>
          </a:p>
          <a:p>
            <a:pPr marL="171450" indent="-171450" algn="just">
              <a:buFont typeface="Arial" pitchFamily="34" charset="0"/>
              <a:buChar char="•"/>
            </a:pPr>
            <a:r>
              <a:rPr lang="ru-RU" sz="1200" dirty="0">
                <a:solidFill>
                  <a:srgbClr val="000099"/>
                </a:solidFill>
              </a:rPr>
              <a:t>Подготовка персонала.</a:t>
            </a:r>
          </a:p>
          <a:p>
            <a:pPr marL="171450" indent="-171450" algn="just">
              <a:buFont typeface="Arial" pitchFamily="34" charset="0"/>
              <a:buChar char="•"/>
            </a:pPr>
            <a:r>
              <a:rPr lang="ru-RU" sz="1200" dirty="0">
                <a:solidFill>
                  <a:srgbClr val="000099"/>
                </a:solidFill>
              </a:rPr>
              <a:t>Комплектация ИС поставляемыми изделиями (программными и техническими средствами, программно-техническими комплексами, информационными изделиями).</a:t>
            </a:r>
          </a:p>
          <a:p>
            <a:pPr marL="171450" indent="-171450" algn="just">
              <a:buFont typeface="Arial" pitchFamily="34" charset="0"/>
              <a:buChar char="•"/>
            </a:pPr>
            <a:r>
              <a:rPr lang="ru-RU" sz="1200" dirty="0">
                <a:solidFill>
                  <a:srgbClr val="000099"/>
                </a:solidFill>
              </a:rPr>
              <a:t>Строительно-монтажные работы.</a:t>
            </a:r>
          </a:p>
          <a:p>
            <a:pPr marL="171450" indent="-171450" algn="just">
              <a:buFont typeface="Arial" pitchFamily="34" charset="0"/>
              <a:buChar char="•"/>
            </a:pPr>
            <a:r>
              <a:rPr lang="ru-RU" sz="1200" dirty="0">
                <a:solidFill>
                  <a:srgbClr val="000099"/>
                </a:solidFill>
              </a:rPr>
              <a:t>Пусконаладочные работы.</a:t>
            </a:r>
          </a:p>
          <a:p>
            <a:pPr marL="171450" indent="-171450" algn="just">
              <a:buFont typeface="Arial" pitchFamily="34" charset="0"/>
              <a:buChar char="•"/>
            </a:pPr>
            <a:r>
              <a:rPr lang="ru-RU" sz="1200" dirty="0">
                <a:solidFill>
                  <a:srgbClr val="000099"/>
                </a:solidFill>
              </a:rPr>
              <a:t>Проведение предварительных испытаний.</a:t>
            </a:r>
          </a:p>
          <a:p>
            <a:pPr marL="171450" indent="-171450" algn="just">
              <a:buFont typeface="Arial" pitchFamily="34" charset="0"/>
              <a:buChar char="•"/>
            </a:pPr>
            <a:r>
              <a:rPr lang="ru-RU" sz="1200" dirty="0">
                <a:solidFill>
                  <a:srgbClr val="000099"/>
                </a:solidFill>
              </a:rPr>
              <a:t>Проведение опытной эксплуатации.</a:t>
            </a:r>
          </a:p>
          <a:p>
            <a:pPr marL="171450" indent="-171450" algn="just">
              <a:buFont typeface="Arial" pitchFamily="34" charset="0"/>
              <a:buChar char="•"/>
            </a:pPr>
            <a:r>
              <a:rPr lang="ru-RU" sz="1200" dirty="0">
                <a:solidFill>
                  <a:srgbClr val="000099"/>
                </a:solidFill>
              </a:rPr>
              <a:t>Проведение приемочных испытаний.</a:t>
            </a:r>
          </a:p>
          <a:p>
            <a:pPr algn="just"/>
            <a:r>
              <a:rPr lang="ru-RU" sz="1200" b="1" i="1" dirty="0">
                <a:solidFill>
                  <a:srgbClr val="CC3300"/>
                </a:solidFill>
              </a:rPr>
              <a:t>Стадия 8. Сопровождение ИС.</a:t>
            </a:r>
            <a:endParaRPr lang="ru-RU" sz="1200" dirty="0">
              <a:solidFill>
                <a:srgbClr val="CC3300"/>
              </a:solidFill>
            </a:endParaRPr>
          </a:p>
          <a:p>
            <a:pPr marL="171450" indent="-171450" algn="just">
              <a:buFont typeface="Arial" pitchFamily="34" charset="0"/>
              <a:buChar char="•"/>
            </a:pPr>
            <a:r>
              <a:rPr lang="ru-RU" sz="1200" dirty="0">
                <a:solidFill>
                  <a:srgbClr val="000099"/>
                </a:solidFill>
              </a:rPr>
              <a:t>Выполнение работ в соответствии с гарантийными обязательствами.</a:t>
            </a:r>
          </a:p>
          <a:p>
            <a:pPr marL="171450" indent="-171450" algn="just">
              <a:buFont typeface="Arial" pitchFamily="34" charset="0"/>
              <a:buChar char="•"/>
            </a:pPr>
            <a:r>
              <a:rPr lang="ru-RU" sz="1200" dirty="0">
                <a:solidFill>
                  <a:srgbClr val="000099"/>
                </a:solidFill>
              </a:rPr>
              <a:t>Послегарантийное обслуживание.</a:t>
            </a:r>
          </a:p>
        </p:txBody>
      </p:sp>
    </p:spTree>
    <p:extLst>
      <p:ext uri="{BB962C8B-B14F-4D97-AF65-F5344CB8AC3E}">
        <p14:creationId xmlns:p14="http://schemas.microsoft.com/office/powerpoint/2010/main" val="254069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Стадия 1. Формирование требований к ИС</a:t>
            </a:r>
          </a:p>
        </p:txBody>
      </p:sp>
      <p:sp>
        <p:nvSpPr>
          <p:cNvPr id="2" name="Прямоугольник 1"/>
          <p:cNvSpPr/>
          <p:nvPr/>
        </p:nvSpPr>
        <p:spPr>
          <a:xfrm>
            <a:off x="0" y="479450"/>
            <a:ext cx="9144000" cy="2215991"/>
          </a:xfrm>
          <a:prstGeom prst="rect">
            <a:avLst/>
          </a:prstGeom>
        </p:spPr>
        <p:txBody>
          <a:bodyPr wrap="square">
            <a:spAutoFit/>
          </a:bodyPr>
          <a:lstStyle/>
          <a:p>
            <a:pPr algn="just">
              <a:buFont typeface="Wingdings" pitchFamily="2" charset="2"/>
              <a:buNone/>
            </a:pPr>
            <a:r>
              <a:rPr lang="ru-RU" sz="1150" b="1" dirty="0">
                <a:solidFill>
                  <a:srgbClr val="CC3300"/>
                </a:solidFill>
              </a:rPr>
              <a:t>Обследование</a:t>
            </a:r>
            <a:r>
              <a:rPr lang="ru-RU" sz="1150" b="1" dirty="0">
                <a:solidFill>
                  <a:srgbClr val="000099"/>
                </a:solidFill>
              </a:rPr>
              <a:t> - </a:t>
            </a:r>
            <a:r>
              <a:rPr lang="ru-RU" sz="1150" dirty="0">
                <a:solidFill>
                  <a:srgbClr val="000099"/>
                </a:solidFill>
              </a:rPr>
              <a:t>это </a:t>
            </a:r>
            <a:r>
              <a:rPr lang="ru-RU" sz="1150" i="1" dirty="0">
                <a:solidFill>
                  <a:srgbClr val="000099"/>
                </a:solidFill>
              </a:rPr>
              <a:t>изучение</a:t>
            </a:r>
            <a:r>
              <a:rPr lang="ru-RU" sz="1150" dirty="0">
                <a:solidFill>
                  <a:srgbClr val="000099"/>
                </a:solidFill>
              </a:rPr>
              <a:t> и </a:t>
            </a:r>
            <a:r>
              <a:rPr lang="ru-RU" sz="1150" i="1" dirty="0">
                <a:solidFill>
                  <a:srgbClr val="000099"/>
                </a:solidFill>
              </a:rPr>
              <a:t>диагностический анализ </a:t>
            </a:r>
            <a:r>
              <a:rPr lang="ru-RU" sz="1150" dirty="0">
                <a:solidFill>
                  <a:srgbClr val="000099"/>
                </a:solidFill>
              </a:rPr>
              <a:t>организационной структуры предприятия, его деятельности и существующей системы обработки информации.</a:t>
            </a:r>
          </a:p>
          <a:p>
            <a:pPr algn="just">
              <a:buFont typeface="Wingdings" pitchFamily="2" charset="2"/>
              <a:buNone/>
            </a:pPr>
            <a:r>
              <a:rPr lang="ru-RU" sz="1150" b="1" dirty="0">
                <a:solidFill>
                  <a:srgbClr val="000099"/>
                </a:solidFill>
              </a:rPr>
              <a:t>Основная задача</a:t>
            </a:r>
            <a:r>
              <a:rPr lang="ru-RU" sz="1150" dirty="0">
                <a:solidFill>
                  <a:srgbClr val="000099"/>
                </a:solidFill>
              </a:rPr>
              <a:t>  первого этапа обследования - </a:t>
            </a:r>
            <a:r>
              <a:rPr lang="ru-RU" sz="1150" i="1" dirty="0">
                <a:solidFill>
                  <a:srgbClr val="000099"/>
                </a:solidFill>
              </a:rPr>
              <a:t>оценка</a:t>
            </a:r>
            <a:r>
              <a:rPr lang="ru-RU" sz="1150" dirty="0">
                <a:solidFill>
                  <a:srgbClr val="000099"/>
                </a:solidFill>
              </a:rPr>
              <a:t> реального </a:t>
            </a:r>
            <a:r>
              <a:rPr lang="ru-RU" sz="1150" i="1" dirty="0">
                <a:solidFill>
                  <a:srgbClr val="000099"/>
                </a:solidFill>
              </a:rPr>
              <a:t>объема проекта</a:t>
            </a:r>
            <a:r>
              <a:rPr lang="ru-RU" sz="1150" dirty="0">
                <a:solidFill>
                  <a:srgbClr val="000099"/>
                </a:solidFill>
              </a:rPr>
              <a:t>, его целей и задач на основе выявленных функций и информационных элементов автоматизируемого объекта. Эти задачи могут быть реализованы заказчиком самостоятельно или с привлечение консалтинговых организаций. Основная задача взаимодействия - получить полное и однозначное понимание требований заказчика. Как правило, нужная информация может быть получена в результате интервью, бесед или семинаров с руководством, экспертами и пользователями.</a:t>
            </a:r>
          </a:p>
          <a:p>
            <a:pPr algn="just">
              <a:buFont typeface="Wingdings" pitchFamily="2" charset="2"/>
              <a:buNone/>
            </a:pPr>
            <a:r>
              <a:rPr lang="ru-RU" sz="1150" dirty="0">
                <a:solidFill>
                  <a:srgbClr val="000099"/>
                </a:solidFill>
              </a:rPr>
              <a:t>По </a:t>
            </a:r>
            <a:r>
              <a:rPr lang="ru-RU" sz="1150" b="1" dirty="0">
                <a:solidFill>
                  <a:srgbClr val="000099"/>
                </a:solidFill>
              </a:rPr>
              <a:t>завершении стадии обследования</a:t>
            </a:r>
            <a:r>
              <a:rPr lang="ru-RU" sz="1150" dirty="0">
                <a:solidFill>
                  <a:srgbClr val="000099"/>
                </a:solidFill>
              </a:rPr>
              <a:t> появляется возможность определить вероятные технические подходы к созданию системы и оценить затраты на ее реализацию.</a:t>
            </a:r>
          </a:p>
          <a:p>
            <a:pPr algn="just">
              <a:buFont typeface="Wingdings" pitchFamily="2" charset="2"/>
              <a:buNone/>
            </a:pPr>
            <a:r>
              <a:rPr lang="ru-RU" sz="1150" b="1" dirty="0">
                <a:solidFill>
                  <a:srgbClr val="000099"/>
                </a:solidFill>
              </a:rPr>
              <a:t>Результатом</a:t>
            </a:r>
            <a:r>
              <a:rPr lang="ru-RU" sz="1150" dirty="0">
                <a:solidFill>
                  <a:srgbClr val="000099"/>
                </a:solidFill>
              </a:rPr>
              <a:t> этапа определения стратегии является документ (</a:t>
            </a:r>
            <a:r>
              <a:rPr lang="ru-RU" sz="1150" b="1" dirty="0">
                <a:solidFill>
                  <a:srgbClr val="000099"/>
                </a:solidFill>
              </a:rPr>
              <a:t>технико-экономическое обоснование проекта</a:t>
            </a:r>
            <a:r>
              <a:rPr lang="ru-RU" sz="1150" dirty="0">
                <a:solidFill>
                  <a:srgbClr val="000099"/>
                </a:solidFill>
              </a:rPr>
              <a:t>), где четко сформулировано, что получит заказчик, если согласится финансировать проект, когда он получит готовый продукт (график выполнения работ) и сколько это будет стоить. </a:t>
            </a:r>
          </a:p>
        </p:txBody>
      </p:sp>
      <p:sp>
        <p:nvSpPr>
          <p:cNvPr id="13" name="Прямоугольник 12"/>
          <p:cNvSpPr/>
          <p:nvPr/>
        </p:nvSpPr>
        <p:spPr>
          <a:xfrm>
            <a:off x="-15302" y="2581910"/>
            <a:ext cx="9144000" cy="1862048"/>
          </a:xfrm>
          <a:prstGeom prst="rect">
            <a:avLst/>
          </a:prstGeom>
        </p:spPr>
        <p:txBody>
          <a:bodyPr wrap="square">
            <a:spAutoFit/>
          </a:bodyPr>
          <a:lstStyle/>
          <a:p>
            <a:pPr algn="just">
              <a:buFont typeface="Wingdings" pitchFamily="2" charset="2"/>
              <a:buNone/>
            </a:pPr>
            <a:r>
              <a:rPr lang="ru-RU" sz="1150" dirty="0">
                <a:solidFill>
                  <a:srgbClr val="000099"/>
                </a:solidFill>
              </a:rPr>
              <a:t>Ориентировочное </a:t>
            </a:r>
            <a:r>
              <a:rPr lang="ru-RU" sz="1150" b="1" dirty="0">
                <a:solidFill>
                  <a:srgbClr val="000099"/>
                </a:solidFill>
              </a:rPr>
              <a:t>содержание технико-экономическое обоснование проекта</a:t>
            </a:r>
            <a:r>
              <a:rPr lang="ru-RU" sz="1150" dirty="0">
                <a:solidFill>
                  <a:srgbClr val="000099"/>
                </a:solidFill>
              </a:rPr>
              <a:t>:</a:t>
            </a:r>
          </a:p>
          <a:p>
            <a:pPr marL="171450" indent="-171450" algn="just">
              <a:buFont typeface="Arial" pitchFamily="34" charset="0"/>
              <a:buChar char="•"/>
            </a:pPr>
            <a:r>
              <a:rPr lang="ru-RU" sz="1150" i="1" dirty="0">
                <a:solidFill>
                  <a:srgbClr val="000099"/>
                </a:solidFill>
              </a:rPr>
              <a:t>Ограничения, риски</a:t>
            </a:r>
            <a:r>
              <a:rPr lang="ru-RU" sz="1150" dirty="0">
                <a:solidFill>
                  <a:srgbClr val="000099"/>
                </a:solidFill>
              </a:rPr>
              <a:t>, которые могут повлиять на успешность проекта.</a:t>
            </a:r>
          </a:p>
          <a:p>
            <a:pPr marL="171450" indent="-171450" algn="just">
              <a:buFont typeface="Arial" pitchFamily="34" charset="0"/>
              <a:buChar char="•"/>
            </a:pPr>
            <a:r>
              <a:rPr lang="ru-RU" sz="1150" i="1" dirty="0">
                <a:solidFill>
                  <a:srgbClr val="000099"/>
                </a:solidFill>
              </a:rPr>
              <a:t>Совокупность условий</a:t>
            </a:r>
            <a:r>
              <a:rPr lang="ru-RU" sz="1150" dirty="0">
                <a:solidFill>
                  <a:srgbClr val="000099"/>
                </a:solidFill>
              </a:rPr>
              <a:t>, при которых предполагается </a:t>
            </a:r>
            <a:r>
              <a:rPr lang="ru-RU" sz="1150" i="1" dirty="0">
                <a:solidFill>
                  <a:srgbClr val="000099"/>
                </a:solidFill>
              </a:rPr>
              <a:t>эксплуатировать</a:t>
            </a:r>
            <a:r>
              <a:rPr lang="ru-RU" sz="1150" dirty="0">
                <a:solidFill>
                  <a:srgbClr val="000099"/>
                </a:solidFill>
              </a:rPr>
              <a:t> будущую систему: архитектура системы, аппаратные и программные ресурсы, условия функционирования, обслуживающий персонал и пользователи системы.</a:t>
            </a:r>
          </a:p>
          <a:p>
            <a:pPr marL="171450" indent="-171450" algn="just">
              <a:buFont typeface="Arial" pitchFamily="34" charset="0"/>
              <a:buChar char="•"/>
            </a:pPr>
            <a:r>
              <a:rPr lang="ru-RU" sz="1150" i="1" dirty="0">
                <a:solidFill>
                  <a:srgbClr val="000099"/>
                </a:solidFill>
              </a:rPr>
              <a:t>Сроки завершения</a:t>
            </a:r>
            <a:r>
              <a:rPr lang="ru-RU" sz="1150" dirty="0">
                <a:solidFill>
                  <a:srgbClr val="000099"/>
                </a:solidFill>
              </a:rPr>
              <a:t> отдельных этапов, форма приемки/сдачи работ, привлекаемые </a:t>
            </a:r>
            <a:r>
              <a:rPr lang="ru-RU" sz="1150" i="1" dirty="0">
                <a:solidFill>
                  <a:srgbClr val="000099"/>
                </a:solidFill>
              </a:rPr>
              <a:t>ресурсы</a:t>
            </a:r>
            <a:r>
              <a:rPr lang="ru-RU" sz="1150" dirty="0">
                <a:solidFill>
                  <a:srgbClr val="000099"/>
                </a:solidFill>
              </a:rPr>
              <a:t>, меры по </a:t>
            </a:r>
            <a:r>
              <a:rPr lang="ru-RU" sz="1150" i="1" dirty="0">
                <a:solidFill>
                  <a:srgbClr val="000099"/>
                </a:solidFill>
              </a:rPr>
              <a:t>защите информации</a:t>
            </a:r>
            <a:r>
              <a:rPr lang="ru-RU" sz="1150" dirty="0">
                <a:solidFill>
                  <a:srgbClr val="000099"/>
                </a:solidFill>
              </a:rPr>
              <a:t>.</a:t>
            </a:r>
          </a:p>
          <a:p>
            <a:pPr marL="171450" indent="-171450" algn="just">
              <a:buFont typeface="Arial" pitchFamily="34" charset="0"/>
              <a:buChar char="•"/>
            </a:pPr>
            <a:r>
              <a:rPr lang="ru-RU" sz="1150" i="1" dirty="0">
                <a:solidFill>
                  <a:srgbClr val="000099"/>
                </a:solidFill>
              </a:rPr>
              <a:t>Описание</a:t>
            </a:r>
            <a:r>
              <a:rPr lang="ru-RU" sz="1150" dirty="0">
                <a:solidFill>
                  <a:srgbClr val="000099"/>
                </a:solidFill>
              </a:rPr>
              <a:t> выполняемых системой </a:t>
            </a:r>
            <a:r>
              <a:rPr lang="ru-RU" sz="1150" i="1" dirty="0">
                <a:solidFill>
                  <a:srgbClr val="000099"/>
                </a:solidFill>
              </a:rPr>
              <a:t>функций</a:t>
            </a:r>
            <a:r>
              <a:rPr lang="ru-RU" sz="1150" dirty="0">
                <a:solidFill>
                  <a:srgbClr val="000099"/>
                </a:solidFill>
              </a:rPr>
              <a:t>.</a:t>
            </a:r>
          </a:p>
          <a:p>
            <a:pPr marL="171450" indent="-171450" algn="just">
              <a:buFont typeface="Arial" pitchFamily="34" charset="0"/>
              <a:buChar char="•"/>
            </a:pPr>
            <a:r>
              <a:rPr lang="ru-RU" sz="1150" dirty="0">
                <a:solidFill>
                  <a:srgbClr val="000099"/>
                </a:solidFill>
              </a:rPr>
              <a:t>Возможности </a:t>
            </a:r>
            <a:r>
              <a:rPr lang="ru-RU" sz="1150" i="1" dirty="0">
                <a:solidFill>
                  <a:srgbClr val="000099"/>
                </a:solidFill>
              </a:rPr>
              <a:t>развития</a:t>
            </a:r>
            <a:r>
              <a:rPr lang="ru-RU" sz="1150" dirty="0">
                <a:solidFill>
                  <a:srgbClr val="000099"/>
                </a:solidFill>
              </a:rPr>
              <a:t> системы.</a:t>
            </a:r>
          </a:p>
          <a:p>
            <a:pPr marL="171450" indent="-171450" algn="just">
              <a:buFont typeface="Arial" pitchFamily="34" charset="0"/>
              <a:buChar char="•"/>
            </a:pPr>
            <a:r>
              <a:rPr lang="ru-RU" sz="1150" dirty="0">
                <a:solidFill>
                  <a:srgbClr val="000099"/>
                </a:solidFill>
              </a:rPr>
              <a:t>Информационные объекты системы.</a:t>
            </a:r>
          </a:p>
          <a:p>
            <a:pPr marL="171450" indent="-171450" algn="just">
              <a:buFont typeface="Arial" pitchFamily="34" charset="0"/>
              <a:buChar char="•"/>
            </a:pPr>
            <a:r>
              <a:rPr lang="ru-RU" sz="1150" i="1" dirty="0">
                <a:solidFill>
                  <a:srgbClr val="000099"/>
                </a:solidFill>
              </a:rPr>
              <a:t>Интерфейсы</a:t>
            </a:r>
            <a:r>
              <a:rPr lang="ru-RU" sz="1150" dirty="0">
                <a:solidFill>
                  <a:srgbClr val="000099"/>
                </a:solidFill>
              </a:rPr>
              <a:t> и </a:t>
            </a:r>
            <a:r>
              <a:rPr lang="ru-RU" sz="1150" i="1" dirty="0">
                <a:solidFill>
                  <a:srgbClr val="000099"/>
                </a:solidFill>
              </a:rPr>
              <a:t>распределение</a:t>
            </a:r>
            <a:r>
              <a:rPr lang="ru-RU" sz="1150" dirty="0">
                <a:solidFill>
                  <a:srgbClr val="000099"/>
                </a:solidFill>
              </a:rPr>
              <a:t> </a:t>
            </a:r>
            <a:r>
              <a:rPr lang="ru-RU" sz="1150" i="1" dirty="0">
                <a:solidFill>
                  <a:srgbClr val="000099"/>
                </a:solidFill>
              </a:rPr>
              <a:t>функций</a:t>
            </a:r>
            <a:r>
              <a:rPr lang="ru-RU" sz="1150" dirty="0">
                <a:solidFill>
                  <a:srgbClr val="000099"/>
                </a:solidFill>
              </a:rPr>
              <a:t> между человеком и системой.</a:t>
            </a:r>
          </a:p>
          <a:p>
            <a:pPr marL="171450" indent="-171450" algn="just">
              <a:buFont typeface="Arial" pitchFamily="34" charset="0"/>
              <a:buChar char="•"/>
            </a:pPr>
            <a:r>
              <a:rPr lang="ru-RU" sz="1150" dirty="0">
                <a:solidFill>
                  <a:srgbClr val="000099"/>
                </a:solidFill>
              </a:rPr>
              <a:t>Требования к программным и информационным компонентам ПО, требования к </a:t>
            </a:r>
            <a:r>
              <a:rPr lang="ru-RU" sz="1150" i="1" dirty="0">
                <a:solidFill>
                  <a:srgbClr val="000099"/>
                </a:solidFill>
              </a:rPr>
              <a:t>СУБД</a:t>
            </a:r>
            <a:r>
              <a:rPr lang="ru-RU" sz="1150" dirty="0">
                <a:solidFill>
                  <a:srgbClr val="000099"/>
                </a:solidFill>
              </a:rPr>
              <a:t>.</a:t>
            </a:r>
          </a:p>
        </p:txBody>
      </p:sp>
    </p:spTree>
    <p:extLst>
      <p:ext uri="{BB962C8B-B14F-4D97-AF65-F5344CB8AC3E}">
        <p14:creationId xmlns:p14="http://schemas.microsoft.com/office/powerpoint/2010/main" val="173971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Стадия 2. Разработка концепции ИС</a:t>
            </a:r>
          </a:p>
        </p:txBody>
      </p:sp>
      <p:sp>
        <p:nvSpPr>
          <p:cNvPr id="4" name="Прямоугольник 3"/>
          <p:cNvSpPr/>
          <p:nvPr/>
        </p:nvSpPr>
        <p:spPr>
          <a:xfrm>
            <a:off x="-7082" y="461651"/>
            <a:ext cx="9151082" cy="4339650"/>
          </a:xfrm>
          <a:prstGeom prst="rect">
            <a:avLst/>
          </a:prstGeom>
        </p:spPr>
        <p:txBody>
          <a:bodyPr wrap="square">
            <a:spAutoFit/>
          </a:bodyPr>
          <a:lstStyle/>
          <a:p>
            <a:pPr algn="just">
              <a:buFont typeface="Wingdings" pitchFamily="2" charset="2"/>
              <a:buNone/>
            </a:pPr>
            <a:r>
              <a:rPr lang="ru-RU" sz="1200" dirty="0">
                <a:solidFill>
                  <a:srgbClr val="000099"/>
                </a:solidFill>
              </a:rPr>
              <a:t>На этапе детального </a:t>
            </a:r>
            <a:r>
              <a:rPr lang="ru-RU" sz="1200" b="1" i="1" dirty="0">
                <a:solidFill>
                  <a:srgbClr val="CC3300"/>
                </a:solidFill>
              </a:rPr>
              <a:t>анализа</a:t>
            </a:r>
            <a:r>
              <a:rPr lang="ru-RU" sz="1200" dirty="0">
                <a:solidFill>
                  <a:srgbClr val="000099"/>
                </a:solidFill>
              </a:rPr>
              <a:t> деятельности организации изучаются </a:t>
            </a:r>
            <a:r>
              <a:rPr lang="ru-RU" sz="1200" i="1" dirty="0">
                <a:solidFill>
                  <a:srgbClr val="000099"/>
                </a:solidFill>
              </a:rPr>
              <a:t>задачи</a:t>
            </a:r>
            <a:r>
              <a:rPr lang="ru-RU" sz="1200" dirty="0">
                <a:solidFill>
                  <a:srgbClr val="000099"/>
                </a:solidFill>
              </a:rPr>
              <a:t>, обеспечивающие реализацию функций управления, организационная структура, штаты и содержание работ по управлению предприятием, а также характер подчиненности вышестоящим органам управления. </a:t>
            </a:r>
          </a:p>
          <a:p>
            <a:pPr algn="just">
              <a:buFont typeface="Wingdings" pitchFamily="2" charset="2"/>
              <a:buNone/>
            </a:pPr>
            <a:r>
              <a:rPr lang="ru-RU" sz="1200" dirty="0">
                <a:solidFill>
                  <a:srgbClr val="000099"/>
                </a:solidFill>
              </a:rPr>
              <a:t>На этом этапе должны быть </a:t>
            </a:r>
            <a:r>
              <a:rPr lang="ru-RU" sz="1200" b="1" dirty="0">
                <a:solidFill>
                  <a:srgbClr val="000099"/>
                </a:solidFill>
              </a:rPr>
              <a:t>выявлены</a:t>
            </a:r>
            <a:r>
              <a:rPr lang="ru-RU" sz="1200" dirty="0">
                <a:solidFill>
                  <a:srgbClr val="000099"/>
                </a:solidFill>
              </a:rPr>
              <a:t>:</a:t>
            </a:r>
          </a:p>
          <a:p>
            <a:pPr marL="171450" indent="-171450" algn="just">
              <a:buFont typeface="Arial" pitchFamily="34" charset="0"/>
              <a:buChar char="•"/>
            </a:pPr>
            <a:r>
              <a:rPr lang="ru-RU" sz="1200" dirty="0">
                <a:solidFill>
                  <a:srgbClr val="000099"/>
                </a:solidFill>
              </a:rPr>
              <a:t>Инструктивно-методические и директивные материалы, на основании которых определяются состав подсистем и перечень задач.</a:t>
            </a:r>
          </a:p>
          <a:p>
            <a:pPr marL="171450" indent="-171450" algn="just">
              <a:buFont typeface="Arial" pitchFamily="34" charset="0"/>
              <a:buChar char="•"/>
            </a:pPr>
            <a:r>
              <a:rPr lang="ru-RU" sz="1200" dirty="0">
                <a:solidFill>
                  <a:srgbClr val="000099"/>
                </a:solidFill>
              </a:rPr>
              <a:t>Возможности применения новых методов решения задач.</a:t>
            </a:r>
          </a:p>
          <a:p>
            <a:pPr algn="just"/>
            <a:r>
              <a:rPr lang="ru-RU" sz="1200" dirty="0">
                <a:solidFill>
                  <a:srgbClr val="000099"/>
                </a:solidFill>
              </a:rPr>
              <a:t>Аналитики собирают и фиксируют информацию в двух взаимосвязанных </a:t>
            </a:r>
            <a:r>
              <a:rPr lang="ru-RU" sz="1200" b="1" dirty="0">
                <a:solidFill>
                  <a:srgbClr val="000099"/>
                </a:solidFill>
              </a:rPr>
              <a:t>формах</a:t>
            </a:r>
            <a:r>
              <a:rPr lang="en-US" sz="1200" dirty="0">
                <a:solidFill>
                  <a:srgbClr val="000099"/>
                </a:solidFill>
              </a:rPr>
              <a:t>:</a:t>
            </a:r>
            <a:endParaRPr lang="ru-RU" sz="1200" dirty="0">
              <a:solidFill>
                <a:srgbClr val="000099"/>
              </a:solidFill>
            </a:endParaRPr>
          </a:p>
          <a:p>
            <a:pPr marL="171450" indent="-171450" algn="just">
              <a:buFont typeface="Arial" pitchFamily="34" charset="0"/>
              <a:buChar char="•"/>
            </a:pPr>
            <a:r>
              <a:rPr lang="ru-RU" sz="1200" dirty="0">
                <a:solidFill>
                  <a:srgbClr val="000099"/>
                </a:solidFill>
              </a:rPr>
              <a:t>Функции - информация о события и процессах, которые происходят в бизнесе.</a:t>
            </a:r>
          </a:p>
          <a:p>
            <a:pPr marL="171450" indent="-171450" algn="just">
              <a:buFont typeface="Arial" pitchFamily="34" charset="0"/>
              <a:buChar char="•"/>
            </a:pPr>
            <a:r>
              <a:rPr lang="ru-RU" sz="1200" dirty="0">
                <a:solidFill>
                  <a:srgbClr val="000099"/>
                </a:solidFill>
              </a:rPr>
              <a:t>Сущности - информация о вещах, имеющих значение для организации.</a:t>
            </a:r>
          </a:p>
          <a:p>
            <a:pPr algn="just">
              <a:buFont typeface="Wingdings" pitchFamily="2" charset="2"/>
              <a:buNone/>
            </a:pPr>
            <a:r>
              <a:rPr lang="ru-RU" sz="1200" dirty="0">
                <a:solidFill>
                  <a:srgbClr val="000099"/>
                </a:solidFill>
              </a:rPr>
              <a:t>При изучении каждой функциональной задачи управления </a:t>
            </a:r>
            <a:r>
              <a:rPr lang="ru-RU" sz="1200" b="1" dirty="0">
                <a:solidFill>
                  <a:srgbClr val="000099"/>
                </a:solidFill>
              </a:rPr>
              <a:t>определяются</a:t>
            </a:r>
            <a:r>
              <a:rPr lang="ru-RU" sz="1200" dirty="0">
                <a:solidFill>
                  <a:srgbClr val="000099"/>
                </a:solidFill>
              </a:rPr>
              <a:t>:</a:t>
            </a:r>
          </a:p>
          <a:p>
            <a:pPr marL="171450" indent="-171450" algn="just">
              <a:buFont typeface="Arial" pitchFamily="34" charset="0"/>
              <a:buChar char="•"/>
            </a:pPr>
            <a:r>
              <a:rPr lang="ru-RU" sz="1200" i="1" dirty="0">
                <a:solidFill>
                  <a:srgbClr val="000099"/>
                </a:solidFill>
              </a:rPr>
              <a:t>Наименование</a:t>
            </a:r>
            <a:r>
              <a:rPr lang="ru-RU" sz="1200" dirty="0">
                <a:solidFill>
                  <a:srgbClr val="000099"/>
                </a:solidFill>
              </a:rPr>
              <a:t> задачи; </a:t>
            </a:r>
            <a:r>
              <a:rPr lang="ru-RU" sz="1200" i="1" dirty="0">
                <a:solidFill>
                  <a:srgbClr val="000099"/>
                </a:solidFill>
              </a:rPr>
              <a:t>сроки</a:t>
            </a:r>
            <a:r>
              <a:rPr lang="ru-RU" sz="1200" dirty="0">
                <a:solidFill>
                  <a:srgbClr val="000099"/>
                </a:solidFill>
              </a:rPr>
              <a:t> и </a:t>
            </a:r>
            <a:r>
              <a:rPr lang="ru-RU" sz="1200" i="1" dirty="0">
                <a:solidFill>
                  <a:srgbClr val="000099"/>
                </a:solidFill>
              </a:rPr>
              <a:t>периодичность</a:t>
            </a:r>
            <a:r>
              <a:rPr lang="ru-RU" sz="1200" dirty="0">
                <a:solidFill>
                  <a:srgbClr val="000099"/>
                </a:solidFill>
              </a:rPr>
              <a:t> ее решения.</a:t>
            </a:r>
          </a:p>
          <a:p>
            <a:pPr marL="171450" indent="-171450" algn="just">
              <a:buFont typeface="Arial" pitchFamily="34" charset="0"/>
              <a:buChar char="•"/>
            </a:pPr>
            <a:r>
              <a:rPr lang="ru-RU" sz="1200" dirty="0">
                <a:solidFill>
                  <a:srgbClr val="000099"/>
                </a:solidFill>
              </a:rPr>
              <a:t>Степень </a:t>
            </a:r>
            <a:r>
              <a:rPr lang="ru-RU" sz="1200" i="1" dirty="0" err="1">
                <a:solidFill>
                  <a:srgbClr val="000099"/>
                </a:solidFill>
              </a:rPr>
              <a:t>формализуемости</a:t>
            </a:r>
            <a:r>
              <a:rPr lang="ru-RU" sz="1200" dirty="0">
                <a:solidFill>
                  <a:srgbClr val="000099"/>
                </a:solidFill>
              </a:rPr>
              <a:t> задач.</a:t>
            </a:r>
          </a:p>
          <a:p>
            <a:pPr marL="171450" indent="-171450" algn="just">
              <a:buFont typeface="Arial" pitchFamily="34" charset="0"/>
              <a:buChar char="•"/>
            </a:pPr>
            <a:r>
              <a:rPr lang="ru-RU" sz="1200" i="1" dirty="0">
                <a:solidFill>
                  <a:srgbClr val="000099"/>
                </a:solidFill>
              </a:rPr>
              <a:t>Источники</a:t>
            </a:r>
            <a:r>
              <a:rPr lang="ru-RU" sz="1200" dirty="0">
                <a:solidFill>
                  <a:srgbClr val="000099"/>
                </a:solidFill>
              </a:rPr>
              <a:t> информации, необходимые для решения задачи.</a:t>
            </a:r>
          </a:p>
          <a:p>
            <a:pPr marL="171450" indent="-171450" algn="just">
              <a:buFont typeface="Arial" pitchFamily="34" charset="0"/>
              <a:buChar char="•"/>
            </a:pPr>
            <a:r>
              <a:rPr lang="ru-RU" sz="1200" i="1" dirty="0">
                <a:solidFill>
                  <a:srgbClr val="000099"/>
                </a:solidFill>
              </a:rPr>
              <a:t>Показатели</a:t>
            </a:r>
            <a:r>
              <a:rPr lang="ru-RU" sz="1200" dirty="0">
                <a:solidFill>
                  <a:srgbClr val="000099"/>
                </a:solidFill>
              </a:rPr>
              <a:t> и их количественные характеристики.</a:t>
            </a:r>
          </a:p>
          <a:p>
            <a:pPr marL="171450" indent="-171450" algn="just">
              <a:buFont typeface="Arial" pitchFamily="34" charset="0"/>
              <a:buChar char="•"/>
            </a:pPr>
            <a:r>
              <a:rPr lang="ru-RU" sz="1200" i="1" dirty="0">
                <a:solidFill>
                  <a:srgbClr val="000099"/>
                </a:solidFill>
              </a:rPr>
              <a:t>Порядок корректировки </a:t>
            </a:r>
            <a:r>
              <a:rPr lang="ru-RU" sz="1200" dirty="0">
                <a:solidFill>
                  <a:srgbClr val="000099"/>
                </a:solidFill>
              </a:rPr>
              <a:t>информации.</a:t>
            </a:r>
          </a:p>
          <a:p>
            <a:pPr marL="171450" indent="-171450" algn="just">
              <a:buFont typeface="Arial" pitchFamily="34" charset="0"/>
              <a:buChar char="•"/>
            </a:pPr>
            <a:r>
              <a:rPr lang="ru-RU" sz="1200" dirty="0">
                <a:solidFill>
                  <a:srgbClr val="000099"/>
                </a:solidFill>
              </a:rPr>
              <a:t>Действующие алгоритмы расчета показателей и возможные методы их контроля.</a:t>
            </a:r>
          </a:p>
          <a:p>
            <a:pPr marL="171450" indent="-171450" algn="just">
              <a:buFont typeface="Arial" pitchFamily="34" charset="0"/>
              <a:buChar char="•"/>
            </a:pPr>
            <a:r>
              <a:rPr lang="ru-RU" sz="1200" dirty="0">
                <a:solidFill>
                  <a:srgbClr val="000099"/>
                </a:solidFill>
              </a:rPr>
              <a:t>Действующие средства сбора, передачи и обработки информации.</a:t>
            </a:r>
          </a:p>
          <a:p>
            <a:pPr marL="171450" indent="-171450" algn="just">
              <a:buFont typeface="Arial" pitchFamily="34" charset="0"/>
              <a:buChar char="•"/>
            </a:pPr>
            <a:r>
              <a:rPr lang="ru-RU" sz="1200" dirty="0">
                <a:solidFill>
                  <a:srgbClr val="000099"/>
                </a:solidFill>
              </a:rPr>
              <a:t>Действующие средства связи.</a:t>
            </a:r>
          </a:p>
          <a:p>
            <a:pPr marL="171450" indent="-171450" algn="just">
              <a:buFont typeface="Arial" pitchFamily="34" charset="0"/>
              <a:buChar char="•"/>
            </a:pPr>
            <a:r>
              <a:rPr lang="ru-RU" sz="1200" dirty="0">
                <a:solidFill>
                  <a:srgbClr val="000099"/>
                </a:solidFill>
              </a:rPr>
              <a:t>Трудоемкость решения задачи.</a:t>
            </a:r>
          </a:p>
          <a:p>
            <a:pPr marL="171450" indent="-171450" algn="just">
              <a:buFont typeface="Arial" pitchFamily="34" charset="0"/>
              <a:buChar char="•"/>
            </a:pPr>
            <a:r>
              <a:rPr lang="ru-RU" sz="1200" dirty="0">
                <a:solidFill>
                  <a:srgbClr val="000099"/>
                </a:solidFill>
              </a:rPr>
              <a:t>Действующие формы представления исходных данных и результатов их обработки в виде документов.</a:t>
            </a:r>
          </a:p>
          <a:p>
            <a:pPr marL="171450" indent="-171450" algn="just">
              <a:buFont typeface="Arial" pitchFamily="34" charset="0"/>
              <a:buChar char="•"/>
            </a:pPr>
            <a:r>
              <a:rPr lang="ru-RU" sz="1200" dirty="0">
                <a:solidFill>
                  <a:srgbClr val="000099"/>
                </a:solidFill>
              </a:rPr>
              <a:t>Потребители результатной информации по задаче.</a:t>
            </a:r>
          </a:p>
          <a:p>
            <a:pPr marL="171450" indent="-171450" algn="just">
              <a:buFontTx/>
              <a:buChar char="-"/>
            </a:pPr>
            <a:endParaRPr lang="ru-RU" sz="1200" dirty="0"/>
          </a:p>
        </p:txBody>
      </p:sp>
    </p:spTree>
    <p:extLst>
      <p:ext uri="{BB962C8B-B14F-4D97-AF65-F5344CB8AC3E}">
        <p14:creationId xmlns:p14="http://schemas.microsoft.com/office/powerpoint/2010/main" val="1118401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Стадия 2. Разработка концепции ИС</a:t>
            </a:r>
          </a:p>
        </p:txBody>
      </p:sp>
      <p:sp>
        <p:nvSpPr>
          <p:cNvPr id="4" name="Прямоугольник 3"/>
          <p:cNvSpPr/>
          <p:nvPr/>
        </p:nvSpPr>
        <p:spPr>
          <a:xfrm>
            <a:off x="0" y="987574"/>
            <a:ext cx="9144000" cy="3083921"/>
          </a:xfrm>
          <a:prstGeom prst="rect">
            <a:avLst/>
          </a:prstGeom>
        </p:spPr>
        <p:txBody>
          <a:bodyPr wrap="square">
            <a:spAutoFit/>
          </a:bodyPr>
          <a:lstStyle/>
          <a:p>
            <a:pPr algn="just">
              <a:lnSpc>
                <a:spcPct val="90000"/>
              </a:lnSpc>
              <a:buFont typeface="Wingdings" pitchFamily="2" charset="2"/>
              <a:buNone/>
            </a:pPr>
            <a:r>
              <a:rPr lang="ru-RU" sz="1200" dirty="0">
                <a:solidFill>
                  <a:srgbClr val="000099"/>
                </a:solidFill>
              </a:rPr>
              <a:t>Одной из наиболее трудоемких, хотя и хорошо формализуемых задач этого этапа</a:t>
            </a:r>
            <a:br>
              <a:rPr lang="ru-RU" sz="1200" dirty="0">
                <a:solidFill>
                  <a:srgbClr val="000099"/>
                </a:solidFill>
              </a:rPr>
            </a:br>
            <a:r>
              <a:rPr lang="ru-RU" sz="1200" dirty="0">
                <a:solidFill>
                  <a:srgbClr val="000099"/>
                </a:solidFill>
              </a:rPr>
              <a:t> является </a:t>
            </a:r>
            <a:r>
              <a:rPr lang="ru-RU" sz="1200" b="1" i="1" dirty="0">
                <a:solidFill>
                  <a:srgbClr val="CC3300"/>
                </a:solidFill>
              </a:rPr>
              <a:t>описание документооборота организации</a:t>
            </a:r>
            <a:r>
              <a:rPr lang="ru-RU" sz="1200" dirty="0">
                <a:solidFill>
                  <a:srgbClr val="CC3300"/>
                </a:solidFill>
              </a:rPr>
              <a:t>.</a:t>
            </a:r>
          </a:p>
          <a:p>
            <a:pPr algn="just">
              <a:lnSpc>
                <a:spcPct val="90000"/>
              </a:lnSpc>
              <a:buFont typeface="Wingdings" pitchFamily="2" charset="2"/>
              <a:buNone/>
            </a:pPr>
            <a:endParaRPr lang="ru-RU" sz="1200" dirty="0">
              <a:solidFill>
                <a:srgbClr val="CC3300"/>
              </a:solidFill>
            </a:endParaRPr>
          </a:p>
          <a:p>
            <a:pPr algn="just">
              <a:lnSpc>
                <a:spcPct val="90000"/>
              </a:lnSpc>
              <a:buFont typeface="Wingdings" pitchFamily="2" charset="2"/>
              <a:buNone/>
            </a:pPr>
            <a:r>
              <a:rPr lang="ru-RU" sz="1200" dirty="0">
                <a:solidFill>
                  <a:srgbClr val="000099"/>
                </a:solidFill>
              </a:rPr>
              <a:t>При обследовании документооборота составляется </a:t>
            </a:r>
            <a:r>
              <a:rPr lang="ru-RU" sz="1200" i="1" dirty="0">
                <a:solidFill>
                  <a:srgbClr val="000099"/>
                </a:solidFill>
              </a:rPr>
              <a:t>схема маршрута движения документов</a:t>
            </a:r>
            <a:r>
              <a:rPr lang="ru-RU" sz="1200" dirty="0">
                <a:solidFill>
                  <a:srgbClr val="000099"/>
                </a:solidFill>
              </a:rPr>
              <a:t>, которая должна </a:t>
            </a:r>
            <a:r>
              <a:rPr lang="ru-RU" sz="1200" b="1" dirty="0">
                <a:solidFill>
                  <a:srgbClr val="000099"/>
                </a:solidFill>
              </a:rPr>
              <a:t>отразить</a:t>
            </a:r>
            <a:r>
              <a:rPr lang="ru-RU" sz="1200" dirty="0">
                <a:solidFill>
                  <a:srgbClr val="000099"/>
                </a:solidFill>
              </a:rPr>
              <a:t>:</a:t>
            </a:r>
          </a:p>
          <a:p>
            <a:pPr marL="171450" indent="-171450" algn="just">
              <a:lnSpc>
                <a:spcPct val="90000"/>
              </a:lnSpc>
              <a:buFont typeface="Arial" pitchFamily="34" charset="0"/>
              <a:buChar char="•"/>
            </a:pPr>
            <a:r>
              <a:rPr lang="ru-RU" sz="1200" i="1" dirty="0">
                <a:solidFill>
                  <a:srgbClr val="000099"/>
                </a:solidFill>
              </a:rPr>
              <a:t>Количество</a:t>
            </a:r>
            <a:r>
              <a:rPr lang="ru-RU" sz="1200" dirty="0">
                <a:solidFill>
                  <a:srgbClr val="000099"/>
                </a:solidFill>
              </a:rPr>
              <a:t> документов.</a:t>
            </a:r>
          </a:p>
          <a:p>
            <a:pPr marL="171450" indent="-171450" algn="just">
              <a:lnSpc>
                <a:spcPct val="90000"/>
              </a:lnSpc>
              <a:buFont typeface="Arial" pitchFamily="34" charset="0"/>
              <a:buChar char="•"/>
            </a:pPr>
            <a:r>
              <a:rPr lang="ru-RU" sz="1200" i="1" dirty="0">
                <a:solidFill>
                  <a:srgbClr val="000099"/>
                </a:solidFill>
              </a:rPr>
              <a:t>Место формирования </a:t>
            </a:r>
            <a:r>
              <a:rPr lang="ru-RU" sz="1200" dirty="0">
                <a:solidFill>
                  <a:srgbClr val="000099"/>
                </a:solidFill>
              </a:rPr>
              <a:t>показателей документов.</a:t>
            </a:r>
          </a:p>
          <a:p>
            <a:pPr marL="171450" indent="-171450" algn="just">
              <a:lnSpc>
                <a:spcPct val="90000"/>
              </a:lnSpc>
              <a:buFont typeface="Arial" pitchFamily="34" charset="0"/>
              <a:buChar char="•"/>
            </a:pPr>
            <a:r>
              <a:rPr lang="ru-RU" sz="1200" i="1" dirty="0">
                <a:solidFill>
                  <a:srgbClr val="000099"/>
                </a:solidFill>
              </a:rPr>
              <a:t>Взаимосвязь документов </a:t>
            </a:r>
            <a:r>
              <a:rPr lang="ru-RU" sz="1200" dirty="0">
                <a:solidFill>
                  <a:srgbClr val="000099"/>
                </a:solidFill>
              </a:rPr>
              <a:t>при движении.</a:t>
            </a:r>
          </a:p>
          <a:p>
            <a:pPr marL="171450" indent="-171450" algn="just">
              <a:lnSpc>
                <a:spcPct val="90000"/>
              </a:lnSpc>
              <a:buFont typeface="Arial" pitchFamily="34" charset="0"/>
              <a:buChar char="•"/>
            </a:pPr>
            <a:r>
              <a:rPr lang="ru-RU" sz="1200" i="1" dirty="0">
                <a:solidFill>
                  <a:srgbClr val="000099"/>
                </a:solidFill>
              </a:rPr>
              <a:t>Маршрут</a:t>
            </a:r>
            <a:r>
              <a:rPr lang="ru-RU" sz="1200" dirty="0">
                <a:solidFill>
                  <a:srgbClr val="000099"/>
                </a:solidFill>
              </a:rPr>
              <a:t> и </a:t>
            </a:r>
            <a:r>
              <a:rPr lang="ru-RU" sz="1200" i="1" dirty="0">
                <a:solidFill>
                  <a:srgbClr val="000099"/>
                </a:solidFill>
              </a:rPr>
              <a:t>длительность</a:t>
            </a:r>
            <a:r>
              <a:rPr lang="ru-RU" sz="1200" dirty="0">
                <a:solidFill>
                  <a:srgbClr val="000099"/>
                </a:solidFill>
              </a:rPr>
              <a:t> движения документа.</a:t>
            </a:r>
          </a:p>
          <a:p>
            <a:pPr marL="171450" indent="-171450" algn="just">
              <a:lnSpc>
                <a:spcPct val="90000"/>
              </a:lnSpc>
              <a:buFont typeface="Arial" pitchFamily="34" charset="0"/>
              <a:buChar char="•"/>
            </a:pPr>
            <a:r>
              <a:rPr lang="ru-RU" sz="1200" i="1" dirty="0">
                <a:solidFill>
                  <a:srgbClr val="000099"/>
                </a:solidFill>
              </a:rPr>
              <a:t>Место использования </a:t>
            </a:r>
            <a:r>
              <a:rPr lang="ru-RU" sz="1200" dirty="0">
                <a:solidFill>
                  <a:srgbClr val="000099"/>
                </a:solidFill>
              </a:rPr>
              <a:t>и </a:t>
            </a:r>
            <a:r>
              <a:rPr lang="ru-RU" sz="1200" i="1" dirty="0">
                <a:solidFill>
                  <a:srgbClr val="000099"/>
                </a:solidFill>
              </a:rPr>
              <a:t>хранения</a:t>
            </a:r>
            <a:r>
              <a:rPr lang="ru-RU" sz="1200" dirty="0">
                <a:solidFill>
                  <a:srgbClr val="000099"/>
                </a:solidFill>
              </a:rPr>
              <a:t> данного документа.</a:t>
            </a:r>
          </a:p>
          <a:p>
            <a:pPr marL="171450" indent="-171450" algn="just">
              <a:lnSpc>
                <a:spcPct val="90000"/>
              </a:lnSpc>
              <a:buFont typeface="Arial" pitchFamily="34" charset="0"/>
              <a:buChar char="•"/>
            </a:pPr>
            <a:r>
              <a:rPr lang="ru-RU" sz="1200" dirty="0">
                <a:solidFill>
                  <a:srgbClr val="000099"/>
                </a:solidFill>
              </a:rPr>
              <a:t>Внутренние и внешние </a:t>
            </a:r>
            <a:r>
              <a:rPr lang="ru-RU" sz="1200" i="1" dirty="0">
                <a:solidFill>
                  <a:srgbClr val="000099"/>
                </a:solidFill>
              </a:rPr>
              <a:t>информационные связи</a:t>
            </a:r>
            <a:r>
              <a:rPr lang="ru-RU" sz="1200" dirty="0">
                <a:solidFill>
                  <a:srgbClr val="000099"/>
                </a:solidFill>
              </a:rPr>
              <a:t>.</a:t>
            </a:r>
          </a:p>
          <a:p>
            <a:pPr marL="171450" indent="-171450" algn="just">
              <a:lnSpc>
                <a:spcPct val="90000"/>
              </a:lnSpc>
              <a:buFont typeface="Arial" pitchFamily="34" charset="0"/>
              <a:buChar char="•"/>
            </a:pPr>
            <a:r>
              <a:rPr lang="ru-RU" sz="1200" i="1" dirty="0">
                <a:solidFill>
                  <a:srgbClr val="000099"/>
                </a:solidFill>
              </a:rPr>
              <a:t>Объем</a:t>
            </a:r>
            <a:r>
              <a:rPr lang="ru-RU" sz="1200" dirty="0">
                <a:solidFill>
                  <a:srgbClr val="000099"/>
                </a:solidFill>
              </a:rPr>
              <a:t> документа.</a:t>
            </a:r>
          </a:p>
          <a:p>
            <a:pPr algn="just">
              <a:lnSpc>
                <a:spcPct val="90000"/>
              </a:lnSpc>
            </a:pPr>
            <a:endParaRPr lang="ru-RU" sz="1200" dirty="0">
              <a:solidFill>
                <a:srgbClr val="000099"/>
              </a:solidFill>
            </a:endParaRPr>
          </a:p>
          <a:p>
            <a:pPr algn="just">
              <a:lnSpc>
                <a:spcPct val="90000"/>
              </a:lnSpc>
              <a:buFont typeface="Wingdings" pitchFamily="2" charset="2"/>
              <a:buNone/>
            </a:pPr>
            <a:r>
              <a:rPr lang="ru-RU" sz="1200" dirty="0">
                <a:solidFill>
                  <a:srgbClr val="000099"/>
                </a:solidFill>
              </a:rPr>
              <a:t>По результатам обследования устанавливается </a:t>
            </a:r>
            <a:r>
              <a:rPr lang="ru-RU" sz="1200" i="1" dirty="0">
                <a:solidFill>
                  <a:srgbClr val="000099"/>
                </a:solidFill>
              </a:rPr>
              <a:t>перечень задач управления</a:t>
            </a:r>
            <a:r>
              <a:rPr lang="ru-RU" sz="1200" dirty="0">
                <a:solidFill>
                  <a:srgbClr val="000099"/>
                </a:solidFill>
              </a:rPr>
              <a:t>, решение которых предстоит автоматизировать и очередность их разработки.</a:t>
            </a:r>
          </a:p>
          <a:p>
            <a:pPr algn="just">
              <a:lnSpc>
                <a:spcPct val="90000"/>
              </a:lnSpc>
              <a:buFont typeface="Wingdings" pitchFamily="2" charset="2"/>
              <a:buNone/>
            </a:pPr>
            <a:endParaRPr lang="ru-RU" sz="1200" dirty="0">
              <a:solidFill>
                <a:srgbClr val="000099"/>
              </a:solidFill>
            </a:endParaRPr>
          </a:p>
          <a:p>
            <a:pPr algn="just">
              <a:lnSpc>
                <a:spcPct val="90000"/>
              </a:lnSpc>
              <a:buFont typeface="Wingdings" pitchFamily="2" charset="2"/>
              <a:buNone/>
            </a:pPr>
            <a:r>
              <a:rPr lang="ru-RU" sz="1200" b="1" dirty="0">
                <a:solidFill>
                  <a:srgbClr val="000099"/>
                </a:solidFill>
              </a:rPr>
              <a:t>Модели деятельности </a:t>
            </a:r>
            <a:r>
              <a:rPr lang="ru-RU" sz="1200" dirty="0">
                <a:solidFill>
                  <a:srgbClr val="000099"/>
                </a:solidFill>
              </a:rPr>
              <a:t>организации создаются в </a:t>
            </a:r>
            <a:r>
              <a:rPr lang="ru-RU" sz="1200" b="1" dirty="0">
                <a:solidFill>
                  <a:srgbClr val="000099"/>
                </a:solidFill>
              </a:rPr>
              <a:t>двух видах</a:t>
            </a:r>
            <a:r>
              <a:rPr lang="ru-RU" sz="1200" dirty="0">
                <a:solidFill>
                  <a:srgbClr val="000099"/>
                </a:solidFill>
              </a:rPr>
              <a:t>:</a:t>
            </a:r>
          </a:p>
          <a:p>
            <a:pPr algn="just">
              <a:lnSpc>
                <a:spcPct val="90000"/>
              </a:lnSpc>
              <a:buFont typeface="Wingdings" pitchFamily="2" charset="2"/>
              <a:buNone/>
            </a:pPr>
            <a:r>
              <a:rPr lang="ru-RU" sz="1200" dirty="0">
                <a:solidFill>
                  <a:srgbClr val="CC3300"/>
                </a:solidFill>
              </a:rPr>
              <a:t>1. </a:t>
            </a:r>
            <a:r>
              <a:rPr lang="ru-RU" sz="1200" dirty="0">
                <a:solidFill>
                  <a:srgbClr val="000099"/>
                </a:solidFill>
              </a:rPr>
              <a:t>Модель </a:t>
            </a:r>
            <a:r>
              <a:rPr lang="ru-RU" sz="1200" b="1" i="1" dirty="0">
                <a:solidFill>
                  <a:srgbClr val="000099"/>
                </a:solidFill>
                <a:latin typeface="Times New Roman"/>
              </a:rPr>
              <a:t>«</a:t>
            </a:r>
            <a:r>
              <a:rPr lang="ru-RU" sz="1200" b="1" i="1" dirty="0">
                <a:solidFill>
                  <a:srgbClr val="000099"/>
                </a:solidFill>
              </a:rPr>
              <a:t>как есть</a:t>
            </a:r>
            <a:r>
              <a:rPr lang="ru-RU" sz="1200" b="1" i="1" dirty="0">
                <a:solidFill>
                  <a:srgbClr val="000099"/>
                </a:solidFill>
                <a:latin typeface="Times New Roman"/>
              </a:rPr>
              <a:t>»</a:t>
            </a:r>
            <a:r>
              <a:rPr lang="ru-RU" sz="1200" b="1" i="1" dirty="0">
                <a:solidFill>
                  <a:srgbClr val="000099"/>
                </a:solidFill>
              </a:rPr>
              <a:t> (</a:t>
            </a:r>
            <a:r>
              <a:rPr lang="ru-RU" sz="1200" b="1" i="1" dirty="0">
                <a:solidFill>
                  <a:srgbClr val="000099"/>
                </a:solidFill>
                <a:latin typeface="Times New Roman"/>
              </a:rPr>
              <a:t>«</a:t>
            </a:r>
            <a:r>
              <a:rPr lang="en-US" sz="1200" b="1" i="1" dirty="0">
                <a:solidFill>
                  <a:srgbClr val="000099"/>
                </a:solidFill>
              </a:rPr>
              <a:t>as</a:t>
            </a:r>
            <a:r>
              <a:rPr lang="ru-RU" sz="1200" b="1" i="1" dirty="0">
                <a:solidFill>
                  <a:srgbClr val="000099"/>
                </a:solidFill>
              </a:rPr>
              <a:t>-</a:t>
            </a:r>
            <a:r>
              <a:rPr lang="en-US" sz="1200" b="1" i="1" dirty="0">
                <a:solidFill>
                  <a:srgbClr val="000099"/>
                </a:solidFill>
              </a:rPr>
              <a:t>is</a:t>
            </a:r>
            <a:r>
              <a:rPr lang="ru-RU" sz="1200" b="1" i="1" dirty="0">
                <a:solidFill>
                  <a:srgbClr val="000099"/>
                </a:solidFill>
                <a:latin typeface="Times New Roman"/>
              </a:rPr>
              <a:t>»</a:t>
            </a:r>
            <a:r>
              <a:rPr lang="ru-RU" sz="1200" b="1" i="1" dirty="0">
                <a:solidFill>
                  <a:srgbClr val="000099"/>
                </a:solidFill>
              </a:rPr>
              <a:t>) -</a:t>
            </a:r>
            <a:r>
              <a:rPr lang="ru-RU" sz="1200" dirty="0">
                <a:solidFill>
                  <a:srgbClr val="000099"/>
                </a:solidFill>
              </a:rPr>
              <a:t> отражает существующие в организации бизнес-процессы.</a:t>
            </a:r>
          </a:p>
          <a:p>
            <a:pPr algn="just">
              <a:lnSpc>
                <a:spcPct val="90000"/>
              </a:lnSpc>
              <a:buFont typeface="Wingdings" pitchFamily="2" charset="2"/>
              <a:buNone/>
            </a:pPr>
            <a:r>
              <a:rPr lang="ru-RU" sz="1200" dirty="0">
                <a:solidFill>
                  <a:srgbClr val="CC3300"/>
                </a:solidFill>
              </a:rPr>
              <a:t>2. </a:t>
            </a:r>
            <a:r>
              <a:rPr lang="ru-RU" sz="1200" dirty="0">
                <a:solidFill>
                  <a:srgbClr val="000099"/>
                </a:solidFill>
              </a:rPr>
              <a:t>Модель </a:t>
            </a:r>
            <a:r>
              <a:rPr lang="ru-RU" sz="1200" b="1" i="1" dirty="0">
                <a:solidFill>
                  <a:srgbClr val="000099"/>
                </a:solidFill>
                <a:latin typeface="Times New Roman"/>
              </a:rPr>
              <a:t>«</a:t>
            </a:r>
            <a:r>
              <a:rPr lang="ru-RU" sz="1200" b="1" i="1" dirty="0">
                <a:solidFill>
                  <a:srgbClr val="000099"/>
                </a:solidFill>
              </a:rPr>
              <a:t>как должно быть</a:t>
            </a:r>
            <a:r>
              <a:rPr lang="ru-RU" sz="1200" b="1" i="1" dirty="0">
                <a:solidFill>
                  <a:srgbClr val="000099"/>
                </a:solidFill>
                <a:latin typeface="Times New Roman"/>
              </a:rPr>
              <a:t>»</a:t>
            </a:r>
            <a:r>
              <a:rPr lang="ru-RU" sz="1200" b="1" i="1" dirty="0">
                <a:solidFill>
                  <a:srgbClr val="000099"/>
                </a:solidFill>
              </a:rPr>
              <a:t> (</a:t>
            </a:r>
            <a:r>
              <a:rPr lang="ru-RU" sz="1200" b="1" i="1" dirty="0">
                <a:solidFill>
                  <a:srgbClr val="000099"/>
                </a:solidFill>
                <a:latin typeface="Times New Roman"/>
              </a:rPr>
              <a:t>«</a:t>
            </a:r>
            <a:r>
              <a:rPr lang="en-US" sz="1200" b="1" i="1" dirty="0">
                <a:solidFill>
                  <a:srgbClr val="000099"/>
                </a:solidFill>
              </a:rPr>
              <a:t>to</a:t>
            </a:r>
            <a:r>
              <a:rPr lang="ru-RU" sz="1200" b="1" i="1" dirty="0">
                <a:solidFill>
                  <a:srgbClr val="000099"/>
                </a:solidFill>
              </a:rPr>
              <a:t>-</a:t>
            </a:r>
            <a:r>
              <a:rPr lang="en-US" sz="1200" b="1" i="1" dirty="0">
                <a:solidFill>
                  <a:srgbClr val="000099"/>
                </a:solidFill>
              </a:rPr>
              <a:t>be</a:t>
            </a:r>
            <a:r>
              <a:rPr lang="ru-RU" sz="1200" b="1" i="1" dirty="0">
                <a:solidFill>
                  <a:srgbClr val="000099"/>
                </a:solidFill>
                <a:latin typeface="Times New Roman"/>
              </a:rPr>
              <a:t>»</a:t>
            </a:r>
            <a:r>
              <a:rPr lang="ru-RU" sz="1200" b="1" i="1" dirty="0">
                <a:solidFill>
                  <a:srgbClr val="000099"/>
                </a:solidFill>
              </a:rPr>
              <a:t>) - </a:t>
            </a:r>
            <a:r>
              <a:rPr lang="ru-RU" sz="1200" dirty="0">
                <a:solidFill>
                  <a:srgbClr val="000099"/>
                </a:solidFill>
              </a:rPr>
              <a:t>отражает необходимые изменения бизнес-процессов с учетом внедрения ИС.</a:t>
            </a:r>
          </a:p>
        </p:txBody>
      </p:sp>
    </p:spTree>
    <p:extLst>
      <p:ext uri="{BB962C8B-B14F-4D97-AF65-F5344CB8AC3E}">
        <p14:creationId xmlns:p14="http://schemas.microsoft.com/office/powerpoint/2010/main" val="93452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Стадия 3. Техническое задание</a:t>
            </a:r>
          </a:p>
        </p:txBody>
      </p:sp>
      <p:sp>
        <p:nvSpPr>
          <p:cNvPr id="4" name="Прямоугольник 3"/>
          <p:cNvSpPr/>
          <p:nvPr/>
        </p:nvSpPr>
        <p:spPr>
          <a:xfrm>
            <a:off x="0" y="915566"/>
            <a:ext cx="9144000" cy="2893100"/>
          </a:xfrm>
          <a:prstGeom prst="rect">
            <a:avLst/>
          </a:prstGeom>
        </p:spPr>
        <p:txBody>
          <a:bodyPr wrap="square">
            <a:spAutoFit/>
          </a:bodyPr>
          <a:lstStyle/>
          <a:p>
            <a:pPr algn="just"/>
            <a:r>
              <a:rPr lang="ru-RU" sz="1400" b="1" dirty="0">
                <a:solidFill>
                  <a:srgbClr val="CC3300"/>
                </a:solidFill>
              </a:rPr>
              <a:t>Техническое задание </a:t>
            </a:r>
            <a:r>
              <a:rPr lang="ru-RU" sz="1400" dirty="0">
                <a:solidFill>
                  <a:srgbClr val="000099"/>
                </a:solidFill>
              </a:rPr>
              <a:t>- это </a:t>
            </a:r>
            <a:r>
              <a:rPr lang="ru-RU" sz="1400" i="1" dirty="0">
                <a:solidFill>
                  <a:srgbClr val="000099"/>
                </a:solidFill>
              </a:rPr>
              <a:t>документ</a:t>
            </a:r>
            <a:r>
              <a:rPr lang="ru-RU" sz="1400" dirty="0">
                <a:solidFill>
                  <a:srgbClr val="000099"/>
                </a:solidFill>
              </a:rPr>
              <a:t>, определяющий </a:t>
            </a:r>
            <a:r>
              <a:rPr lang="ru-RU" sz="1400" i="1" dirty="0">
                <a:solidFill>
                  <a:srgbClr val="000099"/>
                </a:solidFill>
              </a:rPr>
              <a:t>цели</a:t>
            </a:r>
            <a:r>
              <a:rPr lang="ru-RU" sz="1400" dirty="0">
                <a:solidFill>
                  <a:srgbClr val="000099"/>
                </a:solidFill>
              </a:rPr>
              <a:t>, </a:t>
            </a:r>
            <a:r>
              <a:rPr lang="ru-RU" sz="1400" i="1" dirty="0">
                <a:solidFill>
                  <a:srgbClr val="000099"/>
                </a:solidFill>
              </a:rPr>
              <a:t>требования</a:t>
            </a:r>
            <a:r>
              <a:rPr lang="ru-RU" sz="1400" dirty="0">
                <a:solidFill>
                  <a:srgbClr val="000099"/>
                </a:solidFill>
              </a:rPr>
              <a:t> и основные </a:t>
            </a:r>
            <a:r>
              <a:rPr lang="ru-RU" sz="1400" i="1" dirty="0">
                <a:solidFill>
                  <a:srgbClr val="000099"/>
                </a:solidFill>
              </a:rPr>
              <a:t>исходные данные</a:t>
            </a:r>
            <a:r>
              <a:rPr lang="ru-RU" sz="1400" dirty="0">
                <a:solidFill>
                  <a:srgbClr val="000099"/>
                </a:solidFill>
              </a:rPr>
              <a:t>, необходимые для разработки автоматизированной системы управления.</a:t>
            </a:r>
          </a:p>
          <a:p>
            <a:pPr algn="just"/>
            <a:endParaRPr lang="ru-RU" sz="1400" dirty="0">
              <a:solidFill>
                <a:srgbClr val="000099"/>
              </a:solidFill>
            </a:endParaRPr>
          </a:p>
          <a:p>
            <a:pPr algn="just"/>
            <a:r>
              <a:rPr lang="ru-RU" sz="1400" dirty="0">
                <a:solidFill>
                  <a:srgbClr val="000099"/>
                </a:solidFill>
              </a:rPr>
              <a:t>При разработке </a:t>
            </a:r>
            <a:r>
              <a:rPr lang="ru-RU" sz="1400" i="1" dirty="0">
                <a:solidFill>
                  <a:srgbClr val="000099"/>
                </a:solidFill>
              </a:rPr>
              <a:t>технического задания</a:t>
            </a:r>
            <a:r>
              <a:rPr lang="ru-RU" sz="1400" dirty="0">
                <a:solidFill>
                  <a:srgbClr val="000099"/>
                </a:solidFill>
              </a:rPr>
              <a:t> необходимо решить следующие </a:t>
            </a:r>
            <a:r>
              <a:rPr lang="ru-RU" sz="1400" b="1" dirty="0">
                <a:solidFill>
                  <a:srgbClr val="000099"/>
                </a:solidFill>
              </a:rPr>
              <a:t>задачи</a:t>
            </a:r>
            <a:r>
              <a:rPr lang="ru-RU" sz="1400" dirty="0">
                <a:solidFill>
                  <a:srgbClr val="000099"/>
                </a:solidFill>
              </a:rPr>
              <a:t>: </a:t>
            </a:r>
          </a:p>
          <a:p>
            <a:pPr marL="285750" indent="-285750" algn="just">
              <a:buFont typeface="Arial" pitchFamily="34" charset="0"/>
              <a:buChar char="•"/>
            </a:pPr>
            <a:r>
              <a:rPr lang="ru-RU" sz="1400" i="1" dirty="0">
                <a:solidFill>
                  <a:srgbClr val="000099"/>
                </a:solidFill>
              </a:rPr>
              <a:t>Установить</a:t>
            </a:r>
            <a:r>
              <a:rPr lang="ru-RU" sz="1400" dirty="0">
                <a:solidFill>
                  <a:srgbClr val="000099"/>
                </a:solidFill>
              </a:rPr>
              <a:t> общую </a:t>
            </a:r>
            <a:r>
              <a:rPr lang="ru-RU" sz="1400" i="1" dirty="0">
                <a:solidFill>
                  <a:srgbClr val="000099"/>
                </a:solidFill>
              </a:rPr>
              <a:t>цель</a:t>
            </a:r>
            <a:r>
              <a:rPr lang="ru-RU" sz="1400" dirty="0">
                <a:solidFill>
                  <a:srgbClr val="000099"/>
                </a:solidFill>
              </a:rPr>
              <a:t> создания ИС, определить </a:t>
            </a:r>
            <a:r>
              <a:rPr lang="ru-RU" sz="1400" i="1" dirty="0">
                <a:solidFill>
                  <a:srgbClr val="000099"/>
                </a:solidFill>
              </a:rPr>
              <a:t>состав подсистем </a:t>
            </a:r>
            <a:r>
              <a:rPr lang="ru-RU" sz="1400" dirty="0">
                <a:solidFill>
                  <a:srgbClr val="000099"/>
                </a:solidFill>
              </a:rPr>
              <a:t>и </a:t>
            </a:r>
            <a:r>
              <a:rPr lang="ru-RU" sz="1400" i="1" dirty="0">
                <a:solidFill>
                  <a:srgbClr val="000099"/>
                </a:solidFill>
              </a:rPr>
              <a:t>функциональных задач</a:t>
            </a:r>
            <a:r>
              <a:rPr lang="ru-RU" sz="1400" dirty="0">
                <a:solidFill>
                  <a:srgbClr val="000099"/>
                </a:solidFill>
              </a:rPr>
              <a:t>, </a:t>
            </a:r>
          </a:p>
          <a:p>
            <a:pPr marL="285750" indent="-285750" algn="just">
              <a:buFont typeface="Arial" pitchFamily="34" charset="0"/>
              <a:buChar char="•"/>
            </a:pPr>
            <a:r>
              <a:rPr lang="ru-RU" sz="1400" i="1" dirty="0">
                <a:solidFill>
                  <a:srgbClr val="000099"/>
                </a:solidFill>
              </a:rPr>
              <a:t>Разработать</a:t>
            </a:r>
            <a:r>
              <a:rPr lang="ru-RU" sz="1400" dirty="0">
                <a:solidFill>
                  <a:srgbClr val="000099"/>
                </a:solidFill>
              </a:rPr>
              <a:t> и обосновать </a:t>
            </a:r>
            <a:r>
              <a:rPr lang="ru-RU" sz="1400" i="1" dirty="0">
                <a:solidFill>
                  <a:srgbClr val="000099"/>
                </a:solidFill>
              </a:rPr>
              <a:t>требования</a:t>
            </a:r>
            <a:r>
              <a:rPr lang="ru-RU" sz="1400" dirty="0">
                <a:solidFill>
                  <a:srgbClr val="000099"/>
                </a:solidFill>
              </a:rPr>
              <a:t>, предъявляемые к </a:t>
            </a:r>
            <a:r>
              <a:rPr lang="ru-RU" sz="1400" i="1" dirty="0">
                <a:solidFill>
                  <a:srgbClr val="000099"/>
                </a:solidFill>
              </a:rPr>
              <a:t>подсистемам</a:t>
            </a:r>
            <a:r>
              <a:rPr lang="ru-RU" sz="1400" dirty="0">
                <a:solidFill>
                  <a:srgbClr val="000099"/>
                </a:solidFill>
              </a:rPr>
              <a:t>;</a:t>
            </a:r>
          </a:p>
          <a:p>
            <a:pPr marL="285750" indent="-285750" algn="just">
              <a:buFont typeface="Arial" pitchFamily="34" charset="0"/>
              <a:buChar char="•"/>
            </a:pPr>
            <a:r>
              <a:rPr lang="ru-RU" sz="1400" i="1" dirty="0">
                <a:solidFill>
                  <a:srgbClr val="000099"/>
                </a:solidFill>
              </a:rPr>
              <a:t>Разработать</a:t>
            </a:r>
            <a:r>
              <a:rPr lang="ru-RU" sz="1400" dirty="0">
                <a:solidFill>
                  <a:srgbClr val="000099"/>
                </a:solidFill>
              </a:rPr>
              <a:t> и обосновать </a:t>
            </a:r>
            <a:r>
              <a:rPr lang="ru-RU" sz="1400" i="1" dirty="0">
                <a:solidFill>
                  <a:srgbClr val="000099"/>
                </a:solidFill>
              </a:rPr>
              <a:t>требования</a:t>
            </a:r>
            <a:r>
              <a:rPr lang="ru-RU" sz="1400" dirty="0">
                <a:solidFill>
                  <a:srgbClr val="000099"/>
                </a:solidFill>
              </a:rPr>
              <a:t>, предъявляемые к информационной </a:t>
            </a:r>
            <a:r>
              <a:rPr lang="ru-RU" sz="1400" i="1" dirty="0">
                <a:solidFill>
                  <a:srgbClr val="000099"/>
                </a:solidFill>
              </a:rPr>
              <a:t>базе</a:t>
            </a:r>
            <a:r>
              <a:rPr lang="ru-RU" sz="1400" dirty="0">
                <a:solidFill>
                  <a:srgbClr val="000099"/>
                </a:solidFill>
              </a:rPr>
              <a:t>, математическому и программному </a:t>
            </a:r>
            <a:r>
              <a:rPr lang="ru-RU" sz="1400" i="1" dirty="0">
                <a:solidFill>
                  <a:srgbClr val="000099"/>
                </a:solidFill>
              </a:rPr>
              <a:t>обеспечению</a:t>
            </a:r>
            <a:r>
              <a:rPr lang="ru-RU" sz="1400" dirty="0">
                <a:solidFill>
                  <a:srgbClr val="000099"/>
                </a:solidFill>
              </a:rPr>
              <a:t>, комплексу технических </a:t>
            </a:r>
            <a:r>
              <a:rPr lang="ru-RU" sz="1400" i="1" dirty="0">
                <a:solidFill>
                  <a:srgbClr val="000099"/>
                </a:solidFill>
              </a:rPr>
              <a:t>средств</a:t>
            </a:r>
            <a:r>
              <a:rPr lang="ru-RU" sz="1400" dirty="0">
                <a:solidFill>
                  <a:srgbClr val="000099"/>
                </a:solidFill>
              </a:rPr>
              <a:t>;</a:t>
            </a:r>
          </a:p>
          <a:p>
            <a:pPr marL="285750" indent="-285750" algn="just">
              <a:buFont typeface="Arial" pitchFamily="34" charset="0"/>
              <a:buChar char="•"/>
            </a:pPr>
            <a:r>
              <a:rPr lang="ru-RU" sz="1400" dirty="0">
                <a:solidFill>
                  <a:srgbClr val="000099"/>
                </a:solidFill>
              </a:rPr>
              <a:t>Установить общие </a:t>
            </a:r>
            <a:r>
              <a:rPr lang="ru-RU" sz="1400" i="1" dirty="0">
                <a:solidFill>
                  <a:srgbClr val="000099"/>
                </a:solidFill>
              </a:rPr>
              <a:t>требования</a:t>
            </a:r>
            <a:r>
              <a:rPr lang="ru-RU" sz="1400" dirty="0">
                <a:solidFill>
                  <a:srgbClr val="000099"/>
                </a:solidFill>
              </a:rPr>
              <a:t> к проектируемой </a:t>
            </a:r>
            <a:r>
              <a:rPr lang="ru-RU" sz="1400" i="1" dirty="0">
                <a:solidFill>
                  <a:srgbClr val="000099"/>
                </a:solidFill>
              </a:rPr>
              <a:t>системе</a:t>
            </a:r>
            <a:r>
              <a:rPr lang="ru-RU" sz="1400" dirty="0">
                <a:solidFill>
                  <a:srgbClr val="000099"/>
                </a:solidFill>
              </a:rPr>
              <a:t>;</a:t>
            </a:r>
          </a:p>
          <a:p>
            <a:pPr marL="285750" indent="-285750" algn="just">
              <a:buFont typeface="Arial" pitchFamily="34" charset="0"/>
              <a:buChar char="•"/>
            </a:pPr>
            <a:r>
              <a:rPr lang="ru-RU" sz="1400" dirty="0">
                <a:solidFill>
                  <a:srgbClr val="000099"/>
                </a:solidFill>
              </a:rPr>
              <a:t>Определить </a:t>
            </a:r>
            <a:r>
              <a:rPr lang="ru-RU" sz="1400" i="1" dirty="0">
                <a:solidFill>
                  <a:srgbClr val="000099"/>
                </a:solidFill>
              </a:rPr>
              <a:t>перечень задач создания</a:t>
            </a:r>
            <a:r>
              <a:rPr lang="ru-RU" sz="1400" dirty="0">
                <a:solidFill>
                  <a:srgbClr val="000099"/>
                </a:solidFill>
              </a:rPr>
              <a:t> системы и исполнителей;</a:t>
            </a:r>
          </a:p>
          <a:p>
            <a:pPr marL="285750" indent="-285750" algn="just">
              <a:buFont typeface="Arial" pitchFamily="34" charset="0"/>
              <a:buChar char="•"/>
            </a:pPr>
            <a:r>
              <a:rPr lang="ru-RU" sz="1400" dirty="0">
                <a:solidFill>
                  <a:srgbClr val="000099"/>
                </a:solidFill>
              </a:rPr>
              <a:t>Определить </a:t>
            </a:r>
            <a:r>
              <a:rPr lang="ru-RU" sz="1400" i="1" dirty="0">
                <a:solidFill>
                  <a:srgbClr val="000099"/>
                </a:solidFill>
              </a:rPr>
              <a:t>этапы создания</a:t>
            </a:r>
            <a:r>
              <a:rPr lang="ru-RU" sz="1400" dirty="0">
                <a:solidFill>
                  <a:srgbClr val="000099"/>
                </a:solidFill>
              </a:rPr>
              <a:t> системы и </a:t>
            </a:r>
            <a:r>
              <a:rPr lang="ru-RU" sz="1400" i="1" dirty="0">
                <a:solidFill>
                  <a:srgbClr val="000099"/>
                </a:solidFill>
              </a:rPr>
              <a:t>сроки</a:t>
            </a:r>
            <a:r>
              <a:rPr lang="ru-RU" sz="1400" dirty="0">
                <a:solidFill>
                  <a:srgbClr val="000099"/>
                </a:solidFill>
              </a:rPr>
              <a:t> их выполнения;</a:t>
            </a:r>
          </a:p>
          <a:p>
            <a:pPr marL="285750" indent="-285750">
              <a:buFont typeface="Arial" pitchFamily="34" charset="0"/>
              <a:buChar char="•"/>
            </a:pPr>
            <a:r>
              <a:rPr lang="ru-RU" sz="1400" dirty="0">
                <a:solidFill>
                  <a:srgbClr val="000099"/>
                </a:solidFill>
              </a:rPr>
              <a:t>Провести предварительный </a:t>
            </a:r>
            <a:r>
              <a:rPr lang="ru-RU" sz="1400" i="1" dirty="0">
                <a:solidFill>
                  <a:srgbClr val="000099"/>
                </a:solidFill>
              </a:rPr>
              <a:t>расчет затрат </a:t>
            </a:r>
            <a:r>
              <a:rPr lang="ru-RU" sz="1400" dirty="0">
                <a:solidFill>
                  <a:srgbClr val="000099"/>
                </a:solidFill>
              </a:rPr>
              <a:t>на создание системы и определить </a:t>
            </a:r>
            <a:r>
              <a:rPr lang="ru-RU" sz="1400" i="1" dirty="0">
                <a:solidFill>
                  <a:srgbClr val="000099"/>
                </a:solidFill>
              </a:rPr>
              <a:t>уровень экономической эффективности</a:t>
            </a:r>
            <a:r>
              <a:rPr lang="ru-RU" sz="1400" dirty="0">
                <a:solidFill>
                  <a:srgbClr val="000099"/>
                </a:solidFill>
              </a:rPr>
              <a:t> ее внедрения. </a:t>
            </a:r>
          </a:p>
        </p:txBody>
      </p:sp>
    </p:spTree>
    <p:extLst>
      <p:ext uri="{BB962C8B-B14F-4D97-AF65-F5344CB8AC3E}">
        <p14:creationId xmlns:p14="http://schemas.microsoft.com/office/powerpoint/2010/main" val="1233590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Стадия 4</a:t>
            </a:r>
            <a:r>
              <a:rPr lang="en-US" sz="2000" b="1" dirty="0">
                <a:solidFill>
                  <a:srgbClr val="000099"/>
                </a:solidFill>
              </a:rPr>
              <a:t>, 5</a:t>
            </a:r>
            <a:r>
              <a:rPr lang="ru-RU" sz="2000" b="1" dirty="0">
                <a:solidFill>
                  <a:srgbClr val="000099"/>
                </a:solidFill>
              </a:rPr>
              <a:t>. Эскизный проект. Технический проект</a:t>
            </a:r>
          </a:p>
        </p:txBody>
      </p:sp>
      <p:sp>
        <p:nvSpPr>
          <p:cNvPr id="4" name="Прямоугольник 3"/>
          <p:cNvSpPr/>
          <p:nvPr/>
        </p:nvSpPr>
        <p:spPr>
          <a:xfrm>
            <a:off x="0" y="555526"/>
            <a:ext cx="9144000" cy="2677656"/>
          </a:xfrm>
          <a:prstGeom prst="rect">
            <a:avLst/>
          </a:prstGeom>
        </p:spPr>
        <p:txBody>
          <a:bodyPr wrap="square">
            <a:spAutoFit/>
          </a:bodyPr>
          <a:lstStyle/>
          <a:p>
            <a:pPr algn="just">
              <a:buFont typeface="Wingdings" pitchFamily="2" charset="2"/>
              <a:buNone/>
            </a:pPr>
            <a:r>
              <a:rPr lang="ru-RU" sz="1400" b="1" i="1" dirty="0">
                <a:solidFill>
                  <a:srgbClr val="CC3300"/>
                </a:solidFill>
              </a:rPr>
              <a:t>Эскизный проект</a:t>
            </a:r>
            <a:r>
              <a:rPr lang="ru-RU" sz="1400" b="1" i="1" dirty="0">
                <a:solidFill>
                  <a:srgbClr val="000099"/>
                </a:solidFill>
              </a:rPr>
              <a:t> </a:t>
            </a:r>
            <a:r>
              <a:rPr lang="ru-RU" sz="1400" dirty="0">
                <a:solidFill>
                  <a:srgbClr val="000099"/>
                </a:solidFill>
              </a:rPr>
              <a:t>предусматривает </a:t>
            </a:r>
            <a:r>
              <a:rPr lang="ru-RU" sz="1400" i="1" dirty="0">
                <a:solidFill>
                  <a:srgbClr val="000099"/>
                </a:solidFill>
              </a:rPr>
              <a:t>разработку</a:t>
            </a:r>
            <a:r>
              <a:rPr lang="ru-RU" sz="1400" dirty="0">
                <a:solidFill>
                  <a:srgbClr val="000099"/>
                </a:solidFill>
              </a:rPr>
              <a:t> предварительных </a:t>
            </a:r>
            <a:r>
              <a:rPr lang="ru-RU" sz="1400" i="1" dirty="0">
                <a:solidFill>
                  <a:srgbClr val="000099"/>
                </a:solidFill>
              </a:rPr>
              <a:t>проектных решений</a:t>
            </a:r>
            <a:r>
              <a:rPr lang="ru-RU" sz="1400" dirty="0">
                <a:solidFill>
                  <a:srgbClr val="000099"/>
                </a:solidFill>
              </a:rPr>
              <a:t> по системе и ее частям.</a:t>
            </a:r>
          </a:p>
          <a:p>
            <a:pPr algn="just">
              <a:buFont typeface="Wingdings" pitchFamily="2" charset="2"/>
              <a:buNone/>
            </a:pPr>
            <a:endParaRPr lang="ru-RU" sz="1400" dirty="0">
              <a:solidFill>
                <a:srgbClr val="000099"/>
              </a:solidFill>
            </a:endParaRPr>
          </a:p>
          <a:p>
            <a:pPr algn="just">
              <a:buFont typeface="Wingdings" pitchFamily="2" charset="2"/>
              <a:buNone/>
            </a:pPr>
            <a:r>
              <a:rPr lang="ru-RU" sz="1400" i="1" dirty="0">
                <a:solidFill>
                  <a:srgbClr val="000099"/>
                </a:solidFill>
              </a:rPr>
              <a:t>Содержание эскизного проекта</a:t>
            </a:r>
            <a:r>
              <a:rPr lang="ru-RU" sz="1400" dirty="0">
                <a:solidFill>
                  <a:srgbClr val="000099"/>
                </a:solidFill>
              </a:rPr>
              <a:t> создается в </a:t>
            </a:r>
            <a:r>
              <a:rPr lang="ru-RU" sz="1400" b="1" dirty="0">
                <a:solidFill>
                  <a:srgbClr val="000099"/>
                </a:solidFill>
              </a:rPr>
              <a:t>техническом задании (ТЗ) </a:t>
            </a:r>
            <a:r>
              <a:rPr lang="ru-RU" sz="1400" dirty="0">
                <a:solidFill>
                  <a:srgbClr val="000099"/>
                </a:solidFill>
              </a:rPr>
              <a:t>на систему. Как правило, на этапе эскизного проектирования </a:t>
            </a:r>
            <a:r>
              <a:rPr lang="ru-RU" sz="1400" b="1" dirty="0">
                <a:solidFill>
                  <a:srgbClr val="000099"/>
                </a:solidFill>
              </a:rPr>
              <a:t>определяются</a:t>
            </a:r>
            <a:r>
              <a:rPr lang="ru-RU" sz="1400" dirty="0">
                <a:solidFill>
                  <a:srgbClr val="000099"/>
                </a:solidFill>
              </a:rPr>
              <a:t>:</a:t>
            </a:r>
          </a:p>
          <a:p>
            <a:pPr marL="285750" indent="-285750" algn="just">
              <a:buFont typeface="Arial" pitchFamily="34" charset="0"/>
              <a:buChar char="•"/>
            </a:pPr>
            <a:r>
              <a:rPr lang="ru-RU" sz="1400" i="1" dirty="0">
                <a:solidFill>
                  <a:srgbClr val="000099"/>
                </a:solidFill>
              </a:rPr>
              <a:t>Функции ИС</a:t>
            </a:r>
            <a:r>
              <a:rPr lang="en-US" sz="1400" dirty="0">
                <a:solidFill>
                  <a:srgbClr val="000099"/>
                </a:solidFill>
              </a:rPr>
              <a:t>.</a:t>
            </a:r>
            <a:endParaRPr lang="ru-RU" sz="1400" dirty="0">
              <a:solidFill>
                <a:srgbClr val="000099"/>
              </a:solidFill>
            </a:endParaRPr>
          </a:p>
          <a:p>
            <a:pPr marL="285750" indent="-285750" algn="just">
              <a:buFont typeface="Arial" pitchFamily="34" charset="0"/>
              <a:buChar char="•"/>
            </a:pPr>
            <a:r>
              <a:rPr lang="ru-RU" sz="1400" i="1" dirty="0">
                <a:solidFill>
                  <a:srgbClr val="000099"/>
                </a:solidFill>
              </a:rPr>
              <a:t>Функции подсистем</a:t>
            </a:r>
            <a:r>
              <a:rPr lang="ru-RU" sz="1400" dirty="0">
                <a:solidFill>
                  <a:srgbClr val="000099"/>
                </a:solidFill>
              </a:rPr>
              <a:t>, их цели и ожидаемый эффект от внедрения</a:t>
            </a:r>
            <a:r>
              <a:rPr lang="en-US" sz="1400" dirty="0">
                <a:solidFill>
                  <a:srgbClr val="000099"/>
                </a:solidFill>
              </a:rPr>
              <a:t>.</a:t>
            </a:r>
            <a:endParaRPr lang="ru-RU" sz="1400" dirty="0">
              <a:solidFill>
                <a:srgbClr val="000099"/>
              </a:solidFill>
            </a:endParaRPr>
          </a:p>
          <a:p>
            <a:pPr marL="285750" indent="-285750" algn="just">
              <a:buFont typeface="Arial" pitchFamily="34" charset="0"/>
              <a:buChar char="•"/>
            </a:pPr>
            <a:r>
              <a:rPr lang="ru-RU" sz="1400" i="1" dirty="0">
                <a:solidFill>
                  <a:srgbClr val="000099"/>
                </a:solidFill>
              </a:rPr>
              <a:t>Состав</a:t>
            </a:r>
            <a:r>
              <a:rPr lang="ru-RU" sz="1400" dirty="0">
                <a:solidFill>
                  <a:srgbClr val="000099"/>
                </a:solidFill>
              </a:rPr>
              <a:t> комплексов </a:t>
            </a:r>
            <a:r>
              <a:rPr lang="ru-RU" sz="1400" i="1" dirty="0">
                <a:solidFill>
                  <a:srgbClr val="000099"/>
                </a:solidFill>
              </a:rPr>
              <a:t>задач</a:t>
            </a:r>
            <a:r>
              <a:rPr lang="ru-RU" sz="1400" dirty="0">
                <a:solidFill>
                  <a:srgbClr val="000099"/>
                </a:solidFill>
              </a:rPr>
              <a:t> и отдельных задач</a:t>
            </a:r>
            <a:r>
              <a:rPr lang="en-US" sz="1400" dirty="0">
                <a:solidFill>
                  <a:srgbClr val="000099"/>
                </a:solidFill>
              </a:rPr>
              <a:t>.</a:t>
            </a:r>
            <a:endParaRPr lang="ru-RU" sz="1400" dirty="0">
              <a:solidFill>
                <a:srgbClr val="000099"/>
              </a:solidFill>
            </a:endParaRPr>
          </a:p>
          <a:p>
            <a:pPr marL="285750" indent="-285750" algn="just">
              <a:buFont typeface="Arial" pitchFamily="34" charset="0"/>
              <a:buChar char="•"/>
            </a:pPr>
            <a:r>
              <a:rPr lang="ru-RU" sz="1400" i="1" dirty="0">
                <a:solidFill>
                  <a:srgbClr val="000099"/>
                </a:solidFill>
              </a:rPr>
              <a:t>Концепция</a:t>
            </a:r>
            <a:r>
              <a:rPr lang="ru-RU" sz="1400" dirty="0">
                <a:solidFill>
                  <a:srgbClr val="000099"/>
                </a:solidFill>
              </a:rPr>
              <a:t> информационной </a:t>
            </a:r>
            <a:r>
              <a:rPr lang="ru-RU" sz="1400" i="1" dirty="0">
                <a:solidFill>
                  <a:srgbClr val="000099"/>
                </a:solidFill>
              </a:rPr>
              <a:t>базы</a:t>
            </a:r>
            <a:r>
              <a:rPr lang="ru-RU" sz="1400" dirty="0">
                <a:solidFill>
                  <a:srgbClr val="000099"/>
                </a:solidFill>
              </a:rPr>
              <a:t> и ее укрупненная </a:t>
            </a:r>
            <a:r>
              <a:rPr lang="ru-RU" sz="1400" i="1" dirty="0">
                <a:solidFill>
                  <a:srgbClr val="000099"/>
                </a:solidFill>
              </a:rPr>
              <a:t>структура</a:t>
            </a:r>
            <a:r>
              <a:rPr lang="en-US" sz="1400" dirty="0">
                <a:solidFill>
                  <a:srgbClr val="000099"/>
                </a:solidFill>
              </a:rPr>
              <a:t>.</a:t>
            </a:r>
            <a:endParaRPr lang="ru-RU" sz="1400" dirty="0">
              <a:solidFill>
                <a:srgbClr val="000099"/>
              </a:solidFill>
            </a:endParaRPr>
          </a:p>
          <a:p>
            <a:pPr marL="285750" indent="-285750" algn="just">
              <a:buFont typeface="Arial" pitchFamily="34" charset="0"/>
              <a:buChar char="•"/>
            </a:pPr>
            <a:r>
              <a:rPr lang="ru-RU" sz="1400" i="1" dirty="0">
                <a:solidFill>
                  <a:srgbClr val="000099"/>
                </a:solidFill>
              </a:rPr>
              <a:t>Функции</a:t>
            </a:r>
            <a:r>
              <a:rPr lang="ru-RU" sz="1400" dirty="0">
                <a:solidFill>
                  <a:srgbClr val="000099"/>
                </a:solidFill>
              </a:rPr>
              <a:t> системы управления базой данных</a:t>
            </a:r>
            <a:r>
              <a:rPr lang="en-US" sz="1400" dirty="0">
                <a:solidFill>
                  <a:srgbClr val="000099"/>
                </a:solidFill>
              </a:rPr>
              <a:t> </a:t>
            </a:r>
            <a:r>
              <a:rPr lang="en-US" sz="1400" i="1" dirty="0">
                <a:solidFill>
                  <a:srgbClr val="000099"/>
                </a:solidFill>
              </a:rPr>
              <a:t>(</a:t>
            </a:r>
            <a:r>
              <a:rPr lang="ru-RU" sz="1400" i="1" dirty="0">
                <a:solidFill>
                  <a:srgbClr val="000099"/>
                </a:solidFill>
              </a:rPr>
              <a:t>СУБД</a:t>
            </a:r>
            <a:r>
              <a:rPr lang="en-US" sz="1400" i="1" dirty="0">
                <a:solidFill>
                  <a:srgbClr val="000099"/>
                </a:solidFill>
              </a:rPr>
              <a:t>)</a:t>
            </a:r>
            <a:r>
              <a:rPr lang="en-US" sz="1400" dirty="0">
                <a:solidFill>
                  <a:srgbClr val="000099"/>
                </a:solidFill>
              </a:rPr>
              <a:t>.</a:t>
            </a:r>
            <a:endParaRPr lang="ru-RU" sz="1400" dirty="0">
              <a:solidFill>
                <a:srgbClr val="000099"/>
              </a:solidFill>
            </a:endParaRPr>
          </a:p>
          <a:p>
            <a:pPr marL="285750" indent="-285750" algn="just">
              <a:buFont typeface="Arial" pitchFamily="34" charset="0"/>
              <a:buChar char="•"/>
            </a:pPr>
            <a:r>
              <a:rPr lang="ru-RU" sz="1400" i="1" dirty="0">
                <a:solidFill>
                  <a:srgbClr val="000099"/>
                </a:solidFill>
              </a:rPr>
              <a:t>Состав</a:t>
            </a:r>
            <a:r>
              <a:rPr lang="ru-RU" sz="1400" dirty="0">
                <a:solidFill>
                  <a:srgbClr val="000099"/>
                </a:solidFill>
              </a:rPr>
              <a:t> вычислительной </a:t>
            </a:r>
            <a:r>
              <a:rPr lang="ru-RU" sz="1400" i="1" dirty="0">
                <a:solidFill>
                  <a:srgbClr val="000099"/>
                </a:solidFill>
              </a:rPr>
              <a:t>системы</a:t>
            </a:r>
            <a:r>
              <a:rPr lang="ru-RU" sz="1400" dirty="0">
                <a:solidFill>
                  <a:srgbClr val="000099"/>
                </a:solidFill>
              </a:rPr>
              <a:t> и других технических </a:t>
            </a:r>
            <a:r>
              <a:rPr lang="ru-RU" sz="1400" i="1" dirty="0">
                <a:solidFill>
                  <a:srgbClr val="000099"/>
                </a:solidFill>
              </a:rPr>
              <a:t>средств</a:t>
            </a:r>
            <a:r>
              <a:rPr lang="en-US" sz="1400" dirty="0">
                <a:solidFill>
                  <a:srgbClr val="000099"/>
                </a:solidFill>
              </a:rPr>
              <a:t>.</a:t>
            </a:r>
            <a:endParaRPr lang="ru-RU" sz="1400" dirty="0">
              <a:solidFill>
                <a:srgbClr val="000099"/>
              </a:solidFill>
            </a:endParaRPr>
          </a:p>
          <a:p>
            <a:pPr marL="285750" indent="-285750" algn="just">
              <a:buFont typeface="Arial" pitchFamily="34" charset="0"/>
              <a:buChar char="•"/>
            </a:pPr>
            <a:r>
              <a:rPr lang="ru-RU" sz="1400" dirty="0">
                <a:solidFill>
                  <a:srgbClr val="000099"/>
                </a:solidFill>
              </a:rPr>
              <a:t>Функции и параметры основных программных средств.</a:t>
            </a:r>
          </a:p>
        </p:txBody>
      </p:sp>
      <p:sp>
        <p:nvSpPr>
          <p:cNvPr id="8" name="Прямоугольник 7"/>
          <p:cNvSpPr/>
          <p:nvPr/>
        </p:nvSpPr>
        <p:spPr>
          <a:xfrm>
            <a:off x="0" y="3225672"/>
            <a:ext cx="9144000" cy="1169551"/>
          </a:xfrm>
          <a:prstGeom prst="rect">
            <a:avLst/>
          </a:prstGeom>
        </p:spPr>
        <p:txBody>
          <a:bodyPr wrap="square">
            <a:spAutoFit/>
          </a:bodyPr>
          <a:lstStyle/>
          <a:p>
            <a:pPr algn="just">
              <a:buFont typeface="Wingdings" pitchFamily="2" charset="2"/>
              <a:buNone/>
            </a:pPr>
            <a:r>
              <a:rPr lang="ru-RU" sz="1400" dirty="0">
                <a:solidFill>
                  <a:srgbClr val="000099"/>
                </a:solidFill>
              </a:rPr>
              <a:t>На основе </a:t>
            </a:r>
            <a:r>
              <a:rPr lang="ru-RU" sz="1400" i="1" dirty="0">
                <a:solidFill>
                  <a:srgbClr val="000099"/>
                </a:solidFill>
              </a:rPr>
              <a:t>технического задания</a:t>
            </a:r>
            <a:r>
              <a:rPr lang="ru-RU" sz="1400" dirty="0">
                <a:solidFill>
                  <a:srgbClr val="000099"/>
                </a:solidFill>
              </a:rPr>
              <a:t> (и </a:t>
            </a:r>
            <a:r>
              <a:rPr lang="ru-RU" sz="1400" i="1" dirty="0">
                <a:solidFill>
                  <a:srgbClr val="000099"/>
                </a:solidFill>
              </a:rPr>
              <a:t>эскизного проекта</a:t>
            </a:r>
            <a:r>
              <a:rPr lang="ru-RU" sz="1400" dirty="0">
                <a:solidFill>
                  <a:srgbClr val="000099"/>
                </a:solidFill>
              </a:rPr>
              <a:t>) разрабатывается </a:t>
            </a:r>
            <a:r>
              <a:rPr lang="ru-RU" sz="1400" b="1" dirty="0">
                <a:solidFill>
                  <a:srgbClr val="CC3300"/>
                </a:solidFill>
              </a:rPr>
              <a:t>технический проект ИС</a:t>
            </a:r>
            <a:r>
              <a:rPr lang="ru-RU" sz="1400" dirty="0">
                <a:solidFill>
                  <a:srgbClr val="000099"/>
                </a:solidFill>
              </a:rPr>
              <a:t>.</a:t>
            </a:r>
          </a:p>
          <a:p>
            <a:pPr algn="just">
              <a:buFont typeface="Wingdings" pitchFamily="2" charset="2"/>
              <a:buNone/>
            </a:pPr>
            <a:endParaRPr lang="ru-RU" sz="1400" dirty="0">
              <a:solidFill>
                <a:srgbClr val="000099"/>
              </a:solidFill>
            </a:endParaRPr>
          </a:p>
          <a:p>
            <a:pPr algn="just">
              <a:buFont typeface="Wingdings" pitchFamily="2" charset="2"/>
              <a:buNone/>
            </a:pPr>
            <a:r>
              <a:rPr lang="ru-RU" sz="1400" b="1" dirty="0">
                <a:solidFill>
                  <a:srgbClr val="000099"/>
                </a:solidFill>
              </a:rPr>
              <a:t>Технический проект системы</a:t>
            </a:r>
            <a:r>
              <a:rPr lang="ru-RU" sz="1400" dirty="0">
                <a:solidFill>
                  <a:srgbClr val="000099"/>
                </a:solidFill>
              </a:rPr>
              <a:t> - это техническая </a:t>
            </a:r>
            <a:r>
              <a:rPr lang="ru-RU" sz="1400" i="1" dirty="0">
                <a:solidFill>
                  <a:srgbClr val="000099"/>
                </a:solidFill>
              </a:rPr>
              <a:t>документация</a:t>
            </a:r>
            <a:r>
              <a:rPr lang="ru-RU" sz="1400" dirty="0">
                <a:solidFill>
                  <a:srgbClr val="000099"/>
                </a:solidFill>
              </a:rPr>
              <a:t>, содержащая общесистемные </a:t>
            </a:r>
            <a:r>
              <a:rPr lang="ru-RU" sz="1400" i="1" dirty="0">
                <a:solidFill>
                  <a:srgbClr val="000099"/>
                </a:solidFill>
              </a:rPr>
              <a:t>проектные решения</a:t>
            </a:r>
            <a:r>
              <a:rPr lang="ru-RU" sz="1400" dirty="0">
                <a:solidFill>
                  <a:srgbClr val="000099"/>
                </a:solidFill>
              </a:rPr>
              <a:t>, </a:t>
            </a:r>
            <a:r>
              <a:rPr lang="ru-RU" sz="1400" i="1" dirty="0">
                <a:solidFill>
                  <a:srgbClr val="000099"/>
                </a:solidFill>
              </a:rPr>
              <a:t>алгоритмы</a:t>
            </a:r>
            <a:r>
              <a:rPr lang="ru-RU" sz="1400" dirty="0">
                <a:solidFill>
                  <a:srgbClr val="000099"/>
                </a:solidFill>
              </a:rPr>
              <a:t> решения </a:t>
            </a:r>
            <a:r>
              <a:rPr lang="ru-RU" sz="1400" i="1" dirty="0">
                <a:solidFill>
                  <a:srgbClr val="000099"/>
                </a:solidFill>
              </a:rPr>
              <a:t>задач</a:t>
            </a:r>
            <a:r>
              <a:rPr lang="ru-RU" sz="1400" dirty="0">
                <a:solidFill>
                  <a:srgbClr val="000099"/>
                </a:solidFill>
              </a:rPr>
              <a:t>, а также </a:t>
            </a:r>
            <a:r>
              <a:rPr lang="ru-RU" sz="1400" i="1" dirty="0">
                <a:solidFill>
                  <a:srgbClr val="000099"/>
                </a:solidFill>
              </a:rPr>
              <a:t>оценку экономической эффективности</a:t>
            </a:r>
            <a:r>
              <a:rPr lang="ru-RU" sz="1400" dirty="0">
                <a:solidFill>
                  <a:srgbClr val="000099"/>
                </a:solidFill>
              </a:rPr>
              <a:t> автоматизированной системы управления и </a:t>
            </a:r>
            <a:r>
              <a:rPr lang="ru-RU" sz="1400" i="1" dirty="0">
                <a:solidFill>
                  <a:srgbClr val="000099"/>
                </a:solidFill>
              </a:rPr>
              <a:t>перечень мероприятий</a:t>
            </a:r>
            <a:r>
              <a:rPr lang="ru-RU" sz="1400" dirty="0">
                <a:solidFill>
                  <a:srgbClr val="000099"/>
                </a:solidFill>
              </a:rPr>
              <a:t> по подготовке объекта к внедрению.</a:t>
            </a:r>
          </a:p>
        </p:txBody>
      </p:sp>
    </p:spTree>
    <p:extLst>
      <p:ext uri="{BB962C8B-B14F-4D97-AF65-F5344CB8AC3E}">
        <p14:creationId xmlns:p14="http://schemas.microsoft.com/office/powerpoint/2010/main" val="18592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Особенности ИС</a:t>
            </a:r>
          </a:p>
        </p:txBody>
      </p:sp>
      <p:sp>
        <p:nvSpPr>
          <p:cNvPr id="3" name="Прямоугольник 2"/>
          <p:cNvSpPr/>
          <p:nvPr/>
        </p:nvSpPr>
        <p:spPr>
          <a:xfrm>
            <a:off x="0" y="555526"/>
            <a:ext cx="9144000" cy="523220"/>
          </a:xfrm>
          <a:prstGeom prst="rect">
            <a:avLst/>
          </a:prstGeom>
        </p:spPr>
        <p:txBody>
          <a:bodyPr wrap="square">
            <a:spAutoFit/>
          </a:bodyPr>
          <a:lstStyle/>
          <a:p>
            <a:pPr lvl="0"/>
            <a:r>
              <a:rPr lang="ru-RU" sz="1400" dirty="0">
                <a:solidFill>
                  <a:srgbClr val="000099"/>
                </a:solidFill>
              </a:rPr>
              <a:t>Современные крупные проекты информационных систем (ИС) характеризуются, как правило, следующими </a:t>
            </a:r>
            <a:r>
              <a:rPr lang="ru-RU" sz="1400" b="1" dirty="0">
                <a:solidFill>
                  <a:srgbClr val="CC3300"/>
                </a:solidFill>
              </a:rPr>
              <a:t>особенностями:</a:t>
            </a:r>
          </a:p>
        </p:txBody>
      </p:sp>
      <p:sp>
        <p:nvSpPr>
          <p:cNvPr id="7" name="Прямоугольник 6"/>
          <p:cNvSpPr/>
          <p:nvPr/>
        </p:nvSpPr>
        <p:spPr>
          <a:xfrm>
            <a:off x="0" y="1094785"/>
            <a:ext cx="9144000" cy="424732"/>
          </a:xfrm>
          <a:prstGeom prst="rect">
            <a:avLst/>
          </a:prstGeom>
        </p:spPr>
        <p:txBody>
          <a:bodyPr wrap="square">
            <a:spAutoFit/>
          </a:bodyPr>
          <a:lstStyle/>
          <a:p>
            <a:pPr algn="just">
              <a:lnSpc>
                <a:spcPct val="90000"/>
              </a:lnSpc>
            </a:pPr>
            <a:r>
              <a:rPr lang="ru-RU" sz="1200" b="1" dirty="0">
                <a:solidFill>
                  <a:srgbClr val="CC3300"/>
                </a:solidFill>
              </a:rPr>
              <a:t>1.  </a:t>
            </a:r>
            <a:r>
              <a:rPr lang="ru-RU" sz="1200" b="1" i="1" dirty="0">
                <a:solidFill>
                  <a:srgbClr val="000099"/>
                </a:solidFill>
              </a:rPr>
              <a:t>Сложность описания</a:t>
            </a:r>
            <a:r>
              <a:rPr lang="ru-RU" sz="1200" b="1" dirty="0">
                <a:solidFill>
                  <a:srgbClr val="000099"/>
                </a:solidFill>
              </a:rPr>
              <a:t> </a:t>
            </a:r>
            <a:r>
              <a:rPr lang="ru-RU" sz="1200" dirty="0">
                <a:solidFill>
                  <a:srgbClr val="000099"/>
                </a:solidFill>
              </a:rPr>
              <a:t>(достаточно большое количество функций, процессов, элементов данных и сложные взаимосвязи между ними), требующая тщательного моделирования и анализа данных и процессов.</a:t>
            </a:r>
          </a:p>
        </p:txBody>
      </p:sp>
      <p:sp>
        <p:nvSpPr>
          <p:cNvPr id="8" name="Прямоугольник 7"/>
          <p:cNvSpPr/>
          <p:nvPr/>
        </p:nvSpPr>
        <p:spPr>
          <a:xfrm>
            <a:off x="0" y="1492221"/>
            <a:ext cx="9144000" cy="590931"/>
          </a:xfrm>
          <a:prstGeom prst="rect">
            <a:avLst/>
          </a:prstGeom>
        </p:spPr>
        <p:txBody>
          <a:bodyPr wrap="square">
            <a:spAutoFit/>
          </a:bodyPr>
          <a:lstStyle/>
          <a:p>
            <a:pPr algn="just">
              <a:lnSpc>
                <a:spcPct val="90000"/>
              </a:lnSpc>
            </a:pPr>
            <a:r>
              <a:rPr lang="ru-RU" sz="1200" b="1" dirty="0">
                <a:solidFill>
                  <a:srgbClr val="CC3300"/>
                </a:solidFill>
              </a:rPr>
              <a:t>2. </a:t>
            </a:r>
            <a:r>
              <a:rPr lang="ru-RU" sz="1200" b="1" i="1" dirty="0">
                <a:solidFill>
                  <a:srgbClr val="000099"/>
                </a:solidFill>
              </a:rPr>
              <a:t>Наличие совокупности подсистем</a:t>
            </a:r>
            <a:r>
              <a:rPr lang="ru-RU" sz="1200" dirty="0">
                <a:solidFill>
                  <a:srgbClr val="000099"/>
                </a:solidFill>
              </a:rPr>
              <a:t>, имеющих свои локальные задачи и цели функционирования (например, традиционных приложений, связанных с обработкой транзакций и решением регламентных задач, и приложений поддержки принятия решений, использующих нерегламентированные запросы к данным большого объема).</a:t>
            </a:r>
          </a:p>
        </p:txBody>
      </p:sp>
      <p:sp>
        <p:nvSpPr>
          <p:cNvPr id="11" name="Прямоугольник 10"/>
          <p:cNvSpPr/>
          <p:nvPr/>
        </p:nvSpPr>
        <p:spPr>
          <a:xfrm>
            <a:off x="0" y="2083152"/>
            <a:ext cx="9144000" cy="424732"/>
          </a:xfrm>
          <a:prstGeom prst="rect">
            <a:avLst/>
          </a:prstGeom>
        </p:spPr>
        <p:txBody>
          <a:bodyPr wrap="square">
            <a:spAutoFit/>
          </a:bodyPr>
          <a:lstStyle/>
          <a:p>
            <a:pPr algn="just">
              <a:lnSpc>
                <a:spcPct val="90000"/>
              </a:lnSpc>
            </a:pPr>
            <a:r>
              <a:rPr lang="ru-RU" sz="1200" b="1" dirty="0">
                <a:solidFill>
                  <a:srgbClr val="CC3300"/>
                </a:solidFill>
              </a:rPr>
              <a:t>3.  </a:t>
            </a:r>
            <a:r>
              <a:rPr lang="ru-RU" sz="1200" b="1" i="1" dirty="0">
                <a:solidFill>
                  <a:srgbClr val="000099"/>
                </a:solidFill>
              </a:rPr>
              <a:t>Отсутствие прямых аналогов</a:t>
            </a:r>
            <a:r>
              <a:rPr lang="ru-RU" sz="1200" dirty="0">
                <a:solidFill>
                  <a:srgbClr val="000099"/>
                </a:solidFill>
              </a:rPr>
              <a:t>, ограничивающее возможность использования каких-либо типовых проектных решений и прикладных систем.</a:t>
            </a:r>
          </a:p>
        </p:txBody>
      </p:sp>
      <p:sp>
        <p:nvSpPr>
          <p:cNvPr id="14" name="Прямоугольник 13"/>
          <p:cNvSpPr/>
          <p:nvPr/>
        </p:nvSpPr>
        <p:spPr>
          <a:xfrm>
            <a:off x="1631" y="2544700"/>
            <a:ext cx="9144000" cy="258532"/>
          </a:xfrm>
          <a:prstGeom prst="rect">
            <a:avLst/>
          </a:prstGeom>
        </p:spPr>
        <p:txBody>
          <a:bodyPr wrap="square">
            <a:spAutoFit/>
          </a:bodyPr>
          <a:lstStyle/>
          <a:p>
            <a:pPr algn="just">
              <a:lnSpc>
                <a:spcPct val="90000"/>
              </a:lnSpc>
            </a:pPr>
            <a:r>
              <a:rPr lang="ru-RU" sz="1200" b="1" dirty="0">
                <a:solidFill>
                  <a:srgbClr val="CC3300"/>
                </a:solidFill>
              </a:rPr>
              <a:t>4.    </a:t>
            </a:r>
            <a:r>
              <a:rPr lang="ru-RU" sz="1200" dirty="0">
                <a:solidFill>
                  <a:srgbClr val="000099"/>
                </a:solidFill>
              </a:rPr>
              <a:t>Необходимость </a:t>
            </a:r>
            <a:r>
              <a:rPr lang="ru-RU" sz="1200" b="1" i="1" dirty="0">
                <a:solidFill>
                  <a:srgbClr val="000099"/>
                </a:solidFill>
              </a:rPr>
              <a:t>интеграции существующих</a:t>
            </a:r>
            <a:r>
              <a:rPr lang="ru-RU" sz="1200" dirty="0">
                <a:solidFill>
                  <a:srgbClr val="000099"/>
                </a:solidFill>
              </a:rPr>
              <a:t> и </a:t>
            </a:r>
            <a:r>
              <a:rPr lang="ru-RU" sz="1200" b="1" i="1" dirty="0">
                <a:solidFill>
                  <a:srgbClr val="000099"/>
                </a:solidFill>
              </a:rPr>
              <a:t>вновь разрабатываемых </a:t>
            </a:r>
            <a:r>
              <a:rPr lang="ru-RU" sz="1200" dirty="0">
                <a:solidFill>
                  <a:srgbClr val="000099"/>
                </a:solidFill>
              </a:rPr>
              <a:t>приложений. </a:t>
            </a:r>
          </a:p>
        </p:txBody>
      </p:sp>
      <p:sp>
        <p:nvSpPr>
          <p:cNvPr id="16" name="Прямоугольник 15"/>
          <p:cNvSpPr/>
          <p:nvPr/>
        </p:nvSpPr>
        <p:spPr>
          <a:xfrm>
            <a:off x="0" y="2832732"/>
            <a:ext cx="9144000" cy="258532"/>
          </a:xfrm>
          <a:prstGeom prst="rect">
            <a:avLst/>
          </a:prstGeom>
        </p:spPr>
        <p:txBody>
          <a:bodyPr wrap="square">
            <a:spAutoFit/>
          </a:bodyPr>
          <a:lstStyle/>
          <a:p>
            <a:pPr algn="just">
              <a:lnSpc>
                <a:spcPct val="90000"/>
              </a:lnSpc>
            </a:pPr>
            <a:r>
              <a:rPr lang="ru-RU" sz="1200" b="1" dirty="0">
                <a:solidFill>
                  <a:srgbClr val="CC3300"/>
                </a:solidFill>
              </a:rPr>
              <a:t>5.    </a:t>
            </a:r>
            <a:r>
              <a:rPr lang="ru-RU" sz="1200" b="1" i="1" dirty="0">
                <a:solidFill>
                  <a:srgbClr val="000099"/>
                </a:solidFill>
              </a:rPr>
              <a:t>Функционирование в неоднородной среде </a:t>
            </a:r>
            <a:r>
              <a:rPr lang="ru-RU" sz="1200" dirty="0">
                <a:solidFill>
                  <a:srgbClr val="000099"/>
                </a:solidFill>
              </a:rPr>
              <a:t>на нескольких аппаратных платформах. </a:t>
            </a:r>
          </a:p>
        </p:txBody>
      </p:sp>
      <p:sp>
        <p:nvSpPr>
          <p:cNvPr id="19" name="Прямоугольник 18"/>
          <p:cNvSpPr/>
          <p:nvPr/>
        </p:nvSpPr>
        <p:spPr>
          <a:xfrm>
            <a:off x="0" y="3140263"/>
            <a:ext cx="9144000" cy="424732"/>
          </a:xfrm>
          <a:prstGeom prst="rect">
            <a:avLst/>
          </a:prstGeom>
        </p:spPr>
        <p:txBody>
          <a:bodyPr wrap="square">
            <a:spAutoFit/>
          </a:bodyPr>
          <a:lstStyle/>
          <a:p>
            <a:pPr algn="just">
              <a:lnSpc>
                <a:spcPct val="90000"/>
              </a:lnSpc>
            </a:pPr>
            <a:r>
              <a:rPr lang="ru-RU" sz="1200" b="1" dirty="0">
                <a:solidFill>
                  <a:srgbClr val="CC3300"/>
                </a:solidFill>
              </a:rPr>
              <a:t>6.  </a:t>
            </a:r>
            <a:r>
              <a:rPr lang="ru-RU" sz="1200" b="1" i="1" dirty="0">
                <a:solidFill>
                  <a:srgbClr val="000099"/>
                </a:solidFill>
              </a:rPr>
              <a:t>Разобщенность</a:t>
            </a:r>
            <a:r>
              <a:rPr lang="ru-RU" sz="1200" dirty="0">
                <a:solidFill>
                  <a:srgbClr val="000099"/>
                </a:solidFill>
              </a:rPr>
              <a:t> и </a:t>
            </a:r>
            <a:r>
              <a:rPr lang="ru-RU" sz="1200" b="1" i="1" dirty="0">
                <a:solidFill>
                  <a:srgbClr val="000099"/>
                </a:solidFill>
              </a:rPr>
              <a:t>разнородность</a:t>
            </a:r>
            <a:r>
              <a:rPr lang="ru-RU" sz="1200" dirty="0">
                <a:solidFill>
                  <a:srgbClr val="000099"/>
                </a:solidFill>
              </a:rPr>
              <a:t> отдельных групп </a:t>
            </a:r>
            <a:r>
              <a:rPr lang="ru-RU" sz="1200" b="1" i="1" dirty="0">
                <a:solidFill>
                  <a:srgbClr val="000099"/>
                </a:solidFill>
              </a:rPr>
              <a:t>разработчиков</a:t>
            </a:r>
            <a:r>
              <a:rPr lang="ru-RU" sz="1200" dirty="0">
                <a:solidFill>
                  <a:srgbClr val="000099"/>
                </a:solidFill>
              </a:rPr>
              <a:t> по уровню квалификации и сложившимся традициям использования тех или иных инструментальных средств. </a:t>
            </a:r>
          </a:p>
        </p:txBody>
      </p:sp>
      <p:sp>
        <p:nvSpPr>
          <p:cNvPr id="20" name="Прямоугольник 19"/>
          <p:cNvSpPr/>
          <p:nvPr/>
        </p:nvSpPr>
        <p:spPr>
          <a:xfrm>
            <a:off x="1631" y="3564995"/>
            <a:ext cx="9144000" cy="590931"/>
          </a:xfrm>
          <a:prstGeom prst="rect">
            <a:avLst/>
          </a:prstGeom>
        </p:spPr>
        <p:txBody>
          <a:bodyPr wrap="square">
            <a:spAutoFit/>
          </a:bodyPr>
          <a:lstStyle/>
          <a:p>
            <a:pPr algn="just">
              <a:lnSpc>
                <a:spcPct val="90000"/>
              </a:lnSpc>
            </a:pPr>
            <a:r>
              <a:rPr lang="ru-RU" sz="1200" b="1" dirty="0">
                <a:solidFill>
                  <a:srgbClr val="CC3300"/>
                </a:solidFill>
              </a:rPr>
              <a:t>7. </a:t>
            </a:r>
            <a:r>
              <a:rPr lang="ru-RU" sz="1200" b="1" i="1" dirty="0">
                <a:solidFill>
                  <a:srgbClr val="000099"/>
                </a:solidFill>
              </a:rPr>
              <a:t>Существенная временная протяженность проекта</a:t>
            </a:r>
            <a:r>
              <a:rPr lang="ru-RU" sz="1200" dirty="0">
                <a:solidFill>
                  <a:srgbClr val="000099"/>
                </a:solidFill>
              </a:rPr>
              <a:t>, обусловленная, с одной стороны, ограниченными возможностями коллектива разработчиков, и, с другой стороны, масштабами организации-заказчика и различной степенью готовности отдельных ее подразделений к внедрению ИС. </a:t>
            </a:r>
          </a:p>
        </p:txBody>
      </p:sp>
    </p:spTree>
    <p:extLst>
      <p:ext uri="{BB962C8B-B14F-4D97-AF65-F5344CB8AC3E}">
        <p14:creationId xmlns:p14="http://schemas.microsoft.com/office/powerpoint/2010/main" val="357363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Стадия 6</a:t>
            </a:r>
            <a:r>
              <a:rPr lang="en-US" sz="2000" b="1" dirty="0">
                <a:solidFill>
                  <a:srgbClr val="000099"/>
                </a:solidFill>
              </a:rPr>
              <a:t>, 7</a:t>
            </a:r>
            <a:r>
              <a:rPr lang="ru-RU" sz="2000" b="1" dirty="0">
                <a:solidFill>
                  <a:srgbClr val="000099"/>
                </a:solidFill>
              </a:rPr>
              <a:t>. Рабочая документация.</a:t>
            </a:r>
            <a:r>
              <a:rPr lang="en-US" sz="2000" b="1" dirty="0">
                <a:solidFill>
                  <a:srgbClr val="000099"/>
                </a:solidFill>
              </a:rPr>
              <a:t> </a:t>
            </a:r>
            <a:r>
              <a:rPr lang="ru-RU" sz="2000" b="1" dirty="0">
                <a:solidFill>
                  <a:srgbClr val="000099"/>
                </a:solidFill>
              </a:rPr>
              <a:t>Ввод в действие</a:t>
            </a:r>
          </a:p>
        </p:txBody>
      </p:sp>
      <p:sp>
        <p:nvSpPr>
          <p:cNvPr id="7" name="Прямоугольник 6"/>
          <p:cNvSpPr/>
          <p:nvPr/>
        </p:nvSpPr>
        <p:spPr>
          <a:xfrm>
            <a:off x="0" y="627534"/>
            <a:ext cx="9144000" cy="1169551"/>
          </a:xfrm>
          <a:prstGeom prst="rect">
            <a:avLst/>
          </a:prstGeom>
        </p:spPr>
        <p:txBody>
          <a:bodyPr wrap="square">
            <a:spAutoFit/>
          </a:bodyPr>
          <a:lstStyle/>
          <a:p>
            <a:pPr algn="just">
              <a:buFont typeface="Wingdings" pitchFamily="2" charset="2"/>
              <a:buNone/>
            </a:pPr>
            <a:r>
              <a:rPr lang="ru-RU" sz="1400" dirty="0">
                <a:solidFill>
                  <a:srgbClr val="000099"/>
                </a:solidFill>
              </a:rPr>
              <a:t>На стадии</a:t>
            </a:r>
            <a:r>
              <a:rPr lang="ru-RU" sz="1400" b="1" i="1" dirty="0">
                <a:solidFill>
                  <a:srgbClr val="000099"/>
                </a:solidFill>
                <a:latin typeface="Times New Roman"/>
              </a:rPr>
              <a:t> </a:t>
            </a:r>
            <a:r>
              <a:rPr lang="ru-RU" sz="1400" b="1" i="1" dirty="0">
                <a:solidFill>
                  <a:srgbClr val="CC3300"/>
                </a:solidFill>
                <a:latin typeface="Times New Roman"/>
              </a:rPr>
              <a:t>«</a:t>
            </a:r>
            <a:r>
              <a:rPr lang="ru-RU" sz="1400" b="1" i="1" dirty="0">
                <a:solidFill>
                  <a:srgbClr val="CC3300"/>
                </a:solidFill>
              </a:rPr>
              <a:t>рабочая документация</a:t>
            </a:r>
            <a:r>
              <a:rPr lang="ru-RU" sz="1400" b="1" i="1" dirty="0">
                <a:solidFill>
                  <a:srgbClr val="CC3300"/>
                </a:solidFill>
                <a:latin typeface="Times New Roman"/>
              </a:rPr>
              <a:t>»</a:t>
            </a:r>
            <a:r>
              <a:rPr lang="en-US" sz="1400" b="1" i="1" dirty="0">
                <a:solidFill>
                  <a:srgbClr val="CC3300"/>
                </a:solidFill>
              </a:rPr>
              <a:t> </a:t>
            </a:r>
            <a:r>
              <a:rPr lang="ru-RU" sz="1400" dirty="0">
                <a:solidFill>
                  <a:srgbClr val="000099"/>
                </a:solidFill>
              </a:rPr>
              <a:t>осуществляется </a:t>
            </a:r>
            <a:r>
              <a:rPr lang="ru-RU" sz="1400" i="1" dirty="0">
                <a:solidFill>
                  <a:srgbClr val="000099"/>
                </a:solidFill>
              </a:rPr>
              <a:t>создание программного продукта</a:t>
            </a:r>
            <a:r>
              <a:rPr lang="ru-RU" sz="1400" dirty="0">
                <a:solidFill>
                  <a:srgbClr val="000099"/>
                </a:solidFill>
              </a:rPr>
              <a:t> и разработка </a:t>
            </a:r>
            <a:r>
              <a:rPr lang="ru-RU" sz="1400" i="1" dirty="0">
                <a:solidFill>
                  <a:srgbClr val="000099"/>
                </a:solidFill>
              </a:rPr>
              <a:t>сопровождающей документации</a:t>
            </a:r>
            <a:r>
              <a:rPr lang="ru-RU" sz="1400" dirty="0">
                <a:solidFill>
                  <a:srgbClr val="000099"/>
                </a:solidFill>
              </a:rPr>
              <a:t>. </a:t>
            </a:r>
            <a:r>
              <a:rPr lang="ru-RU" sz="1400" i="1" dirty="0">
                <a:solidFill>
                  <a:srgbClr val="000099"/>
                </a:solidFill>
              </a:rPr>
              <a:t>Документация</a:t>
            </a:r>
            <a:r>
              <a:rPr lang="ru-RU" sz="1400" dirty="0">
                <a:solidFill>
                  <a:srgbClr val="000099"/>
                </a:solidFill>
              </a:rPr>
              <a:t> должна </a:t>
            </a:r>
            <a:r>
              <a:rPr lang="ru-RU" sz="1400" i="1" dirty="0">
                <a:solidFill>
                  <a:srgbClr val="000099"/>
                </a:solidFill>
              </a:rPr>
              <a:t>содержать</a:t>
            </a:r>
            <a:r>
              <a:rPr lang="ru-RU" sz="1400" dirty="0">
                <a:solidFill>
                  <a:srgbClr val="000099"/>
                </a:solidFill>
              </a:rPr>
              <a:t> все необходимые и достаточные </a:t>
            </a:r>
            <a:r>
              <a:rPr lang="ru-RU" sz="1400" i="1" dirty="0">
                <a:solidFill>
                  <a:srgbClr val="000099"/>
                </a:solidFill>
              </a:rPr>
              <a:t>сведения для </a:t>
            </a:r>
            <a:r>
              <a:rPr lang="ru-RU" sz="1400" dirty="0">
                <a:solidFill>
                  <a:srgbClr val="000099"/>
                </a:solidFill>
              </a:rPr>
              <a:t>обеспечения выполнения </a:t>
            </a:r>
            <a:r>
              <a:rPr lang="ru-RU" sz="1400" i="1" dirty="0">
                <a:solidFill>
                  <a:srgbClr val="000099"/>
                </a:solidFill>
              </a:rPr>
              <a:t>работ по вводу</a:t>
            </a:r>
            <a:r>
              <a:rPr lang="ru-RU" sz="1400" dirty="0">
                <a:solidFill>
                  <a:srgbClr val="000099"/>
                </a:solidFill>
              </a:rPr>
              <a:t> ИС в действие и ее эксплуатации, а также для </a:t>
            </a:r>
            <a:r>
              <a:rPr lang="ru-RU" sz="1400" i="1" dirty="0">
                <a:solidFill>
                  <a:srgbClr val="000099"/>
                </a:solidFill>
              </a:rPr>
              <a:t>поддержания</a:t>
            </a:r>
            <a:r>
              <a:rPr lang="ru-RU" sz="1400" dirty="0">
                <a:solidFill>
                  <a:srgbClr val="000099"/>
                </a:solidFill>
              </a:rPr>
              <a:t> уровня </a:t>
            </a:r>
            <a:r>
              <a:rPr lang="ru-RU" sz="1400" i="1" dirty="0">
                <a:solidFill>
                  <a:srgbClr val="000099"/>
                </a:solidFill>
              </a:rPr>
              <a:t>эксплуатационных характеристик </a:t>
            </a:r>
            <a:r>
              <a:rPr lang="ru-RU" sz="1400" dirty="0">
                <a:solidFill>
                  <a:srgbClr val="000099"/>
                </a:solidFill>
              </a:rPr>
              <a:t>(качества) системы. Разработанная документация должна быть соответствующим образом оформлена, согласована и утверждена.</a:t>
            </a:r>
          </a:p>
        </p:txBody>
      </p:sp>
      <p:sp>
        <p:nvSpPr>
          <p:cNvPr id="8" name="Прямоугольник 7"/>
          <p:cNvSpPr/>
          <p:nvPr/>
        </p:nvSpPr>
        <p:spPr>
          <a:xfrm>
            <a:off x="0" y="1851670"/>
            <a:ext cx="9144000" cy="2246769"/>
          </a:xfrm>
          <a:prstGeom prst="rect">
            <a:avLst/>
          </a:prstGeom>
        </p:spPr>
        <p:txBody>
          <a:bodyPr wrap="square">
            <a:spAutoFit/>
          </a:bodyPr>
          <a:lstStyle/>
          <a:p>
            <a:pPr algn="just">
              <a:buFont typeface="Wingdings" pitchFamily="2" charset="2"/>
              <a:buNone/>
            </a:pPr>
            <a:r>
              <a:rPr lang="ru-RU" sz="1400" dirty="0">
                <a:solidFill>
                  <a:srgbClr val="000099"/>
                </a:solidFill>
              </a:rPr>
              <a:t>Выделяют следующие основные </a:t>
            </a:r>
            <a:r>
              <a:rPr lang="ru-RU" sz="1400" b="1" dirty="0">
                <a:solidFill>
                  <a:srgbClr val="CC3300"/>
                </a:solidFill>
              </a:rPr>
              <a:t>виды испытаний</a:t>
            </a:r>
            <a:r>
              <a:rPr lang="en-US" sz="1400" dirty="0">
                <a:solidFill>
                  <a:srgbClr val="000099"/>
                </a:solidFill>
              </a:rPr>
              <a:t>:</a:t>
            </a:r>
            <a:endParaRPr lang="en-US" sz="1400" b="1" dirty="0">
              <a:solidFill>
                <a:srgbClr val="000099"/>
              </a:solidFill>
            </a:endParaRPr>
          </a:p>
          <a:p>
            <a:pPr marL="342900" indent="-342900" algn="just">
              <a:buFont typeface="+mj-lt"/>
              <a:buAutoNum type="arabicPeriod"/>
            </a:pPr>
            <a:r>
              <a:rPr lang="ru-RU" sz="1400" b="1" dirty="0">
                <a:solidFill>
                  <a:srgbClr val="000099"/>
                </a:solidFill>
              </a:rPr>
              <a:t>Предварительные испытания</a:t>
            </a:r>
            <a:r>
              <a:rPr lang="ru-RU" sz="1400" dirty="0">
                <a:solidFill>
                  <a:srgbClr val="000099"/>
                </a:solidFill>
              </a:rPr>
              <a:t> проводят для определения работоспособности </a:t>
            </a:r>
            <a:r>
              <a:rPr lang="ru-RU" sz="1400" i="1" dirty="0">
                <a:solidFill>
                  <a:srgbClr val="000099"/>
                </a:solidFill>
              </a:rPr>
              <a:t>системы</a:t>
            </a:r>
            <a:r>
              <a:rPr lang="ru-RU" sz="1400" dirty="0">
                <a:solidFill>
                  <a:srgbClr val="000099"/>
                </a:solidFill>
              </a:rPr>
              <a:t> и </a:t>
            </a:r>
            <a:r>
              <a:rPr lang="ru-RU" sz="1400" i="1" dirty="0">
                <a:solidFill>
                  <a:srgbClr val="000099"/>
                </a:solidFill>
              </a:rPr>
              <a:t>решения</a:t>
            </a:r>
            <a:r>
              <a:rPr lang="ru-RU" sz="1400" dirty="0">
                <a:solidFill>
                  <a:srgbClr val="000099"/>
                </a:solidFill>
              </a:rPr>
              <a:t> вопроса о возможности </a:t>
            </a:r>
            <a:r>
              <a:rPr lang="ru-RU" sz="1400" i="1" dirty="0">
                <a:solidFill>
                  <a:srgbClr val="000099"/>
                </a:solidFill>
              </a:rPr>
              <a:t>ее приемки </a:t>
            </a:r>
            <a:r>
              <a:rPr lang="ru-RU" sz="1400" dirty="0">
                <a:solidFill>
                  <a:srgbClr val="000099"/>
                </a:solidFill>
              </a:rPr>
              <a:t>в опытную эксплуатацию.</a:t>
            </a:r>
          </a:p>
          <a:p>
            <a:pPr marL="342900" indent="-342900" algn="just">
              <a:buFont typeface="+mj-lt"/>
              <a:buAutoNum type="arabicPeriod"/>
            </a:pPr>
            <a:r>
              <a:rPr lang="ru-RU" sz="1400" b="1" dirty="0">
                <a:solidFill>
                  <a:srgbClr val="000099"/>
                </a:solidFill>
              </a:rPr>
              <a:t>Опытную эксплуатацию</a:t>
            </a:r>
            <a:r>
              <a:rPr lang="ru-RU" sz="1400" dirty="0">
                <a:solidFill>
                  <a:srgbClr val="000099"/>
                </a:solidFill>
              </a:rPr>
              <a:t> системы </a:t>
            </a:r>
            <a:r>
              <a:rPr lang="ru-RU" sz="1400" i="1" dirty="0">
                <a:solidFill>
                  <a:srgbClr val="000099"/>
                </a:solidFill>
              </a:rPr>
              <a:t>проводят</a:t>
            </a:r>
            <a:r>
              <a:rPr lang="ru-RU" sz="1400" dirty="0">
                <a:solidFill>
                  <a:srgbClr val="000099"/>
                </a:solidFill>
              </a:rPr>
              <a:t> с целью </a:t>
            </a:r>
            <a:r>
              <a:rPr lang="ru-RU" sz="1400" i="1" dirty="0">
                <a:solidFill>
                  <a:srgbClr val="000099"/>
                </a:solidFill>
              </a:rPr>
              <a:t>определения</a:t>
            </a:r>
            <a:r>
              <a:rPr lang="ru-RU" sz="1400" dirty="0">
                <a:solidFill>
                  <a:srgbClr val="000099"/>
                </a:solidFill>
              </a:rPr>
              <a:t> фактических значений количественных и качественных </a:t>
            </a:r>
            <a:r>
              <a:rPr lang="ru-RU" sz="1400" i="1" dirty="0">
                <a:solidFill>
                  <a:srgbClr val="000099"/>
                </a:solidFill>
              </a:rPr>
              <a:t>характеристик</a:t>
            </a:r>
            <a:r>
              <a:rPr lang="ru-RU" sz="1400" dirty="0">
                <a:solidFill>
                  <a:srgbClr val="000099"/>
                </a:solidFill>
              </a:rPr>
              <a:t> системы и </a:t>
            </a:r>
            <a:r>
              <a:rPr lang="ru-RU" sz="1400" i="1" dirty="0">
                <a:solidFill>
                  <a:srgbClr val="000099"/>
                </a:solidFill>
              </a:rPr>
              <a:t>готовности персонала </a:t>
            </a:r>
            <a:r>
              <a:rPr lang="ru-RU" sz="1400" dirty="0">
                <a:solidFill>
                  <a:srgbClr val="000099"/>
                </a:solidFill>
              </a:rPr>
              <a:t>к работе в условиях ее функционирования, а также определения фактической </a:t>
            </a:r>
            <a:r>
              <a:rPr lang="ru-RU" sz="1400" i="1" dirty="0">
                <a:solidFill>
                  <a:srgbClr val="000099"/>
                </a:solidFill>
              </a:rPr>
              <a:t>эффективности</a:t>
            </a:r>
            <a:r>
              <a:rPr lang="ru-RU" sz="1400" dirty="0">
                <a:solidFill>
                  <a:srgbClr val="000099"/>
                </a:solidFill>
              </a:rPr>
              <a:t> и </a:t>
            </a:r>
            <a:r>
              <a:rPr lang="ru-RU" sz="1400" i="1" dirty="0">
                <a:solidFill>
                  <a:srgbClr val="000099"/>
                </a:solidFill>
              </a:rPr>
              <a:t>корректировки</a:t>
            </a:r>
            <a:r>
              <a:rPr lang="ru-RU" sz="1400" dirty="0">
                <a:solidFill>
                  <a:srgbClr val="000099"/>
                </a:solidFill>
              </a:rPr>
              <a:t>, при необходимости, </a:t>
            </a:r>
            <a:r>
              <a:rPr lang="ru-RU" sz="1400" i="1" dirty="0">
                <a:solidFill>
                  <a:srgbClr val="000099"/>
                </a:solidFill>
              </a:rPr>
              <a:t>документации</a:t>
            </a:r>
            <a:r>
              <a:rPr lang="ru-RU" sz="1400" dirty="0">
                <a:solidFill>
                  <a:srgbClr val="000099"/>
                </a:solidFill>
              </a:rPr>
              <a:t>.</a:t>
            </a:r>
          </a:p>
          <a:p>
            <a:pPr marL="342900" indent="-342900" algn="just">
              <a:buFont typeface="+mj-lt"/>
              <a:buAutoNum type="arabicPeriod"/>
            </a:pPr>
            <a:r>
              <a:rPr lang="ru-RU" sz="1400" b="1" dirty="0">
                <a:solidFill>
                  <a:srgbClr val="000099"/>
                </a:solidFill>
              </a:rPr>
              <a:t>Приемочные испытания</a:t>
            </a:r>
            <a:r>
              <a:rPr lang="ru-RU" sz="1400" dirty="0">
                <a:solidFill>
                  <a:srgbClr val="000099"/>
                </a:solidFill>
              </a:rPr>
              <a:t> проводят для </a:t>
            </a:r>
            <a:r>
              <a:rPr lang="ru-RU" sz="1400" i="1" dirty="0">
                <a:solidFill>
                  <a:srgbClr val="000099"/>
                </a:solidFill>
              </a:rPr>
              <a:t>определения соответствия </a:t>
            </a:r>
            <a:r>
              <a:rPr lang="ru-RU" sz="1400" dirty="0">
                <a:solidFill>
                  <a:srgbClr val="000099"/>
                </a:solidFill>
              </a:rPr>
              <a:t>системы </a:t>
            </a:r>
            <a:r>
              <a:rPr lang="ru-RU" sz="1400" i="1" dirty="0">
                <a:solidFill>
                  <a:srgbClr val="000099"/>
                </a:solidFill>
              </a:rPr>
              <a:t>техническому заданию</a:t>
            </a:r>
            <a:r>
              <a:rPr lang="ru-RU" sz="1400" dirty="0">
                <a:solidFill>
                  <a:srgbClr val="000099"/>
                </a:solidFill>
              </a:rPr>
              <a:t>, </a:t>
            </a:r>
            <a:r>
              <a:rPr lang="ru-RU" sz="1400" i="1" dirty="0">
                <a:solidFill>
                  <a:srgbClr val="000099"/>
                </a:solidFill>
              </a:rPr>
              <a:t>оценки</a:t>
            </a:r>
            <a:r>
              <a:rPr lang="ru-RU" sz="1400" dirty="0">
                <a:solidFill>
                  <a:srgbClr val="000099"/>
                </a:solidFill>
              </a:rPr>
              <a:t> качества </a:t>
            </a:r>
            <a:r>
              <a:rPr lang="ru-RU" sz="1400" i="1" dirty="0">
                <a:solidFill>
                  <a:srgbClr val="000099"/>
                </a:solidFill>
              </a:rPr>
              <a:t>опытной эксплуатации</a:t>
            </a:r>
            <a:r>
              <a:rPr lang="ru-RU" sz="1400" dirty="0">
                <a:solidFill>
                  <a:srgbClr val="000099"/>
                </a:solidFill>
              </a:rPr>
              <a:t> и </a:t>
            </a:r>
            <a:r>
              <a:rPr lang="ru-RU" sz="1400" i="1" dirty="0">
                <a:solidFill>
                  <a:srgbClr val="000099"/>
                </a:solidFill>
              </a:rPr>
              <a:t>решения</a:t>
            </a:r>
            <a:r>
              <a:rPr lang="ru-RU" sz="1400" dirty="0">
                <a:solidFill>
                  <a:srgbClr val="000099"/>
                </a:solidFill>
              </a:rPr>
              <a:t> вопроса о возможности </a:t>
            </a:r>
            <a:r>
              <a:rPr lang="ru-RU" sz="1400" i="1" dirty="0">
                <a:solidFill>
                  <a:srgbClr val="000099"/>
                </a:solidFill>
              </a:rPr>
              <a:t>приемки</a:t>
            </a:r>
            <a:r>
              <a:rPr lang="ru-RU" sz="1400" dirty="0">
                <a:solidFill>
                  <a:srgbClr val="000099"/>
                </a:solidFill>
              </a:rPr>
              <a:t> системы в постоянную эксплуатацию.</a:t>
            </a:r>
          </a:p>
        </p:txBody>
      </p:sp>
    </p:spTree>
    <p:extLst>
      <p:ext uri="{BB962C8B-B14F-4D97-AF65-F5344CB8AC3E}">
        <p14:creationId xmlns:p14="http://schemas.microsoft.com/office/powerpoint/2010/main" val="1977461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Соотношение стандартов</a:t>
            </a:r>
          </a:p>
        </p:txBody>
      </p:sp>
      <p:graphicFrame>
        <p:nvGraphicFramePr>
          <p:cNvPr id="4" name="Таблица 4">
            <a:extLst>
              <a:ext uri="{FF2B5EF4-FFF2-40B4-BE49-F238E27FC236}">
                <a16:creationId xmlns:a16="http://schemas.microsoft.com/office/drawing/2014/main" id="{7A67DE28-8799-4797-94D9-8FE1E4E77026}"/>
              </a:ext>
            </a:extLst>
          </p:cNvPr>
          <p:cNvGraphicFramePr>
            <a:graphicFrameLocks noGrp="1"/>
          </p:cNvGraphicFramePr>
          <p:nvPr/>
        </p:nvGraphicFramePr>
        <p:xfrm>
          <a:off x="35496" y="819150"/>
          <a:ext cx="2952327" cy="3505200"/>
        </p:xfrm>
        <a:graphic>
          <a:graphicData uri="http://schemas.openxmlformats.org/drawingml/2006/table">
            <a:tbl>
              <a:tblPr firstRow="1" bandRow="1">
                <a:tableStyleId>{72833802-FEF1-4C79-8D5D-14CF1EAF98D9}</a:tableStyleId>
              </a:tblPr>
              <a:tblGrid>
                <a:gridCol w="2952327">
                  <a:extLst>
                    <a:ext uri="{9D8B030D-6E8A-4147-A177-3AD203B41FA5}">
                      <a16:colId xmlns:a16="http://schemas.microsoft.com/office/drawing/2014/main" val="1375611873"/>
                    </a:ext>
                  </a:extLst>
                </a:gridCol>
              </a:tblGrid>
              <a:tr h="370840">
                <a:tc>
                  <a:txBody>
                    <a:bodyPr/>
                    <a:lstStyle/>
                    <a:p>
                      <a:pPr algn="ctr"/>
                      <a:r>
                        <a:rPr lang="en-US" dirty="0"/>
                        <a:t>ISO/IEC 12207</a:t>
                      </a:r>
                      <a:endParaRPr lang="ru-RU" dirty="0"/>
                    </a:p>
                  </a:txBody>
                  <a:tcPr/>
                </a:tc>
                <a:extLst>
                  <a:ext uri="{0D108BD9-81ED-4DB2-BD59-A6C34878D82A}">
                    <a16:rowId xmlns:a16="http://schemas.microsoft.com/office/drawing/2014/main" val="1814803848"/>
                  </a:ext>
                </a:extLst>
              </a:tr>
              <a:tr h="370840">
                <a:tc>
                  <a:txBody>
                    <a:bodyPr/>
                    <a:lstStyle/>
                    <a:p>
                      <a:r>
                        <a:rPr lang="ru-RU" dirty="0"/>
                        <a:t>1. Формирование</a:t>
                      </a:r>
                      <a:r>
                        <a:rPr lang="en-US" dirty="0"/>
                        <a:t> </a:t>
                      </a:r>
                      <a:r>
                        <a:rPr lang="ru-RU" dirty="0"/>
                        <a:t>требований к ПО</a:t>
                      </a:r>
                    </a:p>
                  </a:txBody>
                  <a:tcPr/>
                </a:tc>
                <a:extLst>
                  <a:ext uri="{0D108BD9-81ED-4DB2-BD59-A6C34878D82A}">
                    <a16:rowId xmlns:a16="http://schemas.microsoft.com/office/drawing/2014/main" val="3550209844"/>
                  </a:ext>
                </a:extLst>
              </a:tr>
              <a:tr h="370840">
                <a:tc>
                  <a:txBody>
                    <a:bodyPr/>
                    <a:lstStyle/>
                    <a:p>
                      <a:r>
                        <a:rPr lang="ru-RU" dirty="0"/>
                        <a:t>2. Проектирование</a:t>
                      </a:r>
                    </a:p>
                  </a:txBody>
                  <a:tcPr/>
                </a:tc>
                <a:extLst>
                  <a:ext uri="{0D108BD9-81ED-4DB2-BD59-A6C34878D82A}">
                    <a16:rowId xmlns:a16="http://schemas.microsoft.com/office/drawing/2014/main" val="2310861212"/>
                  </a:ext>
                </a:extLst>
              </a:tr>
              <a:tr h="370840">
                <a:tc>
                  <a:txBody>
                    <a:bodyPr/>
                    <a:lstStyle/>
                    <a:p>
                      <a:r>
                        <a:rPr lang="ru-RU" dirty="0"/>
                        <a:t>3. Реализация</a:t>
                      </a:r>
                    </a:p>
                  </a:txBody>
                  <a:tcPr/>
                </a:tc>
                <a:extLst>
                  <a:ext uri="{0D108BD9-81ED-4DB2-BD59-A6C34878D82A}">
                    <a16:rowId xmlns:a16="http://schemas.microsoft.com/office/drawing/2014/main" val="68086712"/>
                  </a:ext>
                </a:extLst>
              </a:tr>
              <a:tr h="370840">
                <a:tc>
                  <a:txBody>
                    <a:bodyPr/>
                    <a:lstStyle/>
                    <a:p>
                      <a:r>
                        <a:rPr lang="ru-RU" dirty="0"/>
                        <a:t>4. Тестирование</a:t>
                      </a:r>
                    </a:p>
                  </a:txBody>
                  <a:tcPr/>
                </a:tc>
                <a:extLst>
                  <a:ext uri="{0D108BD9-81ED-4DB2-BD59-A6C34878D82A}">
                    <a16:rowId xmlns:a16="http://schemas.microsoft.com/office/drawing/2014/main" val="1817030697"/>
                  </a:ext>
                </a:extLst>
              </a:tr>
              <a:tr h="370840">
                <a:tc>
                  <a:txBody>
                    <a:bodyPr/>
                    <a:lstStyle/>
                    <a:p>
                      <a:r>
                        <a:rPr lang="ru-RU" dirty="0"/>
                        <a:t>5. Ввод в действие </a:t>
                      </a:r>
                    </a:p>
                  </a:txBody>
                  <a:tcPr/>
                </a:tc>
                <a:extLst>
                  <a:ext uri="{0D108BD9-81ED-4DB2-BD59-A6C34878D82A}">
                    <a16:rowId xmlns:a16="http://schemas.microsoft.com/office/drawing/2014/main" val="271534124"/>
                  </a:ext>
                </a:extLst>
              </a:tr>
              <a:tr h="370840">
                <a:tc>
                  <a:txBody>
                    <a:bodyPr/>
                    <a:lstStyle/>
                    <a:p>
                      <a:r>
                        <a:rPr lang="ru-RU" dirty="0"/>
                        <a:t>6. Эксплуатация и</a:t>
                      </a:r>
                      <a:r>
                        <a:rPr lang="en-US" dirty="0"/>
                        <a:t> </a:t>
                      </a:r>
                      <a:r>
                        <a:rPr lang="ru-RU" dirty="0"/>
                        <a:t>сопровождение</a:t>
                      </a:r>
                    </a:p>
                  </a:txBody>
                  <a:tcPr/>
                </a:tc>
                <a:extLst>
                  <a:ext uri="{0D108BD9-81ED-4DB2-BD59-A6C34878D82A}">
                    <a16:rowId xmlns:a16="http://schemas.microsoft.com/office/drawing/2014/main" val="4165941247"/>
                  </a:ext>
                </a:extLst>
              </a:tr>
              <a:tr h="370840">
                <a:tc>
                  <a:txBody>
                    <a:bodyPr/>
                    <a:lstStyle/>
                    <a:p>
                      <a:r>
                        <a:rPr lang="ru-RU" dirty="0"/>
                        <a:t>7. Снятие с эксплуатации</a:t>
                      </a:r>
                    </a:p>
                  </a:txBody>
                  <a:tcPr/>
                </a:tc>
                <a:extLst>
                  <a:ext uri="{0D108BD9-81ED-4DB2-BD59-A6C34878D82A}">
                    <a16:rowId xmlns:a16="http://schemas.microsoft.com/office/drawing/2014/main" val="949421783"/>
                  </a:ext>
                </a:extLst>
              </a:tr>
            </a:tbl>
          </a:graphicData>
        </a:graphic>
      </p:graphicFrame>
      <p:graphicFrame>
        <p:nvGraphicFramePr>
          <p:cNvPr id="9" name="Таблица 9">
            <a:extLst>
              <a:ext uri="{FF2B5EF4-FFF2-40B4-BE49-F238E27FC236}">
                <a16:creationId xmlns:a16="http://schemas.microsoft.com/office/drawing/2014/main" id="{DB97DD60-7F5B-4987-9D55-3A0900F26A92}"/>
              </a:ext>
            </a:extLst>
          </p:cNvPr>
          <p:cNvGraphicFramePr>
            <a:graphicFrameLocks noGrp="1"/>
          </p:cNvGraphicFramePr>
          <p:nvPr/>
        </p:nvGraphicFramePr>
        <p:xfrm>
          <a:off x="3059832" y="819150"/>
          <a:ext cx="3024336" cy="2865120"/>
        </p:xfrm>
        <a:graphic>
          <a:graphicData uri="http://schemas.openxmlformats.org/drawingml/2006/table">
            <a:tbl>
              <a:tblPr firstRow="1" bandRow="1">
                <a:tableStyleId>{17292A2E-F333-43FB-9621-5CBBE7FDCDCB}</a:tableStyleId>
              </a:tblPr>
              <a:tblGrid>
                <a:gridCol w="3024336">
                  <a:extLst>
                    <a:ext uri="{9D8B030D-6E8A-4147-A177-3AD203B41FA5}">
                      <a16:colId xmlns:a16="http://schemas.microsoft.com/office/drawing/2014/main" val="757550470"/>
                    </a:ext>
                  </a:extLst>
                </a:gridCol>
              </a:tblGrid>
              <a:tr h="370840">
                <a:tc>
                  <a:txBody>
                    <a:bodyPr/>
                    <a:lstStyle/>
                    <a:p>
                      <a:pPr algn="ctr"/>
                      <a:r>
                        <a:rPr lang="en-US" dirty="0"/>
                        <a:t>ISO/IEC 15288</a:t>
                      </a:r>
                      <a:endParaRPr lang="ru-RU" dirty="0"/>
                    </a:p>
                  </a:txBody>
                  <a:tcPr/>
                </a:tc>
                <a:extLst>
                  <a:ext uri="{0D108BD9-81ED-4DB2-BD59-A6C34878D82A}">
                    <a16:rowId xmlns:a16="http://schemas.microsoft.com/office/drawing/2014/main" val="3748794713"/>
                  </a:ext>
                </a:extLst>
              </a:tr>
              <a:tr h="370840">
                <a:tc>
                  <a:txBody>
                    <a:bodyPr/>
                    <a:lstStyle/>
                    <a:p>
                      <a:r>
                        <a:rPr lang="ru-RU" dirty="0"/>
                        <a:t>1. Формирование</a:t>
                      </a:r>
                      <a:r>
                        <a:rPr lang="en-US" dirty="0"/>
                        <a:t> </a:t>
                      </a:r>
                      <a:r>
                        <a:rPr lang="ru-RU" dirty="0"/>
                        <a:t>концепции</a:t>
                      </a:r>
                    </a:p>
                  </a:txBody>
                  <a:tcPr/>
                </a:tc>
                <a:extLst>
                  <a:ext uri="{0D108BD9-81ED-4DB2-BD59-A6C34878D82A}">
                    <a16:rowId xmlns:a16="http://schemas.microsoft.com/office/drawing/2014/main" val="4164645086"/>
                  </a:ext>
                </a:extLst>
              </a:tr>
              <a:tr h="370840">
                <a:tc>
                  <a:txBody>
                    <a:bodyPr/>
                    <a:lstStyle/>
                    <a:p>
                      <a:r>
                        <a:rPr lang="ru-RU" dirty="0"/>
                        <a:t>2. Разработка</a:t>
                      </a:r>
                    </a:p>
                  </a:txBody>
                  <a:tcPr/>
                </a:tc>
                <a:extLst>
                  <a:ext uri="{0D108BD9-81ED-4DB2-BD59-A6C34878D82A}">
                    <a16:rowId xmlns:a16="http://schemas.microsoft.com/office/drawing/2014/main" val="1175237849"/>
                  </a:ext>
                </a:extLst>
              </a:tr>
              <a:tr h="370840">
                <a:tc>
                  <a:txBody>
                    <a:bodyPr/>
                    <a:lstStyle/>
                    <a:p>
                      <a:r>
                        <a:rPr lang="ru-RU" dirty="0"/>
                        <a:t>3. Реализация </a:t>
                      </a:r>
                    </a:p>
                  </a:txBody>
                  <a:tcPr/>
                </a:tc>
                <a:extLst>
                  <a:ext uri="{0D108BD9-81ED-4DB2-BD59-A6C34878D82A}">
                    <a16:rowId xmlns:a16="http://schemas.microsoft.com/office/drawing/2014/main" val="401804840"/>
                  </a:ext>
                </a:extLst>
              </a:tr>
              <a:tr h="370840">
                <a:tc>
                  <a:txBody>
                    <a:bodyPr/>
                    <a:lstStyle/>
                    <a:p>
                      <a:r>
                        <a:rPr lang="ru-RU" dirty="0"/>
                        <a:t>4. Эксплуатация </a:t>
                      </a:r>
                    </a:p>
                  </a:txBody>
                  <a:tcPr/>
                </a:tc>
                <a:extLst>
                  <a:ext uri="{0D108BD9-81ED-4DB2-BD59-A6C34878D82A}">
                    <a16:rowId xmlns:a16="http://schemas.microsoft.com/office/drawing/2014/main" val="3682529289"/>
                  </a:ext>
                </a:extLst>
              </a:tr>
              <a:tr h="370840">
                <a:tc>
                  <a:txBody>
                    <a:bodyPr/>
                    <a:lstStyle/>
                    <a:p>
                      <a:r>
                        <a:rPr lang="ru-RU" dirty="0"/>
                        <a:t>5. Поддержка </a:t>
                      </a:r>
                    </a:p>
                  </a:txBody>
                  <a:tcPr/>
                </a:tc>
                <a:extLst>
                  <a:ext uri="{0D108BD9-81ED-4DB2-BD59-A6C34878D82A}">
                    <a16:rowId xmlns:a16="http://schemas.microsoft.com/office/drawing/2014/main" val="3695589038"/>
                  </a:ext>
                </a:extLst>
              </a:tr>
              <a:tr h="370840">
                <a:tc>
                  <a:txBody>
                    <a:bodyPr/>
                    <a:lstStyle/>
                    <a:p>
                      <a:r>
                        <a:rPr lang="ru-RU" dirty="0"/>
                        <a:t>6. Снятие с эксплуатации</a:t>
                      </a:r>
                    </a:p>
                  </a:txBody>
                  <a:tcPr/>
                </a:tc>
                <a:extLst>
                  <a:ext uri="{0D108BD9-81ED-4DB2-BD59-A6C34878D82A}">
                    <a16:rowId xmlns:a16="http://schemas.microsoft.com/office/drawing/2014/main" val="1992999011"/>
                  </a:ext>
                </a:extLst>
              </a:tr>
            </a:tbl>
          </a:graphicData>
        </a:graphic>
      </p:graphicFrame>
      <p:graphicFrame>
        <p:nvGraphicFramePr>
          <p:cNvPr id="11" name="Таблица 4">
            <a:extLst>
              <a:ext uri="{FF2B5EF4-FFF2-40B4-BE49-F238E27FC236}">
                <a16:creationId xmlns:a16="http://schemas.microsoft.com/office/drawing/2014/main" id="{12D16D70-FBC4-463C-95F0-2B5B7634D886}"/>
              </a:ext>
            </a:extLst>
          </p:cNvPr>
          <p:cNvGraphicFramePr>
            <a:graphicFrameLocks noGrp="1"/>
          </p:cNvGraphicFramePr>
          <p:nvPr/>
        </p:nvGraphicFramePr>
        <p:xfrm>
          <a:off x="6156176" y="819150"/>
          <a:ext cx="2952328" cy="2865120"/>
        </p:xfrm>
        <a:graphic>
          <a:graphicData uri="http://schemas.openxmlformats.org/drawingml/2006/table">
            <a:tbl>
              <a:tblPr firstRow="1" bandRow="1">
                <a:tableStyleId>{72833802-FEF1-4C79-8D5D-14CF1EAF98D9}</a:tableStyleId>
              </a:tblPr>
              <a:tblGrid>
                <a:gridCol w="2952328">
                  <a:extLst>
                    <a:ext uri="{9D8B030D-6E8A-4147-A177-3AD203B41FA5}">
                      <a16:colId xmlns:a16="http://schemas.microsoft.com/office/drawing/2014/main" val="1375611873"/>
                    </a:ext>
                  </a:extLst>
                </a:gridCol>
              </a:tblGrid>
              <a:tr h="370840">
                <a:tc>
                  <a:txBody>
                    <a:bodyPr/>
                    <a:lstStyle/>
                    <a:p>
                      <a:pPr algn="ctr"/>
                      <a:r>
                        <a:rPr lang="ru-RU" dirty="0"/>
                        <a:t>Методика </a:t>
                      </a:r>
                      <a:r>
                        <a:rPr lang="en-US" dirty="0"/>
                        <a:t>Oracle CDM</a:t>
                      </a:r>
                    </a:p>
                  </a:txBody>
                  <a:tcPr/>
                </a:tc>
                <a:extLst>
                  <a:ext uri="{0D108BD9-81ED-4DB2-BD59-A6C34878D82A}">
                    <a16:rowId xmlns:a16="http://schemas.microsoft.com/office/drawing/2014/main" val="1814803848"/>
                  </a:ext>
                </a:extLst>
              </a:tr>
              <a:tr h="370840">
                <a:tc>
                  <a:txBody>
                    <a:bodyPr/>
                    <a:lstStyle/>
                    <a:p>
                      <a:r>
                        <a:rPr lang="ru-RU" dirty="0"/>
                        <a:t>1. Определение</a:t>
                      </a:r>
                      <a:r>
                        <a:rPr lang="en-US" dirty="0"/>
                        <a:t> </a:t>
                      </a:r>
                      <a:r>
                        <a:rPr lang="ru-RU" dirty="0"/>
                        <a:t>требований</a:t>
                      </a:r>
                    </a:p>
                  </a:txBody>
                  <a:tcPr/>
                </a:tc>
                <a:extLst>
                  <a:ext uri="{0D108BD9-81ED-4DB2-BD59-A6C34878D82A}">
                    <a16:rowId xmlns:a16="http://schemas.microsoft.com/office/drawing/2014/main" val="3550209844"/>
                  </a:ext>
                </a:extLst>
              </a:tr>
              <a:tr h="370840">
                <a:tc>
                  <a:txBody>
                    <a:bodyPr/>
                    <a:lstStyle/>
                    <a:p>
                      <a:r>
                        <a:rPr lang="ru-RU" dirty="0"/>
                        <a:t>2. Анализ</a:t>
                      </a:r>
                    </a:p>
                  </a:txBody>
                  <a:tcPr/>
                </a:tc>
                <a:extLst>
                  <a:ext uri="{0D108BD9-81ED-4DB2-BD59-A6C34878D82A}">
                    <a16:rowId xmlns:a16="http://schemas.microsoft.com/office/drawing/2014/main" val="2310861212"/>
                  </a:ext>
                </a:extLst>
              </a:tr>
              <a:tr h="370840">
                <a:tc>
                  <a:txBody>
                    <a:bodyPr/>
                    <a:lstStyle/>
                    <a:p>
                      <a:r>
                        <a:rPr lang="ru-RU" dirty="0"/>
                        <a:t>3. Проектирование</a:t>
                      </a:r>
                    </a:p>
                  </a:txBody>
                  <a:tcPr/>
                </a:tc>
                <a:extLst>
                  <a:ext uri="{0D108BD9-81ED-4DB2-BD59-A6C34878D82A}">
                    <a16:rowId xmlns:a16="http://schemas.microsoft.com/office/drawing/2014/main" val="68086712"/>
                  </a:ext>
                </a:extLst>
              </a:tr>
              <a:tr h="370840">
                <a:tc>
                  <a:txBody>
                    <a:bodyPr/>
                    <a:lstStyle/>
                    <a:p>
                      <a:r>
                        <a:rPr lang="ru-RU" dirty="0"/>
                        <a:t>4. Реализация</a:t>
                      </a:r>
                    </a:p>
                  </a:txBody>
                  <a:tcPr/>
                </a:tc>
                <a:extLst>
                  <a:ext uri="{0D108BD9-81ED-4DB2-BD59-A6C34878D82A}">
                    <a16:rowId xmlns:a16="http://schemas.microsoft.com/office/drawing/2014/main" val="1817030697"/>
                  </a:ext>
                </a:extLst>
              </a:tr>
              <a:tr h="370840">
                <a:tc>
                  <a:txBody>
                    <a:bodyPr/>
                    <a:lstStyle/>
                    <a:p>
                      <a:r>
                        <a:rPr lang="ru-RU" dirty="0"/>
                        <a:t>5. Внедрение</a:t>
                      </a:r>
                    </a:p>
                  </a:txBody>
                  <a:tcPr/>
                </a:tc>
                <a:extLst>
                  <a:ext uri="{0D108BD9-81ED-4DB2-BD59-A6C34878D82A}">
                    <a16:rowId xmlns:a16="http://schemas.microsoft.com/office/drawing/2014/main" val="271534124"/>
                  </a:ext>
                </a:extLst>
              </a:tr>
              <a:tr h="370840">
                <a:tc>
                  <a:txBody>
                    <a:bodyPr/>
                    <a:lstStyle/>
                    <a:p>
                      <a:r>
                        <a:rPr lang="ru-RU" dirty="0"/>
                        <a:t>6. Эксплуатация</a:t>
                      </a:r>
                    </a:p>
                  </a:txBody>
                  <a:tcPr/>
                </a:tc>
                <a:extLst>
                  <a:ext uri="{0D108BD9-81ED-4DB2-BD59-A6C34878D82A}">
                    <a16:rowId xmlns:a16="http://schemas.microsoft.com/office/drawing/2014/main" val="4165941247"/>
                  </a:ext>
                </a:extLst>
              </a:tr>
            </a:tbl>
          </a:graphicData>
        </a:graphic>
      </p:graphicFrame>
    </p:spTree>
    <p:extLst>
      <p:ext uri="{BB962C8B-B14F-4D97-AF65-F5344CB8AC3E}">
        <p14:creationId xmlns:p14="http://schemas.microsoft.com/office/powerpoint/2010/main" val="209191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Методологии и технологии проектирования ИС </a:t>
            </a:r>
          </a:p>
        </p:txBody>
      </p:sp>
      <p:sp>
        <p:nvSpPr>
          <p:cNvPr id="7" name="Прямоугольник 6"/>
          <p:cNvSpPr/>
          <p:nvPr/>
        </p:nvSpPr>
        <p:spPr>
          <a:xfrm>
            <a:off x="0" y="483518"/>
            <a:ext cx="9144000" cy="2246769"/>
          </a:xfrm>
          <a:prstGeom prst="rect">
            <a:avLst/>
          </a:prstGeom>
        </p:spPr>
        <p:txBody>
          <a:bodyPr wrap="square">
            <a:spAutoFit/>
          </a:bodyPr>
          <a:lstStyle/>
          <a:p>
            <a:pPr algn="just">
              <a:buFont typeface="Wingdings" pitchFamily="2" charset="2"/>
              <a:buNone/>
            </a:pPr>
            <a:r>
              <a:rPr lang="ru-RU" sz="1400" b="1" i="1" dirty="0">
                <a:solidFill>
                  <a:srgbClr val="CC3300"/>
                </a:solidFill>
              </a:rPr>
              <a:t>Методологии, технологии и инструментальные средства проектирования</a:t>
            </a:r>
            <a:r>
              <a:rPr lang="ru-RU" sz="1400" dirty="0">
                <a:solidFill>
                  <a:srgbClr val="000099"/>
                </a:solidFill>
              </a:rPr>
              <a:t> (CASE-средства) составляют </a:t>
            </a:r>
            <a:r>
              <a:rPr lang="ru-RU" sz="1400" i="1" dirty="0">
                <a:solidFill>
                  <a:srgbClr val="000099"/>
                </a:solidFill>
              </a:rPr>
              <a:t>основу</a:t>
            </a:r>
            <a:r>
              <a:rPr lang="ru-RU" sz="1400" dirty="0">
                <a:solidFill>
                  <a:srgbClr val="000099"/>
                </a:solidFill>
              </a:rPr>
              <a:t> проекта любой ИС. Методология реализуется через конкретные технологии и поддерживающие их стандарты, методики и инструментальные средства, которые обеспечивают выполнение процессов ЖЦ. </a:t>
            </a:r>
          </a:p>
          <a:p>
            <a:pPr algn="just">
              <a:buFont typeface="Wingdings" pitchFamily="2" charset="2"/>
              <a:buNone/>
            </a:pPr>
            <a:endParaRPr lang="ru-RU" sz="1400" dirty="0">
              <a:solidFill>
                <a:srgbClr val="000099"/>
              </a:solidFill>
            </a:endParaRPr>
          </a:p>
          <a:p>
            <a:pPr algn="just">
              <a:buFont typeface="Wingdings" pitchFamily="2" charset="2"/>
              <a:buNone/>
            </a:pPr>
            <a:r>
              <a:rPr lang="ru-RU" sz="1400" b="1" dirty="0">
                <a:solidFill>
                  <a:srgbClr val="000099"/>
                </a:solidFill>
              </a:rPr>
              <a:t>Технология проектирования</a:t>
            </a:r>
            <a:r>
              <a:rPr lang="ru-RU" sz="1400" dirty="0">
                <a:solidFill>
                  <a:srgbClr val="000099"/>
                </a:solidFill>
              </a:rPr>
              <a:t> определяется как совокупность трех составляющих: </a:t>
            </a:r>
          </a:p>
          <a:p>
            <a:pPr marL="285750" indent="-285750" algn="just">
              <a:buFont typeface="Arial" pitchFamily="34" charset="0"/>
              <a:buChar char="•"/>
            </a:pPr>
            <a:r>
              <a:rPr lang="ru-RU" sz="1400" dirty="0">
                <a:solidFill>
                  <a:srgbClr val="000099"/>
                </a:solidFill>
              </a:rPr>
              <a:t>Пошаговой процедуры, определяющей последовательность технологических операций проектирования. </a:t>
            </a:r>
          </a:p>
          <a:p>
            <a:pPr marL="285750" indent="-285750" algn="just">
              <a:buFont typeface="Arial" pitchFamily="34" charset="0"/>
              <a:buChar char="•"/>
            </a:pPr>
            <a:r>
              <a:rPr lang="ru-RU" sz="1400" dirty="0">
                <a:solidFill>
                  <a:srgbClr val="000099"/>
                </a:solidFill>
              </a:rPr>
              <a:t>Критериев и правил, используемых для оценки результатов выполнения технологических операций.</a:t>
            </a:r>
          </a:p>
          <a:p>
            <a:pPr marL="285750" indent="-285750" algn="just">
              <a:buFont typeface="Arial" pitchFamily="34" charset="0"/>
              <a:buChar char="•"/>
            </a:pPr>
            <a:r>
              <a:rPr lang="ru-RU" sz="1400" dirty="0">
                <a:solidFill>
                  <a:srgbClr val="000099"/>
                </a:solidFill>
              </a:rPr>
              <a:t>Нотаций (графических и текстовых средств), используемых для описания проектируемой системы. </a:t>
            </a:r>
          </a:p>
          <a:p>
            <a:pPr algn="just">
              <a:buFont typeface="Wingdings" pitchFamily="2" charset="2"/>
              <a:buNone/>
            </a:pPr>
            <a:endParaRPr lang="ru-RU" sz="1400" dirty="0">
              <a:solidFill>
                <a:srgbClr val="000099"/>
              </a:solidFill>
            </a:endParaRPr>
          </a:p>
        </p:txBody>
      </p:sp>
      <p:pic>
        <p:nvPicPr>
          <p:cNvPr id="1026" name="Picture 2" descr="C:\Users\EA\Desktop\Пары\Кафедра мат. моделирования\2019-2020\UML\Рисунки\Л1Р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730287"/>
            <a:ext cx="5472608" cy="185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15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Технологии проектирования, разработки и сопровождения</a:t>
            </a:r>
          </a:p>
        </p:txBody>
      </p:sp>
      <p:sp>
        <p:nvSpPr>
          <p:cNvPr id="7" name="Прямоугольник 6"/>
          <p:cNvSpPr/>
          <p:nvPr/>
        </p:nvSpPr>
        <p:spPr>
          <a:xfrm>
            <a:off x="7539" y="555526"/>
            <a:ext cx="9144000" cy="3785652"/>
          </a:xfrm>
          <a:prstGeom prst="rect">
            <a:avLst/>
          </a:prstGeom>
        </p:spPr>
        <p:txBody>
          <a:bodyPr wrap="square">
            <a:spAutoFit/>
          </a:bodyPr>
          <a:lstStyle/>
          <a:p>
            <a:pPr algn="just">
              <a:buFont typeface="Wingdings" pitchFamily="2" charset="2"/>
              <a:buNone/>
            </a:pPr>
            <a:r>
              <a:rPr lang="ru-RU" sz="1200" b="1" dirty="0">
                <a:solidFill>
                  <a:srgbClr val="CC3300"/>
                </a:solidFill>
              </a:rPr>
              <a:t>Технология проектирования, разработки и сопровождения ИС</a:t>
            </a:r>
            <a:r>
              <a:rPr lang="ru-RU" sz="1200" dirty="0">
                <a:solidFill>
                  <a:srgbClr val="000099"/>
                </a:solidFill>
              </a:rPr>
              <a:t> должна удовлетворять следующим общим </a:t>
            </a:r>
            <a:r>
              <a:rPr lang="ru-RU" sz="1200" b="1" dirty="0">
                <a:solidFill>
                  <a:srgbClr val="000099"/>
                </a:solidFill>
              </a:rPr>
              <a:t>требованиям</a:t>
            </a:r>
            <a:r>
              <a:rPr lang="en-US" sz="1200" dirty="0">
                <a:solidFill>
                  <a:srgbClr val="000099"/>
                </a:solidFill>
              </a:rPr>
              <a:t>:</a:t>
            </a:r>
            <a:endParaRPr lang="ru-RU" sz="1200" dirty="0">
              <a:solidFill>
                <a:srgbClr val="000099"/>
              </a:solidFill>
            </a:endParaRPr>
          </a:p>
          <a:p>
            <a:pPr marL="171450" indent="-171450" algn="just">
              <a:buFont typeface="Arial" pitchFamily="34" charset="0"/>
              <a:buChar char="•"/>
            </a:pPr>
            <a:r>
              <a:rPr lang="ru-RU" sz="1200" dirty="0">
                <a:solidFill>
                  <a:srgbClr val="000099"/>
                </a:solidFill>
              </a:rPr>
              <a:t>Технология должна </a:t>
            </a:r>
            <a:r>
              <a:rPr lang="ru-RU" sz="1200" i="1" dirty="0">
                <a:solidFill>
                  <a:srgbClr val="000099"/>
                </a:solidFill>
              </a:rPr>
              <a:t>поддерживать</a:t>
            </a:r>
            <a:r>
              <a:rPr lang="ru-RU" sz="1200" dirty="0">
                <a:solidFill>
                  <a:srgbClr val="000099"/>
                </a:solidFill>
              </a:rPr>
              <a:t> </a:t>
            </a:r>
            <a:r>
              <a:rPr lang="ru-RU" sz="1200" i="1" dirty="0">
                <a:solidFill>
                  <a:srgbClr val="000099"/>
                </a:solidFill>
              </a:rPr>
              <a:t>полный ЖЦ ПО</a:t>
            </a:r>
            <a:r>
              <a:rPr lang="ru-RU" sz="1200" dirty="0">
                <a:solidFill>
                  <a:srgbClr val="000099"/>
                </a:solidFill>
              </a:rPr>
              <a:t>.</a:t>
            </a:r>
          </a:p>
          <a:p>
            <a:pPr marL="171450" indent="-171450" algn="just">
              <a:buFont typeface="Arial" pitchFamily="34" charset="0"/>
              <a:buChar char="•"/>
            </a:pPr>
            <a:r>
              <a:rPr lang="ru-RU" sz="1200" dirty="0">
                <a:solidFill>
                  <a:srgbClr val="000099"/>
                </a:solidFill>
              </a:rPr>
              <a:t>Технология должна обеспечивать гарантированное </a:t>
            </a:r>
            <a:r>
              <a:rPr lang="ru-RU" sz="1200" i="1" dirty="0">
                <a:solidFill>
                  <a:srgbClr val="000099"/>
                </a:solidFill>
              </a:rPr>
              <a:t>достижение целей разработки ИС</a:t>
            </a:r>
            <a:r>
              <a:rPr lang="ru-RU" sz="1200" dirty="0">
                <a:solidFill>
                  <a:srgbClr val="000099"/>
                </a:solidFill>
              </a:rPr>
              <a:t> с заданным качеством и в установленное время.</a:t>
            </a:r>
          </a:p>
          <a:p>
            <a:pPr marL="171450" indent="-171450" algn="just">
              <a:buFont typeface="Arial" pitchFamily="34" charset="0"/>
              <a:buChar char="•"/>
            </a:pPr>
            <a:r>
              <a:rPr lang="ru-RU" sz="1200" dirty="0">
                <a:solidFill>
                  <a:srgbClr val="000099"/>
                </a:solidFill>
              </a:rPr>
              <a:t>Технология должна обеспечивать возможность </a:t>
            </a:r>
            <a:r>
              <a:rPr lang="ru-RU" sz="1200" i="1" dirty="0">
                <a:solidFill>
                  <a:srgbClr val="000099"/>
                </a:solidFill>
              </a:rPr>
              <a:t>выполнения крупных проектов в виде подсистем </a:t>
            </a:r>
            <a:r>
              <a:rPr lang="ru-RU" sz="1200" dirty="0">
                <a:solidFill>
                  <a:srgbClr val="000099"/>
                </a:solidFill>
              </a:rPr>
              <a:t>(т.е. возможность декомпозиции проекта на составные части, разрабатываемые группами исполнителей ограниченной численности с последующей интеграцией составных частей). Реализация подсистем должна выполняться отдельными группами специалистов.</a:t>
            </a:r>
          </a:p>
          <a:p>
            <a:pPr marL="171450" indent="-171450" algn="just">
              <a:buFont typeface="Arial" pitchFamily="34" charset="0"/>
              <a:buChar char="•"/>
            </a:pPr>
            <a:r>
              <a:rPr lang="ru-RU" sz="1200" dirty="0">
                <a:solidFill>
                  <a:srgbClr val="000099"/>
                </a:solidFill>
              </a:rPr>
              <a:t>Технология должна обеспечивать возможность ведения работ по </a:t>
            </a:r>
            <a:r>
              <a:rPr lang="ru-RU" sz="1200" i="1" dirty="0">
                <a:solidFill>
                  <a:srgbClr val="000099"/>
                </a:solidFill>
              </a:rPr>
              <a:t>проектированию отдельных подсистем небольшими группами </a:t>
            </a:r>
            <a:r>
              <a:rPr lang="ru-RU" sz="1200" dirty="0">
                <a:solidFill>
                  <a:srgbClr val="000099"/>
                </a:solidFill>
              </a:rPr>
              <a:t>(3-7 человек). Это обусловлено принципами управляемости коллектива и повышения производительности за счет минимизации числа внешних связей.</a:t>
            </a:r>
          </a:p>
          <a:p>
            <a:pPr marL="171450" indent="-171450" algn="just">
              <a:buFont typeface="Arial" pitchFamily="34" charset="0"/>
              <a:buChar char="•"/>
            </a:pPr>
            <a:r>
              <a:rPr lang="ru-RU" sz="1200" dirty="0">
                <a:solidFill>
                  <a:srgbClr val="000099"/>
                </a:solidFill>
              </a:rPr>
              <a:t>Технология должна обеспечивать </a:t>
            </a:r>
            <a:r>
              <a:rPr lang="ru-RU" sz="1200" i="1" dirty="0">
                <a:solidFill>
                  <a:srgbClr val="000099"/>
                </a:solidFill>
              </a:rPr>
              <a:t>минимальное время получения работоспособной ИС</a:t>
            </a:r>
            <a:r>
              <a:rPr lang="ru-RU" sz="1200" dirty="0">
                <a:solidFill>
                  <a:srgbClr val="000099"/>
                </a:solidFill>
              </a:rPr>
              <a:t>. Практика показывает, что даже при наличии полностью завершенного проекта, внедрение идет последовательно по отдельным подсистемам.</a:t>
            </a:r>
          </a:p>
          <a:p>
            <a:pPr marL="171450" indent="-171450" algn="just">
              <a:buFont typeface="Arial" pitchFamily="34" charset="0"/>
              <a:buChar char="•"/>
            </a:pPr>
            <a:r>
              <a:rPr lang="ru-RU" sz="1200" dirty="0">
                <a:solidFill>
                  <a:srgbClr val="000099"/>
                </a:solidFill>
              </a:rPr>
              <a:t>Технология должна предусматривать возможность </a:t>
            </a:r>
            <a:r>
              <a:rPr lang="ru-RU" sz="1200" i="1" dirty="0">
                <a:solidFill>
                  <a:srgbClr val="000099"/>
                </a:solidFill>
              </a:rPr>
              <a:t>управления конфигурацией проекта</a:t>
            </a:r>
            <a:r>
              <a:rPr lang="ru-RU" sz="1200" dirty="0">
                <a:solidFill>
                  <a:srgbClr val="000099"/>
                </a:solidFill>
              </a:rPr>
              <a:t>, ведения версий проекта и его составляющих, возможность автоматического выпуска проектной документации и синхронизацию ее версий с версиями проекта.</a:t>
            </a:r>
          </a:p>
          <a:p>
            <a:pPr marL="171450" indent="-171450" algn="just">
              <a:buFont typeface="Arial" pitchFamily="34" charset="0"/>
              <a:buChar char="•"/>
            </a:pPr>
            <a:r>
              <a:rPr lang="ru-RU" sz="1200" dirty="0">
                <a:solidFill>
                  <a:srgbClr val="000099"/>
                </a:solidFill>
              </a:rPr>
              <a:t>Технология должна обеспечивать </a:t>
            </a:r>
            <a:r>
              <a:rPr lang="ru-RU" sz="1200" i="1" dirty="0">
                <a:solidFill>
                  <a:srgbClr val="000099"/>
                </a:solidFill>
              </a:rPr>
              <a:t>независимость</a:t>
            </a:r>
            <a:r>
              <a:rPr lang="ru-RU" sz="1200" dirty="0">
                <a:solidFill>
                  <a:srgbClr val="000099"/>
                </a:solidFill>
              </a:rPr>
              <a:t> выполняемых проектных решений </a:t>
            </a:r>
            <a:r>
              <a:rPr lang="ru-RU" sz="1200" i="1" dirty="0">
                <a:solidFill>
                  <a:srgbClr val="000099"/>
                </a:solidFill>
              </a:rPr>
              <a:t>от средств реализации ИС </a:t>
            </a:r>
            <a:r>
              <a:rPr lang="ru-RU" sz="1200" dirty="0">
                <a:solidFill>
                  <a:srgbClr val="000099"/>
                </a:solidFill>
              </a:rPr>
              <a:t>(систем управления базами данных (СУБД), операционных систем, языков и систем программирования).</a:t>
            </a:r>
          </a:p>
          <a:p>
            <a:pPr marL="171450" indent="-171450" algn="just">
              <a:buFont typeface="Arial" pitchFamily="34" charset="0"/>
              <a:buChar char="•"/>
            </a:pPr>
            <a:r>
              <a:rPr lang="ru-RU" sz="1200" dirty="0">
                <a:solidFill>
                  <a:srgbClr val="000099"/>
                </a:solidFill>
              </a:rPr>
              <a:t>Технология должна быть </a:t>
            </a:r>
            <a:r>
              <a:rPr lang="ru-RU" sz="1200" i="1" dirty="0">
                <a:solidFill>
                  <a:srgbClr val="000099"/>
                </a:solidFill>
              </a:rPr>
              <a:t>поддержана комплексом согласованных CASE-средств</a:t>
            </a:r>
            <a:r>
              <a:rPr lang="ru-RU" sz="1200" dirty="0">
                <a:solidFill>
                  <a:srgbClr val="000099"/>
                </a:solidFill>
              </a:rPr>
              <a:t>, обеспечивающих автоматизацию процессов, выполняемых на всех стадиях ЖЦ.</a:t>
            </a:r>
          </a:p>
        </p:txBody>
      </p:sp>
    </p:spTree>
    <p:extLst>
      <p:ext uri="{BB962C8B-B14F-4D97-AF65-F5344CB8AC3E}">
        <p14:creationId xmlns:p14="http://schemas.microsoft.com/office/powerpoint/2010/main" val="3002784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Структура стандартов</a:t>
            </a:r>
          </a:p>
        </p:txBody>
      </p:sp>
      <p:sp>
        <p:nvSpPr>
          <p:cNvPr id="7" name="Прямоугольник 6"/>
          <p:cNvSpPr/>
          <p:nvPr/>
        </p:nvSpPr>
        <p:spPr>
          <a:xfrm>
            <a:off x="0" y="627534"/>
            <a:ext cx="9144000" cy="3600986"/>
          </a:xfrm>
          <a:prstGeom prst="rect">
            <a:avLst/>
          </a:prstGeom>
        </p:spPr>
        <p:txBody>
          <a:bodyPr wrap="square">
            <a:spAutoFit/>
          </a:bodyPr>
          <a:lstStyle/>
          <a:p>
            <a:pPr algn="just">
              <a:buFont typeface="Wingdings" pitchFamily="2" charset="2"/>
              <a:buNone/>
            </a:pPr>
            <a:r>
              <a:rPr lang="ru-RU" sz="1200" dirty="0">
                <a:solidFill>
                  <a:srgbClr val="000099"/>
                </a:solidFill>
              </a:rPr>
              <a:t>Реальное применение любой технологии проектирования, разработки и сопровождения ИС невозможно без выработки </a:t>
            </a:r>
            <a:r>
              <a:rPr lang="ru-RU" sz="1200" b="1" i="1" dirty="0">
                <a:solidFill>
                  <a:srgbClr val="CC3300"/>
                </a:solidFill>
              </a:rPr>
              <a:t>ряда стандартов</a:t>
            </a:r>
            <a:r>
              <a:rPr lang="ru-RU" sz="1200" dirty="0">
                <a:solidFill>
                  <a:srgbClr val="000099"/>
                </a:solidFill>
              </a:rPr>
              <a:t> (правил, соглашений), которые должны соблюдаться всеми участниками проекта.</a:t>
            </a:r>
          </a:p>
          <a:p>
            <a:pPr algn="just">
              <a:buFont typeface="Wingdings" pitchFamily="2" charset="2"/>
              <a:buNone/>
            </a:pPr>
            <a:endParaRPr lang="ru-RU" sz="1200" dirty="0">
              <a:solidFill>
                <a:srgbClr val="000099"/>
              </a:solidFill>
            </a:endParaRPr>
          </a:p>
          <a:p>
            <a:pPr algn="just">
              <a:buFont typeface="Wingdings" pitchFamily="2" charset="2"/>
              <a:buNone/>
            </a:pPr>
            <a:r>
              <a:rPr lang="ru-RU" sz="1200" dirty="0">
                <a:solidFill>
                  <a:srgbClr val="000099"/>
                </a:solidFill>
              </a:rPr>
              <a:t>К таким </a:t>
            </a:r>
            <a:r>
              <a:rPr lang="ru-RU" sz="1200" b="1" dirty="0">
                <a:solidFill>
                  <a:srgbClr val="000099"/>
                </a:solidFill>
              </a:rPr>
              <a:t>стандартам</a:t>
            </a:r>
            <a:r>
              <a:rPr lang="ru-RU" sz="1200" dirty="0">
                <a:solidFill>
                  <a:srgbClr val="000099"/>
                </a:solidFill>
              </a:rPr>
              <a:t> относятся следующие: </a:t>
            </a:r>
          </a:p>
          <a:p>
            <a:pPr marL="171450" indent="-171450" algn="just">
              <a:buFont typeface="Arial" pitchFamily="34" charset="0"/>
              <a:buChar char="•"/>
            </a:pPr>
            <a:r>
              <a:rPr lang="ru-RU" sz="1200" b="1" dirty="0">
                <a:solidFill>
                  <a:srgbClr val="000099"/>
                </a:solidFill>
              </a:rPr>
              <a:t>Стандарт проектирования</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Стандарт оформления проектной документации</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Стандарт пользовательского интерфейса</a:t>
            </a:r>
            <a:r>
              <a:rPr lang="ru-RU" sz="1200" dirty="0">
                <a:solidFill>
                  <a:srgbClr val="000099"/>
                </a:solidFill>
              </a:rPr>
              <a:t>.</a:t>
            </a:r>
          </a:p>
          <a:p>
            <a:pPr algn="just">
              <a:buFont typeface="Wingdings" pitchFamily="2" charset="2"/>
              <a:buNone/>
            </a:pPr>
            <a:endParaRPr lang="ru-RU" sz="1200" dirty="0">
              <a:solidFill>
                <a:srgbClr val="000099"/>
              </a:solidFill>
            </a:endParaRPr>
          </a:p>
          <a:p>
            <a:pPr algn="just">
              <a:buFont typeface="Wingdings" pitchFamily="2" charset="2"/>
              <a:buNone/>
            </a:pPr>
            <a:r>
              <a:rPr lang="ru-RU" sz="1200" b="1" dirty="0">
                <a:solidFill>
                  <a:srgbClr val="CC3300"/>
                </a:solidFill>
              </a:rPr>
              <a:t>Стандарт проектирования</a:t>
            </a:r>
            <a:r>
              <a:rPr lang="ru-RU" sz="1200" dirty="0">
                <a:solidFill>
                  <a:srgbClr val="CC3300"/>
                </a:solidFill>
              </a:rPr>
              <a:t> </a:t>
            </a:r>
            <a:r>
              <a:rPr lang="ru-RU" sz="1200" dirty="0">
                <a:solidFill>
                  <a:srgbClr val="000099"/>
                </a:solidFill>
              </a:rPr>
              <a:t>должен устанавливать: </a:t>
            </a:r>
          </a:p>
          <a:p>
            <a:pPr marL="171450" indent="-171450" algn="just">
              <a:buFont typeface="Arial" pitchFamily="34" charset="0"/>
              <a:buChar char="•"/>
            </a:pPr>
            <a:r>
              <a:rPr lang="ru-RU" sz="1200" dirty="0">
                <a:solidFill>
                  <a:srgbClr val="000099"/>
                </a:solidFill>
              </a:rPr>
              <a:t>Набор необходимых </a:t>
            </a:r>
            <a:r>
              <a:rPr lang="ru-RU" sz="1200" i="1" dirty="0">
                <a:solidFill>
                  <a:srgbClr val="000099"/>
                </a:solidFill>
              </a:rPr>
              <a:t>моделей (диаграмм)</a:t>
            </a:r>
            <a:r>
              <a:rPr lang="ru-RU" sz="1200" dirty="0">
                <a:solidFill>
                  <a:srgbClr val="000099"/>
                </a:solidFill>
              </a:rPr>
              <a:t> на каждой стадии проектирования и степень их детализации.</a:t>
            </a:r>
          </a:p>
          <a:p>
            <a:pPr marL="171450" indent="-171450" algn="just">
              <a:buFont typeface="Arial" pitchFamily="34" charset="0"/>
              <a:buChar char="•"/>
            </a:pPr>
            <a:r>
              <a:rPr lang="ru-RU" sz="1200" i="1" dirty="0">
                <a:solidFill>
                  <a:srgbClr val="000099"/>
                </a:solidFill>
              </a:rPr>
              <a:t>Правила фиксации проектных решений</a:t>
            </a:r>
            <a:r>
              <a:rPr lang="ru-RU" sz="1200" dirty="0">
                <a:solidFill>
                  <a:srgbClr val="000099"/>
                </a:solidFill>
              </a:rPr>
              <a:t> на диаграммах, в том числе: </a:t>
            </a:r>
            <a:r>
              <a:rPr lang="ru-RU" sz="1200" i="1" dirty="0">
                <a:solidFill>
                  <a:srgbClr val="000099"/>
                </a:solidFill>
              </a:rPr>
              <a:t>правила именования объектов </a:t>
            </a:r>
            <a:r>
              <a:rPr lang="ru-RU" sz="1200" dirty="0">
                <a:solidFill>
                  <a:srgbClr val="000099"/>
                </a:solidFill>
              </a:rPr>
              <a:t>(включая соглашения по терминологии), </a:t>
            </a:r>
            <a:r>
              <a:rPr lang="ru-RU" sz="1200" i="1" dirty="0">
                <a:solidFill>
                  <a:srgbClr val="000099"/>
                </a:solidFill>
              </a:rPr>
              <a:t>набор атрибутов</a:t>
            </a:r>
            <a:r>
              <a:rPr lang="ru-RU" sz="1200" dirty="0">
                <a:solidFill>
                  <a:srgbClr val="000099"/>
                </a:solidFill>
              </a:rPr>
              <a:t> для всех объектов и </a:t>
            </a:r>
            <a:r>
              <a:rPr lang="ru-RU" sz="1200" i="1" dirty="0">
                <a:solidFill>
                  <a:srgbClr val="000099"/>
                </a:solidFill>
              </a:rPr>
              <a:t>правила их заполнения </a:t>
            </a:r>
            <a:r>
              <a:rPr lang="ru-RU" sz="1200" dirty="0">
                <a:solidFill>
                  <a:srgbClr val="000099"/>
                </a:solidFill>
              </a:rPr>
              <a:t>на каждой стадии, </a:t>
            </a:r>
            <a:r>
              <a:rPr lang="ru-RU" sz="1200" i="1" dirty="0">
                <a:solidFill>
                  <a:srgbClr val="000099"/>
                </a:solidFill>
              </a:rPr>
              <a:t>правила оформления диаграмм</a:t>
            </a:r>
            <a:r>
              <a:rPr lang="ru-RU" sz="1200" dirty="0">
                <a:solidFill>
                  <a:srgbClr val="000099"/>
                </a:solidFill>
              </a:rPr>
              <a:t>, включая требования к форме и размерам объектов, и т. д.</a:t>
            </a:r>
          </a:p>
          <a:p>
            <a:pPr marL="171450" indent="-171450" algn="just">
              <a:buFont typeface="Arial" pitchFamily="34" charset="0"/>
              <a:buChar char="•"/>
            </a:pPr>
            <a:r>
              <a:rPr lang="ru-RU" sz="1200" i="1" dirty="0">
                <a:solidFill>
                  <a:srgbClr val="000099"/>
                </a:solidFill>
              </a:rPr>
              <a:t>Требования к конфигурации рабочих мест </a:t>
            </a:r>
            <a:r>
              <a:rPr lang="ru-RU" sz="1200" dirty="0">
                <a:solidFill>
                  <a:srgbClr val="000099"/>
                </a:solidFill>
              </a:rPr>
              <a:t>разработчиков, включая настройки операционной системы, настройки CASE-средств, общие настройки проекта и т. д.</a:t>
            </a:r>
          </a:p>
          <a:p>
            <a:pPr marL="171450" indent="-171450" algn="just">
              <a:buFont typeface="Arial" pitchFamily="34" charset="0"/>
              <a:buChar char="•"/>
            </a:pPr>
            <a:r>
              <a:rPr lang="ru-RU" sz="1200" i="1" dirty="0">
                <a:solidFill>
                  <a:srgbClr val="000099"/>
                </a:solidFill>
              </a:rPr>
              <a:t>Механизм обеспечения</a:t>
            </a:r>
            <a:r>
              <a:rPr lang="ru-RU" sz="1200" dirty="0">
                <a:solidFill>
                  <a:srgbClr val="000099"/>
                </a:solidFill>
              </a:rPr>
              <a:t> совместной работы над проектом, в том числе: правила интеграции подсистем проекта, правила поддержания проекта в одинаковом для всех разработчиков состоянии (регламент обмена проектной информацией, механизм фиксации общих объектов и т.д.), правила проверки проектных решений на непротиворечивость и т. д.</a:t>
            </a:r>
          </a:p>
          <a:p>
            <a:pPr algn="just">
              <a:buFont typeface="Wingdings" pitchFamily="2" charset="2"/>
              <a:buNone/>
            </a:pPr>
            <a:endParaRPr lang="ru-RU" sz="1200" dirty="0">
              <a:solidFill>
                <a:srgbClr val="000099"/>
              </a:solidFill>
            </a:endParaRPr>
          </a:p>
        </p:txBody>
      </p:sp>
    </p:spTree>
    <p:extLst>
      <p:ext uri="{BB962C8B-B14F-4D97-AF65-F5344CB8AC3E}">
        <p14:creationId xmlns:p14="http://schemas.microsoft.com/office/powerpoint/2010/main" val="375945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288032"/>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1500" b="1" dirty="0">
                <a:solidFill>
                  <a:srgbClr val="000099"/>
                </a:solidFill>
              </a:rPr>
              <a:t>Стандарт оформления проектной документации. Стандарт пользовательского интерфейса </a:t>
            </a:r>
          </a:p>
        </p:txBody>
      </p:sp>
      <p:sp>
        <p:nvSpPr>
          <p:cNvPr id="7" name="Прямоугольник 6"/>
          <p:cNvSpPr/>
          <p:nvPr/>
        </p:nvSpPr>
        <p:spPr>
          <a:xfrm>
            <a:off x="0" y="843558"/>
            <a:ext cx="9144000" cy="3416320"/>
          </a:xfrm>
          <a:prstGeom prst="rect">
            <a:avLst/>
          </a:prstGeom>
        </p:spPr>
        <p:txBody>
          <a:bodyPr wrap="square">
            <a:spAutoFit/>
          </a:bodyPr>
          <a:lstStyle/>
          <a:p>
            <a:pPr algn="just">
              <a:buFont typeface="Wingdings" pitchFamily="2" charset="2"/>
              <a:buNone/>
            </a:pPr>
            <a:r>
              <a:rPr lang="ru-RU" sz="1200" b="1" dirty="0">
                <a:solidFill>
                  <a:srgbClr val="CC3300"/>
                </a:solidFill>
              </a:rPr>
              <a:t>Стандарт оформления проектной документации</a:t>
            </a:r>
            <a:r>
              <a:rPr lang="ru-RU" sz="1200" dirty="0">
                <a:solidFill>
                  <a:srgbClr val="000099"/>
                </a:solidFill>
              </a:rPr>
              <a:t> должен устанавливать: </a:t>
            </a:r>
          </a:p>
          <a:p>
            <a:pPr marL="171450" indent="-171450" algn="just">
              <a:buFont typeface="Arial" pitchFamily="34" charset="0"/>
              <a:buChar char="•"/>
            </a:pPr>
            <a:r>
              <a:rPr lang="ru-RU" sz="1200" i="1" dirty="0">
                <a:solidFill>
                  <a:srgbClr val="000099"/>
                </a:solidFill>
              </a:rPr>
              <a:t>Комплектность</a:t>
            </a:r>
            <a:r>
              <a:rPr lang="ru-RU" sz="1200" dirty="0">
                <a:solidFill>
                  <a:srgbClr val="000099"/>
                </a:solidFill>
              </a:rPr>
              <a:t>, </a:t>
            </a:r>
            <a:r>
              <a:rPr lang="ru-RU" sz="1200" i="1" dirty="0">
                <a:solidFill>
                  <a:srgbClr val="000099"/>
                </a:solidFill>
              </a:rPr>
              <a:t>состав</a:t>
            </a:r>
            <a:r>
              <a:rPr lang="ru-RU" sz="1200" dirty="0">
                <a:solidFill>
                  <a:srgbClr val="000099"/>
                </a:solidFill>
              </a:rPr>
              <a:t> и </a:t>
            </a:r>
            <a:r>
              <a:rPr lang="ru-RU" sz="1200" i="1" dirty="0">
                <a:solidFill>
                  <a:srgbClr val="000099"/>
                </a:solidFill>
              </a:rPr>
              <a:t>структуру документации </a:t>
            </a:r>
            <a:r>
              <a:rPr lang="ru-RU" sz="1200" dirty="0">
                <a:solidFill>
                  <a:srgbClr val="000099"/>
                </a:solidFill>
              </a:rPr>
              <a:t>на каждой стадии проектирования.</a:t>
            </a:r>
          </a:p>
          <a:p>
            <a:pPr marL="171450" indent="-171450" algn="just">
              <a:buFont typeface="Arial" pitchFamily="34" charset="0"/>
              <a:buChar char="•"/>
            </a:pPr>
            <a:r>
              <a:rPr lang="ru-RU" sz="1200" i="1" dirty="0">
                <a:solidFill>
                  <a:srgbClr val="000099"/>
                </a:solidFill>
              </a:rPr>
              <a:t>Требования</a:t>
            </a:r>
            <a:r>
              <a:rPr lang="ru-RU" sz="1200" dirty="0">
                <a:solidFill>
                  <a:srgbClr val="000099"/>
                </a:solidFill>
              </a:rPr>
              <a:t> к ее </a:t>
            </a:r>
            <a:r>
              <a:rPr lang="ru-RU" sz="1200" i="1" dirty="0">
                <a:solidFill>
                  <a:srgbClr val="000099"/>
                </a:solidFill>
              </a:rPr>
              <a:t>оформлению</a:t>
            </a:r>
            <a:r>
              <a:rPr lang="ru-RU" sz="1200" dirty="0">
                <a:solidFill>
                  <a:srgbClr val="000099"/>
                </a:solidFill>
              </a:rPr>
              <a:t> (включая требования к содержанию разделов, подразделов, пунктов, таблиц и т.д.).</a:t>
            </a:r>
          </a:p>
          <a:p>
            <a:pPr marL="171450" indent="-171450" algn="just">
              <a:buFont typeface="Arial" pitchFamily="34" charset="0"/>
              <a:buChar char="•"/>
            </a:pPr>
            <a:r>
              <a:rPr lang="ru-RU" sz="1200" i="1" dirty="0">
                <a:solidFill>
                  <a:srgbClr val="000099"/>
                </a:solidFill>
              </a:rPr>
              <a:t>Правила подготовки</a:t>
            </a:r>
            <a:r>
              <a:rPr lang="ru-RU" sz="1200" dirty="0">
                <a:solidFill>
                  <a:srgbClr val="000099"/>
                </a:solidFill>
              </a:rPr>
              <a:t>, </a:t>
            </a:r>
            <a:r>
              <a:rPr lang="ru-RU" sz="1200" i="1" dirty="0">
                <a:solidFill>
                  <a:srgbClr val="000099"/>
                </a:solidFill>
              </a:rPr>
              <a:t>рассмотрения</a:t>
            </a:r>
            <a:r>
              <a:rPr lang="ru-RU" sz="1200" dirty="0">
                <a:solidFill>
                  <a:srgbClr val="000099"/>
                </a:solidFill>
              </a:rPr>
              <a:t>, </a:t>
            </a:r>
            <a:r>
              <a:rPr lang="ru-RU" sz="1200" i="1" dirty="0">
                <a:solidFill>
                  <a:srgbClr val="000099"/>
                </a:solidFill>
              </a:rPr>
              <a:t>согласования</a:t>
            </a:r>
            <a:r>
              <a:rPr lang="ru-RU" sz="1200" dirty="0">
                <a:solidFill>
                  <a:srgbClr val="000099"/>
                </a:solidFill>
              </a:rPr>
              <a:t> и </a:t>
            </a:r>
            <a:r>
              <a:rPr lang="ru-RU" sz="1200" i="1" dirty="0">
                <a:solidFill>
                  <a:srgbClr val="000099"/>
                </a:solidFill>
              </a:rPr>
              <a:t>утверждения документации </a:t>
            </a:r>
            <a:r>
              <a:rPr lang="ru-RU" sz="1200" dirty="0">
                <a:solidFill>
                  <a:srgbClr val="000099"/>
                </a:solidFill>
              </a:rPr>
              <a:t>с указанием предельных сроков для каждой стадии.</a:t>
            </a:r>
          </a:p>
          <a:p>
            <a:pPr marL="171450" indent="-171450" algn="just">
              <a:buFont typeface="Arial" pitchFamily="34" charset="0"/>
              <a:buChar char="•"/>
            </a:pPr>
            <a:r>
              <a:rPr lang="ru-RU" sz="1200" i="1" dirty="0">
                <a:solidFill>
                  <a:srgbClr val="000099"/>
                </a:solidFill>
              </a:rPr>
              <a:t>Требования</a:t>
            </a:r>
            <a:r>
              <a:rPr lang="ru-RU" sz="1200" dirty="0">
                <a:solidFill>
                  <a:srgbClr val="000099"/>
                </a:solidFill>
              </a:rPr>
              <a:t> к настройке </a:t>
            </a:r>
            <a:r>
              <a:rPr lang="ru-RU" sz="1200" i="1" dirty="0">
                <a:solidFill>
                  <a:srgbClr val="000099"/>
                </a:solidFill>
              </a:rPr>
              <a:t>издательской системы</a:t>
            </a:r>
            <a:r>
              <a:rPr lang="ru-RU" sz="1200" dirty="0">
                <a:solidFill>
                  <a:srgbClr val="000099"/>
                </a:solidFill>
              </a:rPr>
              <a:t>, используемой в качестве встроенного средства подготовки документации.</a:t>
            </a:r>
          </a:p>
          <a:p>
            <a:pPr marL="171450" indent="-171450" algn="just">
              <a:buFont typeface="Arial" pitchFamily="34" charset="0"/>
              <a:buChar char="•"/>
            </a:pPr>
            <a:r>
              <a:rPr lang="ru-RU" sz="1200" i="1" dirty="0">
                <a:solidFill>
                  <a:srgbClr val="000099"/>
                </a:solidFill>
              </a:rPr>
              <a:t>Требования</a:t>
            </a:r>
            <a:r>
              <a:rPr lang="ru-RU" sz="1200" dirty="0">
                <a:solidFill>
                  <a:srgbClr val="000099"/>
                </a:solidFill>
              </a:rPr>
              <a:t> </a:t>
            </a:r>
            <a:r>
              <a:rPr lang="ru-RU" sz="1200" i="1" dirty="0">
                <a:solidFill>
                  <a:srgbClr val="000099"/>
                </a:solidFill>
              </a:rPr>
              <a:t>к настройке CASE-средств </a:t>
            </a:r>
            <a:r>
              <a:rPr lang="ru-RU" sz="1200" dirty="0">
                <a:solidFill>
                  <a:srgbClr val="000099"/>
                </a:solidFill>
              </a:rPr>
              <a:t>для обеспечения подготовки документации в соответствии с установленными требованиями.</a:t>
            </a:r>
          </a:p>
          <a:p>
            <a:pPr algn="just">
              <a:buFont typeface="Wingdings" pitchFamily="2" charset="2"/>
              <a:buNone/>
            </a:pPr>
            <a:endParaRPr lang="ru-RU" sz="1200" dirty="0">
              <a:solidFill>
                <a:srgbClr val="000099"/>
              </a:solidFill>
            </a:endParaRPr>
          </a:p>
          <a:p>
            <a:pPr algn="just">
              <a:buFont typeface="Wingdings" pitchFamily="2" charset="2"/>
              <a:buNone/>
            </a:pPr>
            <a:r>
              <a:rPr lang="ru-RU" sz="1200" b="1" dirty="0">
                <a:solidFill>
                  <a:srgbClr val="CC3300"/>
                </a:solidFill>
              </a:rPr>
              <a:t>Стандарт интерфейса пользователя </a:t>
            </a:r>
            <a:r>
              <a:rPr lang="ru-RU" sz="1200" dirty="0">
                <a:solidFill>
                  <a:srgbClr val="000099"/>
                </a:solidFill>
              </a:rPr>
              <a:t>должен устанавливать: </a:t>
            </a:r>
          </a:p>
          <a:p>
            <a:pPr marL="171450" indent="-171450" algn="just">
              <a:buFont typeface="Arial" pitchFamily="34" charset="0"/>
              <a:buChar char="•"/>
            </a:pPr>
            <a:r>
              <a:rPr lang="ru-RU" sz="1200" dirty="0">
                <a:solidFill>
                  <a:srgbClr val="000099"/>
                </a:solidFill>
              </a:rPr>
              <a:t>Правила оформления экранов (шрифты и цветовая палитра), состав и расположение окон и элементов управления.</a:t>
            </a:r>
          </a:p>
          <a:p>
            <a:pPr marL="171450" indent="-171450" algn="just">
              <a:buFont typeface="Arial" pitchFamily="34" charset="0"/>
              <a:buChar char="•"/>
            </a:pPr>
            <a:r>
              <a:rPr lang="ru-RU" sz="1200" dirty="0">
                <a:solidFill>
                  <a:srgbClr val="000099"/>
                </a:solidFill>
              </a:rPr>
              <a:t>Правила использования клавиатуры и мыши.</a:t>
            </a:r>
          </a:p>
          <a:p>
            <a:pPr marL="171450" indent="-171450" algn="just">
              <a:buFont typeface="Arial" pitchFamily="34" charset="0"/>
              <a:buChar char="•"/>
            </a:pPr>
            <a:r>
              <a:rPr lang="ru-RU" sz="1200" dirty="0">
                <a:solidFill>
                  <a:srgbClr val="000099"/>
                </a:solidFill>
              </a:rPr>
              <a:t>Правила оформления текстов помощи.</a:t>
            </a:r>
          </a:p>
          <a:p>
            <a:pPr marL="171450" indent="-171450" algn="just">
              <a:buFont typeface="Arial" pitchFamily="34" charset="0"/>
              <a:buChar char="•"/>
            </a:pPr>
            <a:r>
              <a:rPr lang="ru-RU" sz="1200" dirty="0">
                <a:solidFill>
                  <a:srgbClr val="000099"/>
                </a:solidFill>
              </a:rPr>
              <a:t>Перечень стандартных сообщений.</a:t>
            </a:r>
          </a:p>
          <a:p>
            <a:pPr marL="171450" indent="-171450" algn="just">
              <a:buFont typeface="Arial" pitchFamily="34" charset="0"/>
              <a:buChar char="•"/>
            </a:pPr>
            <a:r>
              <a:rPr lang="ru-RU" sz="1200" dirty="0">
                <a:solidFill>
                  <a:srgbClr val="000099"/>
                </a:solidFill>
              </a:rPr>
              <a:t>Правила обработки реакции пользователя.</a:t>
            </a:r>
          </a:p>
          <a:p>
            <a:pPr algn="just">
              <a:buFont typeface="Wingdings" pitchFamily="2" charset="2"/>
              <a:buNone/>
            </a:pPr>
            <a:endParaRPr lang="ru-RU" sz="1200" dirty="0">
              <a:solidFill>
                <a:srgbClr val="000099"/>
              </a:solidFill>
            </a:endParaRPr>
          </a:p>
          <a:p>
            <a:pPr algn="just">
              <a:buFont typeface="Wingdings" pitchFamily="2" charset="2"/>
              <a:buNone/>
            </a:pPr>
            <a:endParaRPr lang="ru-RU" sz="1200" dirty="0">
              <a:solidFill>
                <a:srgbClr val="000099"/>
              </a:solidFill>
            </a:endParaRPr>
          </a:p>
        </p:txBody>
      </p:sp>
    </p:spTree>
    <p:extLst>
      <p:ext uri="{BB962C8B-B14F-4D97-AF65-F5344CB8AC3E}">
        <p14:creationId xmlns:p14="http://schemas.microsoft.com/office/powerpoint/2010/main" val="29412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Методология </a:t>
            </a:r>
            <a:r>
              <a:rPr lang="en-US" sz="2000" b="1" dirty="0">
                <a:solidFill>
                  <a:srgbClr val="000099"/>
                </a:solidFill>
              </a:rPr>
              <a:t>RAD</a:t>
            </a:r>
            <a:endParaRPr lang="ru-RU" sz="2000" b="1" dirty="0">
              <a:solidFill>
                <a:srgbClr val="000099"/>
              </a:solidFill>
            </a:endParaRPr>
          </a:p>
        </p:txBody>
      </p:sp>
      <p:sp>
        <p:nvSpPr>
          <p:cNvPr id="7" name="Прямоугольник 6"/>
          <p:cNvSpPr/>
          <p:nvPr/>
        </p:nvSpPr>
        <p:spPr>
          <a:xfrm>
            <a:off x="0" y="468769"/>
            <a:ext cx="9144000" cy="1938992"/>
          </a:xfrm>
          <a:prstGeom prst="rect">
            <a:avLst/>
          </a:prstGeom>
        </p:spPr>
        <p:txBody>
          <a:bodyPr wrap="square">
            <a:spAutoFit/>
          </a:bodyPr>
          <a:lstStyle/>
          <a:p>
            <a:pPr algn="just">
              <a:buFont typeface="Wingdings" pitchFamily="2" charset="2"/>
              <a:buNone/>
            </a:pPr>
            <a:r>
              <a:rPr lang="ru-RU" sz="1200" dirty="0">
                <a:solidFill>
                  <a:srgbClr val="000099"/>
                </a:solidFill>
              </a:rPr>
              <a:t>Одним из возможных подходов к разработке ПО в рамках спиральной модели ЖЦ является получившая в последнее время широкое распространение </a:t>
            </a:r>
            <a:r>
              <a:rPr lang="ru-RU" sz="1200" b="1" i="1" dirty="0">
                <a:solidFill>
                  <a:srgbClr val="CC3300"/>
                </a:solidFill>
              </a:rPr>
              <a:t>методология быстрой разработки приложений - RAD </a:t>
            </a:r>
            <a:r>
              <a:rPr lang="ru-RU" sz="1200" dirty="0">
                <a:solidFill>
                  <a:srgbClr val="CC3300"/>
                </a:solidFill>
              </a:rPr>
              <a:t>(</a:t>
            </a:r>
            <a:r>
              <a:rPr lang="ru-RU" sz="1200" dirty="0" err="1">
                <a:solidFill>
                  <a:srgbClr val="CC3300"/>
                </a:solidFill>
              </a:rPr>
              <a:t>Rapid</a:t>
            </a:r>
            <a:r>
              <a:rPr lang="ru-RU" sz="1200" dirty="0">
                <a:solidFill>
                  <a:srgbClr val="CC3300"/>
                </a:solidFill>
              </a:rPr>
              <a:t> </a:t>
            </a:r>
            <a:r>
              <a:rPr lang="ru-RU" sz="1200" dirty="0" err="1">
                <a:solidFill>
                  <a:srgbClr val="CC3300"/>
                </a:solidFill>
              </a:rPr>
              <a:t>Application</a:t>
            </a:r>
            <a:r>
              <a:rPr lang="ru-RU" sz="1200" dirty="0">
                <a:solidFill>
                  <a:srgbClr val="CC3300"/>
                </a:solidFill>
              </a:rPr>
              <a:t> </a:t>
            </a:r>
            <a:r>
              <a:rPr lang="ru-RU" sz="1200" dirty="0" err="1">
                <a:solidFill>
                  <a:srgbClr val="CC3300"/>
                </a:solidFill>
              </a:rPr>
              <a:t>Development</a:t>
            </a:r>
            <a:r>
              <a:rPr lang="ru-RU" sz="1200" dirty="0">
                <a:solidFill>
                  <a:srgbClr val="CC3300"/>
                </a:solidFill>
              </a:rPr>
              <a:t>). </a:t>
            </a:r>
          </a:p>
          <a:p>
            <a:pPr algn="just">
              <a:buFont typeface="Wingdings" pitchFamily="2" charset="2"/>
              <a:buNone/>
            </a:pPr>
            <a:r>
              <a:rPr lang="ru-RU" sz="1200" dirty="0">
                <a:solidFill>
                  <a:srgbClr val="000099"/>
                </a:solidFill>
              </a:rPr>
              <a:t>Под этим термином обычно понимается процесс разработки ПО, содержащий 3 элемента: </a:t>
            </a:r>
          </a:p>
          <a:p>
            <a:pPr marL="171450" indent="-171450" algn="just">
              <a:buFont typeface="Arial" pitchFamily="34" charset="0"/>
              <a:buChar char="•"/>
            </a:pPr>
            <a:r>
              <a:rPr lang="ru-RU" sz="1200" i="1" dirty="0">
                <a:solidFill>
                  <a:srgbClr val="000099"/>
                </a:solidFill>
              </a:rPr>
              <a:t>Небольшую команду программистов </a:t>
            </a:r>
            <a:r>
              <a:rPr lang="ru-RU" sz="1200" dirty="0">
                <a:solidFill>
                  <a:srgbClr val="000099"/>
                </a:solidFill>
              </a:rPr>
              <a:t>(от 2 до 10 человек).</a:t>
            </a:r>
          </a:p>
          <a:p>
            <a:pPr marL="171450" indent="-171450" algn="just">
              <a:buFont typeface="Arial" pitchFamily="34" charset="0"/>
              <a:buChar char="•"/>
            </a:pPr>
            <a:r>
              <a:rPr lang="ru-RU" sz="1200" i="1" dirty="0">
                <a:solidFill>
                  <a:srgbClr val="000099"/>
                </a:solidFill>
              </a:rPr>
              <a:t>Короткий</a:t>
            </a:r>
            <a:r>
              <a:rPr lang="ru-RU" sz="1200" dirty="0">
                <a:solidFill>
                  <a:srgbClr val="000099"/>
                </a:solidFill>
              </a:rPr>
              <a:t>, но тщательно проработанный </a:t>
            </a:r>
            <a:r>
              <a:rPr lang="ru-RU" sz="1200" i="1" dirty="0">
                <a:solidFill>
                  <a:srgbClr val="000099"/>
                </a:solidFill>
              </a:rPr>
              <a:t>производственный график </a:t>
            </a:r>
            <a:r>
              <a:rPr lang="ru-RU" sz="1200" dirty="0">
                <a:solidFill>
                  <a:srgbClr val="000099"/>
                </a:solidFill>
              </a:rPr>
              <a:t>(от 2 до 6 мес.).</a:t>
            </a:r>
          </a:p>
          <a:p>
            <a:pPr marL="171450" indent="-171450" algn="just">
              <a:buFont typeface="Arial" pitchFamily="34" charset="0"/>
              <a:buChar char="•"/>
            </a:pPr>
            <a:r>
              <a:rPr lang="ru-RU" sz="1200" i="1" dirty="0">
                <a:solidFill>
                  <a:srgbClr val="000099"/>
                </a:solidFill>
              </a:rPr>
              <a:t>Повторяющийся цикл</a:t>
            </a:r>
            <a:r>
              <a:rPr lang="ru-RU" sz="1200" dirty="0">
                <a:solidFill>
                  <a:srgbClr val="000099"/>
                </a:solidFill>
              </a:rPr>
              <a:t>, при котором разработчики, по мере того, как приложение начинает обретать форму, запрашивают и реализуют в продукте требования, полученные через взаимодействие с заказчиком.</a:t>
            </a:r>
          </a:p>
          <a:p>
            <a:pPr algn="just">
              <a:buFont typeface="Wingdings" pitchFamily="2" charset="2"/>
              <a:buNone/>
            </a:pPr>
            <a:r>
              <a:rPr lang="ru-RU" sz="1200" dirty="0">
                <a:solidFill>
                  <a:srgbClr val="000099"/>
                </a:solidFill>
              </a:rPr>
              <a:t>Команда разработчиков должна представлять из себя группу профессионалов, имеющих опыт в анализе, проектировании, генерации кода и тестировании ПО с использованием CASE-средств. Члены коллектива должны также уметь трансформировать в рабочие прототипы предложения конечных пользователей. </a:t>
            </a:r>
          </a:p>
        </p:txBody>
      </p:sp>
      <p:sp>
        <p:nvSpPr>
          <p:cNvPr id="5" name="Прямоугольник 4"/>
          <p:cNvSpPr/>
          <p:nvPr/>
        </p:nvSpPr>
        <p:spPr>
          <a:xfrm>
            <a:off x="0" y="2355726"/>
            <a:ext cx="9144000" cy="2308324"/>
          </a:xfrm>
          <a:prstGeom prst="rect">
            <a:avLst/>
          </a:prstGeom>
        </p:spPr>
        <p:txBody>
          <a:bodyPr wrap="square">
            <a:spAutoFit/>
          </a:bodyPr>
          <a:lstStyle/>
          <a:p>
            <a:pPr algn="just">
              <a:buFont typeface="Wingdings" pitchFamily="2" charset="2"/>
              <a:buNone/>
            </a:pPr>
            <a:r>
              <a:rPr lang="ru-RU" sz="1200" dirty="0">
                <a:solidFill>
                  <a:srgbClr val="000099"/>
                </a:solidFill>
              </a:rPr>
              <a:t>Жизненный цикл ПО </a:t>
            </a:r>
            <a:r>
              <a:rPr lang="ru-RU" sz="1200" dirty="0" err="1">
                <a:solidFill>
                  <a:srgbClr val="000099"/>
                </a:solidFill>
              </a:rPr>
              <a:t>по</a:t>
            </a:r>
            <a:r>
              <a:rPr lang="ru-RU" sz="1200" dirty="0">
                <a:solidFill>
                  <a:srgbClr val="000099"/>
                </a:solidFill>
              </a:rPr>
              <a:t> методологии RAD состоит из </a:t>
            </a:r>
            <a:r>
              <a:rPr lang="ru-RU" sz="1200" b="1" dirty="0">
                <a:solidFill>
                  <a:srgbClr val="CC3300"/>
                </a:solidFill>
              </a:rPr>
              <a:t>четырех фаз</a:t>
            </a:r>
            <a:r>
              <a:rPr lang="ru-RU" sz="1200" dirty="0">
                <a:solidFill>
                  <a:srgbClr val="000099"/>
                </a:solidFill>
              </a:rPr>
              <a:t>:</a:t>
            </a:r>
          </a:p>
          <a:p>
            <a:pPr marL="171450" indent="-171450" algn="just">
              <a:buFont typeface="Arial" pitchFamily="34" charset="0"/>
              <a:buChar char="•"/>
            </a:pPr>
            <a:r>
              <a:rPr lang="ru-RU" sz="1200" b="1" dirty="0">
                <a:solidFill>
                  <a:srgbClr val="CC3300"/>
                </a:solidFill>
              </a:rPr>
              <a:t>Фаза анализа и планирования требований.</a:t>
            </a:r>
          </a:p>
          <a:p>
            <a:pPr marL="171450" indent="-171450" algn="just">
              <a:buFont typeface="Arial" pitchFamily="34" charset="0"/>
              <a:buChar char="•"/>
            </a:pPr>
            <a:r>
              <a:rPr lang="ru-RU" sz="1200" b="1" dirty="0">
                <a:solidFill>
                  <a:srgbClr val="CC3300"/>
                </a:solidFill>
              </a:rPr>
              <a:t>Фаза проектирования.</a:t>
            </a:r>
          </a:p>
          <a:p>
            <a:pPr marL="171450" indent="-171450" algn="just">
              <a:buFont typeface="Arial" pitchFamily="34" charset="0"/>
              <a:buChar char="•"/>
            </a:pPr>
            <a:r>
              <a:rPr lang="ru-RU" sz="1200" b="1" dirty="0">
                <a:solidFill>
                  <a:srgbClr val="CC3300"/>
                </a:solidFill>
              </a:rPr>
              <a:t>Фаза построения.</a:t>
            </a:r>
          </a:p>
          <a:p>
            <a:pPr marL="171450" indent="-171450" algn="just">
              <a:buFont typeface="Arial" pitchFamily="34" charset="0"/>
              <a:buChar char="•"/>
            </a:pPr>
            <a:r>
              <a:rPr lang="ru-RU" sz="1200" b="1" dirty="0">
                <a:solidFill>
                  <a:srgbClr val="CC3300"/>
                </a:solidFill>
              </a:rPr>
              <a:t>Фаза внедрения.</a:t>
            </a:r>
          </a:p>
          <a:p>
            <a:pPr algn="just">
              <a:buFont typeface="Wingdings" pitchFamily="2" charset="2"/>
              <a:buNone/>
            </a:pPr>
            <a:r>
              <a:rPr lang="ru-RU" sz="1200" dirty="0">
                <a:solidFill>
                  <a:srgbClr val="000099"/>
                </a:solidFill>
              </a:rPr>
              <a:t>На </a:t>
            </a:r>
            <a:r>
              <a:rPr lang="ru-RU" sz="1200" b="1" dirty="0">
                <a:solidFill>
                  <a:srgbClr val="000099"/>
                </a:solidFill>
              </a:rPr>
              <a:t>фазе анализа и планирования требований</a:t>
            </a:r>
            <a:r>
              <a:rPr lang="ru-RU" sz="1200" dirty="0">
                <a:solidFill>
                  <a:srgbClr val="000099"/>
                </a:solidFill>
              </a:rPr>
              <a:t> пользователи системы </a:t>
            </a:r>
            <a:r>
              <a:rPr lang="ru-RU" sz="1200" i="1" dirty="0">
                <a:solidFill>
                  <a:srgbClr val="000099"/>
                </a:solidFill>
              </a:rPr>
              <a:t>определяют функции</a:t>
            </a:r>
            <a:r>
              <a:rPr lang="ru-RU" sz="1200" dirty="0">
                <a:solidFill>
                  <a:srgbClr val="000099"/>
                </a:solidFill>
              </a:rPr>
              <a:t>, которые она должна выполнять, </a:t>
            </a:r>
            <a:r>
              <a:rPr lang="ru-RU" sz="1200" i="1" dirty="0">
                <a:solidFill>
                  <a:srgbClr val="000099"/>
                </a:solidFill>
              </a:rPr>
              <a:t>выделяют</a:t>
            </a:r>
            <a:r>
              <a:rPr lang="ru-RU" sz="1200" dirty="0">
                <a:solidFill>
                  <a:srgbClr val="000099"/>
                </a:solidFill>
              </a:rPr>
              <a:t> наиболее </a:t>
            </a:r>
            <a:r>
              <a:rPr lang="ru-RU" sz="1200" i="1" dirty="0">
                <a:solidFill>
                  <a:srgbClr val="000099"/>
                </a:solidFill>
              </a:rPr>
              <a:t>приоритетные</a:t>
            </a:r>
            <a:r>
              <a:rPr lang="ru-RU" sz="1200" dirty="0">
                <a:solidFill>
                  <a:srgbClr val="000099"/>
                </a:solidFill>
              </a:rPr>
              <a:t> из них, требующие проработки в первую очередь, </a:t>
            </a:r>
            <a:r>
              <a:rPr lang="ru-RU" sz="1200" i="1" dirty="0">
                <a:solidFill>
                  <a:srgbClr val="000099"/>
                </a:solidFill>
              </a:rPr>
              <a:t>описывают</a:t>
            </a:r>
            <a:r>
              <a:rPr lang="ru-RU" sz="1200" dirty="0">
                <a:solidFill>
                  <a:srgbClr val="000099"/>
                </a:solidFill>
              </a:rPr>
              <a:t> информационные </a:t>
            </a:r>
            <a:r>
              <a:rPr lang="ru-RU" sz="1200" i="1" dirty="0">
                <a:solidFill>
                  <a:srgbClr val="000099"/>
                </a:solidFill>
              </a:rPr>
              <a:t>потребности</a:t>
            </a:r>
            <a:r>
              <a:rPr lang="ru-RU" sz="1200" dirty="0">
                <a:solidFill>
                  <a:srgbClr val="000099"/>
                </a:solidFill>
              </a:rPr>
              <a:t>. </a:t>
            </a:r>
            <a:r>
              <a:rPr lang="ru-RU" sz="1200" i="1" dirty="0">
                <a:solidFill>
                  <a:srgbClr val="000099"/>
                </a:solidFill>
              </a:rPr>
              <a:t>Определение требований выполняется </a:t>
            </a:r>
            <a:r>
              <a:rPr lang="ru-RU" sz="1200" dirty="0">
                <a:solidFill>
                  <a:srgbClr val="000099"/>
                </a:solidFill>
              </a:rPr>
              <a:t>в основном силами </a:t>
            </a:r>
            <a:r>
              <a:rPr lang="ru-RU" sz="1200" i="1" dirty="0">
                <a:solidFill>
                  <a:srgbClr val="000099"/>
                </a:solidFill>
              </a:rPr>
              <a:t>пользователей</a:t>
            </a:r>
            <a:r>
              <a:rPr lang="ru-RU" sz="1200" dirty="0">
                <a:solidFill>
                  <a:srgbClr val="000099"/>
                </a:solidFill>
              </a:rPr>
              <a:t> под руководством специалистов-разработчиков. </a:t>
            </a:r>
            <a:r>
              <a:rPr lang="ru-RU" sz="1200" i="1" dirty="0">
                <a:solidFill>
                  <a:srgbClr val="000099"/>
                </a:solidFill>
              </a:rPr>
              <a:t>Ограничивается масштаб </a:t>
            </a:r>
            <a:r>
              <a:rPr lang="ru-RU" sz="1200" dirty="0">
                <a:solidFill>
                  <a:srgbClr val="000099"/>
                </a:solidFill>
              </a:rPr>
              <a:t>проекта, </a:t>
            </a:r>
            <a:r>
              <a:rPr lang="ru-RU" sz="1200" i="1" dirty="0">
                <a:solidFill>
                  <a:srgbClr val="000099"/>
                </a:solidFill>
              </a:rPr>
              <a:t>определяются временные рамки </a:t>
            </a:r>
            <a:r>
              <a:rPr lang="ru-RU" sz="1200" dirty="0">
                <a:solidFill>
                  <a:srgbClr val="000099"/>
                </a:solidFill>
              </a:rPr>
              <a:t>для каждой из последующих фаз. Кроме того, </a:t>
            </a:r>
            <a:r>
              <a:rPr lang="ru-RU" sz="1200" i="1" dirty="0">
                <a:solidFill>
                  <a:srgbClr val="000099"/>
                </a:solidFill>
              </a:rPr>
              <a:t>определяется </a:t>
            </a:r>
            <a:r>
              <a:rPr lang="ru-RU" sz="1200" dirty="0">
                <a:solidFill>
                  <a:srgbClr val="000099"/>
                </a:solidFill>
              </a:rPr>
              <a:t>сама </a:t>
            </a:r>
            <a:r>
              <a:rPr lang="ru-RU" sz="1200" i="1" dirty="0">
                <a:solidFill>
                  <a:srgbClr val="000099"/>
                </a:solidFill>
              </a:rPr>
              <a:t>возможность реализации </a:t>
            </a:r>
            <a:r>
              <a:rPr lang="ru-RU" sz="1200" dirty="0">
                <a:solidFill>
                  <a:srgbClr val="000099"/>
                </a:solidFill>
              </a:rPr>
              <a:t>данного проекта в установленных рамках финансирования, на данных аппаратных средствах и т.п. </a:t>
            </a:r>
            <a:r>
              <a:rPr lang="ru-RU" sz="1200" i="1" dirty="0">
                <a:solidFill>
                  <a:srgbClr val="000099"/>
                </a:solidFill>
              </a:rPr>
              <a:t>Результатом</a:t>
            </a:r>
            <a:r>
              <a:rPr lang="ru-RU" sz="1200" dirty="0">
                <a:solidFill>
                  <a:srgbClr val="000099"/>
                </a:solidFill>
              </a:rPr>
              <a:t> данной фазы должны быть </a:t>
            </a:r>
            <a:r>
              <a:rPr lang="ru-RU" sz="1200" i="1" dirty="0">
                <a:solidFill>
                  <a:srgbClr val="000099"/>
                </a:solidFill>
              </a:rPr>
              <a:t>список</a:t>
            </a:r>
            <a:r>
              <a:rPr lang="ru-RU" sz="1200" dirty="0">
                <a:solidFill>
                  <a:srgbClr val="000099"/>
                </a:solidFill>
              </a:rPr>
              <a:t> и </a:t>
            </a:r>
            <a:r>
              <a:rPr lang="ru-RU" sz="1200" i="1" dirty="0">
                <a:solidFill>
                  <a:srgbClr val="000099"/>
                </a:solidFill>
              </a:rPr>
              <a:t>приоритетность функций </a:t>
            </a:r>
            <a:r>
              <a:rPr lang="ru-RU" sz="1200" dirty="0">
                <a:solidFill>
                  <a:srgbClr val="000099"/>
                </a:solidFill>
              </a:rPr>
              <a:t>будущей ИС, предварительные </a:t>
            </a:r>
            <a:r>
              <a:rPr lang="ru-RU" sz="1200" i="1" dirty="0">
                <a:solidFill>
                  <a:srgbClr val="000099"/>
                </a:solidFill>
              </a:rPr>
              <a:t>функциональные</a:t>
            </a:r>
            <a:r>
              <a:rPr lang="ru-RU" sz="1200" dirty="0">
                <a:solidFill>
                  <a:srgbClr val="000099"/>
                </a:solidFill>
              </a:rPr>
              <a:t> и </a:t>
            </a:r>
            <a:r>
              <a:rPr lang="ru-RU" sz="1200" i="1" dirty="0">
                <a:solidFill>
                  <a:srgbClr val="000099"/>
                </a:solidFill>
              </a:rPr>
              <a:t>информационные модели </a:t>
            </a:r>
            <a:r>
              <a:rPr lang="ru-RU" sz="1200" dirty="0">
                <a:solidFill>
                  <a:srgbClr val="000099"/>
                </a:solidFill>
              </a:rPr>
              <a:t>ИС. </a:t>
            </a:r>
          </a:p>
        </p:txBody>
      </p:sp>
    </p:spTree>
    <p:extLst>
      <p:ext uri="{BB962C8B-B14F-4D97-AF65-F5344CB8AC3E}">
        <p14:creationId xmlns:p14="http://schemas.microsoft.com/office/powerpoint/2010/main" val="2026185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Фаза проектирования</a:t>
            </a:r>
          </a:p>
        </p:txBody>
      </p:sp>
      <p:sp>
        <p:nvSpPr>
          <p:cNvPr id="7" name="Прямоугольник 6"/>
          <p:cNvSpPr/>
          <p:nvPr/>
        </p:nvSpPr>
        <p:spPr>
          <a:xfrm>
            <a:off x="0" y="555526"/>
            <a:ext cx="9144000" cy="3600986"/>
          </a:xfrm>
          <a:prstGeom prst="rect">
            <a:avLst/>
          </a:prstGeom>
        </p:spPr>
        <p:txBody>
          <a:bodyPr wrap="square">
            <a:spAutoFit/>
          </a:bodyPr>
          <a:lstStyle/>
          <a:p>
            <a:pPr algn="just">
              <a:buFont typeface="Wingdings" pitchFamily="2" charset="2"/>
              <a:buNone/>
            </a:pPr>
            <a:r>
              <a:rPr lang="ru-RU" sz="1200" dirty="0">
                <a:solidFill>
                  <a:srgbClr val="000099"/>
                </a:solidFill>
              </a:rPr>
              <a:t>На </a:t>
            </a:r>
            <a:r>
              <a:rPr lang="ru-RU" sz="1200" b="1" dirty="0">
                <a:solidFill>
                  <a:srgbClr val="CC3300"/>
                </a:solidFill>
              </a:rPr>
              <a:t>фазе проектирования </a:t>
            </a:r>
            <a:r>
              <a:rPr lang="ru-RU" sz="1200" dirty="0">
                <a:solidFill>
                  <a:srgbClr val="000099"/>
                </a:solidFill>
              </a:rPr>
              <a:t>часть пользователей принимает участие в техническом проектировании системы под руководством специалистов-разработчиков. </a:t>
            </a:r>
          </a:p>
          <a:p>
            <a:pPr algn="just">
              <a:buFont typeface="Wingdings" pitchFamily="2" charset="2"/>
              <a:buNone/>
            </a:pPr>
            <a:r>
              <a:rPr lang="ru-RU" sz="1200" i="1" dirty="0">
                <a:solidFill>
                  <a:srgbClr val="000099"/>
                </a:solidFill>
              </a:rPr>
              <a:t>CASE-средства</a:t>
            </a:r>
            <a:r>
              <a:rPr lang="ru-RU" sz="1200" dirty="0">
                <a:solidFill>
                  <a:srgbClr val="000099"/>
                </a:solidFill>
              </a:rPr>
              <a:t> </a:t>
            </a:r>
            <a:r>
              <a:rPr lang="ru-RU" sz="1200" i="1" dirty="0">
                <a:solidFill>
                  <a:srgbClr val="000099"/>
                </a:solidFill>
              </a:rPr>
              <a:t>используются</a:t>
            </a:r>
            <a:r>
              <a:rPr lang="ru-RU" sz="1200" dirty="0">
                <a:solidFill>
                  <a:srgbClr val="000099"/>
                </a:solidFill>
              </a:rPr>
              <a:t> для быстрого получения работающих </a:t>
            </a:r>
            <a:r>
              <a:rPr lang="ru-RU" sz="1200" i="1" dirty="0">
                <a:solidFill>
                  <a:srgbClr val="000099"/>
                </a:solidFill>
              </a:rPr>
              <a:t>прототипов приложений</a:t>
            </a:r>
            <a:r>
              <a:rPr lang="ru-RU" sz="1200" dirty="0">
                <a:solidFill>
                  <a:srgbClr val="000099"/>
                </a:solidFill>
              </a:rPr>
              <a:t>. </a:t>
            </a:r>
            <a:r>
              <a:rPr lang="ru-RU" sz="1200" i="1" dirty="0">
                <a:solidFill>
                  <a:srgbClr val="000099"/>
                </a:solidFill>
              </a:rPr>
              <a:t>Пользователи</a:t>
            </a:r>
            <a:r>
              <a:rPr lang="ru-RU" sz="1200" dirty="0">
                <a:solidFill>
                  <a:srgbClr val="000099"/>
                </a:solidFill>
              </a:rPr>
              <a:t>, непосредственно </a:t>
            </a:r>
            <a:r>
              <a:rPr lang="ru-RU" sz="1200" i="1" dirty="0">
                <a:solidFill>
                  <a:srgbClr val="000099"/>
                </a:solidFill>
              </a:rPr>
              <a:t>взаимодействуя с ними</a:t>
            </a:r>
            <a:r>
              <a:rPr lang="ru-RU" sz="1200" dirty="0">
                <a:solidFill>
                  <a:srgbClr val="000099"/>
                </a:solidFill>
              </a:rPr>
              <a:t>, </a:t>
            </a:r>
            <a:r>
              <a:rPr lang="ru-RU" sz="1200" i="1" dirty="0">
                <a:solidFill>
                  <a:srgbClr val="000099"/>
                </a:solidFill>
              </a:rPr>
              <a:t>уточняют</a:t>
            </a:r>
            <a:r>
              <a:rPr lang="ru-RU" sz="1200" dirty="0">
                <a:solidFill>
                  <a:srgbClr val="000099"/>
                </a:solidFill>
              </a:rPr>
              <a:t> и </a:t>
            </a:r>
            <a:r>
              <a:rPr lang="ru-RU" sz="1200" i="1" dirty="0">
                <a:solidFill>
                  <a:srgbClr val="000099"/>
                </a:solidFill>
              </a:rPr>
              <a:t>дополняют</a:t>
            </a:r>
            <a:r>
              <a:rPr lang="ru-RU" sz="1200" dirty="0">
                <a:solidFill>
                  <a:srgbClr val="000099"/>
                </a:solidFill>
              </a:rPr>
              <a:t> </a:t>
            </a:r>
            <a:r>
              <a:rPr lang="ru-RU" sz="1200" i="1" dirty="0">
                <a:solidFill>
                  <a:srgbClr val="000099"/>
                </a:solidFill>
              </a:rPr>
              <a:t>требования</a:t>
            </a:r>
            <a:r>
              <a:rPr lang="ru-RU" sz="1200" dirty="0">
                <a:solidFill>
                  <a:srgbClr val="000099"/>
                </a:solidFill>
              </a:rPr>
              <a:t> к системе, которые не были выявлены на предыдущей фазе. Более подробно рассматриваются процессы системы. </a:t>
            </a:r>
            <a:r>
              <a:rPr lang="ru-RU" sz="1200" i="1" dirty="0">
                <a:solidFill>
                  <a:srgbClr val="000099"/>
                </a:solidFill>
              </a:rPr>
              <a:t>Анализируется</a:t>
            </a:r>
            <a:r>
              <a:rPr lang="ru-RU" sz="1200" dirty="0">
                <a:solidFill>
                  <a:srgbClr val="000099"/>
                </a:solidFill>
              </a:rPr>
              <a:t> и, при необходимости, </a:t>
            </a:r>
            <a:r>
              <a:rPr lang="ru-RU" sz="1200" i="1" dirty="0">
                <a:solidFill>
                  <a:srgbClr val="000099"/>
                </a:solidFill>
              </a:rPr>
              <a:t>корректируется функциональная модель</a:t>
            </a:r>
            <a:r>
              <a:rPr lang="ru-RU" sz="1200" dirty="0">
                <a:solidFill>
                  <a:srgbClr val="000099"/>
                </a:solidFill>
              </a:rPr>
              <a:t>. Каждый процесс рассматривается детально. При необходимости для каждого элементарного процесса создается частичный прототип: экран, диалог, отчет, устраняющий неясности или неоднозначности. Определяются требования разграничения доступа к данным. На этой же фазе происходит определение набора необходимой документации. </a:t>
            </a:r>
          </a:p>
          <a:p>
            <a:pPr algn="just">
              <a:buFont typeface="Wingdings" pitchFamily="2" charset="2"/>
              <a:buNone/>
            </a:pPr>
            <a:endParaRPr lang="ru-RU" sz="1200" dirty="0">
              <a:solidFill>
                <a:srgbClr val="000099"/>
              </a:solidFill>
            </a:endParaRPr>
          </a:p>
          <a:p>
            <a:pPr algn="just">
              <a:buFont typeface="Wingdings" pitchFamily="2" charset="2"/>
              <a:buNone/>
            </a:pPr>
            <a:r>
              <a:rPr lang="ru-RU" sz="1200" dirty="0">
                <a:solidFill>
                  <a:srgbClr val="000099"/>
                </a:solidFill>
              </a:rPr>
              <a:t>После детального определения состава процессов оценивается количество функциональных элементов разрабатываемой системы и принимается </a:t>
            </a:r>
            <a:r>
              <a:rPr lang="ru-RU" sz="1200" i="1" dirty="0">
                <a:solidFill>
                  <a:srgbClr val="000099"/>
                </a:solidFill>
              </a:rPr>
              <a:t>решение о разделении ИС на подсистемы</a:t>
            </a:r>
            <a:r>
              <a:rPr lang="ru-RU" sz="1200" dirty="0">
                <a:solidFill>
                  <a:srgbClr val="000099"/>
                </a:solidFill>
              </a:rPr>
              <a:t>, поддающиеся реализации одной командой разработчиков за приемлемое для RAD-проектов время - порядка 60 - 90 дней. С использованием CASE-средств проект распределяется между различными командами (делится функциональная модель). </a:t>
            </a:r>
          </a:p>
          <a:p>
            <a:pPr algn="just">
              <a:buFont typeface="Wingdings" pitchFamily="2" charset="2"/>
              <a:buNone/>
            </a:pPr>
            <a:r>
              <a:rPr lang="ru-RU" sz="1200" b="1" dirty="0">
                <a:solidFill>
                  <a:srgbClr val="000099"/>
                </a:solidFill>
              </a:rPr>
              <a:t>Результатом</a:t>
            </a:r>
            <a:r>
              <a:rPr lang="ru-RU" sz="1200" dirty="0">
                <a:solidFill>
                  <a:srgbClr val="000099"/>
                </a:solidFill>
              </a:rPr>
              <a:t> данной фазы должны быть: </a:t>
            </a:r>
          </a:p>
          <a:p>
            <a:pPr marL="171450" indent="-171450" algn="just">
              <a:buFont typeface="Arial" pitchFamily="34" charset="0"/>
              <a:buChar char="•"/>
            </a:pPr>
            <a:r>
              <a:rPr lang="ru-RU" sz="1200" dirty="0">
                <a:solidFill>
                  <a:srgbClr val="000099"/>
                </a:solidFill>
              </a:rPr>
              <a:t>Общая информационная </a:t>
            </a:r>
            <a:r>
              <a:rPr lang="ru-RU" sz="1200" i="1" dirty="0">
                <a:solidFill>
                  <a:srgbClr val="000099"/>
                </a:solidFill>
              </a:rPr>
              <a:t>модель системы</a:t>
            </a:r>
            <a:r>
              <a:rPr lang="ru-RU" sz="1200" dirty="0">
                <a:solidFill>
                  <a:srgbClr val="000099"/>
                </a:solidFill>
              </a:rPr>
              <a:t>.</a:t>
            </a:r>
          </a:p>
          <a:p>
            <a:pPr marL="171450" indent="-171450" algn="just">
              <a:buFont typeface="Arial" pitchFamily="34" charset="0"/>
              <a:buChar char="•"/>
            </a:pPr>
            <a:r>
              <a:rPr lang="ru-RU" sz="1200" i="1" dirty="0">
                <a:solidFill>
                  <a:srgbClr val="000099"/>
                </a:solidFill>
              </a:rPr>
              <a:t>Функциональные модели</a:t>
            </a:r>
            <a:r>
              <a:rPr lang="ru-RU" sz="1200" dirty="0">
                <a:solidFill>
                  <a:srgbClr val="000099"/>
                </a:solidFill>
              </a:rPr>
              <a:t> системы в целом и подсистем, реализуемых отдельными командами разработчиков.</a:t>
            </a:r>
          </a:p>
          <a:p>
            <a:pPr marL="171450" indent="-171450" algn="just">
              <a:buFont typeface="Arial" pitchFamily="34" charset="0"/>
              <a:buChar char="•"/>
            </a:pPr>
            <a:r>
              <a:rPr lang="ru-RU" sz="1200" dirty="0">
                <a:solidFill>
                  <a:srgbClr val="000099"/>
                </a:solidFill>
              </a:rPr>
              <a:t>Точно определенные с помощью CASE-средства </a:t>
            </a:r>
            <a:r>
              <a:rPr lang="ru-RU" sz="1200" i="1" dirty="0">
                <a:solidFill>
                  <a:srgbClr val="000099"/>
                </a:solidFill>
              </a:rPr>
              <a:t>интерфейсы между </a:t>
            </a:r>
            <a:r>
              <a:rPr lang="ru-RU" sz="1200" dirty="0">
                <a:solidFill>
                  <a:srgbClr val="000099"/>
                </a:solidFill>
              </a:rPr>
              <a:t>автономно разрабатываемыми </a:t>
            </a:r>
            <a:r>
              <a:rPr lang="ru-RU" sz="1200" i="1" dirty="0">
                <a:solidFill>
                  <a:srgbClr val="000099"/>
                </a:solidFill>
              </a:rPr>
              <a:t>подсистемами</a:t>
            </a:r>
            <a:r>
              <a:rPr lang="ru-RU" sz="1200" dirty="0">
                <a:solidFill>
                  <a:srgbClr val="000099"/>
                </a:solidFill>
              </a:rPr>
              <a:t>.</a:t>
            </a:r>
          </a:p>
          <a:p>
            <a:pPr marL="171450" indent="-171450" algn="just">
              <a:buFont typeface="Arial" pitchFamily="34" charset="0"/>
              <a:buChar char="•"/>
            </a:pPr>
            <a:r>
              <a:rPr lang="ru-RU" sz="1200" dirty="0">
                <a:solidFill>
                  <a:srgbClr val="000099"/>
                </a:solidFill>
              </a:rPr>
              <a:t>Построенные </a:t>
            </a:r>
            <a:r>
              <a:rPr lang="ru-RU" sz="1200" i="1" dirty="0">
                <a:solidFill>
                  <a:srgbClr val="000099"/>
                </a:solidFill>
              </a:rPr>
              <a:t>прототипы экранов, отчетов, диалогов</a:t>
            </a:r>
            <a:r>
              <a:rPr lang="ru-RU" sz="1200" dirty="0">
                <a:solidFill>
                  <a:srgbClr val="000099"/>
                </a:solidFill>
              </a:rPr>
              <a:t>.</a:t>
            </a:r>
          </a:p>
        </p:txBody>
      </p:sp>
    </p:spTree>
    <p:extLst>
      <p:ext uri="{BB962C8B-B14F-4D97-AF65-F5344CB8AC3E}">
        <p14:creationId xmlns:p14="http://schemas.microsoft.com/office/powerpoint/2010/main" val="1697493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Фаза построения</a:t>
            </a:r>
          </a:p>
        </p:txBody>
      </p:sp>
      <p:sp>
        <p:nvSpPr>
          <p:cNvPr id="7" name="Прямоугольник 6"/>
          <p:cNvSpPr/>
          <p:nvPr/>
        </p:nvSpPr>
        <p:spPr>
          <a:xfrm>
            <a:off x="0" y="448092"/>
            <a:ext cx="9144000" cy="2123658"/>
          </a:xfrm>
          <a:prstGeom prst="rect">
            <a:avLst/>
          </a:prstGeom>
        </p:spPr>
        <p:txBody>
          <a:bodyPr wrap="square">
            <a:spAutoFit/>
          </a:bodyPr>
          <a:lstStyle/>
          <a:p>
            <a:pPr algn="just">
              <a:buFont typeface="Wingdings" pitchFamily="2" charset="2"/>
              <a:buNone/>
            </a:pPr>
            <a:r>
              <a:rPr lang="ru-RU" sz="1200" dirty="0">
                <a:solidFill>
                  <a:srgbClr val="000099"/>
                </a:solidFill>
              </a:rPr>
              <a:t>На </a:t>
            </a:r>
            <a:r>
              <a:rPr lang="ru-RU" sz="1200" b="1" i="1" dirty="0">
                <a:solidFill>
                  <a:srgbClr val="CC3300"/>
                </a:solidFill>
              </a:rPr>
              <a:t>фазе построения </a:t>
            </a:r>
            <a:r>
              <a:rPr lang="ru-RU" sz="1200" dirty="0">
                <a:solidFill>
                  <a:srgbClr val="000099"/>
                </a:solidFill>
              </a:rPr>
              <a:t>выполняется непосредственно сама </a:t>
            </a:r>
            <a:r>
              <a:rPr lang="ru-RU" sz="1200" i="1" dirty="0">
                <a:solidFill>
                  <a:srgbClr val="000099"/>
                </a:solidFill>
              </a:rPr>
              <a:t>быстрая разработка приложения</a:t>
            </a:r>
            <a:r>
              <a:rPr lang="ru-RU" sz="1200" dirty="0">
                <a:solidFill>
                  <a:srgbClr val="000099"/>
                </a:solidFill>
              </a:rPr>
              <a:t>. На данной фазе </a:t>
            </a:r>
            <a:r>
              <a:rPr lang="ru-RU" sz="1200" i="1" dirty="0">
                <a:solidFill>
                  <a:srgbClr val="000099"/>
                </a:solidFill>
              </a:rPr>
              <a:t>разработчики</a:t>
            </a:r>
            <a:r>
              <a:rPr lang="ru-RU" sz="1200" dirty="0">
                <a:solidFill>
                  <a:srgbClr val="000099"/>
                </a:solidFill>
              </a:rPr>
              <a:t> производят итеративное построение </a:t>
            </a:r>
            <a:r>
              <a:rPr lang="ru-RU" sz="1200" i="1" dirty="0">
                <a:solidFill>
                  <a:srgbClr val="000099"/>
                </a:solidFill>
              </a:rPr>
              <a:t>реальной системы </a:t>
            </a:r>
            <a:r>
              <a:rPr lang="ru-RU" sz="1200" dirty="0">
                <a:solidFill>
                  <a:srgbClr val="000099"/>
                </a:solidFill>
              </a:rPr>
              <a:t>на основе полученных в предыдущей фазе моделей, а также </a:t>
            </a:r>
            <a:r>
              <a:rPr lang="ru-RU" sz="1200" i="1" dirty="0">
                <a:solidFill>
                  <a:srgbClr val="000099"/>
                </a:solidFill>
              </a:rPr>
              <a:t>требований нефункционального характера</a:t>
            </a:r>
            <a:r>
              <a:rPr lang="ru-RU" sz="1200" dirty="0">
                <a:solidFill>
                  <a:srgbClr val="000099"/>
                </a:solidFill>
              </a:rPr>
              <a:t>. Программный код частично формируется при помощи автоматических генераторов, получающих информацию непосредственно из </a:t>
            </a:r>
            <a:r>
              <a:rPr lang="ru-RU" sz="1200" dirty="0" err="1">
                <a:solidFill>
                  <a:srgbClr val="000099"/>
                </a:solidFill>
              </a:rPr>
              <a:t>репозитория</a:t>
            </a:r>
            <a:r>
              <a:rPr lang="ru-RU" sz="1200" dirty="0">
                <a:solidFill>
                  <a:srgbClr val="000099"/>
                </a:solidFill>
              </a:rPr>
              <a:t> CASE-средств. </a:t>
            </a:r>
            <a:r>
              <a:rPr lang="ru-RU" sz="1200" i="1" dirty="0">
                <a:solidFill>
                  <a:srgbClr val="000099"/>
                </a:solidFill>
              </a:rPr>
              <a:t>Конечные пользователи</a:t>
            </a:r>
            <a:r>
              <a:rPr lang="ru-RU" sz="1200" dirty="0">
                <a:solidFill>
                  <a:srgbClr val="000099"/>
                </a:solidFill>
              </a:rPr>
              <a:t> на этой фазе оценивают получаемые результаты и </a:t>
            </a:r>
            <a:r>
              <a:rPr lang="ru-RU" sz="1200" i="1" dirty="0">
                <a:solidFill>
                  <a:srgbClr val="000099"/>
                </a:solidFill>
              </a:rPr>
              <a:t>вносят коррективы</a:t>
            </a:r>
            <a:r>
              <a:rPr lang="ru-RU" sz="1200" dirty="0">
                <a:solidFill>
                  <a:srgbClr val="000099"/>
                </a:solidFill>
              </a:rPr>
              <a:t>, если в процессе разработки система перестает удовлетворять определенным ранее требованиям. </a:t>
            </a:r>
            <a:r>
              <a:rPr lang="ru-RU" sz="1200" i="1" dirty="0">
                <a:solidFill>
                  <a:srgbClr val="000099"/>
                </a:solidFill>
              </a:rPr>
              <a:t>Тестирование</a:t>
            </a:r>
            <a:r>
              <a:rPr lang="ru-RU" sz="1200" dirty="0">
                <a:solidFill>
                  <a:srgbClr val="000099"/>
                </a:solidFill>
              </a:rPr>
              <a:t> системы </a:t>
            </a:r>
            <a:r>
              <a:rPr lang="ru-RU" sz="1200" i="1" dirty="0">
                <a:solidFill>
                  <a:srgbClr val="000099"/>
                </a:solidFill>
              </a:rPr>
              <a:t>осуществляется</a:t>
            </a:r>
            <a:r>
              <a:rPr lang="ru-RU" sz="1200" dirty="0">
                <a:solidFill>
                  <a:srgbClr val="000099"/>
                </a:solidFill>
              </a:rPr>
              <a:t> непосредственно </a:t>
            </a:r>
            <a:r>
              <a:rPr lang="ru-RU" sz="1200" i="1" dirty="0">
                <a:solidFill>
                  <a:srgbClr val="000099"/>
                </a:solidFill>
              </a:rPr>
              <a:t>в процессе разработки</a:t>
            </a:r>
            <a:r>
              <a:rPr lang="ru-RU" sz="1200" dirty="0">
                <a:solidFill>
                  <a:srgbClr val="000099"/>
                </a:solidFill>
              </a:rPr>
              <a:t>. </a:t>
            </a:r>
          </a:p>
          <a:p>
            <a:pPr algn="just">
              <a:buFont typeface="Wingdings" pitchFamily="2" charset="2"/>
              <a:buNone/>
            </a:pPr>
            <a:r>
              <a:rPr lang="ru-RU" sz="1200" dirty="0">
                <a:solidFill>
                  <a:srgbClr val="000099"/>
                </a:solidFill>
              </a:rPr>
              <a:t>Все модели и прототипы должны быть получены с применением тех CASE-средств, которые будут использоваться в дальнейшем при построении системы. Данное требование вызвано тем, что в традиционном подходе при передаче информации о проекте с этапа на этап может произойти фактически неконтролируемое искажение данных. Применение единой среды хранения информации о проекте позволяет избежать этой опасности. </a:t>
            </a:r>
          </a:p>
        </p:txBody>
      </p:sp>
      <p:sp>
        <p:nvSpPr>
          <p:cNvPr id="4" name="Прямоугольник 3"/>
          <p:cNvSpPr/>
          <p:nvPr/>
        </p:nvSpPr>
        <p:spPr>
          <a:xfrm>
            <a:off x="0" y="2513861"/>
            <a:ext cx="9144000" cy="2123658"/>
          </a:xfrm>
          <a:prstGeom prst="rect">
            <a:avLst/>
          </a:prstGeom>
        </p:spPr>
        <p:txBody>
          <a:bodyPr wrap="square">
            <a:spAutoFit/>
          </a:bodyPr>
          <a:lstStyle/>
          <a:p>
            <a:pPr algn="just">
              <a:buFont typeface="Wingdings" pitchFamily="2" charset="2"/>
              <a:buNone/>
            </a:pPr>
            <a:r>
              <a:rPr lang="ru-RU" sz="1200" dirty="0">
                <a:solidFill>
                  <a:srgbClr val="000099"/>
                </a:solidFill>
              </a:rPr>
              <a:t>После окончания работ каждой отдельной команды разработчиков производится постепенная интеграция данной части системы с остальными, формируется полный программный код, выполняется тестирование совместной работы данной части приложения с остальными, а затем тестирование системы в целом. Завершается физическое проектирование системы: </a:t>
            </a:r>
          </a:p>
          <a:p>
            <a:pPr marL="171450" indent="-171450" algn="just">
              <a:buFont typeface="Arial" pitchFamily="34" charset="0"/>
              <a:buChar char="•"/>
            </a:pPr>
            <a:r>
              <a:rPr lang="ru-RU" sz="1200" dirty="0">
                <a:solidFill>
                  <a:srgbClr val="000099"/>
                </a:solidFill>
              </a:rPr>
              <a:t>Определяется необходимость распределения данных.</a:t>
            </a:r>
          </a:p>
          <a:p>
            <a:pPr marL="171450" indent="-171450" algn="just">
              <a:buFont typeface="Arial" pitchFamily="34" charset="0"/>
              <a:buChar char="•"/>
            </a:pPr>
            <a:r>
              <a:rPr lang="ru-RU" sz="1200" dirty="0">
                <a:solidFill>
                  <a:srgbClr val="000099"/>
                </a:solidFill>
              </a:rPr>
              <a:t>Производится анализ использования данных.</a:t>
            </a:r>
          </a:p>
          <a:p>
            <a:pPr marL="171450" indent="-171450" algn="just">
              <a:buFont typeface="Arial" pitchFamily="34" charset="0"/>
              <a:buChar char="•"/>
            </a:pPr>
            <a:r>
              <a:rPr lang="ru-RU" sz="1200" dirty="0">
                <a:solidFill>
                  <a:srgbClr val="000099"/>
                </a:solidFill>
              </a:rPr>
              <a:t>Производится физическое проектирование базы данных.</a:t>
            </a:r>
          </a:p>
          <a:p>
            <a:pPr marL="171450" indent="-171450" algn="just">
              <a:buFont typeface="Arial" pitchFamily="34" charset="0"/>
              <a:buChar char="•"/>
            </a:pPr>
            <a:r>
              <a:rPr lang="ru-RU" sz="1200" dirty="0">
                <a:solidFill>
                  <a:srgbClr val="000099"/>
                </a:solidFill>
              </a:rPr>
              <a:t>Определяются требования к аппаратным ресурсам.</a:t>
            </a:r>
          </a:p>
          <a:p>
            <a:pPr marL="171450" indent="-171450" algn="just">
              <a:buFont typeface="Arial" pitchFamily="34" charset="0"/>
              <a:buChar char="•"/>
            </a:pPr>
            <a:r>
              <a:rPr lang="ru-RU" sz="1200" dirty="0">
                <a:solidFill>
                  <a:srgbClr val="000099"/>
                </a:solidFill>
              </a:rPr>
              <a:t>Определяются способы увеличения производительности.</a:t>
            </a:r>
          </a:p>
          <a:p>
            <a:pPr marL="171450" indent="-171450" algn="just">
              <a:buFont typeface="Arial" pitchFamily="34" charset="0"/>
              <a:buChar char="•"/>
            </a:pPr>
            <a:r>
              <a:rPr lang="ru-RU" sz="1200" dirty="0">
                <a:solidFill>
                  <a:srgbClr val="000099"/>
                </a:solidFill>
              </a:rPr>
              <a:t>Завершается разработка документации проекта.</a:t>
            </a:r>
          </a:p>
          <a:p>
            <a:pPr algn="just"/>
            <a:r>
              <a:rPr lang="ru-RU" sz="1200" dirty="0">
                <a:solidFill>
                  <a:srgbClr val="000099"/>
                </a:solidFill>
              </a:rPr>
              <a:t>Результатом фазы является готовая система, удовлетворяющая всем согласованным требованиям. </a:t>
            </a:r>
          </a:p>
        </p:txBody>
      </p:sp>
    </p:spTree>
    <p:extLst>
      <p:ext uri="{BB962C8B-B14F-4D97-AF65-F5344CB8AC3E}">
        <p14:creationId xmlns:p14="http://schemas.microsoft.com/office/powerpoint/2010/main" val="1975508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Фаза внедрения</a:t>
            </a:r>
          </a:p>
        </p:txBody>
      </p:sp>
      <p:sp>
        <p:nvSpPr>
          <p:cNvPr id="7" name="Прямоугольник 6"/>
          <p:cNvSpPr/>
          <p:nvPr/>
        </p:nvSpPr>
        <p:spPr>
          <a:xfrm>
            <a:off x="0" y="555526"/>
            <a:ext cx="9144000" cy="1569660"/>
          </a:xfrm>
          <a:prstGeom prst="rect">
            <a:avLst/>
          </a:prstGeom>
        </p:spPr>
        <p:txBody>
          <a:bodyPr wrap="square">
            <a:spAutoFit/>
          </a:bodyPr>
          <a:lstStyle/>
          <a:p>
            <a:pPr algn="just">
              <a:buFont typeface="Wingdings" pitchFamily="2" charset="2"/>
              <a:buNone/>
            </a:pPr>
            <a:r>
              <a:rPr lang="ru-RU" sz="1200" dirty="0">
                <a:solidFill>
                  <a:srgbClr val="000099"/>
                </a:solidFill>
              </a:rPr>
              <a:t>На </a:t>
            </a:r>
            <a:r>
              <a:rPr lang="ru-RU" sz="1200" b="1" i="1" dirty="0">
                <a:solidFill>
                  <a:srgbClr val="CC3300"/>
                </a:solidFill>
              </a:rPr>
              <a:t>фазе внедрения</a:t>
            </a:r>
            <a:r>
              <a:rPr lang="ru-RU" sz="1200" dirty="0">
                <a:solidFill>
                  <a:srgbClr val="000099"/>
                </a:solidFill>
              </a:rPr>
              <a:t> производится </a:t>
            </a:r>
            <a:r>
              <a:rPr lang="ru-RU" sz="1200" i="1" dirty="0">
                <a:solidFill>
                  <a:srgbClr val="000099"/>
                </a:solidFill>
              </a:rPr>
              <a:t>обучение пользователей</a:t>
            </a:r>
            <a:r>
              <a:rPr lang="ru-RU" sz="1200" dirty="0">
                <a:solidFill>
                  <a:srgbClr val="000099"/>
                </a:solidFill>
              </a:rPr>
              <a:t>, </a:t>
            </a:r>
            <a:r>
              <a:rPr lang="ru-RU" sz="1200" i="1" dirty="0">
                <a:solidFill>
                  <a:srgbClr val="000099"/>
                </a:solidFill>
              </a:rPr>
              <a:t>организационные изменения</a:t>
            </a:r>
            <a:r>
              <a:rPr lang="ru-RU" sz="1200" dirty="0">
                <a:solidFill>
                  <a:srgbClr val="000099"/>
                </a:solidFill>
              </a:rPr>
              <a:t> и параллельно с внедрением новой системы осуществляется работа с существующей системой (до полного внедрения новой). Так как </a:t>
            </a:r>
            <a:r>
              <a:rPr lang="ru-RU" sz="1200" i="1" dirty="0">
                <a:solidFill>
                  <a:srgbClr val="000099"/>
                </a:solidFill>
              </a:rPr>
              <a:t>фаза построения </a:t>
            </a:r>
            <a:r>
              <a:rPr lang="ru-RU" sz="1200" dirty="0">
                <a:solidFill>
                  <a:srgbClr val="000099"/>
                </a:solidFill>
              </a:rPr>
              <a:t>достаточно </a:t>
            </a:r>
            <a:r>
              <a:rPr lang="ru-RU" sz="1200" i="1" dirty="0">
                <a:solidFill>
                  <a:srgbClr val="000099"/>
                </a:solidFill>
              </a:rPr>
              <a:t>непродолжительна</a:t>
            </a:r>
            <a:r>
              <a:rPr lang="ru-RU" sz="1200" dirty="0">
                <a:solidFill>
                  <a:srgbClr val="000099"/>
                </a:solidFill>
              </a:rPr>
              <a:t>, планирование и подготовка к внедрению должны начинаться заранее, как правило, на этапе проектирования системы. </a:t>
            </a:r>
          </a:p>
          <a:p>
            <a:pPr algn="just">
              <a:buFont typeface="Wingdings" pitchFamily="2" charset="2"/>
              <a:buNone/>
            </a:pPr>
            <a:r>
              <a:rPr lang="ru-RU" sz="1200" dirty="0">
                <a:solidFill>
                  <a:srgbClr val="000099"/>
                </a:solidFill>
              </a:rPr>
              <a:t>Приведенная схема разработки ИС </a:t>
            </a:r>
            <a:r>
              <a:rPr lang="ru-RU" sz="1200" u="sng" dirty="0">
                <a:solidFill>
                  <a:srgbClr val="000099"/>
                </a:solidFill>
              </a:rPr>
              <a:t>не является абсолютной</a:t>
            </a:r>
            <a:r>
              <a:rPr lang="ru-RU" sz="1200" dirty="0">
                <a:solidFill>
                  <a:srgbClr val="000099"/>
                </a:solidFill>
              </a:rPr>
              <a:t>. Возможны различные варианты, </a:t>
            </a:r>
            <a:r>
              <a:rPr lang="ru-RU" sz="1200" i="1" dirty="0">
                <a:solidFill>
                  <a:srgbClr val="000099"/>
                </a:solidFill>
              </a:rPr>
              <a:t>зависящие</a:t>
            </a:r>
            <a:r>
              <a:rPr lang="ru-RU" sz="1200" dirty="0">
                <a:solidFill>
                  <a:srgbClr val="000099"/>
                </a:solidFill>
              </a:rPr>
              <a:t>, например, от начальных условий, в которых ведется разработка: разрабатывается совершенно новая система; уже было проведено обследование предприятия и существует модель его деятельности; на предприятии уже существует некоторая ИС, которая может быть использована в качестве начального прототипа или должна быть интегрирована с разрабатываемой. </a:t>
            </a:r>
          </a:p>
        </p:txBody>
      </p:sp>
    </p:spTree>
    <p:extLst>
      <p:ext uri="{BB962C8B-B14F-4D97-AF65-F5344CB8AC3E}">
        <p14:creationId xmlns:p14="http://schemas.microsoft.com/office/powerpoint/2010/main" val="355343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Жизненный цикл ИС </a:t>
            </a:r>
          </a:p>
        </p:txBody>
      </p:sp>
      <p:sp>
        <p:nvSpPr>
          <p:cNvPr id="3" name="Прямоугольник 2"/>
          <p:cNvSpPr/>
          <p:nvPr/>
        </p:nvSpPr>
        <p:spPr>
          <a:xfrm>
            <a:off x="0" y="555526"/>
            <a:ext cx="9144000" cy="523220"/>
          </a:xfrm>
          <a:prstGeom prst="rect">
            <a:avLst/>
          </a:prstGeom>
        </p:spPr>
        <p:txBody>
          <a:bodyPr wrap="square">
            <a:spAutoFit/>
          </a:bodyPr>
          <a:lstStyle/>
          <a:p>
            <a:pPr lvl="0" algn="just"/>
            <a:r>
              <a:rPr lang="ru-RU" sz="1400" b="1" i="1" dirty="0">
                <a:solidFill>
                  <a:srgbClr val="000099"/>
                </a:solidFill>
              </a:rPr>
              <a:t>Жизненный цикл ИС </a:t>
            </a:r>
            <a:r>
              <a:rPr lang="ru-RU" sz="1400" dirty="0">
                <a:solidFill>
                  <a:srgbClr val="000099"/>
                </a:solidFill>
              </a:rPr>
              <a:t>можно представить как </a:t>
            </a:r>
            <a:r>
              <a:rPr lang="ru-RU" sz="1400" dirty="0">
                <a:solidFill>
                  <a:srgbClr val="CC3300"/>
                </a:solidFill>
              </a:rPr>
              <a:t>ряд событий</a:t>
            </a:r>
            <a:r>
              <a:rPr lang="ru-RU" sz="1400" dirty="0">
                <a:solidFill>
                  <a:srgbClr val="000099"/>
                </a:solidFill>
              </a:rPr>
              <a:t>, происходящих с системой в процессе ее создания и использования.</a:t>
            </a:r>
            <a:endParaRPr lang="ru-RU" sz="1400" b="1" dirty="0">
              <a:solidFill>
                <a:srgbClr val="CC3300"/>
              </a:solidFill>
            </a:endParaRPr>
          </a:p>
        </p:txBody>
      </p:sp>
      <p:sp>
        <p:nvSpPr>
          <p:cNvPr id="11" name="Прямоугольник 10"/>
          <p:cNvSpPr/>
          <p:nvPr/>
        </p:nvSpPr>
        <p:spPr>
          <a:xfrm>
            <a:off x="5079" y="2152415"/>
            <a:ext cx="9144000" cy="590931"/>
          </a:xfrm>
          <a:prstGeom prst="rect">
            <a:avLst/>
          </a:prstGeom>
        </p:spPr>
        <p:txBody>
          <a:bodyPr wrap="square">
            <a:spAutoFit/>
          </a:bodyPr>
          <a:lstStyle/>
          <a:p>
            <a:pPr algn="just">
              <a:lnSpc>
                <a:spcPct val="90000"/>
              </a:lnSpc>
            </a:pPr>
            <a:r>
              <a:rPr lang="ru-RU" sz="1200" b="1" dirty="0">
                <a:solidFill>
                  <a:srgbClr val="CC3300"/>
                </a:solidFill>
              </a:rPr>
              <a:t>1. </a:t>
            </a:r>
            <a:r>
              <a:rPr lang="ru-RU" sz="1200" b="1" i="1" dirty="0">
                <a:solidFill>
                  <a:srgbClr val="000099"/>
                </a:solidFill>
              </a:rPr>
              <a:t>Каскадная модель </a:t>
            </a:r>
            <a:r>
              <a:rPr lang="ru-RU" sz="1200" dirty="0">
                <a:solidFill>
                  <a:srgbClr val="000099"/>
                </a:solidFill>
              </a:rPr>
              <a:t>предусматривает </a:t>
            </a:r>
            <a:r>
              <a:rPr lang="ru-RU" sz="1200" i="1" dirty="0">
                <a:solidFill>
                  <a:srgbClr val="000099"/>
                </a:solidFill>
              </a:rPr>
              <a:t>последовательное выполнение всех этапов</a:t>
            </a:r>
            <a:r>
              <a:rPr lang="ru-RU" sz="1200" dirty="0">
                <a:solidFill>
                  <a:srgbClr val="000099"/>
                </a:solidFill>
              </a:rPr>
              <a:t> проекта в строго фиксированном порядке. Переход на следующий этап означает полное завершение работ на предыдущем этапе. Возможность использования каких-либо типовых проектных решений и прикладных систем.</a:t>
            </a:r>
          </a:p>
        </p:txBody>
      </p:sp>
      <p:sp>
        <p:nvSpPr>
          <p:cNvPr id="14" name="Прямоугольник 13"/>
          <p:cNvSpPr/>
          <p:nvPr/>
        </p:nvSpPr>
        <p:spPr>
          <a:xfrm>
            <a:off x="-947" y="2743346"/>
            <a:ext cx="9144000" cy="590931"/>
          </a:xfrm>
          <a:prstGeom prst="rect">
            <a:avLst/>
          </a:prstGeom>
        </p:spPr>
        <p:txBody>
          <a:bodyPr wrap="square">
            <a:spAutoFit/>
          </a:bodyPr>
          <a:lstStyle/>
          <a:p>
            <a:pPr algn="just">
              <a:lnSpc>
                <a:spcPct val="90000"/>
              </a:lnSpc>
            </a:pPr>
            <a:r>
              <a:rPr lang="ru-RU" sz="1200" b="1" dirty="0">
                <a:solidFill>
                  <a:srgbClr val="CC3300"/>
                </a:solidFill>
              </a:rPr>
              <a:t>2. </a:t>
            </a:r>
            <a:r>
              <a:rPr lang="ru-RU" sz="1200" b="1" i="1" dirty="0">
                <a:solidFill>
                  <a:srgbClr val="000099"/>
                </a:solidFill>
              </a:rPr>
              <a:t>Поэтапная модель</a:t>
            </a:r>
            <a:r>
              <a:rPr lang="ru-RU" sz="1200" dirty="0">
                <a:solidFill>
                  <a:srgbClr val="000099"/>
                </a:solidFill>
              </a:rPr>
              <a:t> с промежуточным контролем. Разработка ИС ведется </a:t>
            </a:r>
            <a:r>
              <a:rPr lang="ru-RU" sz="1200" i="1" dirty="0">
                <a:solidFill>
                  <a:srgbClr val="000099"/>
                </a:solidFill>
              </a:rPr>
              <a:t>итерациями с циклами обратной связи</a:t>
            </a:r>
            <a:r>
              <a:rPr lang="ru-RU" sz="1200" dirty="0">
                <a:solidFill>
                  <a:srgbClr val="000099"/>
                </a:solidFill>
              </a:rPr>
              <a:t>  между этапами. Межэтапные корректировки позволяют учитывать реально существующее взаимовлияние результатов разработки на различных этапах; время жизни каждого из этапов растягивается на весь период разработки. </a:t>
            </a:r>
          </a:p>
        </p:txBody>
      </p:sp>
      <p:sp>
        <p:nvSpPr>
          <p:cNvPr id="16" name="Прямоугольник 15"/>
          <p:cNvSpPr/>
          <p:nvPr/>
        </p:nvSpPr>
        <p:spPr>
          <a:xfrm>
            <a:off x="-27181" y="3376612"/>
            <a:ext cx="9144000" cy="757130"/>
          </a:xfrm>
          <a:prstGeom prst="rect">
            <a:avLst/>
          </a:prstGeom>
        </p:spPr>
        <p:txBody>
          <a:bodyPr wrap="square">
            <a:spAutoFit/>
          </a:bodyPr>
          <a:lstStyle/>
          <a:p>
            <a:pPr algn="just">
              <a:lnSpc>
                <a:spcPct val="90000"/>
              </a:lnSpc>
            </a:pPr>
            <a:r>
              <a:rPr lang="ru-RU" sz="1200" b="1" dirty="0">
                <a:solidFill>
                  <a:srgbClr val="CC3300"/>
                </a:solidFill>
              </a:rPr>
              <a:t>3. </a:t>
            </a:r>
            <a:r>
              <a:rPr lang="ru-RU" sz="1200" b="1" i="1" dirty="0">
                <a:solidFill>
                  <a:srgbClr val="000099"/>
                </a:solidFill>
              </a:rPr>
              <a:t>Спиральная модель</a:t>
            </a:r>
            <a:r>
              <a:rPr lang="ru-RU" sz="1200" dirty="0">
                <a:solidFill>
                  <a:srgbClr val="000099"/>
                </a:solidFill>
              </a:rPr>
              <a:t>. На каждом витке спирали выполняется создание очередной версии продукта, уточняются требования проекта, определяется его качество и планируются работы следующего витка. Особое внимание уделяется начальным этапам разработки - анализу и проектированию, где реализуемость тех или иных теоретических решений проверяется и обосновывается посредством создания прототипов (макетирования).</a:t>
            </a:r>
          </a:p>
        </p:txBody>
      </p:sp>
      <p:sp>
        <p:nvSpPr>
          <p:cNvPr id="12" name="Прямоугольник 11"/>
          <p:cNvSpPr/>
          <p:nvPr/>
        </p:nvSpPr>
        <p:spPr>
          <a:xfrm>
            <a:off x="0" y="1075621"/>
            <a:ext cx="9144000" cy="738664"/>
          </a:xfrm>
          <a:prstGeom prst="rect">
            <a:avLst/>
          </a:prstGeom>
        </p:spPr>
        <p:txBody>
          <a:bodyPr wrap="square">
            <a:spAutoFit/>
          </a:bodyPr>
          <a:lstStyle/>
          <a:p>
            <a:pPr lvl="0" algn="just"/>
            <a:r>
              <a:rPr lang="ru-RU" sz="1400" b="1" i="1" dirty="0">
                <a:solidFill>
                  <a:srgbClr val="000099"/>
                </a:solidFill>
              </a:rPr>
              <a:t>Модель жизненного цикла </a:t>
            </a:r>
            <a:r>
              <a:rPr lang="ru-RU" sz="1400" dirty="0">
                <a:solidFill>
                  <a:srgbClr val="000099"/>
                </a:solidFill>
              </a:rPr>
              <a:t>– </a:t>
            </a:r>
            <a:r>
              <a:rPr lang="ru-RU" sz="1400" dirty="0">
                <a:solidFill>
                  <a:srgbClr val="CC3300"/>
                </a:solidFill>
              </a:rPr>
              <a:t>структура</a:t>
            </a:r>
            <a:r>
              <a:rPr lang="ru-RU" sz="1400" dirty="0">
                <a:solidFill>
                  <a:srgbClr val="000099"/>
                </a:solidFill>
              </a:rPr>
              <a:t>, содержащая </a:t>
            </a:r>
            <a:r>
              <a:rPr lang="ru-RU" sz="1400" dirty="0">
                <a:solidFill>
                  <a:srgbClr val="CC3300"/>
                </a:solidFill>
              </a:rPr>
              <a:t>процессы</a:t>
            </a:r>
            <a:r>
              <a:rPr lang="ru-RU" sz="1400" dirty="0">
                <a:solidFill>
                  <a:srgbClr val="000099"/>
                </a:solidFill>
              </a:rPr>
              <a:t>, </a:t>
            </a:r>
            <a:r>
              <a:rPr lang="ru-RU" sz="1400" dirty="0">
                <a:solidFill>
                  <a:srgbClr val="CC3300"/>
                </a:solidFill>
              </a:rPr>
              <a:t>действия</a:t>
            </a:r>
            <a:r>
              <a:rPr lang="ru-RU" sz="1400" dirty="0">
                <a:solidFill>
                  <a:srgbClr val="000099"/>
                </a:solidFill>
              </a:rPr>
              <a:t> и </a:t>
            </a:r>
            <a:r>
              <a:rPr lang="ru-RU" sz="1400" dirty="0">
                <a:solidFill>
                  <a:srgbClr val="CC3300"/>
                </a:solidFill>
              </a:rPr>
              <a:t>задачи</a:t>
            </a:r>
            <a:r>
              <a:rPr lang="ru-RU" sz="1400" dirty="0">
                <a:solidFill>
                  <a:srgbClr val="000099"/>
                </a:solidFill>
              </a:rPr>
              <a:t>, которые осуществляются в ходе разработки, функционирования и сопровождения программного продукта в течение всей жизни системы, от определения требований до завершения ее использования.</a:t>
            </a:r>
          </a:p>
        </p:txBody>
      </p:sp>
      <p:sp>
        <p:nvSpPr>
          <p:cNvPr id="15" name="Прямоугольник 14"/>
          <p:cNvSpPr/>
          <p:nvPr/>
        </p:nvSpPr>
        <p:spPr>
          <a:xfrm>
            <a:off x="1631" y="1791201"/>
            <a:ext cx="9144000" cy="307777"/>
          </a:xfrm>
          <a:prstGeom prst="rect">
            <a:avLst/>
          </a:prstGeom>
        </p:spPr>
        <p:txBody>
          <a:bodyPr wrap="square">
            <a:spAutoFit/>
          </a:bodyPr>
          <a:lstStyle/>
          <a:p>
            <a:pPr lvl="0" algn="just"/>
            <a:r>
              <a:rPr lang="ru-RU" sz="1400" b="1" i="1" dirty="0">
                <a:solidFill>
                  <a:srgbClr val="000099"/>
                </a:solidFill>
              </a:rPr>
              <a:t>Модели жизненного цикла</a:t>
            </a:r>
            <a:r>
              <a:rPr lang="ru-RU" sz="1400" dirty="0">
                <a:solidFill>
                  <a:srgbClr val="000099"/>
                </a:solidFill>
              </a:rPr>
              <a:t>:</a:t>
            </a:r>
          </a:p>
        </p:txBody>
      </p:sp>
    </p:spTree>
    <p:extLst>
      <p:ext uri="{BB962C8B-B14F-4D97-AF65-F5344CB8AC3E}">
        <p14:creationId xmlns:p14="http://schemas.microsoft.com/office/powerpoint/2010/main" val="4117518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Аспекты применения методологии </a:t>
            </a:r>
            <a:r>
              <a:rPr lang="en-US" sz="2000" b="1" dirty="0">
                <a:solidFill>
                  <a:srgbClr val="000099"/>
                </a:solidFill>
              </a:rPr>
              <a:t>RAD</a:t>
            </a:r>
            <a:endParaRPr lang="ru-RU" sz="2000" b="1" dirty="0">
              <a:solidFill>
                <a:srgbClr val="000099"/>
              </a:solidFill>
            </a:endParaRPr>
          </a:p>
        </p:txBody>
      </p:sp>
      <p:sp>
        <p:nvSpPr>
          <p:cNvPr id="7" name="Прямоугольник 6"/>
          <p:cNvSpPr/>
          <p:nvPr/>
        </p:nvSpPr>
        <p:spPr>
          <a:xfrm>
            <a:off x="0" y="555526"/>
            <a:ext cx="9144000" cy="1785104"/>
          </a:xfrm>
          <a:prstGeom prst="rect">
            <a:avLst/>
          </a:prstGeom>
        </p:spPr>
        <p:txBody>
          <a:bodyPr wrap="square">
            <a:spAutoFit/>
          </a:bodyPr>
          <a:lstStyle/>
          <a:p>
            <a:pPr algn="just">
              <a:buFont typeface="Wingdings" pitchFamily="2" charset="2"/>
              <a:buNone/>
            </a:pPr>
            <a:r>
              <a:rPr lang="ru-RU" sz="1100" dirty="0">
                <a:solidFill>
                  <a:srgbClr val="000099"/>
                </a:solidFill>
              </a:rPr>
              <a:t>Следует, однако, отметить, что </a:t>
            </a:r>
            <a:r>
              <a:rPr lang="ru-RU" sz="1100" b="1" dirty="0">
                <a:solidFill>
                  <a:srgbClr val="000099"/>
                </a:solidFill>
              </a:rPr>
              <a:t>методология RAD</a:t>
            </a:r>
            <a:r>
              <a:rPr lang="ru-RU" sz="1100" dirty="0">
                <a:solidFill>
                  <a:srgbClr val="000099"/>
                </a:solidFill>
              </a:rPr>
              <a:t>, как и любая другая, не может претендовать на универсальность, она хороша в первую очередь </a:t>
            </a:r>
            <a:r>
              <a:rPr lang="ru-RU" sz="1100" b="1" dirty="0">
                <a:solidFill>
                  <a:srgbClr val="000099"/>
                </a:solidFill>
              </a:rPr>
              <a:t>для относительно небольших проектов</a:t>
            </a:r>
            <a:r>
              <a:rPr lang="ru-RU" sz="1100" dirty="0">
                <a:solidFill>
                  <a:srgbClr val="000099"/>
                </a:solidFill>
              </a:rPr>
              <a:t>, разрабатываемых для конкретного заказчика. Если же разрабатывается типовая система, которая не является законченным продуктом, а представляет собой комплекс типовых компонент, централизованно сопровождаемых, адаптируемых к программно-техническим платформам, СУБД, средствам телекоммуникации, организационно-экономическим особенностям объектов внедрения и интегрируемых с существующими разработками, на первый план выступают такие показатели проекта, как управляемость и качество, которые могут войти в противоречие с простотой и скоростью разработки. Для таких проектов необходимы высокий уровень планирования и жесткая дисциплина проектирования, строгое следование заранее разработанным протоколам и интерфейсам, что снижает скорость разработки. </a:t>
            </a:r>
          </a:p>
          <a:p>
            <a:pPr algn="just">
              <a:buFont typeface="Wingdings" pitchFamily="2" charset="2"/>
              <a:buNone/>
            </a:pPr>
            <a:r>
              <a:rPr lang="ru-RU" sz="1100" i="1" dirty="0">
                <a:solidFill>
                  <a:srgbClr val="000099"/>
                </a:solidFill>
              </a:rPr>
              <a:t>Методология RAD неприменима для построения сложных расчетных программ</a:t>
            </a:r>
            <a:r>
              <a:rPr lang="ru-RU" sz="1100" dirty="0">
                <a:solidFill>
                  <a:srgbClr val="000099"/>
                </a:solidFill>
              </a:rPr>
              <a:t>, операционных систем или программ управления космическими кораблями, т.е. программ, требующих написания большого объема (сотни тысяч строк) уникального кода. </a:t>
            </a:r>
          </a:p>
        </p:txBody>
      </p:sp>
      <p:sp>
        <p:nvSpPr>
          <p:cNvPr id="4" name="Прямоугольник 3"/>
          <p:cNvSpPr/>
          <p:nvPr/>
        </p:nvSpPr>
        <p:spPr>
          <a:xfrm>
            <a:off x="0" y="2427734"/>
            <a:ext cx="9144000" cy="1969770"/>
          </a:xfrm>
          <a:prstGeom prst="rect">
            <a:avLst/>
          </a:prstGeom>
        </p:spPr>
        <p:txBody>
          <a:bodyPr wrap="square">
            <a:spAutoFit/>
          </a:bodyPr>
          <a:lstStyle/>
          <a:p>
            <a:pPr algn="just">
              <a:buFont typeface="Wingdings" pitchFamily="2" charset="2"/>
              <a:buNone/>
            </a:pPr>
            <a:r>
              <a:rPr lang="ru-RU" sz="1100" dirty="0">
                <a:solidFill>
                  <a:srgbClr val="000099"/>
                </a:solidFill>
              </a:rPr>
              <a:t>Не подходят для разработки по </a:t>
            </a:r>
            <a:r>
              <a:rPr lang="ru-RU" sz="1100" i="1" dirty="0">
                <a:solidFill>
                  <a:srgbClr val="000099"/>
                </a:solidFill>
              </a:rPr>
              <a:t>методологии RAD приложения, в которых отсутствует ярко выраженная интерфейсная часть</a:t>
            </a:r>
            <a:r>
              <a:rPr lang="ru-RU" sz="1100" dirty="0">
                <a:solidFill>
                  <a:srgbClr val="000099"/>
                </a:solidFill>
              </a:rPr>
              <a:t>, наглядно определяющая логику работы системы (например, приложения реального времени) и приложения, от которых зависит безопасность людей (например, управление самолетом или атомной электростанцией), так как итеративный подход предполагает, что первые несколько версий наверняка не будут полностью работоспособны, что в данном случае исключается. </a:t>
            </a:r>
          </a:p>
          <a:p>
            <a:pPr algn="just">
              <a:buFont typeface="Wingdings" pitchFamily="2" charset="2"/>
              <a:buNone/>
            </a:pPr>
            <a:r>
              <a:rPr lang="ru-RU" sz="1100" dirty="0">
                <a:solidFill>
                  <a:srgbClr val="000099"/>
                </a:solidFill>
              </a:rPr>
              <a:t>Оценка размера приложений производится на основе так называемых функциональных элементов (экраны, сообщения, отчеты, файлы и т.п.) Подобная метрика не зависит от языка программирования, на котором ведется разработка. Размер приложения, которое может быть выполнено по методологии RAD, для хорошо отлаженной среды разработки ИС с максимальным повторным использованием программных компонентов, определяется приблизительно следующим образом: </a:t>
            </a:r>
          </a:p>
          <a:p>
            <a:pPr algn="just">
              <a:buFont typeface="Wingdings" pitchFamily="2" charset="2"/>
              <a:buNone/>
            </a:pPr>
            <a:r>
              <a:rPr lang="ru-RU" sz="1100" dirty="0">
                <a:solidFill>
                  <a:srgbClr val="000099"/>
                </a:solidFill>
              </a:rPr>
              <a:t>&lt; 1000 функциональных элементов -один человек</a:t>
            </a:r>
          </a:p>
          <a:p>
            <a:pPr algn="just">
              <a:buFont typeface="Wingdings" pitchFamily="2" charset="2"/>
              <a:buNone/>
            </a:pPr>
            <a:r>
              <a:rPr lang="ru-RU" sz="1100" dirty="0">
                <a:solidFill>
                  <a:srgbClr val="000099"/>
                </a:solidFill>
              </a:rPr>
              <a:t>1000-4000 функциональных элементов- одна команда разработчиков</a:t>
            </a:r>
          </a:p>
          <a:p>
            <a:pPr algn="just">
              <a:buFont typeface="Wingdings" pitchFamily="2" charset="2"/>
              <a:buNone/>
            </a:pPr>
            <a:r>
              <a:rPr lang="ru-RU" sz="1100" dirty="0">
                <a:solidFill>
                  <a:srgbClr val="000099"/>
                </a:solidFill>
              </a:rPr>
              <a:t>&gt; 4000 функциональных элементов- 4000 функциональных элементов на одну команду </a:t>
            </a:r>
            <a:r>
              <a:rPr lang="ru-RU" sz="1200" dirty="0">
                <a:solidFill>
                  <a:srgbClr val="000099"/>
                </a:solidFill>
              </a:rPr>
              <a:t>разработчиков</a:t>
            </a:r>
          </a:p>
        </p:txBody>
      </p:sp>
    </p:spTree>
    <p:extLst>
      <p:ext uri="{BB962C8B-B14F-4D97-AF65-F5344CB8AC3E}">
        <p14:creationId xmlns:p14="http://schemas.microsoft.com/office/powerpoint/2010/main" val="3362342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Основные принципы методологии </a:t>
            </a:r>
            <a:r>
              <a:rPr lang="en-US" sz="2000" b="1" dirty="0">
                <a:solidFill>
                  <a:srgbClr val="000099"/>
                </a:solidFill>
              </a:rPr>
              <a:t>RAD</a:t>
            </a:r>
            <a:endParaRPr lang="ru-RU" sz="2000" b="1" dirty="0">
              <a:solidFill>
                <a:srgbClr val="000099"/>
              </a:solidFill>
            </a:endParaRPr>
          </a:p>
        </p:txBody>
      </p:sp>
      <p:sp>
        <p:nvSpPr>
          <p:cNvPr id="7" name="Прямоугольник 6"/>
          <p:cNvSpPr/>
          <p:nvPr/>
        </p:nvSpPr>
        <p:spPr>
          <a:xfrm>
            <a:off x="0" y="771550"/>
            <a:ext cx="9144000" cy="2492990"/>
          </a:xfrm>
          <a:prstGeom prst="rect">
            <a:avLst/>
          </a:prstGeom>
        </p:spPr>
        <p:txBody>
          <a:bodyPr wrap="square">
            <a:spAutoFit/>
          </a:bodyPr>
          <a:lstStyle/>
          <a:p>
            <a:pPr marL="0" indent="0" algn="just">
              <a:buNone/>
            </a:pPr>
            <a:r>
              <a:rPr lang="ru-RU" sz="1200" dirty="0">
                <a:solidFill>
                  <a:srgbClr val="000099"/>
                </a:solidFill>
              </a:rPr>
              <a:t>В качестве итога перечислим </a:t>
            </a:r>
            <a:r>
              <a:rPr lang="ru-RU" sz="1200" b="1" dirty="0">
                <a:solidFill>
                  <a:srgbClr val="CC3300"/>
                </a:solidFill>
              </a:rPr>
              <a:t>основные принципы методологии RAD</a:t>
            </a:r>
            <a:r>
              <a:rPr lang="ru-RU" sz="1200" dirty="0">
                <a:solidFill>
                  <a:srgbClr val="CC3300"/>
                </a:solidFill>
              </a:rPr>
              <a:t>: </a:t>
            </a:r>
            <a:endParaRPr lang="en-US" sz="1200" dirty="0">
              <a:solidFill>
                <a:srgbClr val="CC3300"/>
              </a:solidFill>
            </a:endParaRPr>
          </a:p>
          <a:p>
            <a:pPr marL="171450" indent="-171450" algn="just">
              <a:buFont typeface="Arial" pitchFamily="34" charset="0"/>
              <a:buChar char="•"/>
            </a:pPr>
            <a:r>
              <a:rPr lang="ru-RU" sz="1200" i="1" dirty="0">
                <a:solidFill>
                  <a:srgbClr val="000099"/>
                </a:solidFill>
              </a:rPr>
              <a:t>Разработка</a:t>
            </a:r>
            <a:r>
              <a:rPr lang="ru-RU" sz="1200" dirty="0">
                <a:solidFill>
                  <a:srgbClr val="000099"/>
                </a:solidFill>
              </a:rPr>
              <a:t> приложений </a:t>
            </a:r>
            <a:r>
              <a:rPr lang="ru-RU" sz="1200" i="1" dirty="0">
                <a:solidFill>
                  <a:srgbClr val="000099"/>
                </a:solidFill>
              </a:rPr>
              <a:t>итерациями</a:t>
            </a:r>
            <a:r>
              <a:rPr lang="ru-RU" sz="1200" dirty="0">
                <a:solidFill>
                  <a:srgbClr val="000099"/>
                </a:solidFill>
              </a:rPr>
              <a:t>.</a:t>
            </a:r>
          </a:p>
          <a:p>
            <a:pPr marL="171450" indent="-171450" algn="just">
              <a:buFont typeface="Arial" pitchFamily="34" charset="0"/>
              <a:buChar char="•"/>
            </a:pPr>
            <a:r>
              <a:rPr lang="ru-RU" sz="1200" i="1" dirty="0">
                <a:solidFill>
                  <a:srgbClr val="000099"/>
                </a:solidFill>
              </a:rPr>
              <a:t>Необязательность</a:t>
            </a:r>
            <a:r>
              <a:rPr lang="ru-RU" sz="1200" dirty="0">
                <a:solidFill>
                  <a:srgbClr val="000099"/>
                </a:solidFill>
              </a:rPr>
              <a:t> полного </a:t>
            </a:r>
            <a:r>
              <a:rPr lang="ru-RU" sz="1200" i="1" dirty="0">
                <a:solidFill>
                  <a:srgbClr val="000099"/>
                </a:solidFill>
              </a:rPr>
              <a:t>завершения работ на </a:t>
            </a:r>
            <a:r>
              <a:rPr lang="ru-RU" sz="1200" dirty="0">
                <a:solidFill>
                  <a:srgbClr val="000099"/>
                </a:solidFill>
              </a:rPr>
              <a:t>каждом из </a:t>
            </a:r>
            <a:r>
              <a:rPr lang="ru-RU" sz="1200" i="1" dirty="0">
                <a:solidFill>
                  <a:srgbClr val="000099"/>
                </a:solidFill>
              </a:rPr>
              <a:t>этапов</a:t>
            </a:r>
            <a:r>
              <a:rPr lang="ru-RU" sz="1200" dirty="0">
                <a:solidFill>
                  <a:srgbClr val="000099"/>
                </a:solidFill>
              </a:rPr>
              <a:t> жизненного цикла.</a:t>
            </a:r>
          </a:p>
          <a:p>
            <a:pPr marL="171450" indent="-171450" algn="just">
              <a:buFont typeface="Arial" pitchFamily="34" charset="0"/>
              <a:buChar char="•"/>
            </a:pPr>
            <a:r>
              <a:rPr lang="ru-RU" sz="1200" dirty="0">
                <a:solidFill>
                  <a:srgbClr val="000099"/>
                </a:solidFill>
              </a:rPr>
              <a:t>Обязательное </a:t>
            </a:r>
            <a:r>
              <a:rPr lang="ru-RU" sz="1200" i="1" dirty="0">
                <a:solidFill>
                  <a:srgbClr val="000099"/>
                </a:solidFill>
              </a:rPr>
              <a:t>вовлечение пользователей </a:t>
            </a:r>
            <a:r>
              <a:rPr lang="ru-RU" sz="1200" dirty="0">
                <a:solidFill>
                  <a:srgbClr val="000099"/>
                </a:solidFill>
              </a:rPr>
              <a:t>в процесс разработки ИС.</a:t>
            </a:r>
          </a:p>
          <a:p>
            <a:pPr marL="171450" indent="-171450" algn="just">
              <a:buFont typeface="Arial" pitchFamily="34" charset="0"/>
              <a:buChar char="•"/>
            </a:pPr>
            <a:r>
              <a:rPr lang="ru-RU" sz="1200" dirty="0">
                <a:solidFill>
                  <a:srgbClr val="000099"/>
                </a:solidFill>
              </a:rPr>
              <a:t>Необходимое </a:t>
            </a:r>
            <a:r>
              <a:rPr lang="ru-RU" sz="1200" i="1" dirty="0">
                <a:solidFill>
                  <a:srgbClr val="000099"/>
                </a:solidFill>
              </a:rPr>
              <a:t>применение CASE-средств</a:t>
            </a:r>
            <a:r>
              <a:rPr lang="ru-RU" sz="1200" dirty="0">
                <a:solidFill>
                  <a:srgbClr val="000099"/>
                </a:solidFill>
              </a:rPr>
              <a:t>, обеспечивающих целостность проекта.</a:t>
            </a:r>
          </a:p>
          <a:p>
            <a:pPr marL="171450" indent="-171450" algn="just">
              <a:buFont typeface="Arial" pitchFamily="34" charset="0"/>
              <a:buChar char="•"/>
            </a:pPr>
            <a:r>
              <a:rPr lang="ru-RU" sz="1200" i="1" dirty="0">
                <a:solidFill>
                  <a:srgbClr val="000099"/>
                </a:solidFill>
              </a:rPr>
              <a:t>Применение средств управления конфигурацией</a:t>
            </a:r>
            <a:r>
              <a:rPr lang="ru-RU" sz="1200" dirty="0">
                <a:solidFill>
                  <a:srgbClr val="000099"/>
                </a:solidFill>
              </a:rPr>
              <a:t>, облегчающих внесение изменений в проект и сопровождение готовой системы.</a:t>
            </a:r>
          </a:p>
          <a:p>
            <a:pPr marL="171450" indent="-171450" algn="just">
              <a:buFont typeface="Arial" pitchFamily="34" charset="0"/>
              <a:buChar char="•"/>
            </a:pPr>
            <a:r>
              <a:rPr lang="ru-RU" sz="1200" dirty="0">
                <a:solidFill>
                  <a:srgbClr val="000099"/>
                </a:solidFill>
              </a:rPr>
              <a:t>Необходимое </a:t>
            </a:r>
            <a:r>
              <a:rPr lang="ru-RU" sz="1200" i="1" dirty="0">
                <a:solidFill>
                  <a:srgbClr val="000099"/>
                </a:solidFill>
              </a:rPr>
              <a:t>использование генераторов кода</a:t>
            </a:r>
            <a:r>
              <a:rPr lang="ru-RU" sz="1200" dirty="0">
                <a:solidFill>
                  <a:srgbClr val="000099"/>
                </a:solidFill>
              </a:rPr>
              <a:t>.</a:t>
            </a:r>
          </a:p>
          <a:p>
            <a:pPr marL="171450" indent="-171450" algn="just">
              <a:buFont typeface="Arial" pitchFamily="34" charset="0"/>
              <a:buChar char="•"/>
            </a:pPr>
            <a:r>
              <a:rPr lang="ru-RU" sz="1200" i="1" dirty="0">
                <a:solidFill>
                  <a:srgbClr val="000099"/>
                </a:solidFill>
              </a:rPr>
              <a:t>Использование </a:t>
            </a:r>
            <a:r>
              <a:rPr lang="ru-RU" sz="1200" i="1" dirty="0" err="1">
                <a:solidFill>
                  <a:srgbClr val="000099"/>
                </a:solidFill>
              </a:rPr>
              <a:t>прототипирования</a:t>
            </a:r>
            <a:r>
              <a:rPr lang="ru-RU" sz="1200" dirty="0">
                <a:solidFill>
                  <a:srgbClr val="000099"/>
                </a:solidFill>
              </a:rPr>
              <a:t>, позволяющее полнее выяснить и удовлетворить потребности конечного пользователя.</a:t>
            </a:r>
          </a:p>
          <a:p>
            <a:pPr marL="171450" indent="-171450" algn="just">
              <a:buFont typeface="Arial" pitchFamily="34" charset="0"/>
              <a:buChar char="•"/>
            </a:pPr>
            <a:r>
              <a:rPr lang="ru-RU" sz="1200" i="1" dirty="0">
                <a:solidFill>
                  <a:srgbClr val="000099"/>
                </a:solidFill>
              </a:rPr>
              <a:t>Тестирование</a:t>
            </a:r>
            <a:r>
              <a:rPr lang="ru-RU" sz="1200" dirty="0">
                <a:solidFill>
                  <a:srgbClr val="000099"/>
                </a:solidFill>
              </a:rPr>
              <a:t> и </a:t>
            </a:r>
            <a:r>
              <a:rPr lang="ru-RU" sz="1200" i="1" dirty="0">
                <a:solidFill>
                  <a:srgbClr val="000099"/>
                </a:solidFill>
              </a:rPr>
              <a:t>развитие</a:t>
            </a:r>
            <a:r>
              <a:rPr lang="ru-RU" sz="1200" dirty="0">
                <a:solidFill>
                  <a:srgbClr val="000099"/>
                </a:solidFill>
              </a:rPr>
              <a:t> проекта, осуществляемые </a:t>
            </a:r>
            <a:r>
              <a:rPr lang="ru-RU" sz="1200" i="1" dirty="0">
                <a:solidFill>
                  <a:srgbClr val="000099"/>
                </a:solidFill>
              </a:rPr>
              <a:t>одновременно с разработкой</a:t>
            </a:r>
            <a:r>
              <a:rPr lang="ru-RU" sz="1200" dirty="0">
                <a:solidFill>
                  <a:srgbClr val="000099"/>
                </a:solidFill>
              </a:rPr>
              <a:t>.</a:t>
            </a:r>
          </a:p>
          <a:p>
            <a:pPr marL="171450" indent="-171450" algn="just">
              <a:buFont typeface="Arial" pitchFamily="34" charset="0"/>
              <a:buChar char="•"/>
            </a:pPr>
            <a:r>
              <a:rPr lang="ru-RU" sz="1200" dirty="0">
                <a:solidFill>
                  <a:srgbClr val="000099"/>
                </a:solidFill>
              </a:rPr>
              <a:t>Ведение </a:t>
            </a:r>
            <a:r>
              <a:rPr lang="ru-RU" sz="1200" i="1" dirty="0">
                <a:solidFill>
                  <a:srgbClr val="000099"/>
                </a:solidFill>
              </a:rPr>
              <a:t>разработки немногочисленной </a:t>
            </a:r>
            <a:r>
              <a:rPr lang="ru-RU" sz="1200" dirty="0">
                <a:solidFill>
                  <a:srgbClr val="000099"/>
                </a:solidFill>
              </a:rPr>
              <a:t>хорошо управляемой </a:t>
            </a:r>
            <a:r>
              <a:rPr lang="ru-RU" sz="1200" i="1" dirty="0">
                <a:solidFill>
                  <a:srgbClr val="000099"/>
                </a:solidFill>
              </a:rPr>
              <a:t>командой</a:t>
            </a:r>
            <a:r>
              <a:rPr lang="ru-RU" sz="1200" dirty="0">
                <a:solidFill>
                  <a:srgbClr val="000099"/>
                </a:solidFill>
              </a:rPr>
              <a:t> профессионалов.</a:t>
            </a:r>
          </a:p>
          <a:p>
            <a:pPr marL="171450" indent="-171450" algn="just">
              <a:buFont typeface="Arial" pitchFamily="34" charset="0"/>
              <a:buChar char="•"/>
            </a:pPr>
            <a:r>
              <a:rPr lang="ru-RU" sz="1200" dirty="0">
                <a:solidFill>
                  <a:srgbClr val="000099"/>
                </a:solidFill>
              </a:rPr>
              <a:t>Грамотное руководство разработкой системы, четкое планирование и контроль выполнения работ.</a:t>
            </a:r>
          </a:p>
        </p:txBody>
      </p:sp>
    </p:spTree>
    <p:extLst>
      <p:ext uri="{BB962C8B-B14F-4D97-AF65-F5344CB8AC3E}">
        <p14:creationId xmlns:p14="http://schemas.microsoft.com/office/powerpoint/2010/main" val="1472214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Типовое проектирование ИС</a:t>
            </a:r>
          </a:p>
        </p:txBody>
      </p:sp>
      <p:sp>
        <p:nvSpPr>
          <p:cNvPr id="7" name="Прямоугольник 6"/>
          <p:cNvSpPr/>
          <p:nvPr/>
        </p:nvSpPr>
        <p:spPr>
          <a:xfrm>
            <a:off x="0" y="481361"/>
            <a:ext cx="9144000" cy="4154984"/>
          </a:xfrm>
          <a:prstGeom prst="rect">
            <a:avLst/>
          </a:prstGeom>
        </p:spPr>
        <p:txBody>
          <a:bodyPr wrap="square">
            <a:spAutoFit/>
          </a:bodyPr>
          <a:lstStyle/>
          <a:p>
            <a:pPr algn="just"/>
            <a:r>
              <a:rPr lang="ru-RU" sz="1200" b="1" i="1" dirty="0">
                <a:solidFill>
                  <a:srgbClr val="000099"/>
                </a:solidFill>
              </a:rPr>
              <a:t>Типовое проектирование ИС</a:t>
            </a:r>
            <a:r>
              <a:rPr lang="ru-RU" sz="1200" dirty="0">
                <a:solidFill>
                  <a:srgbClr val="000099"/>
                </a:solidFill>
              </a:rPr>
              <a:t> предполагает </a:t>
            </a:r>
            <a:r>
              <a:rPr lang="ru-RU" sz="1200" b="1" dirty="0">
                <a:solidFill>
                  <a:srgbClr val="000099"/>
                </a:solidFill>
              </a:rPr>
              <a:t>создание системы из готовых типовых элементов</a:t>
            </a:r>
            <a:r>
              <a:rPr lang="ru-RU" sz="1200" dirty="0">
                <a:solidFill>
                  <a:srgbClr val="000099"/>
                </a:solidFill>
              </a:rPr>
              <a:t>. Основополагающим </a:t>
            </a:r>
            <a:r>
              <a:rPr lang="ru-RU" sz="1200" i="1" dirty="0">
                <a:solidFill>
                  <a:srgbClr val="000099"/>
                </a:solidFill>
              </a:rPr>
              <a:t>требованием для применения </a:t>
            </a:r>
            <a:r>
              <a:rPr lang="ru-RU" sz="1200" dirty="0">
                <a:solidFill>
                  <a:srgbClr val="000099"/>
                </a:solidFill>
              </a:rPr>
              <a:t>методов типового проектирования является возможность </a:t>
            </a:r>
            <a:r>
              <a:rPr lang="ru-RU" sz="1200" i="1" dirty="0">
                <a:solidFill>
                  <a:srgbClr val="000099"/>
                </a:solidFill>
              </a:rPr>
              <a:t>декомпозиции </a:t>
            </a:r>
            <a:r>
              <a:rPr lang="ru-RU" sz="1200" dirty="0">
                <a:solidFill>
                  <a:srgbClr val="000099"/>
                </a:solidFill>
              </a:rPr>
              <a:t>проектируемой ИС </a:t>
            </a:r>
            <a:r>
              <a:rPr lang="ru-RU" sz="1200" i="1" dirty="0">
                <a:solidFill>
                  <a:srgbClr val="000099"/>
                </a:solidFill>
              </a:rPr>
              <a:t>на</a:t>
            </a:r>
            <a:r>
              <a:rPr lang="ru-RU" sz="1200" dirty="0">
                <a:solidFill>
                  <a:srgbClr val="000099"/>
                </a:solidFill>
              </a:rPr>
              <a:t> </a:t>
            </a:r>
            <a:r>
              <a:rPr lang="ru-RU" sz="1200" i="1" dirty="0">
                <a:solidFill>
                  <a:srgbClr val="000099"/>
                </a:solidFill>
              </a:rPr>
              <a:t>множество составляющих компонентов </a:t>
            </a:r>
            <a:r>
              <a:rPr lang="ru-RU" sz="1200" dirty="0">
                <a:solidFill>
                  <a:srgbClr val="000099"/>
                </a:solidFill>
              </a:rPr>
              <a:t>(подсистем, комплексов задач, программных модулей и т.д.). Для </a:t>
            </a:r>
            <a:r>
              <a:rPr lang="ru-RU" sz="1200" i="1" dirty="0">
                <a:solidFill>
                  <a:srgbClr val="000099"/>
                </a:solidFill>
              </a:rPr>
              <a:t>реализации</a:t>
            </a:r>
            <a:r>
              <a:rPr lang="ru-RU" sz="1200" dirty="0">
                <a:solidFill>
                  <a:srgbClr val="000099"/>
                </a:solidFill>
              </a:rPr>
              <a:t> выделенных компонентов </a:t>
            </a:r>
            <a:r>
              <a:rPr lang="ru-RU" sz="1200" i="1" dirty="0">
                <a:solidFill>
                  <a:srgbClr val="000099"/>
                </a:solidFill>
              </a:rPr>
              <a:t>выбираются</a:t>
            </a:r>
            <a:r>
              <a:rPr lang="ru-RU" sz="1200" dirty="0">
                <a:solidFill>
                  <a:srgbClr val="000099"/>
                </a:solidFill>
              </a:rPr>
              <a:t> имеющиеся </a:t>
            </a:r>
            <a:r>
              <a:rPr lang="ru-RU" sz="1200" i="1" dirty="0">
                <a:solidFill>
                  <a:srgbClr val="000099"/>
                </a:solidFill>
              </a:rPr>
              <a:t>на рынке типовые проектные решения</a:t>
            </a:r>
            <a:r>
              <a:rPr lang="ru-RU" sz="1200" dirty="0">
                <a:solidFill>
                  <a:srgbClr val="000099"/>
                </a:solidFill>
              </a:rPr>
              <a:t>, </a:t>
            </a:r>
            <a:r>
              <a:rPr lang="ru-RU" sz="1200" i="1" dirty="0">
                <a:solidFill>
                  <a:srgbClr val="000099"/>
                </a:solidFill>
              </a:rPr>
              <a:t>которые настраиваются </a:t>
            </a:r>
            <a:r>
              <a:rPr lang="ru-RU" sz="1200" dirty="0">
                <a:solidFill>
                  <a:srgbClr val="000099"/>
                </a:solidFill>
              </a:rPr>
              <a:t>на особенности конкретного предприятия.</a:t>
            </a:r>
          </a:p>
          <a:p>
            <a:pPr algn="just"/>
            <a:endParaRPr lang="ru-RU" sz="800" dirty="0">
              <a:solidFill>
                <a:srgbClr val="000099"/>
              </a:solidFill>
            </a:endParaRPr>
          </a:p>
          <a:p>
            <a:pPr algn="just"/>
            <a:r>
              <a:rPr lang="ru-RU" sz="1200" b="1" i="1" dirty="0">
                <a:solidFill>
                  <a:srgbClr val="000099"/>
                </a:solidFill>
              </a:rPr>
              <a:t>Типовое проектное решение</a:t>
            </a:r>
            <a:r>
              <a:rPr lang="ru-RU" sz="1200" dirty="0">
                <a:solidFill>
                  <a:srgbClr val="000099"/>
                </a:solidFill>
              </a:rPr>
              <a:t> </a:t>
            </a:r>
            <a:r>
              <a:rPr lang="ru-RU" sz="1200" b="1" i="1" dirty="0">
                <a:solidFill>
                  <a:srgbClr val="000099"/>
                </a:solidFill>
              </a:rPr>
              <a:t>(ТПР)</a:t>
            </a:r>
            <a:r>
              <a:rPr lang="ru-RU" sz="1200" dirty="0">
                <a:solidFill>
                  <a:srgbClr val="000099"/>
                </a:solidFill>
              </a:rPr>
              <a:t> - это тиражируемое (пригодное к многократному использованию) проектное решение.</a:t>
            </a:r>
          </a:p>
          <a:p>
            <a:pPr algn="just"/>
            <a:r>
              <a:rPr lang="ru-RU" sz="1200" dirty="0">
                <a:solidFill>
                  <a:srgbClr val="000099"/>
                </a:solidFill>
              </a:rPr>
              <a:t>Принятая классификация ТПР основана на уровне декомпозиции системы. Выделяются следующие классы ТПР:</a:t>
            </a:r>
          </a:p>
          <a:p>
            <a:pPr marL="171450" indent="-171450" algn="just">
              <a:buFont typeface="Arial" panose="020B0604020202020204" pitchFamily="34" charset="0"/>
              <a:buChar char="•"/>
            </a:pPr>
            <a:r>
              <a:rPr lang="ru-RU" sz="1200" i="1" dirty="0">
                <a:solidFill>
                  <a:srgbClr val="000099"/>
                </a:solidFill>
              </a:rPr>
              <a:t>элементные ТПР</a:t>
            </a:r>
            <a:r>
              <a:rPr lang="ru-RU" sz="1200" dirty="0">
                <a:solidFill>
                  <a:srgbClr val="000099"/>
                </a:solidFill>
              </a:rPr>
              <a:t> - типовые решения по задаче или по отдельному виду обеспечения задачи (информационному, программному, техническому, математическому, организационному);</a:t>
            </a:r>
          </a:p>
          <a:p>
            <a:pPr marL="171450" indent="-171450" algn="just">
              <a:buFont typeface="Arial" panose="020B0604020202020204" pitchFamily="34" charset="0"/>
              <a:buChar char="•"/>
            </a:pPr>
            <a:r>
              <a:rPr lang="ru-RU" sz="1200" i="1" dirty="0" err="1">
                <a:solidFill>
                  <a:srgbClr val="000099"/>
                </a:solidFill>
              </a:rPr>
              <a:t>подсистемные</a:t>
            </a:r>
            <a:r>
              <a:rPr lang="ru-RU" sz="1200" i="1" dirty="0">
                <a:solidFill>
                  <a:srgbClr val="000099"/>
                </a:solidFill>
              </a:rPr>
              <a:t> ТПР</a:t>
            </a:r>
            <a:r>
              <a:rPr lang="ru-RU" sz="1200" dirty="0">
                <a:solidFill>
                  <a:srgbClr val="000099"/>
                </a:solidFill>
              </a:rPr>
              <a:t> - в качестве элементов типизации выступают отдельные подсистемы, разработанные с учетом функциональной полноты и минимизации внешних информационных связей;</a:t>
            </a:r>
          </a:p>
          <a:p>
            <a:pPr marL="171450" indent="-171450" algn="just">
              <a:buFont typeface="Arial" panose="020B0604020202020204" pitchFamily="34" charset="0"/>
              <a:buChar char="•"/>
            </a:pPr>
            <a:r>
              <a:rPr lang="ru-RU" sz="1200" i="1" dirty="0">
                <a:solidFill>
                  <a:srgbClr val="000099"/>
                </a:solidFill>
              </a:rPr>
              <a:t>объектные ТПР</a:t>
            </a:r>
            <a:r>
              <a:rPr lang="ru-RU" sz="1200" dirty="0">
                <a:solidFill>
                  <a:srgbClr val="000099"/>
                </a:solidFill>
              </a:rPr>
              <a:t> - типовые отраслевые проекты, которые включают полный набор функциональных и обеспечивающих подсистем ИС.</a:t>
            </a:r>
          </a:p>
          <a:p>
            <a:pPr algn="just"/>
            <a:endParaRPr lang="ru-RU" sz="800" dirty="0">
              <a:solidFill>
                <a:srgbClr val="000099"/>
              </a:solidFill>
            </a:endParaRPr>
          </a:p>
          <a:p>
            <a:pPr algn="just"/>
            <a:r>
              <a:rPr lang="ru-RU" sz="1200" b="1" dirty="0">
                <a:solidFill>
                  <a:srgbClr val="000099"/>
                </a:solidFill>
              </a:rPr>
              <a:t>Элементные ТПР (Библиотеки </a:t>
            </a:r>
            <a:r>
              <a:rPr lang="ru-RU" sz="1200" b="1" dirty="0" err="1">
                <a:solidFill>
                  <a:srgbClr val="000099"/>
                </a:solidFill>
              </a:rPr>
              <a:t>методо</a:t>
            </a:r>
            <a:r>
              <a:rPr lang="ru-RU" sz="1200" b="1" dirty="0">
                <a:solidFill>
                  <a:srgbClr val="000099"/>
                </a:solidFill>
              </a:rPr>
              <a:t>-ориентированных программ)</a:t>
            </a:r>
          </a:p>
          <a:p>
            <a:pPr algn="just"/>
            <a:r>
              <a:rPr lang="ru-RU" sz="1200" i="1" u="sng" dirty="0">
                <a:solidFill>
                  <a:srgbClr val="000099"/>
                </a:solidFill>
              </a:rPr>
              <a:t>Плюсы:</a:t>
            </a:r>
          </a:p>
          <a:p>
            <a:pPr marL="171450" indent="-171450" algn="just">
              <a:buFont typeface="Arial" panose="020B0604020202020204" pitchFamily="34" charset="0"/>
              <a:buChar char="•"/>
            </a:pPr>
            <a:r>
              <a:rPr lang="ru-RU" sz="1200" dirty="0">
                <a:solidFill>
                  <a:srgbClr val="000099"/>
                </a:solidFill>
              </a:rPr>
              <a:t>обеспечивается применение модульного подхода к проектированию и документированию ИС</a:t>
            </a:r>
            <a:r>
              <a:rPr lang="en-US" sz="1200" dirty="0">
                <a:solidFill>
                  <a:srgbClr val="000099"/>
                </a:solidFill>
              </a:rPr>
              <a:t>.</a:t>
            </a:r>
            <a:endParaRPr lang="ru-RU" sz="1200" dirty="0">
              <a:solidFill>
                <a:srgbClr val="000099"/>
              </a:solidFill>
            </a:endParaRPr>
          </a:p>
          <a:p>
            <a:pPr algn="just"/>
            <a:endParaRPr lang="ru-RU" sz="800" dirty="0">
              <a:solidFill>
                <a:srgbClr val="000099"/>
              </a:solidFill>
            </a:endParaRPr>
          </a:p>
          <a:p>
            <a:pPr algn="just"/>
            <a:r>
              <a:rPr lang="ru-RU" sz="1200" i="1" u="sng" dirty="0">
                <a:solidFill>
                  <a:srgbClr val="000099"/>
                </a:solidFill>
              </a:rPr>
              <a:t>Минусы:</a:t>
            </a:r>
          </a:p>
          <a:p>
            <a:pPr marL="171450" indent="-171450" algn="just">
              <a:buFont typeface="Arial" panose="020B0604020202020204" pitchFamily="34" charset="0"/>
              <a:buChar char="•"/>
            </a:pPr>
            <a:r>
              <a:rPr lang="ru-RU" sz="1200" dirty="0">
                <a:solidFill>
                  <a:srgbClr val="000099"/>
                </a:solidFill>
              </a:rPr>
              <a:t>большие затраты времени на сопряжение разнородных элементов вследствие информационной, программной и технической несовместимости</a:t>
            </a:r>
            <a:r>
              <a:rPr lang="en-US" sz="1200" dirty="0">
                <a:solidFill>
                  <a:srgbClr val="000099"/>
                </a:solidFill>
              </a:rPr>
              <a:t>;</a:t>
            </a:r>
            <a:endParaRPr lang="ru-RU" sz="1200" dirty="0">
              <a:solidFill>
                <a:srgbClr val="000099"/>
              </a:solidFill>
            </a:endParaRPr>
          </a:p>
          <a:p>
            <a:pPr marL="171450" indent="-171450" algn="just">
              <a:buFont typeface="Arial" panose="020B0604020202020204" pitchFamily="34" charset="0"/>
              <a:buChar char="•"/>
            </a:pPr>
            <a:r>
              <a:rPr lang="ru-RU" sz="1200" dirty="0">
                <a:solidFill>
                  <a:srgbClr val="000099"/>
                </a:solidFill>
              </a:rPr>
              <a:t>большие затраты времени на доработку ТПР отдельных элементов</a:t>
            </a:r>
            <a:r>
              <a:rPr lang="en-US" sz="1200" dirty="0">
                <a:solidFill>
                  <a:srgbClr val="000099"/>
                </a:solidFill>
              </a:rPr>
              <a:t>.</a:t>
            </a:r>
            <a:endParaRPr lang="ru-RU" sz="1200" dirty="0">
              <a:solidFill>
                <a:srgbClr val="000099"/>
              </a:solidFill>
            </a:endParaRPr>
          </a:p>
        </p:txBody>
      </p:sp>
    </p:spTree>
    <p:extLst>
      <p:ext uri="{BB962C8B-B14F-4D97-AF65-F5344CB8AC3E}">
        <p14:creationId xmlns:p14="http://schemas.microsoft.com/office/powerpoint/2010/main" val="1863424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err="1">
                <a:solidFill>
                  <a:srgbClr val="000099"/>
                </a:solidFill>
              </a:rPr>
              <a:t>Подсистемные</a:t>
            </a:r>
            <a:r>
              <a:rPr lang="ru-RU" sz="2000" b="1" dirty="0">
                <a:solidFill>
                  <a:srgbClr val="000099"/>
                </a:solidFill>
              </a:rPr>
              <a:t> и объектные ТПР</a:t>
            </a:r>
          </a:p>
        </p:txBody>
      </p:sp>
      <p:sp>
        <p:nvSpPr>
          <p:cNvPr id="7" name="Прямоугольник 6"/>
          <p:cNvSpPr/>
          <p:nvPr/>
        </p:nvSpPr>
        <p:spPr>
          <a:xfrm>
            <a:off x="0" y="481361"/>
            <a:ext cx="9144000" cy="4154984"/>
          </a:xfrm>
          <a:prstGeom prst="rect">
            <a:avLst/>
          </a:prstGeom>
        </p:spPr>
        <p:txBody>
          <a:bodyPr wrap="square">
            <a:spAutoFit/>
          </a:bodyPr>
          <a:lstStyle/>
          <a:p>
            <a:pPr algn="just"/>
            <a:r>
              <a:rPr lang="ru-RU" sz="1200" b="1" dirty="0" err="1">
                <a:solidFill>
                  <a:srgbClr val="000099"/>
                </a:solidFill>
              </a:rPr>
              <a:t>Подсистемные</a:t>
            </a:r>
            <a:r>
              <a:rPr lang="ru-RU" sz="1200" b="1" dirty="0">
                <a:solidFill>
                  <a:srgbClr val="000099"/>
                </a:solidFill>
              </a:rPr>
              <a:t> ТПР (Пакеты прикладных программ)</a:t>
            </a:r>
            <a:endParaRPr lang="ru-RU" sz="1200" dirty="0">
              <a:solidFill>
                <a:srgbClr val="000099"/>
              </a:solidFill>
            </a:endParaRPr>
          </a:p>
          <a:p>
            <a:pPr algn="just"/>
            <a:r>
              <a:rPr lang="ru-RU" sz="1200" i="1" u="sng" dirty="0">
                <a:solidFill>
                  <a:srgbClr val="000099"/>
                </a:solidFill>
              </a:rPr>
              <a:t>Плюсы:</a:t>
            </a:r>
          </a:p>
          <a:p>
            <a:pPr marL="171450" indent="-171450" algn="just">
              <a:buFont typeface="Arial" panose="020B0604020202020204" pitchFamily="34" charset="0"/>
              <a:buChar char="•"/>
            </a:pPr>
            <a:r>
              <a:rPr lang="ru-RU" sz="1200" dirty="0">
                <a:solidFill>
                  <a:srgbClr val="000099"/>
                </a:solidFill>
              </a:rPr>
              <a:t>достигается высокая степень интеграции элементов ИС</a:t>
            </a:r>
          </a:p>
          <a:p>
            <a:pPr marL="171450" indent="-171450" algn="just">
              <a:buFont typeface="Arial" panose="020B0604020202020204" pitchFamily="34" charset="0"/>
              <a:buChar char="•"/>
            </a:pPr>
            <a:r>
              <a:rPr lang="ru-RU" sz="1200" dirty="0">
                <a:solidFill>
                  <a:srgbClr val="000099"/>
                </a:solidFill>
              </a:rPr>
              <a:t>позволяют осуществлять: модульное проектирование; параметрическую настройку программных компонентов на различные объекты управления</a:t>
            </a:r>
          </a:p>
          <a:p>
            <a:pPr marL="171450" indent="-171450" algn="just">
              <a:buFont typeface="Arial" panose="020B0604020202020204" pitchFamily="34" charset="0"/>
              <a:buChar char="•"/>
            </a:pPr>
            <a:r>
              <a:rPr lang="ru-RU" sz="1200" dirty="0">
                <a:solidFill>
                  <a:srgbClr val="000099"/>
                </a:solidFill>
              </a:rPr>
              <a:t>обеспечивают: сокращение затрат на проектирование и программирование взаимосвязанных компонентов; хорошее документирование отображаемых процессов обработки информации</a:t>
            </a:r>
          </a:p>
          <a:p>
            <a:pPr algn="just"/>
            <a:r>
              <a:rPr lang="ru-RU" sz="1200" i="1" u="sng" dirty="0">
                <a:solidFill>
                  <a:srgbClr val="000099"/>
                </a:solidFill>
              </a:rPr>
              <a:t>Минусы:</a:t>
            </a:r>
            <a:endParaRPr lang="ru-RU" sz="1200" dirty="0">
              <a:solidFill>
                <a:srgbClr val="000099"/>
              </a:solidFill>
            </a:endParaRPr>
          </a:p>
          <a:p>
            <a:pPr marL="171450" indent="-171450" algn="just">
              <a:buFont typeface="Arial" panose="020B0604020202020204" pitchFamily="34" charset="0"/>
              <a:buChar char="•"/>
            </a:pPr>
            <a:r>
              <a:rPr lang="ru-RU" sz="1200" dirty="0">
                <a:solidFill>
                  <a:srgbClr val="000099"/>
                </a:solidFill>
              </a:rPr>
              <a:t>адаптивность ТПР может оказаться недостаточной для динамичных предметных областей</a:t>
            </a:r>
          </a:p>
          <a:p>
            <a:pPr marL="171450" indent="-171450" algn="just">
              <a:buFont typeface="Arial" panose="020B0604020202020204" pitchFamily="34" charset="0"/>
              <a:buChar char="•"/>
            </a:pPr>
            <a:r>
              <a:rPr lang="ru-RU" sz="1200" dirty="0">
                <a:solidFill>
                  <a:srgbClr val="000099"/>
                </a:solidFill>
              </a:rPr>
              <a:t>возникают проблемы в комплексировании разных функциональных подсистем, особенно в случае использования решений нескольких производителей программного обеспечения</a:t>
            </a:r>
          </a:p>
          <a:p>
            <a:pPr algn="just"/>
            <a:endParaRPr lang="ru-RU" sz="1200" dirty="0">
              <a:solidFill>
                <a:srgbClr val="000099"/>
              </a:solidFill>
            </a:endParaRPr>
          </a:p>
          <a:p>
            <a:pPr algn="just"/>
            <a:r>
              <a:rPr lang="ru-RU" sz="1200" b="1" dirty="0">
                <a:solidFill>
                  <a:srgbClr val="000099"/>
                </a:solidFill>
              </a:rPr>
              <a:t>Объектные ТПР (Отраслевые проекты ИС)</a:t>
            </a:r>
          </a:p>
          <a:p>
            <a:pPr algn="just"/>
            <a:r>
              <a:rPr lang="ru-RU" sz="1200" i="1" u="sng" dirty="0">
                <a:solidFill>
                  <a:srgbClr val="000099"/>
                </a:solidFill>
              </a:rPr>
              <a:t>Плюсы:</a:t>
            </a:r>
          </a:p>
          <a:p>
            <a:pPr marL="171450" indent="-171450" algn="just">
              <a:buFont typeface="Arial" panose="020B0604020202020204" pitchFamily="34" charset="0"/>
              <a:buChar char="•"/>
            </a:pPr>
            <a:r>
              <a:rPr lang="ru-RU" sz="1200" dirty="0">
                <a:solidFill>
                  <a:srgbClr val="000099"/>
                </a:solidFill>
              </a:rPr>
              <a:t>комплексирование всех компонентов ИС за счет методологического единства и информационной, программной и технической совместимости</a:t>
            </a:r>
          </a:p>
          <a:p>
            <a:pPr marL="171450" indent="-171450" algn="just">
              <a:buFont typeface="Arial" panose="020B0604020202020204" pitchFamily="34" charset="0"/>
              <a:buChar char="•"/>
            </a:pPr>
            <a:r>
              <a:rPr lang="ru-RU" sz="1200" dirty="0">
                <a:solidFill>
                  <a:srgbClr val="000099"/>
                </a:solidFill>
              </a:rPr>
              <a:t>открытость архитектуры — позволяет устанавливать ТПР на разных программно-технических платформах</a:t>
            </a:r>
          </a:p>
          <a:p>
            <a:pPr marL="171450" indent="-171450" algn="just">
              <a:buFont typeface="Arial" panose="020B0604020202020204" pitchFamily="34" charset="0"/>
              <a:buChar char="•"/>
            </a:pPr>
            <a:r>
              <a:rPr lang="ru-RU" sz="1200" dirty="0">
                <a:solidFill>
                  <a:srgbClr val="000099"/>
                </a:solidFill>
              </a:rPr>
              <a:t>масштабируемость — допускает конфигурацию ИС для переменного числа рабочих мест</a:t>
            </a:r>
          </a:p>
          <a:p>
            <a:pPr marL="171450" indent="-171450" algn="just">
              <a:buFont typeface="Arial" panose="020B0604020202020204" pitchFamily="34" charset="0"/>
              <a:buChar char="•"/>
            </a:pPr>
            <a:r>
              <a:rPr lang="ru-RU" sz="1200" dirty="0" err="1">
                <a:solidFill>
                  <a:srgbClr val="000099"/>
                </a:solidFill>
              </a:rPr>
              <a:t>конфигурируемость</a:t>
            </a:r>
            <a:r>
              <a:rPr lang="ru-RU" sz="1200" dirty="0">
                <a:solidFill>
                  <a:srgbClr val="000099"/>
                </a:solidFill>
              </a:rPr>
              <a:t> — позволяет выбирать необходимое подмножество компонентов</a:t>
            </a:r>
          </a:p>
          <a:p>
            <a:pPr algn="just"/>
            <a:r>
              <a:rPr lang="ru-RU" sz="1200" i="1" u="sng" dirty="0">
                <a:solidFill>
                  <a:srgbClr val="000099"/>
                </a:solidFill>
              </a:rPr>
              <a:t>Минусы:</a:t>
            </a:r>
          </a:p>
          <a:p>
            <a:pPr marL="171450" indent="-171450" algn="just">
              <a:buFont typeface="Arial" panose="020B0604020202020204" pitchFamily="34" charset="0"/>
              <a:buChar char="•"/>
            </a:pPr>
            <a:r>
              <a:rPr lang="ru-RU" sz="1200" dirty="0">
                <a:solidFill>
                  <a:srgbClr val="000099"/>
                </a:solidFill>
              </a:rPr>
              <a:t>проблемы привязки типового проекта к конкретному объекту управления, что вызывает в некоторых случаях даже необходимость изменения организационно-экономической структуры объекта автоматизации</a:t>
            </a:r>
          </a:p>
        </p:txBody>
      </p:sp>
    </p:spTree>
    <p:extLst>
      <p:ext uri="{BB962C8B-B14F-4D97-AF65-F5344CB8AC3E}">
        <p14:creationId xmlns:p14="http://schemas.microsoft.com/office/powerpoint/2010/main" val="3544770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err="1">
                <a:solidFill>
                  <a:srgbClr val="000099"/>
                </a:solidFill>
              </a:rPr>
              <a:t>Параметрически</a:t>
            </a:r>
            <a:r>
              <a:rPr lang="ru-RU" sz="2000" b="1" dirty="0">
                <a:solidFill>
                  <a:srgbClr val="000099"/>
                </a:solidFill>
              </a:rPr>
              <a:t>-ориентированное проектирование</a:t>
            </a:r>
          </a:p>
        </p:txBody>
      </p:sp>
      <p:sp>
        <p:nvSpPr>
          <p:cNvPr id="7" name="Прямоугольник 6"/>
          <p:cNvSpPr/>
          <p:nvPr/>
        </p:nvSpPr>
        <p:spPr>
          <a:xfrm>
            <a:off x="0" y="481361"/>
            <a:ext cx="9144000" cy="3970318"/>
          </a:xfrm>
          <a:prstGeom prst="rect">
            <a:avLst/>
          </a:prstGeom>
        </p:spPr>
        <p:txBody>
          <a:bodyPr wrap="square">
            <a:spAutoFit/>
          </a:bodyPr>
          <a:lstStyle/>
          <a:p>
            <a:pPr algn="just"/>
            <a:r>
              <a:rPr lang="ru-RU" sz="1200" dirty="0">
                <a:solidFill>
                  <a:srgbClr val="000099"/>
                </a:solidFill>
              </a:rPr>
              <a:t>Для реализации типового проектирования используются два подхода: </a:t>
            </a:r>
            <a:r>
              <a:rPr lang="ru-RU" sz="1200" dirty="0" err="1">
                <a:solidFill>
                  <a:srgbClr val="000099"/>
                </a:solidFill>
              </a:rPr>
              <a:t>параметрически</a:t>
            </a:r>
            <a:r>
              <a:rPr lang="ru-RU" sz="1200" dirty="0">
                <a:solidFill>
                  <a:srgbClr val="000099"/>
                </a:solidFill>
              </a:rPr>
              <a:t>-ориентированное и модельно-ориентированное проектирование.</a:t>
            </a:r>
            <a:endParaRPr lang="en-US" sz="1200" b="1" dirty="0">
              <a:solidFill>
                <a:srgbClr val="000099"/>
              </a:solidFill>
            </a:endParaRPr>
          </a:p>
          <a:p>
            <a:pPr algn="just"/>
            <a:r>
              <a:rPr lang="ru-RU" sz="1200" b="1" dirty="0" err="1">
                <a:solidFill>
                  <a:srgbClr val="000099"/>
                </a:solidFill>
              </a:rPr>
              <a:t>Параметрически</a:t>
            </a:r>
            <a:r>
              <a:rPr lang="ru-RU" sz="1200" b="1" dirty="0">
                <a:solidFill>
                  <a:srgbClr val="000099"/>
                </a:solidFill>
              </a:rPr>
              <a:t>-ориентированное проектирование </a:t>
            </a:r>
            <a:r>
              <a:rPr lang="ru-RU" sz="1200" dirty="0">
                <a:solidFill>
                  <a:srgbClr val="000099"/>
                </a:solidFill>
              </a:rPr>
              <a:t>включает следующие этапы:</a:t>
            </a:r>
          </a:p>
          <a:p>
            <a:pPr marL="171450" indent="-171450" algn="just">
              <a:buFont typeface="Arial" panose="020B0604020202020204" pitchFamily="34" charset="0"/>
              <a:buChar char="•"/>
            </a:pPr>
            <a:r>
              <a:rPr lang="ru-RU" sz="1200" dirty="0">
                <a:solidFill>
                  <a:srgbClr val="000099"/>
                </a:solidFill>
              </a:rPr>
              <a:t>определение критериев оценки пригодности пакетов прикладных программ (ППП) для решения поставленных задач,</a:t>
            </a:r>
          </a:p>
          <a:p>
            <a:pPr marL="171450" indent="-171450" algn="just">
              <a:buFont typeface="Arial" panose="020B0604020202020204" pitchFamily="34" charset="0"/>
              <a:buChar char="•"/>
            </a:pPr>
            <a:r>
              <a:rPr lang="ru-RU" sz="1200" dirty="0">
                <a:solidFill>
                  <a:srgbClr val="000099"/>
                </a:solidFill>
              </a:rPr>
              <a:t>анализ и оценка доступных ППП по сформулированным критериям,</a:t>
            </a:r>
          </a:p>
          <a:p>
            <a:pPr marL="171450" indent="-171450" algn="just">
              <a:buFont typeface="Arial" panose="020B0604020202020204" pitchFamily="34" charset="0"/>
              <a:buChar char="•"/>
            </a:pPr>
            <a:r>
              <a:rPr lang="ru-RU" sz="1200" dirty="0">
                <a:solidFill>
                  <a:srgbClr val="000099"/>
                </a:solidFill>
              </a:rPr>
              <a:t>выбор и закупка наиболее подходящего пакета,</a:t>
            </a:r>
          </a:p>
          <a:p>
            <a:pPr marL="171450" indent="-171450" algn="just">
              <a:buFont typeface="Arial" panose="020B0604020202020204" pitchFamily="34" charset="0"/>
              <a:buChar char="•"/>
            </a:pPr>
            <a:r>
              <a:rPr lang="ru-RU" sz="1200" dirty="0">
                <a:solidFill>
                  <a:srgbClr val="000099"/>
                </a:solidFill>
              </a:rPr>
              <a:t>настройка параметров (доработка) закупленного ППП.</a:t>
            </a:r>
            <a:endParaRPr lang="en-US" sz="1200" dirty="0">
              <a:solidFill>
                <a:srgbClr val="000099"/>
              </a:solidFill>
            </a:endParaRPr>
          </a:p>
          <a:p>
            <a:pPr algn="just"/>
            <a:endParaRPr lang="ru-RU" sz="1200" b="1" dirty="0">
              <a:solidFill>
                <a:srgbClr val="000099"/>
              </a:solidFill>
            </a:endParaRPr>
          </a:p>
          <a:p>
            <a:pPr algn="just"/>
            <a:r>
              <a:rPr lang="ru-RU" sz="1200" b="1" dirty="0">
                <a:solidFill>
                  <a:srgbClr val="000099"/>
                </a:solidFill>
              </a:rPr>
              <a:t>Критерии оценки ППП </a:t>
            </a:r>
            <a:r>
              <a:rPr lang="ru-RU" sz="1200" dirty="0">
                <a:solidFill>
                  <a:srgbClr val="000099"/>
                </a:solidFill>
              </a:rPr>
              <a:t>делятся на следующие группы:</a:t>
            </a:r>
          </a:p>
          <a:p>
            <a:pPr marL="171450" indent="-171450" algn="just">
              <a:buFont typeface="Arial" panose="020B0604020202020204" pitchFamily="34" charset="0"/>
              <a:buChar char="•"/>
            </a:pPr>
            <a:r>
              <a:rPr lang="ru-RU" sz="1200" dirty="0">
                <a:solidFill>
                  <a:srgbClr val="000099"/>
                </a:solidFill>
              </a:rPr>
              <a:t>назначение и возможности пакета;</a:t>
            </a:r>
          </a:p>
          <a:p>
            <a:pPr marL="171450" indent="-171450" algn="just">
              <a:buFont typeface="Arial" panose="020B0604020202020204" pitchFamily="34" charset="0"/>
              <a:buChar char="•"/>
            </a:pPr>
            <a:r>
              <a:rPr lang="ru-RU" sz="1200" dirty="0">
                <a:solidFill>
                  <a:srgbClr val="000099"/>
                </a:solidFill>
              </a:rPr>
              <a:t>отличительные признаки и свойства пакета;</a:t>
            </a:r>
          </a:p>
          <a:p>
            <a:pPr marL="171450" indent="-171450" algn="just">
              <a:buFont typeface="Arial" panose="020B0604020202020204" pitchFamily="34" charset="0"/>
              <a:buChar char="•"/>
            </a:pPr>
            <a:r>
              <a:rPr lang="ru-RU" sz="1200" dirty="0">
                <a:solidFill>
                  <a:srgbClr val="000099"/>
                </a:solidFill>
              </a:rPr>
              <a:t>требования к техническим и программным средствам;</a:t>
            </a:r>
          </a:p>
          <a:p>
            <a:pPr marL="171450" indent="-171450" algn="just">
              <a:buFont typeface="Arial" panose="020B0604020202020204" pitchFamily="34" charset="0"/>
              <a:buChar char="•"/>
            </a:pPr>
            <a:r>
              <a:rPr lang="ru-RU" sz="1200" dirty="0">
                <a:solidFill>
                  <a:srgbClr val="000099"/>
                </a:solidFill>
              </a:rPr>
              <a:t>документация пакета;</a:t>
            </a:r>
          </a:p>
          <a:p>
            <a:pPr marL="171450" indent="-171450" algn="just">
              <a:buFont typeface="Arial" panose="020B0604020202020204" pitchFamily="34" charset="0"/>
              <a:buChar char="•"/>
            </a:pPr>
            <a:r>
              <a:rPr lang="ru-RU" sz="1200" dirty="0">
                <a:solidFill>
                  <a:srgbClr val="000099"/>
                </a:solidFill>
              </a:rPr>
              <a:t>факторы финансового порядка;</a:t>
            </a:r>
          </a:p>
          <a:p>
            <a:pPr marL="171450" indent="-171450" algn="just">
              <a:buFont typeface="Arial" panose="020B0604020202020204" pitchFamily="34" charset="0"/>
              <a:buChar char="•"/>
            </a:pPr>
            <a:r>
              <a:rPr lang="ru-RU" sz="1200" dirty="0">
                <a:solidFill>
                  <a:srgbClr val="000099"/>
                </a:solidFill>
              </a:rPr>
              <a:t>особенности установки пакета;</a:t>
            </a:r>
          </a:p>
          <a:p>
            <a:pPr marL="171450" indent="-171450" algn="just">
              <a:buFont typeface="Arial" panose="020B0604020202020204" pitchFamily="34" charset="0"/>
              <a:buChar char="•"/>
            </a:pPr>
            <a:r>
              <a:rPr lang="ru-RU" sz="1200" dirty="0">
                <a:solidFill>
                  <a:srgbClr val="000099"/>
                </a:solidFill>
              </a:rPr>
              <a:t>особенности эксплуатации пакета;</a:t>
            </a:r>
          </a:p>
          <a:p>
            <a:pPr marL="171450" indent="-171450" algn="just">
              <a:buFont typeface="Arial" panose="020B0604020202020204" pitchFamily="34" charset="0"/>
              <a:buChar char="•"/>
            </a:pPr>
            <a:r>
              <a:rPr lang="ru-RU" sz="1200" dirty="0">
                <a:solidFill>
                  <a:srgbClr val="000099"/>
                </a:solidFill>
              </a:rPr>
              <a:t>помощь поставщика по внедрению и поддержанию пакета;</a:t>
            </a:r>
          </a:p>
          <a:p>
            <a:pPr marL="171450" indent="-171450" algn="just">
              <a:buFont typeface="Arial" panose="020B0604020202020204" pitchFamily="34" charset="0"/>
              <a:buChar char="•"/>
            </a:pPr>
            <a:r>
              <a:rPr lang="ru-RU" sz="1200" dirty="0">
                <a:solidFill>
                  <a:srgbClr val="000099"/>
                </a:solidFill>
              </a:rPr>
              <a:t>оценка качества пакета и опыт его использования;</a:t>
            </a:r>
          </a:p>
          <a:p>
            <a:pPr marL="171450" indent="-171450" algn="just">
              <a:buFont typeface="Arial" panose="020B0604020202020204" pitchFamily="34" charset="0"/>
              <a:buChar char="•"/>
            </a:pPr>
            <a:r>
              <a:rPr lang="ru-RU" sz="1200" dirty="0">
                <a:solidFill>
                  <a:srgbClr val="000099"/>
                </a:solidFill>
              </a:rPr>
              <a:t>перспективы развития пакета.</a:t>
            </a:r>
          </a:p>
          <a:p>
            <a:pPr algn="just"/>
            <a:endParaRPr lang="ru-RU" sz="1200" dirty="0">
              <a:solidFill>
                <a:srgbClr val="000099"/>
              </a:solidFill>
            </a:endParaRPr>
          </a:p>
          <a:p>
            <a:pPr algn="just"/>
            <a:r>
              <a:rPr lang="ru-RU" sz="1200" dirty="0">
                <a:solidFill>
                  <a:srgbClr val="000099"/>
                </a:solidFill>
              </a:rPr>
              <a:t>Числовые значения показателей для конкретных ППП устанавливаются экспертами по выбранной шкале оценок.</a:t>
            </a:r>
          </a:p>
        </p:txBody>
      </p:sp>
    </p:spTree>
    <p:extLst>
      <p:ext uri="{BB962C8B-B14F-4D97-AF65-F5344CB8AC3E}">
        <p14:creationId xmlns:p14="http://schemas.microsoft.com/office/powerpoint/2010/main" val="1168302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Модельно-ориентированное проектирование</a:t>
            </a:r>
          </a:p>
        </p:txBody>
      </p:sp>
      <p:sp>
        <p:nvSpPr>
          <p:cNvPr id="7" name="Прямоугольник 6"/>
          <p:cNvSpPr/>
          <p:nvPr/>
        </p:nvSpPr>
        <p:spPr>
          <a:xfrm>
            <a:off x="0" y="481361"/>
            <a:ext cx="9144000" cy="3785652"/>
          </a:xfrm>
          <a:prstGeom prst="rect">
            <a:avLst/>
          </a:prstGeom>
        </p:spPr>
        <p:txBody>
          <a:bodyPr wrap="square">
            <a:spAutoFit/>
          </a:bodyPr>
          <a:lstStyle/>
          <a:p>
            <a:pPr algn="just"/>
            <a:r>
              <a:rPr lang="ru-RU" sz="1200" b="1" dirty="0">
                <a:solidFill>
                  <a:srgbClr val="000099"/>
                </a:solidFill>
              </a:rPr>
              <a:t>Модельно-ориентированное проектирование </a:t>
            </a:r>
            <a:r>
              <a:rPr lang="ru-RU" sz="1200" dirty="0">
                <a:solidFill>
                  <a:srgbClr val="000099"/>
                </a:solidFill>
              </a:rPr>
              <a:t>заключается в адаптации состава и характеристик типовой ИС в соответствии с моделью объекта автоматизации.</a:t>
            </a:r>
          </a:p>
          <a:p>
            <a:pPr algn="just"/>
            <a:r>
              <a:rPr lang="ru-RU" sz="1200" dirty="0">
                <a:solidFill>
                  <a:srgbClr val="000099"/>
                </a:solidFill>
              </a:rPr>
              <a:t>Модельно-ориентированное проектирование ИС предполагает, построение модели объекта автоматизации с использованием специального программного инструментария (например: SAP </a:t>
            </a:r>
            <a:r>
              <a:rPr lang="ru-RU" sz="1200" dirty="0" err="1">
                <a:solidFill>
                  <a:srgbClr val="000099"/>
                </a:solidFill>
              </a:rPr>
              <a:t>Business</a:t>
            </a:r>
            <a:r>
              <a:rPr lang="ru-RU" sz="1200" dirty="0">
                <a:solidFill>
                  <a:srgbClr val="000099"/>
                </a:solidFill>
              </a:rPr>
              <a:t> </a:t>
            </a:r>
            <a:r>
              <a:rPr lang="ru-RU" sz="1200" dirty="0" err="1">
                <a:solidFill>
                  <a:srgbClr val="000099"/>
                </a:solidFill>
              </a:rPr>
              <a:t>Engineering</a:t>
            </a:r>
            <a:r>
              <a:rPr lang="ru-RU" sz="1200" dirty="0">
                <a:solidFill>
                  <a:srgbClr val="000099"/>
                </a:solidFill>
              </a:rPr>
              <a:t> </a:t>
            </a:r>
            <a:r>
              <a:rPr lang="ru-RU" sz="1200" dirty="0" err="1">
                <a:solidFill>
                  <a:srgbClr val="000099"/>
                </a:solidFill>
              </a:rPr>
              <a:t>Workbench</a:t>
            </a:r>
            <a:r>
              <a:rPr lang="ru-RU" sz="1200" dirty="0">
                <a:solidFill>
                  <a:srgbClr val="000099"/>
                </a:solidFill>
              </a:rPr>
              <a:t> (BEW), BAAN </a:t>
            </a:r>
            <a:r>
              <a:rPr lang="ru-RU" sz="1200" dirty="0" err="1">
                <a:solidFill>
                  <a:srgbClr val="000099"/>
                </a:solidFill>
              </a:rPr>
              <a:t>Enterprise</a:t>
            </a:r>
            <a:r>
              <a:rPr lang="ru-RU" sz="1200" dirty="0">
                <a:solidFill>
                  <a:srgbClr val="000099"/>
                </a:solidFill>
              </a:rPr>
              <a:t> </a:t>
            </a:r>
            <a:r>
              <a:rPr lang="ru-RU" sz="1200" dirty="0" err="1">
                <a:solidFill>
                  <a:srgbClr val="000099"/>
                </a:solidFill>
              </a:rPr>
              <a:t>Modeler</a:t>
            </a:r>
            <a:r>
              <a:rPr lang="en-US" sz="1200" dirty="0">
                <a:solidFill>
                  <a:srgbClr val="000099"/>
                </a:solidFill>
              </a:rPr>
              <a:t>, 1</a:t>
            </a:r>
            <a:r>
              <a:rPr lang="ru-RU" sz="1200" dirty="0">
                <a:solidFill>
                  <a:srgbClr val="000099"/>
                </a:solidFill>
              </a:rPr>
              <a:t>С и т.д.).</a:t>
            </a:r>
          </a:p>
          <a:p>
            <a:pPr algn="just"/>
            <a:endParaRPr lang="ru-RU" sz="1200" dirty="0">
              <a:solidFill>
                <a:srgbClr val="000099"/>
              </a:solidFill>
            </a:endParaRPr>
          </a:p>
          <a:p>
            <a:pPr algn="just"/>
            <a:r>
              <a:rPr lang="ru-RU" sz="1200" dirty="0">
                <a:solidFill>
                  <a:srgbClr val="000099"/>
                </a:solidFill>
              </a:rPr>
              <a:t>Внедрение типовой информационной системы начинается с анализа требований к конкретной ИС, которые выявляются на основе результатов предпроектного обследования объекта автоматизации. После выбора программного продукта на базе имеющихся в нем моделей строится предварительная модель ИС, в которой отражаются все особенности реализации ИС для конкретного предприятия.</a:t>
            </a:r>
          </a:p>
          <a:p>
            <a:pPr algn="just"/>
            <a:endParaRPr lang="ru-RU" sz="1200" dirty="0">
              <a:solidFill>
                <a:srgbClr val="000099"/>
              </a:solidFill>
            </a:endParaRPr>
          </a:p>
          <a:p>
            <a:pPr algn="just"/>
            <a:r>
              <a:rPr lang="ru-RU" sz="1200" dirty="0">
                <a:solidFill>
                  <a:srgbClr val="000099"/>
                </a:solidFill>
              </a:rPr>
              <a:t>Реализация типового проекта предусматривает выполнение следующих операций:</a:t>
            </a:r>
          </a:p>
          <a:p>
            <a:pPr marL="171450" indent="-171450" algn="just">
              <a:buFont typeface="Arial" panose="020B0604020202020204" pitchFamily="34" charset="0"/>
              <a:buChar char="•"/>
            </a:pPr>
            <a:r>
              <a:rPr lang="ru-RU" sz="1200" dirty="0">
                <a:solidFill>
                  <a:srgbClr val="000099"/>
                </a:solidFill>
              </a:rPr>
              <a:t>установку глобальных параметров системы;</a:t>
            </a:r>
          </a:p>
          <a:p>
            <a:pPr marL="171450" indent="-171450" algn="just">
              <a:buFont typeface="Arial" panose="020B0604020202020204" pitchFamily="34" charset="0"/>
              <a:buChar char="•"/>
            </a:pPr>
            <a:r>
              <a:rPr lang="ru-RU" sz="1200" dirty="0">
                <a:solidFill>
                  <a:srgbClr val="000099"/>
                </a:solidFill>
              </a:rPr>
              <a:t>задание структуры объекта автоматизации;</a:t>
            </a:r>
          </a:p>
          <a:p>
            <a:pPr marL="171450" indent="-171450" algn="just">
              <a:buFont typeface="Arial" panose="020B0604020202020204" pitchFamily="34" charset="0"/>
              <a:buChar char="•"/>
            </a:pPr>
            <a:r>
              <a:rPr lang="ru-RU" sz="1200" dirty="0">
                <a:solidFill>
                  <a:srgbClr val="000099"/>
                </a:solidFill>
              </a:rPr>
              <a:t>определение структуры основных данных;</a:t>
            </a:r>
          </a:p>
          <a:p>
            <a:pPr marL="171450" indent="-171450" algn="just">
              <a:buFont typeface="Arial" panose="020B0604020202020204" pitchFamily="34" charset="0"/>
              <a:buChar char="•"/>
            </a:pPr>
            <a:r>
              <a:rPr lang="ru-RU" sz="1200" dirty="0">
                <a:solidFill>
                  <a:srgbClr val="000099"/>
                </a:solidFill>
              </a:rPr>
              <a:t>задание перечня реализуемых функций и процессов;</a:t>
            </a:r>
          </a:p>
          <a:p>
            <a:pPr marL="171450" indent="-171450" algn="just">
              <a:buFont typeface="Arial" panose="020B0604020202020204" pitchFamily="34" charset="0"/>
              <a:buChar char="•"/>
            </a:pPr>
            <a:r>
              <a:rPr lang="ru-RU" sz="1200" dirty="0">
                <a:solidFill>
                  <a:srgbClr val="000099"/>
                </a:solidFill>
              </a:rPr>
              <a:t>описание интерфейсов;</a:t>
            </a:r>
          </a:p>
          <a:p>
            <a:pPr marL="171450" indent="-171450" algn="just">
              <a:buFont typeface="Arial" panose="020B0604020202020204" pitchFamily="34" charset="0"/>
              <a:buChar char="•"/>
            </a:pPr>
            <a:r>
              <a:rPr lang="ru-RU" sz="1200" dirty="0">
                <a:solidFill>
                  <a:srgbClr val="000099"/>
                </a:solidFill>
              </a:rPr>
              <a:t>описание отчетов;</a:t>
            </a:r>
          </a:p>
          <a:p>
            <a:pPr marL="171450" indent="-171450" algn="just">
              <a:buFont typeface="Arial" panose="020B0604020202020204" pitchFamily="34" charset="0"/>
              <a:buChar char="•"/>
            </a:pPr>
            <a:r>
              <a:rPr lang="ru-RU" sz="1200" dirty="0">
                <a:solidFill>
                  <a:srgbClr val="000099"/>
                </a:solidFill>
              </a:rPr>
              <a:t>настройку авторизации доступа;</a:t>
            </a:r>
          </a:p>
          <a:p>
            <a:pPr marL="171450" indent="-171450" algn="just">
              <a:buFont typeface="Arial" panose="020B0604020202020204" pitchFamily="34" charset="0"/>
              <a:buChar char="•"/>
            </a:pPr>
            <a:r>
              <a:rPr lang="ru-RU" sz="1200" dirty="0">
                <a:solidFill>
                  <a:srgbClr val="000099"/>
                </a:solidFill>
              </a:rPr>
              <a:t>настройку системы архивирования.</a:t>
            </a:r>
          </a:p>
        </p:txBody>
      </p:sp>
    </p:spTree>
    <p:extLst>
      <p:ext uri="{BB962C8B-B14F-4D97-AF65-F5344CB8AC3E}">
        <p14:creationId xmlns:p14="http://schemas.microsoft.com/office/powerpoint/2010/main" val="1186774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851670"/>
            <a:ext cx="9144000" cy="121320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4800" b="1" dirty="0">
                <a:solidFill>
                  <a:srgbClr val="000099"/>
                </a:solidFill>
              </a:rPr>
              <a:t>Спасибо за внимание</a:t>
            </a:r>
          </a:p>
        </p:txBody>
      </p:sp>
    </p:spTree>
    <p:extLst>
      <p:ext uri="{BB962C8B-B14F-4D97-AF65-F5344CB8AC3E}">
        <p14:creationId xmlns:p14="http://schemas.microsoft.com/office/powerpoint/2010/main" val="186905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Каскадная модель</a:t>
            </a: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555526"/>
            <a:ext cx="6031992" cy="2081784"/>
          </a:xfrm>
          <a:prstGeom prst="rect">
            <a:avLst/>
          </a:prstGeom>
        </p:spPr>
      </p:pic>
      <p:sp>
        <p:nvSpPr>
          <p:cNvPr id="6" name="Text Box 7"/>
          <p:cNvSpPr txBox="1">
            <a:spLocks noChangeArrowheads="1"/>
          </p:cNvSpPr>
          <p:nvPr/>
        </p:nvSpPr>
        <p:spPr bwMode="auto">
          <a:xfrm>
            <a:off x="0" y="2931790"/>
            <a:ext cx="9144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ru-RU" sz="1400" dirty="0">
                <a:solidFill>
                  <a:srgbClr val="000099"/>
                </a:solidFill>
              </a:rPr>
              <a:t>В изначально существовавших </a:t>
            </a:r>
            <a:r>
              <a:rPr lang="ru-RU" sz="1400" b="1" dirty="0">
                <a:solidFill>
                  <a:srgbClr val="000099"/>
                </a:solidFill>
              </a:rPr>
              <a:t>однородных ИС</a:t>
            </a:r>
            <a:r>
              <a:rPr lang="ru-RU" sz="1400" dirty="0">
                <a:solidFill>
                  <a:srgbClr val="000099"/>
                </a:solidFill>
              </a:rPr>
              <a:t> каждое приложение представляло собой </a:t>
            </a:r>
            <a:r>
              <a:rPr lang="ru-RU" sz="1400" i="1" dirty="0">
                <a:solidFill>
                  <a:srgbClr val="000099"/>
                </a:solidFill>
              </a:rPr>
              <a:t>единое целое</a:t>
            </a:r>
            <a:r>
              <a:rPr lang="ru-RU" sz="1400" dirty="0">
                <a:solidFill>
                  <a:srgbClr val="000099"/>
                </a:solidFill>
              </a:rPr>
              <a:t>. Для разработки такого типа приложений применялся </a:t>
            </a:r>
            <a:r>
              <a:rPr lang="ru-RU" sz="1400" b="1" i="1" dirty="0">
                <a:solidFill>
                  <a:srgbClr val="CC3300"/>
                </a:solidFill>
              </a:rPr>
              <a:t>каскадный способ</a:t>
            </a:r>
            <a:r>
              <a:rPr lang="ru-RU" sz="1400" dirty="0">
                <a:solidFill>
                  <a:srgbClr val="000099"/>
                </a:solidFill>
              </a:rPr>
              <a:t>. Его основной </a:t>
            </a:r>
            <a:r>
              <a:rPr lang="ru-RU" sz="1400" b="1" dirty="0">
                <a:solidFill>
                  <a:srgbClr val="000099"/>
                </a:solidFill>
              </a:rPr>
              <a:t>характеристикой</a:t>
            </a:r>
            <a:r>
              <a:rPr lang="ru-RU" sz="1400" dirty="0">
                <a:solidFill>
                  <a:srgbClr val="000099"/>
                </a:solidFill>
              </a:rPr>
              <a:t> является </a:t>
            </a:r>
            <a:r>
              <a:rPr lang="ru-RU" sz="1400" i="1" dirty="0">
                <a:solidFill>
                  <a:srgbClr val="000099"/>
                </a:solidFill>
              </a:rPr>
              <a:t>разбиение</a:t>
            </a:r>
            <a:r>
              <a:rPr lang="ru-RU" sz="1400" dirty="0">
                <a:solidFill>
                  <a:srgbClr val="000099"/>
                </a:solidFill>
              </a:rPr>
              <a:t> всей разработки </a:t>
            </a:r>
            <a:r>
              <a:rPr lang="ru-RU" sz="1400" i="1" dirty="0">
                <a:solidFill>
                  <a:srgbClr val="000099"/>
                </a:solidFill>
              </a:rPr>
              <a:t>на этапы</a:t>
            </a:r>
            <a:r>
              <a:rPr lang="ru-RU" sz="1400" dirty="0">
                <a:solidFill>
                  <a:srgbClr val="000099"/>
                </a:solidFill>
              </a:rPr>
              <a:t>, причем </a:t>
            </a:r>
            <a:r>
              <a:rPr lang="ru-RU" sz="1400" i="1" dirty="0">
                <a:solidFill>
                  <a:srgbClr val="000099"/>
                </a:solidFill>
              </a:rPr>
              <a:t>переход</a:t>
            </a:r>
            <a:r>
              <a:rPr lang="ru-RU" sz="1400" dirty="0">
                <a:solidFill>
                  <a:srgbClr val="000099"/>
                </a:solidFill>
              </a:rPr>
              <a:t> с одного этапа на следующий происходит только после того, как будет </a:t>
            </a:r>
            <a:r>
              <a:rPr lang="ru-RU" sz="1400" i="1" dirty="0">
                <a:solidFill>
                  <a:srgbClr val="000099"/>
                </a:solidFill>
              </a:rPr>
              <a:t>полностью завершена работа</a:t>
            </a:r>
            <a:r>
              <a:rPr lang="ru-RU" sz="1400" dirty="0">
                <a:solidFill>
                  <a:srgbClr val="000099"/>
                </a:solidFill>
              </a:rPr>
              <a:t> на текущем. Каждый этап завершается выпуском полного комплекта документации, достаточной для того, чтобы разработка могла быть продолжена другой командой разработчиков. </a:t>
            </a:r>
          </a:p>
        </p:txBody>
      </p:sp>
    </p:spTree>
    <p:extLst>
      <p:ext uri="{BB962C8B-B14F-4D97-AF65-F5344CB8AC3E}">
        <p14:creationId xmlns:p14="http://schemas.microsoft.com/office/powerpoint/2010/main" val="323148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Каскадная модель</a:t>
            </a:r>
          </a:p>
        </p:txBody>
      </p:sp>
      <p:sp>
        <p:nvSpPr>
          <p:cNvPr id="6" name="Text Box 7"/>
          <p:cNvSpPr txBox="1">
            <a:spLocks noChangeArrowheads="1"/>
          </p:cNvSpPr>
          <p:nvPr/>
        </p:nvSpPr>
        <p:spPr bwMode="auto">
          <a:xfrm>
            <a:off x="0" y="461651"/>
            <a:ext cx="91440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ru-RU" sz="1400" dirty="0">
                <a:solidFill>
                  <a:srgbClr val="000099"/>
                </a:solidFill>
              </a:rPr>
              <a:t>Можно выделить следующие положительные стороны применения каскадного подхода:</a:t>
            </a:r>
          </a:p>
          <a:p>
            <a:pPr marL="285750" indent="-285750" algn="just">
              <a:spcBef>
                <a:spcPct val="50000"/>
              </a:spcBef>
              <a:buFont typeface="Arial" panose="020B0604020202020204" pitchFamily="34" charset="0"/>
              <a:buChar char="•"/>
            </a:pPr>
            <a:r>
              <a:rPr lang="ru-RU" sz="1400" dirty="0">
                <a:solidFill>
                  <a:srgbClr val="000099"/>
                </a:solidFill>
              </a:rPr>
              <a:t>на каждом этапе формируется </a:t>
            </a:r>
            <a:r>
              <a:rPr lang="ru-RU" sz="1400" b="1" dirty="0">
                <a:solidFill>
                  <a:srgbClr val="000099"/>
                </a:solidFill>
              </a:rPr>
              <a:t>законченный набор проектной документации</a:t>
            </a:r>
            <a:r>
              <a:rPr lang="ru-RU" sz="1400" dirty="0">
                <a:solidFill>
                  <a:srgbClr val="000099"/>
                </a:solidFill>
              </a:rPr>
              <a:t>, отвечающий критериям полноты и согласованности;</a:t>
            </a:r>
          </a:p>
          <a:p>
            <a:pPr marL="285750" indent="-285750" algn="just">
              <a:spcBef>
                <a:spcPct val="50000"/>
              </a:spcBef>
              <a:buFont typeface="Arial" panose="020B0604020202020204" pitchFamily="34" charset="0"/>
              <a:buChar char="•"/>
            </a:pPr>
            <a:r>
              <a:rPr lang="ru-RU" sz="1400" dirty="0">
                <a:solidFill>
                  <a:srgbClr val="000099"/>
                </a:solidFill>
              </a:rPr>
              <a:t>выполняемые в логической последовательности этапы работ позволяют </a:t>
            </a:r>
            <a:r>
              <a:rPr lang="ru-RU" sz="1400" b="1" dirty="0">
                <a:solidFill>
                  <a:srgbClr val="000099"/>
                </a:solidFill>
              </a:rPr>
              <a:t>планировать сроки завершения</a:t>
            </a:r>
            <a:r>
              <a:rPr lang="ru-RU" sz="1400" dirty="0">
                <a:solidFill>
                  <a:srgbClr val="000099"/>
                </a:solidFill>
              </a:rPr>
              <a:t> всех работ и </a:t>
            </a:r>
            <a:r>
              <a:rPr lang="ru-RU" sz="1400" b="1" dirty="0">
                <a:solidFill>
                  <a:srgbClr val="000099"/>
                </a:solidFill>
              </a:rPr>
              <a:t>соответствующие затраты</a:t>
            </a:r>
            <a:r>
              <a:rPr lang="ru-RU" sz="1400" dirty="0">
                <a:solidFill>
                  <a:srgbClr val="000099"/>
                </a:solidFill>
              </a:rPr>
              <a:t>.</a:t>
            </a:r>
          </a:p>
          <a:p>
            <a:pPr algn="just">
              <a:spcBef>
                <a:spcPct val="50000"/>
              </a:spcBef>
            </a:pPr>
            <a:r>
              <a:rPr lang="ru-RU" sz="1400" dirty="0">
                <a:solidFill>
                  <a:srgbClr val="000099"/>
                </a:solidFill>
              </a:rPr>
              <a:t>Каскадный подход хорошо зарекомендовал себя при построении относительно </a:t>
            </a:r>
            <a:r>
              <a:rPr lang="ru-RU" sz="1400" i="1" dirty="0">
                <a:solidFill>
                  <a:srgbClr val="000099"/>
                </a:solidFill>
              </a:rPr>
              <a:t>простых ИС</a:t>
            </a:r>
            <a:r>
              <a:rPr lang="ru-RU" sz="1400" dirty="0">
                <a:solidFill>
                  <a:srgbClr val="000099"/>
                </a:solidFill>
              </a:rPr>
              <a:t>, когда в самом начале разработки можно достаточно точно и полно сформулировать все требования к системе.</a:t>
            </a:r>
          </a:p>
          <a:p>
            <a:pPr algn="just">
              <a:spcBef>
                <a:spcPct val="50000"/>
              </a:spcBef>
            </a:pPr>
            <a:r>
              <a:rPr lang="ru-RU" sz="1400" dirty="0">
                <a:solidFill>
                  <a:srgbClr val="000099"/>
                </a:solidFill>
              </a:rPr>
              <a:t>Основным недостатком этого подхода является то, что реальный процесс создания системы никогда </a:t>
            </a:r>
            <a:r>
              <a:rPr lang="ru-RU" sz="1400" i="1" dirty="0">
                <a:solidFill>
                  <a:srgbClr val="000099"/>
                </a:solidFill>
              </a:rPr>
              <a:t>полностью не укладывается </a:t>
            </a:r>
            <a:r>
              <a:rPr lang="ru-RU" sz="1400" dirty="0">
                <a:solidFill>
                  <a:srgbClr val="000099"/>
                </a:solidFill>
              </a:rPr>
              <a:t>в такую жесткую схему, постоянно возникает потребность в возврате к предыдущим этапам и уточнении или пересмотре ранее принятых решений. В результате реальный процесс создания ИС оказывается соответствующим поэтапной модели с промежуточным контролем.</a:t>
            </a:r>
          </a:p>
        </p:txBody>
      </p:sp>
    </p:spTree>
    <p:extLst>
      <p:ext uri="{BB962C8B-B14F-4D97-AF65-F5344CB8AC3E}">
        <p14:creationId xmlns:p14="http://schemas.microsoft.com/office/powerpoint/2010/main" val="256304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Поэтапная модель с промежуточным контролем </a:t>
            </a: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555526"/>
            <a:ext cx="6031992" cy="2081784"/>
          </a:xfrm>
          <a:prstGeom prst="rect">
            <a:avLst/>
          </a:prstGeom>
        </p:spPr>
      </p:pic>
      <p:sp>
        <p:nvSpPr>
          <p:cNvPr id="5" name="Прямоугольник 4"/>
          <p:cNvSpPr/>
          <p:nvPr/>
        </p:nvSpPr>
        <p:spPr>
          <a:xfrm>
            <a:off x="0" y="2772092"/>
            <a:ext cx="9144000" cy="1600438"/>
          </a:xfrm>
          <a:prstGeom prst="rect">
            <a:avLst/>
          </a:prstGeom>
        </p:spPr>
        <p:txBody>
          <a:bodyPr wrap="square">
            <a:spAutoFit/>
          </a:bodyPr>
          <a:lstStyle/>
          <a:p>
            <a:pPr algn="just"/>
            <a:r>
              <a:rPr lang="ru-RU" sz="1400" dirty="0">
                <a:solidFill>
                  <a:srgbClr val="000099"/>
                </a:solidFill>
              </a:rPr>
              <a:t>В процессе создания программного обеспечения (ПО) постоянно возникала потребность в </a:t>
            </a:r>
            <a:r>
              <a:rPr lang="ru-RU" sz="1400" b="1" dirty="0">
                <a:solidFill>
                  <a:srgbClr val="000099"/>
                </a:solidFill>
              </a:rPr>
              <a:t>возврате к предыдущим этапам </a:t>
            </a:r>
            <a:r>
              <a:rPr lang="ru-RU" sz="1400" dirty="0">
                <a:solidFill>
                  <a:srgbClr val="000099"/>
                </a:solidFill>
              </a:rPr>
              <a:t>и уточнении или пересмотре ранее принятых решений. Основным недостатком каскадного подхода является существенное </a:t>
            </a:r>
            <a:r>
              <a:rPr lang="ru-RU" sz="1400" i="1" dirty="0">
                <a:solidFill>
                  <a:srgbClr val="000099"/>
                </a:solidFill>
              </a:rPr>
              <a:t>запаздывание</a:t>
            </a:r>
            <a:r>
              <a:rPr lang="ru-RU" sz="1400" dirty="0">
                <a:solidFill>
                  <a:srgbClr val="000099"/>
                </a:solidFill>
              </a:rPr>
              <a:t> с получением </a:t>
            </a:r>
            <a:r>
              <a:rPr lang="ru-RU" sz="1400" i="1" dirty="0">
                <a:solidFill>
                  <a:srgbClr val="000099"/>
                </a:solidFill>
              </a:rPr>
              <a:t>результатов</a:t>
            </a:r>
            <a:r>
              <a:rPr lang="ru-RU" sz="1400" dirty="0">
                <a:solidFill>
                  <a:srgbClr val="000099"/>
                </a:solidFill>
              </a:rPr>
              <a:t>. </a:t>
            </a:r>
            <a:r>
              <a:rPr lang="ru-RU" sz="1400" i="1" dirty="0">
                <a:solidFill>
                  <a:srgbClr val="000099"/>
                </a:solidFill>
              </a:rPr>
              <a:t>Согласование</a:t>
            </a:r>
            <a:r>
              <a:rPr lang="ru-RU" sz="1400" dirty="0">
                <a:solidFill>
                  <a:srgbClr val="000099"/>
                </a:solidFill>
              </a:rPr>
              <a:t> результатов </a:t>
            </a:r>
            <a:r>
              <a:rPr lang="ru-RU" sz="1400" i="1" dirty="0">
                <a:solidFill>
                  <a:srgbClr val="000099"/>
                </a:solidFill>
              </a:rPr>
              <a:t>с пользователями</a:t>
            </a:r>
            <a:r>
              <a:rPr lang="ru-RU" sz="1400" dirty="0">
                <a:solidFill>
                  <a:srgbClr val="000099"/>
                </a:solidFill>
              </a:rPr>
              <a:t> производится только в точках, планируемых </a:t>
            </a:r>
            <a:r>
              <a:rPr lang="ru-RU" sz="1400" i="1" dirty="0">
                <a:solidFill>
                  <a:srgbClr val="000099"/>
                </a:solidFill>
              </a:rPr>
              <a:t>после завершения </a:t>
            </a:r>
            <a:r>
              <a:rPr lang="ru-RU" sz="1400" dirty="0">
                <a:solidFill>
                  <a:srgbClr val="000099"/>
                </a:solidFill>
              </a:rPr>
              <a:t>каждого </a:t>
            </a:r>
            <a:r>
              <a:rPr lang="ru-RU" sz="1400" i="1" dirty="0">
                <a:solidFill>
                  <a:srgbClr val="000099"/>
                </a:solidFill>
              </a:rPr>
              <a:t>этапа работ</a:t>
            </a:r>
            <a:r>
              <a:rPr lang="ru-RU" sz="1400" dirty="0">
                <a:solidFill>
                  <a:srgbClr val="000099"/>
                </a:solidFill>
              </a:rPr>
              <a:t>, требования к ИС "заморожены" в виде технического задания на все время ее создания. В случае </a:t>
            </a:r>
            <a:r>
              <a:rPr lang="ru-RU" sz="1400" i="1" dirty="0">
                <a:solidFill>
                  <a:srgbClr val="000099"/>
                </a:solidFill>
              </a:rPr>
              <a:t>неточного</a:t>
            </a:r>
            <a:r>
              <a:rPr lang="ru-RU" sz="1400" dirty="0">
                <a:solidFill>
                  <a:srgbClr val="000099"/>
                </a:solidFill>
              </a:rPr>
              <a:t> изложения </a:t>
            </a:r>
            <a:r>
              <a:rPr lang="ru-RU" sz="1400" i="1" dirty="0">
                <a:solidFill>
                  <a:srgbClr val="000099"/>
                </a:solidFill>
              </a:rPr>
              <a:t>требований</a:t>
            </a:r>
            <a:r>
              <a:rPr lang="ru-RU" sz="1400" dirty="0">
                <a:solidFill>
                  <a:srgbClr val="000099"/>
                </a:solidFill>
              </a:rPr>
              <a:t> или их изменения в течение длительного периода создания ПО, </a:t>
            </a:r>
            <a:r>
              <a:rPr lang="ru-RU" sz="1400" i="1" dirty="0">
                <a:solidFill>
                  <a:srgbClr val="000099"/>
                </a:solidFill>
              </a:rPr>
              <a:t>пользователи</a:t>
            </a:r>
            <a:r>
              <a:rPr lang="ru-RU" sz="1400" dirty="0">
                <a:solidFill>
                  <a:srgbClr val="000099"/>
                </a:solidFill>
              </a:rPr>
              <a:t> </a:t>
            </a:r>
            <a:r>
              <a:rPr lang="ru-RU" sz="1400" i="1" dirty="0">
                <a:solidFill>
                  <a:srgbClr val="000099"/>
                </a:solidFill>
              </a:rPr>
              <a:t>получают систему</a:t>
            </a:r>
            <a:r>
              <a:rPr lang="ru-RU" sz="1400" dirty="0">
                <a:solidFill>
                  <a:srgbClr val="000099"/>
                </a:solidFill>
              </a:rPr>
              <a:t>, </a:t>
            </a:r>
            <a:r>
              <a:rPr lang="ru-RU" sz="1400" i="1" dirty="0">
                <a:solidFill>
                  <a:srgbClr val="000099"/>
                </a:solidFill>
              </a:rPr>
              <a:t>не удовлетворяющую </a:t>
            </a:r>
            <a:r>
              <a:rPr lang="ru-RU" sz="1400" dirty="0">
                <a:solidFill>
                  <a:srgbClr val="000099"/>
                </a:solidFill>
              </a:rPr>
              <a:t>их </a:t>
            </a:r>
            <a:r>
              <a:rPr lang="ru-RU" sz="1400" i="1" dirty="0">
                <a:solidFill>
                  <a:srgbClr val="000099"/>
                </a:solidFill>
              </a:rPr>
              <a:t>потребностям</a:t>
            </a:r>
            <a:r>
              <a:rPr lang="ru-RU" sz="1400" dirty="0">
                <a:solidFill>
                  <a:srgbClr val="000099"/>
                </a:solidFill>
              </a:rPr>
              <a:t>. </a:t>
            </a:r>
          </a:p>
        </p:txBody>
      </p:sp>
    </p:spTree>
    <p:extLst>
      <p:ext uri="{BB962C8B-B14F-4D97-AF65-F5344CB8AC3E}">
        <p14:creationId xmlns:p14="http://schemas.microsoft.com/office/powerpoint/2010/main" val="392022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Спиральная модель</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012" y="483518"/>
            <a:ext cx="3617976" cy="2535936"/>
          </a:xfrm>
          <a:prstGeom prst="rect">
            <a:avLst/>
          </a:prstGeom>
        </p:spPr>
      </p:pic>
      <p:sp>
        <p:nvSpPr>
          <p:cNvPr id="2" name="Прямоугольник 1"/>
          <p:cNvSpPr/>
          <p:nvPr/>
        </p:nvSpPr>
        <p:spPr>
          <a:xfrm>
            <a:off x="0" y="3147814"/>
            <a:ext cx="9144000" cy="1384995"/>
          </a:xfrm>
          <a:prstGeom prst="rect">
            <a:avLst/>
          </a:prstGeom>
        </p:spPr>
        <p:txBody>
          <a:bodyPr wrap="square">
            <a:spAutoFit/>
          </a:bodyPr>
          <a:lstStyle/>
          <a:p>
            <a:pPr algn="just">
              <a:spcBef>
                <a:spcPct val="50000"/>
              </a:spcBef>
            </a:pPr>
            <a:r>
              <a:rPr lang="ru-RU" sz="1400" b="1" i="1" dirty="0">
                <a:solidFill>
                  <a:srgbClr val="CC3300"/>
                </a:solidFill>
              </a:rPr>
              <a:t>Спиральная модель </a:t>
            </a:r>
            <a:r>
              <a:rPr lang="ru-RU" sz="1400" dirty="0">
                <a:solidFill>
                  <a:srgbClr val="000099"/>
                </a:solidFill>
              </a:rPr>
              <a:t>делает </a:t>
            </a:r>
            <a:r>
              <a:rPr lang="ru-RU" sz="1400" i="1" dirty="0">
                <a:solidFill>
                  <a:srgbClr val="000099"/>
                </a:solidFill>
              </a:rPr>
              <a:t>упор на</a:t>
            </a:r>
            <a:r>
              <a:rPr lang="ru-RU" sz="1400" dirty="0">
                <a:solidFill>
                  <a:srgbClr val="000099"/>
                </a:solidFill>
              </a:rPr>
              <a:t> начальные этапы ЖЦ: </a:t>
            </a:r>
            <a:r>
              <a:rPr lang="ru-RU" sz="1400" i="1" dirty="0">
                <a:solidFill>
                  <a:srgbClr val="000099"/>
                </a:solidFill>
              </a:rPr>
              <a:t>анализ и проектирование</a:t>
            </a:r>
            <a:r>
              <a:rPr lang="ru-RU" sz="1400" dirty="0">
                <a:solidFill>
                  <a:srgbClr val="000099"/>
                </a:solidFill>
              </a:rPr>
              <a:t>. На этих этапах реализуемость технических решений проверяется путем создания прототипов. Каждый </a:t>
            </a:r>
            <a:r>
              <a:rPr lang="ru-RU" sz="1400" b="1" dirty="0">
                <a:solidFill>
                  <a:srgbClr val="000099"/>
                </a:solidFill>
              </a:rPr>
              <a:t>виток спирали</a:t>
            </a:r>
            <a:r>
              <a:rPr lang="ru-RU" sz="1400" dirty="0">
                <a:solidFill>
                  <a:srgbClr val="000099"/>
                </a:solidFill>
              </a:rPr>
              <a:t> соответствует созданию </a:t>
            </a:r>
            <a:r>
              <a:rPr lang="ru-RU" sz="1400" b="1" dirty="0">
                <a:solidFill>
                  <a:srgbClr val="000099"/>
                </a:solidFill>
              </a:rPr>
              <a:t>фрагмента</a:t>
            </a:r>
            <a:r>
              <a:rPr lang="ru-RU" sz="1400" dirty="0">
                <a:solidFill>
                  <a:srgbClr val="000099"/>
                </a:solidFill>
              </a:rPr>
              <a:t> или </a:t>
            </a:r>
            <a:r>
              <a:rPr lang="ru-RU" sz="1400" b="1" dirty="0">
                <a:solidFill>
                  <a:srgbClr val="000099"/>
                </a:solidFill>
              </a:rPr>
              <a:t>версии ПО</a:t>
            </a:r>
            <a:r>
              <a:rPr lang="ru-RU" sz="1400" dirty="0">
                <a:solidFill>
                  <a:srgbClr val="000099"/>
                </a:solidFill>
              </a:rPr>
              <a:t>, на нем уточняются цели и характеристики проекта, определяется его качество и планируются работы следующего витка спирали. Таким образом,  углубляются и последовательно конкретизируются детали проекта и в результате выбирается обоснованный вариант, который доводится до реализации.</a:t>
            </a:r>
          </a:p>
        </p:txBody>
      </p:sp>
    </p:spTree>
    <p:extLst>
      <p:ext uri="{BB962C8B-B14F-4D97-AF65-F5344CB8AC3E}">
        <p14:creationId xmlns:p14="http://schemas.microsoft.com/office/powerpoint/2010/main" val="152336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Спиральная модель</a:t>
            </a:r>
          </a:p>
        </p:txBody>
      </p:sp>
      <p:sp>
        <p:nvSpPr>
          <p:cNvPr id="2" name="Прямоугольник 1"/>
          <p:cNvSpPr/>
          <p:nvPr/>
        </p:nvSpPr>
        <p:spPr>
          <a:xfrm>
            <a:off x="0" y="461651"/>
            <a:ext cx="9144000" cy="3431709"/>
          </a:xfrm>
          <a:prstGeom prst="rect">
            <a:avLst/>
          </a:prstGeom>
        </p:spPr>
        <p:txBody>
          <a:bodyPr wrap="square">
            <a:spAutoFit/>
          </a:bodyPr>
          <a:lstStyle/>
          <a:p>
            <a:pPr algn="just">
              <a:spcBef>
                <a:spcPct val="50000"/>
              </a:spcBef>
            </a:pPr>
            <a:r>
              <a:rPr lang="ru-RU" sz="1400" dirty="0">
                <a:solidFill>
                  <a:srgbClr val="000099"/>
                </a:solidFill>
              </a:rPr>
              <a:t>Итеративная разработка </a:t>
            </a:r>
            <a:r>
              <a:rPr lang="ru-RU" sz="1400" b="1" dirty="0">
                <a:solidFill>
                  <a:srgbClr val="000099"/>
                </a:solidFill>
              </a:rPr>
              <a:t>отражает объективно существующий </a:t>
            </a:r>
            <a:r>
              <a:rPr lang="ru-RU" sz="1400" dirty="0">
                <a:solidFill>
                  <a:srgbClr val="000099"/>
                </a:solidFill>
              </a:rPr>
              <a:t>спиральный цикл создания сложных систем. </a:t>
            </a:r>
          </a:p>
          <a:p>
            <a:pPr algn="just">
              <a:spcBef>
                <a:spcPct val="50000"/>
              </a:spcBef>
            </a:pPr>
            <a:r>
              <a:rPr lang="ru-RU" sz="1400" dirty="0">
                <a:solidFill>
                  <a:srgbClr val="000099"/>
                </a:solidFill>
              </a:rPr>
              <a:t>Она позволяет переходить на следующий этап, не дожидаясь полного завершения работы на текущем и решить главную задачу - </a:t>
            </a:r>
            <a:r>
              <a:rPr lang="ru-RU" sz="1400" b="1" dirty="0">
                <a:solidFill>
                  <a:srgbClr val="000099"/>
                </a:solidFill>
              </a:rPr>
              <a:t>как можно быстрее показать </a:t>
            </a:r>
            <a:r>
              <a:rPr lang="ru-RU" sz="1400" dirty="0">
                <a:solidFill>
                  <a:srgbClr val="000099"/>
                </a:solidFill>
              </a:rPr>
              <a:t>пользователям системы работоспособный продукт, тем самым активизируя процесс уточнения и дополнения требований. </a:t>
            </a:r>
          </a:p>
          <a:p>
            <a:pPr algn="just">
              <a:spcBef>
                <a:spcPct val="50000"/>
              </a:spcBef>
            </a:pPr>
            <a:r>
              <a:rPr lang="ru-RU" sz="1400" dirty="0">
                <a:solidFill>
                  <a:srgbClr val="000099"/>
                </a:solidFill>
              </a:rPr>
              <a:t>Основная </a:t>
            </a:r>
            <a:r>
              <a:rPr lang="ru-RU" sz="1400" b="1" dirty="0">
                <a:solidFill>
                  <a:srgbClr val="000099"/>
                </a:solidFill>
              </a:rPr>
              <a:t>проблема</a:t>
            </a:r>
            <a:r>
              <a:rPr lang="ru-RU" sz="1400" dirty="0">
                <a:solidFill>
                  <a:srgbClr val="000099"/>
                </a:solidFill>
              </a:rPr>
              <a:t> спирального цикла - определение момента </a:t>
            </a:r>
            <a:r>
              <a:rPr lang="ru-RU" sz="1400" b="1" dirty="0">
                <a:solidFill>
                  <a:srgbClr val="000099"/>
                </a:solidFill>
              </a:rPr>
              <a:t>перехода на следующий этап</a:t>
            </a:r>
            <a:r>
              <a:rPr lang="ru-RU" sz="1400" dirty="0">
                <a:solidFill>
                  <a:srgbClr val="000099"/>
                </a:solidFill>
              </a:rPr>
              <a:t>. Для ее решения вводятся временные ограничения на каждый из этапов жизненного цикла, и переход осуществляется в соответствии с планом, даже если не вся запланированная работа закончена. Планирование производится на основе статистических данных, полученных в предыдущих проектах, и личного опыта разработчиков.</a:t>
            </a:r>
          </a:p>
          <a:p>
            <a:pPr algn="just">
              <a:spcBef>
                <a:spcPct val="50000"/>
              </a:spcBef>
            </a:pPr>
            <a:r>
              <a:rPr lang="ru-RU" sz="1400" dirty="0">
                <a:solidFill>
                  <a:srgbClr val="000099"/>
                </a:solidFill>
              </a:rPr>
              <a:t>На практике наибольшее распространение получили две основные модели жизненного цикла:</a:t>
            </a:r>
          </a:p>
          <a:p>
            <a:pPr marL="285750" indent="-285750" algn="just">
              <a:spcBef>
                <a:spcPct val="50000"/>
              </a:spcBef>
              <a:buFont typeface="Arial" panose="020B0604020202020204" pitchFamily="34" charset="0"/>
              <a:buChar char="•"/>
            </a:pPr>
            <a:r>
              <a:rPr lang="ru-RU" sz="1400" dirty="0">
                <a:solidFill>
                  <a:srgbClr val="000099"/>
                </a:solidFill>
              </a:rPr>
              <a:t>каскадная модель (характерна для периода 1970-1985 гг.);</a:t>
            </a:r>
          </a:p>
          <a:p>
            <a:pPr marL="285750" indent="-285750" algn="just">
              <a:spcBef>
                <a:spcPct val="50000"/>
              </a:spcBef>
              <a:buFont typeface="Arial" panose="020B0604020202020204" pitchFamily="34" charset="0"/>
              <a:buChar char="•"/>
            </a:pPr>
            <a:r>
              <a:rPr lang="ru-RU" sz="1400" dirty="0">
                <a:solidFill>
                  <a:srgbClr val="000099"/>
                </a:solidFill>
              </a:rPr>
              <a:t>спиральная модель (характерна для периода после 1986.г.).</a:t>
            </a:r>
          </a:p>
        </p:txBody>
      </p:sp>
    </p:spTree>
    <p:extLst>
      <p:ext uri="{BB962C8B-B14F-4D97-AF65-F5344CB8AC3E}">
        <p14:creationId xmlns:p14="http://schemas.microsoft.com/office/powerpoint/2010/main" val="410886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Соотношение моделей</a:t>
            </a:r>
          </a:p>
        </p:txBody>
      </p:sp>
      <p:sp>
        <p:nvSpPr>
          <p:cNvPr id="2" name="Прямоугольник 1"/>
          <p:cNvSpPr/>
          <p:nvPr/>
        </p:nvSpPr>
        <p:spPr>
          <a:xfrm>
            <a:off x="0" y="461651"/>
            <a:ext cx="9144000" cy="4239622"/>
          </a:xfrm>
          <a:prstGeom prst="rect">
            <a:avLst/>
          </a:prstGeom>
        </p:spPr>
        <p:txBody>
          <a:bodyPr wrap="square">
            <a:spAutoFit/>
          </a:bodyPr>
          <a:lstStyle/>
          <a:p>
            <a:pPr algn="just">
              <a:spcBef>
                <a:spcPts val="300"/>
              </a:spcBef>
            </a:pPr>
            <a:r>
              <a:rPr lang="ru-RU" sz="1200" dirty="0">
                <a:solidFill>
                  <a:srgbClr val="C00000"/>
                </a:solidFill>
              </a:rPr>
              <a:t>Возможное снижения рисков участников проекта (заказчика и исполнителя), но необязательное.</a:t>
            </a:r>
          </a:p>
          <a:p>
            <a:pPr algn="just">
              <a:spcBef>
                <a:spcPts val="300"/>
              </a:spcBef>
            </a:pPr>
            <a:r>
              <a:rPr lang="ru-RU" sz="1200" dirty="0">
                <a:solidFill>
                  <a:srgbClr val="000099"/>
                </a:solidFill>
              </a:rPr>
              <a:t>Каскадная модель предполагает разработку законченных продуктов на каждом этапе: </a:t>
            </a:r>
            <a:r>
              <a:rPr lang="ru-RU" sz="1200" b="1" dirty="0">
                <a:solidFill>
                  <a:srgbClr val="000099"/>
                </a:solidFill>
              </a:rPr>
              <a:t>технического задания</a:t>
            </a:r>
            <a:r>
              <a:rPr lang="ru-RU" sz="1200" dirty="0">
                <a:solidFill>
                  <a:srgbClr val="000099"/>
                </a:solidFill>
              </a:rPr>
              <a:t>, </a:t>
            </a:r>
            <a:r>
              <a:rPr lang="ru-RU" sz="1200" b="1" dirty="0">
                <a:solidFill>
                  <a:srgbClr val="000099"/>
                </a:solidFill>
              </a:rPr>
              <a:t>технического проекта</a:t>
            </a:r>
            <a:r>
              <a:rPr lang="ru-RU" sz="1200" dirty="0">
                <a:solidFill>
                  <a:srgbClr val="000099"/>
                </a:solidFill>
              </a:rPr>
              <a:t>, </a:t>
            </a:r>
            <a:r>
              <a:rPr lang="ru-RU" sz="1200" b="1" dirty="0">
                <a:solidFill>
                  <a:srgbClr val="000099"/>
                </a:solidFill>
              </a:rPr>
              <a:t>программного продукта</a:t>
            </a:r>
            <a:r>
              <a:rPr lang="ru-RU" sz="1200" dirty="0">
                <a:solidFill>
                  <a:srgbClr val="000099"/>
                </a:solidFill>
              </a:rPr>
              <a:t> и </a:t>
            </a:r>
            <a:r>
              <a:rPr lang="ru-RU" sz="1200" b="1" dirty="0">
                <a:solidFill>
                  <a:srgbClr val="000099"/>
                </a:solidFill>
              </a:rPr>
              <a:t>пользовательской документации</a:t>
            </a:r>
            <a:r>
              <a:rPr lang="ru-RU" sz="1200" dirty="0">
                <a:solidFill>
                  <a:srgbClr val="000099"/>
                </a:solidFill>
              </a:rPr>
              <a:t>. Разработанная документация позволяет не только определить требования к продукту следующего этапа, но и определить обязанности сторон, объем работ и сроки, при этом окончательная оценка сроков и стоимости проекта производится на начальных этапах, после завершения обследования.</a:t>
            </a:r>
          </a:p>
          <a:p>
            <a:pPr algn="just">
              <a:spcBef>
                <a:spcPts val="300"/>
              </a:spcBef>
            </a:pPr>
            <a:r>
              <a:rPr lang="ru-RU" sz="1200" dirty="0">
                <a:solidFill>
                  <a:srgbClr val="000099"/>
                </a:solidFill>
              </a:rPr>
              <a:t>Очевидно, что если требования к информационной системе меняются в ходе реализации проекта, а качество документов оказывается невысоким (требования неполны и/или противоречивы), то в действительности использование каскадной модели создает лишь иллюзию определенности и на деле увеличивает риски, уменьшая лишь ответственность участников проекта. При формальном подходе менеджер проекта реализует только те требования, которые содержатся в спецификации, опирается на документ, а не на реальные потребности бизнеса.</a:t>
            </a:r>
          </a:p>
          <a:p>
            <a:pPr algn="just">
              <a:spcBef>
                <a:spcPts val="300"/>
              </a:spcBef>
            </a:pPr>
            <a:r>
              <a:rPr lang="ru-RU" sz="1200" dirty="0">
                <a:solidFill>
                  <a:srgbClr val="C00000"/>
                </a:solidFill>
              </a:rPr>
              <a:t>Основные типы контрактов на разработку ПО.</a:t>
            </a:r>
          </a:p>
          <a:p>
            <a:pPr marL="171450" indent="-171450" algn="just">
              <a:spcBef>
                <a:spcPts val="300"/>
              </a:spcBef>
              <a:buFont typeface="Arial" panose="020B0604020202020204" pitchFamily="34" charset="0"/>
              <a:buChar char="•"/>
            </a:pPr>
            <a:r>
              <a:rPr lang="ru-RU" sz="1200" dirty="0">
                <a:solidFill>
                  <a:srgbClr val="000099"/>
                </a:solidFill>
              </a:rPr>
              <a:t>Первый тип предполагает выполнение определенного объема работ за определенную сумму в определенные сроки (</a:t>
            </a:r>
            <a:r>
              <a:rPr lang="ru-RU" sz="1200" b="1" dirty="0" err="1">
                <a:solidFill>
                  <a:srgbClr val="000099"/>
                </a:solidFill>
              </a:rPr>
              <a:t>fixed</a:t>
            </a:r>
            <a:r>
              <a:rPr lang="ru-RU" sz="1200" b="1" dirty="0">
                <a:solidFill>
                  <a:srgbClr val="000099"/>
                </a:solidFill>
              </a:rPr>
              <a:t> </a:t>
            </a:r>
            <a:r>
              <a:rPr lang="ru-RU" sz="1200" b="1" dirty="0" err="1">
                <a:solidFill>
                  <a:srgbClr val="000099"/>
                </a:solidFill>
              </a:rPr>
              <a:t>price</a:t>
            </a:r>
            <a:r>
              <a:rPr lang="ru-RU" sz="1200" dirty="0">
                <a:solidFill>
                  <a:srgbClr val="000099"/>
                </a:solidFill>
              </a:rPr>
              <a:t>).</a:t>
            </a:r>
          </a:p>
          <a:p>
            <a:pPr marL="171450" indent="-171450" algn="just">
              <a:spcBef>
                <a:spcPts val="300"/>
              </a:spcBef>
              <a:buFont typeface="Arial" panose="020B0604020202020204" pitchFamily="34" charset="0"/>
              <a:buChar char="•"/>
            </a:pPr>
            <a:r>
              <a:rPr lang="ru-RU" sz="1200" dirty="0">
                <a:solidFill>
                  <a:srgbClr val="000099"/>
                </a:solidFill>
              </a:rPr>
              <a:t>Второй тип предполагает повременную оплату работы (</a:t>
            </a:r>
            <a:r>
              <a:rPr lang="ru-RU" sz="1200" b="1" dirty="0" err="1">
                <a:solidFill>
                  <a:srgbClr val="000099"/>
                </a:solidFill>
              </a:rPr>
              <a:t>time</a:t>
            </a:r>
            <a:r>
              <a:rPr lang="ru-RU" sz="1200" b="1" dirty="0">
                <a:solidFill>
                  <a:srgbClr val="000099"/>
                </a:solidFill>
              </a:rPr>
              <a:t> </a:t>
            </a:r>
            <a:r>
              <a:rPr lang="ru-RU" sz="1200" b="1" dirty="0" err="1">
                <a:solidFill>
                  <a:srgbClr val="000099"/>
                </a:solidFill>
              </a:rPr>
              <a:t>work</a:t>
            </a:r>
            <a:r>
              <a:rPr lang="ru-RU" sz="1200" dirty="0">
                <a:solidFill>
                  <a:srgbClr val="000099"/>
                </a:solidFill>
              </a:rPr>
              <a:t>).</a:t>
            </a:r>
          </a:p>
          <a:p>
            <a:pPr algn="just">
              <a:spcBef>
                <a:spcPts val="300"/>
              </a:spcBef>
            </a:pPr>
            <a:r>
              <a:rPr lang="ru-RU" sz="1200" dirty="0">
                <a:solidFill>
                  <a:srgbClr val="000099"/>
                </a:solidFill>
              </a:rPr>
              <a:t>Выбор того или иного типа контракта зависит от степени определенности задачи. Каскадная модель с определенными этапами и их результатами лучше приспособлена для заключения контракта с оплатой по результатам работы, а именно этот тип контрактов позволяет получить полную оценку стоимости проекта до его завершения. Более вероятно заключение контракта с повременной оплатой на небольшую систему, с относительно небольшим весом в структуре затрат предприятия.</a:t>
            </a:r>
          </a:p>
          <a:p>
            <a:pPr algn="just">
              <a:spcBef>
                <a:spcPts val="300"/>
              </a:spcBef>
            </a:pPr>
            <a:r>
              <a:rPr lang="ru-RU" sz="1200" dirty="0">
                <a:solidFill>
                  <a:srgbClr val="000099"/>
                </a:solidFill>
              </a:rPr>
              <a:t>Разработка и внедрение интегрированной информационной системы требует существенных финансовых затрат, поэтому используются контракты с фиксированной ценой, и, следовательно, каскадная модель разработки и внедрения. Спиральная модель чаще применяется при разработке информационной системы силами собственного отдела ИТ предприятия. </a:t>
            </a:r>
          </a:p>
        </p:txBody>
      </p:sp>
    </p:spTree>
    <p:extLst>
      <p:ext uri="{BB962C8B-B14F-4D97-AF65-F5344CB8AC3E}">
        <p14:creationId xmlns:p14="http://schemas.microsoft.com/office/powerpoint/2010/main" val="2151422193"/>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8325</TotalTime>
  <Words>5575</Words>
  <Application>Microsoft Office PowerPoint</Application>
  <PresentationFormat>Экран (16:9)</PresentationFormat>
  <Paragraphs>379</Paragraphs>
  <Slides>36</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36</vt:i4>
      </vt:variant>
    </vt:vector>
  </HeadingPairs>
  <TitlesOfParts>
    <vt:vector size="42" baseType="lpstr">
      <vt:lpstr>Arial</vt:lpstr>
      <vt:lpstr>Times New Roman</vt:lpstr>
      <vt:lpstr>Wingdings</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413</cp:revision>
  <dcterms:created xsi:type="dcterms:W3CDTF">2014-10-05T21:41:36Z</dcterms:created>
  <dcterms:modified xsi:type="dcterms:W3CDTF">2023-02-13T09:32:59Z</dcterms:modified>
</cp:coreProperties>
</file>