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53"/>
  </p:notesMasterIdLst>
  <p:handoutMasterIdLst>
    <p:handoutMasterId r:id="rId54"/>
  </p:handoutMasterIdLst>
  <p:sldIdLst>
    <p:sldId id="330" r:id="rId4"/>
    <p:sldId id="489" r:id="rId5"/>
    <p:sldId id="503" r:id="rId6"/>
    <p:sldId id="504" r:id="rId7"/>
    <p:sldId id="505" r:id="rId8"/>
    <p:sldId id="506" r:id="rId9"/>
    <p:sldId id="509" r:id="rId10"/>
    <p:sldId id="510" r:id="rId11"/>
    <p:sldId id="511" r:id="rId12"/>
    <p:sldId id="512" r:id="rId13"/>
    <p:sldId id="513" r:id="rId14"/>
    <p:sldId id="514" r:id="rId15"/>
    <p:sldId id="515" r:id="rId16"/>
    <p:sldId id="516" r:id="rId17"/>
    <p:sldId id="517" r:id="rId18"/>
    <p:sldId id="550"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46" r:id="rId48"/>
    <p:sldId id="547" r:id="rId49"/>
    <p:sldId id="548" r:id="rId50"/>
    <p:sldId id="549" r:id="rId51"/>
    <p:sldId id="502" r:id="rId52"/>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94669" autoAdjust="0"/>
  </p:normalViewPr>
  <p:slideViewPr>
    <p:cSldViewPr>
      <p:cViewPr varScale="1">
        <p:scale>
          <a:sx n="105" d="100"/>
          <a:sy n="105" d="100"/>
        </p:scale>
        <p:origin x="830" y="6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069827" y="4585225"/>
            <a:ext cx="6822628" cy="584775"/>
          </a:xfrm>
          <a:prstGeom prst="rect">
            <a:avLst/>
          </a:prstGeom>
          <a:noFill/>
          <a:ln w="9525">
            <a:noFill/>
            <a:miter lim="800000"/>
            <a:headEnd/>
            <a:tailEnd/>
          </a:ln>
          <a:effectLst/>
        </p:spPr>
        <p:txBody>
          <a:bodyPr wrap="square">
            <a:spAutoFit/>
          </a:bodyPr>
          <a:lstStyle/>
          <a:p>
            <a:pPr algn="ctr"/>
            <a:r>
              <a:rPr lang="ru-RU" sz="1600" b="0" dirty="0">
                <a:solidFill>
                  <a:srgbClr val="000099"/>
                </a:solidFill>
                <a:effectLst/>
              </a:rPr>
              <a:t>Модель-представление-контроллер(MVC). Диаграмма последовательностей. Диаграмма состояний.</a:t>
            </a:r>
          </a:p>
        </p:txBody>
      </p:sp>
      <p:sp>
        <p:nvSpPr>
          <p:cNvPr id="411655" name="Line 7"/>
          <p:cNvSpPr>
            <a:spLocks noChangeShapeType="1"/>
          </p:cNvSpPr>
          <p:nvPr userDrawn="1"/>
        </p:nvSpPr>
        <p:spPr bwMode="auto">
          <a:xfrm>
            <a:off x="71406" y="4613508"/>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743870" y="4773169"/>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48</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tudizba.com/lectures/10-informatika-i-programmirovanie/368-sovremennye-tehnologii-programmirovaniya/4999-7-diagrammy-posledovatelnosti.html"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859782"/>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10</a:t>
            </a:r>
            <a:r>
              <a:rPr lang="en-US" sz="2000" b="1" dirty="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000000">
                      <a:alpha val="43137"/>
                    </a:srgbClr>
                  </a:outerShdw>
                </a:effectLst>
              </a:rPr>
              <a:t>Модель-представление-контроллер(</a:t>
            </a:r>
            <a:r>
              <a:rPr lang="en-US" b="1" dirty="0">
                <a:solidFill>
                  <a:srgbClr val="000099"/>
                </a:solidFill>
                <a:effectLst>
                  <a:outerShdw blurRad="38100" dist="38100" dir="2700000" algn="tl">
                    <a:srgbClr val="000000">
                      <a:alpha val="43137"/>
                    </a:srgbClr>
                  </a:outerShdw>
                </a:effectLst>
              </a:rPr>
              <a:t>MVC</a:t>
            </a:r>
            <a:r>
              <a:rPr lang="ru-RU" b="1" dirty="0">
                <a:solidFill>
                  <a:srgbClr val="000099"/>
                </a:solidFill>
                <a:effectLst>
                  <a:outerShdw blurRad="38100" dist="38100" dir="2700000" algn="tl">
                    <a:srgbClr val="000000">
                      <a:alpha val="43137"/>
                    </a:srgbClr>
                  </a:outerShdw>
                </a:effectLst>
              </a:rPr>
              <a:t>)</a:t>
            </a:r>
            <a:r>
              <a:rPr lang="en-US" b="1" dirty="0">
                <a:solidFill>
                  <a:srgbClr val="000099"/>
                </a:solidFill>
                <a:effectLst>
                  <a:outerShdw blurRad="38100" dist="38100" dir="2700000" algn="tl">
                    <a:srgbClr val="000000">
                      <a:alpha val="43137"/>
                    </a:srgbClr>
                  </a:outerShdw>
                </a:effectLst>
              </a:rPr>
              <a:t>. </a:t>
            </a:r>
            <a:r>
              <a:rPr lang="ru-RU" b="1" dirty="0">
                <a:solidFill>
                  <a:srgbClr val="000099"/>
                </a:solidFill>
                <a:effectLst>
                  <a:outerShdw blurRad="38100" dist="38100" dir="2700000" algn="tl">
                    <a:srgbClr val="000000">
                      <a:alpha val="43137"/>
                    </a:srgbClr>
                  </a:outerShdw>
                </a:effectLst>
              </a:rPr>
              <a:t>Диаграмма последовательностей. Диаграмма состояний.</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03793"/>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2058983"/>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Линия жизни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07998"/>
            <a:ext cx="91440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200" i="1" dirty="0">
                <a:solidFill>
                  <a:srgbClr val="000099"/>
                </a:solidFill>
                <a:latin typeface="Arial" charset="0"/>
              </a:rPr>
              <a:t>Начальному моменту времени </a:t>
            </a:r>
            <a:r>
              <a:rPr lang="ru-RU" altLang="ru-RU" sz="1200" dirty="0">
                <a:solidFill>
                  <a:srgbClr val="000099"/>
                </a:solidFill>
                <a:latin typeface="Arial" charset="0"/>
              </a:rPr>
              <a:t>соответствует самая </a:t>
            </a:r>
            <a:r>
              <a:rPr lang="ru-RU" altLang="ru-RU" sz="1200" i="1" dirty="0">
                <a:solidFill>
                  <a:srgbClr val="000099"/>
                </a:solidFill>
                <a:latin typeface="Arial" charset="0"/>
              </a:rPr>
              <a:t>верхняя часть диаграммы</a:t>
            </a:r>
            <a:r>
              <a:rPr lang="ru-RU" altLang="ru-RU" sz="1200" dirty="0">
                <a:solidFill>
                  <a:srgbClr val="000099"/>
                </a:solidFill>
                <a:latin typeface="Arial" charset="0"/>
              </a:rPr>
              <a:t>. При этом </a:t>
            </a:r>
            <a:r>
              <a:rPr lang="ru-RU" altLang="ru-RU" sz="1200" u="sng" dirty="0">
                <a:solidFill>
                  <a:srgbClr val="000099"/>
                </a:solidFill>
                <a:latin typeface="Arial" charset="0"/>
              </a:rPr>
              <a:t>процесс взаимодействия объектов реализуется посредством сообщений</a:t>
            </a:r>
            <a:r>
              <a:rPr lang="ru-RU" altLang="ru-RU" sz="1200" dirty="0">
                <a:solidFill>
                  <a:srgbClr val="000099"/>
                </a:solidFill>
                <a:latin typeface="Arial" charset="0"/>
              </a:rPr>
              <a:t>, которые посылаются одними объектами другим. </a:t>
            </a:r>
            <a:r>
              <a:rPr lang="ru-RU" altLang="ru-RU" sz="1200" i="1" dirty="0">
                <a:solidFill>
                  <a:srgbClr val="000099"/>
                </a:solidFill>
                <a:latin typeface="Arial" charset="0"/>
              </a:rPr>
              <a:t>Сообщения</a:t>
            </a:r>
            <a:r>
              <a:rPr lang="ru-RU" altLang="ru-RU" sz="1200" dirty="0">
                <a:solidFill>
                  <a:srgbClr val="000099"/>
                </a:solidFill>
                <a:latin typeface="Arial" charset="0"/>
              </a:rPr>
              <a:t> изображаются в виде </a:t>
            </a:r>
            <a:r>
              <a:rPr lang="ru-RU" altLang="ru-RU" sz="1200" i="1" dirty="0">
                <a:solidFill>
                  <a:srgbClr val="000099"/>
                </a:solidFill>
                <a:latin typeface="Arial" charset="0"/>
              </a:rPr>
              <a:t>горизонтальных стрелок </a:t>
            </a:r>
            <a:r>
              <a:rPr lang="ru-RU" altLang="ru-RU" sz="1200" dirty="0">
                <a:solidFill>
                  <a:srgbClr val="000099"/>
                </a:solidFill>
                <a:latin typeface="Arial" charset="0"/>
              </a:rPr>
              <a:t>с именем сообщения и образуют определенный порядок относительно времени своей инициализации. Другими словами, сообщения, расположенные на диаграмме последовательности выше, передаются раньше тех, которые расположены ниже. При этом масштаб на оси времени не указывается, поскольку диаграмма последовательности моделирует лишь временную упорядоченность взаимодействий типа </a:t>
            </a:r>
            <a:r>
              <a:rPr lang="ru-RU" altLang="ru-RU" sz="1200" b="1" dirty="0">
                <a:solidFill>
                  <a:srgbClr val="000099"/>
                </a:solidFill>
                <a:latin typeface="Arial" charset="0"/>
              </a:rPr>
              <a:t>«раньше-позже»</a:t>
            </a:r>
            <a:r>
              <a:rPr lang="ru-RU" altLang="ru-RU" sz="1200" dirty="0">
                <a:solidFill>
                  <a:srgbClr val="000099"/>
                </a:solidFill>
                <a:latin typeface="Arial" charset="0"/>
              </a:rPr>
              <a:t>.</a:t>
            </a:r>
          </a:p>
          <a:p>
            <a:pPr algn="just" eaLnBrk="1" hangingPunct="1">
              <a:spcBef>
                <a:spcPct val="50000"/>
              </a:spcBef>
            </a:pPr>
            <a:r>
              <a:rPr lang="ru-RU" altLang="ru-RU" sz="1200" b="1" dirty="0">
                <a:solidFill>
                  <a:srgbClr val="000099"/>
                </a:solidFill>
                <a:latin typeface="Arial" charset="0"/>
              </a:rPr>
              <a:t>Линия жизни объекта (</a:t>
            </a:r>
            <a:r>
              <a:rPr lang="ru-RU" altLang="ru-RU" sz="1200" b="1" dirty="0" err="1">
                <a:solidFill>
                  <a:srgbClr val="000099"/>
                </a:solidFill>
                <a:latin typeface="Arial" charset="0"/>
              </a:rPr>
              <a:t>object</a:t>
            </a:r>
            <a:r>
              <a:rPr lang="ru-RU" altLang="ru-RU" sz="1200" b="1" dirty="0">
                <a:solidFill>
                  <a:srgbClr val="000099"/>
                </a:solidFill>
                <a:latin typeface="Arial" charset="0"/>
              </a:rPr>
              <a:t> </a:t>
            </a:r>
            <a:r>
              <a:rPr lang="ru-RU" altLang="ru-RU" sz="1200" b="1" dirty="0" err="1">
                <a:solidFill>
                  <a:srgbClr val="000099"/>
                </a:solidFill>
                <a:latin typeface="Arial" charset="0"/>
              </a:rPr>
              <a:t>lifeline</a:t>
            </a:r>
            <a:r>
              <a:rPr lang="ru-RU" altLang="ru-RU" sz="1200" b="1" dirty="0">
                <a:solidFill>
                  <a:srgbClr val="000099"/>
                </a:solidFill>
                <a:latin typeface="Arial" charset="0"/>
              </a:rPr>
              <a:t>) </a:t>
            </a:r>
            <a:r>
              <a:rPr lang="ru-RU" altLang="ru-RU" sz="1200" dirty="0">
                <a:solidFill>
                  <a:srgbClr val="000099"/>
                </a:solidFill>
                <a:latin typeface="Arial" charset="0"/>
              </a:rPr>
              <a:t>— вертикальная линия на диаграмме последовательности, которая представляет существование объекта в течение определенного периода времени.</a:t>
            </a:r>
          </a:p>
          <a:p>
            <a:pPr algn="just" eaLnBrk="1" hangingPunct="1">
              <a:spcBef>
                <a:spcPct val="50000"/>
              </a:spcBef>
            </a:pPr>
            <a:r>
              <a:rPr lang="ru-RU" altLang="ru-RU" sz="1200" dirty="0">
                <a:solidFill>
                  <a:srgbClr val="000099"/>
                </a:solidFill>
                <a:latin typeface="Arial" charset="0"/>
              </a:rPr>
              <a:t>Линия жизни объекта изображается пунктирной вертикальной линией, ассоциированной с единственным объектом на диаграмме последовательности. Линия жизни служит для обозначения периода времени, в течение которого объект существует в системе и, следовательно, может потенциально участвовать во всех ее взаимодействиях. Если объект существует в системе постоянно, то и его линия жизни должна продолжаться по всей рабочей области диаграммы последовательности — от самой верхней ее части до самой нижней (объект 1 и анонимный объект Класса 2 на предыдущем слайде).</a:t>
            </a:r>
          </a:p>
          <a:p>
            <a:pPr algn="just" eaLnBrk="1" hangingPunct="1">
              <a:spcBef>
                <a:spcPct val="50000"/>
              </a:spcBef>
            </a:pPr>
            <a:r>
              <a:rPr lang="ru-RU" altLang="ru-RU" sz="1200" i="1" dirty="0">
                <a:solidFill>
                  <a:srgbClr val="000099"/>
                </a:solidFill>
                <a:latin typeface="Arial" charset="0"/>
              </a:rPr>
              <a:t>Отдельные объекты</a:t>
            </a:r>
            <a:r>
              <a:rPr lang="ru-RU" altLang="ru-RU" sz="1200" dirty="0">
                <a:solidFill>
                  <a:srgbClr val="000099"/>
                </a:solidFill>
                <a:latin typeface="Arial" charset="0"/>
              </a:rPr>
              <a:t>, закончив выполнение своих операций, </a:t>
            </a:r>
            <a:r>
              <a:rPr lang="ru-RU" altLang="ru-RU" sz="1200" i="1" dirty="0">
                <a:solidFill>
                  <a:srgbClr val="000099"/>
                </a:solidFill>
                <a:latin typeface="Arial" charset="0"/>
              </a:rPr>
              <a:t>могут быть уничтожены</a:t>
            </a:r>
            <a:r>
              <a:rPr lang="ru-RU" altLang="ru-RU" sz="1200" dirty="0">
                <a:solidFill>
                  <a:srgbClr val="000099"/>
                </a:solidFill>
                <a:latin typeface="Arial" charset="0"/>
              </a:rPr>
              <a:t>, чтобы освободить занимаемые ими ресурсы. Для таких объектов линия жизни обрывается в момент его уничтожения. Для обозначения момента уничтожения объекта в языке UML применяется специальный символ в форме латинской буквы «X». На рисунке этот символ используется для уничтожения анонимного объекта, образованного от Класса 3 . Ниже этого символа пунктирная линия не изображается, поскольку соответствующего объекта в системе уже нет, и этот объект должен быть исключен из всех последующих взаимодействий.</a:t>
            </a:r>
          </a:p>
          <a:p>
            <a:pPr algn="just" eaLnBrk="1" hangingPunct="1">
              <a:spcBef>
                <a:spcPct val="50000"/>
              </a:spcBef>
            </a:pPr>
            <a:endParaRPr lang="ru-RU" altLang="ru-RU" sz="1200" dirty="0">
              <a:solidFill>
                <a:srgbClr val="000099"/>
              </a:solidFill>
              <a:latin typeface="Arial" charset="0"/>
            </a:endParaRPr>
          </a:p>
        </p:txBody>
      </p:sp>
    </p:spTree>
    <p:extLst>
      <p:ext uri="{BB962C8B-B14F-4D97-AF65-F5344CB8AC3E}">
        <p14:creationId xmlns:p14="http://schemas.microsoft.com/office/powerpoint/2010/main" val="181289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4887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Линия жизни. Фокус управления</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36741"/>
            <a:ext cx="9144000"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100" dirty="0">
                <a:solidFill>
                  <a:srgbClr val="000099"/>
                </a:solidFill>
                <a:latin typeface="Arial" charset="0"/>
              </a:rPr>
              <a:t>Вовсе не обязательно создавать все объекты в начальный момент времени. Отдельные объекты в системе могут создаваться по мере необходимости, существенно экономя ресурсы системы и повышая ее производительность. В этом случае прямоугольник такого объекта изображается не в верхней части диаграммы последовательности, а в той, которая соответствует моменту создания объекта (анонимный объект, образованный от Класса 3 на рисунке). При этом прямоугольник объекта вертикально располагается в том месте диаграммы, которое по оси времени совпадает с моментом его возникновения в системе. Объект создается со своей линией жизни а, возможно, и с фокусом управления.</a:t>
            </a:r>
          </a:p>
          <a:p>
            <a:pPr algn="just" eaLnBrk="1" hangingPunct="1">
              <a:spcBef>
                <a:spcPct val="50000"/>
              </a:spcBef>
            </a:pPr>
            <a:r>
              <a:rPr lang="ru-RU" altLang="ru-RU" sz="1100" dirty="0">
                <a:solidFill>
                  <a:srgbClr val="000099"/>
                </a:solidFill>
                <a:latin typeface="Arial" charset="0"/>
              </a:rPr>
              <a:t>В процессе функционирования объектно-ориентированных систем одни объекты могут находиться в активном состоянии, непосредственно выполняя определенные действия, или в состоянии пассивного ожидания сообщений от других объектов. Фокус управления — символ, применяемый для того, чтобы явно выделить подобную активность объектов на диаграммах последовательности.</a:t>
            </a:r>
          </a:p>
          <a:p>
            <a:pPr algn="just" eaLnBrk="1" hangingPunct="1">
              <a:spcBef>
                <a:spcPct val="50000"/>
              </a:spcBef>
            </a:pPr>
            <a:r>
              <a:rPr lang="ru-RU" altLang="ru-RU" sz="1100" b="1" dirty="0">
                <a:solidFill>
                  <a:srgbClr val="000099"/>
                </a:solidFill>
                <a:latin typeface="Arial" charset="0"/>
              </a:rPr>
              <a:t>Фокус управления </a:t>
            </a:r>
            <a:r>
              <a:rPr lang="ru-RU" altLang="ru-RU" sz="1100" dirty="0">
                <a:solidFill>
                  <a:srgbClr val="000099"/>
                </a:solidFill>
                <a:latin typeface="Arial" charset="0"/>
              </a:rPr>
              <a:t>(</a:t>
            </a:r>
            <a:r>
              <a:rPr lang="ru-RU" altLang="ru-RU" sz="1100" dirty="0" err="1">
                <a:solidFill>
                  <a:srgbClr val="000099"/>
                </a:solidFill>
                <a:latin typeface="Arial" charset="0"/>
              </a:rPr>
              <a:t>focus</a:t>
            </a:r>
            <a:r>
              <a:rPr lang="ru-RU" altLang="ru-RU" sz="1100" dirty="0">
                <a:solidFill>
                  <a:srgbClr val="000099"/>
                </a:solidFill>
                <a:latin typeface="Arial" charset="0"/>
              </a:rPr>
              <a:t> </a:t>
            </a:r>
            <a:r>
              <a:rPr lang="ru-RU" altLang="ru-RU" sz="1100" dirty="0" err="1">
                <a:solidFill>
                  <a:srgbClr val="000099"/>
                </a:solidFill>
                <a:latin typeface="Arial" charset="0"/>
              </a:rPr>
              <a:t>of</a:t>
            </a:r>
            <a:r>
              <a:rPr lang="ru-RU" altLang="ru-RU" sz="1100" dirty="0">
                <a:solidFill>
                  <a:srgbClr val="000099"/>
                </a:solidFill>
                <a:latin typeface="Arial" charset="0"/>
              </a:rPr>
              <a:t> </a:t>
            </a:r>
            <a:r>
              <a:rPr lang="ru-RU" altLang="ru-RU" sz="1100" dirty="0" err="1">
                <a:solidFill>
                  <a:srgbClr val="000099"/>
                </a:solidFill>
                <a:latin typeface="Arial" charset="0"/>
              </a:rPr>
              <a:t>control</a:t>
            </a:r>
            <a:r>
              <a:rPr lang="ru-RU" altLang="ru-RU" sz="1100" dirty="0">
                <a:solidFill>
                  <a:srgbClr val="000099"/>
                </a:solidFill>
                <a:latin typeface="Arial" charset="0"/>
              </a:rPr>
              <a:t>) — специальный символ на диаграмме последовательности, указывающий период времени, в течение которого объект выполняет некоторое действие, находясь в активном состоянии.</a:t>
            </a:r>
          </a:p>
          <a:p>
            <a:pPr algn="just" eaLnBrk="1" hangingPunct="1">
              <a:spcBef>
                <a:spcPct val="50000"/>
              </a:spcBef>
            </a:pPr>
            <a:r>
              <a:rPr lang="ru-RU" altLang="ru-RU" sz="1100" dirty="0">
                <a:solidFill>
                  <a:srgbClr val="000099"/>
                </a:solidFill>
                <a:latin typeface="Arial" charset="0"/>
              </a:rPr>
              <a:t>Фокус управления изображается в форме вытянутого узкого прямоугольника (объект а на рисунке), верхняя сторона которого обозначает начало получения фокуса управления объекта (начало активности), а ее нижняя сторона — окончание фокуса управления (окончание активности). Этот прямоугольник располагается ниже обозначения соответствующего объекта и может заменять его линию жизни (объект а на рис. 8.2), если на всем ее протяжении он активен.</a:t>
            </a:r>
          </a:p>
          <a:p>
            <a:pPr algn="just" eaLnBrk="1" hangingPunct="1">
              <a:spcBef>
                <a:spcPct val="50000"/>
              </a:spcBef>
            </a:pPr>
            <a:r>
              <a:rPr lang="ru-RU" altLang="ru-RU" sz="1100" dirty="0">
                <a:solidFill>
                  <a:srgbClr val="000099"/>
                </a:solidFill>
                <a:latin typeface="Arial" charset="0"/>
              </a:rPr>
              <a:t>Периоды активности объекта могут чередоваться с периодами его пассивности или ожидания. В этом случае у такого объекта фокусы управления изменяют свое изображение на линию жизни и наоборот (объект сирота ob2 на рис. 8.2). Важно понимать, что получить фокус управления может только объект, у которого в этот момент имеется линия жизни. Если же объект был уничтожен, то вновь возникнуть в системе он уже не может. Вместо него может быть создан лишь экземпляр этого же класса, который, строго говоря, будет другим объектом.</a:t>
            </a:r>
          </a:p>
        </p:txBody>
      </p:sp>
    </p:spTree>
    <p:extLst>
      <p:ext uri="{BB962C8B-B14F-4D97-AF65-F5344CB8AC3E}">
        <p14:creationId xmlns:p14="http://schemas.microsoft.com/office/powerpoint/2010/main" val="207662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86313" y="14831"/>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800" b="1" i="1" dirty="0">
                <a:solidFill>
                  <a:srgbClr val="000099"/>
                </a:solidFill>
                <a:effectLst>
                  <a:outerShdw blurRad="38100" dist="38100" dir="2700000" algn="tl">
                    <a:srgbClr val="C0C0C0"/>
                  </a:outerShdw>
                </a:effectLst>
                <a:latin typeface="Arial" charset="0"/>
              </a:rPr>
              <a:t>Различные графические изображения диаграммы последовательности</a:t>
            </a:r>
            <a:endParaRPr lang="ru-RU" sz="18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Picture 5">
            <a:extLst>
              <a:ext uri="{FF2B5EF4-FFF2-40B4-BE49-F238E27FC236}">
                <a16:creationId xmlns:a16="http://schemas.microsoft.com/office/drawing/2014/main" id="{CFD4259F-A4B9-4869-A533-B39E1170B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6741"/>
            <a:ext cx="4504507" cy="270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6D0F2E37-1AC7-4C36-B9C4-D8C4DA94F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07810"/>
            <a:ext cx="4504507" cy="257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795512C8-034C-4F13-AF3B-DE003120486B}"/>
              </a:ext>
            </a:extLst>
          </p:cNvPr>
          <p:cNvSpPr/>
          <p:nvPr/>
        </p:nvSpPr>
        <p:spPr>
          <a:xfrm>
            <a:off x="99679" y="3412321"/>
            <a:ext cx="4572000" cy="523220"/>
          </a:xfrm>
          <a:prstGeom prst="rect">
            <a:avLst/>
          </a:prstGeom>
        </p:spPr>
        <p:txBody>
          <a:bodyPr>
            <a:spAutoFit/>
          </a:bodyPr>
          <a:lstStyle/>
          <a:p>
            <a:pPr algn="ctr"/>
            <a:r>
              <a:rPr lang="ru-RU" altLang="ru-RU" sz="1400" dirty="0">
                <a:solidFill>
                  <a:srgbClr val="000099"/>
                </a:solidFill>
              </a:rPr>
              <a:t>Графическое изображение линий жизни и фокусов управления объектов</a:t>
            </a:r>
          </a:p>
        </p:txBody>
      </p:sp>
      <p:sp>
        <p:nvSpPr>
          <p:cNvPr id="8" name="Прямоугольник 7">
            <a:extLst>
              <a:ext uri="{FF2B5EF4-FFF2-40B4-BE49-F238E27FC236}">
                <a16:creationId xmlns:a16="http://schemas.microsoft.com/office/drawing/2014/main" id="{46CDA6F6-B125-44CD-BBD5-09C8186400E6}"/>
              </a:ext>
            </a:extLst>
          </p:cNvPr>
          <p:cNvSpPr/>
          <p:nvPr/>
        </p:nvSpPr>
        <p:spPr>
          <a:xfrm>
            <a:off x="4520767" y="1235866"/>
            <a:ext cx="4572000" cy="738664"/>
          </a:xfrm>
          <a:prstGeom prst="rect">
            <a:avLst/>
          </a:prstGeom>
        </p:spPr>
        <p:txBody>
          <a:bodyPr>
            <a:spAutoFit/>
          </a:bodyPr>
          <a:lstStyle/>
          <a:p>
            <a:pPr algn="ctr"/>
            <a:r>
              <a:rPr lang="ru-RU" altLang="ru-RU" sz="1400" dirty="0">
                <a:solidFill>
                  <a:srgbClr val="000099"/>
                </a:solidFill>
              </a:rPr>
              <a:t>Графическое изображение актера, рефлексивного сообщения и рекурсии на диаграмме последовательности</a:t>
            </a:r>
          </a:p>
        </p:txBody>
      </p:sp>
    </p:spTree>
    <p:extLst>
      <p:ext uri="{BB962C8B-B14F-4D97-AF65-F5344CB8AC3E}">
        <p14:creationId xmlns:p14="http://schemas.microsoft.com/office/powerpoint/2010/main" val="194516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0"/>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Актеры. Рефлексивные сообщения</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36740"/>
            <a:ext cx="91440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200" dirty="0">
                <a:solidFill>
                  <a:srgbClr val="000099"/>
                </a:solidFill>
                <a:latin typeface="Arial" charset="0"/>
              </a:rPr>
              <a:t>В отдельных случаях инициатором взаимодействия в системе может быть актер или внешний пользователь. При этом актер изображается на диаграмме последовательности самым первым объектом слева со своим фокусом управления. Наиболее часто актер и его фокус управления будут существовать в системе постоянно, отмечая характерную для пользователя активность в инициировании взаимодействий с системой. Актер может иметь собственное имя либо оставаться анонимным.</a:t>
            </a:r>
          </a:p>
          <a:p>
            <a:pPr algn="just" eaLnBrk="1" hangingPunct="1">
              <a:spcBef>
                <a:spcPct val="50000"/>
              </a:spcBef>
            </a:pPr>
            <a:r>
              <a:rPr lang="ru-RU" altLang="ru-RU" sz="1200" dirty="0">
                <a:solidFill>
                  <a:srgbClr val="000099"/>
                </a:solidFill>
                <a:latin typeface="Arial" charset="0"/>
              </a:rPr>
              <a:t>В отдельных случаях объект может посылать сообщения самому себе, инициируя так называемые рефлексивные сообщения. Для этой цели служит специальное изображение (сообщение у объекта а). Такие сообщения изображаются в форме сообщения, начало и конец которого соприкасаются с линией жизни или фокусом управления одного и того же объекта. Подобные ситуации возникают, например, при обработке нажатий на клавиши клавиатуры при вводе текста в редактируемый документ, при наборе цифр номера телефона абонента.</a:t>
            </a:r>
          </a:p>
          <a:p>
            <a:pPr algn="just" eaLnBrk="1" hangingPunct="1">
              <a:spcBef>
                <a:spcPct val="50000"/>
              </a:spcBef>
            </a:pPr>
            <a:r>
              <a:rPr lang="ru-RU" altLang="ru-RU" sz="1200" dirty="0">
                <a:solidFill>
                  <a:srgbClr val="000099"/>
                </a:solidFill>
                <a:latin typeface="Arial" charset="0"/>
              </a:rPr>
              <a:t>Если в результате рефлексивного сообщения создается новый подпроцесс или нить управления, то говорят о рекурсивном или вложенном фокусе управления. На диаграмме последовательности рекурсия обозначается небольшим прямоугольником, присоединенным к правой стороне фокуса управления того объекта, для которого изображается данное рекурсивное взаимодействие (анонимный объект «Класса 2).</a:t>
            </a:r>
          </a:p>
          <a:p>
            <a:pPr algn="just" eaLnBrk="1" hangingPunct="1">
              <a:spcBef>
                <a:spcPct val="50000"/>
              </a:spcBef>
            </a:pPr>
            <a:endParaRPr lang="ru-RU" altLang="ru-RU" sz="1200" dirty="0">
              <a:solidFill>
                <a:srgbClr val="000099"/>
              </a:solidFill>
              <a:latin typeface="Arial" charset="0"/>
            </a:endParaRPr>
          </a:p>
        </p:txBody>
      </p:sp>
    </p:spTree>
    <p:extLst>
      <p:ext uri="{BB962C8B-B14F-4D97-AF65-F5344CB8AC3E}">
        <p14:creationId xmlns:p14="http://schemas.microsoft.com/office/powerpoint/2010/main" val="144876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Сообщения на диаграмме последовательности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36741"/>
            <a:ext cx="91440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100" dirty="0">
                <a:solidFill>
                  <a:srgbClr val="000099"/>
                </a:solidFill>
                <a:latin typeface="Arial" charset="0"/>
              </a:rPr>
              <a:t>Сообщения как элементы языка UML, уже рассматривались ранее при изучении диаграммы кооперации. Стрелки сообщений изображаются аналогично рассмотренным ранее, но применительно к диаграммам последовательности сообщения имеют дополнительные семантические особенности. При этом на диаграмме последовательности все сообщения упорядочены по времени своей передачи в моделируемой системе, хотя номера у них могут не указываться.</a:t>
            </a:r>
          </a:p>
          <a:p>
            <a:pPr algn="just" eaLnBrk="1" hangingPunct="1">
              <a:spcBef>
                <a:spcPct val="50000"/>
              </a:spcBef>
            </a:pPr>
            <a:r>
              <a:rPr lang="ru-RU" altLang="ru-RU" sz="1100" dirty="0">
                <a:solidFill>
                  <a:srgbClr val="000099"/>
                </a:solidFill>
                <a:latin typeface="Arial" charset="0"/>
              </a:rPr>
              <a:t>На диаграммах последовательности могут присутствовать три разновидности сообщений, каждое из которых имеет свое графическое изображение.</a:t>
            </a:r>
          </a:p>
          <a:p>
            <a:pPr marL="228600" indent="-228600" algn="just" eaLnBrk="1" hangingPunct="1">
              <a:spcBef>
                <a:spcPct val="50000"/>
              </a:spcBef>
              <a:buFont typeface="+mj-lt"/>
              <a:buAutoNum type="arabicPeriod"/>
            </a:pPr>
            <a:r>
              <a:rPr lang="ru-RU" altLang="ru-RU" sz="1100" dirty="0">
                <a:solidFill>
                  <a:srgbClr val="000099"/>
                </a:solidFill>
                <a:latin typeface="Arial" charset="0"/>
              </a:rPr>
              <a:t>Первая разновидность сообщения наиболее распространена и используется для вызова процедур, выполнения операций или обозначения отдельных вложенных потоков управления. Начало этой стрелки, как правило, соприкасается с фокусом управления того объекта-клиента, который инициирует это сообщение. Конец стрелки соприкасается с линией жизни того объекта, который принимает это сообщение и выполняет в ответ определенные действия. При этом принимающий объект может получить фокус управления, становясь в этом случае активным. Передающий объект может потерять фокус управления или остаться активным.</a:t>
            </a:r>
          </a:p>
          <a:p>
            <a:pPr marL="228600" indent="-228600" algn="just" eaLnBrk="1" hangingPunct="1">
              <a:spcBef>
                <a:spcPct val="50000"/>
              </a:spcBef>
              <a:buFont typeface="+mj-lt"/>
              <a:buAutoNum type="arabicPeriod"/>
            </a:pPr>
            <a:r>
              <a:rPr lang="ru-RU" altLang="ru-RU" sz="1100" dirty="0">
                <a:solidFill>
                  <a:srgbClr val="000099"/>
                </a:solidFill>
                <a:latin typeface="Arial" charset="0"/>
              </a:rPr>
              <a:t>Вторая разновидность сообщения используется для обозначения простого асинхронного сообщения, которое передается в произвольный момент времени. Передача такого сообщения обычно не сопровождается получением фокуса управления объектом-получателем.</a:t>
            </a:r>
          </a:p>
          <a:p>
            <a:pPr marL="228600" indent="-228600" algn="just" eaLnBrk="1" hangingPunct="1">
              <a:spcBef>
                <a:spcPct val="50000"/>
              </a:spcBef>
              <a:buFont typeface="+mj-lt"/>
              <a:buAutoNum type="arabicPeriod"/>
            </a:pPr>
            <a:r>
              <a:rPr lang="ru-RU" altLang="ru-RU" sz="1100" dirty="0">
                <a:solidFill>
                  <a:srgbClr val="000099"/>
                </a:solidFill>
                <a:latin typeface="Arial" charset="0"/>
              </a:rPr>
              <a:t>Третья разновидность сообщения используется для возврата из вызова процедуры. Примером может служить простое сообщение о завершении вычислений без предоставления результата расчетов объекту-клиенту. В процедурных потоках управления эта стрелка может быть опущена, поскольку ее наличие неявно предполагается в конце активизации объекта. В то же время считается, что каждый вызов процедуры имеет свою пару — возврат вызова. Для непроцедурных потоков управления, включая параллельные и асинхронные сообщения, стрелка возврата должна указываться явным образом.</a:t>
            </a:r>
          </a:p>
        </p:txBody>
      </p:sp>
    </p:spTree>
    <p:extLst>
      <p:ext uri="{BB962C8B-B14F-4D97-AF65-F5344CB8AC3E}">
        <p14:creationId xmlns:p14="http://schemas.microsoft.com/office/powerpoint/2010/main" val="64891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Сообщения на диаграмме последовательности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49425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0"/>
              </a:spcBef>
            </a:pPr>
            <a:r>
              <a:rPr lang="ru-RU" altLang="ru-RU" sz="1200" dirty="0">
                <a:solidFill>
                  <a:srgbClr val="000099"/>
                </a:solidFill>
                <a:latin typeface="Arial" charset="0"/>
              </a:rPr>
              <a:t>Обычно сообщения изображаются горизонтальными стрелками, соединяющими линии жизни или фокусы управления двух объектов на диаграмме последовательности. При этом неявно предполагается, что время передачи сообщения достаточно мало по сравнению с процессами выполнения действий объектами. Считается также, что за время передачи сообщения с соответствующими объектами не может произойти никаких событий. Другими словами, состояния объектов не изменяются. Если же это предположение не может быть признано справедливым, то стрелка сообщения изображается под наклоном так, чтобы конец стрелки располагался ниже ее начала.</a:t>
            </a:r>
          </a:p>
          <a:p>
            <a:pPr algn="just" eaLnBrk="1" hangingPunct="1">
              <a:spcBef>
                <a:spcPts val="0"/>
              </a:spcBef>
            </a:pPr>
            <a:endParaRPr lang="ru-RU" altLang="ru-RU" sz="1200" dirty="0">
              <a:solidFill>
                <a:srgbClr val="000099"/>
              </a:solidFill>
              <a:latin typeface="Arial" charset="0"/>
            </a:endParaRPr>
          </a:p>
          <a:p>
            <a:pPr algn="just" eaLnBrk="1" hangingPunct="1">
              <a:spcBef>
                <a:spcPts val="0"/>
              </a:spcBef>
            </a:pPr>
            <a:r>
              <a:rPr lang="ru-RU" altLang="ru-RU" sz="1200" dirty="0">
                <a:solidFill>
                  <a:srgbClr val="000099"/>
                </a:solidFill>
                <a:latin typeface="Arial" charset="0"/>
              </a:rPr>
              <a:t>Каждое сообщение на диаграмме последовательности ассоциируется с определенной операцией, которая должна быть выполнена принявшим его объектом. При этом операция может иметь аргументы или параметры, значения которых влияют на получение различных результатов. Соответствующие параметры операция будет иметь и вызывающее это действие сообщение. Более того, значения параметров отдельных сообщений могут содержать условные выражения, образуя ветвление или альтернативные пути основного потока управления.</a:t>
            </a:r>
          </a:p>
        </p:txBody>
      </p:sp>
    </p:spTree>
    <p:extLst>
      <p:ext uri="{BB962C8B-B14F-4D97-AF65-F5344CB8AC3E}">
        <p14:creationId xmlns:p14="http://schemas.microsoft.com/office/powerpoint/2010/main" val="237279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Виды сообщений</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Рисунок 4"/>
          <p:cNvPicPr>
            <a:picLocks noChangeAspect="1"/>
          </p:cNvPicPr>
          <p:nvPr/>
        </p:nvPicPr>
        <p:blipFill>
          <a:blip r:embed="rId2"/>
          <a:stretch>
            <a:fillRect/>
          </a:stretch>
        </p:blipFill>
        <p:spPr>
          <a:xfrm>
            <a:off x="4034540" y="503245"/>
            <a:ext cx="5109460" cy="2449717"/>
          </a:xfrm>
          <a:prstGeom prst="rect">
            <a:avLst/>
          </a:prstGeom>
        </p:spPr>
      </p:pic>
      <p:sp>
        <p:nvSpPr>
          <p:cNvPr id="6" name="Прямоугольник 5"/>
          <p:cNvSpPr/>
          <p:nvPr/>
        </p:nvSpPr>
        <p:spPr>
          <a:xfrm>
            <a:off x="97005" y="503245"/>
            <a:ext cx="3937535" cy="2492990"/>
          </a:xfrm>
          <a:prstGeom prst="rect">
            <a:avLst/>
          </a:prstGeom>
          <a:ln w="12700">
            <a:solidFill>
              <a:srgbClr val="000000"/>
            </a:solidFill>
          </a:ln>
        </p:spPr>
        <p:txBody>
          <a:bodyPr wrap="square">
            <a:spAutoFit/>
          </a:bodyPr>
          <a:lstStyle/>
          <a:p>
            <a:r>
              <a:rPr lang="ru-RU" sz="1200" b="1" dirty="0">
                <a:solidFill>
                  <a:srgbClr val="7030A0"/>
                </a:solidFill>
              </a:rPr>
              <a:t>Источник:</a:t>
            </a:r>
            <a:r>
              <a:rPr lang="ru-RU" sz="1200" dirty="0">
                <a:solidFill>
                  <a:srgbClr val="0070C0"/>
                </a:solidFill>
              </a:rPr>
              <a:t> </a:t>
            </a:r>
            <a:r>
              <a:rPr lang="ru-RU" sz="1200" dirty="0">
                <a:solidFill>
                  <a:srgbClr val="0070C0"/>
                </a:solidFill>
                <a:hlinkClick r:id="rId3"/>
              </a:rPr>
              <a:t>https://studizba.com/lectures/10-informatika-i-programmirovanie</a:t>
            </a:r>
            <a:r>
              <a:rPr lang="ru-RU" sz="1200" dirty="0">
                <a:solidFill>
                  <a:srgbClr val="0070C0"/>
                </a:solidFill>
                <a:hlinkClick r:id="" action="ppaction://noaction"/>
              </a:rPr>
              <a:t>/</a:t>
            </a:r>
          </a:p>
          <a:p>
            <a:r>
              <a:rPr lang="ru-RU" sz="1200" dirty="0">
                <a:solidFill>
                  <a:srgbClr val="0070C0"/>
                </a:solidFill>
                <a:hlinkClick r:id="" action="ppaction://noaction"/>
              </a:rPr>
              <a:t>368-sovremennye-tehnologii-programmirovaniya/4999-7-diagrammy-posledovatelnosti.html</a:t>
            </a:r>
            <a:endParaRPr lang="ru-RU" sz="1200" dirty="0">
              <a:solidFill>
                <a:srgbClr val="0070C0"/>
              </a:solidFill>
            </a:endParaRPr>
          </a:p>
          <a:p>
            <a:r>
              <a:rPr lang="ru-RU" sz="1200" b="1" dirty="0">
                <a:solidFill>
                  <a:srgbClr val="7030A0"/>
                </a:solidFill>
              </a:rPr>
              <a:t>Передача управления </a:t>
            </a:r>
          </a:p>
          <a:p>
            <a:r>
              <a:rPr lang="ru-RU" sz="1200" b="1" dirty="0">
                <a:solidFill>
                  <a:srgbClr val="7030A0"/>
                </a:solidFill>
              </a:rPr>
              <a:t>обратно</a:t>
            </a:r>
          </a:p>
          <a:p>
            <a:endParaRPr lang="ru-RU" sz="1200" dirty="0">
              <a:solidFill>
                <a:srgbClr val="0070C0"/>
              </a:solidFill>
            </a:endParaRPr>
          </a:p>
          <a:p>
            <a:endParaRPr lang="ru-RU" sz="1200" dirty="0">
              <a:solidFill>
                <a:srgbClr val="0070C0"/>
              </a:solidFill>
            </a:endParaRPr>
          </a:p>
          <a:p>
            <a:r>
              <a:rPr lang="ru-RU" sz="1200" b="1" dirty="0" err="1">
                <a:solidFill>
                  <a:srgbClr val="7030A0"/>
                </a:solidFill>
              </a:rPr>
              <a:t>Самовызов</a:t>
            </a:r>
            <a:endParaRPr lang="ru-RU" sz="1200" b="1" dirty="0">
              <a:solidFill>
                <a:srgbClr val="7030A0"/>
              </a:solidFill>
            </a:endParaRPr>
          </a:p>
          <a:p>
            <a:endParaRPr lang="ru-RU" sz="1200" b="1" dirty="0">
              <a:solidFill>
                <a:srgbClr val="7030A0"/>
              </a:solidFill>
            </a:endParaRPr>
          </a:p>
          <a:p>
            <a:endParaRPr lang="ru-RU" sz="1200" b="1" dirty="0">
              <a:solidFill>
                <a:srgbClr val="7030A0"/>
              </a:solidFill>
            </a:endParaRPr>
          </a:p>
          <a:p>
            <a:r>
              <a:rPr lang="ru-RU" sz="1200" b="1" dirty="0">
                <a:solidFill>
                  <a:srgbClr val="7030A0"/>
                </a:solidFill>
              </a:rPr>
              <a:t>Удаление из др.</a:t>
            </a:r>
          </a:p>
          <a:p>
            <a:r>
              <a:rPr lang="ru-RU" sz="1200" b="1" dirty="0">
                <a:solidFill>
                  <a:srgbClr val="7030A0"/>
                </a:solidFill>
              </a:rPr>
              <a:t>объекта</a:t>
            </a:r>
          </a:p>
        </p:txBody>
      </p:sp>
      <p:pic>
        <p:nvPicPr>
          <p:cNvPr id="8" name="Рисунок 7"/>
          <p:cNvPicPr>
            <a:picLocks noChangeAspect="1"/>
          </p:cNvPicPr>
          <p:nvPr/>
        </p:nvPicPr>
        <p:blipFill>
          <a:blip r:embed="rId4"/>
          <a:stretch>
            <a:fillRect/>
          </a:stretch>
        </p:blipFill>
        <p:spPr>
          <a:xfrm>
            <a:off x="2123728" y="1347614"/>
            <a:ext cx="1512168" cy="1568383"/>
          </a:xfrm>
          <a:prstGeom prst="rect">
            <a:avLst/>
          </a:prstGeom>
        </p:spPr>
      </p:pic>
      <p:sp>
        <p:nvSpPr>
          <p:cNvPr id="10" name="Text Box 5"/>
          <p:cNvSpPr txBox="1">
            <a:spLocks noChangeArrowheads="1"/>
          </p:cNvSpPr>
          <p:nvPr/>
        </p:nvSpPr>
        <p:spPr bwMode="auto">
          <a:xfrm>
            <a:off x="0" y="3029731"/>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228600" indent="-228600" algn="just" eaLnBrk="1" hangingPunct="1">
              <a:spcBef>
                <a:spcPts val="0"/>
              </a:spcBef>
              <a:buFont typeface="+mj-lt"/>
              <a:buAutoNum type="arabicPeriod"/>
            </a:pPr>
            <a:r>
              <a:rPr lang="ru-RU" altLang="ru-RU" sz="1200" b="1" dirty="0">
                <a:solidFill>
                  <a:srgbClr val="C00000"/>
                </a:solidFill>
                <a:latin typeface="Arial" charset="0"/>
              </a:rPr>
              <a:t>Простое сообщение (по умолчанию). </a:t>
            </a:r>
            <a:r>
              <a:rPr lang="ru-RU" altLang="ru-RU" sz="1200" dirty="0">
                <a:solidFill>
                  <a:srgbClr val="000099"/>
                </a:solidFill>
                <a:latin typeface="Arial" charset="0"/>
              </a:rPr>
              <a:t>Все сообщения выполняются в одном потоке управления. </a:t>
            </a:r>
          </a:p>
          <a:p>
            <a:pPr marL="228600" indent="-228600" algn="just" eaLnBrk="1" hangingPunct="1">
              <a:spcBef>
                <a:spcPts val="0"/>
              </a:spcBef>
              <a:buFont typeface="+mj-lt"/>
              <a:buAutoNum type="arabicPeriod"/>
            </a:pPr>
            <a:r>
              <a:rPr lang="ru-RU" altLang="ru-RU" sz="1200" b="1" dirty="0">
                <a:solidFill>
                  <a:srgbClr val="C00000"/>
                </a:solidFill>
                <a:latin typeface="Arial" charset="0"/>
              </a:rPr>
              <a:t>Синхронное (</a:t>
            </a:r>
            <a:r>
              <a:rPr lang="ru-RU" altLang="ru-RU" sz="1200" b="1" dirty="0" err="1">
                <a:solidFill>
                  <a:srgbClr val="C00000"/>
                </a:solidFill>
                <a:latin typeface="Arial" charset="0"/>
              </a:rPr>
              <a:t>synchronous</a:t>
            </a:r>
            <a:r>
              <a:rPr lang="ru-RU" altLang="ru-RU" sz="1200" b="1" dirty="0">
                <a:solidFill>
                  <a:srgbClr val="C00000"/>
                </a:solidFill>
                <a:latin typeface="Arial" charset="0"/>
              </a:rPr>
              <a:t>) </a:t>
            </a:r>
            <a:r>
              <a:rPr lang="ru-RU" altLang="ru-RU" sz="1200" dirty="0">
                <a:solidFill>
                  <a:srgbClr val="000099"/>
                </a:solidFill>
                <a:latin typeface="Arial" charset="0"/>
              </a:rPr>
              <a:t>- клиент посылает сообщение и ждет ответа пользователя.</a:t>
            </a:r>
          </a:p>
          <a:p>
            <a:pPr marL="228600" indent="-228600" algn="just" eaLnBrk="1" hangingPunct="1">
              <a:spcBef>
                <a:spcPts val="0"/>
              </a:spcBef>
              <a:buFont typeface="+mj-lt"/>
              <a:buAutoNum type="arabicPeriod"/>
            </a:pPr>
            <a:r>
              <a:rPr lang="ru-RU" altLang="ru-RU" sz="1200" b="1" dirty="0">
                <a:solidFill>
                  <a:srgbClr val="C00000"/>
                </a:solidFill>
                <a:latin typeface="Arial" charset="0"/>
              </a:rPr>
              <a:t>Сообщение с отказом становиться в очередь (</a:t>
            </a:r>
            <a:r>
              <a:rPr lang="ru-RU" altLang="ru-RU" sz="1200" b="1" dirty="0" err="1">
                <a:solidFill>
                  <a:srgbClr val="C00000"/>
                </a:solidFill>
                <a:latin typeface="Arial" charset="0"/>
              </a:rPr>
              <a:t>balking</a:t>
            </a:r>
            <a:r>
              <a:rPr lang="ru-RU" altLang="ru-RU" sz="1200" b="1" dirty="0">
                <a:solidFill>
                  <a:srgbClr val="C00000"/>
                </a:solidFill>
                <a:latin typeface="Arial" charset="0"/>
              </a:rPr>
              <a:t>): </a:t>
            </a:r>
            <a:r>
              <a:rPr lang="ru-RU" altLang="ru-RU" sz="1200" dirty="0">
                <a:solidFill>
                  <a:srgbClr val="000099"/>
                </a:solidFill>
                <a:latin typeface="Arial" charset="0"/>
              </a:rPr>
              <a:t>клиент посылает сообщение серверу и, если сервер не может немедленно принять сообщение, оно отменяется.</a:t>
            </a:r>
          </a:p>
          <a:p>
            <a:pPr marL="228600" indent="-228600" algn="just" eaLnBrk="1" hangingPunct="1">
              <a:spcBef>
                <a:spcPts val="0"/>
              </a:spcBef>
              <a:buFont typeface="+mj-lt"/>
              <a:buAutoNum type="arabicPeriod"/>
            </a:pPr>
            <a:r>
              <a:rPr lang="ru-RU" altLang="ru-RU" sz="1200" b="1" dirty="0">
                <a:solidFill>
                  <a:srgbClr val="C00000"/>
                </a:solidFill>
                <a:latin typeface="Arial" charset="0"/>
              </a:rPr>
              <a:t>Сообщение с лимитированным временем ожидания (</a:t>
            </a:r>
            <a:r>
              <a:rPr lang="ru-RU" altLang="ru-RU" sz="1200" b="1" dirty="0" err="1">
                <a:solidFill>
                  <a:srgbClr val="C00000"/>
                </a:solidFill>
                <a:latin typeface="Arial" charset="0"/>
              </a:rPr>
              <a:t>timeout</a:t>
            </a:r>
            <a:r>
              <a:rPr lang="ru-RU" altLang="ru-RU" sz="1200" b="1" dirty="0">
                <a:solidFill>
                  <a:srgbClr val="C00000"/>
                </a:solidFill>
                <a:latin typeface="Arial" charset="0"/>
              </a:rPr>
              <a:t>): </a:t>
            </a:r>
            <a:r>
              <a:rPr lang="ru-RU" altLang="ru-RU" sz="1200" dirty="0">
                <a:solidFill>
                  <a:srgbClr val="000099"/>
                </a:solidFill>
                <a:latin typeface="Arial" charset="0"/>
              </a:rPr>
              <a:t>клиент посылает сообщение серверу, а затем ждет указанное время; если за это время сервер не принимает сообщение, оно отменяется.</a:t>
            </a:r>
          </a:p>
          <a:p>
            <a:pPr marL="228600" indent="-228600" algn="just" eaLnBrk="1" hangingPunct="1">
              <a:spcBef>
                <a:spcPts val="0"/>
              </a:spcBef>
              <a:buFont typeface="+mj-lt"/>
              <a:buAutoNum type="arabicPeriod"/>
            </a:pPr>
            <a:r>
              <a:rPr lang="ru-RU" altLang="ru-RU" sz="1200" b="1" dirty="0">
                <a:solidFill>
                  <a:srgbClr val="C00000"/>
                </a:solidFill>
                <a:latin typeface="Arial" charset="0"/>
              </a:rPr>
              <a:t>Асинхронное сообщение (</a:t>
            </a:r>
            <a:r>
              <a:rPr lang="ru-RU" altLang="ru-RU" sz="1200" b="1" dirty="0" err="1">
                <a:solidFill>
                  <a:srgbClr val="C00000"/>
                </a:solidFill>
                <a:latin typeface="Arial" charset="0"/>
              </a:rPr>
              <a:t>asynchronous</a:t>
            </a:r>
            <a:r>
              <a:rPr lang="ru-RU" altLang="ru-RU" sz="1200" b="1" dirty="0">
                <a:solidFill>
                  <a:srgbClr val="C00000"/>
                </a:solidFill>
                <a:latin typeface="Arial" charset="0"/>
              </a:rPr>
              <a:t>): </a:t>
            </a:r>
            <a:r>
              <a:rPr lang="ru-RU" altLang="ru-RU" sz="1200" dirty="0">
                <a:solidFill>
                  <a:srgbClr val="000099"/>
                </a:solidFill>
                <a:latin typeface="Arial" charset="0"/>
              </a:rPr>
              <a:t>клиент посылает сообщение серверу и продолжает свою работу, не ожидая подтверждения о получении.</a:t>
            </a:r>
          </a:p>
        </p:txBody>
      </p:sp>
    </p:spTree>
    <p:extLst>
      <p:ext uri="{BB962C8B-B14F-4D97-AF65-F5344CB8AC3E}">
        <p14:creationId xmlns:p14="http://schemas.microsoft.com/office/powerpoint/2010/main" val="287306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9193"/>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Ветвление потока управления</a:t>
            </a:r>
            <a:endParaRPr lang="ru-RU" sz="14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483935"/>
            <a:ext cx="91440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0"/>
              </a:spcBef>
            </a:pPr>
            <a:r>
              <a:rPr lang="ru-RU" altLang="ru-RU" sz="1100" dirty="0">
                <a:solidFill>
                  <a:srgbClr val="000099"/>
                </a:solidFill>
                <a:latin typeface="Arial" charset="0"/>
              </a:rPr>
              <a:t>Одна из особенностей диаграммы последовательности - возможность визуализировать простое ветвление процесса. Для изображения ветвления используются две или более стрелки, выходящие из одной точки фокуса управления объекта (объект ob1). При этом рядом с каждой из них должно быть явно указано соответствующее условие ветви в форме булевского выражения.</a:t>
            </a:r>
          </a:p>
        </p:txBody>
      </p:sp>
      <p:pic>
        <p:nvPicPr>
          <p:cNvPr id="5" name="Picture 5">
            <a:extLst>
              <a:ext uri="{FF2B5EF4-FFF2-40B4-BE49-F238E27FC236}">
                <a16:creationId xmlns:a16="http://schemas.microsoft.com/office/drawing/2014/main" id="{4FCE8B73-F94B-42EF-BEF3-EE12B8E95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6905"/>
            <a:ext cx="5414238" cy="27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D61BD364-A445-441A-8A83-B2BC1CBF242E}"/>
              </a:ext>
            </a:extLst>
          </p:cNvPr>
          <p:cNvSpPr/>
          <p:nvPr/>
        </p:nvSpPr>
        <p:spPr>
          <a:xfrm>
            <a:off x="5292080" y="1016605"/>
            <a:ext cx="3851920" cy="3139321"/>
          </a:xfrm>
          <a:prstGeom prst="rect">
            <a:avLst/>
          </a:prstGeom>
        </p:spPr>
        <p:txBody>
          <a:bodyPr wrap="square">
            <a:spAutoFit/>
          </a:bodyPr>
          <a:lstStyle/>
          <a:p>
            <a:pPr algn="just"/>
            <a:r>
              <a:rPr lang="ru-RU" altLang="ru-RU" sz="1100" dirty="0">
                <a:solidFill>
                  <a:srgbClr val="000099"/>
                </a:solidFill>
              </a:rPr>
              <a:t>Количество ветвей может быть произвольным, однако наличие ветвлений может существенно усложнить интерпретацию диаграммы последовательности. Предложение-условие должно быть явно указано для каждой ветви и записывается в форме обычного текста, псевдокода или выражения языка программирования. Это выражение всегда должно возвращать некоторое булевское выражение. Запись этих условий должна исключать одновременную передачу альтернативных сообщений по двум и более ветвям. В противном случае на диаграмме последовательности может возникнуть конфликт ветвления.</a:t>
            </a:r>
          </a:p>
          <a:p>
            <a:pPr algn="just"/>
            <a:r>
              <a:rPr lang="ru-RU" altLang="ru-RU" sz="1100" dirty="0">
                <a:solidFill>
                  <a:srgbClr val="000099"/>
                </a:solidFill>
              </a:rPr>
              <a:t>С помощью ветвления можно изобразить и более сложную логику взаимодействия объектов между собой (объект ob1). Если условий более двух, то для каждого из них необходимо предусмотреть ситуацию единственного выполнения. </a:t>
            </a:r>
          </a:p>
        </p:txBody>
      </p:sp>
    </p:spTree>
    <p:extLst>
      <p:ext uri="{BB962C8B-B14F-4D97-AF65-F5344CB8AC3E}">
        <p14:creationId xmlns:p14="http://schemas.microsoft.com/office/powerpoint/2010/main" val="310976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Ветвление потока управления</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Picture 5">
            <a:extLst>
              <a:ext uri="{FF2B5EF4-FFF2-40B4-BE49-F238E27FC236}">
                <a16:creationId xmlns:a16="http://schemas.microsoft.com/office/drawing/2014/main" id="{CAB78236-26F4-4364-A4F9-06795A575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4518"/>
            <a:ext cx="5131503" cy="309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543F8498-8CCB-4B07-B258-06E636F9C1C5}"/>
              </a:ext>
            </a:extLst>
          </p:cNvPr>
          <p:cNvSpPr/>
          <p:nvPr/>
        </p:nvSpPr>
        <p:spPr>
          <a:xfrm>
            <a:off x="5131503" y="1050737"/>
            <a:ext cx="3897722" cy="2677656"/>
          </a:xfrm>
          <a:prstGeom prst="rect">
            <a:avLst/>
          </a:prstGeom>
        </p:spPr>
        <p:txBody>
          <a:bodyPr wrap="square">
            <a:spAutoFit/>
          </a:bodyPr>
          <a:lstStyle/>
          <a:p>
            <a:pPr algn="just"/>
            <a:r>
              <a:rPr lang="ru-RU" altLang="ru-RU" sz="1200" dirty="0">
                <a:solidFill>
                  <a:srgbClr val="000099"/>
                </a:solidFill>
              </a:rPr>
              <a:t>Описанный пример относится к моделированию взаимодействия программной системы обслуживания клиентов в банке. В этом примере диаграммы последовательности объект ob1 вызывает выполнение действий у одного из трех других объектов.</a:t>
            </a:r>
            <a:endParaRPr lang="en-US" altLang="ru-RU" sz="1200" dirty="0">
              <a:solidFill>
                <a:srgbClr val="000099"/>
              </a:solidFill>
            </a:endParaRPr>
          </a:p>
          <a:p>
            <a:pPr algn="just"/>
            <a:r>
              <a:rPr lang="ru-RU" altLang="ru-RU" sz="1200" dirty="0">
                <a:solidFill>
                  <a:srgbClr val="000099"/>
                </a:solidFill>
              </a:rPr>
              <a:t>Условием ветвления может служить сумма снимаемых клиентом средств со своего текущего счета. Если эта сумма превышает $1500, то могут потребоваться дополнительные действия, связанные с созданием и последующим разрушением объекта Класса 1. Если же сумма превышает $100, но не превышает $ 1500, то вызывается операция или процедура объекта </a:t>
            </a:r>
            <a:r>
              <a:rPr lang="en-US" altLang="ru-RU" sz="1200" b="1" dirty="0" err="1">
                <a:solidFill>
                  <a:srgbClr val="000099"/>
                </a:solidFill>
              </a:rPr>
              <a:t>ob</a:t>
            </a:r>
            <a:r>
              <a:rPr lang="ru-RU" altLang="ru-RU" sz="1200" b="1" dirty="0">
                <a:solidFill>
                  <a:srgbClr val="000099"/>
                </a:solidFill>
              </a:rPr>
              <a:t>3</a:t>
            </a:r>
            <a:r>
              <a:rPr lang="ru-RU" altLang="ru-RU" sz="1200" dirty="0">
                <a:solidFill>
                  <a:srgbClr val="000099"/>
                </a:solidFill>
              </a:rPr>
              <a:t>. </a:t>
            </a:r>
          </a:p>
        </p:txBody>
      </p:sp>
    </p:spTree>
    <p:extLst>
      <p:ext uri="{BB962C8B-B14F-4D97-AF65-F5344CB8AC3E}">
        <p14:creationId xmlns:p14="http://schemas.microsoft.com/office/powerpoint/2010/main" val="406343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Ветвление потока управления</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ACC1E338-A52D-4BF1-A1E8-F52F05A7EB38}"/>
              </a:ext>
            </a:extLst>
          </p:cNvPr>
          <p:cNvSpPr/>
          <p:nvPr/>
        </p:nvSpPr>
        <p:spPr>
          <a:xfrm>
            <a:off x="5912452" y="1514010"/>
            <a:ext cx="3210624" cy="1754326"/>
          </a:xfrm>
          <a:prstGeom prst="rect">
            <a:avLst/>
          </a:prstGeom>
        </p:spPr>
        <p:txBody>
          <a:bodyPr wrap="square">
            <a:spAutoFit/>
          </a:bodyPr>
          <a:lstStyle/>
          <a:p>
            <a:pPr algn="just"/>
            <a:r>
              <a:rPr lang="ru-RU" altLang="ru-RU" sz="1200" dirty="0">
                <a:solidFill>
                  <a:srgbClr val="000099"/>
                </a:solidFill>
              </a:rPr>
              <a:t>И, наконец, если сумма не превышает $100, то вызывается операция или процедура объекта </a:t>
            </a:r>
            <a:r>
              <a:rPr lang="en-US" altLang="ru-RU" sz="1200" b="1" dirty="0" err="1">
                <a:solidFill>
                  <a:srgbClr val="000099"/>
                </a:solidFill>
              </a:rPr>
              <a:t>ob</a:t>
            </a:r>
            <a:r>
              <a:rPr lang="ru-RU" altLang="ru-RU" sz="1200" b="1" dirty="0">
                <a:solidFill>
                  <a:srgbClr val="000099"/>
                </a:solidFill>
              </a:rPr>
              <a:t>2. </a:t>
            </a:r>
            <a:r>
              <a:rPr lang="ru-RU" altLang="ru-RU" sz="1200" dirty="0">
                <a:solidFill>
                  <a:srgbClr val="000099"/>
                </a:solidFill>
              </a:rPr>
              <a:t>При этом объекты </a:t>
            </a:r>
            <a:r>
              <a:rPr lang="en-US" altLang="ru-RU" sz="1200" b="1" dirty="0" err="1">
                <a:solidFill>
                  <a:srgbClr val="000099"/>
                </a:solidFill>
              </a:rPr>
              <a:t>ob</a:t>
            </a:r>
            <a:r>
              <a:rPr lang="ru-RU" altLang="ru-RU" sz="1200" b="1" dirty="0">
                <a:solidFill>
                  <a:srgbClr val="000099"/>
                </a:solidFill>
              </a:rPr>
              <a:t>1</a:t>
            </a:r>
            <a:r>
              <a:rPr lang="ru-RU" altLang="ru-RU" sz="1200" dirty="0">
                <a:solidFill>
                  <a:srgbClr val="000099"/>
                </a:solidFill>
              </a:rPr>
              <a:t>, </a:t>
            </a:r>
            <a:r>
              <a:rPr lang="en-US" altLang="ru-RU" sz="1200" b="1" dirty="0" err="1">
                <a:solidFill>
                  <a:srgbClr val="000099"/>
                </a:solidFill>
              </a:rPr>
              <a:t>ob</a:t>
            </a:r>
            <a:r>
              <a:rPr lang="ru-RU" altLang="ru-RU" sz="1200" b="1" dirty="0">
                <a:solidFill>
                  <a:srgbClr val="000099"/>
                </a:solidFill>
              </a:rPr>
              <a:t>2</a:t>
            </a:r>
            <a:r>
              <a:rPr lang="ru-RU" altLang="ru-RU" sz="1200" dirty="0">
                <a:solidFill>
                  <a:srgbClr val="000099"/>
                </a:solidFill>
              </a:rPr>
              <a:t> и </a:t>
            </a:r>
            <a:r>
              <a:rPr lang="en-US" altLang="ru-RU" sz="1200" b="1" dirty="0" err="1">
                <a:solidFill>
                  <a:srgbClr val="000099"/>
                </a:solidFill>
              </a:rPr>
              <a:t>ob</a:t>
            </a:r>
            <a:r>
              <a:rPr lang="ru-RU" altLang="ru-RU" sz="1200" b="1" dirty="0">
                <a:solidFill>
                  <a:srgbClr val="000099"/>
                </a:solidFill>
              </a:rPr>
              <a:t>3</a:t>
            </a:r>
            <a:r>
              <a:rPr lang="ru-RU" altLang="ru-RU" sz="1200" dirty="0">
                <a:solidFill>
                  <a:srgbClr val="000099"/>
                </a:solidFill>
              </a:rPr>
              <a:t> постоянно существуют в системе. Последний объект создается от Класса 1 только в том случае, если справедливо первое из альтернативных условий. В противном случае он может быть никогда не создан.</a:t>
            </a:r>
          </a:p>
        </p:txBody>
      </p:sp>
      <p:pic>
        <p:nvPicPr>
          <p:cNvPr id="5" name="Picture 6">
            <a:extLst>
              <a:ext uri="{FF2B5EF4-FFF2-40B4-BE49-F238E27FC236}">
                <a16:creationId xmlns:a16="http://schemas.microsoft.com/office/drawing/2014/main" id="{1AAD0552-B79D-4139-93B5-DA747EAA0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0629"/>
            <a:ext cx="5760119" cy="340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9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C0C0C0"/>
                  </a:outerShdw>
                </a:effectLst>
                <a:latin typeface="Arial" charset="0"/>
                <a:ea typeface="+mn-ea"/>
                <a:cs typeface="+mn-cs"/>
              </a:rPr>
              <a:t>Модель представление контроллер</a:t>
            </a:r>
          </a:p>
        </p:txBody>
      </p:sp>
      <p:sp>
        <p:nvSpPr>
          <p:cNvPr id="12" name="Прямоугольник 11"/>
          <p:cNvSpPr/>
          <p:nvPr/>
        </p:nvSpPr>
        <p:spPr>
          <a:xfrm>
            <a:off x="179512" y="478869"/>
            <a:ext cx="8712968" cy="4185761"/>
          </a:xfrm>
          <a:prstGeom prst="rect">
            <a:avLst/>
          </a:prstGeom>
        </p:spPr>
        <p:txBody>
          <a:bodyPr wrap="square">
            <a:spAutoFit/>
          </a:bodyPr>
          <a:lstStyle/>
          <a:p>
            <a:pPr algn="just" eaLnBrk="1" hangingPunct="1">
              <a:buFont typeface="Wingdings" pitchFamily="2" charset="2"/>
              <a:buNone/>
            </a:pPr>
            <a:r>
              <a:rPr lang="ru-RU" altLang="ru-RU" sz="1400" b="1" dirty="0" err="1">
                <a:solidFill>
                  <a:srgbClr val="C00000"/>
                </a:solidFill>
              </a:rPr>
              <a:t>Model</a:t>
            </a:r>
            <a:r>
              <a:rPr lang="ru-RU" altLang="ru-RU" sz="1400" b="1" dirty="0">
                <a:solidFill>
                  <a:srgbClr val="C00000"/>
                </a:solidFill>
              </a:rPr>
              <a:t>, </a:t>
            </a:r>
            <a:r>
              <a:rPr lang="ru-RU" altLang="ru-RU" sz="1400" b="1" dirty="0" err="1">
                <a:solidFill>
                  <a:srgbClr val="C00000"/>
                </a:solidFill>
              </a:rPr>
              <a:t>View</a:t>
            </a:r>
            <a:r>
              <a:rPr lang="ru-RU" altLang="ru-RU" sz="1400" b="1" dirty="0">
                <a:solidFill>
                  <a:srgbClr val="C00000"/>
                </a:solidFill>
              </a:rPr>
              <a:t>, </a:t>
            </a:r>
            <a:r>
              <a:rPr lang="ru-RU" altLang="ru-RU" sz="1400" b="1" dirty="0" err="1">
                <a:solidFill>
                  <a:srgbClr val="C00000"/>
                </a:solidFill>
              </a:rPr>
              <a:t>Controller</a:t>
            </a:r>
            <a:r>
              <a:rPr lang="ru-RU" altLang="ru-RU" sz="1400" b="1" dirty="0">
                <a:solidFill>
                  <a:srgbClr val="C00000"/>
                </a:solidFill>
              </a:rPr>
              <a:t> (MVC) </a:t>
            </a:r>
            <a:r>
              <a:rPr lang="ru-RU" altLang="ru-RU" sz="1400" dirty="0">
                <a:solidFill>
                  <a:srgbClr val="000099"/>
                </a:solidFill>
              </a:rPr>
              <a:t>— шаблон (паттерн) программирования, разделяющий архитектуру приложения на три модуля: модель (</a:t>
            </a:r>
            <a:r>
              <a:rPr lang="ru-RU" altLang="ru-RU" sz="1400" dirty="0" err="1">
                <a:solidFill>
                  <a:srgbClr val="000099"/>
                </a:solidFill>
              </a:rPr>
              <a:t>Model</a:t>
            </a:r>
            <a:r>
              <a:rPr lang="ru-RU" altLang="ru-RU" sz="1400" dirty="0">
                <a:solidFill>
                  <a:srgbClr val="000099"/>
                </a:solidFill>
              </a:rPr>
              <a:t>), представление (</a:t>
            </a:r>
            <a:r>
              <a:rPr lang="ru-RU" altLang="ru-RU" sz="1400" dirty="0" err="1">
                <a:solidFill>
                  <a:srgbClr val="000099"/>
                </a:solidFill>
              </a:rPr>
              <a:t>View</a:t>
            </a:r>
            <a:r>
              <a:rPr lang="ru-RU" altLang="ru-RU" sz="1400" dirty="0">
                <a:solidFill>
                  <a:srgbClr val="000099"/>
                </a:solidFill>
              </a:rPr>
              <a:t>), контроллер (</a:t>
            </a:r>
            <a:r>
              <a:rPr lang="ru-RU" altLang="ru-RU" sz="1400" dirty="0" err="1">
                <a:solidFill>
                  <a:srgbClr val="000099"/>
                </a:solidFill>
              </a:rPr>
              <a:t>Controller</a:t>
            </a:r>
            <a:r>
              <a:rPr lang="ru-RU" altLang="ru-RU" sz="1400" dirty="0">
                <a:solidFill>
                  <a:srgbClr val="000099"/>
                </a:solidFill>
              </a:rPr>
              <a:t>). Он позволяет изменять каждый компонент независимо друг от друга для простой разработки и поддержки веб-приложений.</a:t>
            </a:r>
          </a:p>
          <a:p>
            <a:pPr algn="just" eaLnBrk="1" hangingPunct="1">
              <a:buFont typeface="Wingdings" pitchFamily="2" charset="2"/>
              <a:buNone/>
            </a:pPr>
            <a:endParaRPr lang="ru-RU" altLang="ru-RU" sz="1400" dirty="0">
              <a:solidFill>
                <a:srgbClr val="000099"/>
              </a:solidFill>
            </a:endParaRPr>
          </a:p>
          <a:p>
            <a:pPr marL="285750" indent="-285750" algn="just" eaLnBrk="1" hangingPunct="1">
              <a:buFont typeface="Arial" panose="020B0604020202020204" pitchFamily="34" charset="0"/>
              <a:buChar char="•"/>
            </a:pPr>
            <a:r>
              <a:rPr lang="ru-RU" altLang="ru-RU" sz="1400" b="1" dirty="0">
                <a:solidFill>
                  <a:srgbClr val="000099"/>
                </a:solidFill>
              </a:rPr>
              <a:t>Модель (</a:t>
            </a:r>
            <a:r>
              <a:rPr lang="ru-RU" altLang="ru-RU" sz="1400" b="1" dirty="0" err="1">
                <a:solidFill>
                  <a:srgbClr val="000099"/>
                </a:solidFill>
              </a:rPr>
              <a:t>Model</a:t>
            </a:r>
            <a:r>
              <a:rPr lang="ru-RU" altLang="ru-RU" sz="1400" b="1" dirty="0">
                <a:solidFill>
                  <a:srgbClr val="000099"/>
                </a:solidFill>
              </a:rPr>
              <a:t>). </a:t>
            </a:r>
            <a:r>
              <a:rPr lang="ru-RU" altLang="ru-RU" sz="1400" dirty="0">
                <a:solidFill>
                  <a:srgbClr val="000099"/>
                </a:solidFill>
              </a:rPr>
              <a:t>Это основная логика приложения. Отвечает за данные, методы работы с ними и структуру программы. Модель реагирует на команды из контроллера и выдает информацию и/или изменяет свое состояние. Она передает данные в представление.</a:t>
            </a:r>
          </a:p>
          <a:p>
            <a:pPr marL="285750" indent="-285750" algn="just" eaLnBrk="1" hangingPunct="1">
              <a:buFont typeface="Arial" panose="020B0604020202020204" pitchFamily="34" charset="0"/>
              <a:buChar char="•"/>
            </a:pPr>
            <a:r>
              <a:rPr lang="ru-RU" altLang="ru-RU" sz="1400" b="1" dirty="0">
                <a:solidFill>
                  <a:srgbClr val="000099"/>
                </a:solidFill>
              </a:rPr>
              <a:t>Представление (</a:t>
            </a:r>
            <a:r>
              <a:rPr lang="ru-RU" altLang="ru-RU" sz="1400" b="1" dirty="0" err="1">
                <a:solidFill>
                  <a:srgbClr val="000099"/>
                </a:solidFill>
              </a:rPr>
              <a:t>View</a:t>
            </a:r>
            <a:r>
              <a:rPr lang="ru-RU" altLang="ru-RU" sz="1400" b="1" dirty="0">
                <a:solidFill>
                  <a:srgbClr val="000099"/>
                </a:solidFill>
              </a:rPr>
              <a:t>). </a:t>
            </a:r>
            <a:r>
              <a:rPr lang="ru-RU" altLang="ru-RU" sz="1400" dirty="0">
                <a:solidFill>
                  <a:srgbClr val="000099"/>
                </a:solidFill>
              </a:rPr>
              <a:t>Задача компонента — визуализация информации, которую он получает от модели. </a:t>
            </a:r>
            <a:r>
              <a:rPr lang="ru-RU" altLang="ru-RU" sz="1400" dirty="0" err="1">
                <a:solidFill>
                  <a:srgbClr val="000099"/>
                </a:solidFill>
              </a:rPr>
              <a:t>View</a:t>
            </a:r>
            <a:r>
              <a:rPr lang="ru-RU" altLang="ru-RU" sz="1400" dirty="0">
                <a:solidFill>
                  <a:srgbClr val="000099"/>
                </a:solidFill>
              </a:rPr>
              <a:t> отображает данные на уровне пользовательского интерфейса. Например, в виде таблицы или списка. Представление определяет внешний вид приложения и способы взаимодействия с ним.</a:t>
            </a:r>
          </a:p>
          <a:p>
            <a:pPr marL="285750" indent="-285750" algn="just" eaLnBrk="1" hangingPunct="1">
              <a:buFont typeface="Arial" panose="020B0604020202020204" pitchFamily="34" charset="0"/>
              <a:buChar char="•"/>
            </a:pPr>
            <a:r>
              <a:rPr lang="ru-RU" altLang="ru-RU" sz="1400" b="1" dirty="0">
                <a:solidFill>
                  <a:srgbClr val="000099"/>
                </a:solidFill>
              </a:rPr>
              <a:t>Контроллер (</a:t>
            </a:r>
            <a:r>
              <a:rPr lang="ru-RU" altLang="ru-RU" sz="1400" b="1" dirty="0" err="1">
                <a:solidFill>
                  <a:srgbClr val="000099"/>
                </a:solidFill>
              </a:rPr>
              <a:t>Controller</a:t>
            </a:r>
            <a:r>
              <a:rPr lang="ru-RU" altLang="ru-RU" sz="1400" b="1" dirty="0">
                <a:solidFill>
                  <a:srgbClr val="000099"/>
                </a:solidFill>
              </a:rPr>
              <a:t>). </a:t>
            </a:r>
            <a:r>
              <a:rPr lang="ru-RU" altLang="ru-RU" sz="1400" dirty="0">
                <a:solidFill>
                  <a:srgbClr val="000099"/>
                </a:solidFill>
              </a:rPr>
              <a:t>Он обеспечивает взаимодействие с системой: обрабатывает действия пользователя, проверяет полученную информацию и передает ее модели. Контроллер определяет, как приложение будет реагировать на действия пользователя. Также контроллер может отвечать за фильтрацию данных и авторизацию.</a:t>
            </a:r>
          </a:p>
          <a:p>
            <a:pPr algn="just" eaLnBrk="1" hangingPunct="1"/>
            <a:endParaRPr lang="ru-RU" altLang="ru-RU" sz="1400" dirty="0">
              <a:solidFill>
                <a:srgbClr val="000099"/>
              </a:solidFill>
            </a:endParaRPr>
          </a:p>
          <a:p>
            <a:pPr algn="just" eaLnBrk="1" hangingPunct="1"/>
            <a:r>
              <a:rPr lang="ru-RU" altLang="ru-RU" sz="1400" dirty="0">
                <a:solidFill>
                  <a:srgbClr val="000099"/>
                </a:solidFill>
              </a:rPr>
              <a:t>Есть вариации схемы. Например, в некоторых пользователь взаимодействует с контроллером не напрямую, а через интерфейс. Но основной принцип работы шаблона остается тем же.</a:t>
            </a:r>
          </a:p>
        </p:txBody>
      </p:sp>
    </p:spTree>
    <p:extLst>
      <p:ext uri="{BB962C8B-B14F-4D97-AF65-F5344CB8AC3E}">
        <p14:creationId xmlns:p14="http://schemas.microsoft.com/office/powerpoint/2010/main" val="357363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Ветвление потока управления</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20029"/>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Объект ob1 имеет постоянный фокус управления, а все остальные объекты получают фокус управления только для выполнения ими соответствующих операций.</a:t>
            </a:r>
          </a:p>
          <a:p>
            <a:pPr algn="just" eaLnBrk="1" hangingPunct="1">
              <a:spcBef>
                <a:spcPct val="50000"/>
              </a:spcBef>
            </a:pPr>
            <a:r>
              <a:rPr lang="ru-RU" altLang="ru-RU" sz="1400" dirty="0">
                <a:solidFill>
                  <a:srgbClr val="000099"/>
                </a:solidFill>
                <a:latin typeface="Arial" charset="0"/>
              </a:rPr>
              <a:t>На диаграммах последовательности при записи сообщений также могут использоваться стереотипы, рассмотренные ранее при построении диаграммы кооперации. Их семантика и синтаксис остаются без изменения, в том виде, в котором они определены в нотации языка UML. Ниже представлена диаграмма последовательности для описанного выше случая ветвления, дополненная стереотипными значениями отдельных сообщений. Очевидно, эта диаграмма последовательности является более выразительной и простой для своей содержательной интерпретации.</a:t>
            </a:r>
          </a:p>
          <a:p>
            <a:pPr algn="just" eaLnBrk="1" hangingPunct="1">
              <a:spcBef>
                <a:spcPct val="50000"/>
              </a:spcBef>
            </a:pPr>
            <a:r>
              <a:rPr lang="ru-RU" altLang="ru-RU" sz="1400" dirty="0">
                <a:solidFill>
                  <a:srgbClr val="000099"/>
                </a:solidFill>
                <a:latin typeface="Arial" charset="0"/>
              </a:rPr>
              <a:t>Как уже отмечалось ранее, сообщения могут иметь собственное имя, в качестве которого выступает имя операции, вызов которой инициируют эти сообщения у принимающего объекта. В этом случае рядом со стрелкой записывается имя операции с круглыми скобками, в которых могут указываться параметры или аргументы соответствующей операции. Если параметры отсутствуют, то скобки после имени операции все равно должны быть изображены.</a:t>
            </a:r>
          </a:p>
        </p:txBody>
      </p:sp>
    </p:spTree>
    <p:extLst>
      <p:ext uri="{BB962C8B-B14F-4D97-AF65-F5344CB8AC3E}">
        <p14:creationId xmlns:p14="http://schemas.microsoft.com/office/powerpoint/2010/main" val="259425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Рекомендации по построению диаграмм последовательности</a:t>
            </a:r>
            <a:endParaRPr lang="ru-RU" sz="14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507998"/>
            <a:ext cx="91440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228600" indent="-228600" algn="just" eaLnBrk="1" hangingPunct="1">
              <a:buFont typeface="+mj-lt"/>
              <a:buAutoNum type="arabicPeriod"/>
            </a:pPr>
            <a:r>
              <a:rPr lang="ru-RU" altLang="ru-RU" sz="1200" dirty="0">
                <a:solidFill>
                  <a:srgbClr val="000099"/>
                </a:solidFill>
                <a:latin typeface="Arial" charset="0"/>
              </a:rPr>
              <a:t>Построение диаграммы последовательности целесообразно начинать с выделения из всей совокупности классов только тех, объекты которых участвуют в моделируемом взаимодействии. </a:t>
            </a:r>
            <a:endParaRPr lang="en-US" altLang="ru-RU" sz="1200" dirty="0">
              <a:solidFill>
                <a:srgbClr val="000099"/>
              </a:solidFill>
              <a:latin typeface="Arial" charset="0"/>
            </a:endParaRPr>
          </a:p>
          <a:p>
            <a:pPr marL="228600" indent="-228600" algn="just" eaLnBrk="1" hangingPunct="1">
              <a:buFont typeface="+mj-lt"/>
              <a:buAutoNum type="arabicPeriod"/>
            </a:pPr>
            <a:r>
              <a:rPr lang="ru-RU" altLang="ru-RU" sz="1200" dirty="0">
                <a:solidFill>
                  <a:srgbClr val="000099"/>
                </a:solidFill>
                <a:latin typeface="Arial" charset="0"/>
              </a:rPr>
              <a:t>После этого все объекты наносятся на диаграмму с соблюдением порядка инициализации сообщений. Здесь необходимо установить, какие объекты будут существовать постоянно, а какие временно — только на период выполнения ими требуемых действий.</a:t>
            </a:r>
            <a:endParaRPr lang="en-US" altLang="ru-RU" sz="1200" dirty="0">
              <a:solidFill>
                <a:srgbClr val="000099"/>
              </a:solidFill>
              <a:latin typeface="Arial" charset="0"/>
            </a:endParaRPr>
          </a:p>
          <a:p>
            <a:pPr marL="228600" indent="-228600" algn="just" eaLnBrk="1" hangingPunct="1">
              <a:buFont typeface="+mj-lt"/>
              <a:buAutoNum type="arabicPeriod"/>
            </a:pPr>
            <a:r>
              <a:rPr lang="ru-RU" altLang="ru-RU" sz="1200" dirty="0">
                <a:solidFill>
                  <a:srgbClr val="000099"/>
                </a:solidFill>
                <a:latin typeface="Arial" charset="0"/>
              </a:rPr>
              <a:t>Когда объекты визуализированы, можно приступать к спецификации сообщений. При этом необходимо учитывать те операции, которые имеют классы соответствующих объектов в модели системы. При необходимости уточнения этих операций следует использовать их стереотипы. Для уничтожения объектов, которые создаются на время выполнения своих действий, нужно предусмотреть явное сообщение. </a:t>
            </a:r>
            <a:endParaRPr lang="en-US" altLang="ru-RU" sz="1200" dirty="0">
              <a:solidFill>
                <a:srgbClr val="000099"/>
              </a:solidFill>
              <a:latin typeface="Arial" charset="0"/>
            </a:endParaRPr>
          </a:p>
          <a:p>
            <a:pPr marL="228600" indent="-228600" algn="just" eaLnBrk="1" hangingPunct="1">
              <a:buFont typeface="+mj-lt"/>
              <a:buAutoNum type="arabicPeriod"/>
            </a:pPr>
            <a:r>
              <a:rPr lang="ru-RU" altLang="ru-RU" sz="1200" dirty="0">
                <a:solidFill>
                  <a:srgbClr val="000099"/>
                </a:solidFill>
                <a:latin typeface="Arial" charset="0"/>
              </a:rPr>
              <a:t>Наиболее простые случаи ветвления процесса взаимодействия можно изобразить на одной диаграмме с использованием соответствующих графических примитивов.</a:t>
            </a:r>
            <a:endParaRPr lang="en-US" altLang="ru-RU" sz="1200" dirty="0">
              <a:solidFill>
                <a:srgbClr val="000099"/>
              </a:solidFill>
              <a:latin typeface="Arial" charset="0"/>
            </a:endParaRPr>
          </a:p>
          <a:p>
            <a:pPr marL="228600" indent="-228600" algn="just" eaLnBrk="1" hangingPunct="1">
              <a:buFont typeface="+mj-lt"/>
              <a:buAutoNum type="arabicPeriod"/>
            </a:pPr>
            <a:r>
              <a:rPr lang="ru-RU" altLang="ru-RU" sz="1200" dirty="0">
                <a:solidFill>
                  <a:srgbClr val="000099"/>
                </a:solidFill>
                <a:latin typeface="Arial" charset="0"/>
              </a:rPr>
              <a:t>В более сложных случаях для моделирования каждой ветви управления может потребоваться отдельная диаграмма последовательности. </a:t>
            </a:r>
          </a:p>
          <a:p>
            <a:pPr algn="just" eaLnBrk="1" hangingPunct="1"/>
            <a:r>
              <a:rPr lang="ru-RU" altLang="ru-RU" sz="1200" dirty="0">
                <a:solidFill>
                  <a:srgbClr val="000099"/>
                </a:solidFill>
                <a:latin typeface="Arial" charset="0"/>
              </a:rPr>
              <a:t>Следует помнить, что каждый альтернативный поток управления затрудняет понимание построенной модели.</a:t>
            </a:r>
          </a:p>
          <a:p>
            <a:pPr algn="just" eaLnBrk="1" hangingPunct="1"/>
            <a:r>
              <a:rPr lang="ru-RU" altLang="ru-RU" sz="1200" dirty="0">
                <a:solidFill>
                  <a:srgbClr val="000099"/>
                </a:solidFill>
                <a:latin typeface="Arial" charset="0"/>
              </a:rPr>
              <a:t>Общим правилом является визуализация особенностей реализации каждого варианта использования на отдельной диаграмме последовательности. В этой ситуации отдельные диаграммы должны рассматриваться совместно как одна модель взаимодействия. Необходимость синхронизации сложных потоков управления, как правило, требуют введения в модель дополнительных ограничений. При этом общая запись таких ограничений должна следовать семантике языка объектных ограничений OCL.</a:t>
            </a:r>
          </a:p>
        </p:txBody>
      </p:sp>
    </p:spTree>
    <p:extLst>
      <p:ext uri="{BB962C8B-B14F-4D97-AF65-F5344CB8AC3E}">
        <p14:creationId xmlns:p14="http://schemas.microsoft.com/office/powerpoint/2010/main" val="48232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043001DD-ADEA-4E2D-976A-E7A533F945D0}"/>
              </a:ext>
            </a:extLst>
          </p:cNvPr>
          <p:cNvSpPr/>
          <p:nvPr/>
        </p:nvSpPr>
        <p:spPr>
          <a:xfrm>
            <a:off x="107504" y="478869"/>
            <a:ext cx="9001000" cy="4162678"/>
          </a:xfrm>
          <a:prstGeom prst="rect">
            <a:avLst/>
          </a:prstGeom>
        </p:spPr>
        <p:txBody>
          <a:bodyPr wrap="square">
            <a:spAutoFit/>
          </a:bodyPr>
          <a:lstStyle/>
          <a:p>
            <a:pPr algn="just">
              <a:spcBef>
                <a:spcPct val="50000"/>
              </a:spcBef>
            </a:pPr>
            <a:r>
              <a:rPr lang="ru-RU" altLang="ru-RU" sz="1150" i="1" dirty="0">
                <a:solidFill>
                  <a:srgbClr val="000099"/>
                </a:solidFill>
              </a:rPr>
              <a:t>Для систем </a:t>
            </a:r>
            <a:r>
              <a:rPr lang="ru-RU" altLang="ru-RU" sz="1150" dirty="0">
                <a:solidFill>
                  <a:srgbClr val="000099"/>
                </a:solidFill>
              </a:rPr>
              <a:t>различной природы и назначения </a:t>
            </a:r>
            <a:r>
              <a:rPr lang="ru-RU" altLang="ru-RU" sz="1150" i="1" dirty="0">
                <a:solidFill>
                  <a:srgbClr val="000099"/>
                </a:solidFill>
              </a:rPr>
              <a:t>характерно взаимодействие </a:t>
            </a:r>
            <a:r>
              <a:rPr lang="ru-RU" altLang="ru-RU" sz="1150" dirty="0">
                <a:solidFill>
                  <a:srgbClr val="000099"/>
                </a:solidFill>
              </a:rPr>
              <a:t>между собой отдельных образующих их элементов. </a:t>
            </a:r>
            <a:r>
              <a:rPr lang="ru-RU" altLang="ru-RU" sz="1150" i="1" dirty="0">
                <a:solidFill>
                  <a:srgbClr val="000099"/>
                </a:solidFill>
              </a:rPr>
              <a:t>Для представления динамических особенностей взаимодействия </a:t>
            </a:r>
            <a:r>
              <a:rPr lang="ru-RU" altLang="ru-RU" sz="1150" dirty="0">
                <a:solidFill>
                  <a:srgbClr val="000099"/>
                </a:solidFill>
              </a:rPr>
              <a:t>элементов модели в контексте реализации вариантов использования предназначены </a:t>
            </a:r>
            <a:r>
              <a:rPr lang="ru-RU" altLang="ru-RU" sz="1150" b="1" dirty="0">
                <a:solidFill>
                  <a:srgbClr val="000099"/>
                </a:solidFill>
              </a:rPr>
              <a:t>диаграммы кооперации и последовательности</a:t>
            </a:r>
            <a:r>
              <a:rPr lang="ru-RU" altLang="ru-RU" sz="1150" dirty="0">
                <a:solidFill>
                  <a:srgbClr val="000099"/>
                </a:solidFill>
              </a:rPr>
              <a:t>. Однако для моделирования процессов-функционирования большинства сложных систем, особенно систем реального времени, этих представлений недостаточно.</a:t>
            </a:r>
          </a:p>
          <a:p>
            <a:pPr algn="just">
              <a:spcBef>
                <a:spcPct val="50000"/>
              </a:spcBef>
            </a:pPr>
            <a:r>
              <a:rPr lang="ru-RU" altLang="ru-RU" sz="1150" b="1" dirty="0">
                <a:solidFill>
                  <a:srgbClr val="C00000"/>
                </a:solidFill>
              </a:rPr>
              <a:t>Диаграмма состояний </a:t>
            </a:r>
            <a:r>
              <a:rPr lang="ru-RU" altLang="ru-RU" sz="1150" dirty="0">
                <a:solidFill>
                  <a:srgbClr val="000099"/>
                </a:solidFill>
              </a:rPr>
              <a:t>(</a:t>
            </a:r>
            <a:r>
              <a:rPr lang="ru-RU" altLang="ru-RU" sz="1150" dirty="0" err="1">
                <a:solidFill>
                  <a:srgbClr val="000099"/>
                </a:solidFill>
              </a:rPr>
              <a:t>statechart</a:t>
            </a:r>
            <a:r>
              <a:rPr lang="ru-RU" altLang="ru-RU" sz="1150" dirty="0">
                <a:solidFill>
                  <a:srgbClr val="000099"/>
                </a:solidFill>
              </a:rPr>
              <a:t> </a:t>
            </a:r>
            <a:r>
              <a:rPr lang="ru-RU" altLang="ru-RU" sz="1150" dirty="0" err="1">
                <a:solidFill>
                  <a:srgbClr val="000099"/>
                </a:solidFill>
              </a:rPr>
              <a:t>diagram</a:t>
            </a:r>
            <a:r>
              <a:rPr lang="ru-RU" altLang="ru-RU" sz="1150" dirty="0">
                <a:solidFill>
                  <a:srgbClr val="000099"/>
                </a:solidFill>
              </a:rPr>
              <a:t>) — диаграмма, которая представляет </a:t>
            </a:r>
            <a:r>
              <a:rPr lang="ru-RU" altLang="ru-RU" sz="1150" b="1" dirty="0">
                <a:solidFill>
                  <a:srgbClr val="000099"/>
                </a:solidFill>
              </a:rPr>
              <a:t>конечный автомат</a:t>
            </a:r>
            <a:r>
              <a:rPr lang="ru-RU" altLang="ru-RU" sz="1150" dirty="0">
                <a:solidFill>
                  <a:srgbClr val="000099"/>
                </a:solidFill>
              </a:rPr>
              <a:t>.</a:t>
            </a:r>
          </a:p>
          <a:p>
            <a:pPr algn="just">
              <a:spcBef>
                <a:spcPct val="50000"/>
              </a:spcBef>
            </a:pPr>
            <a:r>
              <a:rPr lang="ru-RU" altLang="ru-RU" sz="1150" dirty="0">
                <a:solidFill>
                  <a:srgbClr val="000099"/>
                </a:solidFill>
              </a:rPr>
              <a:t>Семантика понятия состояния довольно сложна. Дело в том, что характеристика состояний системы явным образом не зависит от логической структуры, зафиксированной на диаграмме классов. При рассмотрении </a:t>
            </a:r>
            <a:r>
              <a:rPr lang="ru-RU" altLang="ru-RU" sz="1150" i="1" dirty="0">
                <a:solidFill>
                  <a:srgbClr val="000099"/>
                </a:solidFill>
              </a:rPr>
              <a:t>состояний системы </a:t>
            </a:r>
            <a:r>
              <a:rPr lang="ru-RU" altLang="ru-RU" sz="1150" dirty="0">
                <a:solidFill>
                  <a:srgbClr val="000099"/>
                </a:solidFill>
              </a:rPr>
              <a:t>приходится отвлекаться от особенностей ее объектной структуры и мыслить категориями, описывающими </a:t>
            </a:r>
            <a:r>
              <a:rPr lang="ru-RU" altLang="ru-RU" sz="1150" b="1" dirty="0">
                <a:solidFill>
                  <a:srgbClr val="000099"/>
                </a:solidFill>
              </a:rPr>
              <a:t>динамический контекст поведения моделируемой системы</a:t>
            </a:r>
            <a:r>
              <a:rPr lang="ru-RU" altLang="ru-RU" sz="1150" dirty="0">
                <a:solidFill>
                  <a:srgbClr val="000099"/>
                </a:solidFill>
              </a:rPr>
              <a:t>.</a:t>
            </a:r>
            <a:endParaRPr lang="en-US" altLang="ru-RU" sz="1150" dirty="0">
              <a:solidFill>
                <a:srgbClr val="000099"/>
              </a:solidFill>
            </a:endParaRPr>
          </a:p>
          <a:p>
            <a:pPr algn="just">
              <a:spcBef>
                <a:spcPct val="50000"/>
              </a:spcBef>
            </a:pPr>
            <a:r>
              <a:rPr lang="ru-RU" altLang="ru-RU" sz="1150" dirty="0">
                <a:solidFill>
                  <a:srgbClr val="000099"/>
                </a:solidFill>
              </a:rPr>
              <a:t>Ранее отмечалось, что любая </a:t>
            </a:r>
            <a:r>
              <a:rPr lang="ru-RU" altLang="ru-RU" sz="1150" i="1" dirty="0">
                <a:solidFill>
                  <a:srgbClr val="000099"/>
                </a:solidFill>
              </a:rPr>
              <a:t>прикладная система характеризуется </a:t>
            </a:r>
            <a:r>
              <a:rPr lang="ru-RU" altLang="ru-RU" sz="1150" dirty="0">
                <a:solidFill>
                  <a:srgbClr val="000099"/>
                </a:solidFill>
              </a:rPr>
              <a:t>не только структурой составляющих ее элементов, но и </a:t>
            </a:r>
            <a:r>
              <a:rPr lang="ru-RU" altLang="ru-RU" sz="1150" b="1" dirty="0">
                <a:solidFill>
                  <a:srgbClr val="000099"/>
                </a:solidFill>
              </a:rPr>
              <a:t>некоторым поведением или функциональностью</a:t>
            </a:r>
            <a:r>
              <a:rPr lang="ru-RU" altLang="ru-RU" sz="1150" dirty="0">
                <a:solidFill>
                  <a:srgbClr val="000099"/>
                </a:solidFill>
              </a:rPr>
              <a:t>. Для общего представления функциональности моделируемой системы предназначены </a:t>
            </a:r>
            <a:r>
              <a:rPr lang="ru-RU" altLang="ru-RU" sz="1150" b="1" dirty="0">
                <a:solidFill>
                  <a:srgbClr val="000099"/>
                </a:solidFill>
              </a:rPr>
              <a:t>диаграммы вариантов использования</a:t>
            </a:r>
            <a:r>
              <a:rPr lang="ru-RU" altLang="ru-RU" sz="1150" dirty="0">
                <a:solidFill>
                  <a:srgbClr val="000099"/>
                </a:solidFill>
              </a:rPr>
              <a:t>, которые на концептуальном уровне описывают поведение системы в целом. Для того чтобы представить наиболее общее поведение на логическом уровне, следует ответить на вопрос: «В процессе какого поведения система реализует необходимую пользователям функциональность?»</a:t>
            </a:r>
          </a:p>
          <a:p>
            <a:pPr algn="just">
              <a:spcBef>
                <a:spcPct val="50000"/>
              </a:spcBef>
            </a:pPr>
            <a:r>
              <a:rPr lang="ru-RU" altLang="ru-RU" sz="1150" dirty="0">
                <a:solidFill>
                  <a:srgbClr val="000099"/>
                </a:solidFill>
              </a:rPr>
              <a:t>Главное </a:t>
            </a:r>
            <a:r>
              <a:rPr lang="ru-RU" altLang="ru-RU" sz="1150" b="1" dirty="0">
                <a:solidFill>
                  <a:srgbClr val="000099"/>
                </a:solidFill>
              </a:rPr>
              <a:t>назначение диаграммы состояний </a:t>
            </a:r>
            <a:r>
              <a:rPr lang="ru-RU" altLang="ru-RU" sz="1150" dirty="0">
                <a:solidFill>
                  <a:srgbClr val="000099"/>
                </a:solidFill>
              </a:rPr>
              <a:t>— описать возможные последовательности состояний и переходов, которые в совокупности характеризуют поведение моделируемой системы в течение всего ее жизненного цикла. Диаграмма состояний представляет динамическое поведение сущностей, на основе </a:t>
            </a:r>
            <a:r>
              <a:rPr lang="ru-RU" altLang="ru-RU" sz="1150" i="1" dirty="0">
                <a:solidFill>
                  <a:srgbClr val="000099"/>
                </a:solidFill>
              </a:rPr>
              <a:t>спецификации их реакции на восприятие некоторых конкретных событий</a:t>
            </a:r>
            <a:r>
              <a:rPr lang="ru-RU" altLang="ru-RU" sz="1150" dirty="0">
                <a:solidFill>
                  <a:srgbClr val="000099"/>
                </a:solidFill>
              </a:rPr>
              <a:t>. Системы, которые реагируют на внешние действия от других систем или от пользователей, иногда называют </a:t>
            </a:r>
            <a:r>
              <a:rPr lang="ru-RU" altLang="ru-RU" sz="1150" b="1" dirty="0">
                <a:solidFill>
                  <a:srgbClr val="000099"/>
                </a:solidFill>
              </a:rPr>
              <a:t>реактивными</a:t>
            </a:r>
            <a:r>
              <a:rPr lang="ru-RU" altLang="ru-RU" sz="1150" dirty="0">
                <a:solidFill>
                  <a:srgbClr val="000099"/>
                </a:solidFill>
              </a:rPr>
              <a:t>. Если такие действия инициируются в произвольные случайные моменты времени, то говорят об </a:t>
            </a:r>
            <a:r>
              <a:rPr lang="ru-RU" altLang="ru-RU" sz="1150" b="1" dirty="0">
                <a:solidFill>
                  <a:srgbClr val="000099"/>
                </a:solidFill>
              </a:rPr>
              <a:t>асинхронном поведении модели</a:t>
            </a:r>
            <a:r>
              <a:rPr lang="ru-RU" altLang="ru-RU" sz="1150" dirty="0">
                <a:solidFill>
                  <a:srgbClr val="000099"/>
                </a:solidFill>
              </a:rPr>
              <a:t>.</a:t>
            </a:r>
          </a:p>
        </p:txBody>
      </p:sp>
      <p:sp>
        <p:nvSpPr>
          <p:cNvPr id="7" name="Rectangle 4">
            <a:extLst>
              <a:ext uri="{FF2B5EF4-FFF2-40B4-BE49-F238E27FC236}">
                <a16:creationId xmlns:a16="http://schemas.microsoft.com/office/drawing/2014/main" id="{9EBFC77B-9D7B-4BD4-A8F8-F58DBAE27C75}"/>
              </a:ext>
            </a:extLst>
          </p:cNvPr>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Диаграмма состояний</a:t>
            </a:r>
            <a:endParaRPr lang="ru-RU" sz="14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00537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3" name="Прямоугольник 2">
            <a:extLst>
              <a:ext uri="{FF2B5EF4-FFF2-40B4-BE49-F238E27FC236}">
                <a16:creationId xmlns:a16="http://schemas.microsoft.com/office/drawing/2014/main" id="{9ED7D747-5051-4591-89F1-65F1CCD3FECE}"/>
              </a:ext>
            </a:extLst>
          </p:cNvPr>
          <p:cNvSpPr/>
          <p:nvPr/>
        </p:nvSpPr>
        <p:spPr>
          <a:xfrm>
            <a:off x="107504" y="536741"/>
            <a:ext cx="8928992" cy="3785652"/>
          </a:xfrm>
          <a:prstGeom prst="rect">
            <a:avLst/>
          </a:prstGeom>
        </p:spPr>
        <p:txBody>
          <a:bodyPr wrap="square">
            <a:spAutoFit/>
          </a:bodyPr>
          <a:lstStyle/>
          <a:p>
            <a:pPr algn="just"/>
            <a:r>
              <a:rPr lang="ru-RU" altLang="ru-RU" sz="1200" b="1" dirty="0">
                <a:solidFill>
                  <a:srgbClr val="000099"/>
                </a:solidFill>
              </a:rPr>
              <a:t>Диаграммы состояний </a:t>
            </a:r>
            <a:r>
              <a:rPr lang="ru-RU" altLang="ru-RU" sz="1200" dirty="0">
                <a:solidFill>
                  <a:srgbClr val="000099"/>
                </a:solidFill>
              </a:rPr>
              <a:t>чаще всего </a:t>
            </a:r>
            <a:r>
              <a:rPr lang="ru-RU" altLang="ru-RU" sz="1200" i="1" dirty="0">
                <a:solidFill>
                  <a:srgbClr val="000099"/>
                </a:solidFill>
              </a:rPr>
              <a:t>используются для описания поведения отдельных систем и подсистем</a:t>
            </a:r>
            <a:r>
              <a:rPr lang="ru-RU" altLang="ru-RU" sz="1200" dirty="0">
                <a:solidFill>
                  <a:srgbClr val="000099"/>
                </a:solidFill>
              </a:rPr>
              <a:t>. Они также могут быть применены для спецификации функциональности экземпляров отдельных классов, т.е. для моделирования всех возможных изменений состояний конкретных объектов. Диаграмма состояний по существу является графом специального вида, который служит для представления конечного автомата.</a:t>
            </a:r>
            <a:endParaRPr lang="en-US" altLang="ru-RU" sz="1200" dirty="0">
              <a:solidFill>
                <a:srgbClr val="000099"/>
              </a:solidFill>
            </a:endParaRPr>
          </a:p>
          <a:p>
            <a:pPr algn="just"/>
            <a:endParaRPr lang="ru-RU" altLang="ru-RU" sz="1200" dirty="0">
              <a:solidFill>
                <a:srgbClr val="000099"/>
              </a:solidFill>
            </a:endParaRPr>
          </a:p>
          <a:p>
            <a:pPr algn="just"/>
            <a:r>
              <a:rPr lang="ru-RU" altLang="ru-RU" sz="1200" b="1" dirty="0">
                <a:solidFill>
                  <a:srgbClr val="000099"/>
                </a:solidFill>
              </a:rPr>
              <a:t>Диаграммы состояний</a:t>
            </a:r>
            <a:r>
              <a:rPr lang="ru-RU" altLang="ru-RU" sz="1200" dirty="0">
                <a:solidFill>
                  <a:srgbClr val="000099"/>
                </a:solidFill>
              </a:rPr>
              <a:t> </a:t>
            </a:r>
            <a:r>
              <a:rPr lang="ru-RU" altLang="ru-RU" sz="1200" i="1" dirty="0">
                <a:solidFill>
                  <a:srgbClr val="000099"/>
                </a:solidFill>
              </a:rPr>
              <a:t>могут быть вложены друг в друга</a:t>
            </a:r>
            <a:r>
              <a:rPr lang="ru-RU" altLang="ru-RU" sz="1200" dirty="0">
                <a:solidFill>
                  <a:srgbClr val="000099"/>
                </a:solidFill>
              </a:rPr>
              <a:t>, образуя вложенные диаграммы для более детального представления состояний отдельных элементов модели. Для понимания семантики конкретной диаграммы состояний необходимо представлять особенности поведения моделируемой сущности, а также иметь общие сведения из теории конечных автоматов.</a:t>
            </a:r>
            <a:endParaRPr lang="en-US" altLang="ru-RU" sz="1200" dirty="0">
              <a:solidFill>
                <a:srgbClr val="000099"/>
              </a:solidFill>
            </a:endParaRPr>
          </a:p>
          <a:p>
            <a:pPr algn="just"/>
            <a:endParaRPr lang="en-US" altLang="ru-RU" sz="1200" dirty="0">
              <a:solidFill>
                <a:srgbClr val="000099"/>
              </a:solidFill>
            </a:endParaRPr>
          </a:p>
          <a:p>
            <a:pPr algn="just"/>
            <a:r>
              <a:rPr lang="ru-RU" altLang="ru-RU" sz="1200" b="1" dirty="0">
                <a:solidFill>
                  <a:srgbClr val="C00000"/>
                </a:solidFill>
              </a:rPr>
              <a:t>Конечный автомат (</a:t>
            </a:r>
            <a:r>
              <a:rPr lang="ru-RU" altLang="ru-RU" sz="1200" b="1" dirty="0" err="1">
                <a:solidFill>
                  <a:srgbClr val="C00000"/>
                </a:solidFill>
              </a:rPr>
              <a:t>state</a:t>
            </a:r>
            <a:r>
              <a:rPr lang="ru-RU" altLang="ru-RU" sz="1200" b="1" dirty="0">
                <a:solidFill>
                  <a:srgbClr val="C00000"/>
                </a:solidFill>
              </a:rPr>
              <a:t> </a:t>
            </a:r>
            <a:r>
              <a:rPr lang="ru-RU" altLang="ru-RU" sz="1200" b="1" dirty="0" err="1">
                <a:solidFill>
                  <a:srgbClr val="C00000"/>
                </a:solidFill>
              </a:rPr>
              <a:t>machine</a:t>
            </a:r>
            <a:r>
              <a:rPr lang="ru-RU" altLang="ru-RU" sz="1200" b="1" dirty="0">
                <a:solidFill>
                  <a:srgbClr val="C00000"/>
                </a:solidFill>
              </a:rPr>
              <a:t>) </a:t>
            </a:r>
            <a:r>
              <a:rPr lang="ru-RU" altLang="ru-RU" sz="1200" dirty="0">
                <a:solidFill>
                  <a:srgbClr val="000099"/>
                </a:solidFill>
              </a:rPr>
              <a:t>— модель для спецификации поведения объекта в форме последовательности его состояний, которые описывают реакцию объекта на внешние события, выполнение объектом действий, а также изменение его отдельных свойств.</a:t>
            </a:r>
            <a:endParaRPr lang="en-US" altLang="ru-RU" sz="1200" dirty="0">
              <a:solidFill>
                <a:srgbClr val="000099"/>
              </a:solidFill>
            </a:endParaRPr>
          </a:p>
          <a:p>
            <a:pPr algn="just"/>
            <a:endParaRPr lang="ru-RU" altLang="ru-RU" sz="1200" dirty="0">
              <a:solidFill>
                <a:srgbClr val="000099"/>
              </a:solidFill>
            </a:endParaRPr>
          </a:p>
          <a:p>
            <a:pPr algn="just"/>
            <a:r>
              <a:rPr lang="ru-RU" altLang="ru-RU" sz="1200" dirty="0">
                <a:solidFill>
                  <a:srgbClr val="000099"/>
                </a:solidFill>
              </a:rPr>
              <a:t>В контексте языка UML понятие конечного автомата обладает дополнительной семантикой. </a:t>
            </a:r>
            <a:r>
              <a:rPr lang="ru-RU" altLang="ru-RU" sz="1200" b="1" dirty="0">
                <a:solidFill>
                  <a:srgbClr val="000099"/>
                </a:solidFill>
              </a:rPr>
              <a:t>Вершинами графа конечного автомата являются состояния</a:t>
            </a:r>
            <a:r>
              <a:rPr lang="ru-RU" altLang="ru-RU" sz="1200" dirty="0">
                <a:solidFill>
                  <a:srgbClr val="000099"/>
                </a:solidFill>
              </a:rPr>
              <a:t> и другие типы элементов модели, которые изображаются соответствующими графическими символами. </a:t>
            </a:r>
            <a:r>
              <a:rPr lang="ru-RU" altLang="ru-RU" sz="1200" i="1" dirty="0">
                <a:solidFill>
                  <a:srgbClr val="000099"/>
                </a:solidFill>
              </a:rPr>
              <a:t>Дуги графа служат для обозначения переходов из состояния в состояние</a:t>
            </a:r>
            <a:r>
              <a:rPr lang="ru-RU" altLang="ru-RU" sz="1200" dirty="0">
                <a:solidFill>
                  <a:srgbClr val="000099"/>
                </a:solidFill>
              </a:rPr>
              <a:t>. </a:t>
            </a:r>
            <a:r>
              <a:rPr lang="ru-RU" altLang="ru-RU" sz="1200" b="1" dirty="0">
                <a:solidFill>
                  <a:srgbClr val="000099"/>
                </a:solidFill>
              </a:rPr>
              <a:t>Конечный автомат </a:t>
            </a:r>
            <a:r>
              <a:rPr lang="ru-RU" altLang="ru-RU" sz="1200" dirty="0">
                <a:solidFill>
                  <a:srgbClr val="000099"/>
                </a:solidFill>
              </a:rPr>
              <a:t>описывает </a:t>
            </a:r>
            <a:r>
              <a:rPr lang="ru-RU" altLang="ru-RU" sz="1200" i="1" dirty="0">
                <a:solidFill>
                  <a:srgbClr val="000099"/>
                </a:solidFill>
              </a:rPr>
              <a:t>поведение отдельного объекта в форме последовательности состояний, охватывающих все этапы его жизненного цикла, начиная от создания объекта и заканчивая его уничтожением. </a:t>
            </a:r>
            <a:r>
              <a:rPr lang="ru-RU" altLang="ru-RU" sz="1200" dirty="0">
                <a:solidFill>
                  <a:srgbClr val="000099"/>
                </a:solidFill>
              </a:rPr>
              <a:t>Каждая диаграмма состояний представляет собой конечный автомат.</a:t>
            </a:r>
          </a:p>
        </p:txBody>
      </p:sp>
      <p:sp>
        <p:nvSpPr>
          <p:cNvPr id="9" name="Rectangle 4">
            <a:extLst>
              <a:ext uri="{FF2B5EF4-FFF2-40B4-BE49-F238E27FC236}">
                <a16:creationId xmlns:a16="http://schemas.microsoft.com/office/drawing/2014/main" id="{1AA926D2-AF48-48A6-B431-90D00CC148DD}"/>
              </a:ext>
            </a:extLst>
          </p:cNvPr>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Диаграмма состояний в контексте конечного автомата</a:t>
            </a:r>
            <a:endParaRPr lang="ru-RU" sz="14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295771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65402"/>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Диаграмма состояний в контексте конечного автомата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108185" y="536741"/>
            <a:ext cx="903446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b="1" dirty="0">
                <a:solidFill>
                  <a:srgbClr val="000099"/>
                </a:solidFill>
                <a:latin typeface="Arial" charset="0"/>
              </a:rPr>
              <a:t>Основными понятиями</a:t>
            </a:r>
            <a:r>
              <a:rPr lang="ru-RU" altLang="ru-RU" sz="1200" dirty="0">
                <a:solidFill>
                  <a:srgbClr val="000099"/>
                </a:solidFill>
                <a:latin typeface="Arial" charset="0"/>
              </a:rPr>
              <a:t>, характеризующими конечный автомат, являются </a:t>
            </a:r>
            <a:r>
              <a:rPr lang="ru-RU" altLang="ru-RU" sz="1200" b="1" dirty="0">
                <a:solidFill>
                  <a:srgbClr val="C00000"/>
                </a:solidFill>
                <a:latin typeface="Arial" charset="0"/>
              </a:rPr>
              <a:t>состояние</a:t>
            </a:r>
            <a:r>
              <a:rPr lang="ru-RU" altLang="ru-RU" sz="1200" dirty="0">
                <a:solidFill>
                  <a:srgbClr val="000099"/>
                </a:solidFill>
                <a:latin typeface="Arial" charset="0"/>
              </a:rPr>
              <a:t> и </a:t>
            </a:r>
            <a:r>
              <a:rPr lang="ru-RU" altLang="ru-RU" sz="1200" b="1" dirty="0">
                <a:solidFill>
                  <a:srgbClr val="C00000"/>
                </a:solidFill>
                <a:latin typeface="Arial" charset="0"/>
              </a:rPr>
              <a:t>переход</a:t>
            </a:r>
            <a:r>
              <a:rPr lang="ru-RU" altLang="ru-RU" sz="1200" dirty="0">
                <a:solidFill>
                  <a:srgbClr val="000099"/>
                </a:solidFill>
                <a:latin typeface="Arial" charset="0"/>
              </a:rPr>
              <a:t>. </a:t>
            </a:r>
            <a:r>
              <a:rPr lang="ru-RU" altLang="ru-RU" sz="1200" b="1" dirty="0">
                <a:solidFill>
                  <a:srgbClr val="000099"/>
                </a:solidFill>
                <a:latin typeface="Arial" charset="0"/>
              </a:rPr>
              <a:t>Ключевое различие </a:t>
            </a:r>
            <a:r>
              <a:rPr lang="ru-RU" altLang="ru-RU" sz="1200" dirty="0">
                <a:solidFill>
                  <a:srgbClr val="000099"/>
                </a:solidFill>
                <a:latin typeface="Arial" charset="0"/>
              </a:rPr>
              <a:t>между ними заключается в том, что </a:t>
            </a:r>
            <a:r>
              <a:rPr lang="ru-RU" altLang="ru-RU" sz="1200" b="1" dirty="0">
                <a:solidFill>
                  <a:srgbClr val="000099"/>
                </a:solidFill>
                <a:latin typeface="Arial" charset="0"/>
              </a:rPr>
              <a:t>длительность</a:t>
            </a:r>
            <a:r>
              <a:rPr lang="ru-RU" altLang="ru-RU" sz="1200" dirty="0">
                <a:solidFill>
                  <a:srgbClr val="000099"/>
                </a:solidFill>
                <a:latin typeface="Arial" charset="0"/>
              </a:rPr>
              <a:t> нахождения системы в отдельном состоянии существенно превышает время, которое затрачивается на переход из одного состояния в другое. Предполагается, что в пределе время перехода из одного состояния в другое равно нулю (если дополнительно ничего не сказано). Другими словами, переход объекта из состояния в состояние происходит мгновенно.</a:t>
            </a:r>
            <a:endParaRPr lang="en-US" altLang="ru-RU" sz="1200" dirty="0">
              <a:solidFill>
                <a:srgbClr val="000099"/>
              </a:solidFill>
              <a:latin typeface="Arial" charset="0"/>
            </a:endParaRPr>
          </a:p>
          <a:p>
            <a:pPr algn="just" eaLnBrk="1" hangingPunct="1"/>
            <a:endParaRPr lang="ru-RU" altLang="ru-RU" sz="1200" dirty="0">
              <a:solidFill>
                <a:srgbClr val="000099"/>
              </a:solidFill>
              <a:latin typeface="Arial" charset="0"/>
            </a:endParaRPr>
          </a:p>
          <a:p>
            <a:pPr algn="just" eaLnBrk="1" hangingPunct="1"/>
            <a:r>
              <a:rPr lang="ru-RU" altLang="ru-RU" sz="1200" dirty="0">
                <a:solidFill>
                  <a:srgbClr val="000099"/>
                </a:solidFill>
                <a:latin typeface="Arial" charset="0"/>
              </a:rPr>
              <a:t>В общем случае конечный автомат представляет динамические аспекты моделируемой системы в виде ориентированного графа, вершины которого соответствуют состояниям, а дуги — переходам. При этом </a:t>
            </a:r>
            <a:r>
              <a:rPr lang="ru-RU" altLang="ru-RU" sz="1200" i="1" dirty="0">
                <a:solidFill>
                  <a:srgbClr val="000099"/>
                </a:solidFill>
                <a:latin typeface="Arial" charset="0"/>
              </a:rPr>
              <a:t>поведение моделируется как последовательное перемещение по графу состояний от вершины к вершине по связывающим их дугам с учетом их ориентации.</a:t>
            </a:r>
            <a:r>
              <a:rPr lang="ru-RU" altLang="ru-RU" sz="1200" dirty="0">
                <a:solidFill>
                  <a:srgbClr val="000099"/>
                </a:solidFill>
                <a:latin typeface="Arial" charset="0"/>
              </a:rPr>
              <a:t> Для графа состояний системы можно ввести в рассмотрение </a:t>
            </a:r>
            <a:r>
              <a:rPr lang="ru-RU" altLang="ru-RU" sz="1200" b="1" dirty="0">
                <a:solidFill>
                  <a:srgbClr val="C00000"/>
                </a:solidFill>
                <a:latin typeface="Arial" charset="0"/>
              </a:rPr>
              <a:t>специальные свойства</a:t>
            </a:r>
            <a:r>
              <a:rPr lang="ru-RU" altLang="ru-RU" sz="1200" dirty="0">
                <a:solidFill>
                  <a:srgbClr val="000099"/>
                </a:solidFill>
                <a:latin typeface="Arial" charset="0"/>
              </a:rPr>
              <a:t>.</a:t>
            </a:r>
            <a:endParaRPr lang="en-US" altLang="ru-RU" sz="1200" dirty="0">
              <a:solidFill>
                <a:srgbClr val="000099"/>
              </a:solidFill>
              <a:latin typeface="Arial" charset="0"/>
            </a:endParaRPr>
          </a:p>
          <a:p>
            <a:pPr algn="just" eaLnBrk="1" hangingPunct="1"/>
            <a:endParaRPr lang="ru-RU" altLang="ru-RU" sz="1200" dirty="0">
              <a:solidFill>
                <a:srgbClr val="000099"/>
              </a:solidFill>
              <a:latin typeface="Arial" charset="0"/>
            </a:endParaRPr>
          </a:p>
          <a:p>
            <a:pPr algn="just" eaLnBrk="1" hangingPunct="1"/>
            <a:r>
              <a:rPr lang="ru-RU" altLang="ru-RU" sz="1200" dirty="0">
                <a:solidFill>
                  <a:srgbClr val="000099"/>
                </a:solidFill>
                <a:latin typeface="Arial" charset="0"/>
              </a:rPr>
              <a:t>Среди таких </a:t>
            </a:r>
            <a:r>
              <a:rPr lang="ru-RU" altLang="ru-RU" sz="1200" b="1" dirty="0">
                <a:solidFill>
                  <a:srgbClr val="C00000"/>
                </a:solidFill>
                <a:latin typeface="Arial" charset="0"/>
              </a:rPr>
              <a:t>свойств</a:t>
            </a:r>
            <a:r>
              <a:rPr lang="ru-RU" altLang="ru-RU" sz="1200" dirty="0">
                <a:solidFill>
                  <a:srgbClr val="000099"/>
                </a:solidFill>
                <a:latin typeface="Arial" charset="0"/>
              </a:rPr>
              <a:t> - выделение из всей совокупности состояний двух специальных: </a:t>
            </a:r>
            <a:r>
              <a:rPr lang="ru-RU" altLang="ru-RU" sz="1200" b="1" dirty="0">
                <a:solidFill>
                  <a:srgbClr val="000099"/>
                </a:solidFill>
                <a:latin typeface="Arial" charset="0"/>
              </a:rPr>
              <a:t>начального и конечного</a:t>
            </a:r>
            <a:r>
              <a:rPr lang="ru-RU" altLang="ru-RU" sz="1200" dirty="0">
                <a:solidFill>
                  <a:srgbClr val="000099"/>
                </a:solidFill>
                <a:latin typeface="Arial" charset="0"/>
              </a:rPr>
              <a:t>. Ни в графе состояний, ни на диаграмме состояний время нахождения системы в том или ином состоянии явно не учитывается, однако предполагается, что последовательность изменения состояний упорядочена во времени. Другими словами, каждое последующее состояние может наступить позже предшествующего ему состояния.</a:t>
            </a:r>
          </a:p>
        </p:txBody>
      </p:sp>
    </p:spTree>
    <p:extLst>
      <p:ext uri="{BB962C8B-B14F-4D97-AF65-F5344CB8AC3E}">
        <p14:creationId xmlns:p14="http://schemas.microsoft.com/office/powerpoint/2010/main" val="3756899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Состояние и его графическое изображение</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63189C12-B0EE-4ADB-961E-FE23D6E93AD5}"/>
              </a:ext>
            </a:extLst>
          </p:cNvPr>
          <p:cNvSpPr/>
          <p:nvPr/>
        </p:nvSpPr>
        <p:spPr>
          <a:xfrm>
            <a:off x="1" y="442517"/>
            <a:ext cx="9143999" cy="2292935"/>
          </a:xfrm>
          <a:prstGeom prst="rect">
            <a:avLst/>
          </a:prstGeom>
        </p:spPr>
        <p:txBody>
          <a:bodyPr wrap="square">
            <a:spAutoFit/>
          </a:bodyPr>
          <a:lstStyle/>
          <a:p>
            <a:pPr algn="just" eaLnBrk="1" hangingPunct="1"/>
            <a:r>
              <a:rPr lang="ru-RU" altLang="ru-RU" sz="1100" dirty="0">
                <a:solidFill>
                  <a:srgbClr val="000099"/>
                </a:solidFill>
              </a:rPr>
              <a:t>Моделирование поведения объектов и системы в целом основывается на понятии состояния.</a:t>
            </a:r>
          </a:p>
          <a:p>
            <a:pPr algn="just" eaLnBrk="1" hangingPunct="1"/>
            <a:r>
              <a:rPr lang="ru-RU" altLang="ru-RU" sz="1100" b="1" dirty="0">
                <a:solidFill>
                  <a:srgbClr val="C00000"/>
                </a:solidFill>
              </a:rPr>
              <a:t>Состояние (</a:t>
            </a:r>
            <a:r>
              <a:rPr lang="ru-RU" altLang="ru-RU" sz="1100" b="1" dirty="0" err="1">
                <a:solidFill>
                  <a:srgbClr val="C00000"/>
                </a:solidFill>
              </a:rPr>
              <a:t>state</a:t>
            </a:r>
            <a:r>
              <a:rPr lang="ru-RU" altLang="ru-RU" sz="1100" b="1" dirty="0">
                <a:solidFill>
                  <a:srgbClr val="C00000"/>
                </a:solidFill>
              </a:rPr>
              <a:t>) </a:t>
            </a:r>
            <a:r>
              <a:rPr lang="ru-RU" altLang="ru-RU" sz="1100" dirty="0">
                <a:solidFill>
                  <a:srgbClr val="000099"/>
                </a:solidFill>
              </a:rPr>
              <a:t>— </a:t>
            </a:r>
            <a:r>
              <a:rPr lang="ru-RU" altLang="ru-RU" sz="1100" b="1" dirty="0">
                <a:solidFill>
                  <a:srgbClr val="000099"/>
                </a:solidFill>
              </a:rPr>
              <a:t>условие или ситуация </a:t>
            </a:r>
            <a:r>
              <a:rPr lang="ru-RU" altLang="ru-RU" sz="1100" dirty="0">
                <a:solidFill>
                  <a:srgbClr val="000099"/>
                </a:solidFill>
              </a:rPr>
              <a:t>в ходе жизненного цикла объекта, в течение которого он удовлетворяет логическому условию, выполняет определенную деятельность или ожидает события.</a:t>
            </a:r>
          </a:p>
          <a:p>
            <a:pPr algn="just" eaLnBrk="1" hangingPunct="1"/>
            <a:r>
              <a:rPr lang="ru-RU" altLang="ru-RU" sz="1100" i="1" dirty="0">
                <a:solidFill>
                  <a:srgbClr val="000099"/>
                </a:solidFill>
              </a:rPr>
              <a:t>Состояние может быть задано в виде набора конкретных значений атрибутов объекта некоторого класса</a:t>
            </a:r>
            <a:r>
              <a:rPr lang="ru-RU" altLang="ru-RU" sz="1100" dirty="0">
                <a:solidFill>
                  <a:srgbClr val="000099"/>
                </a:solidFill>
              </a:rPr>
              <a:t>; при этом изменение отдельных значений этих атрибутов будет отражать изменение состояния моделируемого объекта или системы в целом. Однако не каждый атрибут класса может характеризовать состояние его объектов. </a:t>
            </a:r>
            <a:endParaRPr lang="en-US" altLang="ru-RU" sz="1100" dirty="0">
              <a:solidFill>
                <a:srgbClr val="000099"/>
              </a:solidFill>
            </a:endParaRPr>
          </a:p>
          <a:p>
            <a:pPr algn="just"/>
            <a:r>
              <a:rPr lang="ru-RU" altLang="ru-RU" sz="1100" dirty="0">
                <a:solidFill>
                  <a:srgbClr val="000099"/>
                </a:solidFill>
              </a:rPr>
              <a:t>Как правило, </a:t>
            </a:r>
            <a:r>
              <a:rPr lang="ru-RU" altLang="ru-RU" sz="1100" b="1" dirty="0">
                <a:solidFill>
                  <a:srgbClr val="000099"/>
                </a:solidFill>
              </a:rPr>
              <a:t>имеют значение только те свойства элементов системы, которые отражают динамический или функциональный аспект ее поведения</a:t>
            </a:r>
            <a:r>
              <a:rPr lang="ru-RU" altLang="ru-RU" sz="1100" dirty="0">
                <a:solidFill>
                  <a:srgbClr val="000099"/>
                </a:solidFill>
              </a:rPr>
              <a:t>. В этом случае состояние будет характеризоваться некоторым инвариантным условием, включающим в себя только принципиальные для поведения объекта или системы атрибуты классов и их значения.</a:t>
            </a:r>
          </a:p>
          <a:p>
            <a:pPr algn="just"/>
            <a:r>
              <a:rPr lang="ru-RU" altLang="ru-RU" sz="1100" dirty="0">
                <a:solidFill>
                  <a:srgbClr val="000099"/>
                </a:solidFill>
              </a:rPr>
              <a:t>Такое условие может соответствовать ситуации, когда моделируемый объект находится в состоянии ожидания возникновения внешнего события. В то же время нахождение объекта в некотором состоянии может быть связано с выполнением определенных действий. В последнем случае соответствующая деятельность начинается в момент перехода моделируемого элемента в рассматриваемое состояние, а после и элемент может покинуть данное состояние в момент завершения этой деятельности.</a:t>
            </a:r>
            <a:endParaRPr lang="en-US" altLang="ru-RU" sz="1100" dirty="0">
              <a:solidFill>
                <a:srgbClr val="000099"/>
              </a:solidFill>
            </a:endParaRPr>
          </a:p>
        </p:txBody>
      </p:sp>
      <p:pic>
        <p:nvPicPr>
          <p:cNvPr id="5" name="Picture 5">
            <a:extLst>
              <a:ext uri="{FF2B5EF4-FFF2-40B4-BE49-F238E27FC236}">
                <a16:creationId xmlns:a16="http://schemas.microsoft.com/office/drawing/2014/main" id="{022943C4-999C-452E-9976-59F2E1D73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217" y="2702288"/>
            <a:ext cx="4575782" cy="145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8B1C0CE5-868A-4D9F-BD37-35F411C5D2C5}"/>
              </a:ext>
            </a:extLst>
          </p:cNvPr>
          <p:cNvSpPr/>
          <p:nvPr/>
        </p:nvSpPr>
        <p:spPr>
          <a:xfrm>
            <a:off x="0" y="2706273"/>
            <a:ext cx="4572000" cy="1785104"/>
          </a:xfrm>
          <a:prstGeom prst="rect">
            <a:avLst/>
          </a:prstGeom>
        </p:spPr>
        <p:txBody>
          <a:bodyPr>
            <a:spAutoFit/>
          </a:bodyPr>
          <a:lstStyle/>
          <a:p>
            <a:pPr algn="just"/>
            <a:r>
              <a:rPr lang="ru-RU" altLang="ru-RU" sz="1100" dirty="0">
                <a:solidFill>
                  <a:srgbClr val="000099"/>
                </a:solidFill>
              </a:rPr>
              <a:t>Состояние на диаграмме изображается прямоугольником со скругленными вершинами. Этот прямоугольник, в свою очередь, может быть разделен на две секции горизонтальной линией. Если указана лишь одна секция, то в ней записывается только имя состояния. В противном случае в первой из них записывается имя состояния, а во второй - список некоторых внутренних действий или переходов в данном состоянии. При этом под действием в языке UML понимают некоторую атомарную операцию, выполнение которой приводит к изменению состояния или возврату некоторого значения (например, «истина» или «ложь»).</a:t>
            </a:r>
          </a:p>
        </p:txBody>
      </p:sp>
    </p:spTree>
    <p:extLst>
      <p:ext uri="{BB962C8B-B14F-4D97-AF65-F5344CB8AC3E}">
        <p14:creationId xmlns:p14="http://schemas.microsoft.com/office/powerpoint/2010/main" val="252133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Состояние и действие</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Имя состояния представляет собой строку текста, которая раскрывает содержательный смысл или семантику данного состояния. </a:t>
            </a:r>
            <a:r>
              <a:rPr lang="ru-RU" altLang="ru-RU" sz="1200" i="1" dirty="0">
                <a:solidFill>
                  <a:srgbClr val="000099"/>
                </a:solidFill>
                <a:latin typeface="Arial" charset="0"/>
              </a:rPr>
              <a:t>Имя </a:t>
            </a:r>
            <a:r>
              <a:rPr lang="ru-RU" altLang="ru-RU" sz="1200" dirty="0">
                <a:solidFill>
                  <a:srgbClr val="000099"/>
                </a:solidFill>
                <a:latin typeface="Arial" charset="0"/>
              </a:rPr>
              <a:t>должно представлять собой законченное предложение и всегда </a:t>
            </a:r>
            <a:r>
              <a:rPr lang="ru-RU" altLang="ru-RU" sz="1200" i="1" dirty="0">
                <a:solidFill>
                  <a:srgbClr val="000099"/>
                </a:solidFill>
                <a:latin typeface="Arial" charset="0"/>
              </a:rPr>
              <a:t>записываться с заглавной буквы</a:t>
            </a:r>
            <a:r>
              <a:rPr lang="ru-RU" altLang="ru-RU" sz="1200" dirty="0">
                <a:solidFill>
                  <a:srgbClr val="000099"/>
                </a:solidFill>
                <a:latin typeface="Arial" charset="0"/>
              </a:rPr>
              <a:t>. Поскольку состояние системы является частью процесса ее функционирования, рекомендуется в качестве имени использовать глаголы в настоящем времени или соответствующие причастия. Как исключение, имя у состояния может отсутствовать, т. е. оно необязательно для некоторых состояний. В этом случае состояние является </a:t>
            </a:r>
            <a:r>
              <a:rPr lang="ru-RU" altLang="ru-RU" sz="1200" b="1" dirty="0">
                <a:solidFill>
                  <a:srgbClr val="000099"/>
                </a:solidFill>
                <a:latin typeface="Arial" charset="0"/>
              </a:rPr>
              <a:t>анонимным</a:t>
            </a:r>
            <a:r>
              <a:rPr lang="ru-RU" altLang="ru-RU" sz="1200" dirty="0">
                <a:solidFill>
                  <a:srgbClr val="000099"/>
                </a:solidFill>
                <a:latin typeface="Arial" charset="0"/>
              </a:rPr>
              <a:t>. Если на одной диаграмме состояний - несколько анонимных состояний, то все они должны различаться между собой</a:t>
            </a:r>
            <a:endParaRPr lang="en-US" altLang="ru-RU" sz="1200" dirty="0">
              <a:solidFill>
                <a:srgbClr val="000099"/>
              </a:solidFill>
              <a:latin typeface="Arial" charset="0"/>
            </a:endParaRPr>
          </a:p>
          <a:p>
            <a:pPr algn="just" eaLnBrk="1" hangingPunct="1"/>
            <a:r>
              <a:rPr lang="ru-RU" altLang="ru-RU" sz="1200" dirty="0">
                <a:solidFill>
                  <a:srgbClr val="000099"/>
                </a:solidFill>
                <a:latin typeface="Arial" charset="0"/>
              </a:rPr>
              <a:t>.</a:t>
            </a:r>
          </a:p>
          <a:p>
            <a:pPr algn="just" eaLnBrk="1" hangingPunct="1"/>
            <a:r>
              <a:rPr lang="ru-RU" altLang="ru-RU" sz="1200" b="1" dirty="0">
                <a:solidFill>
                  <a:srgbClr val="C00000"/>
                </a:solidFill>
                <a:latin typeface="Arial" charset="0"/>
              </a:rPr>
              <a:t>Действие (</a:t>
            </a:r>
            <a:r>
              <a:rPr lang="ru-RU" altLang="ru-RU" sz="1200" b="1" dirty="0" err="1">
                <a:solidFill>
                  <a:srgbClr val="C00000"/>
                </a:solidFill>
                <a:latin typeface="Arial" charset="0"/>
              </a:rPr>
              <a:t>action</a:t>
            </a:r>
            <a:r>
              <a:rPr lang="ru-RU" altLang="ru-RU" sz="1200" b="1" dirty="0">
                <a:solidFill>
                  <a:srgbClr val="C00000"/>
                </a:solidFill>
                <a:latin typeface="Arial" charset="0"/>
              </a:rPr>
              <a:t>) </a:t>
            </a:r>
            <a:r>
              <a:rPr lang="ru-RU" altLang="ru-RU" sz="1200" dirty="0">
                <a:solidFill>
                  <a:srgbClr val="000099"/>
                </a:solidFill>
                <a:latin typeface="Arial" charset="0"/>
              </a:rPr>
              <a:t>— спецификация выполнимого утверждения, которая образует абстракцию вычислительной процедуры.</a:t>
            </a:r>
            <a:endParaRPr lang="en-US" altLang="ru-RU" sz="1200" dirty="0">
              <a:solidFill>
                <a:srgbClr val="000099"/>
              </a:solidFill>
              <a:latin typeface="Arial" charset="0"/>
            </a:endParaRPr>
          </a:p>
          <a:p>
            <a:pPr algn="just" eaLnBrk="1" hangingPunct="1"/>
            <a:r>
              <a:rPr lang="ru-RU" altLang="ru-RU" sz="1200" i="1" dirty="0">
                <a:solidFill>
                  <a:srgbClr val="000099"/>
                </a:solidFill>
                <a:latin typeface="Arial" charset="0"/>
              </a:rPr>
              <a:t>Действие обычно приводит к изменению состояния системы</a:t>
            </a:r>
            <a:r>
              <a:rPr lang="ru-RU" altLang="ru-RU" sz="1200" dirty="0">
                <a:solidFill>
                  <a:srgbClr val="000099"/>
                </a:solidFill>
                <a:latin typeface="Arial" charset="0"/>
              </a:rPr>
              <a:t>, и может быть реализовано посредством передачи сообщения объекту, модификацией связи или значения атрибута. Для ряда состояний может потребоваться дополнительно указать действия, которые должны быть выполнены моделируемым элементом. Для этой цели служит добавочная секция в обозначении состояния, содержащая перечень внутренних действий или деятельность, которые производятся в процессе нахождения моделируемого элемента в данном состоянии. </a:t>
            </a:r>
            <a:r>
              <a:rPr lang="ru-RU" altLang="ru-RU" sz="1200" b="1" dirty="0">
                <a:solidFill>
                  <a:srgbClr val="000099"/>
                </a:solidFill>
                <a:latin typeface="Arial" charset="0"/>
              </a:rPr>
              <a:t>Каждое действие записывается </a:t>
            </a:r>
            <a:r>
              <a:rPr lang="ru-RU" altLang="ru-RU" sz="1200" dirty="0">
                <a:solidFill>
                  <a:srgbClr val="000099"/>
                </a:solidFill>
                <a:latin typeface="Arial" charset="0"/>
              </a:rPr>
              <a:t>в виде отдельной строки и имеет следующий формат:</a:t>
            </a:r>
          </a:p>
          <a:p>
            <a:pPr algn="just" eaLnBrk="1" hangingPunct="1"/>
            <a:endParaRPr lang="en-US" altLang="ru-RU" sz="1200" dirty="0">
              <a:solidFill>
                <a:srgbClr val="000099"/>
              </a:solidFill>
              <a:latin typeface="Arial" charset="0"/>
            </a:endParaRPr>
          </a:p>
          <a:p>
            <a:pPr algn="just" eaLnBrk="1" hangingPunct="1"/>
            <a:r>
              <a:rPr lang="ru-RU" altLang="ru-RU" sz="1200" b="1" dirty="0">
                <a:solidFill>
                  <a:srgbClr val="000099"/>
                </a:solidFill>
                <a:latin typeface="Arial" charset="0"/>
              </a:rPr>
              <a:t>&lt;метка действия '/ ' выражение действия&gt;</a:t>
            </a:r>
          </a:p>
          <a:p>
            <a:pPr algn="just" eaLnBrk="1" hangingPunct="1"/>
            <a:endParaRPr lang="en-US" altLang="ru-RU" sz="1200" dirty="0">
              <a:solidFill>
                <a:srgbClr val="000099"/>
              </a:solidFill>
              <a:latin typeface="Arial" charset="0"/>
            </a:endParaRPr>
          </a:p>
          <a:p>
            <a:pPr algn="just" eaLnBrk="1" hangingPunct="1"/>
            <a:r>
              <a:rPr lang="ru-RU" altLang="ru-RU" sz="1200" b="1" dirty="0">
                <a:solidFill>
                  <a:srgbClr val="C00000"/>
                </a:solidFill>
                <a:latin typeface="Arial" charset="0"/>
              </a:rPr>
              <a:t>Метка действия </a:t>
            </a:r>
            <a:r>
              <a:rPr lang="ru-RU" altLang="ru-RU" sz="1200" dirty="0">
                <a:solidFill>
                  <a:srgbClr val="000099"/>
                </a:solidFill>
                <a:latin typeface="Arial" charset="0"/>
              </a:rPr>
              <a:t>указывает на обстоятельства или условия, при которых будет выполняться деятельность, определенная выражением действия. При этом </a:t>
            </a:r>
            <a:r>
              <a:rPr lang="ru-RU" altLang="ru-RU" sz="1200" i="1" dirty="0">
                <a:solidFill>
                  <a:srgbClr val="000099"/>
                </a:solidFill>
                <a:latin typeface="Arial" charset="0"/>
              </a:rPr>
              <a:t>выражение действия может использовать любые атрибуты и связи</a:t>
            </a:r>
            <a:r>
              <a:rPr lang="ru-RU" altLang="ru-RU" sz="1200" dirty="0">
                <a:solidFill>
                  <a:srgbClr val="000099"/>
                </a:solidFill>
                <a:latin typeface="Arial" charset="0"/>
              </a:rPr>
              <a:t>, принадлежащие области имен или контексту моделируемого объекта. Если </a:t>
            </a:r>
            <a:r>
              <a:rPr lang="ru-RU" altLang="ru-RU" sz="1200" b="1" dirty="0">
                <a:solidFill>
                  <a:srgbClr val="000099"/>
                </a:solidFill>
                <a:latin typeface="Arial" charset="0"/>
              </a:rPr>
              <a:t>список выражений действия - пустой</a:t>
            </a:r>
            <a:r>
              <a:rPr lang="ru-RU" altLang="ru-RU" sz="1200" dirty="0">
                <a:solidFill>
                  <a:srgbClr val="000099"/>
                </a:solidFill>
                <a:latin typeface="Arial" charset="0"/>
              </a:rPr>
              <a:t>, то метка действия с разделителем в виде наклонной черты </a:t>
            </a:r>
            <a:r>
              <a:rPr lang="ru-RU" altLang="ru-RU" sz="1200" b="1" dirty="0">
                <a:solidFill>
                  <a:srgbClr val="000099"/>
                </a:solidFill>
                <a:latin typeface="Arial" charset="0"/>
              </a:rPr>
              <a:t>'/' не указываются</a:t>
            </a:r>
            <a:r>
              <a:rPr lang="ru-RU" altLang="ru-RU" sz="1200" dirty="0">
                <a:solidFill>
                  <a:srgbClr val="000099"/>
                </a:solidFill>
                <a:latin typeface="Arial" charset="0"/>
              </a:rPr>
              <a:t>. </a:t>
            </a:r>
          </a:p>
        </p:txBody>
      </p:sp>
    </p:spTree>
    <p:extLst>
      <p:ext uri="{BB962C8B-B14F-4D97-AF65-F5344CB8AC3E}">
        <p14:creationId xmlns:p14="http://schemas.microsoft.com/office/powerpoint/2010/main" val="182453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Действие</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271ED174-4172-44CD-943F-05B8501F18C2}"/>
              </a:ext>
            </a:extLst>
          </p:cNvPr>
          <p:cNvSpPr/>
          <p:nvPr/>
        </p:nvSpPr>
        <p:spPr>
          <a:xfrm>
            <a:off x="0" y="449662"/>
            <a:ext cx="9144000" cy="3600986"/>
          </a:xfrm>
          <a:prstGeom prst="rect">
            <a:avLst/>
          </a:prstGeom>
        </p:spPr>
        <p:txBody>
          <a:bodyPr wrap="square">
            <a:spAutoFit/>
          </a:bodyPr>
          <a:lstStyle/>
          <a:p>
            <a:pPr algn="just"/>
            <a:r>
              <a:rPr lang="ru-RU" altLang="ru-RU" sz="1200" dirty="0">
                <a:solidFill>
                  <a:srgbClr val="000099"/>
                </a:solidFill>
              </a:rPr>
              <a:t>Перечень меток действий в языке UML фиксирован, причем эти метки не могут быть использованы в качестве имен событий:</a:t>
            </a:r>
          </a:p>
          <a:p>
            <a:pPr marL="171450" indent="-171450" algn="just">
              <a:buFont typeface="Arial" panose="020B0604020202020204" pitchFamily="34" charset="0"/>
              <a:buChar char="•"/>
            </a:pPr>
            <a:r>
              <a:rPr lang="ru-RU" altLang="ru-RU" sz="1200" b="1" dirty="0">
                <a:solidFill>
                  <a:srgbClr val="C00000"/>
                </a:solidFill>
              </a:rPr>
              <a:t>Входное действие </a:t>
            </a:r>
            <a:r>
              <a:rPr lang="ru-RU" altLang="ru-RU" sz="1200" dirty="0">
                <a:solidFill>
                  <a:srgbClr val="C00000"/>
                </a:solidFill>
              </a:rPr>
              <a:t>(</a:t>
            </a:r>
            <a:r>
              <a:rPr lang="ru-RU" altLang="ru-RU" sz="1200" dirty="0" err="1">
                <a:solidFill>
                  <a:srgbClr val="C00000"/>
                </a:solidFill>
              </a:rPr>
              <a:t>entry</a:t>
            </a:r>
            <a:r>
              <a:rPr lang="ru-RU" altLang="ru-RU" sz="1200" dirty="0">
                <a:solidFill>
                  <a:srgbClr val="C00000"/>
                </a:solidFill>
              </a:rPr>
              <a:t> </a:t>
            </a:r>
            <a:r>
              <a:rPr lang="ru-RU" altLang="ru-RU" sz="1200" dirty="0" err="1">
                <a:solidFill>
                  <a:srgbClr val="C00000"/>
                </a:solidFill>
              </a:rPr>
              <a:t>action</a:t>
            </a:r>
            <a:r>
              <a:rPr lang="ru-RU" altLang="ru-RU" sz="1200" dirty="0">
                <a:solidFill>
                  <a:srgbClr val="C00000"/>
                </a:solidFill>
              </a:rPr>
              <a:t>) </a:t>
            </a:r>
            <a:r>
              <a:rPr lang="ru-RU" altLang="ru-RU" sz="1200" dirty="0">
                <a:solidFill>
                  <a:srgbClr val="000099"/>
                </a:solidFill>
              </a:rPr>
              <a:t>- действие, которое выполняется в момент перехода в данное состояние. Обозначается с помощью ключевого слова - метки действия </a:t>
            </a:r>
            <a:r>
              <a:rPr lang="ru-RU" altLang="ru-RU" sz="1200" b="1" dirty="0" err="1">
                <a:solidFill>
                  <a:srgbClr val="000099"/>
                </a:solidFill>
              </a:rPr>
              <a:t>entry</a:t>
            </a:r>
            <a:r>
              <a:rPr lang="ru-RU" altLang="ru-RU" sz="1200" dirty="0">
                <a:solidFill>
                  <a:srgbClr val="000099"/>
                </a:solidFill>
              </a:rPr>
              <a:t>, которое указывает на то, что следующее за ней выражение действия должно быть выполнено в момент входа в данное состояние.</a:t>
            </a:r>
          </a:p>
          <a:p>
            <a:pPr marL="171450" indent="-171450" algn="just">
              <a:buFont typeface="Arial" panose="020B0604020202020204" pitchFamily="34" charset="0"/>
              <a:buChar char="•"/>
            </a:pPr>
            <a:r>
              <a:rPr lang="ru-RU" altLang="ru-RU" sz="1200" b="1" dirty="0">
                <a:solidFill>
                  <a:srgbClr val="C00000"/>
                </a:solidFill>
              </a:rPr>
              <a:t>Действие выхода </a:t>
            </a:r>
            <a:r>
              <a:rPr lang="ru-RU" altLang="ru-RU" sz="1200" dirty="0">
                <a:solidFill>
                  <a:srgbClr val="C00000"/>
                </a:solidFill>
              </a:rPr>
              <a:t>(</a:t>
            </a:r>
            <a:r>
              <a:rPr lang="ru-RU" altLang="ru-RU" sz="1200" dirty="0" err="1">
                <a:solidFill>
                  <a:srgbClr val="C00000"/>
                </a:solidFill>
              </a:rPr>
              <a:t>exit</a:t>
            </a:r>
            <a:r>
              <a:rPr lang="ru-RU" altLang="ru-RU" sz="1200" dirty="0">
                <a:solidFill>
                  <a:srgbClr val="C00000"/>
                </a:solidFill>
              </a:rPr>
              <a:t> </a:t>
            </a:r>
            <a:r>
              <a:rPr lang="ru-RU" altLang="ru-RU" sz="1200" dirty="0" err="1">
                <a:solidFill>
                  <a:srgbClr val="C00000"/>
                </a:solidFill>
              </a:rPr>
              <a:t>action</a:t>
            </a:r>
            <a:r>
              <a:rPr lang="ru-RU" altLang="ru-RU" sz="1200" dirty="0">
                <a:solidFill>
                  <a:srgbClr val="C00000"/>
                </a:solidFill>
              </a:rPr>
              <a:t>) </a:t>
            </a:r>
            <a:r>
              <a:rPr lang="ru-RU" altLang="ru-RU" sz="1200" dirty="0">
                <a:solidFill>
                  <a:srgbClr val="000099"/>
                </a:solidFill>
              </a:rPr>
              <a:t>- действие, производимое при выходе из данного состояния. Обозначается с помощью ключевого слова - метки действия </a:t>
            </a:r>
            <a:r>
              <a:rPr lang="en-US" altLang="ru-RU" sz="1200" b="1" dirty="0">
                <a:solidFill>
                  <a:srgbClr val="000099"/>
                </a:solidFill>
              </a:rPr>
              <a:t>exit</a:t>
            </a:r>
            <a:r>
              <a:rPr lang="ru-RU" altLang="ru-RU" sz="1200" dirty="0">
                <a:solidFill>
                  <a:srgbClr val="000099"/>
                </a:solidFill>
              </a:rPr>
              <a:t>, которое указывает на то, что следующее за ней выражение действия должно быть выполнено в момент выхода из данного состояния.</a:t>
            </a:r>
          </a:p>
          <a:p>
            <a:pPr marL="171450" indent="-171450" algn="just">
              <a:buFont typeface="Arial" panose="020B0604020202020204" pitchFamily="34" charset="0"/>
              <a:buChar char="•"/>
            </a:pPr>
            <a:r>
              <a:rPr lang="ru-RU" altLang="ru-RU" sz="1200" b="1" dirty="0">
                <a:solidFill>
                  <a:srgbClr val="C00000"/>
                </a:solidFill>
              </a:rPr>
              <a:t>Внутренняя деятельность </a:t>
            </a:r>
            <a:r>
              <a:rPr lang="ru-RU" altLang="ru-RU" sz="1200" dirty="0">
                <a:solidFill>
                  <a:srgbClr val="C00000"/>
                </a:solidFill>
              </a:rPr>
              <a:t>(</a:t>
            </a:r>
            <a:r>
              <a:rPr lang="ru-RU" altLang="ru-RU" sz="1200" dirty="0" err="1">
                <a:solidFill>
                  <a:srgbClr val="C00000"/>
                </a:solidFill>
              </a:rPr>
              <a:t>do</a:t>
            </a:r>
            <a:r>
              <a:rPr lang="ru-RU" altLang="ru-RU" sz="1200" dirty="0">
                <a:solidFill>
                  <a:srgbClr val="C00000"/>
                </a:solidFill>
              </a:rPr>
              <a:t> </a:t>
            </a:r>
            <a:r>
              <a:rPr lang="ru-RU" altLang="ru-RU" sz="1200" dirty="0" err="1">
                <a:solidFill>
                  <a:srgbClr val="C00000"/>
                </a:solidFill>
              </a:rPr>
              <a:t>activity</a:t>
            </a:r>
            <a:r>
              <a:rPr lang="ru-RU" altLang="ru-RU" sz="1200" dirty="0">
                <a:solidFill>
                  <a:srgbClr val="C00000"/>
                </a:solidFill>
              </a:rPr>
              <a:t>) </a:t>
            </a:r>
            <a:r>
              <a:rPr lang="ru-RU" altLang="ru-RU" sz="1200" dirty="0">
                <a:solidFill>
                  <a:srgbClr val="000099"/>
                </a:solidFill>
              </a:rPr>
              <a:t>- выполнение объектом операций или процедур, которые требуют определенного времени. Обозначается с помощью ключевого слова - метки деятельности </a:t>
            </a:r>
            <a:r>
              <a:rPr lang="ru-RU" altLang="ru-RU" sz="1200" b="1" dirty="0" err="1">
                <a:solidFill>
                  <a:srgbClr val="000099"/>
                </a:solidFill>
              </a:rPr>
              <a:t>do</a:t>
            </a:r>
            <a:r>
              <a:rPr lang="ru-RU" altLang="ru-RU" sz="1200" dirty="0">
                <a:solidFill>
                  <a:srgbClr val="000099"/>
                </a:solidFill>
              </a:rPr>
              <a:t>, которое специфицирует так называемую «ду-деятельность», выполняемую в течение всего времени, пока объект находится в данном состоянии, или до тех пор, пока не будет прервано внешним событием. При нормальном завершении внутренней деятельности генерируется соответствующее событие.</a:t>
            </a:r>
          </a:p>
          <a:p>
            <a:pPr algn="just"/>
            <a:endParaRPr lang="ru-RU" altLang="ru-RU" sz="1200" dirty="0">
              <a:solidFill>
                <a:srgbClr val="000099"/>
              </a:solidFill>
            </a:endParaRPr>
          </a:p>
          <a:p>
            <a:pPr algn="just"/>
            <a:r>
              <a:rPr lang="ru-RU" altLang="ru-RU" sz="1200" b="1" dirty="0">
                <a:solidFill>
                  <a:srgbClr val="000099"/>
                </a:solidFill>
              </a:rPr>
              <a:t>Во всех остальных случаях метка действия идентифицирует событие</a:t>
            </a:r>
            <a:r>
              <a:rPr lang="ru-RU" altLang="ru-RU" sz="1200" dirty="0">
                <a:solidFill>
                  <a:srgbClr val="000099"/>
                </a:solidFill>
              </a:rPr>
              <a:t>, которое запускает соответствующее выражение действия. Эти события называются </a:t>
            </a:r>
            <a:r>
              <a:rPr lang="ru-RU" altLang="ru-RU" sz="1200" b="1" dirty="0">
                <a:solidFill>
                  <a:srgbClr val="C00000"/>
                </a:solidFill>
              </a:rPr>
              <a:t>внутренними переходами</a:t>
            </a:r>
            <a:r>
              <a:rPr lang="ru-RU" altLang="ru-RU" sz="1200" dirty="0">
                <a:solidFill>
                  <a:srgbClr val="000099"/>
                </a:solidFill>
              </a:rPr>
              <a:t>. </a:t>
            </a:r>
            <a:r>
              <a:rPr lang="ru-RU" altLang="ru-RU" sz="1200" i="1" dirty="0">
                <a:solidFill>
                  <a:srgbClr val="000099"/>
                </a:solidFill>
              </a:rPr>
              <a:t>Семантически они эквивалентны переходам в само это состояние</a:t>
            </a:r>
            <a:r>
              <a:rPr lang="ru-RU" altLang="ru-RU" sz="1200" dirty="0">
                <a:solidFill>
                  <a:srgbClr val="000099"/>
                </a:solidFill>
              </a:rPr>
              <a:t>, за исключением той особенности, что </a:t>
            </a:r>
            <a:r>
              <a:rPr lang="ru-RU" altLang="ru-RU" sz="1200" u="sng" dirty="0">
                <a:solidFill>
                  <a:srgbClr val="000099"/>
                </a:solidFill>
              </a:rPr>
              <a:t>выход из этого состояния или повторный вход в него не происходит</a:t>
            </a:r>
            <a:r>
              <a:rPr lang="ru-RU" altLang="ru-RU" sz="1200" dirty="0">
                <a:solidFill>
                  <a:srgbClr val="000099"/>
                </a:solidFill>
              </a:rPr>
              <a:t>. Это означает, что </a:t>
            </a:r>
            <a:r>
              <a:rPr lang="ru-RU" altLang="ru-RU" sz="1200" b="1" dirty="0">
                <a:solidFill>
                  <a:srgbClr val="000099"/>
                </a:solidFill>
              </a:rPr>
              <a:t>действия входа и выхода не производятся</a:t>
            </a:r>
            <a:r>
              <a:rPr lang="ru-RU" altLang="ru-RU" sz="1200" dirty="0">
                <a:solidFill>
                  <a:srgbClr val="000099"/>
                </a:solidFill>
              </a:rPr>
              <a:t>. При этом выполнение внутренних действий в состоянии не может быть прервано никакими внешними событиями, в отличие от внутренней деятельности, выполнение которой требует определенного времени.</a:t>
            </a:r>
          </a:p>
        </p:txBody>
      </p:sp>
    </p:spTree>
    <p:extLst>
      <p:ext uri="{BB962C8B-B14F-4D97-AF65-F5344CB8AC3E}">
        <p14:creationId xmlns:p14="http://schemas.microsoft.com/office/powerpoint/2010/main" val="20868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171646" y="481226"/>
            <a:ext cx="87990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В качестве примера состояния можно рассмотреть аутентификацию клиента для доступа к ресурсам моделируемой информационной системы. Список внутренних действий в данном состоянии может включать следующие действия. Первое действие — входное, которое выполняется при входе в это состояние и связано с получением строки символов, соответствующих паролю клиента. Далее выполняется деятельность по проверке введенного клиентом пароля. При успешном завершении этой проверки выполняется действие на выходе, которое отображает меню доступных для клиента опций.</a:t>
            </a:r>
          </a:p>
        </p:txBody>
      </p:sp>
      <p:sp>
        <p:nvSpPr>
          <p:cNvPr id="13" name="Rectangle 4">
            <a:extLst>
              <a:ext uri="{FF2B5EF4-FFF2-40B4-BE49-F238E27FC236}">
                <a16:creationId xmlns:a16="http://schemas.microsoft.com/office/drawing/2014/main" id="{6FD54013-259F-422C-9D6C-943F78C1DBB9}"/>
              </a:ext>
            </a:extLst>
          </p:cNvPr>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Элементы графической нотации диаграммы состояний</a:t>
            </a:r>
            <a:endParaRPr lang="ru-RU" sz="2000" b="1" i="1" dirty="0">
              <a:solidFill>
                <a:srgbClr val="000099"/>
              </a:solidFill>
              <a:effectLst>
                <a:outerShdw blurRad="38100" dist="38100" dir="2700000" algn="tl">
                  <a:srgbClr val="C0C0C0"/>
                </a:outerShdw>
              </a:effectLst>
              <a:latin typeface="Arial" charset="0"/>
            </a:endParaRPr>
          </a:p>
        </p:txBody>
      </p:sp>
      <p:pic>
        <p:nvPicPr>
          <p:cNvPr id="10" name="Picture 5">
            <a:extLst>
              <a:ext uri="{FF2B5EF4-FFF2-40B4-BE49-F238E27FC236}">
                <a16:creationId xmlns:a16="http://schemas.microsoft.com/office/drawing/2014/main" id="{863CAF6A-04F9-49D2-90C8-87493FA2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710" y="2331623"/>
            <a:ext cx="6600968" cy="20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735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8" name="Rectangle 4">
            <a:extLst>
              <a:ext uri="{FF2B5EF4-FFF2-40B4-BE49-F238E27FC236}">
                <a16:creationId xmlns:a16="http://schemas.microsoft.com/office/drawing/2014/main" id="{71AE9CCA-0A91-4C3C-ADE3-53E21AA38FBF}"/>
              </a:ext>
            </a:extLst>
          </p:cNvPr>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err="1">
                <a:solidFill>
                  <a:srgbClr val="000099"/>
                </a:solidFill>
                <a:effectLst>
                  <a:outerShdw blurRad="38100" dist="38100" dir="2700000" algn="tl">
                    <a:srgbClr val="C0C0C0"/>
                  </a:outerShdw>
                </a:effectLst>
                <a:latin typeface="Arial" charset="0"/>
              </a:rPr>
              <a:t>Псевдосостояния</a:t>
            </a:r>
            <a:r>
              <a:rPr lang="ru-RU" altLang="ru-RU" sz="2000" b="1" i="1" dirty="0">
                <a:solidFill>
                  <a:srgbClr val="000099"/>
                </a:solidFill>
                <a:effectLst>
                  <a:outerShdw blurRad="38100" dist="38100" dir="2700000" algn="tl">
                    <a:srgbClr val="C0C0C0"/>
                  </a:outerShdw>
                </a:effectLst>
                <a:latin typeface="Arial" charset="0"/>
              </a:rPr>
              <a:t>. Начальное и конечное состояние</a:t>
            </a:r>
            <a:endParaRPr lang="ru-RU" sz="2000" b="1" i="1" dirty="0">
              <a:solidFill>
                <a:srgbClr val="000099"/>
              </a:solidFill>
              <a:effectLst>
                <a:outerShdw blurRad="38100" dist="38100" dir="2700000" algn="tl">
                  <a:srgbClr val="C0C0C0"/>
                </a:outerShdw>
              </a:effectLst>
              <a:latin typeface="Arial" charset="0"/>
            </a:endParaRPr>
          </a:p>
        </p:txBody>
      </p:sp>
      <p:sp>
        <p:nvSpPr>
          <p:cNvPr id="2" name="Прямоугольник 1">
            <a:extLst>
              <a:ext uri="{FF2B5EF4-FFF2-40B4-BE49-F238E27FC236}">
                <a16:creationId xmlns:a16="http://schemas.microsoft.com/office/drawing/2014/main" id="{91EF12E0-9250-41F2-B363-E8553974CBEC}"/>
              </a:ext>
            </a:extLst>
          </p:cNvPr>
          <p:cNvSpPr/>
          <p:nvPr/>
        </p:nvSpPr>
        <p:spPr>
          <a:xfrm>
            <a:off x="16750" y="483518"/>
            <a:ext cx="9127250" cy="4154984"/>
          </a:xfrm>
          <a:prstGeom prst="rect">
            <a:avLst/>
          </a:prstGeom>
        </p:spPr>
        <p:txBody>
          <a:bodyPr wrap="square">
            <a:spAutoFit/>
          </a:bodyPr>
          <a:lstStyle/>
          <a:p>
            <a:pPr algn="just"/>
            <a:r>
              <a:rPr lang="ru-RU" altLang="ru-RU" sz="1200" dirty="0">
                <a:solidFill>
                  <a:srgbClr val="000099"/>
                </a:solidFill>
              </a:rPr>
              <a:t>Кроме обычных состояний на диаграмме состояний могут размещаться </a:t>
            </a:r>
            <a:r>
              <a:rPr lang="ru-RU" altLang="ru-RU" sz="1200" dirty="0" err="1">
                <a:solidFill>
                  <a:srgbClr val="000099"/>
                </a:solidFill>
              </a:rPr>
              <a:t>псевдосостояния</a:t>
            </a:r>
            <a:r>
              <a:rPr lang="ru-RU" altLang="ru-RU" sz="1200" dirty="0">
                <a:solidFill>
                  <a:srgbClr val="000099"/>
                </a:solidFill>
              </a:rPr>
              <a:t>.</a:t>
            </a:r>
          </a:p>
          <a:p>
            <a:pPr algn="just"/>
            <a:r>
              <a:rPr lang="ru-RU" altLang="ru-RU" sz="1200" b="1" dirty="0" err="1">
                <a:solidFill>
                  <a:srgbClr val="C00000"/>
                </a:solidFill>
              </a:rPr>
              <a:t>Псевдосостояние</a:t>
            </a:r>
            <a:r>
              <a:rPr lang="ru-RU" altLang="ru-RU" sz="1200" dirty="0">
                <a:solidFill>
                  <a:srgbClr val="C00000"/>
                </a:solidFill>
              </a:rPr>
              <a:t> (</a:t>
            </a:r>
            <a:r>
              <a:rPr lang="ru-RU" altLang="ru-RU" sz="1200" dirty="0" err="1">
                <a:solidFill>
                  <a:srgbClr val="C00000"/>
                </a:solidFill>
              </a:rPr>
              <a:t>pseudo-state</a:t>
            </a:r>
            <a:r>
              <a:rPr lang="ru-RU" altLang="ru-RU" sz="1200" dirty="0">
                <a:solidFill>
                  <a:srgbClr val="C00000"/>
                </a:solidFill>
              </a:rPr>
              <a:t>) </a:t>
            </a:r>
            <a:r>
              <a:rPr lang="ru-RU" altLang="ru-RU" sz="1200" dirty="0">
                <a:solidFill>
                  <a:srgbClr val="000099"/>
                </a:solidFill>
              </a:rPr>
              <a:t>— вершина в конечном автомате, которая имеет форму состояния, но не обладает поведением.</a:t>
            </a:r>
          </a:p>
          <a:p>
            <a:pPr algn="just"/>
            <a:r>
              <a:rPr lang="ru-RU" altLang="ru-RU" sz="1200" dirty="0">
                <a:solidFill>
                  <a:srgbClr val="000099"/>
                </a:solidFill>
              </a:rPr>
              <a:t>Примерами </a:t>
            </a:r>
            <a:r>
              <a:rPr lang="ru-RU" altLang="ru-RU" sz="1200" dirty="0" err="1">
                <a:solidFill>
                  <a:srgbClr val="000099"/>
                </a:solidFill>
              </a:rPr>
              <a:t>псевдосостояний</a:t>
            </a:r>
            <a:r>
              <a:rPr lang="ru-RU" altLang="ru-RU" sz="1200" dirty="0">
                <a:solidFill>
                  <a:srgbClr val="000099"/>
                </a:solidFill>
              </a:rPr>
              <a:t>, которые определены в языке UML, являются начальное и конечное состояния.</a:t>
            </a:r>
          </a:p>
          <a:p>
            <a:pPr algn="just"/>
            <a:r>
              <a:rPr lang="ru-RU" altLang="ru-RU" sz="1200" b="1" dirty="0">
                <a:solidFill>
                  <a:srgbClr val="C00000"/>
                </a:solidFill>
              </a:rPr>
              <a:t>Начальное состояние </a:t>
            </a:r>
            <a:r>
              <a:rPr lang="ru-RU" altLang="ru-RU" sz="1200" dirty="0">
                <a:solidFill>
                  <a:srgbClr val="C00000"/>
                </a:solidFill>
              </a:rPr>
              <a:t>(</a:t>
            </a:r>
            <a:r>
              <a:rPr lang="ru-RU" altLang="ru-RU" sz="1200" dirty="0" err="1">
                <a:solidFill>
                  <a:srgbClr val="C00000"/>
                </a:solidFill>
              </a:rPr>
              <a:t>start</a:t>
            </a:r>
            <a:r>
              <a:rPr lang="ru-RU" altLang="ru-RU" sz="1200" dirty="0">
                <a:solidFill>
                  <a:srgbClr val="C00000"/>
                </a:solidFill>
              </a:rPr>
              <a:t> </a:t>
            </a:r>
            <a:r>
              <a:rPr lang="ru-RU" altLang="ru-RU" sz="1200" dirty="0" err="1">
                <a:solidFill>
                  <a:srgbClr val="C00000"/>
                </a:solidFill>
              </a:rPr>
              <a:t>state</a:t>
            </a:r>
            <a:r>
              <a:rPr lang="ru-RU" altLang="ru-RU" sz="1200" dirty="0">
                <a:solidFill>
                  <a:srgbClr val="C00000"/>
                </a:solidFill>
              </a:rPr>
              <a:t>) </a:t>
            </a:r>
            <a:r>
              <a:rPr lang="ru-RU" altLang="ru-RU" sz="1200" dirty="0">
                <a:solidFill>
                  <a:srgbClr val="000099"/>
                </a:solidFill>
              </a:rPr>
              <a:t>— разновидность </a:t>
            </a:r>
            <a:r>
              <a:rPr lang="ru-RU" altLang="ru-RU" sz="1200" dirty="0" err="1">
                <a:solidFill>
                  <a:srgbClr val="000099"/>
                </a:solidFill>
              </a:rPr>
              <a:t>псевдосостояния</a:t>
            </a:r>
            <a:r>
              <a:rPr lang="ru-RU" altLang="ru-RU" sz="1200" dirty="0">
                <a:solidFill>
                  <a:srgbClr val="000099"/>
                </a:solidFill>
              </a:rPr>
              <a:t>, обозначающее начало выполнения процесса изменения состояний конечного автомата или нахождения моделируемого объекта в составном состоянии.</a:t>
            </a:r>
          </a:p>
          <a:p>
            <a:pPr algn="just"/>
            <a:r>
              <a:rPr lang="ru-RU" altLang="ru-RU" sz="1200" i="1" dirty="0">
                <a:solidFill>
                  <a:srgbClr val="000099"/>
                </a:solidFill>
              </a:rPr>
              <a:t>В этом состоянии находится объект по умолчанию в начальный момент времени</a:t>
            </a:r>
            <a:r>
              <a:rPr lang="ru-RU" altLang="ru-RU" sz="1200" dirty="0">
                <a:solidFill>
                  <a:srgbClr val="000099"/>
                </a:solidFill>
              </a:rPr>
              <a:t>. Оно служит для указания на диаграмме состояний графической области, от которой начинается процесс изменения состояний. Графически начальное состояние в языке UML обозначается в виде закрашенного кружка, из которого может выходить только стрелка-переход.</a:t>
            </a:r>
            <a:endParaRPr lang="en-US" altLang="ru-RU" sz="1200" dirty="0">
              <a:solidFill>
                <a:srgbClr val="000099"/>
              </a:solidFill>
            </a:endParaRPr>
          </a:p>
          <a:p>
            <a:pPr algn="just"/>
            <a:r>
              <a:rPr lang="ru-RU" altLang="ru-RU" sz="1200" dirty="0">
                <a:solidFill>
                  <a:srgbClr val="000099"/>
                </a:solidFill>
              </a:rPr>
              <a:t>На самом верхнем уровне представления объекта переход из начального состояния может быть помечен событием создания (инициализации) данного объекта. В противном случае этот переход никак не помечается. Если этот переход не помечен, то он является первым переходом на диаграмме состояний в следующее за ним </a:t>
            </a:r>
            <a:r>
              <a:rPr lang="ru-RU" altLang="ru-RU" sz="1200" u="sng" dirty="0">
                <a:solidFill>
                  <a:srgbClr val="000099"/>
                </a:solidFill>
              </a:rPr>
              <a:t>состояние. Каждая диаграмма или </a:t>
            </a:r>
            <a:r>
              <a:rPr lang="ru-RU" altLang="ru-RU" sz="1200" u="sng" dirty="0" err="1">
                <a:solidFill>
                  <a:srgbClr val="000099"/>
                </a:solidFill>
              </a:rPr>
              <a:t>поддиаграмма</a:t>
            </a:r>
            <a:r>
              <a:rPr lang="ru-RU" altLang="ru-RU" sz="1200" u="sng" dirty="0">
                <a:solidFill>
                  <a:srgbClr val="000099"/>
                </a:solidFill>
              </a:rPr>
              <a:t> состояний должна иметь единственное начальное состояние.</a:t>
            </a:r>
          </a:p>
          <a:p>
            <a:pPr algn="just"/>
            <a:r>
              <a:rPr lang="ru-RU" altLang="ru-RU" sz="1200" b="1" dirty="0">
                <a:solidFill>
                  <a:srgbClr val="C00000"/>
                </a:solidFill>
              </a:rPr>
              <a:t>Конечное состояние </a:t>
            </a:r>
            <a:r>
              <a:rPr lang="ru-RU" altLang="ru-RU" sz="1200" dirty="0">
                <a:solidFill>
                  <a:srgbClr val="C00000"/>
                </a:solidFill>
              </a:rPr>
              <a:t>(</a:t>
            </a:r>
            <a:r>
              <a:rPr lang="ru-RU" altLang="ru-RU" sz="1200" dirty="0" err="1">
                <a:solidFill>
                  <a:srgbClr val="C00000"/>
                </a:solidFill>
              </a:rPr>
              <a:t>final</a:t>
            </a:r>
            <a:r>
              <a:rPr lang="ru-RU" altLang="ru-RU" sz="1200" dirty="0">
                <a:solidFill>
                  <a:srgbClr val="C00000"/>
                </a:solidFill>
              </a:rPr>
              <a:t> </a:t>
            </a:r>
            <a:r>
              <a:rPr lang="ru-RU" altLang="ru-RU" sz="1200" dirty="0" err="1">
                <a:solidFill>
                  <a:srgbClr val="C00000"/>
                </a:solidFill>
              </a:rPr>
              <a:t>state</a:t>
            </a:r>
            <a:r>
              <a:rPr lang="ru-RU" altLang="ru-RU" sz="1200" dirty="0">
                <a:solidFill>
                  <a:srgbClr val="C00000"/>
                </a:solidFill>
              </a:rPr>
              <a:t>) </a:t>
            </a:r>
            <a:r>
              <a:rPr lang="ru-RU" altLang="ru-RU" sz="1200" dirty="0">
                <a:solidFill>
                  <a:srgbClr val="000099"/>
                </a:solidFill>
              </a:rPr>
              <a:t>— разновидность </a:t>
            </a:r>
            <a:r>
              <a:rPr lang="ru-RU" altLang="ru-RU" sz="1200" dirty="0" err="1">
                <a:solidFill>
                  <a:srgbClr val="000099"/>
                </a:solidFill>
              </a:rPr>
              <a:t>псевдосостояния</a:t>
            </a:r>
            <a:r>
              <a:rPr lang="ru-RU" altLang="ru-RU" sz="1200" dirty="0">
                <a:solidFill>
                  <a:srgbClr val="000099"/>
                </a:solidFill>
              </a:rPr>
              <a:t>, обозначающее прекращение процесса изменения состояний конечного автомата или нахождения моделируемого объекта в составном состоянии.</a:t>
            </a:r>
          </a:p>
          <a:p>
            <a:pPr algn="just"/>
            <a:r>
              <a:rPr lang="ru-RU" altLang="ru-RU" sz="1200" dirty="0">
                <a:solidFill>
                  <a:srgbClr val="000099"/>
                </a:solidFill>
              </a:rPr>
              <a:t>В этом состоянии должен находиться моделируемый объект или система по умолчанию после завершения работы конечного автомата. Оно служит для указания на диаграмме состояний графической области, в которой завершается процесс изменения состояний или жизненный цикл данного объекта. Графически конечное состояние в языке UML обозначается в виде закрашенного кружка, помещенного в окружность</a:t>
            </a:r>
            <a:r>
              <a:rPr lang="en-US" altLang="ru-RU" sz="1200" dirty="0">
                <a:solidFill>
                  <a:srgbClr val="000099"/>
                </a:solidFill>
              </a:rPr>
              <a:t>, </a:t>
            </a:r>
            <a:r>
              <a:rPr lang="ru-RU" altLang="ru-RU" sz="1200" dirty="0">
                <a:solidFill>
                  <a:srgbClr val="000099"/>
                </a:solidFill>
              </a:rPr>
              <a:t>в которую может входить только стрелка-переход.</a:t>
            </a:r>
          </a:p>
          <a:p>
            <a:pPr algn="just"/>
            <a:r>
              <a:rPr lang="ru-RU" altLang="ru-RU" sz="1200" u="sng" dirty="0">
                <a:solidFill>
                  <a:srgbClr val="000099"/>
                </a:solidFill>
              </a:rPr>
              <a:t>Каждая диаграмма состояний или </a:t>
            </a:r>
            <a:r>
              <a:rPr lang="ru-RU" altLang="ru-RU" sz="1200" u="sng" dirty="0" err="1">
                <a:solidFill>
                  <a:srgbClr val="000099"/>
                </a:solidFill>
              </a:rPr>
              <a:t>подсостояний</a:t>
            </a:r>
            <a:r>
              <a:rPr lang="ru-RU" altLang="ru-RU" sz="1200" u="sng" dirty="0">
                <a:solidFill>
                  <a:srgbClr val="000099"/>
                </a:solidFill>
              </a:rPr>
              <a:t> может иметь несколько конечных состояний</a:t>
            </a:r>
            <a:r>
              <a:rPr lang="ru-RU" altLang="ru-RU" sz="1200" dirty="0">
                <a:solidFill>
                  <a:srgbClr val="000099"/>
                </a:solidFill>
              </a:rPr>
              <a:t>; при этом все они считаются эквивалентными на одном уровне вложенности состояний. </a:t>
            </a:r>
          </a:p>
          <a:p>
            <a:pPr algn="just"/>
            <a:endParaRPr lang="ru-RU" altLang="ru-RU" sz="1200" dirty="0">
              <a:solidFill>
                <a:srgbClr val="000099"/>
              </a:solidFill>
            </a:endParaRPr>
          </a:p>
        </p:txBody>
      </p:sp>
    </p:spTree>
    <p:extLst>
      <p:ext uri="{BB962C8B-B14F-4D97-AF65-F5344CB8AC3E}">
        <p14:creationId xmlns:p14="http://schemas.microsoft.com/office/powerpoint/2010/main" val="325412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C0C0C0"/>
                  </a:outerShdw>
                </a:effectLst>
                <a:latin typeface="Arial" charset="0"/>
                <a:ea typeface="+mn-ea"/>
                <a:cs typeface="+mn-cs"/>
              </a:rPr>
              <a:t>Модель представление контроллер</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55526"/>
            <a:ext cx="6758836" cy="3783427"/>
          </a:xfrm>
          <a:prstGeom prst="rect">
            <a:avLst/>
          </a:prstGeom>
        </p:spPr>
      </p:pic>
    </p:spTree>
    <p:extLst>
      <p:ext uri="{BB962C8B-B14F-4D97-AF65-F5344CB8AC3E}">
        <p14:creationId xmlns:p14="http://schemas.microsoft.com/office/powerpoint/2010/main" val="35626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6871" y="48351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Пребывание моделируемого объекта или системы в первом состоянии может сопровождаться выполнением некоторых внутренних действий или деятельности. При этом изменение текущего состояния объекта будет возможно либо после завершения этих действий (деятельности), либо при возникновении некоторых внешних событий. В обоих случаях говорят, что происходит переход объекта из одного состояния в другое.</a:t>
            </a:r>
          </a:p>
        </p:txBody>
      </p:sp>
      <p:sp>
        <p:nvSpPr>
          <p:cNvPr id="5" name="Rectangle 4">
            <a:extLst>
              <a:ext uri="{FF2B5EF4-FFF2-40B4-BE49-F238E27FC236}">
                <a16:creationId xmlns:a16="http://schemas.microsoft.com/office/drawing/2014/main" id="{3D46151B-FFFB-4A6B-878B-226D13959644}"/>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Переход и событие</a:t>
            </a:r>
          </a:p>
        </p:txBody>
      </p:sp>
      <p:pic>
        <p:nvPicPr>
          <p:cNvPr id="6" name="Picture 5">
            <a:extLst>
              <a:ext uri="{FF2B5EF4-FFF2-40B4-BE49-F238E27FC236}">
                <a16:creationId xmlns:a16="http://schemas.microsoft.com/office/drawing/2014/main" id="{CD3E6FA4-16F8-4D5A-AAA8-12FB3713B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672" y="3056538"/>
            <a:ext cx="5368655" cy="129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68E189BB-C6EA-4F4A-BC5B-D73D242C53BB}"/>
              </a:ext>
            </a:extLst>
          </p:cNvPr>
          <p:cNvSpPr/>
          <p:nvPr/>
        </p:nvSpPr>
        <p:spPr>
          <a:xfrm>
            <a:off x="0" y="1314515"/>
            <a:ext cx="9137129" cy="1754326"/>
          </a:xfrm>
          <a:prstGeom prst="rect">
            <a:avLst/>
          </a:prstGeom>
        </p:spPr>
        <p:txBody>
          <a:bodyPr wrap="square">
            <a:spAutoFit/>
          </a:bodyPr>
          <a:lstStyle/>
          <a:p>
            <a:pPr algn="just"/>
            <a:r>
              <a:rPr lang="ru-RU" sz="1200" b="1" dirty="0">
                <a:solidFill>
                  <a:srgbClr val="C00000"/>
                </a:solidFill>
              </a:rPr>
              <a:t>Переход (</a:t>
            </a:r>
            <a:r>
              <a:rPr lang="ru-RU" sz="1200" b="1" dirty="0" err="1">
                <a:solidFill>
                  <a:srgbClr val="C00000"/>
                </a:solidFill>
              </a:rPr>
              <a:t>transition</a:t>
            </a:r>
            <a:r>
              <a:rPr lang="ru-RU" sz="1200" b="1" dirty="0">
                <a:solidFill>
                  <a:srgbClr val="C00000"/>
                </a:solidFill>
              </a:rPr>
              <a:t>) </a:t>
            </a:r>
            <a:r>
              <a:rPr lang="ru-RU" sz="1200" dirty="0">
                <a:solidFill>
                  <a:srgbClr val="000099"/>
                </a:solidFill>
              </a:rPr>
              <a:t>- отношение между двумя состояниями, которое указывает на то, что объект в первом состоянии должен выполнить определенные действия и перейти во второе состояние.</a:t>
            </a:r>
          </a:p>
          <a:p>
            <a:pPr algn="just"/>
            <a:r>
              <a:rPr lang="ru-RU" sz="1200" b="1" dirty="0">
                <a:solidFill>
                  <a:srgbClr val="000099"/>
                </a:solidFill>
              </a:rPr>
              <a:t>Переход осуществляется при наступлении некоторого события</a:t>
            </a:r>
            <a:r>
              <a:rPr lang="ru-RU" sz="1200" dirty="0">
                <a:solidFill>
                  <a:srgbClr val="000099"/>
                </a:solidFill>
              </a:rPr>
              <a:t>: окончания выполнения деятельности (</a:t>
            </a:r>
            <a:r>
              <a:rPr lang="ru-RU" sz="1200" dirty="0" err="1">
                <a:solidFill>
                  <a:srgbClr val="000099"/>
                </a:solidFill>
              </a:rPr>
              <a:t>do</a:t>
            </a:r>
            <a:r>
              <a:rPr lang="ru-RU" sz="1200" dirty="0">
                <a:solidFill>
                  <a:srgbClr val="000099"/>
                </a:solidFill>
              </a:rPr>
              <a:t> </a:t>
            </a:r>
            <a:r>
              <a:rPr lang="ru-RU" sz="1200" dirty="0" err="1">
                <a:solidFill>
                  <a:srgbClr val="000099"/>
                </a:solidFill>
              </a:rPr>
              <a:t>activity</a:t>
            </a:r>
            <a:r>
              <a:rPr lang="ru-RU" sz="1200" dirty="0">
                <a:solidFill>
                  <a:srgbClr val="000099"/>
                </a:solidFill>
              </a:rPr>
              <a:t>), получения объектом сообщения или приема сигнала. На переходе указывается имя события, а также действия, производимые объектом в ответ на внешние события при переходе из одного состояния в другое.</a:t>
            </a:r>
          </a:p>
          <a:p>
            <a:pPr algn="just"/>
            <a:r>
              <a:rPr lang="ru-RU" sz="1200" dirty="0">
                <a:solidFill>
                  <a:srgbClr val="000099"/>
                </a:solidFill>
              </a:rPr>
              <a:t>Переход может быть направлен в то же состояние, из которого он выходит. В этом случае его называют переходом в себя. Исходное и целевое состояния перехода в себя совпадают. Этот переход изображается петлей со стрелкой и отличается от внутреннего перехода. При переходе в себя объект покидает исходное состояние, а затем снова входит в него. При этом всякий раз выполняются внутренние действия, специфицированные метками </a:t>
            </a:r>
            <a:r>
              <a:rPr lang="ru-RU" sz="1200" b="1" dirty="0" err="1">
                <a:solidFill>
                  <a:srgbClr val="000099"/>
                </a:solidFill>
              </a:rPr>
              <a:t>entry</a:t>
            </a:r>
            <a:r>
              <a:rPr lang="ru-RU" sz="1200" dirty="0">
                <a:solidFill>
                  <a:srgbClr val="000099"/>
                </a:solidFill>
              </a:rPr>
              <a:t> и </a:t>
            </a:r>
            <a:r>
              <a:rPr lang="ru-RU" sz="1200" b="1" dirty="0" err="1">
                <a:solidFill>
                  <a:srgbClr val="000099"/>
                </a:solidFill>
              </a:rPr>
              <a:t>exit</a:t>
            </a:r>
            <a:r>
              <a:rPr lang="ru-RU" sz="1200" dirty="0">
                <a:solidFill>
                  <a:srgbClr val="000099"/>
                </a:solidFill>
              </a:rPr>
              <a:t>.</a:t>
            </a:r>
          </a:p>
        </p:txBody>
      </p:sp>
    </p:spTree>
    <p:extLst>
      <p:ext uri="{BB962C8B-B14F-4D97-AF65-F5344CB8AC3E}">
        <p14:creationId xmlns:p14="http://schemas.microsoft.com/office/powerpoint/2010/main" val="1048803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6" name="Rectangle 4">
            <a:extLst>
              <a:ext uri="{FF2B5EF4-FFF2-40B4-BE49-F238E27FC236}">
                <a16:creationId xmlns:a16="http://schemas.microsoft.com/office/drawing/2014/main" id="{D82B2E88-2611-495F-9BBD-E3AB451032AF}"/>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Переход и событие</a:t>
            </a:r>
          </a:p>
        </p:txBody>
      </p:sp>
      <p:sp>
        <p:nvSpPr>
          <p:cNvPr id="2" name="Прямоугольник 1">
            <a:extLst>
              <a:ext uri="{FF2B5EF4-FFF2-40B4-BE49-F238E27FC236}">
                <a16:creationId xmlns:a16="http://schemas.microsoft.com/office/drawing/2014/main" id="{4AB86AB5-B35C-4EBE-9640-51AAF73CA342}"/>
              </a:ext>
            </a:extLst>
          </p:cNvPr>
          <p:cNvSpPr/>
          <p:nvPr/>
        </p:nvSpPr>
        <p:spPr>
          <a:xfrm>
            <a:off x="0" y="497942"/>
            <a:ext cx="9143999" cy="3785652"/>
          </a:xfrm>
          <a:prstGeom prst="rect">
            <a:avLst/>
          </a:prstGeom>
        </p:spPr>
        <p:txBody>
          <a:bodyPr wrap="square">
            <a:spAutoFit/>
          </a:bodyPr>
          <a:lstStyle/>
          <a:p>
            <a:pPr algn="just"/>
            <a:r>
              <a:rPr lang="ru-RU" altLang="ru-RU" sz="1200" b="1" dirty="0">
                <a:solidFill>
                  <a:srgbClr val="C00000"/>
                </a:solidFill>
              </a:rPr>
              <a:t>Срабатывание &lt;перехода&gt; (</a:t>
            </a:r>
            <a:r>
              <a:rPr lang="ru-RU" altLang="ru-RU" sz="1200" b="1" dirty="0" err="1">
                <a:solidFill>
                  <a:srgbClr val="C00000"/>
                </a:solidFill>
              </a:rPr>
              <a:t>fire</a:t>
            </a:r>
            <a:r>
              <a:rPr lang="ru-RU" altLang="ru-RU" sz="1200" b="1" dirty="0">
                <a:solidFill>
                  <a:srgbClr val="C00000"/>
                </a:solidFill>
              </a:rPr>
              <a:t>) </a:t>
            </a:r>
            <a:r>
              <a:rPr lang="ru-RU" altLang="ru-RU" sz="1200" dirty="0">
                <a:solidFill>
                  <a:srgbClr val="000099"/>
                </a:solidFill>
              </a:rPr>
              <a:t>— выполнение перехода из одного состояния в другое.</a:t>
            </a:r>
          </a:p>
          <a:p>
            <a:pPr algn="just"/>
            <a:r>
              <a:rPr lang="ru-RU" altLang="ru-RU" sz="1200" dirty="0">
                <a:solidFill>
                  <a:srgbClr val="000099"/>
                </a:solidFill>
              </a:rPr>
              <a:t>Срабатывание перехода может зависеть не только от наступления события, но и от выполнения определенного условия, называемого сторожевым. </a:t>
            </a:r>
            <a:r>
              <a:rPr lang="ru-RU" altLang="ru-RU" sz="1200" u="sng" dirty="0">
                <a:solidFill>
                  <a:srgbClr val="000099"/>
                </a:solidFill>
              </a:rPr>
              <a:t>Объект перейдет из одного состояния в другое в том случае, если произошло указанное событие и сторожевое условие приняло значение «истина». </a:t>
            </a:r>
            <a:r>
              <a:rPr lang="ru-RU" altLang="ru-RU" sz="1200" dirty="0">
                <a:solidFill>
                  <a:srgbClr val="000099"/>
                </a:solidFill>
              </a:rPr>
              <a:t>До срабатывания перехода объект находится в предыдущем от него состоянии, называемым исходным, или в источнике (не путать с начальным состоянием - это разные понятия), а после его срабатывания объект находится в последующем от него состоянии (целевом состоянии).</a:t>
            </a:r>
          </a:p>
          <a:p>
            <a:pPr algn="just"/>
            <a:r>
              <a:rPr lang="ru-RU" altLang="ru-RU" sz="1200" dirty="0">
                <a:solidFill>
                  <a:srgbClr val="000099"/>
                </a:solidFill>
              </a:rPr>
              <a:t>На диаграмме состояний переход изображается сплошной линией со стрелкой, которая выходит из исходного состояния и направлена в целевое состояние. Каждый переход может быть помечен строкой текста, которая имеет следующий общий формат:</a:t>
            </a:r>
          </a:p>
          <a:p>
            <a:pPr algn="just"/>
            <a:r>
              <a:rPr lang="ru-RU" altLang="ru-RU" sz="1200" b="1" dirty="0">
                <a:solidFill>
                  <a:srgbClr val="000099"/>
                </a:solidFill>
              </a:rPr>
              <a:t>&lt;имя события&gt;'('&lt;список параметров, разделенных запятыми&gt;')' ‘[‘&lt;сторожевое условие&gt;']' &lt;выражение действия&gt;</a:t>
            </a:r>
          </a:p>
          <a:p>
            <a:pPr algn="just"/>
            <a:r>
              <a:rPr lang="ru-RU" sz="1200" b="1" dirty="0">
                <a:solidFill>
                  <a:srgbClr val="C00000"/>
                </a:solidFill>
              </a:rPr>
              <a:t>Событие (</a:t>
            </a:r>
            <a:r>
              <a:rPr lang="ru-RU" sz="1200" b="1" dirty="0" err="1">
                <a:solidFill>
                  <a:srgbClr val="C00000"/>
                </a:solidFill>
              </a:rPr>
              <a:t>event</a:t>
            </a:r>
            <a:r>
              <a:rPr lang="ru-RU" sz="1200" b="1" dirty="0">
                <a:solidFill>
                  <a:srgbClr val="C00000"/>
                </a:solidFill>
              </a:rPr>
              <a:t>) </a:t>
            </a:r>
            <a:r>
              <a:rPr lang="ru-RU" sz="1200" dirty="0">
                <a:solidFill>
                  <a:srgbClr val="000099"/>
                </a:solidFill>
              </a:rPr>
              <a:t>— спецификация существенных явлений в поведении системы, которые имеют местоположение во времени и пространстве.</a:t>
            </a:r>
          </a:p>
          <a:p>
            <a:pPr algn="just"/>
            <a:r>
              <a:rPr lang="ru-RU" sz="1200" dirty="0">
                <a:solidFill>
                  <a:srgbClr val="000099"/>
                </a:solidFill>
              </a:rPr>
              <a:t>Формально, событие представляет собой спецификацию факта, имеющего место в пространстве и во времени. Про события говорят, что они «происходят»; при этом отдельные события должны быть упорядочены во времени. После наступления события нельзя уже вернуться к предыдущим, если такая возможность явно не предусмотрена в модели.</a:t>
            </a:r>
          </a:p>
          <a:p>
            <a:pPr algn="just"/>
            <a:r>
              <a:rPr lang="ru-RU" sz="1200" i="1" dirty="0">
                <a:solidFill>
                  <a:srgbClr val="000099"/>
                </a:solidFill>
              </a:rPr>
              <a:t>Семантика понятия события фиксирует внимание на внешних проявлениях качественных изменений, происходящих при переходе моделируемого объекта из состояния в состояние. </a:t>
            </a:r>
            <a:r>
              <a:rPr lang="ru-RU" sz="1200" dirty="0">
                <a:solidFill>
                  <a:srgbClr val="000099"/>
                </a:solidFill>
              </a:rPr>
              <a:t>Например, при включении электрического переключателя происходит событие, в результате которого комната освещается. После успешного ремонта компьютера также происходит немаловажное событие — восстановление его работоспособности. Если поднять трубку обычного телефона, то, в случае его исправности, мы ожидаем услышать тоновый сигнал. Это тоже является событием.</a:t>
            </a:r>
          </a:p>
        </p:txBody>
      </p:sp>
    </p:spTree>
    <p:extLst>
      <p:ext uri="{BB962C8B-B14F-4D97-AF65-F5344CB8AC3E}">
        <p14:creationId xmlns:p14="http://schemas.microsoft.com/office/powerpoint/2010/main" val="19582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7887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В языке UML события играют роль стимулов, которые инициируют переходы из одних состояний в другие. В качестве событий можно рассматривать сигналы, вызовы, окончание фиксированных промежутков времени или моменты окончания выполнения определенных действий. В зависимости от вида происходящих событий - стимулов в языке UML</a:t>
            </a:r>
            <a:r>
              <a:rPr lang="en-US" altLang="ru-RU" sz="1200" dirty="0">
                <a:solidFill>
                  <a:srgbClr val="000099"/>
                </a:solidFill>
                <a:latin typeface="Arial" charset="0"/>
              </a:rPr>
              <a:t> </a:t>
            </a:r>
            <a:r>
              <a:rPr lang="ru-RU" altLang="ru-RU" sz="1200" dirty="0">
                <a:solidFill>
                  <a:srgbClr val="000099"/>
                </a:solidFill>
                <a:latin typeface="Arial" charset="0"/>
              </a:rPr>
              <a:t>различают два типа переходов: триггерные и </a:t>
            </a:r>
            <a:r>
              <a:rPr lang="ru-RU" altLang="ru-RU" sz="1200" dirty="0" err="1">
                <a:solidFill>
                  <a:srgbClr val="000099"/>
                </a:solidFill>
                <a:latin typeface="Arial" charset="0"/>
              </a:rPr>
              <a:t>нетриггерные</a:t>
            </a:r>
            <a:r>
              <a:rPr lang="ru-RU" altLang="ru-RU" sz="1200" dirty="0">
                <a:solidFill>
                  <a:srgbClr val="000099"/>
                </a:solidFill>
                <a:latin typeface="Arial" charset="0"/>
              </a:rPr>
              <a:t>.</a:t>
            </a:r>
          </a:p>
          <a:p>
            <a:pPr algn="just" eaLnBrk="1" hangingPunct="1"/>
            <a:r>
              <a:rPr lang="ru-RU" altLang="ru-RU" sz="1200" dirty="0">
                <a:solidFill>
                  <a:srgbClr val="000099"/>
                </a:solidFill>
                <a:latin typeface="Arial" charset="0"/>
              </a:rPr>
              <a:t>Переход называется триггерным, если его специфицирует событие-триггер, связанное с внешними условиями по отношению к рассматриваемому состоянию.</a:t>
            </a:r>
          </a:p>
          <a:p>
            <a:pPr algn="just" eaLnBrk="1" hangingPunct="1"/>
            <a:r>
              <a:rPr lang="ru-RU" altLang="ru-RU" sz="1200" dirty="0">
                <a:solidFill>
                  <a:srgbClr val="000099"/>
                </a:solidFill>
                <a:latin typeface="Arial" charset="0"/>
              </a:rPr>
              <a:t>В этом случае рядом со стрелкой триггерного перехода обязательно указывается имя события в форме строки текста, начинающейся со строчной буквы. Наиболее часто в качестве имен триггерных переходов задают имена операций, вызываемых у тех или иных объектов системы.</a:t>
            </a:r>
          </a:p>
          <a:p>
            <a:pPr algn="just" eaLnBrk="1" hangingPunct="1"/>
            <a:endParaRPr lang="ru-RU" altLang="ru-RU" sz="1200" dirty="0">
              <a:solidFill>
                <a:srgbClr val="000099"/>
              </a:solidFill>
              <a:latin typeface="Arial" charset="0"/>
            </a:endParaRPr>
          </a:p>
        </p:txBody>
      </p:sp>
      <p:sp>
        <p:nvSpPr>
          <p:cNvPr id="5" name="Rectangle 4">
            <a:extLst>
              <a:ext uri="{FF2B5EF4-FFF2-40B4-BE49-F238E27FC236}">
                <a16:creationId xmlns:a16="http://schemas.microsoft.com/office/drawing/2014/main" id="{0BB355D3-9479-4C3E-83F6-4D8C3C85325F}"/>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Переход и событие</a:t>
            </a:r>
          </a:p>
        </p:txBody>
      </p:sp>
      <p:pic>
        <p:nvPicPr>
          <p:cNvPr id="7" name="Picture 5">
            <a:extLst>
              <a:ext uri="{FF2B5EF4-FFF2-40B4-BE49-F238E27FC236}">
                <a16:creationId xmlns:a16="http://schemas.microsoft.com/office/drawing/2014/main" id="{2B082FDF-CFEE-4B19-AE02-25714326D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9427"/>
            <a:ext cx="5000661" cy="240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C4C513EC-D8B3-4C91-8A1A-66C0AB13FE01}"/>
              </a:ext>
            </a:extLst>
          </p:cNvPr>
          <p:cNvSpPr/>
          <p:nvPr/>
        </p:nvSpPr>
        <p:spPr>
          <a:xfrm>
            <a:off x="5000661" y="2125821"/>
            <a:ext cx="4143339" cy="2123658"/>
          </a:xfrm>
          <a:prstGeom prst="rect">
            <a:avLst/>
          </a:prstGeom>
        </p:spPr>
        <p:txBody>
          <a:bodyPr wrap="square">
            <a:spAutoFit/>
          </a:bodyPr>
          <a:lstStyle/>
          <a:p>
            <a:pPr algn="just"/>
            <a:r>
              <a:rPr lang="ru-RU" altLang="ru-RU" sz="1200" dirty="0">
                <a:solidFill>
                  <a:srgbClr val="000099"/>
                </a:solidFill>
              </a:rPr>
              <a:t>После имени такого события следуют круглые скобки для явного задания параметров соответствующей операции. Если таких параметров нет, то список параметров со скобками может отсутствовать. Например, переход на рисунке (а) является триггерным, поскольку с ним связано конкретное событие-триггер, происходящее асинхронно при срабатывании некоторого датчика.</a:t>
            </a:r>
          </a:p>
          <a:p>
            <a:pPr algn="just"/>
            <a:r>
              <a:rPr lang="ru-RU" altLang="ru-RU" sz="1200" dirty="0">
                <a:solidFill>
                  <a:srgbClr val="000099"/>
                </a:solidFill>
              </a:rPr>
              <a:t>Переход называется </a:t>
            </a:r>
            <a:r>
              <a:rPr lang="ru-RU" altLang="ru-RU" sz="1200" dirty="0" err="1">
                <a:solidFill>
                  <a:srgbClr val="000099"/>
                </a:solidFill>
              </a:rPr>
              <a:t>нетриггерным</a:t>
            </a:r>
            <a:r>
              <a:rPr lang="ru-RU" altLang="ru-RU" sz="1200" dirty="0">
                <a:solidFill>
                  <a:srgbClr val="000099"/>
                </a:solidFill>
              </a:rPr>
              <a:t>, если он происходит по завершении выполнения ду-деятельности в данном состоянии.</a:t>
            </a:r>
          </a:p>
        </p:txBody>
      </p:sp>
    </p:spTree>
    <p:extLst>
      <p:ext uri="{BB962C8B-B14F-4D97-AF65-F5344CB8AC3E}">
        <p14:creationId xmlns:p14="http://schemas.microsoft.com/office/powerpoint/2010/main" val="3021135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35496" y="483518"/>
            <a:ext cx="900100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300" b="1" dirty="0" err="1">
                <a:solidFill>
                  <a:srgbClr val="000099"/>
                </a:solidFill>
                <a:latin typeface="Arial" charset="0"/>
              </a:rPr>
              <a:t>Нетриггерные</a:t>
            </a:r>
            <a:r>
              <a:rPr lang="ru-RU" altLang="ru-RU" sz="1300" b="1" dirty="0">
                <a:solidFill>
                  <a:srgbClr val="000099"/>
                </a:solidFill>
                <a:latin typeface="Arial" charset="0"/>
              </a:rPr>
              <a:t> переходы </a:t>
            </a:r>
            <a:r>
              <a:rPr lang="ru-RU" altLang="ru-RU" sz="1300" dirty="0">
                <a:solidFill>
                  <a:srgbClr val="000099"/>
                </a:solidFill>
                <a:latin typeface="Arial" charset="0"/>
              </a:rPr>
              <a:t>часто называют </a:t>
            </a:r>
            <a:r>
              <a:rPr lang="ru-RU" altLang="ru-RU" sz="1300" i="1" dirty="0">
                <a:solidFill>
                  <a:srgbClr val="000099"/>
                </a:solidFill>
                <a:latin typeface="Arial" charset="0"/>
              </a:rPr>
              <a:t>переходами по завершении </a:t>
            </a:r>
            <a:r>
              <a:rPr lang="ru-RU" altLang="ru-RU" sz="1300" i="1" dirty="0" err="1">
                <a:solidFill>
                  <a:srgbClr val="000099"/>
                </a:solidFill>
                <a:latin typeface="Arial" charset="0"/>
              </a:rPr>
              <a:t>ду</a:t>
            </a:r>
            <a:r>
              <a:rPr lang="ru-RU" altLang="ru-RU" sz="1300" i="1" dirty="0">
                <a:solidFill>
                  <a:srgbClr val="000099"/>
                </a:solidFill>
                <a:latin typeface="Arial" charset="0"/>
              </a:rPr>
              <a:t>-деятельности</a:t>
            </a:r>
            <a:r>
              <a:rPr lang="ru-RU" altLang="ru-RU" sz="1300" dirty="0">
                <a:solidFill>
                  <a:srgbClr val="000099"/>
                </a:solidFill>
                <a:latin typeface="Arial" charset="0"/>
              </a:rPr>
              <a:t>. Для них рядом со стрелкой перехода не указывается никакого имени события, а в исходном состоянии должна быть описана внутренняя ду-деятельность, по окончании которой произойдет тот или иной </a:t>
            </a:r>
            <a:r>
              <a:rPr lang="ru-RU" altLang="ru-RU" sz="1300" dirty="0" err="1">
                <a:solidFill>
                  <a:srgbClr val="000099"/>
                </a:solidFill>
                <a:latin typeface="Arial" charset="0"/>
              </a:rPr>
              <a:t>нетриггерный</a:t>
            </a:r>
            <a:r>
              <a:rPr lang="ru-RU" altLang="ru-RU" sz="1300" dirty="0">
                <a:solidFill>
                  <a:srgbClr val="000099"/>
                </a:solidFill>
                <a:latin typeface="Arial" charset="0"/>
              </a:rPr>
              <a:t> переход.</a:t>
            </a:r>
          </a:p>
          <a:p>
            <a:pPr algn="just" eaLnBrk="1" hangingPunct="1"/>
            <a:endParaRPr lang="ru-RU" altLang="ru-RU" sz="1300" dirty="0">
              <a:solidFill>
                <a:srgbClr val="000099"/>
              </a:solidFill>
              <a:latin typeface="Arial" charset="0"/>
            </a:endParaRPr>
          </a:p>
          <a:p>
            <a:pPr algn="just" eaLnBrk="1" hangingPunct="1"/>
            <a:r>
              <a:rPr lang="ru-RU" altLang="ru-RU" sz="1300" b="1" dirty="0">
                <a:solidFill>
                  <a:srgbClr val="C00000"/>
                </a:solidFill>
                <a:latin typeface="Arial" charset="0"/>
              </a:rPr>
              <a:t>Сторожевое условие (</a:t>
            </a:r>
            <a:r>
              <a:rPr lang="ru-RU" altLang="ru-RU" sz="1300" b="1" dirty="0" err="1">
                <a:solidFill>
                  <a:srgbClr val="C00000"/>
                </a:solidFill>
                <a:latin typeface="Arial" charset="0"/>
              </a:rPr>
              <a:t>guard</a:t>
            </a:r>
            <a:r>
              <a:rPr lang="ru-RU" altLang="ru-RU" sz="1300" b="1" dirty="0">
                <a:solidFill>
                  <a:srgbClr val="C00000"/>
                </a:solidFill>
                <a:latin typeface="Arial" charset="0"/>
              </a:rPr>
              <a:t> </a:t>
            </a:r>
            <a:r>
              <a:rPr lang="ru-RU" altLang="ru-RU" sz="1300" b="1" dirty="0" err="1">
                <a:solidFill>
                  <a:srgbClr val="C00000"/>
                </a:solidFill>
                <a:latin typeface="Arial" charset="0"/>
              </a:rPr>
              <a:t>condition</a:t>
            </a:r>
            <a:r>
              <a:rPr lang="ru-RU" altLang="ru-RU" sz="1300" b="1" dirty="0">
                <a:solidFill>
                  <a:srgbClr val="C00000"/>
                </a:solidFill>
                <a:latin typeface="Arial" charset="0"/>
              </a:rPr>
              <a:t>) </a:t>
            </a:r>
            <a:r>
              <a:rPr lang="ru-RU" altLang="ru-RU" sz="1300" dirty="0">
                <a:solidFill>
                  <a:srgbClr val="000099"/>
                </a:solidFill>
                <a:latin typeface="Arial" charset="0"/>
              </a:rPr>
              <a:t>— логическое условие, записанное в прямых скобках и представляющее собой булевское выражение.</a:t>
            </a:r>
          </a:p>
          <a:p>
            <a:pPr algn="just" eaLnBrk="1" hangingPunct="1"/>
            <a:r>
              <a:rPr lang="ru-RU" altLang="ru-RU" sz="1300" dirty="0">
                <a:solidFill>
                  <a:srgbClr val="000099"/>
                </a:solidFill>
                <a:latin typeface="Arial" charset="0"/>
              </a:rPr>
              <a:t>При этом булевское выражение должно принимать одно их двух взаимно исключающих значений: «истина» или «ложь». Из контекста диаграммы состояний должна явно следовать семантика этого выражения, а для записи выражения может использоваться обычный язык, псевдокод или язык программирования.</a:t>
            </a:r>
          </a:p>
          <a:p>
            <a:pPr algn="just" eaLnBrk="1" hangingPunct="1"/>
            <a:endParaRPr lang="ru-RU" altLang="ru-RU" sz="1300" dirty="0">
              <a:solidFill>
                <a:srgbClr val="000099"/>
              </a:solidFill>
              <a:latin typeface="Arial" charset="0"/>
            </a:endParaRPr>
          </a:p>
          <a:p>
            <a:pPr algn="just" eaLnBrk="1" hangingPunct="1"/>
            <a:r>
              <a:rPr lang="ru-RU" altLang="ru-RU" sz="1300" dirty="0">
                <a:solidFill>
                  <a:srgbClr val="000099"/>
                </a:solidFill>
                <a:latin typeface="Arial" charset="0"/>
              </a:rPr>
              <a:t>Дополнение триггерных и </a:t>
            </a:r>
            <a:r>
              <a:rPr lang="ru-RU" altLang="ru-RU" sz="1300" dirty="0" err="1">
                <a:solidFill>
                  <a:srgbClr val="000099"/>
                </a:solidFill>
                <a:latin typeface="Arial" charset="0"/>
              </a:rPr>
              <a:t>нетриггерных</a:t>
            </a:r>
            <a:r>
              <a:rPr lang="ru-RU" altLang="ru-RU" sz="1300" dirty="0">
                <a:solidFill>
                  <a:srgbClr val="000099"/>
                </a:solidFill>
                <a:latin typeface="Arial" charset="0"/>
              </a:rPr>
              <a:t> переходов сторожевыми условиями позволяет явно специфицировать семантику их срабатывания. Если сторожевое условие принимает значение «истина», то соответствующий переход при наступлении события-триггера или завершении деятельности может сработать, в результате чего объект перейдет в целевое состояние. Если же сторожевое условие принимает значение «ложь», то переход не может сработать, даже если произошло событие-триггер или завершилась деятельность в исходном состоянии. Очевидно, в случае невыполнения сторожевого условия моделируемый объект или система останется в исходном состоянии. </a:t>
            </a:r>
            <a:r>
              <a:rPr lang="ru-RU" altLang="ru-RU" sz="1300" i="1" dirty="0">
                <a:solidFill>
                  <a:srgbClr val="000099"/>
                </a:solidFill>
                <a:latin typeface="Arial" charset="0"/>
              </a:rPr>
              <a:t>Однако вычисление истинности сторожевого условия </a:t>
            </a:r>
            <a:r>
              <a:rPr lang="ru-RU" altLang="ru-RU" sz="1300" dirty="0">
                <a:solidFill>
                  <a:srgbClr val="000099"/>
                </a:solidFill>
                <a:latin typeface="Arial" charset="0"/>
              </a:rPr>
              <a:t>в модели происходит только </a:t>
            </a:r>
            <a:r>
              <a:rPr lang="ru-RU" altLang="ru-RU" sz="1300" u="sng" dirty="0">
                <a:solidFill>
                  <a:srgbClr val="000099"/>
                </a:solidFill>
                <a:latin typeface="Arial" charset="0"/>
              </a:rPr>
              <a:t>после возникновения ассоциированного с ним события-триггера или завершения деятельности</a:t>
            </a:r>
            <a:r>
              <a:rPr lang="ru-RU" altLang="ru-RU" sz="1300" dirty="0">
                <a:solidFill>
                  <a:srgbClr val="000099"/>
                </a:solidFill>
                <a:latin typeface="Arial" charset="0"/>
              </a:rPr>
              <a:t>, которые инициируют соответствующий переход.</a:t>
            </a:r>
          </a:p>
        </p:txBody>
      </p:sp>
      <p:sp>
        <p:nvSpPr>
          <p:cNvPr id="5" name="Rectangle 4">
            <a:extLst>
              <a:ext uri="{FF2B5EF4-FFF2-40B4-BE49-F238E27FC236}">
                <a16:creationId xmlns:a16="http://schemas.microsoft.com/office/drawing/2014/main" id="{73B4C2A5-D924-4636-A1A5-B8029FD8110E}"/>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Переход и событие</a:t>
            </a:r>
          </a:p>
          <a:p>
            <a:endParaRPr lang="ru-RU" sz="20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717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Поскольку общее количество выходящих переходов из любого состояния в языке UML не ограничено, хотя и является конечным, не исключена ситуация, когда из одного состояния могут выходить несколько переходов с идентичным событием-триггером. Каждый такой переход должен содержать собственное сторожевое условие, при этом </a:t>
            </a:r>
            <a:r>
              <a:rPr lang="ru-RU" altLang="ru-RU" sz="1200" u="sng" dirty="0">
                <a:solidFill>
                  <a:srgbClr val="000099"/>
                </a:solidFill>
                <a:latin typeface="Arial" charset="0"/>
              </a:rPr>
              <a:t>никакие два или более сторожевых условий не должны одновременно принимать значение «истина»</a:t>
            </a:r>
            <a:r>
              <a:rPr lang="ru-RU" altLang="ru-RU" sz="1200" dirty="0">
                <a:solidFill>
                  <a:srgbClr val="000099"/>
                </a:solidFill>
                <a:latin typeface="Arial" charset="0"/>
              </a:rPr>
              <a:t>. В противном случае на диаграмме состояний возникнет конфликт триггерных переходов, что делает </a:t>
            </a:r>
            <a:r>
              <a:rPr lang="ru-RU" altLang="ru-RU" sz="1200" b="1" dirty="0">
                <a:solidFill>
                  <a:srgbClr val="000099"/>
                </a:solidFill>
                <a:latin typeface="Arial" charset="0"/>
              </a:rPr>
              <a:t>несостоятельной (</a:t>
            </a:r>
            <a:r>
              <a:rPr lang="ru-RU" altLang="ru-RU" sz="1200" b="1" dirty="0" err="1">
                <a:solidFill>
                  <a:srgbClr val="000099"/>
                </a:solidFill>
                <a:latin typeface="Arial" charset="0"/>
              </a:rPr>
              <a:t>ill</a:t>
            </a:r>
            <a:r>
              <a:rPr lang="ru-RU" altLang="ru-RU" sz="1200" b="1" dirty="0">
                <a:solidFill>
                  <a:srgbClr val="000099"/>
                </a:solidFill>
                <a:latin typeface="Arial" charset="0"/>
              </a:rPr>
              <a:t> </a:t>
            </a:r>
            <a:r>
              <a:rPr lang="ru-RU" altLang="ru-RU" sz="1200" b="1" dirty="0" err="1">
                <a:solidFill>
                  <a:srgbClr val="000099"/>
                </a:solidFill>
                <a:latin typeface="Arial" charset="0"/>
              </a:rPr>
              <a:t>formed</a:t>
            </a:r>
            <a:r>
              <a:rPr lang="ru-RU" altLang="ru-RU" sz="1200" b="1" dirty="0">
                <a:solidFill>
                  <a:srgbClr val="000099"/>
                </a:solidFill>
                <a:latin typeface="Arial" charset="0"/>
              </a:rPr>
              <a:t>) модель системы в целом</a:t>
            </a:r>
            <a:r>
              <a:rPr lang="ru-RU" altLang="ru-RU" sz="1200" dirty="0">
                <a:solidFill>
                  <a:srgbClr val="000099"/>
                </a:solidFill>
                <a:latin typeface="Arial" charset="0"/>
              </a:rPr>
              <a:t>.</a:t>
            </a:r>
          </a:p>
          <a:p>
            <a:pPr algn="just" eaLnBrk="1" hangingPunct="1"/>
            <a:r>
              <a:rPr lang="ru-RU" altLang="ru-RU" sz="1200" dirty="0">
                <a:solidFill>
                  <a:srgbClr val="000099"/>
                </a:solidFill>
                <a:latin typeface="Arial" charset="0"/>
              </a:rPr>
              <a:t>Аналогичное замечание справедливо и для </a:t>
            </a:r>
            <a:r>
              <a:rPr lang="ru-RU" altLang="ru-RU" sz="1200" dirty="0" err="1">
                <a:solidFill>
                  <a:srgbClr val="000099"/>
                </a:solidFill>
                <a:latin typeface="Arial" charset="0"/>
              </a:rPr>
              <a:t>нетриггерных</a:t>
            </a:r>
            <a:r>
              <a:rPr lang="ru-RU" altLang="ru-RU" sz="1200" dirty="0">
                <a:solidFill>
                  <a:srgbClr val="000099"/>
                </a:solidFill>
                <a:latin typeface="Arial" charset="0"/>
              </a:rPr>
              <a:t> переходов, когда из одного состояния выходят несколько переходов по завершении деятельности. Каждый из таких переходов также должен содержать собственное сторожевое условие, при этом </a:t>
            </a:r>
            <a:r>
              <a:rPr lang="ru-RU" altLang="ru-RU" sz="1200" u="sng" dirty="0">
                <a:solidFill>
                  <a:srgbClr val="000099"/>
                </a:solidFill>
                <a:latin typeface="Arial" charset="0"/>
              </a:rPr>
              <a:t>никакие два или более сторожевых условий не должны одновременно принимать значение «истина»</a:t>
            </a:r>
            <a:r>
              <a:rPr lang="ru-RU" altLang="ru-RU" sz="1200" dirty="0">
                <a:solidFill>
                  <a:srgbClr val="000099"/>
                </a:solidFill>
                <a:latin typeface="Arial" charset="0"/>
              </a:rPr>
              <a:t>. В противном случае на диаграмме состояний будет иметь место конфликт </a:t>
            </a:r>
            <a:r>
              <a:rPr lang="ru-RU" altLang="ru-RU" sz="1200" dirty="0" err="1">
                <a:solidFill>
                  <a:srgbClr val="000099"/>
                </a:solidFill>
                <a:latin typeface="Arial" charset="0"/>
              </a:rPr>
              <a:t>нетриггерных</a:t>
            </a:r>
            <a:r>
              <a:rPr lang="ru-RU" altLang="ru-RU" sz="1200" dirty="0">
                <a:solidFill>
                  <a:srgbClr val="000099"/>
                </a:solidFill>
                <a:latin typeface="Arial" charset="0"/>
              </a:rPr>
              <a:t> переходов, что также делает несостоятельной (</a:t>
            </a:r>
            <a:r>
              <a:rPr lang="ru-RU" altLang="ru-RU" sz="1200" dirty="0" err="1">
                <a:solidFill>
                  <a:srgbClr val="000099"/>
                </a:solidFill>
                <a:latin typeface="Arial" charset="0"/>
              </a:rPr>
              <a:t>ill</a:t>
            </a:r>
            <a:r>
              <a:rPr lang="ru-RU" altLang="ru-RU" sz="1200" dirty="0">
                <a:solidFill>
                  <a:srgbClr val="000099"/>
                </a:solidFill>
                <a:latin typeface="Arial" charset="0"/>
              </a:rPr>
              <a:t> </a:t>
            </a:r>
            <a:r>
              <a:rPr lang="ru-RU" altLang="ru-RU" sz="1200" dirty="0" err="1">
                <a:solidFill>
                  <a:srgbClr val="000099"/>
                </a:solidFill>
                <a:latin typeface="Arial" charset="0"/>
              </a:rPr>
              <a:t>formed</a:t>
            </a:r>
            <a:r>
              <a:rPr lang="ru-RU" altLang="ru-RU" sz="1200" dirty="0">
                <a:solidFill>
                  <a:srgbClr val="000099"/>
                </a:solidFill>
                <a:latin typeface="Arial" charset="0"/>
              </a:rPr>
              <a:t>) модель системы в целом.</a:t>
            </a:r>
          </a:p>
          <a:p>
            <a:pPr algn="just" eaLnBrk="1" hangingPunct="1"/>
            <a:endParaRPr lang="ru-RU" altLang="ru-RU" sz="1200" dirty="0">
              <a:solidFill>
                <a:srgbClr val="000099"/>
              </a:solidFill>
              <a:latin typeface="Arial" charset="0"/>
            </a:endParaRPr>
          </a:p>
          <a:p>
            <a:pPr algn="just" eaLnBrk="1" hangingPunct="1"/>
            <a:endParaRPr lang="ru-RU" altLang="ru-RU" sz="1400" dirty="0"/>
          </a:p>
        </p:txBody>
      </p:sp>
      <p:sp>
        <p:nvSpPr>
          <p:cNvPr id="5" name="Rectangle 4">
            <a:extLst>
              <a:ext uri="{FF2B5EF4-FFF2-40B4-BE49-F238E27FC236}">
                <a16:creationId xmlns:a16="http://schemas.microsoft.com/office/drawing/2014/main" id="{46FF0BF6-5A3D-44A5-8516-C28AAF671BD2}"/>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Переход и событие</a:t>
            </a:r>
          </a:p>
        </p:txBody>
      </p:sp>
      <p:sp>
        <p:nvSpPr>
          <p:cNvPr id="2" name="Прямоугольник 1">
            <a:extLst>
              <a:ext uri="{FF2B5EF4-FFF2-40B4-BE49-F238E27FC236}">
                <a16:creationId xmlns:a16="http://schemas.microsoft.com/office/drawing/2014/main" id="{B83AE9E7-4DA4-4F8B-9817-867BB7C2EDBF}"/>
              </a:ext>
            </a:extLst>
          </p:cNvPr>
          <p:cNvSpPr/>
          <p:nvPr/>
        </p:nvSpPr>
        <p:spPr>
          <a:xfrm>
            <a:off x="2359" y="2420451"/>
            <a:ext cx="4414191" cy="1569660"/>
          </a:xfrm>
          <a:prstGeom prst="rect">
            <a:avLst/>
          </a:prstGeom>
        </p:spPr>
        <p:txBody>
          <a:bodyPr wrap="square">
            <a:spAutoFit/>
          </a:bodyPr>
          <a:lstStyle/>
          <a:p>
            <a:pPr algn="just"/>
            <a:r>
              <a:rPr lang="ru-RU" altLang="ru-RU" sz="1200" dirty="0">
                <a:solidFill>
                  <a:srgbClr val="000099"/>
                </a:solidFill>
              </a:rPr>
              <a:t>Изображенный фрагмент диаграммы состояний моделирует изменение состояний банкомата при проверке ПИН-кода. </a:t>
            </a:r>
            <a:r>
              <a:rPr lang="ru-RU" altLang="ru-RU" sz="1200" dirty="0" err="1">
                <a:solidFill>
                  <a:srgbClr val="000099"/>
                </a:solidFill>
              </a:rPr>
              <a:t>Нетриггерные</a:t>
            </a:r>
            <a:r>
              <a:rPr lang="ru-RU" altLang="ru-RU" sz="1200" dirty="0">
                <a:solidFill>
                  <a:srgbClr val="000099"/>
                </a:solidFill>
              </a:rPr>
              <a:t> переходы на данной диаграмме помечены сторожевыми условиями, которые исключают конфликт между ними. Что касается триггерного перехода, помеченного событием </a:t>
            </a:r>
            <a:r>
              <a:rPr lang="ru-RU" altLang="ru-RU" sz="1200" i="1" dirty="0">
                <a:solidFill>
                  <a:srgbClr val="000099"/>
                </a:solidFill>
              </a:rPr>
              <a:t>Отмена транзакции</a:t>
            </a:r>
            <a:r>
              <a:rPr lang="ru-RU" altLang="ru-RU" sz="1200" dirty="0">
                <a:solidFill>
                  <a:srgbClr val="000099"/>
                </a:solidFill>
              </a:rPr>
              <a:t>, то он происходит независимо от проверки ПИН-кода в том случае, когда клиент решил отказаться от ввода ПИН-кода.</a:t>
            </a:r>
          </a:p>
        </p:txBody>
      </p:sp>
      <p:pic>
        <p:nvPicPr>
          <p:cNvPr id="7" name="Picture 5">
            <a:extLst>
              <a:ext uri="{FF2B5EF4-FFF2-40B4-BE49-F238E27FC236}">
                <a16:creationId xmlns:a16="http://schemas.microsoft.com/office/drawing/2014/main" id="{118BEDB2-34E5-4DDA-AA9A-BDE88B1B1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832" y="2344303"/>
            <a:ext cx="4729809" cy="21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62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Rectangle 4">
            <a:extLst>
              <a:ext uri="{FF2B5EF4-FFF2-40B4-BE49-F238E27FC236}">
                <a16:creationId xmlns:a16="http://schemas.microsoft.com/office/drawing/2014/main" id="{E456950C-B29C-44DF-9823-DD67D2770567}"/>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Выражение действия </a:t>
            </a:r>
            <a:endParaRPr lang="ru-RU" sz="2000" b="1" i="1" dirty="0">
              <a:solidFill>
                <a:srgbClr val="000099"/>
              </a:solidFill>
              <a:effectLst>
                <a:outerShdw blurRad="38100" dist="38100" dir="2700000" algn="tl">
                  <a:srgbClr val="C0C0C0"/>
                </a:outerShdw>
              </a:effectLst>
              <a:latin typeface="Arial" charset="0"/>
            </a:endParaRPr>
          </a:p>
        </p:txBody>
      </p:sp>
      <p:sp>
        <p:nvSpPr>
          <p:cNvPr id="3" name="Прямоугольник 2">
            <a:extLst>
              <a:ext uri="{FF2B5EF4-FFF2-40B4-BE49-F238E27FC236}">
                <a16:creationId xmlns:a16="http://schemas.microsoft.com/office/drawing/2014/main" id="{144A4319-AEF3-4D82-B870-6394F37860A2}"/>
              </a:ext>
            </a:extLst>
          </p:cNvPr>
          <p:cNvSpPr/>
          <p:nvPr/>
        </p:nvSpPr>
        <p:spPr>
          <a:xfrm>
            <a:off x="0" y="483518"/>
            <a:ext cx="9144000" cy="738664"/>
          </a:xfrm>
          <a:prstGeom prst="rect">
            <a:avLst/>
          </a:prstGeom>
        </p:spPr>
        <p:txBody>
          <a:bodyPr wrap="square">
            <a:spAutoFit/>
          </a:bodyPr>
          <a:lstStyle/>
          <a:p>
            <a:pPr algn="just"/>
            <a:r>
              <a:rPr lang="ru-RU" sz="1400" b="1" dirty="0">
                <a:solidFill>
                  <a:srgbClr val="C00000"/>
                </a:solidFill>
              </a:rPr>
              <a:t>Выражение действия </a:t>
            </a:r>
            <a:r>
              <a:rPr lang="ru-RU" sz="1400" dirty="0">
                <a:solidFill>
                  <a:srgbClr val="C00000"/>
                </a:solidFill>
              </a:rPr>
              <a:t>(</a:t>
            </a:r>
            <a:r>
              <a:rPr lang="ru-RU" sz="1400" dirty="0" err="1">
                <a:solidFill>
                  <a:srgbClr val="C00000"/>
                </a:solidFill>
              </a:rPr>
              <a:t>action</a:t>
            </a:r>
            <a:r>
              <a:rPr lang="ru-RU" sz="1400" dirty="0">
                <a:solidFill>
                  <a:srgbClr val="C00000"/>
                </a:solidFill>
              </a:rPr>
              <a:t> </a:t>
            </a:r>
            <a:r>
              <a:rPr lang="ru-RU" sz="1400" dirty="0" err="1">
                <a:solidFill>
                  <a:srgbClr val="C00000"/>
                </a:solidFill>
              </a:rPr>
              <a:t>expression</a:t>
            </a:r>
            <a:r>
              <a:rPr lang="ru-RU" sz="1400" dirty="0">
                <a:solidFill>
                  <a:srgbClr val="C00000"/>
                </a:solidFill>
              </a:rPr>
              <a:t>) </a:t>
            </a:r>
            <a:r>
              <a:rPr lang="ru-RU" sz="1400" dirty="0">
                <a:solidFill>
                  <a:srgbClr val="000099"/>
                </a:solidFill>
              </a:rPr>
              <a:t>представляет собой вызов операции или передачу сообщения, имеет атомарный характер и выполняется сразу после срабатывания соответствующего перехода до начала действий в целевом состоянии.</a:t>
            </a:r>
          </a:p>
        </p:txBody>
      </p:sp>
      <p:pic>
        <p:nvPicPr>
          <p:cNvPr id="6" name="Picture 5">
            <a:extLst>
              <a:ext uri="{FF2B5EF4-FFF2-40B4-BE49-F238E27FC236}">
                <a16:creationId xmlns:a16="http://schemas.microsoft.com/office/drawing/2014/main" id="{E1690851-6877-400E-881D-42D4C94CE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222182"/>
            <a:ext cx="4211960" cy="19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E40483C1-CC3B-401B-B3A7-1B276804A7C9}"/>
              </a:ext>
            </a:extLst>
          </p:cNvPr>
          <p:cNvSpPr/>
          <p:nvPr/>
        </p:nvSpPr>
        <p:spPr>
          <a:xfrm>
            <a:off x="-5263" y="1131590"/>
            <a:ext cx="5004048" cy="2246769"/>
          </a:xfrm>
          <a:prstGeom prst="rect">
            <a:avLst/>
          </a:prstGeom>
        </p:spPr>
        <p:txBody>
          <a:bodyPr wrap="square">
            <a:spAutoFit/>
          </a:bodyPr>
          <a:lstStyle/>
          <a:p>
            <a:pPr algn="just"/>
            <a:r>
              <a:rPr lang="ru-RU" altLang="ru-RU" sz="1400" u="sng" dirty="0">
                <a:solidFill>
                  <a:srgbClr val="000099"/>
                </a:solidFill>
              </a:rPr>
              <a:t>Выражение действия выполняется в том и только в том случае, когда переход срабатывает.</a:t>
            </a:r>
            <a:r>
              <a:rPr lang="ru-RU" altLang="ru-RU" sz="1400" dirty="0">
                <a:solidFill>
                  <a:srgbClr val="000099"/>
                </a:solidFill>
              </a:rPr>
              <a:t> </a:t>
            </a:r>
            <a:r>
              <a:rPr lang="ru-RU" altLang="ru-RU" sz="1400" b="1" dirty="0">
                <a:solidFill>
                  <a:srgbClr val="000099"/>
                </a:solidFill>
              </a:rPr>
              <a:t>Атомарность</a:t>
            </a:r>
            <a:r>
              <a:rPr lang="ru-RU" altLang="ru-RU" sz="1400" dirty="0">
                <a:solidFill>
                  <a:srgbClr val="000099"/>
                </a:solidFill>
              </a:rPr>
              <a:t> действия означает, что </a:t>
            </a:r>
            <a:r>
              <a:rPr lang="ru-RU" altLang="ru-RU" sz="1400" i="1" dirty="0">
                <a:solidFill>
                  <a:srgbClr val="000099"/>
                </a:solidFill>
              </a:rPr>
              <a:t>оно не может быть прервано </a:t>
            </a:r>
            <a:r>
              <a:rPr lang="ru-RU" altLang="ru-RU" sz="1400" dirty="0">
                <a:solidFill>
                  <a:srgbClr val="000099"/>
                </a:solidFill>
              </a:rPr>
              <a:t>никаким другим действием до тех пор, пока не закончится его выполнение. Данное действие может оказывать влияние как на сам объект, так и на его окружение, если это с очевидностью следует из контекста модели. Данное выражение записывается после знака </a:t>
            </a:r>
            <a:r>
              <a:rPr lang="ru-RU" altLang="ru-RU" sz="1400" b="1" dirty="0">
                <a:solidFill>
                  <a:srgbClr val="C00000"/>
                </a:solidFill>
              </a:rPr>
              <a:t>«/»</a:t>
            </a:r>
            <a:r>
              <a:rPr lang="ru-RU" altLang="ru-RU" sz="1400" dirty="0">
                <a:solidFill>
                  <a:srgbClr val="000099"/>
                </a:solidFill>
              </a:rPr>
              <a:t> в строке текста, присоединенной к соответствующему переходу.</a:t>
            </a:r>
          </a:p>
        </p:txBody>
      </p:sp>
      <p:sp>
        <p:nvSpPr>
          <p:cNvPr id="4" name="Прямоугольник 3">
            <a:extLst>
              <a:ext uri="{FF2B5EF4-FFF2-40B4-BE49-F238E27FC236}">
                <a16:creationId xmlns:a16="http://schemas.microsoft.com/office/drawing/2014/main" id="{2EC7947F-0F6E-42A6-9988-4505C3BDEB2A}"/>
              </a:ext>
            </a:extLst>
          </p:cNvPr>
          <p:cNvSpPr/>
          <p:nvPr/>
        </p:nvSpPr>
        <p:spPr>
          <a:xfrm>
            <a:off x="5263" y="3291830"/>
            <a:ext cx="9138737" cy="1384995"/>
          </a:xfrm>
          <a:prstGeom prst="rect">
            <a:avLst/>
          </a:prstGeom>
        </p:spPr>
        <p:txBody>
          <a:bodyPr wrap="square">
            <a:spAutoFit/>
          </a:bodyPr>
          <a:lstStyle/>
          <a:p>
            <a:pPr algn="just"/>
            <a:r>
              <a:rPr lang="ru-RU" altLang="ru-RU" sz="1400" dirty="0">
                <a:solidFill>
                  <a:srgbClr val="000099"/>
                </a:solidFill>
              </a:rPr>
              <a:t>В случае если кредит не превышен, то происходит переход в состояние получения наличных.</a:t>
            </a:r>
          </a:p>
          <a:p>
            <a:pPr algn="just"/>
            <a:r>
              <a:rPr lang="ru-RU" altLang="ru-RU" sz="1400" dirty="0">
                <a:solidFill>
                  <a:srgbClr val="000099"/>
                </a:solidFill>
              </a:rPr>
              <a:t>Формализм конечных автоматов допускает вложение одних конечных автоматов в другие для уточнения внутренней структуры отдельных более общих состояний. В этом случае вложенные конечные автоматы получили название конечных </a:t>
            </a:r>
            <a:r>
              <a:rPr lang="ru-RU" altLang="ru-RU" sz="1400" b="1" dirty="0">
                <a:solidFill>
                  <a:srgbClr val="C00000"/>
                </a:solidFill>
              </a:rPr>
              <a:t>подавтоматов</a:t>
            </a:r>
            <a:r>
              <a:rPr lang="ru-RU" altLang="ru-RU" sz="1400" dirty="0">
                <a:solidFill>
                  <a:srgbClr val="000099"/>
                </a:solidFill>
              </a:rPr>
              <a:t>. </a:t>
            </a:r>
            <a:r>
              <a:rPr lang="ru-RU" altLang="ru-RU" sz="1400" b="1" dirty="0">
                <a:solidFill>
                  <a:srgbClr val="C00000"/>
                </a:solidFill>
              </a:rPr>
              <a:t>Подавтоматы</a:t>
            </a:r>
            <a:r>
              <a:rPr lang="ru-RU" altLang="ru-RU" sz="1400" dirty="0">
                <a:solidFill>
                  <a:srgbClr val="000099"/>
                </a:solidFill>
              </a:rPr>
              <a:t> могут использоваться для внутренней спецификации процедур и функций, реализация которых обусловливает поведение моделируемой системы или объекта. </a:t>
            </a:r>
          </a:p>
        </p:txBody>
      </p:sp>
    </p:spTree>
    <p:extLst>
      <p:ext uri="{BB962C8B-B14F-4D97-AF65-F5344CB8AC3E}">
        <p14:creationId xmlns:p14="http://schemas.microsoft.com/office/powerpoint/2010/main" val="1514810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Составное состояние</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507282"/>
            <a:ext cx="914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100" dirty="0">
                <a:solidFill>
                  <a:srgbClr val="000099"/>
                </a:solidFill>
                <a:latin typeface="Arial" charset="0"/>
              </a:rPr>
              <a:t>Моделирование сложных объектов и систем, как правило, связано с многоуровневым представлением их состояний. В этом случае возникает необходимость детализировать отдельные состояния, сделав их составными.</a:t>
            </a:r>
          </a:p>
          <a:p>
            <a:pPr algn="just" eaLnBrk="1" hangingPunct="1"/>
            <a:r>
              <a:rPr lang="ru-RU" altLang="ru-RU" sz="1100" b="1" dirty="0">
                <a:solidFill>
                  <a:srgbClr val="C00000"/>
                </a:solidFill>
                <a:latin typeface="Arial" charset="0"/>
              </a:rPr>
              <a:t>Составное состояние (</a:t>
            </a:r>
            <a:r>
              <a:rPr lang="ru-RU" altLang="ru-RU" sz="1100" b="1" dirty="0" err="1">
                <a:solidFill>
                  <a:srgbClr val="C00000"/>
                </a:solidFill>
                <a:latin typeface="Arial" charset="0"/>
              </a:rPr>
              <a:t>composite</a:t>
            </a:r>
            <a:r>
              <a:rPr lang="ru-RU" altLang="ru-RU" sz="1100" b="1" dirty="0">
                <a:solidFill>
                  <a:srgbClr val="C00000"/>
                </a:solidFill>
                <a:latin typeface="Arial" charset="0"/>
              </a:rPr>
              <a:t> </a:t>
            </a:r>
            <a:r>
              <a:rPr lang="ru-RU" altLang="ru-RU" sz="1100" b="1" dirty="0" err="1">
                <a:solidFill>
                  <a:srgbClr val="C00000"/>
                </a:solidFill>
                <a:latin typeface="Arial" charset="0"/>
              </a:rPr>
              <a:t>state</a:t>
            </a:r>
            <a:r>
              <a:rPr lang="ru-RU" altLang="ru-RU" sz="1100" b="1" dirty="0">
                <a:solidFill>
                  <a:srgbClr val="C00000"/>
                </a:solidFill>
                <a:latin typeface="Arial" charset="0"/>
              </a:rPr>
              <a:t>) </a:t>
            </a:r>
            <a:r>
              <a:rPr lang="ru-RU" altLang="ru-RU" sz="1100" dirty="0">
                <a:solidFill>
                  <a:srgbClr val="000099"/>
                </a:solidFill>
                <a:latin typeface="Arial" charset="0"/>
              </a:rPr>
              <a:t>- сложное состояние, которое состоит из других вложенных в него состояний.</a:t>
            </a:r>
          </a:p>
          <a:p>
            <a:pPr algn="just" eaLnBrk="1" hangingPunct="1"/>
            <a:r>
              <a:rPr lang="ru-RU" altLang="ru-RU" sz="1100" dirty="0">
                <a:solidFill>
                  <a:srgbClr val="000099"/>
                </a:solidFill>
                <a:latin typeface="Arial" charset="0"/>
              </a:rPr>
              <a:t>Составное состояние называют также состоянием-композитом. Вложенные состояния выступают по отношению к составному состоянию как </a:t>
            </a:r>
            <a:r>
              <a:rPr lang="ru-RU" altLang="ru-RU" sz="1100" dirty="0" err="1">
                <a:solidFill>
                  <a:srgbClr val="000099"/>
                </a:solidFill>
                <a:latin typeface="Arial" charset="0"/>
              </a:rPr>
              <a:t>подсостояния</a:t>
            </a:r>
            <a:r>
              <a:rPr lang="ru-RU" altLang="ru-RU" sz="1100" dirty="0">
                <a:solidFill>
                  <a:srgbClr val="000099"/>
                </a:solidFill>
                <a:latin typeface="Arial" charset="0"/>
              </a:rPr>
              <a:t> (</a:t>
            </a:r>
            <a:r>
              <a:rPr lang="ru-RU" altLang="ru-RU" sz="1100" dirty="0" err="1">
                <a:solidFill>
                  <a:srgbClr val="000099"/>
                </a:solidFill>
                <a:latin typeface="Arial" charset="0"/>
              </a:rPr>
              <a:t>substate</a:t>
            </a:r>
            <a:r>
              <a:rPr lang="ru-RU" altLang="ru-RU" sz="1100" dirty="0">
                <a:solidFill>
                  <a:srgbClr val="000099"/>
                </a:solidFill>
                <a:latin typeface="Arial" charset="0"/>
              </a:rPr>
              <a:t>). И хотя между ними имеет место отношение композиции, графически все вершины диаграммы, которые соответствуют вложенным состояниям, изображаются внутри символа составного состояния. В этом случае размеры графического символа составного состояния увеличиваются, так чтобы вместить в себя все </a:t>
            </a:r>
            <a:r>
              <a:rPr lang="ru-RU" altLang="ru-RU" sz="1100" dirty="0" err="1">
                <a:solidFill>
                  <a:srgbClr val="000099"/>
                </a:solidFill>
                <a:latin typeface="Arial" charset="0"/>
              </a:rPr>
              <a:t>подсостояния</a:t>
            </a:r>
            <a:r>
              <a:rPr lang="ru-RU" altLang="ru-RU" sz="1100" dirty="0">
                <a:solidFill>
                  <a:srgbClr val="000099"/>
                </a:solidFill>
                <a:latin typeface="Arial" charset="0"/>
              </a:rPr>
              <a:t> .</a:t>
            </a:r>
          </a:p>
          <a:p>
            <a:pPr algn="just" eaLnBrk="1" hangingPunct="1"/>
            <a:endParaRPr lang="ru-RU" altLang="ru-RU" sz="1300" dirty="0">
              <a:solidFill>
                <a:srgbClr val="000099"/>
              </a:solidFill>
              <a:latin typeface="Arial" charset="0"/>
            </a:endParaRPr>
          </a:p>
        </p:txBody>
      </p:sp>
      <p:pic>
        <p:nvPicPr>
          <p:cNvPr id="5" name="Picture 5">
            <a:extLst>
              <a:ext uri="{FF2B5EF4-FFF2-40B4-BE49-F238E27FC236}">
                <a16:creationId xmlns:a16="http://schemas.microsoft.com/office/drawing/2014/main" id="{7B54809A-89A4-456C-BA7F-2A18DF91C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946" y="1819382"/>
            <a:ext cx="3844054" cy="187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4A69F227-F9FA-452D-834F-7B4D2CC1661B}"/>
              </a:ext>
            </a:extLst>
          </p:cNvPr>
          <p:cNvSpPr/>
          <p:nvPr/>
        </p:nvSpPr>
        <p:spPr>
          <a:xfrm>
            <a:off x="5332017" y="3828305"/>
            <a:ext cx="3779912" cy="646331"/>
          </a:xfrm>
          <a:prstGeom prst="rect">
            <a:avLst/>
          </a:prstGeom>
        </p:spPr>
        <p:txBody>
          <a:bodyPr wrap="square">
            <a:spAutoFit/>
          </a:bodyPr>
          <a:lstStyle/>
          <a:p>
            <a:r>
              <a:rPr lang="ru-RU" sz="1200" dirty="0">
                <a:solidFill>
                  <a:srgbClr val="000099"/>
                </a:solidFill>
              </a:rPr>
              <a:t>Графическое представление составного состояния с двумя вложенными в него последовательными </a:t>
            </a:r>
            <a:r>
              <a:rPr lang="ru-RU" sz="1200" dirty="0" err="1">
                <a:solidFill>
                  <a:srgbClr val="000099"/>
                </a:solidFill>
              </a:rPr>
              <a:t>подсостояниями</a:t>
            </a:r>
            <a:endParaRPr lang="ru-RU" sz="1200" dirty="0">
              <a:solidFill>
                <a:srgbClr val="000099"/>
              </a:solidFill>
            </a:endParaRPr>
          </a:p>
        </p:txBody>
      </p:sp>
      <p:sp>
        <p:nvSpPr>
          <p:cNvPr id="9" name="Прямоугольник 8">
            <a:extLst>
              <a:ext uri="{FF2B5EF4-FFF2-40B4-BE49-F238E27FC236}">
                <a16:creationId xmlns:a16="http://schemas.microsoft.com/office/drawing/2014/main" id="{322BEDDC-48E7-4160-AB74-DA7A428B4D0D}"/>
              </a:ext>
            </a:extLst>
          </p:cNvPr>
          <p:cNvSpPr/>
          <p:nvPr/>
        </p:nvSpPr>
        <p:spPr>
          <a:xfrm>
            <a:off x="0" y="1843146"/>
            <a:ext cx="5299946" cy="2631490"/>
          </a:xfrm>
          <a:prstGeom prst="rect">
            <a:avLst/>
          </a:prstGeom>
        </p:spPr>
        <p:txBody>
          <a:bodyPr wrap="square">
            <a:spAutoFit/>
          </a:bodyPr>
          <a:lstStyle/>
          <a:p>
            <a:pPr algn="just"/>
            <a:r>
              <a:rPr lang="ru-RU" sz="1100" b="1" dirty="0">
                <a:solidFill>
                  <a:srgbClr val="000099"/>
                </a:solidFill>
              </a:rPr>
              <a:t>Составное состояние </a:t>
            </a:r>
            <a:r>
              <a:rPr lang="ru-RU" sz="1100" dirty="0">
                <a:solidFill>
                  <a:srgbClr val="000099"/>
                </a:solidFill>
              </a:rPr>
              <a:t>может содержать </a:t>
            </a:r>
            <a:r>
              <a:rPr lang="ru-RU" sz="1100" i="1" dirty="0">
                <a:solidFill>
                  <a:srgbClr val="000099"/>
                </a:solidFill>
              </a:rPr>
              <a:t>или несколько последовательных </a:t>
            </a:r>
            <a:r>
              <a:rPr lang="ru-RU" sz="1100" i="1" dirty="0" err="1">
                <a:solidFill>
                  <a:srgbClr val="000099"/>
                </a:solidFill>
              </a:rPr>
              <a:t>подсостояний</a:t>
            </a:r>
            <a:r>
              <a:rPr lang="ru-RU" sz="1100" i="1" dirty="0">
                <a:solidFill>
                  <a:srgbClr val="000099"/>
                </a:solidFill>
              </a:rPr>
              <a:t>, или несколько параллельных конечных подавтоматов.</a:t>
            </a:r>
            <a:r>
              <a:rPr lang="ru-RU" sz="1100" dirty="0">
                <a:solidFill>
                  <a:srgbClr val="000099"/>
                </a:solidFill>
              </a:rPr>
              <a:t> Каждое состояние-композит может уточняться только одним из указанных способов. При этом любое из </a:t>
            </a:r>
            <a:r>
              <a:rPr lang="ru-RU" sz="1100" dirty="0" err="1">
                <a:solidFill>
                  <a:srgbClr val="000099"/>
                </a:solidFill>
              </a:rPr>
              <a:t>подсостояний</a:t>
            </a:r>
            <a:r>
              <a:rPr lang="ru-RU" sz="1100" dirty="0">
                <a:solidFill>
                  <a:srgbClr val="000099"/>
                </a:solidFill>
              </a:rPr>
              <a:t>, в свою очередь, может быть состоянием-композитом и содержать внутри себя другие вложенные </a:t>
            </a:r>
            <a:r>
              <a:rPr lang="ru-RU" sz="1100" dirty="0" err="1">
                <a:solidFill>
                  <a:srgbClr val="000099"/>
                </a:solidFill>
              </a:rPr>
              <a:t>подсостояния</a:t>
            </a:r>
            <a:r>
              <a:rPr lang="ru-RU" sz="1100" dirty="0">
                <a:solidFill>
                  <a:srgbClr val="000099"/>
                </a:solidFill>
              </a:rPr>
              <a:t>. </a:t>
            </a:r>
            <a:r>
              <a:rPr lang="ru-RU" sz="1100" u="sng" dirty="0">
                <a:solidFill>
                  <a:srgbClr val="000099"/>
                </a:solidFill>
              </a:rPr>
              <a:t>Количество уровней вложенности составных состояний в языке UML не фиксировано.</a:t>
            </a:r>
          </a:p>
          <a:p>
            <a:pPr algn="just"/>
            <a:r>
              <a:rPr lang="ru-RU" sz="1100" b="1" dirty="0">
                <a:solidFill>
                  <a:srgbClr val="C00000"/>
                </a:solidFill>
              </a:rPr>
              <a:t>Последовательные </a:t>
            </a:r>
            <a:r>
              <a:rPr lang="ru-RU" sz="1100" b="1" dirty="0" err="1">
                <a:solidFill>
                  <a:srgbClr val="C00000"/>
                </a:solidFill>
              </a:rPr>
              <a:t>подсостояния</a:t>
            </a:r>
            <a:r>
              <a:rPr lang="ru-RU" sz="1100" b="1" dirty="0">
                <a:solidFill>
                  <a:srgbClr val="C00000"/>
                </a:solidFill>
              </a:rPr>
              <a:t> (</a:t>
            </a:r>
            <a:r>
              <a:rPr lang="ru-RU" sz="1100" b="1" dirty="0" err="1">
                <a:solidFill>
                  <a:srgbClr val="C00000"/>
                </a:solidFill>
              </a:rPr>
              <a:t>sequential</a:t>
            </a:r>
            <a:r>
              <a:rPr lang="ru-RU" sz="1100" b="1" dirty="0">
                <a:solidFill>
                  <a:srgbClr val="C00000"/>
                </a:solidFill>
              </a:rPr>
              <a:t> </a:t>
            </a:r>
            <a:r>
              <a:rPr lang="ru-RU" sz="1100" b="1" dirty="0" err="1">
                <a:solidFill>
                  <a:srgbClr val="C00000"/>
                </a:solidFill>
              </a:rPr>
              <a:t>substates</a:t>
            </a:r>
            <a:r>
              <a:rPr lang="ru-RU" sz="1100" b="1" dirty="0">
                <a:solidFill>
                  <a:srgbClr val="C00000"/>
                </a:solidFill>
              </a:rPr>
              <a:t>) </a:t>
            </a:r>
            <a:r>
              <a:rPr lang="ru-RU" sz="1100" dirty="0">
                <a:solidFill>
                  <a:srgbClr val="000099"/>
                </a:solidFill>
              </a:rPr>
              <a:t>— вложенные состояния состояния-композита, в рамках которого в каждый момент времени объект может находиться в одном и только одном </a:t>
            </a:r>
            <a:r>
              <a:rPr lang="ru-RU" sz="1100" dirty="0" err="1">
                <a:solidFill>
                  <a:srgbClr val="000099"/>
                </a:solidFill>
              </a:rPr>
              <a:t>подсостояний</a:t>
            </a:r>
            <a:r>
              <a:rPr lang="ru-RU" sz="1100" dirty="0">
                <a:solidFill>
                  <a:srgbClr val="000099"/>
                </a:solidFill>
              </a:rPr>
              <a:t>.</a:t>
            </a:r>
          </a:p>
          <a:p>
            <a:pPr algn="just"/>
            <a:r>
              <a:rPr lang="ru-RU" sz="1100" dirty="0">
                <a:solidFill>
                  <a:srgbClr val="000099"/>
                </a:solidFill>
              </a:rPr>
              <a:t>Поведение объекта в этом случае представляет собой последовательную смену </a:t>
            </a:r>
            <a:r>
              <a:rPr lang="ru-RU" sz="1100" dirty="0" err="1">
                <a:solidFill>
                  <a:srgbClr val="000099"/>
                </a:solidFill>
              </a:rPr>
              <a:t>подсостояний</a:t>
            </a:r>
            <a:r>
              <a:rPr lang="ru-RU" sz="1100" dirty="0">
                <a:solidFill>
                  <a:srgbClr val="000099"/>
                </a:solidFill>
              </a:rPr>
              <a:t> — от начального до конечного. </a:t>
            </a:r>
            <a:r>
              <a:rPr lang="ru-RU" sz="1100" i="1" dirty="0">
                <a:solidFill>
                  <a:srgbClr val="000099"/>
                </a:solidFill>
              </a:rPr>
              <a:t>Моделируемый объект или система продолжает находиться в составном состоянии</a:t>
            </a:r>
            <a:r>
              <a:rPr lang="ru-RU" sz="1100" dirty="0">
                <a:solidFill>
                  <a:srgbClr val="000099"/>
                </a:solidFill>
              </a:rPr>
              <a:t>, тем не менее, введение в рассмотрение последовательных </a:t>
            </a:r>
            <a:r>
              <a:rPr lang="ru-RU" sz="1100" dirty="0" err="1">
                <a:solidFill>
                  <a:srgbClr val="000099"/>
                </a:solidFill>
              </a:rPr>
              <a:t>подсостояний</a:t>
            </a:r>
            <a:r>
              <a:rPr lang="ru-RU" sz="1100" dirty="0">
                <a:solidFill>
                  <a:srgbClr val="000099"/>
                </a:solidFill>
              </a:rPr>
              <a:t> позволяет учесть более тонкие логические аспекты его внутреннего поведения.</a:t>
            </a:r>
          </a:p>
        </p:txBody>
      </p:sp>
    </p:spTree>
    <p:extLst>
      <p:ext uri="{BB962C8B-B14F-4D97-AF65-F5344CB8AC3E}">
        <p14:creationId xmlns:p14="http://schemas.microsoft.com/office/powerpoint/2010/main" val="2914366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Последовательные </a:t>
            </a:r>
            <a:r>
              <a:rPr lang="ru-RU" altLang="ru-RU" sz="2000" b="1" i="1" dirty="0" err="1">
                <a:solidFill>
                  <a:srgbClr val="000099"/>
                </a:solidFill>
                <a:effectLst>
                  <a:outerShdw blurRad="38100" dist="38100" dir="2700000" algn="tl">
                    <a:srgbClr val="C0C0C0"/>
                  </a:outerShdw>
                </a:effectLst>
                <a:latin typeface="Arial" charset="0"/>
              </a:rPr>
              <a:t>подсостояния</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7" name="Picture 5">
            <a:extLst>
              <a:ext uri="{FF2B5EF4-FFF2-40B4-BE49-F238E27FC236}">
                <a16:creationId xmlns:a16="http://schemas.microsoft.com/office/drawing/2014/main" id="{CE82990B-5483-4329-87BF-20771F0A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264" y="536741"/>
            <a:ext cx="4543736" cy="203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a:extLst>
              <a:ext uri="{FF2B5EF4-FFF2-40B4-BE49-F238E27FC236}">
                <a16:creationId xmlns:a16="http://schemas.microsoft.com/office/drawing/2014/main" id="{5686AC68-33F5-4223-B63E-5EA4BE2E2EE1}"/>
              </a:ext>
            </a:extLst>
          </p:cNvPr>
          <p:cNvSpPr/>
          <p:nvPr/>
        </p:nvSpPr>
        <p:spPr>
          <a:xfrm>
            <a:off x="4767410" y="2680728"/>
            <a:ext cx="4209444" cy="461665"/>
          </a:xfrm>
          <a:prstGeom prst="rect">
            <a:avLst/>
          </a:prstGeom>
        </p:spPr>
        <p:txBody>
          <a:bodyPr wrap="square">
            <a:spAutoFit/>
          </a:bodyPr>
          <a:lstStyle/>
          <a:p>
            <a:pPr algn="just"/>
            <a:r>
              <a:rPr lang="ru-RU" sz="1200" dirty="0">
                <a:solidFill>
                  <a:srgbClr val="000099"/>
                </a:solidFill>
              </a:rPr>
              <a:t>Графическое изображение состояния-композита с вложенными параллельными </a:t>
            </a:r>
            <a:r>
              <a:rPr lang="ru-RU" sz="1200" dirty="0" err="1">
                <a:solidFill>
                  <a:srgbClr val="000099"/>
                </a:solidFill>
              </a:rPr>
              <a:t>подсостояниями</a:t>
            </a:r>
            <a:r>
              <a:rPr lang="ru-RU" sz="1200" dirty="0">
                <a:solidFill>
                  <a:srgbClr val="000099"/>
                </a:solidFill>
              </a:rPr>
              <a:t> </a:t>
            </a:r>
          </a:p>
        </p:txBody>
      </p:sp>
      <p:sp>
        <p:nvSpPr>
          <p:cNvPr id="9" name="Прямоугольник 8">
            <a:extLst>
              <a:ext uri="{FF2B5EF4-FFF2-40B4-BE49-F238E27FC236}">
                <a16:creationId xmlns:a16="http://schemas.microsoft.com/office/drawing/2014/main" id="{D9B21A4B-15C4-4AEA-AA01-340B8DBDB758}"/>
              </a:ext>
            </a:extLst>
          </p:cNvPr>
          <p:cNvSpPr/>
          <p:nvPr/>
        </p:nvSpPr>
        <p:spPr>
          <a:xfrm>
            <a:off x="0" y="475186"/>
            <a:ext cx="4595764" cy="4185761"/>
          </a:xfrm>
          <a:prstGeom prst="rect">
            <a:avLst/>
          </a:prstGeom>
        </p:spPr>
        <p:txBody>
          <a:bodyPr wrap="square">
            <a:spAutoFit/>
          </a:bodyPr>
          <a:lstStyle/>
          <a:p>
            <a:pPr algn="just"/>
            <a:r>
              <a:rPr lang="ru-RU" sz="1200" dirty="0">
                <a:solidFill>
                  <a:srgbClr val="000099"/>
                </a:solidFill>
              </a:rPr>
              <a:t>В качестве примера моделируемой системы стоит рассмотреть обычный телефонный аппарат.</a:t>
            </a:r>
          </a:p>
          <a:p>
            <a:pPr algn="just"/>
            <a:r>
              <a:rPr lang="ru-RU" sz="1200" dirty="0">
                <a:solidFill>
                  <a:srgbClr val="000099"/>
                </a:solidFill>
              </a:rPr>
              <a:t>Он может находиться в различных состояниях, в частности в состоянии дозвона до абонента. Очевидно, для того чтобы позвонить, необходимо снять телефонную трубку, услышать тоновый сигнал, после чего набрать нужный телефонный номер. Таким образом, состояние дозвона до абонента является составным и состоит из двух последовательных </a:t>
            </a:r>
            <a:r>
              <a:rPr lang="ru-RU" sz="1200" dirty="0" err="1">
                <a:solidFill>
                  <a:srgbClr val="000099"/>
                </a:solidFill>
              </a:rPr>
              <a:t>подсостояний</a:t>
            </a:r>
            <a:r>
              <a:rPr lang="ru-RU" sz="1200" dirty="0">
                <a:solidFill>
                  <a:srgbClr val="000099"/>
                </a:solidFill>
              </a:rPr>
              <a:t>: Телефонная трубка поднята и Набор телефонного номера. Фрагмент диаграммы состояний для этого примера содержит одно состояние-композит, которое состоит из двух последовательных </a:t>
            </a:r>
            <a:r>
              <a:rPr lang="ru-RU" sz="1200" dirty="0" err="1">
                <a:solidFill>
                  <a:srgbClr val="000099"/>
                </a:solidFill>
              </a:rPr>
              <a:t>подсостояний</a:t>
            </a:r>
            <a:r>
              <a:rPr lang="ru-RU" sz="1200" dirty="0">
                <a:solidFill>
                  <a:srgbClr val="000099"/>
                </a:solidFill>
              </a:rPr>
              <a:t>.</a:t>
            </a:r>
          </a:p>
          <a:p>
            <a:pPr algn="just"/>
            <a:r>
              <a:rPr lang="ru-RU" sz="1200" dirty="0">
                <a:solidFill>
                  <a:srgbClr val="000099"/>
                </a:solidFill>
              </a:rPr>
              <a:t>Некоторых пояснений могут потребовать переходы. Два из них специфицируют событие-триггер, которое имеет имя: набор цифры(n) с параметром n. В качестве параметра, как нетрудно предположить, выступает отдельная цифра на диске телефонного аппарата. Переход из начального </a:t>
            </a:r>
            <a:r>
              <a:rPr lang="ru-RU" sz="1200" dirty="0" err="1">
                <a:solidFill>
                  <a:srgbClr val="000099"/>
                </a:solidFill>
              </a:rPr>
              <a:t>подсостояния</a:t>
            </a:r>
            <a:r>
              <a:rPr lang="ru-RU" sz="1200" dirty="0">
                <a:solidFill>
                  <a:srgbClr val="000099"/>
                </a:solidFill>
              </a:rPr>
              <a:t> не содержит никакой строки текста. Последний переход в конечное </a:t>
            </a:r>
            <a:r>
              <a:rPr lang="ru-RU" sz="1200" dirty="0" err="1">
                <a:solidFill>
                  <a:srgbClr val="000099"/>
                </a:solidFill>
              </a:rPr>
              <a:t>подсостояние</a:t>
            </a:r>
            <a:r>
              <a:rPr lang="ru-RU" sz="1200" dirty="0">
                <a:solidFill>
                  <a:srgbClr val="000099"/>
                </a:solidFill>
              </a:rPr>
              <a:t> также не имеет события-триггера, но имеет сторожевое условие, проверяющее полноту набранного номера абонента. </a:t>
            </a:r>
          </a:p>
          <a:p>
            <a:pPr algn="just"/>
            <a:r>
              <a:rPr lang="ru-RU" sz="1400" dirty="0">
                <a:solidFill>
                  <a:srgbClr val="000099"/>
                </a:solidFill>
              </a:rPr>
              <a:t> </a:t>
            </a:r>
          </a:p>
        </p:txBody>
      </p:sp>
    </p:spTree>
    <p:extLst>
      <p:ext uri="{BB962C8B-B14F-4D97-AF65-F5344CB8AC3E}">
        <p14:creationId xmlns:p14="http://schemas.microsoft.com/office/powerpoint/2010/main" val="1554983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Последовательные </a:t>
            </a:r>
            <a:r>
              <a:rPr lang="ru-RU" altLang="ru-RU" sz="2000" b="1" i="1" dirty="0" err="1">
                <a:solidFill>
                  <a:srgbClr val="000099"/>
                </a:solidFill>
                <a:effectLst>
                  <a:outerShdw blurRad="38100" dist="38100" dir="2700000" algn="tl">
                    <a:srgbClr val="C0C0C0"/>
                  </a:outerShdw>
                </a:effectLst>
                <a:latin typeface="Arial" charset="0"/>
              </a:rPr>
              <a:t>подсостояния</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171646" y="483519"/>
            <a:ext cx="8799097" cy="2492990"/>
          </a:xfrm>
          <a:prstGeom prst="rect">
            <a:avLst/>
          </a:prstGeom>
        </p:spPr>
        <p:txBody>
          <a:bodyPr wrap="square">
            <a:spAutoFit/>
          </a:bodyPr>
          <a:lstStyle/>
          <a:p>
            <a:pPr algn="just"/>
            <a:r>
              <a:rPr lang="ru-RU" altLang="ru-RU" sz="1300" dirty="0">
                <a:solidFill>
                  <a:srgbClr val="000099"/>
                </a:solidFill>
              </a:rPr>
              <a:t>Только в случае истинности этого условия телефонный аппарат может перейти в конечное состояние для состояния-композита Дозвон до абонента.</a:t>
            </a:r>
          </a:p>
          <a:p>
            <a:pPr algn="just"/>
            <a:r>
              <a:rPr lang="ru-RU" altLang="ru-RU" sz="1300" dirty="0">
                <a:solidFill>
                  <a:srgbClr val="000099"/>
                </a:solidFill>
              </a:rPr>
              <a:t>Каждое составное состояние должно содержать в качестве вложенных состояний начальное и конечное состояния. При этом начальное </a:t>
            </a:r>
            <a:r>
              <a:rPr lang="ru-RU" altLang="ru-RU" sz="1300" dirty="0" err="1">
                <a:solidFill>
                  <a:srgbClr val="000099"/>
                </a:solidFill>
              </a:rPr>
              <a:t>подсостояние</a:t>
            </a:r>
            <a:r>
              <a:rPr lang="ru-RU" altLang="ru-RU" sz="1300" dirty="0">
                <a:solidFill>
                  <a:srgbClr val="000099"/>
                </a:solidFill>
              </a:rPr>
              <a:t> является исходным, когда происходит переход объекта в данное составное состояние. Если составное состояние содержит внутри себя конечное состояние, то переход в это вложенное конечное состояние означает завершение нахождения объекта в данном составном состоянии. Важно помнить, что для последовательных </a:t>
            </a:r>
            <a:r>
              <a:rPr lang="ru-RU" altLang="ru-RU" sz="1300" dirty="0" err="1">
                <a:solidFill>
                  <a:srgbClr val="000099"/>
                </a:solidFill>
              </a:rPr>
              <a:t>подсостояний</a:t>
            </a:r>
            <a:r>
              <a:rPr lang="ru-RU" altLang="ru-RU" sz="1300" dirty="0">
                <a:solidFill>
                  <a:srgbClr val="000099"/>
                </a:solidFill>
              </a:rPr>
              <a:t> начальное и конечное состояния должны быть единственными в каждом составном состоянии.</a:t>
            </a:r>
          </a:p>
          <a:p>
            <a:pPr algn="just"/>
            <a:r>
              <a:rPr lang="ru-RU" altLang="ru-RU" sz="1300" dirty="0">
                <a:solidFill>
                  <a:srgbClr val="000099"/>
                </a:solidFill>
              </a:rPr>
              <a:t>Каждая совокупность вложенных последовательных </a:t>
            </a:r>
            <a:r>
              <a:rPr lang="ru-RU" altLang="ru-RU" sz="1300" dirty="0" err="1">
                <a:solidFill>
                  <a:srgbClr val="000099"/>
                </a:solidFill>
              </a:rPr>
              <a:t>подсостояний</a:t>
            </a:r>
            <a:r>
              <a:rPr lang="ru-RU" altLang="ru-RU" sz="1300" dirty="0">
                <a:solidFill>
                  <a:srgbClr val="000099"/>
                </a:solidFill>
              </a:rPr>
              <a:t> представляет собой конечный подавтомат того конечного автомата, которому принадлежит рассматриваемое составное состояние. Поскольку каждый конечный автомат может иметь по определению единственное начальное и единственное конечное состояния, то для любого его конечного подавтомата это условие также должно выполняться. </a:t>
            </a:r>
          </a:p>
        </p:txBody>
      </p:sp>
    </p:spTree>
    <p:extLst>
      <p:ext uri="{BB962C8B-B14F-4D97-AF65-F5344CB8AC3E}">
        <p14:creationId xmlns:p14="http://schemas.microsoft.com/office/powerpoint/2010/main" val="2432493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000000">
                      <a:alpha val="43137"/>
                    </a:srgbClr>
                  </a:outerShdw>
                </a:effectLst>
              </a:rPr>
              <a:t>Параллельные </a:t>
            </a:r>
            <a:r>
              <a:rPr lang="ru-RU" altLang="ru-RU" sz="2000" b="1" i="1" dirty="0" err="1">
                <a:solidFill>
                  <a:srgbClr val="000099"/>
                </a:solidFill>
                <a:effectLst>
                  <a:outerShdw blurRad="38100" dist="38100" dir="2700000" algn="tl">
                    <a:srgbClr val="000000">
                      <a:alpha val="43137"/>
                    </a:srgbClr>
                  </a:outerShdw>
                </a:effectLst>
              </a:rPr>
              <a:t>подсостояния</a:t>
            </a:r>
            <a:r>
              <a:rPr lang="ru-RU" altLang="ru-RU" sz="2000" b="1" i="1" dirty="0">
                <a:solidFill>
                  <a:srgbClr val="000099"/>
                </a:solidFill>
                <a:effectLst>
                  <a:outerShdw blurRad="38100" dist="38100" dir="2700000" algn="tl">
                    <a:srgbClr val="000000">
                      <a:alpha val="43137"/>
                    </a:srgbClr>
                  </a:outerShdw>
                </a:effectLst>
                <a:latin typeface="Arial" charset="0"/>
              </a:rPr>
              <a:t> </a:t>
            </a:r>
            <a:endParaRPr lang="ru-RU" sz="2000" b="1" i="1" dirty="0">
              <a:solidFill>
                <a:srgbClr val="000099"/>
              </a:solidFill>
              <a:effectLst>
                <a:outerShdw blurRad="38100" dist="38100" dir="2700000" algn="tl">
                  <a:srgbClr val="000000">
                    <a:alpha val="43137"/>
                  </a:srgbClr>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1444" y="536741"/>
            <a:ext cx="9145444" cy="461665"/>
          </a:xfrm>
          <a:prstGeom prst="rect">
            <a:avLst/>
          </a:prstGeom>
        </p:spPr>
        <p:txBody>
          <a:bodyPr wrap="square">
            <a:spAutoFit/>
          </a:bodyPr>
          <a:lstStyle/>
          <a:p>
            <a:pPr algn="just"/>
            <a:r>
              <a:rPr lang="ru-RU" altLang="ru-RU" sz="1200" b="1" dirty="0">
                <a:solidFill>
                  <a:srgbClr val="C00000"/>
                </a:solidFill>
              </a:rPr>
              <a:t>Параллельные </a:t>
            </a:r>
            <a:r>
              <a:rPr lang="ru-RU" altLang="ru-RU" sz="1200" b="1" dirty="0" err="1">
                <a:solidFill>
                  <a:srgbClr val="C00000"/>
                </a:solidFill>
              </a:rPr>
              <a:t>подсостояния</a:t>
            </a:r>
            <a:r>
              <a:rPr lang="ru-RU" altLang="ru-RU" sz="1200" b="1" dirty="0">
                <a:solidFill>
                  <a:srgbClr val="C00000"/>
                </a:solidFill>
              </a:rPr>
              <a:t> </a:t>
            </a:r>
            <a:r>
              <a:rPr lang="ru-RU" altLang="ru-RU" sz="1200" dirty="0">
                <a:solidFill>
                  <a:srgbClr val="C00000"/>
                </a:solidFill>
              </a:rPr>
              <a:t>(</a:t>
            </a:r>
            <a:r>
              <a:rPr lang="ru-RU" altLang="ru-RU" sz="1200" dirty="0" err="1">
                <a:solidFill>
                  <a:srgbClr val="C00000"/>
                </a:solidFill>
              </a:rPr>
              <a:t>concurrent</a:t>
            </a:r>
            <a:r>
              <a:rPr lang="ru-RU" altLang="ru-RU" sz="1200" dirty="0">
                <a:solidFill>
                  <a:srgbClr val="C00000"/>
                </a:solidFill>
              </a:rPr>
              <a:t> </a:t>
            </a:r>
            <a:r>
              <a:rPr lang="ru-RU" altLang="ru-RU" sz="1200" dirty="0" err="1">
                <a:solidFill>
                  <a:srgbClr val="C00000"/>
                </a:solidFill>
              </a:rPr>
              <a:t>substates</a:t>
            </a:r>
            <a:r>
              <a:rPr lang="ru-RU" altLang="ru-RU" sz="1200" dirty="0">
                <a:solidFill>
                  <a:srgbClr val="C00000"/>
                </a:solidFill>
              </a:rPr>
              <a:t>) </a:t>
            </a:r>
            <a:r>
              <a:rPr lang="ru-RU" altLang="ru-RU" sz="1200" dirty="0">
                <a:solidFill>
                  <a:srgbClr val="000099"/>
                </a:solidFill>
              </a:rPr>
              <a:t>— вложенные состояния, используемые для спецификации двух и более конечных подавтоматов, которые могут выполняться параллельно внутри составного состояния.</a:t>
            </a:r>
          </a:p>
        </p:txBody>
      </p:sp>
      <p:pic>
        <p:nvPicPr>
          <p:cNvPr id="5" name="Picture 5">
            <a:extLst>
              <a:ext uri="{FF2B5EF4-FFF2-40B4-BE49-F238E27FC236}">
                <a16:creationId xmlns:a16="http://schemas.microsoft.com/office/drawing/2014/main" id="{B78E05DB-7D24-4D64-B127-595B43B72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285" y="1003820"/>
            <a:ext cx="4615715" cy="142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31BEAB7B-66A2-4D34-BB13-3DE8ECC4A121}"/>
              </a:ext>
            </a:extLst>
          </p:cNvPr>
          <p:cNvSpPr/>
          <p:nvPr/>
        </p:nvSpPr>
        <p:spPr>
          <a:xfrm>
            <a:off x="4420022" y="2479009"/>
            <a:ext cx="4932040" cy="461665"/>
          </a:xfrm>
          <a:prstGeom prst="rect">
            <a:avLst/>
          </a:prstGeom>
        </p:spPr>
        <p:txBody>
          <a:bodyPr wrap="square">
            <a:spAutoFit/>
          </a:bodyPr>
          <a:lstStyle/>
          <a:p>
            <a:pPr algn="ctr">
              <a:spcBef>
                <a:spcPct val="50000"/>
              </a:spcBef>
            </a:pPr>
            <a:r>
              <a:rPr lang="ru-RU" altLang="ru-RU" sz="1200" dirty="0">
                <a:solidFill>
                  <a:srgbClr val="000099"/>
                </a:solidFill>
              </a:rPr>
              <a:t>Составное состояние со скрытой внутренней структурой и специальной пиктограммой </a:t>
            </a:r>
          </a:p>
        </p:txBody>
      </p:sp>
      <p:sp>
        <p:nvSpPr>
          <p:cNvPr id="7" name="Прямоугольник 6">
            <a:extLst>
              <a:ext uri="{FF2B5EF4-FFF2-40B4-BE49-F238E27FC236}">
                <a16:creationId xmlns:a16="http://schemas.microsoft.com/office/drawing/2014/main" id="{B13DF863-6745-4F41-BCF2-BDEB43825A2F}"/>
              </a:ext>
            </a:extLst>
          </p:cNvPr>
          <p:cNvSpPr/>
          <p:nvPr/>
        </p:nvSpPr>
        <p:spPr>
          <a:xfrm>
            <a:off x="-1444" y="998406"/>
            <a:ext cx="4615714" cy="2862322"/>
          </a:xfrm>
          <a:prstGeom prst="rect">
            <a:avLst/>
          </a:prstGeom>
        </p:spPr>
        <p:txBody>
          <a:bodyPr wrap="square">
            <a:spAutoFit/>
          </a:bodyPr>
          <a:lstStyle/>
          <a:p>
            <a:pPr algn="just"/>
            <a:r>
              <a:rPr lang="ru-RU" sz="1200" dirty="0">
                <a:solidFill>
                  <a:srgbClr val="000099"/>
                </a:solidFill>
              </a:rPr>
              <a:t>Каждый из конечных подавтоматов занимает некоторую графическую область внутри составного состояния, которая отделяется от остальных горизонтальной пунктирной линией. Если на диаграмме состояний имеется составное состояние с вложенными параллельными </a:t>
            </a:r>
            <a:r>
              <a:rPr lang="ru-RU" sz="1200" dirty="0" err="1">
                <a:solidFill>
                  <a:srgbClr val="000099"/>
                </a:solidFill>
              </a:rPr>
              <a:t>подсостояниями</a:t>
            </a:r>
            <a:r>
              <a:rPr lang="ru-RU" sz="1200" dirty="0">
                <a:solidFill>
                  <a:srgbClr val="000099"/>
                </a:solidFill>
              </a:rPr>
              <a:t>, то объект может одновременно находиться в каждом из этих </a:t>
            </a:r>
            <a:r>
              <a:rPr lang="ru-RU" sz="1200" dirty="0" err="1">
                <a:solidFill>
                  <a:srgbClr val="000099"/>
                </a:solidFill>
              </a:rPr>
              <a:t>подсостояний</a:t>
            </a:r>
            <a:r>
              <a:rPr lang="ru-RU" sz="1200" dirty="0">
                <a:solidFill>
                  <a:srgbClr val="000099"/>
                </a:solidFill>
              </a:rPr>
              <a:t>.</a:t>
            </a:r>
          </a:p>
          <a:p>
            <a:pPr algn="just"/>
            <a:r>
              <a:rPr lang="ru-RU" sz="1200" dirty="0">
                <a:solidFill>
                  <a:srgbClr val="000099"/>
                </a:solidFill>
              </a:rPr>
              <a:t>Отдельные параллельные </a:t>
            </a:r>
            <a:r>
              <a:rPr lang="ru-RU" sz="1200" dirty="0" err="1">
                <a:solidFill>
                  <a:srgbClr val="000099"/>
                </a:solidFill>
              </a:rPr>
              <a:t>подсостояния</a:t>
            </a:r>
            <a:r>
              <a:rPr lang="ru-RU" sz="1200" dirty="0">
                <a:solidFill>
                  <a:srgbClr val="000099"/>
                </a:solidFill>
              </a:rPr>
              <a:t> могут, в свою очередь, состоять из нескольких последовательных </a:t>
            </a:r>
            <a:r>
              <a:rPr lang="ru-RU" sz="1200" dirty="0" err="1">
                <a:solidFill>
                  <a:srgbClr val="000099"/>
                </a:solidFill>
              </a:rPr>
              <a:t>подсостояний</a:t>
            </a:r>
            <a:r>
              <a:rPr lang="ru-RU" sz="1200" dirty="0">
                <a:solidFill>
                  <a:srgbClr val="000099"/>
                </a:solidFill>
              </a:rPr>
              <a:t>. В этом случае по определению моделируемый объект может находиться только в одном из последовательных </a:t>
            </a:r>
            <a:r>
              <a:rPr lang="ru-RU" sz="1200" dirty="0" err="1">
                <a:solidFill>
                  <a:srgbClr val="000099"/>
                </a:solidFill>
              </a:rPr>
              <a:t>подсостояний</a:t>
            </a:r>
            <a:r>
              <a:rPr lang="ru-RU" sz="1200" dirty="0">
                <a:solidFill>
                  <a:srgbClr val="000099"/>
                </a:solidFill>
              </a:rPr>
              <a:t> каждого подавтомата. Таким образом, для фрагмента диаграммы состояний допустимо одновременное нахождение объекта только в следующих </a:t>
            </a:r>
            <a:r>
              <a:rPr lang="ru-RU" sz="1200" dirty="0" err="1">
                <a:solidFill>
                  <a:srgbClr val="000099"/>
                </a:solidFill>
              </a:rPr>
              <a:t>подсостояниях</a:t>
            </a:r>
            <a:r>
              <a:rPr lang="ru-RU" sz="1200" dirty="0">
                <a:solidFill>
                  <a:srgbClr val="000099"/>
                </a:solidFill>
              </a:rPr>
              <a:t>: (А, В, Г), (Б, В, Г), (А, В, Д), (Б, В, Д).</a:t>
            </a:r>
          </a:p>
        </p:txBody>
      </p:sp>
    </p:spTree>
    <p:extLst>
      <p:ext uri="{BB962C8B-B14F-4D97-AF65-F5344CB8AC3E}">
        <p14:creationId xmlns:p14="http://schemas.microsoft.com/office/powerpoint/2010/main" val="105778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C0C0C0"/>
                  </a:outerShdw>
                </a:effectLst>
                <a:latin typeface="Arial" charset="0"/>
                <a:ea typeface="+mn-ea"/>
                <a:cs typeface="+mn-cs"/>
              </a:rPr>
              <a:t>Модель представление контроллер</a:t>
            </a:r>
          </a:p>
        </p:txBody>
      </p:sp>
      <p:sp>
        <p:nvSpPr>
          <p:cNvPr id="12" name="Прямоугольник 11"/>
          <p:cNvSpPr/>
          <p:nvPr/>
        </p:nvSpPr>
        <p:spPr>
          <a:xfrm>
            <a:off x="179004" y="699542"/>
            <a:ext cx="8712968" cy="2246769"/>
          </a:xfrm>
          <a:prstGeom prst="rect">
            <a:avLst/>
          </a:prstGeom>
        </p:spPr>
        <p:txBody>
          <a:bodyPr wrap="square">
            <a:spAutoFit/>
          </a:bodyPr>
          <a:lstStyle/>
          <a:p>
            <a:pPr algn="just" eaLnBrk="1" hangingPunct="1">
              <a:buFont typeface="Wingdings" pitchFamily="2" charset="2"/>
              <a:buNone/>
            </a:pPr>
            <a:r>
              <a:rPr lang="ru-RU" altLang="ru-RU" sz="1400" dirty="0">
                <a:solidFill>
                  <a:srgbClr val="000099"/>
                </a:solidFill>
              </a:rPr>
              <a:t>Компоненты модели различаются степенью зависимости друг от друга и ограничениями:</a:t>
            </a:r>
          </a:p>
          <a:p>
            <a:pPr marL="285750" indent="-285750" algn="just" eaLnBrk="1" hangingPunct="1">
              <a:buFont typeface="Arial" panose="020B0604020202020204" pitchFamily="34" charset="0"/>
              <a:buChar char="•"/>
            </a:pPr>
            <a:r>
              <a:rPr lang="ru-RU" altLang="ru-RU" sz="1400" dirty="0">
                <a:solidFill>
                  <a:srgbClr val="000099"/>
                </a:solidFill>
              </a:rPr>
              <a:t>модель не зависит от представления и контроллера, но и не может использовать классы из их разделов;</a:t>
            </a:r>
          </a:p>
          <a:p>
            <a:pPr marL="285750" indent="-285750" algn="just" eaLnBrk="1" hangingPunct="1">
              <a:buFont typeface="Arial" panose="020B0604020202020204" pitchFamily="34" charset="0"/>
              <a:buChar char="•"/>
            </a:pPr>
            <a:r>
              <a:rPr lang="ru-RU" altLang="ru-RU" sz="1400" dirty="0">
                <a:solidFill>
                  <a:srgbClr val="000099"/>
                </a:solidFill>
              </a:rPr>
              <a:t>представление может обращаться к модели за данными и событиями, но не может ее менять;</a:t>
            </a:r>
          </a:p>
          <a:p>
            <a:pPr marL="285750" indent="-285750" algn="just" eaLnBrk="1" hangingPunct="1">
              <a:buFont typeface="Arial" panose="020B0604020202020204" pitchFamily="34" charset="0"/>
              <a:buChar char="•"/>
            </a:pPr>
            <a:r>
              <a:rPr lang="ru-RU" altLang="ru-RU" sz="1400" dirty="0">
                <a:solidFill>
                  <a:srgbClr val="000099"/>
                </a:solidFill>
              </a:rPr>
              <a:t>контроллер не может отображать данные, но способен менять модель в зависимости от действий пользователя.</a:t>
            </a:r>
          </a:p>
          <a:p>
            <a:pPr algn="just" eaLnBrk="1" hangingPunct="1">
              <a:buFont typeface="Wingdings" pitchFamily="2" charset="2"/>
              <a:buNone/>
            </a:pPr>
            <a:r>
              <a:rPr lang="ru-RU" altLang="ru-RU" sz="1400" dirty="0">
                <a:solidFill>
                  <a:srgbClr val="000099"/>
                </a:solidFill>
              </a:rPr>
              <a:t>Концепцию MVC предложил в конце 1970-х годов сотрудник </a:t>
            </a:r>
            <a:r>
              <a:rPr lang="ru-RU" altLang="ru-RU" sz="1400" dirty="0" err="1">
                <a:solidFill>
                  <a:srgbClr val="000099"/>
                </a:solidFill>
              </a:rPr>
              <a:t>Xerox</a:t>
            </a:r>
            <a:r>
              <a:rPr lang="ru-RU" altLang="ru-RU" sz="1400" dirty="0">
                <a:solidFill>
                  <a:srgbClr val="000099"/>
                </a:solidFill>
              </a:rPr>
              <a:t> </a:t>
            </a:r>
            <a:r>
              <a:rPr lang="ru-RU" altLang="ru-RU" sz="1400" dirty="0" err="1">
                <a:solidFill>
                  <a:srgbClr val="000099"/>
                </a:solidFill>
              </a:rPr>
              <a:t>Трюгве</a:t>
            </a:r>
            <a:r>
              <a:rPr lang="ru-RU" altLang="ru-RU" sz="1400" dirty="0">
                <a:solidFill>
                  <a:srgbClr val="000099"/>
                </a:solidFill>
              </a:rPr>
              <a:t> </a:t>
            </a:r>
            <a:r>
              <a:rPr lang="ru-RU" altLang="ru-RU" sz="1400" dirty="0" err="1">
                <a:solidFill>
                  <a:srgbClr val="000099"/>
                </a:solidFill>
              </a:rPr>
              <a:t>Реекскауг</a:t>
            </a:r>
            <a:r>
              <a:rPr lang="ru-RU" altLang="ru-RU" sz="1400" dirty="0">
                <a:solidFill>
                  <a:srgbClr val="000099"/>
                </a:solidFill>
              </a:rPr>
              <a:t>. Она была реализована в языке программирования Smalltalk-80. Окончательную версию шаблона опубликовали только 10 лет спустя в журнале </a:t>
            </a:r>
            <a:r>
              <a:rPr lang="ru-RU" altLang="ru-RU" sz="1400" dirty="0" err="1">
                <a:solidFill>
                  <a:srgbClr val="000099"/>
                </a:solidFill>
              </a:rPr>
              <a:t>Technology</a:t>
            </a:r>
            <a:r>
              <a:rPr lang="ru-RU" altLang="ru-RU" sz="1400" dirty="0">
                <a:solidFill>
                  <a:srgbClr val="000099"/>
                </a:solidFill>
              </a:rPr>
              <a:t> </a:t>
            </a:r>
            <a:r>
              <a:rPr lang="ru-RU" altLang="ru-RU" sz="1400" dirty="0" err="1">
                <a:solidFill>
                  <a:srgbClr val="000099"/>
                </a:solidFill>
              </a:rPr>
              <a:t>Object</a:t>
            </a:r>
            <a:r>
              <a:rPr lang="ru-RU" altLang="ru-RU" sz="1400" dirty="0">
                <a:solidFill>
                  <a:srgbClr val="000099"/>
                </a:solidFill>
              </a:rPr>
              <a:t>. Концепция стала популярна с появлением быстро развертываемых </a:t>
            </a:r>
            <a:r>
              <a:rPr lang="ru-RU" altLang="ru-RU" sz="1400" dirty="0" err="1">
                <a:solidFill>
                  <a:srgbClr val="000099"/>
                </a:solidFill>
              </a:rPr>
              <a:t>фреймворков</a:t>
            </a:r>
            <a:r>
              <a:rPr lang="ru-RU" altLang="ru-RU" sz="1400" dirty="0">
                <a:solidFill>
                  <a:srgbClr val="000099"/>
                </a:solidFill>
              </a:rPr>
              <a:t> и интерактивных веб-приложений. </a:t>
            </a:r>
          </a:p>
        </p:txBody>
      </p:sp>
    </p:spTree>
    <p:extLst>
      <p:ext uri="{BB962C8B-B14F-4D97-AF65-F5344CB8AC3E}">
        <p14:creationId xmlns:p14="http://schemas.microsoft.com/office/powerpoint/2010/main" val="1167580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000000">
                      <a:alpha val="43137"/>
                    </a:srgbClr>
                  </a:outerShdw>
                </a:effectLst>
              </a:rPr>
              <a:t>Несовместимые </a:t>
            </a:r>
            <a:r>
              <a:rPr lang="ru-RU" altLang="ru-RU" sz="2000" b="1" i="1" dirty="0" err="1">
                <a:solidFill>
                  <a:srgbClr val="000099"/>
                </a:solidFill>
                <a:effectLst>
                  <a:outerShdw blurRad="38100" dist="38100" dir="2700000" algn="tl">
                    <a:srgbClr val="000000">
                      <a:alpha val="43137"/>
                    </a:srgbClr>
                  </a:outerShdw>
                </a:effectLst>
              </a:rPr>
              <a:t>подсостояния</a:t>
            </a:r>
            <a:endParaRPr lang="ru-RU" sz="2000" b="1" i="1" dirty="0">
              <a:solidFill>
                <a:srgbClr val="000099"/>
              </a:solidFill>
              <a:effectLst>
                <a:outerShdw blurRad="38100" dist="38100" dir="2700000" algn="tl">
                  <a:srgbClr val="000000">
                    <a:alpha val="43137"/>
                  </a:srgbClr>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3785652"/>
          </a:xfrm>
          <a:prstGeom prst="rect">
            <a:avLst/>
          </a:prstGeom>
        </p:spPr>
        <p:txBody>
          <a:bodyPr wrap="square">
            <a:spAutoFit/>
          </a:bodyPr>
          <a:lstStyle/>
          <a:p>
            <a:pPr algn="just"/>
            <a:r>
              <a:rPr lang="ru-RU" sz="1200" b="1" dirty="0">
                <a:solidFill>
                  <a:srgbClr val="C00000"/>
                </a:solidFill>
              </a:rPr>
              <a:t>Несовместимое </a:t>
            </a:r>
            <a:r>
              <a:rPr lang="ru-RU" sz="1200" b="1" dirty="0" err="1">
                <a:solidFill>
                  <a:srgbClr val="C00000"/>
                </a:solidFill>
              </a:rPr>
              <a:t>подсостояние</a:t>
            </a:r>
            <a:r>
              <a:rPr lang="ru-RU" sz="1200" b="1" dirty="0">
                <a:solidFill>
                  <a:srgbClr val="C00000"/>
                </a:solidFill>
              </a:rPr>
              <a:t> (</a:t>
            </a:r>
            <a:r>
              <a:rPr lang="ru-RU" sz="1200" b="1" dirty="0" err="1">
                <a:solidFill>
                  <a:srgbClr val="C00000"/>
                </a:solidFill>
              </a:rPr>
              <a:t>disjoint</a:t>
            </a:r>
            <a:r>
              <a:rPr lang="ru-RU" sz="1200" b="1" dirty="0">
                <a:solidFill>
                  <a:srgbClr val="C00000"/>
                </a:solidFill>
              </a:rPr>
              <a:t> </a:t>
            </a:r>
            <a:r>
              <a:rPr lang="ru-RU" sz="1200" b="1" dirty="0" err="1">
                <a:solidFill>
                  <a:srgbClr val="C00000"/>
                </a:solidFill>
              </a:rPr>
              <a:t>substate</a:t>
            </a:r>
            <a:r>
              <a:rPr lang="ru-RU" sz="1200" b="1" dirty="0">
                <a:solidFill>
                  <a:srgbClr val="C00000"/>
                </a:solidFill>
              </a:rPr>
              <a:t>) </a:t>
            </a:r>
            <a:r>
              <a:rPr lang="ru-RU" sz="1200" dirty="0">
                <a:solidFill>
                  <a:srgbClr val="000099"/>
                </a:solidFill>
              </a:rPr>
              <a:t>— </a:t>
            </a:r>
            <a:r>
              <a:rPr lang="ru-RU" sz="1200" dirty="0" err="1">
                <a:solidFill>
                  <a:srgbClr val="000099"/>
                </a:solidFill>
              </a:rPr>
              <a:t>подсостояние</a:t>
            </a:r>
            <a:r>
              <a:rPr lang="ru-RU" sz="1200" dirty="0">
                <a:solidFill>
                  <a:srgbClr val="000099"/>
                </a:solidFill>
              </a:rPr>
              <a:t>, в котором подсистема не может находиться одновременно с другими </a:t>
            </a:r>
            <a:r>
              <a:rPr lang="ru-RU" sz="1200" dirty="0" err="1">
                <a:solidFill>
                  <a:srgbClr val="000099"/>
                </a:solidFill>
              </a:rPr>
              <a:t>подсостояниями</a:t>
            </a:r>
            <a:r>
              <a:rPr lang="ru-RU" sz="1200" dirty="0">
                <a:solidFill>
                  <a:srgbClr val="000099"/>
                </a:solidFill>
              </a:rPr>
              <a:t> одного и того же составного состояния.</a:t>
            </a:r>
          </a:p>
          <a:p>
            <a:pPr algn="just"/>
            <a:endParaRPr lang="ru-RU" altLang="ru-RU" sz="1200" dirty="0">
              <a:solidFill>
                <a:srgbClr val="000099"/>
              </a:solidFill>
            </a:endParaRPr>
          </a:p>
          <a:p>
            <a:pPr algn="just"/>
            <a:r>
              <a:rPr lang="ru-RU" altLang="ru-RU" sz="1200" dirty="0">
                <a:solidFill>
                  <a:srgbClr val="000099"/>
                </a:solidFill>
              </a:rPr>
              <a:t>В этом контексте недопустимо нахождение объекта одновременно в несовместимых </a:t>
            </a:r>
            <a:r>
              <a:rPr lang="ru-RU" altLang="ru-RU" sz="1200" dirty="0" err="1">
                <a:solidFill>
                  <a:srgbClr val="000099"/>
                </a:solidFill>
              </a:rPr>
              <a:t>подсостояниях</a:t>
            </a:r>
            <a:r>
              <a:rPr lang="ru-RU" altLang="ru-RU" sz="1200" dirty="0">
                <a:solidFill>
                  <a:srgbClr val="000099"/>
                </a:solidFill>
              </a:rPr>
              <a:t> (А, Б, В) или (В, Г, Д).</a:t>
            </a:r>
          </a:p>
          <a:p>
            <a:pPr algn="just"/>
            <a:r>
              <a:rPr lang="ru-RU" altLang="ru-RU" sz="1200" dirty="0">
                <a:solidFill>
                  <a:srgbClr val="000099"/>
                </a:solidFill>
              </a:rPr>
              <a:t>Поскольку каждый регион вложенного состояния специфицирует некоторый конечный подавтомат, то для каждого из вложенных конечных подавтоматов могут быть определены собственные начальное и конечное состояния. При переходе в данное составное состояние каждый из конечных подавтоматов оказывается в своем начальном состоянии. Далее происходит параллельное выполнение каждого из этих конечных подавтоматов, причем выход из составного состояния будет возможен лишь в том случае, когда все конечные подавтоматы будут находиться в своих конечных состояниях. Если какой-либо из конечных подавтоматов пришел в свое финальное состояние раньше других, то он должен ожидать, пока и другие подавтоматы не придут в свои финальные состояния.</a:t>
            </a:r>
          </a:p>
          <a:p>
            <a:pPr algn="just"/>
            <a:endParaRPr lang="ru-RU" altLang="ru-RU" sz="1200" dirty="0">
              <a:solidFill>
                <a:srgbClr val="000099"/>
              </a:solidFill>
            </a:endParaRPr>
          </a:p>
          <a:p>
            <a:pPr algn="just"/>
            <a:r>
              <a:rPr lang="ru-RU" altLang="ru-RU" sz="1200" dirty="0">
                <a:solidFill>
                  <a:srgbClr val="000099"/>
                </a:solidFill>
              </a:rPr>
              <a:t>В некоторых случаях бывает желательно скрыть внутреннюю структуру составного состояния. Например, отдельный конечный подавтомат, специфицирующий составное состояние, может быть настолько большим по масштабу, что его визуализация затруднит общее представление.</a:t>
            </a:r>
          </a:p>
          <a:p>
            <a:pPr algn="just"/>
            <a:r>
              <a:rPr lang="ru-RU" altLang="ru-RU" sz="1200" dirty="0">
                <a:solidFill>
                  <a:srgbClr val="000099"/>
                </a:solidFill>
              </a:rPr>
              <a:t>Например, отдельный конечный подавтомат, специфицирующий составное состояние, может быть настолько большим по масштабу, что его визуализация затруднит общее представление диаграммы состояний. В подобной ситуации допускается не раскрывать на исходной диаграмме состояний данное составное состояние, а указать в правом нижнем углу специальный символ-пиктограмму. В последующем диаграмма состояний для соответствующего конечного подавтомата может быть изображена отдельно от основной диаграммы с необходимыми комментариями.</a:t>
            </a:r>
          </a:p>
        </p:txBody>
      </p:sp>
    </p:spTree>
    <p:extLst>
      <p:ext uri="{BB962C8B-B14F-4D97-AF65-F5344CB8AC3E}">
        <p14:creationId xmlns:p14="http://schemas.microsoft.com/office/powerpoint/2010/main" val="1734388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Исторические состояния</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3970318"/>
          </a:xfrm>
          <a:prstGeom prst="rect">
            <a:avLst/>
          </a:prstGeom>
        </p:spPr>
        <p:txBody>
          <a:bodyPr wrap="square">
            <a:spAutoFit/>
          </a:bodyPr>
          <a:lstStyle/>
          <a:p>
            <a:pPr algn="just"/>
            <a:r>
              <a:rPr lang="ru-RU" altLang="ru-RU" sz="1400" dirty="0">
                <a:solidFill>
                  <a:srgbClr val="000099"/>
                </a:solidFill>
              </a:rPr>
              <a:t>Обычный конечный автомат не позволяет учитывать предысторию в процессе моделирования поведения систем и объектов. Однако функционирование ряда систем основано на возможности выхода из отдельного состояния-композита с последующим возвращением в это же состояние. Может оказаться необходимым учесть ту часть деятельности, которая была выполнена на момент выхода из этого состояния-композита, чтобы не начинать ее выполнение сначала. Для этой цели в языке UML существует историческое состояние.</a:t>
            </a:r>
          </a:p>
          <a:p>
            <a:pPr algn="just"/>
            <a:r>
              <a:rPr lang="ru-RU" altLang="ru-RU" sz="1400" b="1" dirty="0">
                <a:solidFill>
                  <a:srgbClr val="C00000"/>
                </a:solidFill>
              </a:rPr>
              <a:t>Историческое состояние (</a:t>
            </a:r>
            <a:r>
              <a:rPr lang="ru-RU" altLang="ru-RU" sz="1400" b="1" dirty="0" err="1">
                <a:solidFill>
                  <a:srgbClr val="C00000"/>
                </a:solidFill>
              </a:rPr>
              <a:t>history</a:t>
            </a:r>
            <a:r>
              <a:rPr lang="ru-RU" altLang="ru-RU" sz="1400" b="1" dirty="0">
                <a:solidFill>
                  <a:srgbClr val="C00000"/>
                </a:solidFill>
              </a:rPr>
              <a:t> </a:t>
            </a:r>
            <a:r>
              <a:rPr lang="ru-RU" altLang="ru-RU" sz="1400" b="1" dirty="0" err="1">
                <a:solidFill>
                  <a:srgbClr val="C00000"/>
                </a:solidFill>
              </a:rPr>
              <a:t>state</a:t>
            </a:r>
            <a:r>
              <a:rPr lang="ru-RU" altLang="ru-RU" sz="1400" b="1" dirty="0">
                <a:solidFill>
                  <a:srgbClr val="C00000"/>
                </a:solidFill>
              </a:rPr>
              <a:t>) </a:t>
            </a:r>
            <a:r>
              <a:rPr lang="ru-RU" altLang="ru-RU" sz="1400" dirty="0">
                <a:solidFill>
                  <a:srgbClr val="000099"/>
                </a:solidFill>
              </a:rPr>
              <a:t>— </a:t>
            </a:r>
            <a:r>
              <a:rPr lang="ru-RU" altLang="ru-RU" sz="1400" dirty="0" err="1">
                <a:solidFill>
                  <a:srgbClr val="000099"/>
                </a:solidFill>
              </a:rPr>
              <a:t>псевдосостояние</a:t>
            </a:r>
            <a:r>
              <a:rPr lang="ru-RU" altLang="ru-RU" sz="1400" dirty="0">
                <a:solidFill>
                  <a:srgbClr val="000099"/>
                </a:solidFill>
              </a:rPr>
              <a:t>, используемое для запоминания того из последовательных </a:t>
            </a:r>
            <a:r>
              <a:rPr lang="ru-RU" altLang="ru-RU" sz="1400" dirty="0" err="1">
                <a:solidFill>
                  <a:srgbClr val="000099"/>
                </a:solidFill>
              </a:rPr>
              <a:t>подсостояний</a:t>
            </a:r>
            <a:r>
              <a:rPr lang="ru-RU" altLang="ru-RU" sz="1400" dirty="0">
                <a:solidFill>
                  <a:srgbClr val="000099"/>
                </a:solidFill>
              </a:rPr>
              <a:t>, которое было текущим в момент выхода из составного состояния.</a:t>
            </a:r>
          </a:p>
          <a:p>
            <a:pPr algn="just"/>
            <a:r>
              <a:rPr lang="ru-RU" altLang="ru-RU" sz="1400" dirty="0">
                <a:solidFill>
                  <a:srgbClr val="000099"/>
                </a:solidFill>
              </a:rPr>
              <a:t>Историческое состояние применяется только в контексте составного состояния. При этом существует две разновидности исторического состояния: </a:t>
            </a:r>
            <a:r>
              <a:rPr lang="ru-RU" altLang="ru-RU" sz="1400" b="1" dirty="0">
                <a:solidFill>
                  <a:srgbClr val="000099"/>
                </a:solidFill>
              </a:rPr>
              <a:t>неглубокое или недавнее и глубокое или давнее</a:t>
            </a:r>
            <a:r>
              <a:rPr lang="ru-RU" altLang="ru-RU" sz="1400" dirty="0">
                <a:solidFill>
                  <a:srgbClr val="000099"/>
                </a:solidFill>
              </a:rPr>
              <a:t>.</a:t>
            </a:r>
          </a:p>
          <a:p>
            <a:pPr algn="just"/>
            <a:r>
              <a:rPr lang="ru-RU" altLang="ru-RU" sz="1400" b="1" dirty="0">
                <a:solidFill>
                  <a:srgbClr val="C00000"/>
                </a:solidFill>
              </a:rPr>
              <a:t>Неглубокое историческое состояние (</a:t>
            </a:r>
            <a:r>
              <a:rPr lang="ru-RU" altLang="ru-RU" sz="1400" b="1" dirty="0" err="1">
                <a:solidFill>
                  <a:srgbClr val="C00000"/>
                </a:solidFill>
              </a:rPr>
              <a:t>shallow</a:t>
            </a:r>
            <a:r>
              <a:rPr lang="ru-RU" altLang="ru-RU" sz="1400" b="1" dirty="0">
                <a:solidFill>
                  <a:srgbClr val="C00000"/>
                </a:solidFill>
              </a:rPr>
              <a:t> </a:t>
            </a:r>
            <a:r>
              <a:rPr lang="ru-RU" altLang="ru-RU" sz="1400" b="1" dirty="0" err="1">
                <a:solidFill>
                  <a:srgbClr val="C00000"/>
                </a:solidFill>
              </a:rPr>
              <a:t>history</a:t>
            </a:r>
            <a:r>
              <a:rPr lang="ru-RU" altLang="ru-RU" sz="1400" b="1" dirty="0">
                <a:solidFill>
                  <a:srgbClr val="C00000"/>
                </a:solidFill>
              </a:rPr>
              <a:t> </a:t>
            </a:r>
            <a:r>
              <a:rPr lang="ru-RU" altLang="ru-RU" sz="1400" b="1" dirty="0" err="1">
                <a:solidFill>
                  <a:srgbClr val="C00000"/>
                </a:solidFill>
              </a:rPr>
              <a:t>state</a:t>
            </a:r>
            <a:r>
              <a:rPr lang="ru-RU" altLang="ru-RU" sz="1400" b="1" dirty="0">
                <a:solidFill>
                  <a:srgbClr val="C00000"/>
                </a:solidFill>
              </a:rPr>
              <a:t>) </a:t>
            </a:r>
            <a:r>
              <a:rPr lang="ru-RU" altLang="ru-RU" sz="1400" dirty="0">
                <a:solidFill>
                  <a:srgbClr val="000099"/>
                </a:solidFill>
              </a:rPr>
              <a:t>обозначается в форме небольшой окружности, в которую помещена латинская буква «Н». Это состояние обладает следующей семантикой. Во-первых, оно является первым </a:t>
            </a:r>
            <a:r>
              <a:rPr lang="ru-RU" altLang="ru-RU" sz="1400" dirty="0" err="1">
                <a:solidFill>
                  <a:srgbClr val="000099"/>
                </a:solidFill>
              </a:rPr>
              <a:t>подсостоянием</a:t>
            </a:r>
            <a:r>
              <a:rPr lang="ru-RU" altLang="ru-RU" sz="1400" dirty="0">
                <a:solidFill>
                  <a:srgbClr val="000099"/>
                </a:solidFill>
              </a:rPr>
              <a:t> в составном состоянии, и переход извне в рассматриваемое составное состояние должен вести непосредственно в данное историческое состояние. Во-вторых, при первом попадании в неглубокое историческое состояние оно не хранит никакой истории. Другими словами, при первом переходе в недавнее историческое состояние оно заменяет собой начальное состояние соответствующего конечного подавтомата.</a:t>
            </a:r>
          </a:p>
          <a:p>
            <a:pPr algn="just"/>
            <a:endParaRPr lang="ru-RU" altLang="ru-RU" sz="1400" dirty="0">
              <a:solidFill>
                <a:srgbClr val="000099"/>
              </a:solidFill>
            </a:endParaRPr>
          </a:p>
        </p:txBody>
      </p:sp>
      <p:pic>
        <p:nvPicPr>
          <p:cNvPr id="7" name="Picture 5">
            <a:extLst>
              <a:ext uri="{FF2B5EF4-FFF2-40B4-BE49-F238E27FC236}">
                <a16:creationId xmlns:a16="http://schemas.microsoft.com/office/drawing/2014/main" id="{12750E99-ABD8-4328-8F90-E1EE6253B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608" y="4012916"/>
            <a:ext cx="3528392" cy="59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636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Исторические состояния</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3970318"/>
          </a:xfrm>
          <a:prstGeom prst="rect">
            <a:avLst/>
          </a:prstGeom>
        </p:spPr>
        <p:txBody>
          <a:bodyPr wrap="square">
            <a:spAutoFit/>
          </a:bodyPr>
          <a:lstStyle/>
          <a:p>
            <a:pPr algn="just"/>
            <a:r>
              <a:rPr lang="ru-RU" altLang="ru-RU" sz="1400" dirty="0">
                <a:solidFill>
                  <a:srgbClr val="000099"/>
                </a:solidFill>
              </a:rPr>
              <a:t>Далее могут последовательно изменяться вложенные </a:t>
            </a:r>
            <a:r>
              <a:rPr lang="ru-RU" altLang="ru-RU" sz="1400" dirty="0" err="1">
                <a:solidFill>
                  <a:srgbClr val="000099"/>
                </a:solidFill>
              </a:rPr>
              <a:t>подсостояния</a:t>
            </a:r>
            <a:r>
              <a:rPr lang="ru-RU" altLang="ru-RU" sz="1400" dirty="0">
                <a:solidFill>
                  <a:srgbClr val="000099"/>
                </a:solidFill>
              </a:rPr>
              <a:t>. Если в некоторый момент происходит выход из составного состояния (например, в случае наступления некоторого события), то рассматриваемое историческое состояние запоминает то из </a:t>
            </a:r>
            <a:r>
              <a:rPr lang="ru-RU" altLang="ru-RU" sz="1400" dirty="0" err="1">
                <a:solidFill>
                  <a:srgbClr val="000099"/>
                </a:solidFill>
              </a:rPr>
              <a:t>подсостояний</a:t>
            </a:r>
            <a:r>
              <a:rPr lang="ru-RU" altLang="ru-RU" sz="1400" dirty="0">
                <a:solidFill>
                  <a:srgbClr val="000099"/>
                </a:solidFill>
              </a:rPr>
              <a:t>, которое было текущим на момент выхода из данного составного состояния. </a:t>
            </a:r>
            <a:r>
              <a:rPr lang="ru-RU" altLang="ru-RU" sz="1400" u="sng" dirty="0">
                <a:solidFill>
                  <a:srgbClr val="000099"/>
                </a:solidFill>
              </a:rPr>
              <a:t>При последующем входе в это составное состояние неглубокое историческое </a:t>
            </a:r>
            <a:r>
              <a:rPr lang="ru-RU" altLang="ru-RU" sz="1400" u="sng" dirty="0" err="1">
                <a:solidFill>
                  <a:srgbClr val="000099"/>
                </a:solidFill>
              </a:rPr>
              <a:t>подсостояние</a:t>
            </a:r>
            <a:r>
              <a:rPr lang="ru-RU" altLang="ru-RU" sz="1400" u="sng" dirty="0">
                <a:solidFill>
                  <a:srgbClr val="000099"/>
                </a:solidFill>
              </a:rPr>
              <a:t> имеет непустую историю и сразу отправляет конечный подавтомат в запомненное </a:t>
            </a:r>
            <a:r>
              <a:rPr lang="ru-RU" altLang="ru-RU" sz="1400" u="sng" dirty="0" err="1">
                <a:solidFill>
                  <a:srgbClr val="000099"/>
                </a:solidFill>
              </a:rPr>
              <a:t>подсостояние</a:t>
            </a:r>
            <a:r>
              <a:rPr lang="ru-RU" altLang="ru-RU" sz="1400" u="sng" dirty="0">
                <a:solidFill>
                  <a:srgbClr val="000099"/>
                </a:solidFill>
              </a:rPr>
              <a:t>, минуя все предшествующие ему </a:t>
            </a:r>
            <a:r>
              <a:rPr lang="ru-RU" altLang="ru-RU" sz="1400" u="sng" dirty="0" err="1">
                <a:solidFill>
                  <a:srgbClr val="000099"/>
                </a:solidFill>
              </a:rPr>
              <a:t>подсостояния</a:t>
            </a:r>
            <a:r>
              <a:rPr lang="ru-RU" altLang="ru-RU" sz="1400" dirty="0">
                <a:solidFill>
                  <a:srgbClr val="000099"/>
                </a:solidFill>
              </a:rPr>
              <a:t>.</a:t>
            </a:r>
          </a:p>
          <a:p>
            <a:pPr algn="just"/>
            <a:r>
              <a:rPr lang="ru-RU" altLang="ru-RU" sz="1400" dirty="0">
                <a:solidFill>
                  <a:srgbClr val="000099"/>
                </a:solidFill>
              </a:rPr>
              <a:t>Историческое состояние теряет свою историю в тот момент, когда конечный подавтомат доходит до своего конечного состояния. При этом неглубокое историческое состояние запоминает историю только того конечного подавтомата, к которому оно относится. Другими словами, этот тип </a:t>
            </a:r>
            <a:r>
              <a:rPr lang="ru-RU" altLang="ru-RU" sz="1400" dirty="0" err="1">
                <a:solidFill>
                  <a:srgbClr val="000099"/>
                </a:solidFill>
              </a:rPr>
              <a:t>псевдосостояния</a:t>
            </a:r>
            <a:r>
              <a:rPr lang="ru-RU" altLang="ru-RU" sz="1400" dirty="0">
                <a:solidFill>
                  <a:srgbClr val="000099"/>
                </a:solidFill>
              </a:rPr>
              <a:t> способен запомнить историю только одного с ним уровня вложенности.</a:t>
            </a:r>
          </a:p>
          <a:p>
            <a:pPr algn="just"/>
            <a:r>
              <a:rPr lang="ru-RU" altLang="ru-RU" sz="1400" dirty="0">
                <a:solidFill>
                  <a:srgbClr val="000099"/>
                </a:solidFill>
              </a:rPr>
              <a:t>Если </a:t>
            </a:r>
            <a:r>
              <a:rPr lang="ru-RU" altLang="ru-RU" sz="1400" b="1" dirty="0">
                <a:solidFill>
                  <a:srgbClr val="000099"/>
                </a:solidFill>
              </a:rPr>
              <a:t>запомненное </a:t>
            </a:r>
            <a:r>
              <a:rPr lang="ru-RU" altLang="ru-RU" sz="1400" b="1" dirty="0" err="1">
                <a:solidFill>
                  <a:srgbClr val="000099"/>
                </a:solidFill>
              </a:rPr>
              <a:t>подсостояние</a:t>
            </a:r>
            <a:r>
              <a:rPr lang="ru-RU" altLang="ru-RU" sz="1400" b="1" dirty="0">
                <a:solidFill>
                  <a:srgbClr val="000099"/>
                </a:solidFill>
              </a:rPr>
              <a:t> также является составным состоянием</a:t>
            </a:r>
            <a:r>
              <a:rPr lang="ru-RU" altLang="ru-RU" sz="1400" dirty="0">
                <a:solidFill>
                  <a:srgbClr val="000099"/>
                </a:solidFill>
              </a:rPr>
              <a:t>, а при выходе из исходного составного состояния необходимо запомнить </a:t>
            </a:r>
            <a:r>
              <a:rPr lang="ru-RU" altLang="ru-RU" sz="1400" dirty="0" err="1">
                <a:solidFill>
                  <a:srgbClr val="000099"/>
                </a:solidFill>
              </a:rPr>
              <a:t>подсостояние</a:t>
            </a:r>
            <a:r>
              <a:rPr lang="ru-RU" altLang="ru-RU" sz="1400" dirty="0">
                <a:solidFill>
                  <a:srgbClr val="000099"/>
                </a:solidFill>
              </a:rPr>
              <a:t> второго уровня вложенности</a:t>
            </a:r>
            <a:r>
              <a:rPr lang="ru-RU" altLang="ru-RU" sz="1400" u="sng" dirty="0">
                <a:solidFill>
                  <a:srgbClr val="000099"/>
                </a:solidFill>
              </a:rPr>
              <a:t>, то в этом случае следует воспользоваться более сильным </a:t>
            </a:r>
            <a:r>
              <a:rPr lang="ru-RU" altLang="ru-RU" sz="1400" u="sng" dirty="0" err="1">
                <a:solidFill>
                  <a:srgbClr val="000099"/>
                </a:solidFill>
              </a:rPr>
              <a:t>псевдосостоянием</a:t>
            </a:r>
            <a:r>
              <a:rPr lang="ru-RU" altLang="ru-RU" sz="1400" u="sng" dirty="0">
                <a:solidFill>
                  <a:srgbClr val="000099"/>
                </a:solidFill>
              </a:rPr>
              <a:t> — </a:t>
            </a:r>
            <a:r>
              <a:rPr lang="ru-RU" altLang="ru-RU" sz="1400" b="1" u="sng" dirty="0">
                <a:solidFill>
                  <a:srgbClr val="C00000"/>
                </a:solidFill>
              </a:rPr>
              <a:t>глубоким историческим состоянием.</a:t>
            </a:r>
          </a:p>
          <a:p>
            <a:pPr algn="just"/>
            <a:r>
              <a:rPr lang="ru-RU" altLang="ru-RU" sz="1400" dirty="0">
                <a:solidFill>
                  <a:srgbClr val="000099"/>
                </a:solidFill>
              </a:rPr>
              <a:t>Глубокое историческое состояние (</a:t>
            </a:r>
            <a:r>
              <a:rPr lang="ru-RU" altLang="ru-RU" sz="1400" dirty="0" err="1">
                <a:solidFill>
                  <a:srgbClr val="000099"/>
                </a:solidFill>
              </a:rPr>
              <a:t>deep</a:t>
            </a:r>
            <a:r>
              <a:rPr lang="ru-RU" altLang="ru-RU" sz="1400" dirty="0">
                <a:solidFill>
                  <a:srgbClr val="000099"/>
                </a:solidFill>
              </a:rPr>
              <a:t> </a:t>
            </a:r>
            <a:r>
              <a:rPr lang="ru-RU" altLang="ru-RU" sz="1400" dirty="0" err="1">
                <a:solidFill>
                  <a:srgbClr val="000099"/>
                </a:solidFill>
              </a:rPr>
              <a:t>history</a:t>
            </a:r>
            <a:r>
              <a:rPr lang="ru-RU" altLang="ru-RU" sz="1400" dirty="0">
                <a:solidFill>
                  <a:srgbClr val="000099"/>
                </a:solidFill>
              </a:rPr>
              <a:t> </a:t>
            </a:r>
            <a:r>
              <a:rPr lang="ru-RU" altLang="ru-RU" sz="1400" dirty="0" err="1">
                <a:solidFill>
                  <a:srgbClr val="000099"/>
                </a:solidFill>
              </a:rPr>
              <a:t>state</a:t>
            </a:r>
            <a:r>
              <a:rPr lang="ru-RU" altLang="ru-RU" sz="1400" dirty="0">
                <a:solidFill>
                  <a:srgbClr val="000099"/>
                </a:solidFill>
              </a:rPr>
              <a:t> или состояние глубокой истории) также обозначается в форме небольшой окружности, в которую помещена латинская буква «Н» с дополнительным символом «*», и служит для запоминания всех </a:t>
            </a:r>
            <a:r>
              <a:rPr lang="ru-RU" altLang="ru-RU" sz="1400" dirty="0" err="1">
                <a:solidFill>
                  <a:srgbClr val="000099"/>
                </a:solidFill>
              </a:rPr>
              <a:t>подсостояний</a:t>
            </a:r>
            <a:r>
              <a:rPr lang="ru-RU" altLang="ru-RU" sz="1400" dirty="0">
                <a:solidFill>
                  <a:srgbClr val="000099"/>
                </a:solidFill>
              </a:rPr>
              <a:t> любого уровня вложенности для исходного составного состояния.</a:t>
            </a:r>
          </a:p>
          <a:p>
            <a:pPr algn="just"/>
            <a:endParaRPr lang="ru-RU" altLang="ru-RU" sz="1400" dirty="0">
              <a:solidFill>
                <a:srgbClr val="000099"/>
              </a:solidFill>
            </a:endParaRPr>
          </a:p>
        </p:txBody>
      </p:sp>
    </p:spTree>
    <p:extLst>
      <p:ext uri="{BB962C8B-B14F-4D97-AF65-F5344CB8AC3E}">
        <p14:creationId xmlns:p14="http://schemas.microsoft.com/office/powerpoint/2010/main" val="3610928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Сложные переходы и </a:t>
            </a:r>
            <a:r>
              <a:rPr lang="ru-RU" altLang="ru-RU" sz="2000" b="1" i="1" dirty="0" err="1">
                <a:solidFill>
                  <a:srgbClr val="000099"/>
                </a:solidFill>
                <a:effectLst>
                  <a:outerShdw blurRad="38100" dist="38100" dir="2700000" algn="tl">
                    <a:srgbClr val="C0C0C0"/>
                  </a:outerShdw>
                </a:effectLst>
                <a:latin typeface="Arial" charset="0"/>
              </a:rPr>
              <a:t>псевдосостояния</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2923877"/>
          </a:xfrm>
          <a:prstGeom prst="rect">
            <a:avLst/>
          </a:prstGeom>
        </p:spPr>
        <p:txBody>
          <a:bodyPr wrap="square">
            <a:spAutoFit/>
          </a:bodyPr>
          <a:lstStyle/>
          <a:p>
            <a:pPr algn="just"/>
            <a:r>
              <a:rPr lang="ru-RU" altLang="ru-RU" sz="1300" dirty="0">
                <a:solidFill>
                  <a:srgbClr val="000099"/>
                </a:solidFill>
              </a:rPr>
              <a:t>Рассмотренное выше понятие перехода вполне достаточно для большинства типичных расчетно-аналитических задач. Однако современные программные системы могут реализовывать сложную логику поведения отдельных своих компонентов. Иногда для адекватного представления процесса изменения состояний семантика обычного перехода для них недостаточна. С этой целью в языке UML специфицированы дополнительные обозначения и свойства, которыми могут обладать отдельные переходы на диаграмме состояний.</a:t>
            </a:r>
          </a:p>
          <a:p>
            <a:pPr algn="just"/>
            <a:r>
              <a:rPr lang="ru-RU" altLang="ru-RU" sz="1300" u="sng" dirty="0">
                <a:solidFill>
                  <a:srgbClr val="000099"/>
                </a:solidFill>
              </a:rPr>
              <a:t>В отдельных случаях возникает необходимость явно показать ситуацию, когда переход может иметь несколько исходных состояний или целевых состояний. </a:t>
            </a:r>
            <a:r>
              <a:rPr lang="ru-RU" altLang="ru-RU" sz="1300" dirty="0">
                <a:solidFill>
                  <a:srgbClr val="000099"/>
                </a:solidFill>
              </a:rPr>
              <a:t>Такой переход получил название — </a:t>
            </a:r>
            <a:r>
              <a:rPr lang="ru-RU" altLang="ru-RU" sz="1300" b="1" dirty="0">
                <a:solidFill>
                  <a:srgbClr val="C00000"/>
                </a:solidFill>
              </a:rPr>
              <a:t>параллельный переход</a:t>
            </a:r>
            <a:r>
              <a:rPr lang="ru-RU" altLang="ru-RU" sz="1300" dirty="0">
                <a:solidFill>
                  <a:srgbClr val="000099"/>
                </a:solidFill>
              </a:rPr>
              <a:t>. Введение в рассмотрение параллельных переходов может быть обусловлено необходимостью синхронизировать и/или разделить отдельные процессы управления на параллельные нити без спецификации дополнительной синхронизации в параллельных конечных подавтоматах.</a:t>
            </a:r>
          </a:p>
          <a:p>
            <a:pPr algn="just"/>
            <a:r>
              <a:rPr lang="ru-RU" altLang="ru-RU" sz="1300" dirty="0">
                <a:solidFill>
                  <a:srgbClr val="000099"/>
                </a:solidFill>
              </a:rPr>
              <a:t>Графически такой переход изображается вертикальной черточкой, аналогично обозначению перехода в известном формализме сетей Петри.</a:t>
            </a:r>
          </a:p>
          <a:p>
            <a:pPr algn="just"/>
            <a:endParaRPr lang="ru-RU" altLang="ru-RU" sz="1400" dirty="0">
              <a:solidFill>
                <a:srgbClr val="000099"/>
              </a:solidFill>
            </a:endParaRPr>
          </a:p>
          <a:p>
            <a:pPr algn="just"/>
            <a:endParaRPr lang="ru-RU" altLang="ru-RU" sz="1400" dirty="0">
              <a:solidFill>
                <a:srgbClr val="000099"/>
              </a:solidFill>
            </a:endParaRPr>
          </a:p>
        </p:txBody>
      </p:sp>
      <p:pic>
        <p:nvPicPr>
          <p:cNvPr id="5" name="Picture 5">
            <a:extLst>
              <a:ext uri="{FF2B5EF4-FFF2-40B4-BE49-F238E27FC236}">
                <a16:creationId xmlns:a16="http://schemas.microsoft.com/office/drawing/2014/main" id="{E209DBC1-FA12-41B0-A930-4B836E5FF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26720"/>
            <a:ext cx="4572000" cy="188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4ED3E448-BF26-4C3C-968B-C6F9ADC242CB}"/>
              </a:ext>
            </a:extLst>
          </p:cNvPr>
          <p:cNvSpPr/>
          <p:nvPr/>
        </p:nvSpPr>
        <p:spPr>
          <a:xfrm>
            <a:off x="35496" y="3868095"/>
            <a:ext cx="4572000" cy="738664"/>
          </a:xfrm>
          <a:prstGeom prst="rect">
            <a:avLst/>
          </a:prstGeom>
        </p:spPr>
        <p:txBody>
          <a:bodyPr>
            <a:spAutoFit/>
          </a:bodyPr>
          <a:lstStyle/>
          <a:p>
            <a:pPr algn="just"/>
            <a:r>
              <a:rPr lang="ru-RU" sz="1400" dirty="0">
                <a:solidFill>
                  <a:srgbClr val="000099"/>
                </a:solidFill>
              </a:rPr>
              <a:t>Графическое изображение перехода-разделения в параллельные </a:t>
            </a:r>
            <a:r>
              <a:rPr lang="ru-RU" sz="1400" dirty="0" err="1">
                <a:solidFill>
                  <a:srgbClr val="000099"/>
                </a:solidFill>
              </a:rPr>
              <a:t>подсостояния</a:t>
            </a:r>
            <a:r>
              <a:rPr lang="ru-RU" sz="1400" dirty="0">
                <a:solidFill>
                  <a:srgbClr val="000099"/>
                </a:solidFill>
              </a:rPr>
              <a:t> (а) и перехода-слияния из параллельных </a:t>
            </a:r>
            <a:r>
              <a:rPr lang="ru-RU" sz="1400" dirty="0" err="1">
                <a:solidFill>
                  <a:srgbClr val="000099"/>
                </a:solidFill>
              </a:rPr>
              <a:t>подсостояний</a:t>
            </a:r>
            <a:r>
              <a:rPr lang="ru-RU" sz="1400" dirty="0">
                <a:solidFill>
                  <a:srgbClr val="000099"/>
                </a:solidFill>
              </a:rPr>
              <a:t> (б)</a:t>
            </a:r>
          </a:p>
        </p:txBody>
      </p:sp>
    </p:spTree>
    <p:extLst>
      <p:ext uri="{BB962C8B-B14F-4D97-AF65-F5344CB8AC3E}">
        <p14:creationId xmlns:p14="http://schemas.microsoft.com/office/powerpoint/2010/main" val="2320955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Сложные переходы и </a:t>
            </a:r>
            <a:r>
              <a:rPr lang="ru-RU" altLang="ru-RU" sz="2000" b="1" i="1" dirty="0" err="1">
                <a:solidFill>
                  <a:srgbClr val="000099"/>
                </a:solidFill>
                <a:effectLst>
                  <a:outerShdw blurRad="38100" dist="38100" dir="2700000" algn="tl">
                    <a:srgbClr val="C0C0C0"/>
                  </a:outerShdw>
                </a:effectLst>
                <a:latin typeface="Arial" charset="0"/>
              </a:rPr>
              <a:t>псевдосостояния</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4185761"/>
          </a:xfrm>
          <a:prstGeom prst="rect">
            <a:avLst/>
          </a:prstGeom>
        </p:spPr>
        <p:txBody>
          <a:bodyPr wrap="square">
            <a:spAutoFit/>
          </a:bodyPr>
          <a:lstStyle/>
          <a:p>
            <a:pPr algn="just"/>
            <a:r>
              <a:rPr lang="ru-RU" altLang="ru-RU" sz="1200" dirty="0">
                <a:solidFill>
                  <a:srgbClr val="000099"/>
                </a:solidFill>
              </a:rPr>
              <a:t>Если параллельный переход имеет две или более исходящих их него дуг, то его называют </a:t>
            </a:r>
            <a:r>
              <a:rPr lang="ru-RU" altLang="ru-RU" sz="1200" b="1" dirty="0">
                <a:solidFill>
                  <a:srgbClr val="C00000"/>
                </a:solidFill>
              </a:rPr>
              <a:t>разделением (</a:t>
            </a:r>
            <a:r>
              <a:rPr lang="ru-RU" altLang="ru-RU" sz="1200" b="1" dirty="0" err="1">
                <a:solidFill>
                  <a:srgbClr val="C00000"/>
                </a:solidFill>
              </a:rPr>
              <a:t>fork</a:t>
            </a:r>
            <a:r>
              <a:rPr lang="ru-RU" altLang="ru-RU" sz="1200" b="1" dirty="0">
                <a:solidFill>
                  <a:srgbClr val="C00000"/>
                </a:solidFill>
              </a:rPr>
              <a:t>).</a:t>
            </a:r>
            <a:r>
              <a:rPr lang="ru-RU" altLang="ru-RU" sz="1200" dirty="0">
                <a:solidFill>
                  <a:srgbClr val="000099"/>
                </a:solidFill>
              </a:rPr>
              <a:t> Если же он имеет две или более входящие дуги, то его называют </a:t>
            </a:r>
            <a:r>
              <a:rPr lang="ru-RU" altLang="ru-RU" sz="1200" b="1" dirty="0">
                <a:solidFill>
                  <a:srgbClr val="C00000"/>
                </a:solidFill>
              </a:rPr>
              <a:t>слиянием (</a:t>
            </a:r>
            <a:r>
              <a:rPr lang="ru-RU" altLang="ru-RU" sz="1200" b="1" dirty="0" err="1">
                <a:solidFill>
                  <a:srgbClr val="C00000"/>
                </a:solidFill>
              </a:rPr>
              <a:t>join</a:t>
            </a:r>
            <a:r>
              <a:rPr lang="ru-RU" altLang="ru-RU" sz="1200" b="1" dirty="0">
                <a:solidFill>
                  <a:srgbClr val="C00000"/>
                </a:solidFill>
              </a:rPr>
              <a:t>).</a:t>
            </a:r>
            <a:r>
              <a:rPr lang="ru-RU" altLang="ru-RU" sz="1200" dirty="0">
                <a:solidFill>
                  <a:srgbClr val="000099"/>
                </a:solidFill>
              </a:rPr>
              <a:t> Текстовая строка спецификации параллельного перехода записывается рядом с черточкой и относится ко всем входящим или исходящим дугам.</a:t>
            </a:r>
          </a:p>
          <a:p>
            <a:pPr algn="just"/>
            <a:endParaRPr lang="ru-RU" altLang="ru-RU" sz="1200" dirty="0">
              <a:solidFill>
                <a:srgbClr val="000099"/>
              </a:solidFill>
            </a:endParaRPr>
          </a:p>
          <a:p>
            <a:pPr algn="just"/>
            <a:r>
              <a:rPr lang="ru-RU" altLang="ru-RU" sz="1200" dirty="0">
                <a:solidFill>
                  <a:srgbClr val="000099"/>
                </a:solidFill>
              </a:rPr>
              <a:t>Срабатывание параллельного перехода происходит следующим образом. В первом случае происходит разделение составного конечного автомата на два конечных подавтомата, образующих параллельные ветви вложенных подпроцессов. При этом </a:t>
            </a:r>
            <a:r>
              <a:rPr lang="ru-RU" altLang="ru-RU" sz="1200" u="sng" dirty="0">
                <a:solidFill>
                  <a:srgbClr val="000099"/>
                </a:solidFill>
              </a:rPr>
              <a:t>после срабатывания перехода-разделения моделируемая система или объект одновременно будет находиться во всех целевых </a:t>
            </a:r>
            <a:r>
              <a:rPr lang="ru-RU" altLang="ru-RU" sz="1200" u="sng" dirty="0" err="1">
                <a:solidFill>
                  <a:srgbClr val="000099"/>
                </a:solidFill>
              </a:rPr>
              <a:t>подсостояниях</a:t>
            </a:r>
            <a:r>
              <a:rPr lang="ru-RU" altLang="ru-RU" sz="1200" u="sng" dirty="0">
                <a:solidFill>
                  <a:srgbClr val="000099"/>
                </a:solidFill>
              </a:rPr>
              <a:t> этого параллельного перехода (</a:t>
            </a:r>
            <a:r>
              <a:rPr lang="ru-RU" altLang="ru-RU" sz="1200" u="sng" dirty="0" err="1">
                <a:solidFill>
                  <a:srgbClr val="000099"/>
                </a:solidFill>
              </a:rPr>
              <a:t>подсостояния</a:t>
            </a:r>
            <a:r>
              <a:rPr lang="ru-RU" altLang="ru-RU" sz="1200" u="sng" dirty="0">
                <a:solidFill>
                  <a:srgbClr val="000099"/>
                </a:solidFill>
              </a:rPr>
              <a:t> 1 и 2)</a:t>
            </a:r>
            <a:r>
              <a:rPr lang="ru-RU" altLang="ru-RU" sz="1200" dirty="0">
                <a:solidFill>
                  <a:srgbClr val="000099"/>
                </a:solidFill>
              </a:rPr>
              <a:t>. Далее процесс изменения состояний будет протекать согласно ранее рассмотренным правилам для составных состояний.</a:t>
            </a:r>
          </a:p>
          <a:p>
            <a:pPr algn="just"/>
            <a:endParaRPr lang="ru-RU" altLang="ru-RU" sz="1200" dirty="0">
              <a:solidFill>
                <a:srgbClr val="000099"/>
              </a:solidFill>
            </a:endParaRPr>
          </a:p>
          <a:p>
            <a:pPr algn="just"/>
            <a:r>
              <a:rPr lang="ru-RU" altLang="ru-RU" sz="1200" dirty="0">
                <a:solidFill>
                  <a:srgbClr val="000099"/>
                </a:solidFill>
              </a:rPr>
              <a:t>Во втором случае </a:t>
            </a:r>
            <a:r>
              <a:rPr lang="ru-RU" altLang="ru-RU" sz="1200" u="sng" dirty="0">
                <a:solidFill>
                  <a:srgbClr val="000099"/>
                </a:solidFill>
              </a:rPr>
              <a:t>переход-слияние срабатывает, если имеет место событие-триггер для всех исходных состояний этого перехода, и выполнено (при его наличии) сторожевое условие</a:t>
            </a:r>
            <a:r>
              <a:rPr lang="ru-RU" altLang="ru-RU" sz="1200" dirty="0">
                <a:solidFill>
                  <a:srgbClr val="000099"/>
                </a:solidFill>
              </a:rPr>
              <a:t>. При срабатывании перехода-слияния одновременно покидаются все исходные </a:t>
            </a:r>
            <a:r>
              <a:rPr lang="ru-RU" altLang="ru-RU" sz="1200" dirty="0" err="1">
                <a:solidFill>
                  <a:srgbClr val="000099"/>
                </a:solidFill>
              </a:rPr>
              <a:t>подсостояния</a:t>
            </a:r>
            <a:r>
              <a:rPr lang="ru-RU" altLang="ru-RU" sz="1200" dirty="0">
                <a:solidFill>
                  <a:srgbClr val="000099"/>
                </a:solidFill>
              </a:rPr>
              <a:t> перехода (</a:t>
            </a:r>
            <a:r>
              <a:rPr lang="ru-RU" altLang="ru-RU" sz="1200" dirty="0" err="1">
                <a:solidFill>
                  <a:srgbClr val="000099"/>
                </a:solidFill>
              </a:rPr>
              <a:t>подсостояния</a:t>
            </a:r>
            <a:r>
              <a:rPr lang="ru-RU" altLang="ru-RU" sz="1200" dirty="0">
                <a:solidFill>
                  <a:srgbClr val="000099"/>
                </a:solidFill>
              </a:rPr>
              <a:t> 3 и 4) и происходит переход в целевое состояние. При этом каждое из исходных </a:t>
            </a:r>
            <a:r>
              <a:rPr lang="ru-RU" altLang="ru-RU" sz="1200" dirty="0" err="1">
                <a:solidFill>
                  <a:srgbClr val="000099"/>
                </a:solidFill>
              </a:rPr>
              <a:t>подсостояний</a:t>
            </a:r>
            <a:r>
              <a:rPr lang="ru-RU" altLang="ru-RU" sz="1200" dirty="0">
                <a:solidFill>
                  <a:srgbClr val="000099"/>
                </a:solidFill>
              </a:rPr>
              <a:t> перехода должно принадлежать отдельному конечному подавтомату, входящему в составной конечный автомат (процессу Б).</a:t>
            </a:r>
          </a:p>
          <a:p>
            <a:pPr algn="just"/>
            <a:endParaRPr lang="ru-RU" altLang="ru-RU" sz="1200" dirty="0">
              <a:solidFill>
                <a:srgbClr val="000099"/>
              </a:solidFill>
            </a:endParaRPr>
          </a:p>
          <a:p>
            <a:pPr algn="just"/>
            <a:r>
              <a:rPr lang="ru-RU" altLang="ru-RU" sz="1200" dirty="0">
                <a:solidFill>
                  <a:srgbClr val="000099"/>
                </a:solidFill>
              </a:rPr>
              <a:t>Переход, стрелка которого соединена с границей составного состояния, обозначает переход в это составное состояние (переход </a:t>
            </a:r>
            <a:r>
              <a:rPr lang="ru-RU" altLang="ru-RU" sz="1200" b="1" dirty="0">
                <a:solidFill>
                  <a:srgbClr val="000099"/>
                </a:solidFill>
              </a:rPr>
              <a:t>а</a:t>
            </a:r>
            <a:r>
              <a:rPr lang="ru-RU" altLang="ru-RU" sz="1200" dirty="0">
                <a:solidFill>
                  <a:srgbClr val="000099"/>
                </a:solidFill>
              </a:rPr>
              <a:t> на рисунке</a:t>
            </a:r>
            <a:r>
              <a:rPr lang="en-US" altLang="ru-RU" sz="1200" dirty="0">
                <a:solidFill>
                  <a:srgbClr val="000099"/>
                </a:solidFill>
              </a:rPr>
              <a:t> 10.7</a:t>
            </a:r>
            <a:r>
              <a:rPr lang="ru-RU" altLang="ru-RU" sz="1200" dirty="0">
                <a:solidFill>
                  <a:srgbClr val="000099"/>
                </a:solidFill>
              </a:rPr>
              <a:t>), Он эквивалентен переходу в начальное состояние каждого из конечных подавтоматов (единственному на рисунке), входящих в состав данного состояния-композита. Переход </a:t>
            </a:r>
            <a:r>
              <a:rPr lang="en-US" altLang="ru-RU" sz="1200" b="1" dirty="0">
                <a:solidFill>
                  <a:srgbClr val="000099"/>
                </a:solidFill>
              </a:rPr>
              <a:t>f</a:t>
            </a:r>
            <a:r>
              <a:rPr lang="ru-RU" altLang="ru-RU" sz="1200" dirty="0">
                <a:solidFill>
                  <a:srgbClr val="000099"/>
                </a:solidFill>
              </a:rPr>
              <a:t>, выходящий из составного состояния, относится к каждому из вложенных состояний. Это означает, что моделируемая система или объект при наступления события может покинуть данное составное состояние, находясь в любом из его вложенных состояний В и Г. </a:t>
            </a:r>
          </a:p>
          <a:p>
            <a:pPr algn="just"/>
            <a:endParaRPr lang="ru-RU" altLang="ru-RU" sz="1400" dirty="0">
              <a:solidFill>
                <a:srgbClr val="000099"/>
              </a:solidFill>
            </a:endParaRPr>
          </a:p>
        </p:txBody>
      </p:sp>
    </p:spTree>
    <p:extLst>
      <p:ext uri="{BB962C8B-B14F-4D97-AF65-F5344CB8AC3E}">
        <p14:creationId xmlns:p14="http://schemas.microsoft.com/office/powerpoint/2010/main" val="3152456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Сложные переходы и </a:t>
            </a:r>
            <a:r>
              <a:rPr lang="ru-RU" altLang="ru-RU" sz="2000" b="1" i="1" dirty="0" err="1">
                <a:solidFill>
                  <a:srgbClr val="000099"/>
                </a:solidFill>
                <a:effectLst>
                  <a:outerShdw blurRad="38100" dist="38100" dir="2700000" algn="tl">
                    <a:srgbClr val="C0C0C0"/>
                  </a:outerShdw>
                </a:effectLst>
                <a:latin typeface="Arial" charset="0"/>
              </a:rPr>
              <a:t>псевдосостояния</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1046440"/>
          </a:xfrm>
          <a:prstGeom prst="rect">
            <a:avLst/>
          </a:prstGeom>
        </p:spPr>
        <p:txBody>
          <a:bodyPr wrap="square">
            <a:spAutoFit/>
          </a:bodyPr>
          <a:lstStyle/>
          <a:p>
            <a:pPr algn="just"/>
            <a:r>
              <a:rPr lang="ru-RU" altLang="ru-RU" sz="1200" dirty="0">
                <a:solidFill>
                  <a:srgbClr val="000099"/>
                </a:solidFill>
              </a:rPr>
              <a:t>Иногда желательно реализовать ситуацию, когда выход из отдельного вложенного состояния соответствовал бы также выходу из составного состояния. В этом случае изображают переход, который непосредственно выходит из вложенного состояния и пересекает границу состояния-композита (переход </a:t>
            </a:r>
            <a:r>
              <a:rPr lang="ru-RU" altLang="ru-RU" sz="1200" b="1" dirty="0">
                <a:solidFill>
                  <a:srgbClr val="000099"/>
                </a:solidFill>
              </a:rPr>
              <a:t>с</a:t>
            </a:r>
            <a:r>
              <a:rPr lang="ru-RU" altLang="ru-RU" sz="1200" dirty="0">
                <a:solidFill>
                  <a:srgbClr val="000099"/>
                </a:solidFill>
              </a:rPr>
              <a:t> на рис. 10.7). Аналогично, допускается изображение переходов, входящих извне состояния-композита в отдельное вложенное состояние (переход </a:t>
            </a:r>
            <a:r>
              <a:rPr lang="en-US" altLang="ru-RU" sz="1200" b="1" dirty="0">
                <a:solidFill>
                  <a:srgbClr val="000099"/>
                </a:solidFill>
              </a:rPr>
              <a:t>b</a:t>
            </a:r>
            <a:r>
              <a:rPr lang="ru-RU" altLang="ru-RU" sz="1200" dirty="0">
                <a:solidFill>
                  <a:srgbClr val="000099"/>
                </a:solidFill>
              </a:rPr>
              <a:t> на рис. 10.7).</a:t>
            </a:r>
          </a:p>
          <a:p>
            <a:pPr algn="just"/>
            <a:endParaRPr lang="ru-RU" altLang="ru-RU" sz="1400" dirty="0">
              <a:solidFill>
                <a:srgbClr val="000099"/>
              </a:solidFill>
            </a:endParaRPr>
          </a:p>
        </p:txBody>
      </p:sp>
      <p:pic>
        <p:nvPicPr>
          <p:cNvPr id="5" name="Picture 5">
            <a:extLst>
              <a:ext uri="{FF2B5EF4-FFF2-40B4-BE49-F238E27FC236}">
                <a16:creationId xmlns:a16="http://schemas.microsoft.com/office/drawing/2014/main" id="{9211EF9B-5A99-4704-AA7F-30FA6E78A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848" y="1347614"/>
            <a:ext cx="4104506" cy="1687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B0217B84-405A-456D-8EA5-A06C3247D049}"/>
              </a:ext>
            </a:extLst>
          </p:cNvPr>
          <p:cNvSpPr/>
          <p:nvPr/>
        </p:nvSpPr>
        <p:spPr>
          <a:xfrm>
            <a:off x="4867848" y="3097931"/>
            <a:ext cx="4276152" cy="461665"/>
          </a:xfrm>
          <a:prstGeom prst="rect">
            <a:avLst/>
          </a:prstGeom>
        </p:spPr>
        <p:txBody>
          <a:bodyPr wrap="square">
            <a:spAutoFit/>
          </a:bodyPr>
          <a:lstStyle/>
          <a:p>
            <a:r>
              <a:rPr lang="ru-RU" sz="1200" b="1" dirty="0">
                <a:solidFill>
                  <a:srgbClr val="C00000"/>
                </a:solidFill>
              </a:rPr>
              <a:t>Рис. 10.7. </a:t>
            </a:r>
            <a:r>
              <a:rPr lang="ru-RU" sz="1200" dirty="0">
                <a:solidFill>
                  <a:srgbClr val="000099"/>
                </a:solidFill>
              </a:rPr>
              <a:t>Различные варианты переходов в составное состояние и из составного состояния</a:t>
            </a:r>
          </a:p>
        </p:txBody>
      </p:sp>
      <p:sp>
        <p:nvSpPr>
          <p:cNvPr id="8" name="Прямоугольник 7">
            <a:extLst>
              <a:ext uri="{FF2B5EF4-FFF2-40B4-BE49-F238E27FC236}">
                <a16:creationId xmlns:a16="http://schemas.microsoft.com/office/drawing/2014/main" id="{D041ECC5-D69B-47A2-B0F9-8607204EC4C8}"/>
              </a:ext>
            </a:extLst>
          </p:cNvPr>
          <p:cNvSpPr/>
          <p:nvPr/>
        </p:nvSpPr>
        <p:spPr>
          <a:xfrm>
            <a:off x="-15844" y="1286509"/>
            <a:ext cx="4883691" cy="2862322"/>
          </a:xfrm>
          <a:prstGeom prst="rect">
            <a:avLst/>
          </a:prstGeom>
        </p:spPr>
        <p:txBody>
          <a:bodyPr wrap="square">
            <a:spAutoFit/>
          </a:bodyPr>
          <a:lstStyle/>
          <a:p>
            <a:pPr algn="just"/>
            <a:r>
              <a:rPr lang="ru-RU" sz="1200" dirty="0">
                <a:solidFill>
                  <a:srgbClr val="000099"/>
                </a:solidFill>
              </a:rPr>
              <a:t>Переход и является внутренним для рассматриваемого состояния-композита и никак не влияет на выход из состояния-композита. Выход из данного составного состояния также возможен при наступлении события </a:t>
            </a:r>
            <a:r>
              <a:rPr lang="ru-RU" sz="1200" b="1" dirty="0">
                <a:solidFill>
                  <a:srgbClr val="000099"/>
                </a:solidFill>
              </a:rPr>
              <a:t>е</a:t>
            </a:r>
            <a:r>
              <a:rPr lang="ru-RU" sz="1200" dirty="0">
                <a:solidFill>
                  <a:srgbClr val="000099"/>
                </a:solidFill>
              </a:rPr>
              <a:t>, которое приводит в его конечное состояние, а из него — в состояние </a:t>
            </a:r>
            <a:r>
              <a:rPr lang="ru-RU" sz="1200" b="1" dirty="0">
                <a:solidFill>
                  <a:srgbClr val="000099"/>
                </a:solidFill>
              </a:rPr>
              <a:t>Е</a:t>
            </a:r>
            <a:r>
              <a:rPr lang="ru-RU" sz="1200" dirty="0">
                <a:solidFill>
                  <a:srgbClr val="000099"/>
                </a:solidFill>
              </a:rPr>
              <a:t>, находящееся вне данного состояния-композита.</a:t>
            </a:r>
          </a:p>
          <a:p>
            <a:pPr algn="just"/>
            <a:r>
              <a:rPr lang="ru-RU" sz="1200" dirty="0">
                <a:solidFill>
                  <a:srgbClr val="000099"/>
                </a:solidFill>
              </a:rPr>
              <a:t>В общем случае поведение параллельных конечных подавтоматов происходит независимо друг от друга, что позволяет, например, моделировать многозадачность в программных системах. Однако в отдельных ситуациях может возникнуть необходимость учесть в модели синхронизацию наступления отдельных событий и срабатывание соответствующих переходов. Для этой цели в языке UML имеется </a:t>
            </a:r>
            <a:r>
              <a:rPr lang="ru-RU" sz="1200" dirty="0" err="1">
                <a:solidFill>
                  <a:srgbClr val="000099"/>
                </a:solidFill>
              </a:rPr>
              <a:t>псевдосостояние</a:t>
            </a:r>
            <a:r>
              <a:rPr lang="ru-RU" sz="1200" dirty="0">
                <a:solidFill>
                  <a:srgbClr val="000099"/>
                </a:solidFill>
              </a:rPr>
              <a:t>, которое называется синхронизирующим состоянием или состоянием синхронизации.</a:t>
            </a:r>
          </a:p>
        </p:txBody>
      </p:sp>
    </p:spTree>
    <p:extLst>
      <p:ext uri="{BB962C8B-B14F-4D97-AF65-F5344CB8AC3E}">
        <p14:creationId xmlns:p14="http://schemas.microsoft.com/office/powerpoint/2010/main" val="2238986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000000">
                      <a:alpha val="43137"/>
                    </a:srgbClr>
                  </a:outerShdw>
                </a:effectLst>
              </a:rPr>
              <a:t>Состояние синхронизации</a:t>
            </a:r>
            <a:endParaRPr lang="ru-RU" alt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1415772"/>
          </a:xfrm>
          <a:prstGeom prst="rect">
            <a:avLst/>
          </a:prstGeom>
        </p:spPr>
        <p:txBody>
          <a:bodyPr wrap="square">
            <a:spAutoFit/>
          </a:bodyPr>
          <a:lstStyle/>
          <a:p>
            <a:pPr algn="just"/>
            <a:r>
              <a:rPr lang="ru-RU" sz="1200" b="1" dirty="0">
                <a:solidFill>
                  <a:srgbClr val="C00000"/>
                </a:solidFill>
              </a:rPr>
              <a:t>Состояние синхронизации (</a:t>
            </a:r>
            <a:r>
              <a:rPr lang="ru-RU" sz="1200" b="1" dirty="0" err="1">
                <a:solidFill>
                  <a:srgbClr val="C00000"/>
                </a:solidFill>
              </a:rPr>
              <a:t>synch</a:t>
            </a:r>
            <a:r>
              <a:rPr lang="ru-RU" sz="1200" b="1" dirty="0">
                <a:solidFill>
                  <a:srgbClr val="C00000"/>
                </a:solidFill>
              </a:rPr>
              <a:t> </a:t>
            </a:r>
            <a:r>
              <a:rPr lang="ru-RU" sz="1200" b="1" dirty="0" err="1">
                <a:solidFill>
                  <a:srgbClr val="C00000"/>
                </a:solidFill>
              </a:rPr>
              <a:t>state</a:t>
            </a:r>
            <a:r>
              <a:rPr lang="ru-RU" sz="1200" b="1" dirty="0">
                <a:solidFill>
                  <a:srgbClr val="C00000"/>
                </a:solidFill>
              </a:rPr>
              <a:t>) </a:t>
            </a:r>
            <a:r>
              <a:rPr lang="ru-RU" sz="1200" dirty="0">
                <a:solidFill>
                  <a:srgbClr val="000099"/>
                </a:solidFill>
              </a:rPr>
              <a:t>— </a:t>
            </a:r>
            <a:r>
              <a:rPr lang="ru-RU" sz="1200" dirty="0" err="1">
                <a:solidFill>
                  <a:srgbClr val="000099"/>
                </a:solidFill>
              </a:rPr>
              <a:t>псевдосостояние</a:t>
            </a:r>
            <a:r>
              <a:rPr lang="ru-RU" sz="1200" dirty="0">
                <a:solidFill>
                  <a:srgbClr val="000099"/>
                </a:solidFill>
              </a:rPr>
              <a:t> в конечном автомате, которое используется для синхронизации параллельных областей конечного автомата.</a:t>
            </a:r>
          </a:p>
          <a:p>
            <a:pPr algn="just"/>
            <a:endParaRPr lang="en-US" altLang="ru-RU" sz="1200" dirty="0">
              <a:solidFill>
                <a:srgbClr val="000099"/>
              </a:solidFill>
            </a:endParaRPr>
          </a:p>
          <a:p>
            <a:pPr algn="just"/>
            <a:r>
              <a:rPr lang="ru-RU" altLang="ru-RU" sz="1200" dirty="0">
                <a:solidFill>
                  <a:srgbClr val="000099"/>
                </a:solidFill>
              </a:rPr>
              <a:t>Синхронизирующее состояние обозначается небольшой окружностью, внутри которой помещен символ звездочки «*». Оно используется совместно с переходом-слиянием или переходом-разделением для того, чтобы явно указать события в других конечных подавтоматах, оказывающие непосредственное влияние на поведение данного подавтомата. </a:t>
            </a:r>
          </a:p>
          <a:p>
            <a:pPr algn="just"/>
            <a:endParaRPr lang="ru-RU" altLang="ru-RU" sz="1400" dirty="0">
              <a:solidFill>
                <a:srgbClr val="000099"/>
              </a:solidFill>
            </a:endParaRPr>
          </a:p>
        </p:txBody>
      </p:sp>
      <p:pic>
        <p:nvPicPr>
          <p:cNvPr id="9" name="Picture 5">
            <a:extLst>
              <a:ext uri="{FF2B5EF4-FFF2-40B4-BE49-F238E27FC236}">
                <a16:creationId xmlns:a16="http://schemas.microsoft.com/office/drawing/2014/main" id="{DE72A709-CF84-4A06-9939-17581F603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254" y="1862716"/>
            <a:ext cx="5155333" cy="274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a:extLst>
              <a:ext uri="{FF2B5EF4-FFF2-40B4-BE49-F238E27FC236}">
                <a16:creationId xmlns:a16="http://schemas.microsoft.com/office/drawing/2014/main" id="{05C6F43D-62F7-4E64-BE77-FC25ACDDF341}"/>
              </a:ext>
            </a:extLst>
          </p:cNvPr>
          <p:cNvSpPr/>
          <p:nvPr/>
        </p:nvSpPr>
        <p:spPr>
          <a:xfrm>
            <a:off x="39459" y="1763327"/>
            <a:ext cx="3957795" cy="2308324"/>
          </a:xfrm>
          <a:prstGeom prst="rect">
            <a:avLst/>
          </a:prstGeom>
        </p:spPr>
        <p:txBody>
          <a:bodyPr wrap="square">
            <a:spAutoFit/>
          </a:bodyPr>
          <a:lstStyle/>
          <a:p>
            <a:pPr algn="just"/>
            <a:r>
              <a:rPr lang="ru-RU" sz="1200" dirty="0">
                <a:solidFill>
                  <a:srgbClr val="000099"/>
                </a:solidFill>
              </a:rPr>
              <a:t>Так, например, при включении компьютера с некоторой сетевой операционной системой параллельно начинается выполнение нескольких процессов. В частности, происходит проверка пароля пользователя и запуск различных служб. При этом работа пользователя на компьютере станет возможной только в случае успешной его аутентификации, в противном случае компьютер может быть выключен. Рассмотренные особенности синхронизации этих параллельных процессов учтены на соответствующей диаграмме ' состояний с помощью синхронизирующего состояния.</a:t>
            </a:r>
          </a:p>
        </p:txBody>
      </p:sp>
    </p:spTree>
    <p:extLst>
      <p:ext uri="{BB962C8B-B14F-4D97-AF65-F5344CB8AC3E}">
        <p14:creationId xmlns:p14="http://schemas.microsoft.com/office/powerpoint/2010/main" val="3646765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Рекомендации по построению диаграмм состояний</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4154984"/>
          </a:xfrm>
          <a:prstGeom prst="rect">
            <a:avLst/>
          </a:prstGeom>
        </p:spPr>
        <p:txBody>
          <a:bodyPr wrap="square">
            <a:spAutoFit/>
          </a:bodyPr>
          <a:lstStyle/>
          <a:p>
            <a:pPr algn="just"/>
            <a:r>
              <a:rPr lang="ru-RU" altLang="ru-RU" sz="1200" i="1" dirty="0">
                <a:solidFill>
                  <a:srgbClr val="000099"/>
                </a:solidFill>
              </a:rPr>
              <a:t>По своему назначению диаграмма состояний не является обязательным представлением в модели </a:t>
            </a:r>
            <a:r>
              <a:rPr lang="ru-RU" altLang="ru-RU" sz="1200" dirty="0">
                <a:solidFill>
                  <a:srgbClr val="000099"/>
                </a:solidFill>
              </a:rPr>
              <a:t>и как бы </a:t>
            </a:r>
            <a:r>
              <a:rPr lang="ru-RU" altLang="ru-RU" sz="1200" b="1" dirty="0">
                <a:solidFill>
                  <a:srgbClr val="000099"/>
                </a:solidFill>
              </a:rPr>
              <a:t>«присоединяется»</a:t>
            </a:r>
            <a:r>
              <a:rPr lang="ru-RU" altLang="ru-RU" sz="1200" dirty="0">
                <a:solidFill>
                  <a:srgbClr val="000099"/>
                </a:solidFill>
              </a:rPr>
              <a:t> к тому элементу, который, по замыслу разработчиков, имеет нетривиальное поведение в течение своего жизненного цикла. </a:t>
            </a:r>
            <a:r>
              <a:rPr lang="ru-RU" altLang="ru-RU" sz="1200" u="sng" dirty="0">
                <a:solidFill>
                  <a:srgbClr val="000099"/>
                </a:solidFill>
              </a:rPr>
              <a:t>Наличие у системы нескольких состояний, отличающихся от простой дихотомии «исправен — неисправен», «активен - неактивен», «ожидание — реакция на внешние действия», уже служит признаком необходимости построения диаграммы состояний</a:t>
            </a:r>
            <a:r>
              <a:rPr lang="ru-RU" altLang="ru-RU" sz="1200" dirty="0">
                <a:solidFill>
                  <a:srgbClr val="000099"/>
                </a:solidFill>
              </a:rPr>
              <a:t>.</a:t>
            </a:r>
          </a:p>
          <a:p>
            <a:pPr algn="just"/>
            <a:r>
              <a:rPr lang="ru-RU" altLang="ru-RU" sz="1200" dirty="0">
                <a:solidFill>
                  <a:srgbClr val="000099"/>
                </a:solidFill>
              </a:rPr>
              <a:t>В качестве начального варианта диаграммы состояний, если нет очевидных соображений по поводу состояний объекта, можно воспользоваться подобными состояниями, в качестве составных, уточняя их (детализируя их внутреннюю структуру) по мере рассмотрения логики поведения моделируемой системы или объекта.</a:t>
            </a:r>
          </a:p>
          <a:p>
            <a:pPr algn="just"/>
            <a:r>
              <a:rPr lang="ru-RU" altLang="ru-RU" sz="1200" u="sng" dirty="0">
                <a:solidFill>
                  <a:srgbClr val="000099"/>
                </a:solidFill>
              </a:rPr>
              <a:t>При выделении состояний и переходов следует помнить, что длительность срабатывания отдельных переходов должна быть существенно меньшей, чем нахождение моделируемых элементов в соответствующих состояниях. </a:t>
            </a:r>
          </a:p>
          <a:p>
            <a:pPr algn="just"/>
            <a:r>
              <a:rPr lang="ru-RU" altLang="ru-RU" sz="1200" dirty="0">
                <a:solidFill>
                  <a:srgbClr val="000099"/>
                </a:solidFill>
              </a:rPr>
              <a:t>Каждое из состояний должно характеризоваться определенной устойчивостью во времени. Другими словами, из каждого </a:t>
            </a:r>
            <a:r>
              <a:rPr lang="ru-RU" altLang="ru-RU" sz="1200" b="1" dirty="0">
                <a:solidFill>
                  <a:srgbClr val="000099"/>
                </a:solidFill>
              </a:rPr>
              <a:t>состояния на диаграмме не может быть самопроизвольного перехода в какое бы то ни было другое состояние</a:t>
            </a:r>
            <a:r>
              <a:rPr lang="ru-RU" altLang="ru-RU" sz="1200" dirty="0">
                <a:solidFill>
                  <a:srgbClr val="000099"/>
                </a:solidFill>
              </a:rPr>
              <a:t>. Все переходы должны быть явно специфицированы, в противном случае построенная диаграмма состояний является либо неполной (неадекватной), либо ошибочной с точки зрения нотации языка UML (</a:t>
            </a:r>
            <a:r>
              <a:rPr lang="ru-RU" altLang="ru-RU" sz="1200" dirty="0" err="1">
                <a:solidFill>
                  <a:srgbClr val="000099"/>
                </a:solidFill>
              </a:rPr>
              <a:t>ill</a:t>
            </a:r>
            <a:r>
              <a:rPr lang="ru-RU" altLang="ru-RU" sz="1200" dirty="0">
                <a:solidFill>
                  <a:srgbClr val="000099"/>
                </a:solidFill>
              </a:rPr>
              <a:t> </a:t>
            </a:r>
            <a:r>
              <a:rPr lang="ru-RU" altLang="ru-RU" sz="1200" dirty="0" err="1">
                <a:solidFill>
                  <a:srgbClr val="000099"/>
                </a:solidFill>
              </a:rPr>
              <a:t>formed</a:t>
            </a:r>
            <a:r>
              <a:rPr lang="ru-RU" altLang="ru-RU" sz="1200" dirty="0">
                <a:solidFill>
                  <a:srgbClr val="000099"/>
                </a:solidFill>
              </a:rPr>
              <a:t>).</a:t>
            </a:r>
          </a:p>
          <a:p>
            <a:pPr algn="just"/>
            <a:r>
              <a:rPr lang="ru-RU" altLang="ru-RU" sz="1200" b="1" dirty="0">
                <a:solidFill>
                  <a:srgbClr val="000099"/>
                </a:solidFill>
              </a:rPr>
              <a:t>При разработке диаграммы состояний нужно постоянно следить, чтобы объект в каждый момент мог находиться только в единственном состоянии</a:t>
            </a:r>
            <a:r>
              <a:rPr lang="ru-RU" altLang="ru-RU" sz="1200" dirty="0">
                <a:solidFill>
                  <a:srgbClr val="000099"/>
                </a:solidFill>
              </a:rPr>
              <a:t>. Если это не так, то данное обстоятельство может быть как следствием ошибки, так и неявным признаком наличия параллельности поведения у моделируемого объекта. В последнем случае следует явно специфицировать необходимое число конечных подавтоматов, вложив их в то составное состояние, которое характеризуется нарушением условия одновременности.</a:t>
            </a:r>
          </a:p>
          <a:p>
            <a:pPr algn="just"/>
            <a:r>
              <a:rPr lang="ru-RU" altLang="ru-RU" sz="1200" u="sng" dirty="0">
                <a:solidFill>
                  <a:srgbClr val="000099"/>
                </a:solidFill>
              </a:rPr>
              <a:t>Следует произвести обязательную проверку, чтобы никакие два перехода из одного состояния не могли сработать одновременно. </a:t>
            </a:r>
          </a:p>
          <a:p>
            <a:pPr algn="just"/>
            <a:endParaRPr lang="ru-RU" altLang="ru-RU" sz="1200" dirty="0">
              <a:solidFill>
                <a:srgbClr val="000099"/>
              </a:solidFill>
            </a:endParaRPr>
          </a:p>
        </p:txBody>
      </p:sp>
    </p:spTree>
    <p:extLst>
      <p:ext uri="{BB962C8B-B14F-4D97-AF65-F5344CB8AC3E}">
        <p14:creationId xmlns:p14="http://schemas.microsoft.com/office/powerpoint/2010/main" val="3270977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Рекомендации по построению диаграмм состояний</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2308324"/>
          </a:xfrm>
          <a:prstGeom prst="rect">
            <a:avLst/>
          </a:prstGeom>
        </p:spPr>
        <p:txBody>
          <a:bodyPr wrap="square">
            <a:spAutoFit/>
          </a:bodyPr>
          <a:lstStyle/>
          <a:p>
            <a:pPr algn="just"/>
            <a:r>
              <a:rPr lang="ru-RU" altLang="ru-RU" sz="1200" dirty="0">
                <a:solidFill>
                  <a:srgbClr val="000099"/>
                </a:solidFill>
              </a:rPr>
              <a:t>Другими словами, необходимо выполнить требование отсутствия конфликтов у всех переходов, выходящих из одного и того же состояния. </a:t>
            </a:r>
          </a:p>
          <a:p>
            <a:pPr algn="just"/>
            <a:r>
              <a:rPr lang="ru-RU" altLang="ru-RU" sz="1200" dirty="0">
                <a:solidFill>
                  <a:srgbClr val="000099"/>
                </a:solidFill>
              </a:rPr>
              <a:t>Наличие такого конфликта может служить признаком ошибки, либо параллельности или ветвления рассматриваемого процесса. Если параллельность по замыслу разработчика отсутствует, то следует ввести дополнительные сторожевые условия либо изменить существующие, чтобы исключить конфликт переходов. При наличии параллельности следует заменить конфликтующие переходы одним параллельным переходом типа ветвления. </a:t>
            </a:r>
            <a:endParaRPr lang="en-US" altLang="ru-RU" sz="1200">
              <a:solidFill>
                <a:srgbClr val="000099"/>
              </a:solidFill>
            </a:endParaRPr>
          </a:p>
          <a:p>
            <a:pPr algn="just"/>
            <a:r>
              <a:rPr lang="ru-RU" altLang="ru-RU" sz="1200" b="1">
                <a:solidFill>
                  <a:srgbClr val="000099"/>
                </a:solidFill>
              </a:rPr>
              <a:t>Использование </a:t>
            </a:r>
            <a:r>
              <a:rPr lang="ru-RU" altLang="ru-RU" sz="1200" b="1" dirty="0">
                <a:solidFill>
                  <a:srgbClr val="000099"/>
                </a:solidFill>
              </a:rPr>
              <a:t>исторических состояний оправдано в том случае, когда необходимо организовать обработку исключительных ситуаций (прерываний) без потери данных или выполненной работы.</a:t>
            </a:r>
            <a:r>
              <a:rPr lang="ru-RU" altLang="ru-RU" sz="1200" dirty="0">
                <a:solidFill>
                  <a:srgbClr val="000099"/>
                </a:solidFill>
              </a:rPr>
              <a:t> При этом применять исторические состояния, особенно глубокие, необходимо с известной долей осторожности. Нужно помнить, что каждый из конечных подавтоматов может иметь только одно историческое состояние. В противном случае возможны ошибки, особенно когда подавтоматы изображаются на отдельных диаграммах состояний.</a:t>
            </a:r>
          </a:p>
          <a:p>
            <a:pPr algn="just"/>
            <a:endParaRPr lang="ru-RU" altLang="ru-RU" sz="1200" dirty="0">
              <a:solidFill>
                <a:srgbClr val="000099"/>
              </a:solidFill>
            </a:endParaRPr>
          </a:p>
        </p:txBody>
      </p:sp>
    </p:spTree>
    <p:extLst>
      <p:ext uri="{BB962C8B-B14F-4D97-AF65-F5344CB8AC3E}">
        <p14:creationId xmlns:p14="http://schemas.microsoft.com/office/powerpoint/2010/main" val="810241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C0C0C0"/>
                  </a:outerShdw>
                </a:effectLst>
                <a:latin typeface="Arial" charset="0"/>
                <a:ea typeface="+mn-ea"/>
                <a:cs typeface="+mn-cs"/>
              </a:rPr>
              <a:t>Абстрактный пример</a:t>
            </a:r>
          </a:p>
        </p:txBody>
      </p:sp>
      <p:sp>
        <p:nvSpPr>
          <p:cNvPr id="12" name="Прямоугольник 11"/>
          <p:cNvSpPr/>
          <p:nvPr/>
        </p:nvSpPr>
        <p:spPr>
          <a:xfrm>
            <a:off x="179004" y="483518"/>
            <a:ext cx="8712968" cy="3970318"/>
          </a:xfrm>
          <a:prstGeom prst="rect">
            <a:avLst/>
          </a:prstGeom>
        </p:spPr>
        <p:txBody>
          <a:bodyPr wrap="square">
            <a:spAutoFit/>
          </a:bodyPr>
          <a:lstStyle/>
          <a:p>
            <a:pPr algn="just" eaLnBrk="1" hangingPunct="1">
              <a:buFont typeface="Wingdings" pitchFamily="2" charset="2"/>
              <a:buNone/>
            </a:pPr>
            <a:r>
              <a:rPr lang="ru-RU" altLang="ru-RU" sz="1400" dirty="0">
                <a:solidFill>
                  <a:srgbClr val="000099"/>
                </a:solidFill>
              </a:rPr>
              <a:t>Разберем на реальном примере. Условная физическая модель MVC-архитектуры — персональный компьютер, в котором:</a:t>
            </a:r>
          </a:p>
          <a:p>
            <a:pPr marL="285750" indent="-285750" algn="just" eaLnBrk="1" hangingPunct="1">
              <a:buFont typeface="Arial" panose="020B0604020202020204" pitchFamily="34" charset="0"/>
              <a:buChar char="•"/>
            </a:pPr>
            <a:r>
              <a:rPr lang="ru-RU" altLang="ru-RU" sz="1400" dirty="0">
                <a:solidFill>
                  <a:srgbClr val="000099"/>
                </a:solidFill>
              </a:rPr>
              <a:t>контроллер — клавиатура или мышь. С их помощью пользователь вводит команды;</a:t>
            </a:r>
          </a:p>
          <a:p>
            <a:pPr marL="285750" indent="-285750" algn="just" eaLnBrk="1" hangingPunct="1">
              <a:buFont typeface="Arial" panose="020B0604020202020204" pitchFamily="34" charset="0"/>
              <a:buChar char="•"/>
            </a:pPr>
            <a:r>
              <a:rPr lang="ru-RU" altLang="ru-RU" sz="1400" dirty="0">
                <a:solidFill>
                  <a:srgbClr val="000099"/>
                </a:solidFill>
              </a:rPr>
              <a:t>модель — системный блок, в котором происходит обработка команд и хранятся системные и пользовательские файлы;</a:t>
            </a:r>
          </a:p>
          <a:p>
            <a:pPr marL="285750" indent="-285750" algn="just" eaLnBrk="1" hangingPunct="1">
              <a:buFont typeface="Arial" panose="020B0604020202020204" pitchFamily="34" charset="0"/>
              <a:buChar char="•"/>
            </a:pPr>
            <a:r>
              <a:rPr lang="ru-RU" altLang="ru-RU" sz="1400" dirty="0">
                <a:solidFill>
                  <a:srgbClr val="000099"/>
                </a:solidFill>
              </a:rPr>
              <a:t>представление — монитор, на котором визуализируется работа системного блока.</a:t>
            </a:r>
          </a:p>
          <a:p>
            <a:pPr algn="just" eaLnBrk="1" hangingPunct="1">
              <a:buFont typeface="Wingdings" pitchFamily="2" charset="2"/>
              <a:buNone/>
            </a:pPr>
            <a:r>
              <a:rPr lang="ru-RU" altLang="ru-RU" sz="1400" dirty="0">
                <a:solidFill>
                  <a:srgbClr val="000099"/>
                </a:solidFill>
              </a:rPr>
              <a:t>На этом примере легче понять зависимость компонентов друг от друга:</a:t>
            </a:r>
          </a:p>
          <a:p>
            <a:pPr marL="285750" indent="-285750" algn="just" eaLnBrk="1" hangingPunct="1">
              <a:buFont typeface="Arial" panose="020B0604020202020204" pitchFamily="34" charset="0"/>
              <a:buChar char="•"/>
            </a:pPr>
            <a:r>
              <a:rPr lang="ru-RU" altLang="ru-RU" sz="1400" dirty="0">
                <a:solidFill>
                  <a:srgbClr val="000099"/>
                </a:solidFill>
              </a:rPr>
              <a:t>если заменить системный блок (без переноса старых данных), но оставить старый монитор и клавиатуру, пользователь получит другой компьютер с новой ОС, файлами, системными характеристиками, драйверами и т.д.;</a:t>
            </a:r>
          </a:p>
          <a:p>
            <a:pPr marL="285750" indent="-285750" algn="just" eaLnBrk="1" hangingPunct="1">
              <a:buFont typeface="Arial" panose="020B0604020202020204" pitchFamily="34" charset="0"/>
              <a:buChar char="•"/>
            </a:pPr>
            <a:r>
              <a:rPr lang="ru-RU" altLang="ru-RU" sz="1400" dirty="0">
                <a:solidFill>
                  <a:srgbClr val="000099"/>
                </a:solidFill>
              </a:rPr>
              <a:t>если поменять монитор и клавиатуру, но оставить старый системный блок, человек будет использовать прежнюю ОС, файлы, системные характеристики. Изменения коснутся только некоторых драйверов.</a:t>
            </a:r>
          </a:p>
          <a:p>
            <a:pPr algn="just" eaLnBrk="1" hangingPunct="1">
              <a:buFont typeface="Wingdings" pitchFamily="2" charset="2"/>
              <a:buNone/>
            </a:pPr>
            <a:r>
              <a:rPr lang="ru-RU" altLang="ru-RU" sz="1400" dirty="0">
                <a:solidFill>
                  <a:srgbClr val="000099"/>
                </a:solidFill>
              </a:rPr>
              <a:t>В архитектуре одного приложения может быть несколько представлений. Например, в </a:t>
            </a:r>
            <a:r>
              <a:rPr lang="ru-RU" altLang="ru-RU" sz="1400" dirty="0" err="1">
                <a:solidFill>
                  <a:srgbClr val="000099"/>
                </a:solidFill>
              </a:rPr>
              <a:t>Excel</a:t>
            </a:r>
            <a:r>
              <a:rPr lang="ru-RU" altLang="ru-RU" sz="1400" dirty="0">
                <a:solidFill>
                  <a:srgbClr val="000099"/>
                </a:solidFill>
              </a:rPr>
              <a:t> одни и те же данные выводятся в виде круговой диаграммы или таблицы. В некоторых играх можно переключить вид от первого лица на вид от третьего или вообще перейти в режим карты. Пример из веб-разработки — мобильный и </a:t>
            </a:r>
            <a:r>
              <a:rPr lang="ru-RU" altLang="ru-RU" sz="1400" dirty="0" err="1">
                <a:solidFill>
                  <a:srgbClr val="000099"/>
                </a:solidFill>
              </a:rPr>
              <a:t>десктопный</a:t>
            </a:r>
            <a:r>
              <a:rPr lang="ru-RU" altLang="ru-RU" sz="1400" dirty="0">
                <a:solidFill>
                  <a:srgbClr val="000099"/>
                </a:solidFill>
              </a:rPr>
              <a:t> интерфейс сайтов и приложений. Все это разные варианты </a:t>
            </a:r>
            <a:r>
              <a:rPr lang="ru-RU" altLang="ru-RU" sz="1400" dirty="0" err="1">
                <a:solidFill>
                  <a:srgbClr val="000099"/>
                </a:solidFill>
              </a:rPr>
              <a:t>View</a:t>
            </a:r>
            <a:r>
              <a:rPr lang="ru-RU" altLang="ru-RU" sz="1400" dirty="0">
                <a:solidFill>
                  <a:srgbClr val="000099"/>
                </a:solidFill>
              </a:rPr>
              <a:t> для одной и той же </a:t>
            </a:r>
            <a:r>
              <a:rPr lang="ru-RU" altLang="ru-RU" sz="1400" dirty="0" err="1">
                <a:solidFill>
                  <a:srgbClr val="000099"/>
                </a:solidFill>
              </a:rPr>
              <a:t>Model</a:t>
            </a:r>
            <a:r>
              <a:rPr lang="ru-RU" altLang="ru-RU" sz="1400" dirty="0">
                <a:solidFill>
                  <a:srgbClr val="000099"/>
                </a:solidFill>
              </a:rPr>
              <a:t>.</a:t>
            </a:r>
          </a:p>
        </p:txBody>
      </p:sp>
    </p:spTree>
    <p:extLst>
      <p:ext uri="{BB962C8B-B14F-4D97-AF65-F5344CB8AC3E}">
        <p14:creationId xmlns:p14="http://schemas.microsoft.com/office/powerpoint/2010/main" val="408655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i="1" dirty="0">
                <a:solidFill>
                  <a:srgbClr val="000099"/>
                </a:solidFill>
                <a:effectLst>
                  <a:outerShdw blurRad="38100" dist="38100" dir="2700000" algn="tl">
                    <a:srgbClr val="C0C0C0"/>
                  </a:outerShdw>
                </a:effectLst>
                <a:latin typeface="Arial" charset="0"/>
                <a:ea typeface="+mn-ea"/>
                <a:cs typeface="+mn-cs"/>
              </a:rPr>
              <a:t>Назначение модели </a:t>
            </a:r>
            <a:r>
              <a:rPr lang="en-US" sz="2000" b="1" i="1" dirty="0">
                <a:solidFill>
                  <a:srgbClr val="000099"/>
                </a:solidFill>
                <a:effectLst>
                  <a:outerShdw blurRad="38100" dist="38100" dir="2700000" algn="tl">
                    <a:srgbClr val="C0C0C0"/>
                  </a:outerShdw>
                </a:effectLst>
                <a:latin typeface="Arial" charset="0"/>
                <a:ea typeface="+mn-ea"/>
                <a:cs typeface="+mn-cs"/>
              </a:rPr>
              <a:t>MVC</a:t>
            </a:r>
            <a:endParaRPr lang="ru-RU" sz="2000" b="1" i="1" dirty="0">
              <a:solidFill>
                <a:srgbClr val="000099"/>
              </a:solidFill>
              <a:effectLst>
                <a:outerShdw blurRad="38100" dist="38100" dir="2700000" algn="tl">
                  <a:srgbClr val="C0C0C0"/>
                </a:outerShdw>
              </a:effectLst>
              <a:latin typeface="Arial" charset="0"/>
              <a:ea typeface="+mn-ea"/>
              <a:cs typeface="+mn-cs"/>
            </a:endParaRPr>
          </a:p>
        </p:txBody>
      </p:sp>
      <p:sp>
        <p:nvSpPr>
          <p:cNvPr id="12" name="Прямоугольник 11"/>
          <p:cNvSpPr/>
          <p:nvPr/>
        </p:nvSpPr>
        <p:spPr>
          <a:xfrm>
            <a:off x="179004" y="483518"/>
            <a:ext cx="8712968" cy="3754874"/>
          </a:xfrm>
          <a:prstGeom prst="rect">
            <a:avLst/>
          </a:prstGeom>
        </p:spPr>
        <p:txBody>
          <a:bodyPr wrap="square">
            <a:spAutoFit/>
          </a:bodyPr>
          <a:lstStyle/>
          <a:p>
            <a:pPr algn="just" eaLnBrk="1" hangingPunct="1">
              <a:buFont typeface="Wingdings" pitchFamily="2" charset="2"/>
              <a:buNone/>
            </a:pPr>
            <a:r>
              <a:rPr lang="ru-RU" altLang="ru-RU" sz="1400" dirty="0">
                <a:solidFill>
                  <a:srgbClr val="000099"/>
                </a:solidFill>
              </a:rPr>
              <a:t>Этот паттерн позволяет разделить логические части приложения и создавать их независимо друг от друга. То есть писать блоки кода, которые можно менять, не затрагивая другие. Например, переписать способ обработки данных, не затрагивая способ их отображения. Это помогает эффективно работать разным программистам — каждый занимается своим компонентом. При этом разработчик не должен вникать в чужой код. Его работа не влияет на другие фрагменты.</a:t>
            </a:r>
          </a:p>
          <a:p>
            <a:pPr algn="just" eaLnBrk="1" hangingPunct="1">
              <a:buFont typeface="Wingdings" pitchFamily="2" charset="2"/>
              <a:buNone/>
            </a:pPr>
            <a:r>
              <a:rPr lang="ru-RU" altLang="ru-RU" sz="1400" dirty="0">
                <a:solidFill>
                  <a:srgbClr val="000099"/>
                </a:solidFill>
              </a:rPr>
              <a:t>Модель MVC решает следующие задачи:</a:t>
            </a:r>
          </a:p>
          <a:p>
            <a:pPr marL="285750" indent="-285750" algn="just" eaLnBrk="1" hangingPunct="1">
              <a:buFont typeface="Arial" panose="020B0604020202020204" pitchFamily="34" charset="0"/>
              <a:buChar char="•"/>
            </a:pPr>
            <a:r>
              <a:rPr lang="ru-RU" altLang="ru-RU" sz="1400" dirty="0">
                <a:solidFill>
                  <a:srgbClr val="000099"/>
                </a:solidFill>
              </a:rPr>
              <a:t>изменение только пользовательского интерфейса, а не бизнес-логики приложения;</a:t>
            </a:r>
          </a:p>
          <a:p>
            <a:pPr marL="285750" indent="-285750" algn="just" eaLnBrk="1" hangingPunct="1">
              <a:buFont typeface="Arial" panose="020B0604020202020204" pitchFamily="34" charset="0"/>
              <a:buChar char="•"/>
            </a:pPr>
            <a:r>
              <a:rPr lang="ru-RU" altLang="ru-RU" sz="1400" dirty="0">
                <a:solidFill>
                  <a:srgbClr val="000099"/>
                </a:solidFill>
              </a:rPr>
              <a:t>использование в одном приложении разных интерфейсов с возможностью выбора;</a:t>
            </a:r>
          </a:p>
          <a:p>
            <a:pPr marL="285750" indent="-285750" algn="just" eaLnBrk="1" hangingPunct="1">
              <a:buFont typeface="Arial" panose="020B0604020202020204" pitchFamily="34" charset="0"/>
              <a:buChar char="•"/>
            </a:pPr>
            <a:r>
              <a:rPr lang="ru-RU" altLang="ru-RU" sz="1400" dirty="0">
                <a:solidFill>
                  <a:srgbClr val="000099"/>
                </a:solidFill>
              </a:rPr>
              <a:t>замена реакции приложения на действия пользователя за счет использования другого контроллера.</a:t>
            </a:r>
          </a:p>
          <a:p>
            <a:pPr algn="just" eaLnBrk="1" hangingPunct="1">
              <a:buFont typeface="Wingdings" pitchFamily="2" charset="2"/>
              <a:buNone/>
            </a:pPr>
            <a:r>
              <a:rPr lang="ru-RU" altLang="ru-RU" sz="1400" dirty="0">
                <a:solidFill>
                  <a:srgbClr val="000099"/>
                </a:solidFill>
              </a:rPr>
              <a:t>В более широком плане внедрение модели помогает:</a:t>
            </a:r>
          </a:p>
          <a:p>
            <a:pPr marL="285750" indent="-285750" algn="just" eaLnBrk="1" hangingPunct="1">
              <a:buFont typeface="Arial" panose="020B0604020202020204" pitchFamily="34" charset="0"/>
              <a:buChar char="•"/>
            </a:pPr>
            <a:r>
              <a:rPr lang="ru-RU" altLang="ru-RU" sz="1400" dirty="0">
                <a:solidFill>
                  <a:srgbClr val="000099"/>
                </a:solidFill>
              </a:rPr>
              <a:t>упростить код большого приложения, сделать его понятным и структурированным, облегчить поддержку, тестирование, повторное использование элементов;</a:t>
            </a:r>
          </a:p>
          <a:p>
            <a:pPr marL="285750" indent="-285750" algn="just" eaLnBrk="1" hangingPunct="1">
              <a:buFont typeface="Arial" panose="020B0604020202020204" pitchFamily="34" charset="0"/>
              <a:buChar char="•"/>
            </a:pPr>
            <a:r>
              <a:rPr lang="ru-RU" altLang="ru-RU" sz="1400" dirty="0">
                <a:solidFill>
                  <a:srgbClr val="000099"/>
                </a:solidFill>
              </a:rPr>
              <a:t>организовать независимую работу различных отделов, которые занимаются разработкой своей части программного продукта;</a:t>
            </a:r>
          </a:p>
          <a:p>
            <a:pPr marL="285750" indent="-285750" algn="just" eaLnBrk="1" hangingPunct="1">
              <a:buFont typeface="Arial" panose="020B0604020202020204" pitchFamily="34" charset="0"/>
              <a:buChar char="•"/>
            </a:pPr>
            <a:r>
              <a:rPr lang="ru-RU" altLang="ru-RU" sz="1400" dirty="0">
                <a:solidFill>
                  <a:srgbClr val="000099"/>
                </a:solidFill>
              </a:rPr>
              <a:t>упростить программную поддержку MVC-приложения за счет модификации отдельных компонентов, а не всей архитектуры.</a:t>
            </a:r>
          </a:p>
        </p:txBody>
      </p:sp>
    </p:spTree>
    <p:extLst>
      <p:ext uri="{BB962C8B-B14F-4D97-AF65-F5344CB8AC3E}">
        <p14:creationId xmlns:p14="http://schemas.microsoft.com/office/powerpoint/2010/main" val="293870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800" b="1" i="1" dirty="0">
                <a:solidFill>
                  <a:srgbClr val="000099"/>
                </a:solidFill>
                <a:effectLst>
                  <a:outerShdw blurRad="38100" dist="38100" dir="2700000" algn="tl">
                    <a:srgbClr val="C0C0C0"/>
                  </a:outerShdw>
                </a:effectLst>
                <a:latin typeface="Arial" charset="0"/>
                <a:ea typeface="+mn-ea"/>
                <a:cs typeface="+mn-cs"/>
              </a:rPr>
              <a:t>Элементы графической нотации диаграммы последовательности</a:t>
            </a:r>
            <a:endParaRPr lang="ru-RU" sz="1800" b="1" i="1" dirty="0">
              <a:solidFill>
                <a:srgbClr val="000099"/>
              </a:solidFill>
              <a:effectLst>
                <a:outerShdw blurRad="38100" dist="38100" dir="2700000" algn="tl">
                  <a:srgbClr val="C0C0C0"/>
                </a:outerShdw>
              </a:effectLst>
              <a:latin typeface="Arial" charset="0"/>
              <a:ea typeface="+mn-ea"/>
              <a:cs typeface="+mn-cs"/>
            </a:endParaRPr>
          </a:p>
        </p:txBody>
      </p:sp>
      <p:sp>
        <p:nvSpPr>
          <p:cNvPr id="12" name="Прямоугольник 11"/>
          <p:cNvSpPr/>
          <p:nvPr/>
        </p:nvSpPr>
        <p:spPr>
          <a:xfrm>
            <a:off x="0" y="478869"/>
            <a:ext cx="9144000" cy="3108543"/>
          </a:xfrm>
          <a:prstGeom prst="rect">
            <a:avLst/>
          </a:prstGeom>
        </p:spPr>
        <p:txBody>
          <a:bodyPr wrap="square">
            <a:spAutoFit/>
          </a:bodyPr>
          <a:lstStyle/>
          <a:p>
            <a:pPr algn="just" eaLnBrk="1" hangingPunct="1">
              <a:buFont typeface="Wingdings" pitchFamily="2" charset="2"/>
              <a:buNone/>
            </a:pPr>
            <a:r>
              <a:rPr lang="ru-RU" altLang="ru-RU" sz="1400" b="1" dirty="0">
                <a:solidFill>
                  <a:srgbClr val="000099"/>
                </a:solidFill>
              </a:rPr>
              <a:t>Диаграмма последовательности </a:t>
            </a:r>
            <a:r>
              <a:rPr lang="ru-RU" altLang="ru-RU" sz="1400" dirty="0">
                <a:solidFill>
                  <a:srgbClr val="000099"/>
                </a:solidFill>
              </a:rPr>
              <a:t>(</a:t>
            </a:r>
            <a:r>
              <a:rPr lang="ru-RU" altLang="ru-RU" sz="1400" dirty="0" err="1">
                <a:solidFill>
                  <a:srgbClr val="000099"/>
                </a:solidFill>
              </a:rPr>
              <a:t>sequence</a:t>
            </a:r>
            <a:r>
              <a:rPr lang="ru-RU" altLang="ru-RU" sz="1400" dirty="0">
                <a:solidFill>
                  <a:srgbClr val="000099"/>
                </a:solidFill>
              </a:rPr>
              <a:t> </a:t>
            </a:r>
            <a:r>
              <a:rPr lang="ru-RU" altLang="ru-RU" sz="1400" dirty="0" err="1">
                <a:solidFill>
                  <a:srgbClr val="000099"/>
                </a:solidFill>
              </a:rPr>
              <a:t>diagram</a:t>
            </a:r>
            <a:r>
              <a:rPr lang="ru-RU" altLang="ru-RU" sz="1400" dirty="0">
                <a:solidFill>
                  <a:srgbClr val="000099"/>
                </a:solidFill>
              </a:rPr>
              <a:t>) — диаграмма, на которой показаны </a:t>
            </a:r>
            <a:r>
              <a:rPr lang="ru-RU" altLang="ru-RU" sz="1400" i="1" u="sng" dirty="0">
                <a:solidFill>
                  <a:srgbClr val="000099"/>
                </a:solidFill>
              </a:rPr>
              <a:t>взаимодействия объектов</a:t>
            </a:r>
            <a:r>
              <a:rPr lang="ru-RU" altLang="ru-RU" sz="1400" dirty="0">
                <a:solidFill>
                  <a:srgbClr val="000099"/>
                </a:solidFill>
              </a:rPr>
              <a:t>, упорядоченные </a:t>
            </a:r>
            <a:r>
              <a:rPr lang="ru-RU" altLang="ru-RU" sz="1400" i="1" u="sng" dirty="0">
                <a:solidFill>
                  <a:srgbClr val="000099"/>
                </a:solidFill>
              </a:rPr>
              <a:t>по времени </a:t>
            </a:r>
            <a:r>
              <a:rPr lang="ru-RU" altLang="ru-RU" sz="1400" dirty="0">
                <a:solidFill>
                  <a:srgbClr val="000099"/>
                </a:solidFill>
              </a:rPr>
              <a:t>их проявления.</a:t>
            </a:r>
          </a:p>
          <a:p>
            <a:pPr algn="just" eaLnBrk="1" hangingPunct="1">
              <a:buFont typeface="Wingdings" pitchFamily="2" charset="2"/>
              <a:buNone/>
            </a:pPr>
            <a:endParaRPr lang="ru-RU" altLang="ru-RU" sz="1400" dirty="0">
              <a:solidFill>
                <a:srgbClr val="000099"/>
              </a:solidFill>
            </a:endParaRPr>
          </a:p>
          <a:p>
            <a:pPr algn="just" eaLnBrk="1" hangingPunct="1">
              <a:buFont typeface="Wingdings" pitchFamily="2" charset="2"/>
              <a:buNone/>
            </a:pPr>
            <a:r>
              <a:rPr lang="ru-RU" altLang="ru-RU" sz="1400" dirty="0">
                <a:solidFill>
                  <a:srgbClr val="000099"/>
                </a:solidFill>
              </a:rPr>
              <a:t>Особенности взаимодействия элементов моделируемой системы могут быть представлены на диаграммах кооперации и последовательности. Диаграммы </a:t>
            </a:r>
            <a:r>
              <a:rPr lang="ru-RU" altLang="ru-RU" sz="1400" i="1" dirty="0">
                <a:solidFill>
                  <a:srgbClr val="000099"/>
                </a:solidFill>
              </a:rPr>
              <a:t>кооперации</a:t>
            </a:r>
            <a:r>
              <a:rPr lang="ru-RU" altLang="ru-RU" sz="1400" dirty="0">
                <a:solidFill>
                  <a:srgbClr val="000099"/>
                </a:solidFill>
              </a:rPr>
              <a:t> </a:t>
            </a:r>
            <a:r>
              <a:rPr lang="ru-RU" altLang="ru-RU" sz="1400" u="sng" dirty="0">
                <a:solidFill>
                  <a:srgbClr val="000099"/>
                </a:solidFill>
              </a:rPr>
              <a:t>используются для спецификации динамики поведения систем</a:t>
            </a:r>
            <a:r>
              <a:rPr lang="ru-RU" altLang="ru-RU" sz="1400" dirty="0">
                <a:solidFill>
                  <a:srgbClr val="000099"/>
                </a:solidFill>
              </a:rPr>
              <a:t>, хотя время в явном виде в них отсутствует. Однако временной аспект поведения может иметь существенное значение при моделировании синхронных процессов, описывающих взаимодействие объектов. Именно для этой цели в языке UML используются диаграммы последовательности.</a:t>
            </a:r>
          </a:p>
          <a:p>
            <a:pPr algn="just" eaLnBrk="1" hangingPunct="1">
              <a:buFont typeface="Wingdings" pitchFamily="2" charset="2"/>
              <a:buNone/>
            </a:pPr>
            <a:endParaRPr lang="ru-RU" altLang="ru-RU" sz="1400" dirty="0">
              <a:solidFill>
                <a:srgbClr val="000099"/>
              </a:solidFill>
            </a:endParaRPr>
          </a:p>
          <a:p>
            <a:pPr algn="just" eaLnBrk="1" hangingPunct="1">
              <a:buFont typeface="Wingdings" pitchFamily="2" charset="2"/>
              <a:buNone/>
            </a:pPr>
            <a:r>
              <a:rPr lang="ru-RU" altLang="ru-RU" sz="1400" dirty="0">
                <a:solidFill>
                  <a:srgbClr val="000099"/>
                </a:solidFill>
              </a:rPr>
              <a:t>На диаграмме последовательности неявно присутствует ось времени, что позволяет визуализировать временные отношения между передаваемыми сообщениями. С помощью диаграммы последовательности можно представить взаимодействие элементов модели как своеобразный временной </a:t>
            </a:r>
            <a:r>
              <a:rPr lang="ru-RU" altLang="ru-RU" sz="1400" i="1" dirty="0">
                <a:solidFill>
                  <a:srgbClr val="000099"/>
                </a:solidFill>
              </a:rPr>
              <a:t>график «жизни» всей совокупности объектов</a:t>
            </a:r>
            <a:r>
              <a:rPr lang="ru-RU" altLang="ru-RU" sz="1400" dirty="0">
                <a:solidFill>
                  <a:srgbClr val="000099"/>
                </a:solidFill>
              </a:rPr>
              <a:t>, связанных между собой </a:t>
            </a:r>
            <a:r>
              <a:rPr lang="ru-RU" altLang="ru-RU" sz="1400" i="1" dirty="0">
                <a:solidFill>
                  <a:srgbClr val="000099"/>
                </a:solidFill>
              </a:rPr>
              <a:t>для реализации варианта использования программной системы</a:t>
            </a:r>
            <a:r>
              <a:rPr lang="ru-RU" altLang="ru-RU" sz="1400" dirty="0">
                <a:solidFill>
                  <a:srgbClr val="000099"/>
                </a:solidFill>
              </a:rPr>
              <a:t>, </a:t>
            </a:r>
            <a:r>
              <a:rPr lang="ru-RU" altLang="ru-RU" sz="1400" i="1" dirty="0">
                <a:solidFill>
                  <a:srgbClr val="000099"/>
                </a:solidFill>
              </a:rPr>
              <a:t>достижения бизнес-цели </a:t>
            </a:r>
            <a:r>
              <a:rPr lang="ru-RU" altLang="ru-RU" sz="1400" dirty="0">
                <a:solidFill>
                  <a:srgbClr val="000099"/>
                </a:solidFill>
              </a:rPr>
              <a:t>или </a:t>
            </a:r>
            <a:r>
              <a:rPr lang="ru-RU" altLang="ru-RU" sz="1400" i="1" dirty="0">
                <a:solidFill>
                  <a:srgbClr val="000099"/>
                </a:solidFill>
              </a:rPr>
              <a:t>выполнения какой-либо задачи</a:t>
            </a:r>
            <a:r>
              <a:rPr lang="ru-RU" altLang="ru-RU" sz="1400" dirty="0">
                <a:solidFill>
                  <a:srgbClr val="000099"/>
                </a:solidFill>
              </a:rPr>
              <a:t>.</a:t>
            </a:r>
          </a:p>
        </p:txBody>
      </p:sp>
    </p:spTree>
    <p:extLst>
      <p:ext uri="{BB962C8B-B14F-4D97-AF65-F5344CB8AC3E}">
        <p14:creationId xmlns:p14="http://schemas.microsoft.com/office/powerpoint/2010/main" val="77435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9738"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Объекты и их изображение на диаграмме последовательности</a:t>
            </a:r>
          </a:p>
        </p:txBody>
      </p:sp>
      <p:sp>
        <p:nvSpPr>
          <p:cNvPr id="12" name="Прямоугольник 11"/>
          <p:cNvSpPr/>
          <p:nvPr/>
        </p:nvSpPr>
        <p:spPr>
          <a:xfrm>
            <a:off x="1" y="483518"/>
            <a:ext cx="9143999" cy="4339650"/>
          </a:xfrm>
          <a:prstGeom prst="rect">
            <a:avLst/>
          </a:prstGeom>
        </p:spPr>
        <p:txBody>
          <a:bodyPr wrap="square">
            <a:spAutoFit/>
          </a:bodyPr>
          <a:lstStyle/>
          <a:p>
            <a:pPr algn="just" eaLnBrk="1" hangingPunct="1">
              <a:buFont typeface="Wingdings" pitchFamily="2" charset="2"/>
              <a:buNone/>
            </a:pPr>
            <a:r>
              <a:rPr lang="ru-RU" altLang="ru-RU" sz="1200" dirty="0">
                <a:solidFill>
                  <a:srgbClr val="000099"/>
                </a:solidFill>
              </a:rPr>
              <a:t>На диаграмме последовательности также </a:t>
            </a:r>
            <a:r>
              <a:rPr lang="ru-RU" altLang="ru-RU" sz="1200" u="sng" dirty="0">
                <a:solidFill>
                  <a:srgbClr val="000099"/>
                </a:solidFill>
              </a:rPr>
              <a:t>изображаются объекты, которые непосредственно участвуют во взаимодействии</a:t>
            </a:r>
            <a:r>
              <a:rPr lang="ru-RU" altLang="ru-RU" sz="1200" dirty="0">
                <a:solidFill>
                  <a:srgbClr val="000099"/>
                </a:solidFill>
              </a:rPr>
              <a:t>, при этом никакие статические связи с другими объектами не визуализируются. Для диаграммы последовательности ключевым моментом является именно динамика взаимодействия объектов во времени. При этом диаграмма последовательности имеет как </a:t>
            </a:r>
            <a:r>
              <a:rPr lang="ru-RU" altLang="ru-RU" sz="1200" u="sng" dirty="0">
                <a:solidFill>
                  <a:srgbClr val="000099"/>
                </a:solidFill>
              </a:rPr>
              <a:t>бы два измерения</a:t>
            </a:r>
            <a:r>
              <a:rPr lang="ru-RU" altLang="ru-RU" sz="1200" dirty="0">
                <a:solidFill>
                  <a:srgbClr val="000099"/>
                </a:solidFill>
              </a:rPr>
              <a:t>. Одно — слева направо в виде вертикальных линий, каждая из которых изображает линию жизни отдельного объекта, участвующего во взаимодействии. Второе измерение диаграммы последовательности — вертикальная временная ось, направленная сверху вниз.</a:t>
            </a:r>
            <a:endParaRPr lang="en-US" altLang="ru-RU" sz="1200" dirty="0">
              <a:solidFill>
                <a:srgbClr val="000099"/>
              </a:solidFill>
            </a:endParaRPr>
          </a:p>
          <a:p>
            <a:pPr algn="just" eaLnBrk="1" hangingPunct="1">
              <a:buFont typeface="Wingdings" pitchFamily="2" charset="2"/>
              <a:buNone/>
            </a:pPr>
            <a:endParaRPr lang="ru-RU" altLang="ru-RU" sz="1200" dirty="0">
              <a:solidFill>
                <a:srgbClr val="000099"/>
              </a:solidFill>
            </a:endParaRPr>
          </a:p>
          <a:p>
            <a:pPr algn="just" eaLnBrk="1" hangingPunct="1">
              <a:buFont typeface="Wingdings" pitchFamily="2" charset="2"/>
              <a:buNone/>
            </a:pPr>
            <a:r>
              <a:rPr lang="ru-RU" altLang="ru-RU" sz="1200" dirty="0">
                <a:solidFill>
                  <a:srgbClr val="000099"/>
                </a:solidFill>
              </a:rPr>
              <a:t>Каждый объект графически изображается в форме прямоугольника и располагается в верхней части своей линии жизни. Внутри прямоугольника записываются собственное </a:t>
            </a:r>
            <a:r>
              <a:rPr lang="ru-RU" altLang="ru-RU" sz="1200" u="sng" dirty="0">
                <a:solidFill>
                  <a:srgbClr val="000099"/>
                </a:solidFill>
              </a:rPr>
              <a:t>имя объекта со строчной буквы и имя класса</a:t>
            </a:r>
            <a:r>
              <a:rPr lang="ru-RU" altLang="ru-RU" sz="1200" dirty="0">
                <a:solidFill>
                  <a:srgbClr val="000099"/>
                </a:solidFill>
              </a:rPr>
              <a:t>, разделенные двоеточием. При этом вся запись подчеркивается, что является признаком объекта, который, как указывалось ранее, представляет собой экземпляр класса.</a:t>
            </a:r>
          </a:p>
          <a:p>
            <a:pPr algn="just" eaLnBrk="1" hangingPunct="1">
              <a:buFont typeface="Wingdings" pitchFamily="2" charset="2"/>
              <a:buNone/>
            </a:pPr>
            <a:endParaRPr lang="en-US" altLang="ru-RU" sz="1200" dirty="0">
              <a:solidFill>
                <a:srgbClr val="000099"/>
              </a:solidFill>
            </a:endParaRPr>
          </a:p>
          <a:p>
            <a:pPr algn="just" eaLnBrk="1" hangingPunct="1">
              <a:buFont typeface="Wingdings" pitchFamily="2" charset="2"/>
              <a:buNone/>
            </a:pPr>
            <a:r>
              <a:rPr lang="ru-RU" altLang="ru-RU" sz="1200" dirty="0">
                <a:solidFill>
                  <a:srgbClr val="000099"/>
                </a:solidFill>
              </a:rPr>
              <a:t>Для объектов диаграммы последовательности остаются справедливыми правила именования, применяемые к диаграммам кооперации. Если на диаграмме последовательности </a:t>
            </a:r>
            <a:r>
              <a:rPr lang="ru-RU" altLang="ru-RU" sz="1200" u="sng" dirty="0">
                <a:solidFill>
                  <a:srgbClr val="000099"/>
                </a:solidFill>
              </a:rPr>
              <a:t>отсутствует собственное имя объекта, то при этом должно быть указано имя класса</a:t>
            </a:r>
            <a:r>
              <a:rPr lang="ru-RU" altLang="ru-RU" sz="1200" dirty="0">
                <a:solidFill>
                  <a:srgbClr val="000099"/>
                </a:solidFill>
              </a:rPr>
              <a:t>. Такой объект считается </a:t>
            </a:r>
            <a:r>
              <a:rPr lang="ru-RU" altLang="ru-RU" sz="1200" b="1" dirty="0">
                <a:solidFill>
                  <a:srgbClr val="000099"/>
                </a:solidFill>
              </a:rPr>
              <a:t>анонимным</a:t>
            </a:r>
            <a:r>
              <a:rPr lang="ru-RU" altLang="ru-RU" sz="1200" dirty="0">
                <a:solidFill>
                  <a:srgbClr val="000099"/>
                </a:solidFill>
              </a:rPr>
              <a:t>. </a:t>
            </a:r>
            <a:r>
              <a:rPr lang="ru-RU" altLang="ru-RU" sz="1200" u="sng" dirty="0">
                <a:solidFill>
                  <a:srgbClr val="000099"/>
                </a:solidFill>
              </a:rPr>
              <a:t>Может отсутствовать и имя класса, но при этом должно быть указано собственное имя объекта</a:t>
            </a:r>
            <a:r>
              <a:rPr lang="ru-RU" altLang="ru-RU" sz="1200" dirty="0">
                <a:solidFill>
                  <a:srgbClr val="000099"/>
                </a:solidFill>
              </a:rPr>
              <a:t>. Такой объект считается </a:t>
            </a:r>
            <a:r>
              <a:rPr lang="ru-RU" altLang="ru-RU" sz="1200" b="1" dirty="0">
                <a:solidFill>
                  <a:srgbClr val="000099"/>
                </a:solidFill>
              </a:rPr>
              <a:t>сиротой</a:t>
            </a:r>
            <a:r>
              <a:rPr lang="ru-RU" altLang="ru-RU" sz="1200" dirty="0">
                <a:solidFill>
                  <a:srgbClr val="000099"/>
                </a:solidFill>
              </a:rPr>
              <a:t>. Роль классов в именах объектов на диаграммах последовательности, как правило, не указывается. </a:t>
            </a:r>
          </a:p>
          <a:p>
            <a:pPr algn="just" eaLnBrk="1" hangingPunct="1">
              <a:buFont typeface="Wingdings" pitchFamily="2" charset="2"/>
              <a:buNone/>
            </a:pPr>
            <a:endParaRPr lang="en-US" altLang="ru-RU" sz="1200" dirty="0">
              <a:solidFill>
                <a:srgbClr val="000099"/>
              </a:solidFill>
            </a:endParaRPr>
          </a:p>
          <a:p>
            <a:pPr algn="just" eaLnBrk="1" hangingPunct="1">
              <a:buFont typeface="Wingdings" pitchFamily="2" charset="2"/>
              <a:buNone/>
            </a:pPr>
            <a:r>
              <a:rPr lang="ru-RU" altLang="ru-RU" sz="1200" dirty="0">
                <a:solidFill>
                  <a:srgbClr val="000099"/>
                </a:solidFill>
              </a:rPr>
              <a:t>Крайним слева на диаграмме изображается объект — инициатор моделируемого процесса взаимодействия. Правее — другой объект, который непосредственно взаимодействует с первым. Таким образом, порядок расположения объектов на диаграмме последовательности определяется исключительно соображениями удобства визуализации их взаимодействия друг с другом.</a:t>
            </a:r>
          </a:p>
          <a:p>
            <a:pPr algn="just" eaLnBrk="1" hangingPunct="1">
              <a:buFont typeface="Wingdings" pitchFamily="2" charset="2"/>
              <a:buNone/>
            </a:pPr>
            <a:endParaRPr lang="ru-RU" altLang="ru-RU" sz="1200" dirty="0">
              <a:solidFill>
                <a:srgbClr val="000099"/>
              </a:solidFill>
            </a:endParaRPr>
          </a:p>
        </p:txBody>
      </p:sp>
    </p:spTree>
    <p:extLst>
      <p:ext uri="{BB962C8B-B14F-4D97-AF65-F5344CB8AC3E}">
        <p14:creationId xmlns:p14="http://schemas.microsoft.com/office/powerpoint/2010/main" val="376662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800" b="1" i="1" dirty="0">
                <a:solidFill>
                  <a:srgbClr val="000099"/>
                </a:solidFill>
                <a:effectLst>
                  <a:outerShdw blurRad="38100" dist="38100" dir="2700000" algn="tl">
                    <a:srgbClr val="C0C0C0"/>
                  </a:outerShdw>
                </a:effectLst>
                <a:latin typeface="Arial" charset="0"/>
              </a:rPr>
              <a:t>Элементы графической нотации диаграммы последовательности</a:t>
            </a:r>
            <a:endParaRPr lang="ru-RU" sz="1800" b="1" i="1" dirty="0">
              <a:solidFill>
                <a:srgbClr val="000099"/>
              </a:solidFill>
              <a:effectLst>
                <a:outerShdw blurRad="38100" dist="38100" dir="2700000" algn="tl">
                  <a:srgbClr val="C0C0C0"/>
                </a:outerShdw>
              </a:effectLst>
              <a:latin typeface="Arial" charset="0"/>
            </a:endParaRPr>
          </a:p>
          <a:p>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6" name="Picture 4">
            <a:extLst>
              <a:ext uri="{FF2B5EF4-FFF2-40B4-BE49-F238E27FC236}">
                <a16:creationId xmlns:a16="http://schemas.microsoft.com/office/drawing/2014/main" id="{0C2A4A88-4880-42D3-8203-EA116F65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76264" y="690629"/>
            <a:ext cx="5144517" cy="35398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2370825"/>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10568</TotalTime>
  <Words>9060</Words>
  <Application>Microsoft Office PowerPoint</Application>
  <PresentationFormat>Экран (16:9)</PresentationFormat>
  <Paragraphs>326</Paragraphs>
  <Slides>49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49</vt:i4>
      </vt:variant>
    </vt:vector>
  </HeadingPairs>
  <TitlesOfParts>
    <vt:vector size="55" baseType="lpstr">
      <vt:lpstr>Arial</vt:lpstr>
      <vt:lpstr>Times New Roman</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575</cp:revision>
  <dcterms:created xsi:type="dcterms:W3CDTF">2014-10-05T21:41:36Z</dcterms:created>
  <dcterms:modified xsi:type="dcterms:W3CDTF">2023-05-22T06:21:57Z</dcterms:modified>
</cp:coreProperties>
</file>