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Lst>
  <p:notesMasterIdLst>
    <p:notesMasterId r:id="rId40"/>
  </p:notesMasterIdLst>
  <p:handoutMasterIdLst>
    <p:handoutMasterId r:id="rId41"/>
  </p:handoutMasterIdLst>
  <p:sldIdLst>
    <p:sldId id="330" r:id="rId4"/>
    <p:sldId id="489" r:id="rId5"/>
    <p:sldId id="521" r:id="rId6"/>
    <p:sldId id="537" r:id="rId7"/>
    <p:sldId id="538" r:id="rId8"/>
    <p:sldId id="539" r:id="rId9"/>
    <p:sldId id="540" r:id="rId10"/>
    <p:sldId id="541" r:id="rId11"/>
    <p:sldId id="542" r:id="rId12"/>
    <p:sldId id="543" r:id="rId13"/>
    <p:sldId id="544" r:id="rId14"/>
    <p:sldId id="545" r:id="rId15"/>
    <p:sldId id="546" r:id="rId16"/>
    <p:sldId id="547" r:id="rId17"/>
    <p:sldId id="548" r:id="rId18"/>
    <p:sldId id="549" r:id="rId19"/>
    <p:sldId id="550" r:id="rId20"/>
    <p:sldId id="551" r:id="rId21"/>
    <p:sldId id="552" r:id="rId22"/>
    <p:sldId id="553" r:id="rId23"/>
    <p:sldId id="554" r:id="rId24"/>
    <p:sldId id="555" r:id="rId25"/>
    <p:sldId id="556" r:id="rId26"/>
    <p:sldId id="557" r:id="rId27"/>
    <p:sldId id="558" r:id="rId28"/>
    <p:sldId id="559" r:id="rId29"/>
    <p:sldId id="560" r:id="rId30"/>
    <p:sldId id="561" r:id="rId31"/>
    <p:sldId id="562" r:id="rId32"/>
    <p:sldId id="563" r:id="rId33"/>
    <p:sldId id="564" r:id="rId34"/>
    <p:sldId id="565" r:id="rId35"/>
    <p:sldId id="566" r:id="rId36"/>
    <p:sldId id="567" r:id="rId37"/>
    <p:sldId id="568" r:id="rId38"/>
    <p:sldId id="502" r:id="rId39"/>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CC3300"/>
    <a:srgbClr val="009900"/>
    <a:srgbClr val="ABDB77"/>
    <a:srgbClr val="FFCD2D"/>
    <a:srgbClr val="E6AF00"/>
    <a:srgbClr val="33CC33"/>
    <a:srgbClr val="0000FF"/>
    <a:srgbClr val="7AFF0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1" autoAdjust="0"/>
    <p:restoredTop sz="94669" autoAdjust="0"/>
  </p:normalViewPr>
  <p:slideViewPr>
    <p:cSldViewPr>
      <p:cViewPr varScale="1">
        <p:scale>
          <a:sx n="145" d="100"/>
          <a:sy n="145" d="100"/>
        </p:scale>
        <p:origin x="128" y="92"/>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307"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a:t>Hier</a:t>
            </a:r>
            <a:r>
              <a:rPr lang="en-US" dirty="0"/>
              <a:t> </a:t>
            </a:r>
            <a:r>
              <a:rPr lang="en-US" dirty="0" err="1"/>
              <a:t>klicken</a:t>
            </a:r>
            <a:r>
              <a:rPr lang="en-US" dirty="0"/>
              <a:t>, um Master-</a:t>
            </a:r>
            <a:r>
              <a:rPr lang="en-US" dirty="0" err="1"/>
              <a:t>Textformat</a:t>
            </a:r>
            <a:r>
              <a:rPr lang="en-US" dirty="0"/>
              <a:t> </a:t>
            </a:r>
            <a:r>
              <a:rPr lang="en-US" dirty="0" err="1"/>
              <a:t>zu</a:t>
            </a:r>
            <a:r>
              <a:rPr lang="en-US" dirty="0"/>
              <a:t> </a:t>
            </a:r>
            <a:r>
              <a:rPr lang="en-US" dirty="0" err="1"/>
              <a:t>bearbeiten</a:t>
            </a:r>
            <a:r>
              <a:rPr lang="en-US" dirty="0"/>
              <a:t>.</a:t>
            </a:r>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411654" name="Text Box 6"/>
          <p:cNvSpPr txBox="1">
            <a:spLocks noChangeArrowheads="1"/>
          </p:cNvSpPr>
          <p:nvPr userDrawn="1"/>
        </p:nvSpPr>
        <p:spPr bwMode="auto">
          <a:xfrm>
            <a:off x="1146752" y="4670688"/>
            <a:ext cx="6822628" cy="369332"/>
          </a:xfrm>
          <a:prstGeom prst="rect">
            <a:avLst/>
          </a:prstGeom>
          <a:noFill/>
          <a:ln w="9525">
            <a:noFill/>
            <a:miter lim="800000"/>
            <a:headEnd/>
            <a:tailEnd/>
          </a:ln>
          <a:effectLst/>
        </p:spPr>
        <p:txBody>
          <a:bodyPr wrap="square">
            <a:spAutoFit/>
          </a:bodyPr>
          <a:lstStyle/>
          <a:p>
            <a:pPr algn="ctr"/>
            <a:r>
              <a:rPr lang="ru-RU" b="0" dirty="0">
                <a:solidFill>
                  <a:srgbClr val="000099"/>
                </a:solidFill>
                <a:effectLst/>
              </a:rPr>
              <a:t>Диаграмма классов</a:t>
            </a:r>
          </a:p>
        </p:txBody>
      </p:sp>
      <p:sp>
        <p:nvSpPr>
          <p:cNvPr id="411655" name="Line 7"/>
          <p:cNvSpPr>
            <a:spLocks noChangeShapeType="1"/>
          </p:cNvSpPr>
          <p:nvPr userDrawn="1"/>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858148" y="4747632"/>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a:solidFill>
                  <a:srgbClr val="C00000"/>
                </a:solidFill>
              </a:rPr>
              <a:t>  / 3</a:t>
            </a:r>
            <a:r>
              <a:rPr lang="en-US" sz="1400" b="1" i="1" baseline="0" dirty="0">
                <a:solidFill>
                  <a:srgbClr val="C00000"/>
                </a:solidFill>
              </a:rPr>
              <a:t>5</a:t>
            </a:r>
            <a:r>
              <a:rPr lang="ru-RU" sz="1400" b="1" i="1" baseline="0" dirty="0">
                <a:solidFill>
                  <a:srgbClr val="C00000"/>
                </a:solidFill>
              </a:rPr>
              <a:t> </a:t>
            </a:r>
            <a:endParaRPr lang="ru-RU" sz="1400" b="1" i="1" dirty="0">
              <a:solidFill>
                <a:srgbClr val="C00000"/>
              </a:solidFill>
            </a:endParaRPr>
          </a:p>
        </p:txBody>
      </p:sp>
      <p:pic>
        <p:nvPicPr>
          <p:cNvPr id="11" name="Picture 4" descr="logotree"/>
          <p:cNvPicPr>
            <a:picLocks noChangeAspect="1" noChangeArrowheads="1"/>
          </p:cNvPicPr>
          <p:nvPr userDrawn="1"/>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Кубанский</a:t>
            </a:r>
            <a:r>
              <a:rPr lang="ru-RU" sz="1400" b="1" baseline="0" dirty="0">
                <a:solidFill>
                  <a:srgbClr val="000099"/>
                </a:solidFill>
              </a:rPr>
              <a:t> государственный университет</a:t>
            </a:r>
            <a:endParaRPr lang="ru-RU" sz="1400" b="1" dirty="0">
              <a:solidFill>
                <a:srgbClr val="000099"/>
              </a:solidFill>
            </a:endParaRPr>
          </a:p>
          <a:p>
            <a:pPr algn="ctr" eaLnBrk="0" hangingPunct="0"/>
            <a:r>
              <a:rPr lang="ru-RU" sz="1400" b="1" dirty="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Факультет компьютерных</a:t>
            </a:r>
            <a:r>
              <a:rPr lang="ru-RU" sz="1400" b="1" baseline="0" dirty="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userDrawn="1"/>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1211" y="2859782"/>
            <a:ext cx="9144000" cy="1568051"/>
          </a:xfrm>
          <a:prstGeom prst="rect">
            <a:avLst/>
          </a:prstGeom>
          <a:noFill/>
          <a:ln w="9525">
            <a:noFill/>
            <a:miter lim="800000"/>
            <a:headEnd/>
            <a:tailEnd/>
          </a:ln>
          <a:effectLst/>
        </p:spPr>
        <p:txBody>
          <a:bodyPr anchor="t"/>
          <a:lstStyle/>
          <a:p>
            <a:pPr algn="ctr"/>
            <a:r>
              <a:rPr lang="ru-RU" sz="2000" b="1" dirty="0">
                <a:solidFill>
                  <a:srgbClr val="000099"/>
                </a:solidFill>
                <a:effectLst>
                  <a:outerShdw blurRad="38100" dist="38100" dir="2700000" algn="tl">
                    <a:srgbClr val="C0C0C0"/>
                  </a:outerShdw>
                </a:effectLst>
              </a:rPr>
              <a:t>Лекция </a:t>
            </a:r>
            <a:r>
              <a:rPr lang="ru-RU" sz="2000" b="1" dirty="0" smtClean="0">
                <a:solidFill>
                  <a:srgbClr val="000099"/>
                </a:solidFill>
                <a:effectLst>
                  <a:outerShdw blurRad="38100" dist="38100" dir="2700000" algn="tl">
                    <a:srgbClr val="C0C0C0"/>
                  </a:outerShdw>
                </a:effectLst>
              </a:rPr>
              <a:t>1</a:t>
            </a:r>
            <a:r>
              <a:rPr lang="en-US" sz="2000" b="1" dirty="0" smtClean="0">
                <a:solidFill>
                  <a:srgbClr val="000099"/>
                </a:solidFill>
                <a:effectLst>
                  <a:outerShdw blurRad="38100" dist="38100" dir="2700000" algn="tl">
                    <a:srgbClr val="C0C0C0"/>
                  </a:outerShdw>
                </a:effectLst>
              </a:rPr>
              <a:t>1. </a:t>
            </a:r>
            <a:r>
              <a:rPr lang="ru-RU" b="1" dirty="0">
                <a:solidFill>
                  <a:srgbClr val="000099"/>
                </a:solidFill>
                <a:effectLst>
                  <a:outerShdw blurRad="38100" dist="38100" dir="2700000" algn="tl">
                    <a:srgbClr val="000000">
                      <a:alpha val="43137"/>
                    </a:srgbClr>
                  </a:outerShdw>
                </a:effectLst>
              </a:rPr>
              <a:t>Диаграмма классов</a:t>
            </a:r>
          </a:p>
          <a:p>
            <a:pPr algn="ctr"/>
            <a:endParaRPr lang="ru-RU" sz="2000" b="1" dirty="0">
              <a:solidFill>
                <a:srgbClr val="000099"/>
              </a:solidFill>
              <a:effectLst>
                <a:outerShdw blurRad="38100" dist="38100" dir="2700000" algn="tl">
                  <a:srgbClr val="C0C0C0"/>
                </a:outerShdw>
              </a:effectLst>
            </a:endParaRPr>
          </a:p>
          <a:p>
            <a:pPr algn="ctr"/>
            <a:r>
              <a:rPr lang="ru-RU" sz="2000" b="1" dirty="0">
                <a:solidFill>
                  <a:srgbClr val="000099"/>
                </a:solidFill>
                <a:effectLst>
                  <a:outerShdw blurRad="38100" dist="38100" dir="2700000" algn="tl">
                    <a:srgbClr val="C0C0C0"/>
                  </a:outerShdw>
                </a:effectLst>
              </a:rPr>
              <a:t>Евдокимов 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dirty="0">
              <a:solidFill>
                <a:srgbClr val="000099"/>
              </a:solidFill>
              <a:effectLst>
                <a:outerShdw blurRad="38100" dist="38100" dir="2700000" algn="tl">
                  <a:srgbClr val="C0C0C0"/>
                </a:outerShdw>
              </a:effectLst>
            </a:endParaRPr>
          </a:p>
        </p:txBody>
      </p:sp>
      <p:sp>
        <p:nvSpPr>
          <p:cNvPr id="8" name="Rectangle 2"/>
          <p:cNvSpPr>
            <a:spLocks noChangeArrowheads="1"/>
          </p:cNvSpPr>
          <p:nvPr/>
        </p:nvSpPr>
        <p:spPr bwMode="auto">
          <a:xfrm>
            <a:off x="5004049" y="214962"/>
            <a:ext cx="4139951" cy="1438684"/>
          </a:xfrm>
          <a:prstGeom prst="rect">
            <a:avLst/>
          </a:prstGeom>
          <a:noFill/>
          <a:ln w="9525">
            <a:noFill/>
            <a:miter lim="800000"/>
            <a:headEnd/>
            <a:tailEnd/>
          </a:ln>
          <a:effectLst/>
        </p:spPr>
        <p:txBody>
          <a:bodyPr anchor="ctr"/>
          <a:lstStyle/>
          <a:p>
            <a:pPr algn="ctr"/>
            <a:r>
              <a:rPr lang="ru-RU" b="1" dirty="0">
                <a:solidFill>
                  <a:srgbClr val="000099"/>
                </a:solidFill>
                <a:effectLst>
                  <a:outerShdw blurRad="38100" dist="38100" dir="2700000" algn="tl">
                    <a:srgbClr val="C0C0C0"/>
                  </a:outerShdw>
                </a:effectLst>
              </a:rPr>
              <a:t>09.03.03 – Прикладная информатика</a:t>
            </a: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103793"/>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2058983"/>
            <a:ext cx="9144000" cy="584775"/>
          </a:xfrm>
          <a:prstGeom prst="rect">
            <a:avLst/>
          </a:prstGeom>
        </p:spPr>
        <p:txBody>
          <a:bodyPr wrap="square">
            <a:spAutoFit/>
          </a:bodyPr>
          <a:lstStyle/>
          <a:p>
            <a:pPr algn="ctr"/>
            <a:r>
              <a:rPr lang="en-US" sz="3200" b="1" dirty="0">
                <a:solidFill>
                  <a:srgbClr val="000099"/>
                </a:solidFill>
                <a:effectLst>
                  <a:outerShdw blurRad="38100" dist="38100" dir="2700000" algn="tl">
                    <a:srgbClr val="C0C0C0"/>
                  </a:outerShdw>
                </a:effectLst>
              </a:rPr>
              <a:t>Case-</a:t>
            </a:r>
            <a:r>
              <a:rPr lang="ru-RU" sz="3200" b="1" dirty="0">
                <a:solidFill>
                  <a:srgbClr val="000099"/>
                </a:solidFill>
                <a:effectLst>
                  <a:outerShdw blurRad="38100" dist="38100" dir="2700000" algn="tl">
                    <a:srgbClr val="C0C0C0"/>
                  </a:outerShdw>
                </a:effectLst>
              </a:rPr>
              <a:t>средства проектирования БД</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47975"/>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Атрибуты класса. Кратность. Тип атрибута. Исходное значение</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494258"/>
            <a:ext cx="9144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ts val="0"/>
              </a:spcBef>
            </a:pPr>
            <a:r>
              <a:rPr lang="ru-RU" altLang="ru-RU" sz="1200" dirty="0">
                <a:solidFill>
                  <a:srgbClr val="000099"/>
                </a:solidFill>
                <a:latin typeface="Arial" charset="0"/>
              </a:rPr>
              <a:t>В качестве верхней границы может использоваться специальный символ «*» (звездочка), который означает произвольное положительное целое число, т.е. неограниченное сверху значение кратности соответствующего атрибута.</a:t>
            </a:r>
          </a:p>
          <a:p>
            <a:pPr algn="just" eaLnBrk="1" hangingPunct="1">
              <a:spcBef>
                <a:spcPts val="0"/>
              </a:spcBef>
            </a:pPr>
            <a:r>
              <a:rPr lang="ru-RU" altLang="ru-RU" sz="1200" dirty="0">
                <a:solidFill>
                  <a:srgbClr val="000099"/>
                </a:solidFill>
                <a:latin typeface="Arial" charset="0"/>
              </a:rPr>
              <a:t>Интервалов кратности для отдельного атрибута может быть несколько. В этом случае их совместное использование соответствует теоретико-множественному объединению соответствующих интервалов. Значения кратности из интервала следуют в монотонно возрастающем порядке без пропуска отдельных чисел, лежащих между нижней и верхней границами. При этом придерживаются следующего правила: соответствующие нижние и верхние границы интервалов включаются в значение кратности.</a:t>
            </a:r>
          </a:p>
          <a:p>
            <a:pPr algn="just" eaLnBrk="1" hangingPunct="1">
              <a:spcBef>
                <a:spcPts val="0"/>
              </a:spcBef>
            </a:pPr>
            <a:r>
              <a:rPr lang="ru-RU" altLang="ru-RU" sz="1200" dirty="0">
                <a:solidFill>
                  <a:srgbClr val="000099"/>
                </a:solidFill>
                <a:latin typeface="Arial" charset="0"/>
              </a:rPr>
              <a:t>Если в качестве кратности указывается единственное число, то кратность атрибута принимается равной данному числу. Если же указывается единственный знак «*», то это означает, что кратность атрибута может быть произвольным положительным целым числом или нулем.</a:t>
            </a:r>
          </a:p>
          <a:p>
            <a:pPr algn="just" eaLnBrk="1" hangingPunct="1">
              <a:spcBef>
                <a:spcPts val="0"/>
              </a:spcBef>
            </a:pPr>
            <a:r>
              <a:rPr lang="ru-RU" altLang="ru-RU" sz="1200" dirty="0">
                <a:solidFill>
                  <a:srgbClr val="000099"/>
                </a:solidFill>
                <a:latin typeface="Arial" charset="0"/>
              </a:rPr>
              <a:t>В языке UML кратность широко используется также для задания ролей ассоциаций, составных объектов и значений атрибутов. </a:t>
            </a:r>
            <a:r>
              <a:rPr lang="ru-RU" altLang="ru-RU" sz="1200" b="1" dirty="0">
                <a:solidFill>
                  <a:srgbClr val="000099"/>
                </a:solidFill>
                <a:latin typeface="Arial" charset="0"/>
              </a:rPr>
              <a:t>Если кратность атрибута не указана</a:t>
            </a:r>
            <a:r>
              <a:rPr lang="ru-RU" altLang="ru-RU" sz="1200" dirty="0">
                <a:solidFill>
                  <a:srgbClr val="000099"/>
                </a:solidFill>
                <a:latin typeface="Arial" charset="0"/>
              </a:rPr>
              <a:t>, то по умолчанию в языке UML принимается ее значение, равное [1..1], т. е. в точности 1.</a:t>
            </a:r>
          </a:p>
          <a:p>
            <a:pPr algn="just" eaLnBrk="1" hangingPunct="1">
              <a:spcBef>
                <a:spcPts val="0"/>
              </a:spcBef>
            </a:pPr>
            <a:endParaRPr lang="ru-RU" altLang="ru-RU" sz="1200" dirty="0">
              <a:solidFill>
                <a:srgbClr val="000099"/>
              </a:solidFill>
              <a:latin typeface="Arial" charset="0"/>
            </a:endParaRPr>
          </a:p>
          <a:p>
            <a:pPr algn="just" eaLnBrk="1" hangingPunct="1">
              <a:spcBef>
                <a:spcPts val="0"/>
              </a:spcBef>
            </a:pPr>
            <a:r>
              <a:rPr lang="ru-RU" altLang="ru-RU" sz="1200" b="1" dirty="0">
                <a:solidFill>
                  <a:srgbClr val="000099"/>
                </a:solidFill>
                <a:latin typeface="Arial" charset="0"/>
              </a:rPr>
              <a:t>Тип атрибута </a:t>
            </a:r>
            <a:r>
              <a:rPr lang="ru-RU" altLang="ru-RU" sz="1200" dirty="0">
                <a:solidFill>
                  <a:srgbClr val="000099"/>
                </a:solidFill>
                <a:latin typeface="Arial" charset="0"/>
              </a:rPr>
              <a:t>представляет собой выражение, семантика которого определяется некоторым типом данных, определенным в пакете Типы данных языка UML или самим разработчиком. В нотации UML тип атрибута иногда определяется в зависимости от языка программирования, который предполагается использовать для реализации данной модели. В простейшем случае тип атрибута указывается строкой текста, имеющей осмысленное значение в пределах пакета или модели, к которым относится рассматриваемый класс.</a:t>
            </a:r>
          </a:p>
          <a:p>
            <a:pPr algn="just" eaLnBrk="1" hangingPunct="1">
              <a:spcBef>
                <a:spcPts val="0"/>
              </a:spcBef>
            </a:pPr>
            <a:endParaRPr lang="ru-RU" altLang="ru-RU" sz="1200" dirty="0">
              <a:solidFill>
                <a:srgbClr val="000099"/>
              </a:solidFill>
              <a:latin typeface="Arial" charset="0"/>
            </a:endParaRPr>
          </a:p>
          <a:p>
            <a:pPr algn="just" eaLnBrk="1" hangingPunct="1">
              <a:spcBef>
                <a:spcPts val="0"/>
              </a:spcBef>
            </a:pPr>
            <a:r>
              <a:rPr lang="ru-RU" altLang="ru-RU" sz="1200" b="1" dirty="0">
                <a:solidFill>
                  <a:srgbClr val="000099"/>
                </a:solidFill>
                <a:latin typeface="Arial" charset="0"/>
              </a:rPr>
              <a:t>Исходное значение </a:t>
            </a:r>
            <a:r>
              <a:rPr lang="ru-RU" altLang="ru-RU" sz="1200" dirty="0">
                <a:solidFill>
                  <a:srgbClr val="000099"/>
                </a:solidFill>
                <a:latin typeface="Arial" charset="0"/>
              </a:rPr>
              <a:t>служит для задания начального значения соответствующего атрибута в момент создания отдельного экземпляра класса. Здесь необходимо придерживаться правила принадлежности значения типу конкретного атрибута. </a:t>
            </a:r>
          </a:p>
        </p:txBody>
      </p:sp>
    </p:spTree>
    <p:extLst>
      <p:ext uri="{BB962C8B-B14F-4D97-AF65-F5344CB8AC3E}">
        <p14:creationId xmlns:p14="http://schemas.microsoft.com/office/powerpoint/2010/main" val="220792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138553"/>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1400" b="1" i="1" dirty="0">
                <a:solidFill>
                  <a:srgbClr val="000099"/>
                </a:solidFill>
                <a:effectLst>
                  <a:outerShdw blurRad="38100" dist="38100" dir="2700000" algn="tl">
                    <a:srgbClr val="C0C0C0"/>
                  </a:outerShdw>
                </a:effectLst>
                <a:latin typeface="Arial" charset="0"/>
              </a:rPr>
              <a:t>Атрибуты класса. Исходное значение. Дополнительные синтаксические конструкции</a:t>
            </a:r>
            <a:endParaRPr lang="ru-RU" sz="14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483935"/>
            <a:ext cx="9144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ts val="0"/>
              </a:spcBef>
            </a:pPr>
            <a:r>
              <a:rPr lang="ru-RU" altLang="ru-RU" sz="1200" dirty="0">
                <a:solidFill>
                  <a:srgbClr val="000099"/>
                </a:solidFill>
                <a:latin typeface="Arial" charset="0"/>
              </a:rPr>
              <a:t>Если исходное значение не указано, то значение соответствующего атрибута не определено на момент создания нового экземпляра класса. С другой стороны, </a:t>
            </a:r>
            <a:r>
              <a:rPr lang="ru-RU" altLang="ru-RU" sz="1200" u="sng" dirty="0">
                <a:solidFill>
                  <a:srgbClr val="000099"/>
                </a:solidFill>
                <a:latin typeface="Arial" charset="0"/>
              </a:rPr>
              <a:t>конструктор объекта может переопределять </a:t>
            </a:r>
            <a:r>
              <a:rPr lang="ru-RU" altLang="ru-RU" sz="1200" dirty="0">
                <a:solidFill>
                  <a:srgbClr val="000099"/>
                </a:solidFill>
                <a:latin typeface="Arial" charset="0"/>
              </a:rPr>
              <a:t>исходное значение в процессе выполнения программы, если в этом возникает необходимость.</a:t>
            </a:r>
          </a:p>
          <a:p>
            <a:pPr algn="just" eaLnBrk="1" hangingPunct="1">
              <a:spcBef>
                <a:spcPts val="0"/>
              </a:spcBef>
            </a:pPr>
            <a:r>
              <a:rPr lang="ru-RU" altLang="ru-RU" sz="1200" dirty="0">
                <a:solidFill>
                  <a:srgbClr val="000099"/>
                </a:solidFill>
                <a:latin typeface="Arial" charset="0"/>
              </a:rPr>
              <a:t>При задании атрибутов могут быть использованы дополнительные синтаксические конструкции - это подчеркивание строки атрибута, пояснительный текст в фигурных скобках и косая черта перед именем атрибута. </a:t>
            </a:r>
          </a:p>
          <a:p>
            <a:pPr marL="171450" indent="-171450" algn="just" eaLnBrk="1" hangingPunct="1">
              <a:spcBef>
                <a:spcPts val="0"/>
              </a:spcBef>
              <a:buFont typeface="Arial" panose="020B0604020202020204" pitchFamily="34" charset="0"/>
              <a:buChar char="•"/>
            </a:pPr>
            <a:r>
              <a:rPr lang="ru-RU" altLang="ru-RU" sz="1200" b="1" dirty="0">
                <a:solidFill>
                  <a:srgbClr val="000099"/>
                </a:solidFill>
                <a:latin typeface="Arial" charset="0"/>
              </a:rPr>
              <a:t>Подчеркивание строки атрибута </a:t>
            </a:r>
            <a:r>
              <a:rPr lang="ru-RU" altLang="ru-RU" sz="1200" dirty="0">
                <a:solidFill>
                  <a:srgbClr val="000099"/>
                </a:solidFill>
                <a:latin typeface="Arial" charset="0"/>
              </a:rPr>
              <a:t>означает, что соответствующий атрибут — общий для всех объектов данного класса, т.е. его значение у всех создаваемых объектов одинаковое (аналог ключевого слова </a:t>
            </a:r>
            <a:r>
              <a:rPr lang="ru-RU" altLang="ru-RU" sz="1200" b="1" dirty="0" err="1">
                <a:solidFill>
                  <a:srgbClr val="000099"/>
                </a:solidFill>
                <a:latin typeface="Arial" charset="0"/>
              </a:rPr>
              <a:t>static</a:t>
            </a:r>
            <a:r>
              <a:rPr lang="ru-RU" altLang="ru-RU" sz="1200" dirty="0">
                <a:solidFill>
                  <a:srgbClr val="000099"/>
                </a:solidFill>
                <a:latin typeface="Arial" charset="0"/>
              </a:rPr>
              <a:t> в некоторых языках программирования).</a:t>
            </a:r>
          </a:p>
          <a:p>
            <a:pPr marL="171450" indent="-171450" algn="just" eaLnBrk="1" hangingPunct="1">
              <a:spcBef>
                <a:spcPts val="0"/>
              </a:spcBef>
              <a:buFont typeface="Arial" panose="020B0604020202020204" pitchFamily="34" charset="0"/>
              <a:buChar char="•"/>
            </a:pPr>
            <a:r>
              <a:rPr lang="ru-RU" altLang="ru-RU" sz="1200" b="1" dirty="0">
                <a:solidFill>
                  <a:srgbClr val="000099"/>
                </a:solidFill>
                <a:latin typeface="Arial" charset="0"/>
              </a:rPr>
              <a:t>Пояснительный текст в фигурных скобках </a:t>
            </a:r>
            <a:r>
              <a:rPr lang="ru-RU" altLang="ru-RU" sz="1200" dirty="0">
                <a:solidFill>
                  <a:srgbClr val="000099"/>
                </a:solidFill>
                <a:latin typeface="Arial" charset="0"/>
              </a:rPr>
              <a:t>может означать две различные конструкции. </a:t>
            </a:r>
          </a:p>
          <a:p>
            <a:pPr marL="914400" lvl="1" indent="-171450" algn="just" eaLnBrk="1" hangingPunct="1">
              <a:spcBef>
                <a:spcPts val="0"/>
              </a:spcBef>
              <a:buFont typeface="Courier New" panose="02070309020205020404" pitchFamily="49" charset="0"/>
              <a:buChar char="o"/>
            </a:pPr>
            <a:r>
              <a:rPr lang="ru-RU" altLang="ru-RU" sz="1200" dirty="0">
                <a:solidFill>
                  <a:srgbClr val="000099"/>
                </a:solidFill>
                <a:latin typeface="Arial" charset="0"/>
              </a:rPr>
              <a:t>Если в этой строке имеется </a:t>
            </a:r>
            <a:r>
              <a:rPr lang="ru-RU" altLang="ru-RU" sz="1200" b="1" dirty="0">
                <a:solidFill>
                  <a:srgbClr val="000099"/>
                </a:solidFill>
                <a:latin typeface="Arial" charset="0"/>
              </a:rPr>
              <a:t>знак равенства</a:t>
            </a:r>
            <a:r>
              <a:rPr lang="ru-RU" altLang="ru-RU" sz="1200" dirty="0">
                <a:solidFill>
                  <a:srgbClr val="000099"/>
                </a:solidFill>
                <a:latin typeface="Arial" charset="0"/>
              </a:rPr>
              <a:t>, то вся запись Строка-свойство служит для указания дополнительных свойств атрибута, которые могут характеризовать особенности изменения значений атрибута в ходе выполнения программы.</a:t>
            </a:r>
          </a:p>
          <a:p>
            <a:pPr marL="914400" lvl="1" indent="-171450" algn="just" eaLnBrk="1" hangingPunct="1">
              <a:spcBef>
                <a:spcPts val="0"/>
              </a:spcBef>
              <a:buFont typeface="Courier New" panose="02070309020205020404" pitchFamily="49" charset="0"/>
              <a:buChar char="o"/>
            </a:pPr>
            <a:r>
              <a:rPr lang="ru-RU" altLang="ru-RU" sz="1200" b="1" dirty="0">
                <a:solidFill>
                  <a:srgbClr val="000099"/>
                </a:solidFill>
                <a:latin typeface="Arial" charset="0"/>
              </a:rPr>
              <a:t>Фигурные скобки </a:t>
            </a:r>
            <a:r>
              <a:rPr lang="ru-RU" altLang="ru-RU" sz="1200" dirty="0">
                <a:solidFill>
                  <a:srgbClr val="000099"/>
                </a:solidFill>
                <a:latin typeface="Arial" charset="0"/>
              </a:rPr>
              <a:t>как раз и обозначают фиксированное значение соответствующего атрибута для класса в целом, которое должны принимать все вновь создаваемые экземпляры класса без исключения. Это значение принимается за исходное значение атрибута, которое не может быть переопределено в последующем. Отсутствие строки-свойства по умолчанию трактуется так, что значение соответствующего атрибута может быть изменено в программе.</a:t>
            </a:r>
          </a:p>
          <a:p>
            <a:pPr marL="171450" indent="-171450" algn="just" eaLnBrk="1" hangingPunct="1">
              <a:spcBef>
                <a:spcPts val="0"/>
              </a:spcBef>
              <a:buFont typeface="Arial" panose="020B0604020202020204" pitchFamily="34" charset="0"/>
              <a:buChar char="•"/>
            </a:pPr>
            <a:r>
              <a:rPr lang="ru-RU" altLang="ru-RU" sz="1200" b="1" dirty="0">
                <a:solidFill>
                  <a:srgbClr val="000099"/>
                </a:solidFill>
                <a:latin typeface="Arial" charset="0"/>
              </a:rPr>
              <a:t>Знак «/» </a:t>
            </a:r>
            <a:r>
              <a:rPr lang="ru-RU" altLang="ru-RU" sz="1200" dirty="0">
                <a:solidFill>
                  <a:srgbClr val="000099"/>
                </a:solidFill>
                <a:latin typeface="Arial" charset="0"/>
              </a:rPr>
              <a:t>перед именем атрибута указывает на то, что данный атрибут является </a:t>
            </a:r>
            <a:r>
              <a:rPr lang="ru-RU" altLang="ru-RU" sz="1200" u="sng" dirty="0">
                <a:solidFill>
                  <a:srgbClr val="000099"/>
                </a:solidFill>
                <a:latin typeface="Arial" charset="0"/>
              </a:rPr>
              <a:t>производным</a:t>
            </a:r>
            <a:r>
              <a:rPr lang="ru-RU" altLang="ru-RU" sz="1200" dirty="0">
                <a:solidFill>
                  <a:srgbClr val="000099"/>
                </a:solidFill>
                <a:latin typeface="Arial" charset="0"/>
              </a:rPr>
              <a:t> от некоторого другого атрибута этого же класса.</a:t>
            </a:r>
          </a:p>
          <a:p>
            <a:pPr algn="just" eaLnBrk="1" hangingPunct="1">
              <a:spcBef>
                <a:spcPts val="0"/>
              </a:spcBef>
            </a:pPr>
            <a:r>
              <a:rPr lang="ru-RU" altLang="ru-RU" sz="1200" b="1" dirty="0">
                <a:solidFill>
                  <a:srgbClr val="000099"/>
                </a:solidFill>
                <a:latin typeface="Arial" charset="0"/>
              </a:rPr>
              <a:t>Производный атрибут </a:t>
            </a:r>
            <a:r>
              <a:rPr lang="ru-RU" altLang="ru-RU" sz="1200" dirty="0">
                <a:solidFill>
                  <a:srgbClr val="000099"/>
                </a:solidFill>
                <a:latin typeface="Arial" charset="0"/>
              </a:rPr>
              <a:t>(</a:t>
            </a:r>
            <a:r>
              <a:rPr lang="ru-RU" altLang="ru-RU" sz="1200" dirty="0" err="1">
                <a:solidFill>
                  <a:srgbClr val="000099"/>
                </a:solidFill>
                <a:latin typeface="Arial" charset="0"/>
              </a:rPr>
              <a:t>derived</a:t>
            </a:r>
            <a:r>
              <a:rPr lang="ru-RU" altLang="ru-RU" sz="1200" dirty="0">
                <a:solidFill>
                  <a:srgbClr val="000099"/>
                </a:solidFill>
                <a:latin typeface="Arial" charset="0"/>
              </a:rPr>
              <a:t> </a:t>
            </a:r>
            <a:r>
              <a:rPr lang="ru-RU" altLang="ru-RU" sz="1200" dirty="0" err="1">
                <a:solidFill>
                  <a:srgbClr val="000099"/>
                </a:solidFill>
                <a:latin typeface="Arial" charset="0"/>
              </a:rPr>
              <a:t>element</a:t>
            </a:r>
            <a:r>
              <a:rPr lang="ru-RU" altLang="ru-RU" sz="1200" dirty="0">
                <a:solidFill>
                  <a:srgbClr val="000099"/>
                </a:solidFill>
                <a:latin typeface="Arial" charset="0"/>
              </a:rPr>
              <a:t>) — атрибут класса, значение которого для отдельных объектов может быть вычислено посредством значений других атрибутов этого же объекта.</a:t>
            </a:r>
          </a:p>
        </p:txBody>
      </p:sp>
    </p:spTree>
    <p:extLst>
      <p:ext uri="{BB962C8B-B14F-4D97-AF65-F5344CB8AC3E}">
        <p14:creationId xmlns:p14="http://schemas.microsoft.com/office/powerpoint/2010/main" val="39048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Операции класса</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495966"/>
            <a:ext cx="9144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ru-RU" altLang="ru-RU" sz="1200" b="1" dirty="0">
                <a:solidFill>
                  <a:srgbClr val="000099"/>
                </a:solidFill>
                <a:latin typeface="Arial" charset="0"/>
              </a:rPr>
              <a:t>Операция (</a:t>
            </a:r>
            <a:r>
              <a:rPr lang="ru-RU" altLang="ru-RU" sz="1200" b="1" dirty="0" err="1">
                <a:solidFill>
                  <a:srgbClr val="000099"/>
                </a:solidFill>
                <a:latin typeface="Arial" charset="0"/>
              </a:rPr>
              <a:t>operation</a:t>
            </a:r>
            <a:r>
              <a:rPr lang="ru-RU" altLang="ru-RU" sz="1200" b="1" dirty="0">
                <a:solidFill>
                  <a:srgbClr val="000099"/>
                </a:solidFill>
                <a:latin typeface="Arial" charset="0"/>
              </a:rPr>
              <a:t>) </a:t>
            </a:r>
            <a:r>
              <a:rPr lang="ru-RU" altLang="ru-RU" sz="1200" dirty="0">
                <a:solidFill>
                  <a:srgbClr val="000099"/>
                </a:solidFill>
                <a:latin typeface="Arial" charset="0"/>
              </a:rPr>
              <a:t>- это сервис, предоставляемый каждым экземпляром или объектом класса по требованию своих клиентов, в качестве которых могут выступать другие объекты, в том числе и экземпляры данного класса.</a:t>
            </a:r>
          </a:p>
          <a:p>
            <a:pPr algn="just" eaLnBrk="1" hangingPunct="1">
              <a:spcBef>
                <a:spcPct val="50000"/>
              </a:spcBef>
            </a:pPr>
            <a:r>
              <a:rPr lang="ru-RU" altLang="ru-RU" sz="1200" dirty="0">
                <a:solidFill>
                  <a:srgbClr val="000099"/>
                </a:solidFill>
                <a:latin typeface="Arial" charset="0"/>
              </a:rPr>
              <a:t>Операции класса записываются в третьей сверху секции прямоугольника класса, которую часто называют секцией операций. Совокупность операций характеризует функциональный аспект поведения всех объектов данного класса. Запись операций класса в языке UML также стандартизована и подчиняется определенным синтаксическим правилам. При этом каждой операции класса соответствует отдельная строка, которая состоит из квантора видимости операции, имени операции, выражения типа возвращаемого операцией значения и, возможно, строки-свойства данной операции. Общий формат записи отдельной операции класса следующий:</a:t>
            </a:r>
          </a:p>
          <a:p>
            <a:pPr algn="just" eaLnBrk="1" hangingPunct="1">
              <a:spcBef>
                <a:spcPct val="50000"/>
              </a:spcBef>
            </a:pPr>
            <a:r>
              <a:rPr lang="ru-RU" altLang="ru-RU" sz="1200" dirty="0">
                <a:solidFill>
                  <a:srgbClr val="C00000"/>
                </a:solidFill>
                <a:latin typeface="Arial" charset="0"/>
              </a:rPr>
              <a:t>&lt;квантор видимости&gt; &lt;имя операции&gt;(список параметров): &lt;выражение типа возвращаемого значения&gt; {строка-свойство}.</a:t>
            </a:r>
          </a:p>
          <a:p>
            <a:pPr algn="just" eaLnBrk="1" hangingPunct="1">
              <a:spcBef>
                <a:spcPct val="50000"/>
              </a:spcBef>
            </a:pPr>
            <a:r>
              <a:rPr lang="ru-RU" altLang="ru-RU" sz="1200" dirty="0">
                <a:solidFill>
                  <a:srgbClr val="000099"/>
                </a:solidFill>
                <a:latin typeface="Arial" charset="0"/>
              </a:rPr>
              <a:t>Квантор видимости, как и в случае атрибутов класса, может принимать одно из четырех возможных значений и, соответственно, отображается при помощи специального символа либо ключевого слова. </a:t>
            </a:r>
          </a:p>
          <a:p>
            <a:pPr marL="171450" indent="-171450" algn="just" eaLnBrk="1" hangingPunct="1">
              <a:spcBef>
                <a:spcPct val="50000"/>
              </a:spcBef>
              <a:buFont typeface="Arial" panose="020B0604020202020204" pitchFamily="34" charset="0"/>
              <a:buChar char="•"/>
            </a:pPr>
            <a:r>
              <a:rPr lang="ru-RU" altLang="ru-RU" sz="1200" dirty="0">
                <a:solidFill>
                  <a:srgbClr val="000099"/>
                </a:solidFill>
                <a:latin typeface="Arial" charset="0"/>
              </a:rPr>
              <a:t>Символ «+» обозначает операцию с областью видимости типа Общедоступный (</a:t>
            </a:r>
            <a:r>
              <a:rPr lang="ru-RU" altLang="ru-RU" sz="1200" dirty="0" err="1">
                <a:solidFill>
                  <a:srgbClr val="000099"/>
                </a:solidFill>
                <a:latin typeface="Arial" charset="0"/>
              </a:rPr>
              <a:t>public</a:t>
            </a:r>
            <a:r>
              <a:rPr lang="ru-RU" altLang="ru-RU" sz="1200" dirty="0">
                <a:solidFill>
                  <a:srgbClr val="000099"/>
                </a:solidFill>
                <a:latin typeface="Arial" charset="0"/>
              </a:rPr>
              <a:t>). </a:t>
            </a:r>
          </a:p>
          <a:p>
            <a:pPr marL="171450" indent="-171450" algn="just" eaLnBrk="1" hangingPunct="1">
              <a:spcBef>
                <a:spcPct val="50000"/>
              </a:spcBef>
              <a:buFont typeface="Arial" panose="020B0604020202020204" pitchFamily="34" charset="0"/>
              <a:buChar char="•"/>
            </a:pPr>
            <a:r>
              <a:rPr lang="ru-RU" altLang="ru-RU" sz="1200" dirty="0">
                <a:solidFill>
                  <a:srgbClr val="000099"/>
                </a:solidFill>
                <a:latin typeface="Arial" charset="0"/>
              </a:rPr>
              <a:t>Символ «#»обозначает операцию с областью видимости типа Защищенный (</a:t>
            </a:r>
            <a:r>
              <a:rPr lang="ru-RU" altLang="ru-RU" sz="1200" dirty="0" err="1">
                <a:solidFill>
                  <a:srgbClr val="000099"/>
                </a:solidFill>
                <a:latin typeface="Arial" charset="0"/>
              </a:rPr>
              <a:t>protected</a:t>
            </a:r>
            <a:r>
              <a:rPr lang="ru-RU" altLang="ru-RU" sz="1200" dirty="0">
                <a:solidFill>
                  <a:srgbClr val="000099"/>
                </a:solidFill>
                <a:latin typeface="Arial" charset="0"/>
              </a:rPr>
              <a:t>). </a:t>
            </a:r>
          </a:p>
          <a:p>
            <a:pPr marL="171450" indent="-171450" algn="just" eaLnBrk="1" hangingPunct="1">
              <a:spcBef>
                <a:spcPct val="50000"/>
              </a:spcBef>
              <a:buFont typeface="Arial" panose="020B0604020202020204" pitchFamily="34" charset="0"/>
              <a:buChar char="•"/>
            </a:pPr>
            <a:r>
              <a:rPr lang="ru-RU" altLang="ru-RU" sz="1200" dirty="0">
                <a:solidFill>
                  <a:srgbClr val="000099"/>
                </a:solidFill>
                <a:latin typeface="Arial" charset="0"/>
              </a:rPr>
              <a:t>Символ «-» используется для обозначения операции с областью видимости типа Закрытый (</a:t>
            </a:r>
            <a:r>
              <a:rPr lang="ru-RU" altLang="ru-RU" sz="1200" dirty="0" err="1">
                <a:solidFill>
                  <a:srgbClr val="000099"/>
                </a:solidFill>
                <a:latin typeface="Arial" charset="0"/>
              </a:rPr>
              <a:t>private</a:t>
            </a:r>
            <a:r>
              <a:rPr lang="ru-RU" altLang="ru-RU" sz="1200" dirty="0">
                <a:solidFill>
                  <a:srgbClr val="000099"/>
                </a:solidFill>
                <a:latin typeface="Arial" charset="0"/>
              </a:rPr>
              <a:t>). </a:t>
            </a:r>
          </a:p>
          <a:p>
            <a:pPr marL="171450" indent="-171450" algn="just" eaLnBrk="1" hangingPunct="1">
              <a:spcBef>
                <a:spcPct val="50000"/>
              </a:spcBef>
              <a:buFont typeface="Arial" panose="020B0604020202020204" pitchFamily="34" charset="0"/>
              <a:buChar char="•"/>
            </a:pPr>
            <a:r>
              <a:rPr lang="ru-RU" altLang="ru-RU" sz="1200" dirty="0">
                <a:solidFill>
                  <a:srgbClr val="000099"/>
                </a:solidFill>
                <a:latin typeface="Arial" charset="0"/>
              </a:rPr>
              <a:t>И, наконец, символ «~» используется для обозначения операции с областью видимости типа Пакетный (</a:t>
            </a:r>
            <a:r>
              <a:rPr lang="ru-RU" altLang="ru-RU" sz="1200" dirty="0" err="1">
                <a:solidFill>
                  <a:srgbClr val="000099"/>
                </a:solidFill>
                <a:latin typeface="Arial" charset="0"/>
              </a:rPr>
              <a:t>package</a:t>
            </a:r>
            <a:r>
              <a:rPr lang="ru-RU" altLang="ru-RU" sz="1200" dirty="0">
                <a:solidFill>
                  <a:srgbClr val="000099"/>
                </a:solidFill>
                <a:latin typeface="Arial" charset="0"/>
              </a:rPr>
              <a:t>).</a:t>
            </a:r>
          </a:p>
          <a:p>
            <a:pPr algn="just" eaLnBrk="1" hangingPunct="1">
              <a:spcBef>
                <a:spcPct val="50000"/>
              </a:spcBef>
            </a:pPr>
            <a:r>
              <a:rPr lang="ru-RU" altLang="ru-RU" sz="1200" dirty="0">
                <a:solidFill>
                  <a:srgbClr val="000099"/>
                </a:solidFill>
                <a:latin typeface="Arial" charset="0"/>
              </a:rPr>
              <a:t>Квантор видимости для операции может быть опущен. В этом случае его отсутствие просто означает, что видимость операции не указывается. </a:t>
            </a:r>
            <a:r>
              <a:rPr lang="ru-RU" altLang="ru-RU" sz="1200" u="sng" dirty="0">
                <a:solidFill>
                  <a:srgbClr val="000099"/>
                </a:solidFill>
                <a:latin typeface="Arial" charset="0"/>
              </a:rPr>
              <a:t>Вместо условных графических обозначений также можно записывать соответствующее ключевое слово: </a:t>
            </a:r>
            <a:r>
              <a:rPr lang="ru-RU" altLang="ru-RU" sz="1200" u="sng" dirty="0" err="1">
                <a:solidFill>
                  <a:srgbClr val="000099"/>
                </a:solidFill>
                <a:latin typeface="Arial" charset="0"/>
              </a:rPr>
              <a:t>public</a:t>
            </a:r>
            <a:r>
              <a:rPr lang="ru-RU" altLang="ru-RU" sz="1200" u="sng" dirty="0">
                <a:solidFill>
                  <a:srgbClr val="000099"/>
                </a:solidFill>
                <a:latin typeface="Arial" charset="0"/>
              </a:rPr>
              <a:t>, </a:t>
            </a:r>
            <a:r>
              <a:rPr lang="ru-RU" altLang="ru-RU" sz="1200" u="sng" dirty="0" err="1">
                <a:solidFill>
                  <a:srgbClr val="000099"/>
                </a:solidFill>
                <a:latin typeface="Arial" charset="0"/>
              </a:rPr>
              <a:t>protected</a:t>
            </a:r>
            <a:r>
              <a:rPr lang="ru-RU" altLang="ru-RU" sz="1200" u="sng" dirty="0">
                <a:solidFill>
                  <a:srgbClr val="000099"/>
                </a:solidFill>
                <a:latin typeface="Arial" charset="0"/>
              </a:rPr>
              <a:t>, </a:t>
            </a:r>
            <a:r>
              <a:rPr lang="ru-RU" altLang="ru-RU" sz="1200" u="sng" dirty="0" err="1">
                <a:solidFill>
                  <a:srgbClr val="000099"/>
                </a:solidFill>
                <a:latin typeface="Arial" charset="0"/>
              </a:rPr>
              <a:t>private</a:t>
            </a:r>
            <a:r>
              <a:rPr lang="ru-RU" altLang="ru-RU" sz="1200" u="sng" dirty="0">
                <a:solidFill>
                  <a:srgbClr val="000099"/>
                </a:solidFill>
                <a:latin typeface="Arial" charset="0"/>
              </a:rPr>
              <a:t>, </a:t>
            </a:r>
            <a:r>
              <a:rPr lang="ru-RU" altLang="ru-RU" sz="1200" u="sng" dirty="0" err="1">
                <a:solidFill>
                  <a:srgbClr val="000099"/>
                </a:solidFill>
                <a:latin typeface="Arial" charset="0"/>
              </a:rPr>
              <a:t>package</a:t>
            </a:r>
            <a:r>
              <a:rPr lang="ru-RU" altLang="ru-RU" sz="1200" u="sng" dirty="0">
                <a:solidFill>
                  <a:srgbClr val="000099"/>
                </a:solidFill>
                <a:latin typeface="Arial" charset="0"/>
              </a:rPr>
              <a:t>.</a:t>
            </a:r>
          </a:p>
        </p:txBody>
      </p:sp>
    </p:spTree>
    <p:extLst>
      <p:ext uri="{BB962C8B-B14F-4D97-AF65-F5344CB8AC3E}">
        <p14:creationId xmlns:p14="http://schemas.microsoft.com/office/powerpoint/2010/main" val="85833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47975"/>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1800" b="1" i="1" dirty="0">
                <a:solidFill>
                  <a:srgbClr val="000099"/>
                </a:solidFill>
                <a:effectLst>
                  <a:outerShdw blurRad="38100" dist="38100" dir="2700000" algn="tl">
                    <a:srgbClr val="C0C0C0"/>
                  </a:outerShdw>
                </a:effectLst>
                <a:latin typeface="Arial" charset="0"/>
              </a:rPr>
              <a:t>Операции класса. Имя операции. Параметры. Возвращаемое значение</a:t>
            </a:r>
            <a:endParaRPr lang="ru-RU" sz="18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ACC1E338-A52D-4BF1-A1E8-F52F05A7EB38}"/>
              </a:ext>
            </a:extLst>
          </p:cNvPr>
          <p:cNvSpPr/>
          <p:nvPr/>
        </p:nvSpPr>
        <p:spPr>
          <a:xfrm>
            <a:off x="0" y="536741"/>
            <a:ext cx="9144000" cy="4339650"/>
          </a:xfrm>
          <a:prstGeom prst="rect">
            <a:avLst/>
          </a:prstGeom>
        </p:spPr>
        <p:txBody>
          <a:bodyPr wrap="square">
            <a:spAutoFit/>
          </a:bodyPr>
          <a:lstStyle/>
          <a:p>
            <a:pPr algn="just">
              <a:buFont typeface="Wingdings" panose="05000000000000000000" pitchFamily="2" charset="2"/>
              <a:buNone/>
            </a:pPr>
            <a:r>
              <a:rPr lang="ru-RU" altLang="ru-RU" sz="1200" dirty="0">
                <a:solidFill>
                  <a:srgbClr val="000099"/>
                </a:solidFill>
              </a:rPr>
              <a:t>Имя операции представляет собой строку текста, которая используется в качестве идентификатора соответствующей операции и поэтому должна быть уникальной в пределах данного класса. Имя операции — единственный обязательный элемент синтаксического обозначения операции - </a:t>
            </a:r>
            <a:r>
              <a:rPr lang="ru-RU" altLang="ru-RU" sz="1200" u="sng" dirty="0">
                <a:solidFill>
                  <a:srgbClr val="000099"/>
                </a:solidFill>
              </a:rPr>
              <a:t>должно начинаться со строчной (малой) буквы</a:t>
            </a:r>
            <a:r>
              <a:rPr lang="ru-RU" altLang="ru-RU" sz="1200" dirty="0">
                <a:solidFill>
                  <a:srgbClr val="000099"/>
                </a:solidFill>
              </a:rPr>
              <a:t>, и, как правило, записываться без пробелов.</a:t>
            </a:r>
          </a:p>
          <a:p>
            <a:pPr algn="just">
              <a:buFont typeface="Wingdings" panose="05000000000000000000" pitchFamily="2" charset="2"/>
              <a:buNone/>
            </a:pPr>
            <a:r>
              <a:rPr lang="ru-RU" altLang="ru-RU" sz="1200" dirty="0">
                <a:solidFill>
                  <a:srgbClr val="000099"/>
                </a:solidFill>
              </a:rPr>
              <a:t>Список параметров является перечнем разделенных запятой формальных параметров, каждый из которых, в свою очередь, может быть представлен в следующем виде:</a:t>
            </a:r>
            <a:endParaRPr lang="ru-RU" altLang="ru-RU" sz="1200" b="1" dirty="0">
              <a:solidFill>
                <a:srgbClr val="000099"/>
              </a:solidFill>
            </a:endParaRPr>
          </a:p>
          <a:p>
            <a:pPr algn="just">
              <a:buFont typeface="Wingdings" panose="05000000000000000000" pitchFamily="2" charset="2"/>
              <a:buNone/>
            </a:pPr>
            <a:r>
              <a:rPr lang="en-US" altLang="ru-RU" sz="1200" b="1" dirty="0">
                <a:solidFill>
                  <a:srgbClr val="000099"/>
                </a:solidFill>
              </a:rPr>
              <a:t>&lt;</a:t>
            </a:r>
            <a:r>
              <a:rPr lang="ru-RU" altLang="ru-RU" sz="1200" b="1" dirty="0">
                <a:solidFill>
                  <a:srgbClr val="000099"/>
                </a:solidFill>
              </a:rPr>
              <a:t>Направление параметра&gt; &lt;имя параметра&gt; : &lt;выражение типа&gt; = &lt;значение параметра по умолчанию&gt;</a:t>
            </a:r>
            <a:endParaRPr lang="en-US" altLang="ru-RU" sz="1200" b="1" i="1" dirty="0">
              <a:solidFill>
                <a:srgbClr val="000099"/>
              </a:solidFill>
            </a:endParaRPr>
          </a:p>
          <a:p>
            <a:pPr algn="just">
              <a:buFont typeface="Wingdings" panose="05000000000000000000" pitchFamily="2" charset="2"/>
              <a:buNone/>
            </a:pPr>
            <a:r>
              <a:rPr lang="ru-RU" altLang="ru-RU" sz="1200" b="1" i="1" dirty="0">
                <a:solidFill>
                  <a:srgbClr val="000099"/>
                </a:solidFill>
              </a:rPr>
              <a:t>Параметр (</a:t>
            </a:r>
            <a:r>
              <a:rPr lang="en-US" altLang="ru-RU" sz="1200" b="1" i="1" dirty="0">
                <a:solidFill>
                  <a:srgbClr val="000099"/>
                </a:solidFill>
              </a:rPr>
              <a:t>parameter</a:t>
            </a:r>
            <a:r>
              <a:rPr lang="ru-RU" altLang="ru-RU" sz="1200" b="1" i="1" dirty="0">
                <a:solidFill>
                  <a:srgbClr val="000099"/>
                </a:solidFill>
              </a:rPr>
              <a:t>) - спецификация переменной операции, которая может быть изменена, передана или возвращена.</a:t>
            </a:r>
          </a:p>
          <a:p>
            <a:pPr algn="just">
              <a:buFont typeface="Wingdings" panose="05000000000000000000" pitchFamily="2" charset="2"/>
              <a:buNone/>
            </a:pPr>
            <a:r>
              <a:rPr lang="ru-RU" altLang="ru-RU" sz="1200" dirty="0">
                <a:solidFill>
                  <a:srgbClr val="000099"/>
                </a:solidFill>
              </a:rPr>
              <a:t>Параметр может включать имя, тип, направление и значение по умолчанию. </a:t>
            </a:r>
            <a:endParaRPr lang="en-US" altLang="ru-RU" sz="1200" dirty="0">
              <a:solidFill>
                <a:srgbClr val="000099"/>
              </a:solidFill>
            </a:endParaRPr>
          </a:p>
          <a:p>
            <a:pPr marL="171450" indent="-171450" algn="just">
              <a:buFont typeface="Arial" panose="020B0604020202020204" pitchFamily="34" charset="0"/>
              <a:buChar char="•"/>
            </a:pPr>
            <a:r>
              <a:rPr lang="ru-RU" altLang="ru-RU" sz="1200" b="1" dirty="0">
                <a:solidFill>
                  <a:srgbClr val="000099"/>
                </a:solidFill>
              </a:rPr>
              <a:t>Направление параметра </a:t>
            </a:r>
            <a:r>
              <a:rPr lang="ru-RU" altLang="ru-RU" sz="1200" dirty="0">
                <a:solidFill>
                  <a:srgbClr val="000099"/>
                </a:solidFill>
              </a:rPr>
              <a:t>- одно из ключевых слов </a:t>
            </a:r>
            <a:r>
              <a:rPr lang="ru-RU" altLang="ru-RU" sz="1200" dirty="0" err="1">
                <a:solidFill>
                  <a:srgbClr val="000099"/>
                </a:solidFill>
              </a:rPr>
              <a:t>in</a:t>
            </a:r>
            <a:r>
              <a:rPr lang="ru-RU" altLang="ru-RU" sz="1200" dirty="0">
                <a:solidFill>
                  <a:srgbClr val="000099"/>
                </a:solidFill>
              </a:rPr>
              <a:t>, </a:t>
            </a:r>
            <a:r>
              <a:rPr lang="ru-RU" altLang="ru-RU" sz="1200" dirty="0" err="1">
                <a:solidFill>
                  <a:srgbClr val="000099"/>
                </a:solidFill>
              </a:rPr>
              <a:t>out</a:t>
            </a:r>
            <a:r>
              <a:rPr lang="ru-RU" altLang="ru-RU" sz="1200" dirty="0">
                <a:solidFill>
                  <a:srgbClr val="000099"/>
                </a:solidFill>
              </a:rPr>
              <a:t> или </a:t>
            </a:r>
            <a:r>
              <a:rPr lang="ru-RU" altLang="ru-RU" sz="1200" dirty="0" err="1">
                <a:solidFill>
                  <a:srgbClr val="000099"/>
                </a:solidFill>
              </a:rPr>
              <a:t>inout</a:t>
            </a:r>
            <a:r>
              <a:rPr lang="ru-RU" altLang="ru-RU" sz="1200" dirty="0">
                <a:solidFill>
                  <a:srgbClr val="000099"/>
                </a:solidFill>
              </a:rPr>
              <a:t> со значением </a:t>
            </a:r>
            <a:r>
              <a:rPr lang="ru-RU" altLang="ru-RU" sz="1200" dirty="0" err="1">
                <a:solidFill>
                  <a:srgbClr val="000099"/>
                </a:solidFill>
              </a:rPr>
              <a:t>in</a:t>
            </a:r>
            <a:r>
              <a:rPr lang="ru-RU" altLang="ru-RU" sz="1200" dirty="0">
                <a:solidFill>
                  <a:srgbClr val="000099"/>
                </a:solidFill>
              </a:rPr>
              <a:t> по умолчанию, в случае если вид параметра не указывается. </a:t>
            </a:r>
            <a:endParaRPr lang="en-US" altLang="ru-RU" sz="1200" dirty="0">
              <a:solidFill>
                <a:srgbClr val="000099"/>
              </a:solidFill>
            </a:endParaRPr>
          </a:p>
          <a:p>
            <a:pPr marL="171450" indent="-171450" algn="just">
              <a:buFont typeface="Arial" panose="020B0604020202020204" pitchFamily="34" charset="0"/>
              <a:buChar char="•"/>
            </a:pPr>
            <a:r>
              <a:rPr lang="ru-RU" altLang="ru-RU" sz="1200" b="1" dirty="0">
                <a:solidFill>
                  <a:srgbClr val="000099"/>
                </a:solidFill>
              </a:rPr>
              <a:t>Имя параметра </a:t>
            </a:r>
            <a:r>
              <a:rPr lang="ru-RU" altLang="ru-RU" sz="1200" dirty="0">
                <a:solidFill>
                  <a:srgbClr val="000099"/>
                </a:solidFill>
              </a:rPr>
              <a:t>- идентификатор соответствующего формального параметра, при записи которого следуют правилам задания имен атрибутов. </a:t>
            </a:r>
            <a:endParaRPr lang="en-US" altLang="ru-RU" sz="1200" dirty="0">
              <a:solidFill>
                <a:srgbClr val="000099"/>
              </a:solidFill>
            </a:endParaRPr>
          </a:p>
          <a:p>
            <a:pPr marL="171450" indent="-171450" algn="just">
              <a:buFont typeface="Arial" panose="020B0604020202020204" pitchFamily="34" charset="0"/>
              <a:buChar char="•"/>
            </a:pPr>
            <a:r>
              <a:rPr lang="ru-RU" altLang="ru-RU" sz="1200" b="1" dirty="0">
                <a:solidFill>
                  <a:srgbClr val="000099"/>
                </a:solidFill>
              </a:rPr>
              <a:t>Выражение типа </a:t>
            </a:r>
            <a:r>
              <a:rPr lang="ru-RU" altLang="ru-RU" sz="1200" dirty="0">
                <a:solidFill>
                  <a:srgbClr val="000099"/>
                </a:solidFill>
              </a:rPr>
              <a:t>является спецификацией типа данных для допустимых значений соответствующего формального параметра. </a:t>
            </a:r>
            <a:endParaRPr lang="en-US" altLang="ru-RU" sz="1200" dirty="0">
              <a:solidFill>
                <a:srgbClr val="000099"/>
              </a:solidFill>
            </a:endParaRPr>
          </a:p>
          <a:p>
            <a:pPr marL="171450" indent="-171450" algn="just">
              <a:buFont typeface="Arial" panose="020B0604020202020204" pitchFamily="34" charset="0"/>
              <a:buChar char="•"/>
            </a:pPr>
            <a:r>
              <a:rPr lang="ru-RU" altLang="ru-RU" sz="1200" dirty="0">
                <a:solidFill>
                  <a:srgbClr val="000099"/>
                </a:solidFill>
              </a:rPr>
              <a:t>Наконец, </a:t>
            </a:r>
            <a:r>
              <a:rPr lang="ru-RU" altLang="ru-RU" sz="1200" b="1" dirty="0">
                <a:solidFill>
                  <a:srgbClr val="000099"/>
                </a:solidFill>
              </a:rPr>
              <a:t>значение по умолчанию </a:t>
            </a:r>
            <a:r>
              <a:rPr lang="ru-RU" altLang="ru-RU" sz="1200" dirty="0">
                <a:solidFill>
                  <a:srgbClr val="000099"/>
                </a:solidFill>
              </a:rPr>
              <a:t>в общем случае представляет собой некоторое конкретное значение для этого формального параметра.</a:t>
            </a:r>
          </a:p>
          <a:p>
            <a:pPr algn="just">
              <a:buFont typeface="Wingdings" panose="05000000000000000000" pitchFamily="2" charset="2"/>
              <a:buNone/>
            </a:pPr>
            <a:r>
              <a:rPr lang="ru-RU" altLang="ru-RU" sz="1200" b="1" dirty="0">
                <a:solidFill>
                  <a:srgbClr val="000099"/>
                </a:solidFill>
              </a:rPr>
              <a:t>Выражение типа возвращаемого значения </a:t>
            </a:r>
            <a:r>
              <a:rPr lang="ru-RU" altLang="ru-RU" sz="1200" dirty="0">
                <a:solidFill>
                  <a:srgbClr val="000099"/>
                </a:solidFill>
              </a:rPr>
              <a:t>также указывает на тип данных значения, которое возвращается объектом после выполнения соответствующей операции. Две точки и выражение типа возвращаемого значения могут быть опущены, если операция не возвращает никакого значения. Для указания нескольких возвращаемых значений данный элемент спецификации операции может быть записан в виде списка отдельных выражений.</a:t>
            </a:r>
          </a:p>
          <a:p>
            <a:pPr>
              <a:buFont typeface="Wingdings" panose="05000000000000000000" pitchFamily="2" charset="2"/>
              <a:buNone/>
            </a:pPr>
            <a:endParaRPr lang="ru-RU" altLang="ru-RU" sz="1200" b="1" i="1" dirty="0">
              <a:solidFill>
                <a:srgbClr val="000099"/>
              </a:solidFill>
            </a:endParaRPr>
          </a:p>
        </p:txBody>
      </p:sp>
    </p:spTree>
    <p:extLst>
      <p:ext uri="{BB962C8B-B14F-4D97-AF65-F5344CB8AC3E}">
        <p14:creationId xmlns:p14="http://schemas.microsoft.com/office/powerpoint/2010/main" val="575505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47975"/>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Операции класса. Статические операции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520029"/>
            <a:ext cx="9144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ru-RU" altLang="ru-RU" sz="1400" b="1" dirty="0">
                <a:solidFill>
                  <a:srgbClr val="000099"/>
                </a:solidFill>
                <a:latin typeface="Arial" charset="0"/>
              </a:rPr>
              <a:t>Операция с областью действия на весь класс </a:t>
            </a:r>
            <a:r>
              <a:rPr lang="ru-RU" altLang="ru-RU" sz="1400" dirty="0">
                <a:solidFill>
                  <a:srgbClr val="000099"/>
                </a:solidFill>
                <a:latin typeface="Arial" charset="0"/>
              </a:rPr>
              <a:t>показывается подчеркиванием имени и строки выражения типа. В этом случае под областью действия операции понимаются все объекты этого класса. В этом случае вся строка записи операции подчеркивается.</a:t>
            </a:r>
          </a:p>
          <a:p>
            <a:pPr algn="just" eaLnBrk="1" hangingPunct="1">
              <a:spcBef>
                <a:spcPct val="50000"/>
              </a:spcBef>
            </a:pPr>
            <a:r>
              <a:rPr lang="ru-RU" altLang="ru-RU" sz="1400" dirty="0">
                <a:solidFill>
                  <a:srgbClr val="000099"/>
                </a:solidFill>
                <a:latin typeface="Arial" charset="0"/>
              </a:rPr>
              <a:t>Строка-свойство служит для указания значений свойств, которые могут быть применены к данной операции. Строка-свойство может отсутствовать, если свойства не специфицированы.</a:t>
            </a:r>
          </a:p>
          <a:p>
            <a:pPr algn="just" eaLnBrk="1" hangingPunct="1">
              <a:spcBef>
                <a:spcPct val="50000"/>
              </a:spcBef>
            </a:pPr>
            <a:r>
              <a:rPr lang="ru-RU" altLang="ru-RU" sz="1400" dirty="0">
                <a:solidFill>
                  <a:srgbClr val="000099"/>
                </a:solidFill>
                <a:latin typeface="Arial" charset="0"/>
              </a:rPr>
              <a:t>Список формальных параметров и тип возвращаемого значения не обязателен. Квантор видимости атрибутов и операций может быть указан в виде специального значка или символа, которые используются для графического представления моделей в инструментальном средстве. Еще раз следует напомнить, что имена операций, так же как атрибутов и параметров, записываются со строчной (малой) буквы, а их типы параметров - с заглавной (большой) буквы. При этом обязательной частью строки записи операции является наличие имени операции и круглых скобок.</a:t>
            </a:r>
          </a:p>
        </p:txBody>
      </p:sp>
    </p:spTree>
    <p:extLst>
      <p:ext uri="{BB962C8B-B14F-4D97-AF65-F5344CB8AC3E}">
        <p14:creationId xmlns:p14="http://schemas.microsoft.com/office/powerpoint/2010/main" val="3131558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102375"/>
            <a:ext cx="9144000" cy="43436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1400" b="1" i="1" dirty="0">
                <a:solidFill>
                  <a:srgbClr val="000099"/>
                </a:solidFill>
                <a:effectLst>
                  <a:outerShdw blurRad="38100" dist="38100" dir="2700000" algn="tl">
                    <a:srgbClr val="C0C0C0"/>
                  </a:outerShdw>
                </a:effectLst>
                <a:latin typeface="Arial" charset="0"/>
              </a:rPr>
              <a:t>Расширение языка UML для построения моделей программного обеспечения и бизнес-систем</a:t>
            </a:r>
            <a:endParaRPr lang="ru-RU" sz="14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507998"/>
            <a:ext cx="91440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400" dirty="0">
                <a:solidFill>
                  <a:srgbClr val="000099"/>
                </a:solidFill>
                <a:latin typeface="Arial" charset="0"/>
              </a:rPr>
              <a:t>Одним из несомненных достоинств языка UML является наличие механизмов расширения, которые позволяют ввести в рассмотрение дополнительные графические обозначения, ориентированные для решения задач из определенной предметной области.  </a:t>
            </a:r>
          </a:p>
          <a:p>
            <a:pPr algn="just" eaLnBrk="1" hangingPunct="1"/>
            <a:r>
              <a:rPr lang="ru-RU" altLang="ru-RU" sz="1400" dirty="0">
                <a:solidFill>
                  <a:srgbClr val="000099"/>
                </a:solidFill>
                <a:latin typeface="Arial" charset="0"/>
              </a:rPr>
              <a:t>Язык UML содержит </a:t>
            </a:r>
            <a:r>
              <a:rPr lang="ru-RU" altLang="ru-RU" sz="1400" b="1" dirty="0">
                <a:solidFill>
                  <a:srgbClr val="000099"/>
                </a:solidFill>
                <a:latin typeface="Arial" charset="0"/>
              </a:rPr>
              <a:t>два специальных расширения</a:t>
            </a:r>
            <a:r>
              <a:rPr lang="ru-RU" altLang="ru-RU" sz="1400" dirty="0">
                <a:solidFill>
                  <a:srgbClr val="000099"/>
                </a:solidFill>
                <a:latin typeface="Arial" charset="0"/>
              </a:rPr>
              <a:t>: профиль для процесса разработки программного обеспечения (</a:t>
            </a:r>
            <a:r>
              <a:rPr lang="ru-RU" altLang="ru-RU" sz="1400" dirty="0" err="1">
                <a:solidFill>
                  <a:srgbClr val="000099"/>
                </a:solidFill>
                <a:latin typeface="Arial" charset="0"/>
              </a:rPr>
              <a:t>The</a:t>
            </a:r>
            <a:r>
              <a:rPr lang="ru-RU" altLang="ru-RU" sz="1400" dirty="0">
                <a:solidFill>
                  <a:srgbClr val="000099"/>
                </a:solidFill>
                <a:latin typeface="Arial" charset="0"/>
              </a:rPr>
              <a:t> UML </a:t>
            </a:r>
            <a:r>
              <a:rPr lang="ru-RU" altLang="ru-RU" sz="1400" dirty="0" err="1">
                <a:solidFill>
                  <a:srgbClr val="000099"/>
                </a:solidFill>
                <a:latin typeface="Arial" charset="0"/>
              </a:rPr>
              <a:t>Profile</a:t>
            </a:r>
            <a:r>
              <a:rPr lang="ru-RU" altLang="ru-RU" sz="1400" dirty="0">
                <a:solidFill>
                  <a:srgbClr val="000099"/>
                </a:solidFill>
                <a:latin typeface="Arial" charset="0"/>
              </a:rPr>
              <a:t> </a:t>
            </a:r>
            <a:r>
              <a:rPr lang="ru-RU" altLang="ru-RU" sz="1400" dirty="0" err="1">
                <a:solidFill>
                  <a:srgbClr val="000099"/>
                </a:solidFill>
                <a:latin typeface="Arial" charset="0"/>
              </a:rPr>
              <a:t>for</a:t>
            </a:r>
            <a:r>
              <a:rPr lang="ru-RU" altLang="ru-RU" sz="1400" dirty="0">
                <a:solidFill>
                  <a:srgbClr val="000099"/>
                </a:solidFill>
                <a:latin typeface="Arial" charset="0"/>
              </a:rPr>
              <a:t> </a:t>
            </a:r>
            <a:r>
              <a:rPr lang="ru-RU" altLang="ru-RU" sz="1400" dirty="0" err="1">
                <a:solidFill>
                  <a:srgbClr val="000099"/>
                </a:solidFill>
                <a:latin typeface="Arial" charset="0"/>
              </a:rPr>
              <a:t>Software</a:t>
            </a:r>
            <a:r>
              <a:rPr lang="ru-RU" altLang="ru-RU" sz="1400" dirty="0">
                <a:solidFill>
                  <a:srgbClr val="000099"/>
                </a:solidFill>
                <a:latin typeface="Arial" charset="0"/>
              </a:rPr>
              <a:t> </a:t>
            </a:r>
            <a:r>
              <a:rPr lang="ru-RU" altLang="ru-RU" sz="1400" dirty="0" err="1">
                <a:solidFill>
                  <a:srgbClr val="000099"/>
                </a:solidFill>
                <a:latin typeface="Arial" charset="0"/>
              </a:rPr>
              <a:t>Development</a:t>
            </a:r>
            <a:r>
              <a:rPr lang="ru-RU" altLang="ru-RU" sz="1400" dirty="0">
                <a:solidFill>
                  <a:srgbClr val="000099"/>
                </a:solidFill>
                <a:latin typeface="Arial" charset="0"/>
              </a:rPr>
              <a:t> </a:t>
            </a:r>
            <a:r>
              <a:rPr lang="ru-RU" altLang="ru-RU" sz="1400" dirty="0" err="1">
                <a:solidFill>
                  <a:srgbClr val="000099"/>
                </a:solidFill>
                <a:latin typeface="Arial" charset="0"/>
              </a:rPr>
              <a:t>Process</a:t>
            </a:r>
            <a:r>
              <a:rPr lang="ru-RU" altLang="ru-RU" sz="1400" dirty="0">
                <a:solidFill>
                  <a:srgbClr val="000099"/>
                </a:solidFill>
                <a:latin typeface="Arial" charset="0"/>
              </a:rPr>
              <a:t>) и профиль для бизнес-моделирования (</a:t>
            </a:r>
            <a:r>
              <a:rPr lang="ru-RU" altLang="ru-RU" sz="1400" dirty="0" err="1">
                <a:solidFill>
                  <a:srgbClr val="000099"/>
                </a:solidFill>
                <a:latin typeface="Arial" charset="0"/>
              </a:rPr>
              <a:t>The</a:t>
            </a:r>
            <a:r>
              <a:rPr lang="ru-RU" altLang="ru-RU" sz="1400" dirty="0">
                <a:solidFill>
                  <a:srgbClr val="000099"/>
                </a:solidFill>
                <a:latin typeface="Arial" charset="0"/>
              </a:rPr>
              <a:t> UML </a:t>
            </a:r>
            <a:r>
              <a:rPr lang="ru-RU" altLang="ru-RU" sz="1400" dirty="0" err="1">
                <a:solidFill>
                  <a:srgbClr val="000099"/>
                </a:solidFill>
                <a:latin typeface="Arial" charset="0"/>
              </a:rPr>
              <a:t>Profile</a:t>
            </a:r>
            <a:r>
              <a:rPr lang="ru-RU" altLang="ru-RU" sz="1400" dirty="0">
                <a:solidFill>
                  <a:srgbClr val="000099"/>
                </a:solidFill>
                <a:latin typeface="Arial" charset="0"/>
              </a:rPr>
              <a:t> </a:t>
            </a:r>
            <a:r>
              <a:rPr lang="ru-RU" altLang="ru-RU" sz="1400" dirty="0" err="1">
                <a:solidFill>
                  <a:srgbClr val="000099"/>
                </a:solidFill>
                <a:latin typeface="Arial" charset="0"/>
              </a:rPr>
              <a:t>for</a:t>
            </a:r>
            <a:r>
              <a:rPr lang="ru-RU" altLang="ru-RU" sz="1400" dirty="0">
                <a:solidFill>
                  <a:srgbClr val="000099"/>
                </a:solidFill>
                <a:latin typeface="Arial" charset="0"/>
              </a:rPr>
              <a:t> </a:t>
            </a:r>
            <a:r>
              <a:rPr lang="ru-RU" altLang="ru-RU" sz="1400" dirty="0" err="1">
                <a:solidFill>
                  <a:srgbClr val="000099"/>
                </a:solidFill>
                <a:latin typeface="Arial" charset="0"/>
              </a:rPr>
              <a:t>Business</a:t>
            </a:r>
            <a:r>
              <a:rPr lang="ru-RU" altLang="ru-RU" sz="1400" dirty="0">
                <a:solidFill>
                  <a:srgbClr val="000099"/>
                </a:solidFill>
                <a:latin typeface="Arial" charset="0"/>
              </a:rPr>
              <a:t> </a:t>
            </a:r>
            <a:r>
              <a:rPr lang="ru-RU" altLang="ru-RU" sz="1400" dirty="0" err="1">
                <a:solidFill>
                  <a:srgbClr val="000099"/>
                </a:solidFill>
                <a:latin typeface="Arial" charset="0"/>
              </a:rPr>
              <a:t>Modeling</a:t>
            </a:r>
            <a:r>
              <a:rPr lang="ru-RU" altLang="ru-RU" sz="1400" dirty="0">
                <a:solidFill>
                  <a:srgbClr val="000099"/>
                </a:solidFill>
                <a:latin typeface="Arial" charset="0"/>
              </a:rPr>
              <a:t>).</a:t>
            </a:r>
          </a:p>
          <a:p>
            <a:pPr algn="just" eaLnBrk="1" hangingPunct="1"/>
            <a:r>
              <a:rPr lang="ru-RU" altLang="ru-RU" sz="1400" dirty="0">
                <a:solidFill>
                  <a:srgbClr val="000099"/>
                </a:solidFill>
                <a:latin typeface="Arial" charset="0"/>
              </a:rPr>
              <a:t>В рамках первого из них предложено три специальных графических примитива, которые могут быть использованы для уточнения семантики отдельных классов при построении различных диаграмм:</a:t>
            </a:r>
          </a:p>
        </p:txBody>
      </p:sp>
      <p:pic>
        <p:nvPicPr>
          <p:cNvPr id="5" name="Рисунок 50">
            <a:extLst>
              <a:ext uri="{FF2B5EF4-FFF2-40B4-BE49-F238E27FC236}">
                <a16:creationId xmlns:a16="http://schemas.microsoft.com/office/drawing/2014/main" id="{F7C0D5D5-0BC4-42FE-A1B4-BF137B41A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0" y="2282635"/>
            <a:ext cx="4320654" cy="2295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041EE341-C809-4C76-B3EF-B4519A9B93EA}"/>
              </a:ext>
            </a:extLst>
          </p:cNvPr>
          <p:cNvSpPr txBox="1">
            <a:spLocks noChangeArrowheads="1"/>
          </p:cNvSpPr>
          <p:nvPr/>
        </p:nvSpPr>
        <p:spPr bwMode="auto">
          <a:xfrm>
            <a:off x="4347984" y="2352623"/>
            <a:ext cx="4768686"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ru-RU" altLang="ru-RU" sz="1400" b="1" dirty="0">
                <a:solidFill>
                  <a:srgbClr val="000099"/>
                </a:solidFill>
              </a:rPr>
              <a:t>Управляющий класс </a:t>
            </a:r>
            <a:r>
              <a:rPr lang="ru-RU" altLang="ru-RU" sz="1400" dirty="0">
                <a:solidFill>
                  <a:srgbClr val="000099"/>
                </a:solidFill>
              </a:rPr>
              <a:t>(</a:t>
            </a:r>
            <a:r>
              <a:rPr lang="en-US" altLang="ru-RU" sz="1400" dirty="0">
                <a:solidFill>
                  <a:srgbClr val="000099"/>
                </a:solidFill>
              </a:rPr>
              <a:t>control class</a:t>
            </a:r>
            <a:r>
              <a:rPr lang="ru-RU" altLang="ru-RU" sz="1400" dirty="0">
                <a:solidFill>
                  <a:srgbClr val="000099"/>
                </a:solidFill>
              </a:rPr>
              <a:t>) — класс, отвечающий за координацию действий других классов. На каждой диаграмме классов должен быть хотя бы один управляющий класс, причем количество посылаемых объектам управляющего класса сообщений мало, по сравнению с числом рассылаемых ими. </a:t>
            </a:r>
          </a:p>
        </p:txBody>
      </p:sp>
    </p:spTree>
    <p:extLst>
      <p:ext uri="{BB962C8B-B14F-4D97-AF65-F5344CB8AC3E}">
        <p14:creationId xmlns:p14="http://schemas.microsoft.com/office/powerpoint/2010/main" val="1131876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043001DD-ADEA-4E2D-976A-E7A533F945D0}"/>
              </a:ext>
            </a:extLst>
          </p:cNvPr>
          <p:cNvSpPr/>
          <p:nvPr/>
        </p:nvSpPr>
        <p:spPr>
          <a:xfrm>
            <a:off x="1" y="478869"/>
            <a:ext cx="9143999" cy="4185761"/>
          </a:xfrm>
          <a:prstGeom prst="rect">
            <a:avLst/>
          </a:prstGeom>
        </p:spPr>
        <p:txBody>
          <a:bodyPr wrap="square">
            <a:spAutoFit/>
          </a:bodyPr>
          <a:lstStyle/>
          <a:p>
            <a:pPr algn="just">
              <a:spcBef>
                <a:spcPct val="50000"/>
              </a:spcBef>
            </a:pPr>
            <a:r>
              <a:rPr lang="ru-RU" altLang="ru-RU" sz="1400" dirty="0">
                <a:solidFill>
                  <a:srgbClr val="000099"/>
                </a:solidFill>
              </a:rPr>
              <a:t>Управляющий класс отвечает за координацию действий других классов. У каждой диаграммы классов должен быть хотя бы один управляющий класс, контролирующий последовательность выполнения действий этого варианта использования. Как правило, данный класс является активным и инициирует рассылку множества сообщений другим классам модели. Кроме специального обозначения управляющий класс может быть изображен в форме прямоугольника класса со стереотипом «</a:t>
            </a:r>
            <a:r>
              <a:rPr lang="en-US" altLang="ru-RU" sz="1400" dirty="0">
                <a:solidFill>
                  <a:srgbClr val="000099"/>
                </a:solidFill>
              </a:rPr>
              <a:t>control</a:t>
            </a:r>
            <a:r>
              <a:rPr lang="ru-RU" altLang="ru-RU" sz="1400" dirty="0">
                <a:solidFill>
                  <a:srgbClr val="000099"/>
                </a:solidFill>
              </a:rPr>
              <a:t>» (рис. 5.3, а).</a:t>
            </a:r>
          </a:p>
          <a:p>
            <a:pPr algn="just"/>
            <a:r>
              <a:rPr lang="ru-RU" altLang="ru-RU" sz="1400" b="1" dirty="0">
                <a:solidFill>
                  <a:srgbClr val="000099"/>
                </a:solidFill>
              </a:rPr>
              <a:t>Класс-сущность </a:t>
            </a:r>
            <a:r>
              <a:rPr lang="ru-RU" altLang="ru-RU" sz="1400" dirty="0">
                <a:solidFill>
                  <a:srgbClr val="000099"/>
                </a:solidFill>
              </a:rPr>
              <a:t>(</a:t>
            </a:r>
            <a:r>
              <a:rPr lang="en-US" altLang="ru-RU" sz="1400" dirty="0">
                <a:solidFill>
                  <a:srgbClr val="000099"/>
                </a:solidFill>
              </a:rPr>
              <a:t>entity class</a:t>
            </a:r>
            <a:r>
              <a:rPr lang="ru-RU" altLang="ru-RU" sz="1400" dirty="0">
                <a:solidFill>
                  <a:srgbClr val="000099"/>
                </a:solidFill>
              </a:rPr>
              <a:t>) - пассивный класс, информация о котором должна храниться постоянно и не уничтожаться с выключением системы.  </a:t>
            </a:r>
          </a:p>
          <a:p>
            <a:pPr algn="just"/>
            <a:r>
              <a:rPr lang="ru-RU" altLang="ru-RU" sz="1400" dirty="0">
                <a:solidFill>
                  <a:srgbClr val="000099"/>
                </a:solidFill>
              </a:rPr>
              <a:t>Класс-сущность содержит информацию, которая должна храниться постоянно и не уничтожается с уничтожением объектов данного класса или прекращением работы моделируемой системы, связанные с выключением системы или завершением программы. Как правило, этот класс соответствует отдельной таблице базы данных. В этом случае его атрибуты являются полями таблицы, а операции — присоединенными или хранимыми процедурами. </a:t>
            </a:r>
          </a:p>
          <a:p>
            <a:r>
              <a:rPr lang="ru-RU" altLang="ru-RU" sz="1400" dirty="0">
                <a:solidFill>
                  <a:srgbClr val="000099"/>
                </a:solidFill>
              </a:rPr>
              <a:t>Этот класс — пассивный и лишь принимает сообщения от других классов модели. Класс-сущность может быть изображен также стандартным образом в форме прямоугольника класса со стереотипом «</a:t>
            </a:r>
            <a:r>
              <a:rPr lang="en-US" altLang="ru-RU" sz="1400" dirty="0">
                <a:solidFill>
                  <a:srgbClr val="000099"/>
                </a:solidFill>
              </a:rPr>
              <a:t>entity</a:t>
            </a:r>
            <a:r>
              <a:rPr lang="ru-RU" altLang="ru-RU" sz="1400" dirty="0">
                <a:solidFill>
                  <a:srgbClr val="000099"/>
                </a:solidFill>
              </a:rPr>
              <a:t>» (рис. 5.3, б).</a:t>
            </a:r>
          </a:p>
          <a:p>
            <a:r>
              <a:rPr lang="ru-RU" altLang="ru-RU" sz="1400" b="1" dirty="0">
                <a:solidFill>
                  <a:srgbClr val="000099"/>
                </a:solidFill>
              </a:rPr>
              <a:t>Граничный класс </a:t>
            </a:r>
            <a:r>
              <a:rPr lang="ru-RU" altLang="ru-RU" sz="1400" dirty="0">
                <a:solidFill>
                  <a:srgbClr val="000099"/>
                </a:solidFill>
              </a:rPr>
              <a:t>(</a:t>
            </a:r>
            <a:r>
              <a:rPr lang="en-US" altLang="ru-RU" sz="1400" dirty="0">
                <a:solidFill>
                  <a:srgbClr val="000099"/>
                </a:solidFill>
              </a:rPr>
              <a:t>boundary class</a:t>
            </a:r>
            <a:r>
              <a:rPr lang="ru-RU" altLang="ru-RU" sz="1400" dirty="0">
                <a:solidFill>
                  <a:srgbClr val="000099"/>
                </a:solidFill>
              </a:rPr>
              <a:t>) - класс, который располагается на границе системы с внешней средой и непосредственно взаимодействует с актерами, но является составной частью системы. Граничный класс может быть изображен также стандартным образом в форме прямоугольника класса со стереотипом «</a:t>
            </a:r>
            <a:r>
              <a:rPr lang="en-US" altLang="ru-RU" sz="1400" dirty="0">
                <a:solidFill>
                  <a:srgbClr val="000099"/>
                </a:solidFill>
              </a:rPr>
              <a:t>boundary</a:t>
            </a:r>
            <a:r>
              <a:rPr lang="ru-RU" altLang="ru-RU" sz="1400" dirty="0">
                <a:solidFill>
                  <a:srgbClr val="000099"/>
                </a:solidFill>
              </a:rPr>
              <a:t>»(рис. 5.3, в). </a:t>
            </a:r>
          </a:p>
        </p:txBody>
      </p:sp>
      <p:sp>
        <p:nvSpPr>
          <p:cNvPr id="7" name="Rectangle 4">
            <a:extLst>
              <a:ext uri="{FF2B5EF4-FFF2-40B4-BE49-F238E27FC236}">
                <a16:creationId xmlns:a16="http://schemas.microsoft.com/office/drawing/2014/main" id="{9EBFC77B-9D7B-4BD4-A8F8-F58DBAE27C75}"/>
              </a:ext>
            </a:extLst>
          </p:cNvPr>
          <p:cNvSpPr txBox="1">
            <a:spLocks noChangeArrowheads="1"/>
          </p:cNvSpPr>
          <p:nvPr/>
        </p:nvSpPr>
        <p:spPr>
          <a:xfrm>
            <a:off x="0" y="102375"/>
            <a:ext cx="9144000" cy="43436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1400" b="1" i="1" dirty="0">
                <a:solidFill>
                  <a:srgbClr val="000099"/>
                </a:solidFill>
                <a:effectLst>
                  <a:outerShdw blurRad="38100" dist="38100" dir="2700000" algn="tl">
                    <a:srgbClr val="C0C0C0"/>
                  </a:outerShdw>
                </a:effectLst>
                <a:latin typeface="Arial" charset="0"/>
              </a:rPr>
              <a:t>Расширение языка UML для построения моделей программного обеспечения и бизнес-систем</a:t>
            </a:r>
            <a:endParaRPr lang="ru-RU" sz="1400" b="1"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4231022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pic>
        <p:nvPicPr>
          <p:cNvPr id="5" name="Рисунок 127">
            <a:extLst>
              <a:ext uri="{FF2B5EF4-FFF2-40B4-BE49-F238E27FC236}">
                <a16:creationId xmlns:a16="http://schemas.microsoft.com/office/drawing/2014/main" id="{EA2C407A-5354-4E5F-8F8D-20D760B6A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2" y="536741"/>
            <a:ext cx="4139952" cy="186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a:extLst>
              <a:ext uri="{FF2B5EF4-FFF2-40B4-BE49-F238E27FC236}">
                <a16:creationId xmlns:a16="http://schemas.microsoft.com/office/drawing/2014/main" id="{C1001E7F-63AB-48D4-A783-8530B076BCD2}"/>
              </a:ext>
            </a:extLst>
          </p:cNvPr>
          <p:cNvSpPr/>
          <p:nvPr/>
        </p:nvSpPr>
        <p:spPr>
          <a:xfrm>
            <a:off x="4900" y="2406142"/>
            <a:ext cx="4171894" cy="523220"/>
          </a:xfrm>
          <a:prstGeom prst="rect">
            <a:avLst/>
          </a:prstGeom>
        </p:spPr>
        <p:txBody>
          <a:bodyPr wrap="square">
            <a:spAutoFit/>
          </a:bodyPr>
          <a:lstStyle/>
          <a:p>
            <a:pPr algn="ctr"/>
            <a:r>
              <a:rPr lang="ru-RU" altLang="ru-RU" sz="1400" b="1" dirty="0">
                <a:solidFill>
                  <a:srgbClr val="000099"/>
                </a:solidFill>
              </a:rPr>
              <a:t>Рис. 5.4. </a:t>
            </a:r>
            <a:r>
              <a:rPr lang="ru-RU" altLang="ru-RU" sz="1400" dirty="0">
                <a:solidFill>
                  <a:srgbClr val="000099"/>
                </a:solidFill>
              </a:rPr>
              <a:t>Графическое изображение классов для моделирования бизнес-систем</a:t>
            </a:r>
          </a:p>
        </p:txBody>
      </p:sp>
      <p:sp>
        <p:nvSpPr>
          <p:cNvPr id="3" name="Прямоугольник 2">
            <a:extLst>
              <a:ext uri="{FF2B5EF4-FFF2-40B4-BE49-F238E27FC236}">
                <a16:creationId xmlns:a16="http://schemas.microsoft.com/office/drawing/2014/main" id="{9ED7D747-5051-4591-89F1-65F1CCD3FECE}"/>
              </a:ext>
            </a:extLst>
          </p:cNvPr>
          <p:cNvSpPr/>
          <p:nvPr/>
        </p:nvSpPr>
        <p:spPr>
          <a:xfrm>
            <a:off x="4208736" y="536741"/>
            <a:ext cx="4937664" cy="1938992"/>
          </a:xfrm>
          <a:prstGeom prst="rect">
            <a:avLst/>
          </a:prstGeom>
        </p:spPr>
        <p:txBody>
          <a:bodyPr wrap="square">
            <a:spAutoFit/>
          </a:bodyPr>
          <a:lstStyle/>
          <a:p>
            <a:pPr algn="just"/>
            <a:r>
              <a:rPr lang="ru-RU" altLang="ru-RU" sz="1200" dirty="0">
                <a:solidFill>
                  <a:srgbClr val="000099"/>
                </a:solidFill>
              </a:rPr>
              <a:t>В рамках второго профиля также предложено три специальных графических примитива, которые могут быть использованы для уточнения семантики отдельных классов при построении моделей бизнес-систем:</a:t>
            </a:r>
          </a:p>
          <a:p>
            <a:pPr algn="just"/>
            <a:r>
              <a:rPr lang="ru-RU" altLang="ru-RU" sz="1200" dirty="0">
                <a:solidFill>
                  <a:srgbClr val="000099"/>
                </a:solidFill>
              </a:rPr>
              <a:t> </a:t>
            </a:r>
            <a:r>
              <a:rPr lang="ru-RU" altLang="ru-RU" sz="1200" b="1" dirty="0">
                <a:solidFill>
                  <a:srgbClr val="000099"/>
                </a:solidFill>
              </a:rPr>
              <a:t>Сотрудник </a:t>
            </a:r>
            <a:r>
              <a:rPr lang="ru-RU" altLang="ru-RU" sz="1200" dirty="0">
                <a:solidFill>
                  <a:srgbClr val="000099"/>
                </a:solidFill>
              </a:rPr>
              <a:t>(</a:t>
            </a:r>
            <a:r>
              <a:rPr lang="en-US" altLang="ru-RU" sz="1200" dirty="0">
                <a:solidFill>
                  <a:srgbClr val="000099"/>
                </a:solidFill>
              </a:rPr>
              <a:t>business worker</a:t>
            </a:r>
            <a:r>
              <a:rPr lang="ru-RU" altLang="ru-RU" sz="1200" dirty="0">
                <a:solidFill>
                  <a:srgbClr val="000099"/>
                </a:solidFill>
              </a:rPr>
              <a:t>) — класс, служащий на диаграмме классов</a:t>
            </a:r>
            <a:r>
              <a:rPr lang="en-US" altLang="ru-RU" sz="1200" dirty="0">
                <a:solidFill>
                  <a:srgbClr val="000099"/>
                </a:solidFill>
              </a:rPr>
              <a:t> </a:t>
            </a:r>
            <a:r>
              <a:rPr lang="ru-RU" altLang="ru-RU" sz="1200" dirty="0">
                <a:solidFill>
                  <a:srgbClr val="000099"/>
                </a:solidFill>
              </a:rPr>
              <a:t>для представления любого сотрудника, который является элементом бизнес-системы и взаимодействует с другими сотрудниками при реализации бизнес-процесса. Этот класс также может быть изображен в форме прямоугольника класса со стереотипом «</a:t>
            </a:r>
            <a:r>
              <a:rPr lang="en-US" altLang="ru-RU" sz="1200" dirty="0">
                <a:solidFill>
                  <a:srgbClr val="000099"/>
                </a:solidFill>
              </a:rPr>
              <a:t>worker</a:t>
            </a:r>
            <a:r>
              <a:rPr lang="ru-RU" altLang="ru-RU" sz="1200" dirty="0">
                <a:solidFill>
                  <a:srgbClr val="000099"/>
                </a:solidFill>
              </a:rPr>
              <a:t>» или «</a:t>
            </a:r>
            <a:r>
              <a:rPr lang="en-US" altLang="ru-RU" sz="1200" dirty="0" err="1">
                <a:solidFill>
                  <a:srgbClr val="000099"/>
                </a:solidFill>
              </a:rPr>
              <a:t>internalWorker</a:t>
            </a:r>
            <a:r>
              <a:rPr lang="ru-RU" altLang="ru-RU" sz="1200" dirty="0">
                <a:solidFill>
                  <a:srgbClr val="000099"/>
                </a:solidFill>
              </a:rPr>
              <a:t>» (рис. 5.4, а).</a:t>
            </a:r>
            <a:endParaRPr lang="ru-RU" altLang="ru-RU" sz="1200" b="1" dirty="0">
              <a:solidFill>
                <a:srgbClr val="000099"/>
              </a:solidFill>
            </a:endParaRPr>
          </a:p>
        </p:txBody>
      </p:sp>
      <p:sp>
        <p:nvSpPr>
          <p:cNvPr id="6" name="Прямоугольник 5">
            <a:extLst>
              <a:ext uri="{FF2B5EF4-FFF2-40B4-BE49-F238E27FC236}">
                <a16:creationId xmlns:a16="http://schemas.microsoft.com/office/drawing/2014/main" id="{4F90C60E-A866-416F-819F-3D10F7255C2D}"/>
              </a:ext>
            </a:extLst>
          </p:cNvPr>
          <p:cNvSpPr/>
          <p:nvPr/>
        </p:nvSpPr>
        <p:spPr>
          <a:xfrm>
            <a:off x="-1089" y="3018314"/>
            <a:ext cx="9144000" cy="1569660"/>
          </a:xfrm>
          <a:prstGeom prst="rect">
            <a:avLst/>
          </a:prstGeom>
        </p:spPr>
        <p:txBody>
          <a:bodyPr wrap="square">
            <a:spAutoFit/>
          </a:bodyPr>
          <a:lstStyle/>
          <a:p>
            <a:pPr algn="just"/>
            <a:r>
              <a:rPr lang="ru-RU" altLang="ru-RU" sz="1200" b="1" dirty="0">
                <a:solidFill>
                  <a:srgbClr val="000099"/>
                </a:solidFill>
              </a:rPr>
              <a:t>Сотрудник для связи с окружением </a:t>
            </a:r>
            <a:r>
              <a:rPr lang="ru-RU" altLang="ru-RU" sz="1200" dirty="0">
                <a:solidFill>
                  <a:srgbClr val="000099"/>
                </a:solidFill>
              </a:rPr>
              <a:t>(</a:t>
            </a:r>
            <a:r>
              <a:rPr lang="en-US" altLang="ru-RU" sz="1200" dirty="0">
                <a:solidFill>
                  <a:srgbClr val="000099"/>
                </a:solidFill>
              </a:rPr>
              <a:t>caseworker</a:t>
            </a:r>
            <a:r>
              <a:rPr lang="ru-RU" altLang="ru-RU" sz="1200" dirty="0">
                <a:solidFill>
                  <a:srgbClr val="000099"/>
                </a:solidFill>
              </a:rPr>
              <a:t>) — класс, служащий для представления в бизнес-системе такого сотрудника, который, являясь элементом бизнес-системы, непосредственно взаимодействует с актерами (бизнес-актерами) при реализации бизнес-процесса. Этот класс также может быть изображен в форме прямоугольника класса со стереотипом «</a:t>
            </a:r>
            <a:r>
              <a:rPr lang="en-US" altLang="ru-RU" sz="1200" dirty="0" err="1">
                <a:solidFill>
                  <a:srgbClr val="000099"/>
                </a:solidFill>
              </a:rPr>
              <a:t>caseWorker</a:t>
            </a:r>
            <a:r>
              <a:rPr lang="ru-RU" altLang="ru-RU" sz="1200" dirty="0">
                <a:solidFill>
                  <a:srgbClr val="000099"/>
                </a:solidFill>
              </a:rPr>
              <a:t>» (рис. 5.4, б). </a:t>
            </a:r>
          </a:p>
          <a:p>
            <a:pPr algn="just"/>
            <a:r>
              <a:rPr lang="ru-RU" altLang="ru-RU" sz="1200" b="1" dirty="0">
                <a:solidFill>
                  <a:srgbClr val="000099"/>
                </a:solidFill>
              </a:rPr>
              <a:t>Бизнес-сущность </a:t>
            </a:r>
            <a:r>
              <a:rPr lang="ru-RU" altLang="ru-RU" sz="1200" dirty="0">
                <a:solidFill>
                  <a:srgbClr val="000099"/>
                </a:solidFill>
              </a:rPr>
              <a:t>(</a:t>
            </a:r>
            <a:r>
              <a:rPr lang="en-US" altLang="ru-RU" sz="1200" dirty="0">
                <a:solidFill>
                  <a:srgbClr val="000099"/>
                </a:solidFill>
              </a:rPr>
              <a:t>business entity</a:t>
            </a:r>
            <a:r>
              <a:rPr lang="ru-RU" altLang="ru-RU" sz="1200" dirty="0">
                <a:solidFill>
                  <a:srgbClr val="000099"/>
                </a:solidFill>
              </a:rPr>
              <a:t>) — специальный случай класса-сущности, который также не инициирует никаких сообщений. Этот класс служит для сохранения информации о результатах выполнения бизнес-процесса в моделируемой бизнес-системе или организации. Этот класс также может быть изображен в форме прямоугольника класса со стереотипом «</a:t>
            </a:r>
            <a:r>
              <a:rPr lang="en-US" altLang="ru-RU" sz="1200" dirty="0">
                <a:solidFill>
                  <a:srgbClr val="000099"/>
                </a:solidFill>
              </a:rPr>
              <a:t>business entity</a:t>
            </a:r>
            <a:r>
              <a:rPr lang="ru-RU" altLang="ru-RU" sz="1200" dirty="0">
                <a:solidFill>
                  <a:srgbClr val="000099"/>
                </a:solidFill>
              </a:rPr>
              <a:t>» (рис. 5.4, в).</a:t>
            </a:r>
          </a:p>
        </p:txBody>
      </p:sp>
      <p:sp>
        <p:nvSpPr>
          <p:cNvPr id="9" name="Rectangle 4">
            <a:extLst>
              <a:ext uri="{FF2B5EF4-FFF2-40B4-BE49-F238E27FC236}">
                <a16:creationId xmlns:a16="http://schemas.microsoft.com/office/drawing/2014/main" id="{1AA926D2-AF48-48A6-B431-90D00CC148DD}"/>
              </a:ext>
            </a:extLst>
          </p:cNvPr>
          <p:cNvSpPr txBox="1">
            <a:spLocks noChangeArrowheads="1"/>
          </p:cNvSpPr>
          <p:nvPr/>
        </p:nvSpPr>
        <p:spPr>
          <a:xfrm>
            <a:off x="0" y="102375"/>
            <a:ext cx="9144000" cy="43436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1400" b="1" i="1" dirty="0">
                <a:solidFill>
                  <a:srgbClr val="000099"/>
                </a:solidFill>
                <a:effectLst>
                  <a:outerShdw blurRad="38100" dist="38100" dir="2700000" algn="tl">
                    <a:srgbClr val="C0C0C0"/>
                  </a:outerShdw>
                </a:effectLst>
                <a:latin typeface="Arial" charset="0"/>
              </a:rPr>
              <a:t>Расширение языка UML для построения моделей программного обеспечения и бизнес-систем</a:t>
            </a:r>
            <a:endParaRPr lang="ru-RU" sz="1400" b="1"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877635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65402"/>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Интерфейс</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507998"/>
            <a:ext cx="914400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200" dirty="0">
                <a:solidFill>
                  <a:srgbClr val="000099"/>
                </a:solidFill>
                <a:latin typeface="Arial" charset="0"/>
              </a:rPr>
              <a:t>Интерфейс (</a:t>
            </a:r>
            <a:r>
              <a:rPr lang="ru-RU" altLang="ru-RU" sz="1200" dirty="0" err="1">
                <a:solidFill>
                  <a:srgbClr val="000099"/>
                </a:solidFill>
                <a:latin typeface="Arial" charset="0"/>
              </a:rPr>
              <a:t>interface</a:t>
            </a:r>
            <a:r>
              <a:rPr lang="ru-RU" altLang="ru-RU" sz="1200" dirty="0">
                <a:solidFill>
                  <a:srgbClr val="000099"/>
                </a:solidFill>
                <a:latin typeface="Arial" charset="0"/>
              </a:rPr>
              <a:t>) - именованное множество операций, которые характеризуют поведение отдельного элемента модели.</a:t>
            </a:r>
          </a:p>
          <a:p>
            <a:pPr algn="just" eaLnBrk="1" hangingPunct="1"/>
            <a:r>
              <a:rPr lang="ru-RU" altLang="ru-RU" sz="1200" dirty="0">
                <a:solidFill>
                  <a:srgbClr val="000099"/>
                </a:solidFill>
                <a:latin typeface="Arial" charset="0"/>
              </a:rPr>
              <a:t>Интерфейс в контексте языка UML является специальным случаем класса, у которого имеются операции, но отсутствуют атрибуты. Для обозначения интерфейса используется специальный графический символ -окружность или стандартный способ — прямоугольник класса со стереотипом «</a:t>
            </a:r>
            <a:r>
              <a:rPr lang="ru-RU" altLang="ru-RU" sz="1200" dirty="0" err="1">
                <a:solidFill>
                  <a:srgbClr val="000099"/>
                </a:solidFill>
                <a:latin typeface="Arial" charset="0"/>
              </a:rPr>
              <a:t>interface</a:t>
            </a:r>
            <a:r>
              <a:rPr lang="ru-RU" altLang="ru-RU" sz="1200" dirty="0">
                <a:solidFill>
                  <a:srgbClr val="000099"/>
                </a:solidFill>
                <a:latin typeface="Arial" charset="0"/>
              </a:rPr>
              <a:t>» (рис. 5.5).</a:t>
            </a:r>
          </a:p>
          <a:p>
            <a:pPr eaLnBrk="1" hangingPunct="1"/>
            <a:endParaRPr lang="ru-RU" altLang="ru-RU" sz="1400" dirty="0">
              <a:solidFill>
                <a:srgbClr val="000099"/>
              </a:solidFill>
              <a:latin typeface="Arial" charset="0"/>
            </a:endParaRPr>
          </a:p>
        </p:txBody>
      </p:sp>
      <p:pic>
        <p:nvPicPr>
          <p:cNvPr id="5" name="Рисунок 130">
            <a:extLst>
              <a:ext uri="{FF2B5EF4-FFF2-40B4-BE49-F238E27FC236}">
                <a16:creationId xmlns:a16="http://schemas.microsoft.com/office/drawing/2014/main" id="{4C77E877-A402-40CB-BEAC-2D3E74164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50172"/>
            <a:ext cx="4417272" cy="220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a:extLst>
              <a:ext uri="{FF2B5EF4-FFF2-40B4-BE49-F238E27FC236}">
                <a16:creationId xmlns:a16="http://schemas.microsoft.com/office/drawing/2014/main" id="{9FE9DE93-4E6A-40CA-BE7F-04809B818872}"/>
              </a:ext>
            </a:extLst>
          </p:cNvPr>
          <p:cNvSpPr/>
          <p:nvPr/>
        </p:nvSpPr>
        <p:spPr>
          <a:xfrm>
            <a:off x="4292352" y="1306040"/>
            <a:ext cx="4837075" cy="1938992"/>
          </a:xfrm>
          <a:prstGeom prst="rect">
            <a:avLst/>
          </a:prstGeom>
        </p:spPr>
        <p:txBody>
          <a:bodyPr wrap="square">
            <a:spAutoFit/>
          </a:bodyPr>
          <a:lstStyle/>
          <a:p>
            <a:pPr algn="just"/>
            <a:r>
              <a:rPr lang="ru-RU" altLang="ru-RU" sz="1200" dirty="0">
                <a:solidFill>
                  <a:srgbClr val="000099"/>
                </a:solidFill>
              </a:rPr>
              <a:t> На диаграмме вариантов использования интерфейс изображается в виде маленького круга, рядом с которым записывается его имя (рис. 5.5, а). В качестве имени может использоваться существительное, которое характеризует соответствующую информацию или сервис, например, «Датчик температуры», «Форма ввода», «Сирена», «Видеокамера» (рис. 5.5, б). С учетом языка реализации модели имя интерфейса, как и имена других классов, рекомендуется записывать на английском и начинать </a:t>
            </a:r>
            <a:r>
              <a:rPr lang="ru-RU" altLang="ru-RU" sz="1200" u="sng" dirty="0">
                <a:solidFill>
                  <a:srgbClr val="000099"/>
                </a:solidFill>
              </a:rPr>
              <a:t>с заглавной буквы </a:t>
            </a:r>
            <a:r>
              <a:rPr lang="en-US" altLang="ru-RU" sz="1200" u="sng" dirty="0">
                <a:solidFill>
                  <a:srgbClr val="000099"/>
                </a:solidFill>
              </a:rPr>
              <a:t>I</a:t>
            </a:r>
            <a:r>
              <a:rPr lang="ru-RU" altLang="ru-RU" sz="1200" dirty="0">
                <a:solidFill>
                  <a:srgbClr val="000099"/>
                </a:solidFill>
              </a:rPr>
              <a:t>, например, </a:t>
            </a:r>
            <a:r>
              <a:rPr lang="en-US" altLang="ru-RU" sz="1200" dirty="0" err="1">
                <a:solidFill>
                  <a:srgbClr val="000099"/>
                </a:solidFill>
              </a:rPr>
              <a:t>ITemperatureSensor</a:t>
            </a:r>
            <a:r>
              <a:rPr lang="ru-RU" altLang="ru-RU" sz="1200" dirty="0">
                <a:solidFill>
                  <a:srgbClr val="000099"/>
                </a:solidFill>
              </a:rPr>
              <a:t>, </a:t>
            </a:r>
            <a:r>
              <a:rPr lang="en-US" altLang="ru-RU" sz="1200" dirty="0" err="1">
                <a:solidFill>
                  <a:srgbClr val="000099"/>
                </a:solidFill>
              </a:rPr>
              <a:t>IsecureI</a:t>
            </a:r>
            <a:r>
              <a:rPr lang="en-US" altLang="ru-RU" sz="1200" dirty="0">
                <a:solidFill>
                  <a:srgbClr val="000099"/>
                </a:solidFill>
              </a:rPr>
              <a:t> </a:t>
            </a:r>
            <a:r>
              <a:rPr lang="en-US" altLang="ru-RU" sz="1200" dirty="0" err="1">
                <a:solidFill>
                  <a:srgbClr val="000099"/>
                </a:solidFill>
              </a:rPr>
              <a:t>nformation</a:t>
            </a:r>
            <a:r>
              <a:rPr lang="ru-RU" altLang="ru-RU" sz="1200" dirty="0">
                <a:solidFill>
                  <a:srgbClr val="000099"/>
                </a:solidFill>
              </a:rPr>
              <a:t> (рис. 5.5, в).</a:t>
            </a:r>
          </a:p>
        </p:txBody>
      </p:sp>
      <p:sp>
        <p:nvSpPr>
          <p:cNvPr id="3" name="Прямоугольник 2">
            <a:extLst>
              <a:ext uri="{FF2B5EF4-FFF2-40B4-BE49-F238E27FC236}">
                <a16:creationId xmlns:a16="http://schemas.microsoft.com/office/drawing/2014/main" id="{EFDA3705-8471-4A48-8535-565F9D9F8271}"/>
              </a:ext>
            </a:extLst>
          </p:cNvPr>
          <p:cNvSpPr/>
          <p:nvPr/>
        </p:nvSpPr>
        <p:spPr>
          <a:xfrm>
            <a:off x="-14573" y="3478740"/>
            <a:ext cx="9144000" cy="1200329"/>
          </a:xfrm>
          <a:prstGeom prst="rect">
            <a:avLst/>
          </a:prstGeom>
        </p:spPr>
        <p:txBody>
          <a:bodyPr wrap="square">
            <a:spAutoFit/>
          </a:bodyPr>
          <a:lstStyle/>
          <a:p>
            <a:pPr algn="just"/>
            <a:r>
              <a:rPr lang="ru-RU" altLang="ru-RU" sz="1200" dirty="0">
                <a:solidFill>
                  <a:srgbClr val="000099"/>
                </a:solidFill>
              </a:rPr>
              <a:t>Интерфейсы на диаграмме служат для спецификации таких элементов модели, которые видимы извне, но их внутренняя структура остается скрытой от клиентов. Интерфейсы не могут содержать ни атрибутов, ни состояний, ни направленных ассоциаций. Они содержат только операции без указания особенностей их реализации. Формально интерфейс не только отделяет спецификацию операций системы от их реализации, но и определяет общие границы проектируемой системы. В последующем интерфейс может быть уточнен явным указанием тех операций, которые специфицируют отдельный аспект поведения системы. </a:t>
            </a:r>
          </a:p>
        </p:txBody>
      </p:sp>
    </p:spTree>
    <p:extLst>
      <p:ext uri="{BB962C8B-B14F-4D97-AF65-F5344CB8AC3E}">
        <p14:creationId xmlns:p14="http://schemas.microsoft.com/office/powerpoint/2010/main" val="2218938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Отношения и их графическое изображение на диаграмме классов</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63189C12-B0EE-4ADB-961E-FE23D6E93AD5}"/>
              </a:ext>
            </a:extLst>
          </p:cNvPr>
          <p:cNvSpPr/>
          <p:nvPr/>
        </p:nvSpPr>
        <p:spPr>
          <a:xfrm>
            <a:off x="25516" y="844518"/>
            <a:ext cx="9143999" cy="2677656"/>
          </a:xfrm>
          <a:prstGeom prst="rect">
            <a:avLst/>
          </a:prstGeom>
        </p:spPr>
        <p:txBody>
          <a:bodyPr wrap="square">
            <a:spAutoFit/>
          </a:bodyPr>
          <a:lstStyle/>
          <a:p>
            <a:pPr algn="just"/>
            <a:r>
              <a:rPr lang="ru-RU" altLang="ru-RU" sz="1400" dirty="0">
                <a:solidFill>
                  <a:srgbClr val="000099"/>
                </a:solidFill>
              </a:rPr>
              <a:t>Кроме внутреннего устройства классов, важную роль при разработке проектируемой системы имеют различные </a:t>
            </a:r>
            <a:r>
              <a:rPr lang="ru-RU" altLang="ru-RU" sz="1400" b="1" dirty="0">
                <a:solidFill>
                  <a:srgbClr val="000099"/>
                </a:solidFill>
              </a:rPr>
              <a:t>отношения между классами</a:t>
            </a:r>
            <a:r>
              <a:rPr lang="ru-RU" altLang="ru-RU" sz="1400" dirty="0">
                <a:solidFill>
                  <a:srgbClr val="000099"/>
                </a:solidFill>
              </a:rPr>
              <a:t>, которые также могут быть изображены на диаграмме классов. Совокупность допустимых типов таких отношений строго фиксирована в языке </a:t>
            </a:r>
            <a:r>
              <a:rPr lang="en-US" altLang="ru-RU" sz="1400" dirty="0">
                <a:solidFill>
                  <a:srgbClr val="000099"/>
                </a:solidFill>
              </a:rPr>
              <a:t>UML</a:t>
            </a:r>
            <a:r>
              <a:rPr lang="ru-RU" altLang="ru-RU" sz="1400" dirty="0">
                <a:solidFill>
                  <a:srgbClr val="000099"/>
                </a:solidFill>
              </a:rPr>
              <a:t> и определяется самой семантикой этих отношений. Базовые отношения, изображаемые на диаграммах классов:</a:t>
            </a:r>
          </a:p>
          <a:p>
            <a:pPr algn="just">
              <a:buFontTx/>
              <a:buChar char="•"/>
            </a:pPr>
            <a:endParaRPr lang="ru-RU" altLang="ru-RU" sz="1400" dirty="0">
              <a:solidFill>
                <a:srgbClr val="000099"/>
              </a:solidFill>
            </a:endParaRPr>
          </a:p>
          <a:p>
            <a:pPr marL="285750" indent="-285750" algn="just">
              <a:buFont typeface="Arial" panose="020B0604020202020204" pitchFamily="34" charset="0"/>
              <a:buChar char="•"/>
            </a:pPr>
            <a:r>
              <a:rPr lang="ru-RU" altLang="ru-RU" sz="1400" b="1" dirty="0">
                <a:solidFill>
                  <a:srgbClr val="000099"/>
                </a:solidFill>
              </a:rPr>
              <a:t>отношение ассоциации (</a:t>
            </a:r>
            <a:r>
              <a:rPr lang="en-US" altLang="ru-RU" sz="1400" b="1" dirty="0">
                <a:solidFill>
                  <a:srgbClr val="000099"/>
                </a:solidFill>
              </a:rPr>
              <a:t>association relationship</a:t>
            </a:r>
            <a:r>
              <a:rPr lang="ru-RU" altLang="ru-RU" sz="1400" b="1" dirty="0">
                <a:solidFill>
                  <a:srgbClr val="000099"/>
                </a:solidFill>
              </a:rPr>
              <a:t>);</a:t>
            </a:r>
          </a:p>
          <a:p>
            <a:pPr marL="285750" indent="-285750" algn="just">
              <a:buFont typeface="Arial" panose="020B0604020202020204" pitchFamily="34" charset="0"/>
              <a:buChar char="•"/>
            </a:pPr>
            <a:r>
              <a:rPr lang="ru-RU" altLang="ru-RU" sz="1400" b="1" dirty="0">
                <a:solidFill>
                  <a:srgbClr val="000099"/>
                </a:solidFill>
              </a:rPr>
              <a:t>отношение обобщения (</a:t>
            </a:r>
            <a:r>
              <a:rPr lang="en-US" altLang="ru-RU" sz="1400" b="1" dirty="0">
                <a:solidFill>
                  <a:srgbClr val="000099"/>
                </a:solidFill>
              </a:rPr>
              <a:t>generalization relationship</a:t>
            </a:r>
            <a:r>
              <a:rPr lang="ru-RU" altLang="ru-RU" sz="1400" b="1" dirty="0">
                <a:solidFill>
                  <a:srgbClr val="000099"/>
                </a:solidFill>
              </a:rPr>
              <a:t>);</a:t>
            </a:r>
          </a:p>
          <a:p>
            <a:pPr marL="285750" indent="-285750" algn="just">
              <a:buFont typeface="Arial" panose="020B0604020202020204" pitchFamily="34" charset="0"/>
              <a:buChar char="•"/>
            </a:pPr>
            <a:r>
              <a:rPr lang="ru-RU" altLang="ru-RU" sz="1400" b="1" dirty="0">
                <a:solidFill>
                  <a:srgbClr val="000099"/>
                </a:solidFill>
              </a:rPr>
              <a:t>отношение агрегации (</a:t>
            </a:r>
            <a:r>
              <a:rPr lang="en-US" altLang="ru-RU" sz="1400" b="1" dirty="0">
                <a:solidFill>
                  <a:srgbClr val="000099"/>
                </a:solidFill>
              </a:rPr>
              <a:t>aggregation relationship</a:t>
            </a:r>
            <a:r>
              <a:rPr lang="ru-RU" altLang="ru-RU" sz="1400" b="1" dirty="0">
                <a:solidFill>
                  <a:srgbClr val="000099"/>
                </a:solidFill>
              </a:rPr>
              <a:t>);</a:t>
            </a:r>
          </a:p>
          <a:p>
            <a:pPr marL="285750" indent="-285750" algn="just">
              <a:buFont typeface="Arial" panose="020B0604020202020204" pitchFamily="34" charset="0"/>
              <a:buChar char="•"/>
            </a:pPr>
            <a:r>
              <a:rPr lang="ru-RU" altLang="ru-RU" sz="1400" b="1" dirty="0">
                <a:solidFill>
                  <a:srgbClr val="000099"/>
                </a:solidFill>
              </a:rPr>
              <a:t>отношение композиции (</a:t>
            </a:r>
            <a:r>
              <a:rPr lang="en-US" altLang="ru-RU" sz="1400" b="1" dirty="0">
                <a:solidFill>
                  <a:srgbClr val="000099"/>
                </a:solidFill>
              </a:rPr>
              <a:t>composition relationship</a:t>
            </a:r>
            <a:r>
              <a:rPr lang="ru-RU" altLang="ru-RU" sz="1400" b="1" dirty="0">
                <a:solidFill>
                  <a:srgbClr val="000099"/>
                </a:solidFill>
              </a:rPr>
              <a:t>).</a:t>
            </a:r>
          </a:p>
          <a:p>
            <a:pPr algn="just"/>
            <a:endParaRPr lang="ru-RU" altLang="ru-RU" sz="1400" dirty="0">
              <a:solidFill>
                <a:srgbClr val="000099"/>
              </a:solidFill>
            </a:endParaRPr>
          </a:p>
          <a:p>
            <a:pPr algn="just"/>
            <a:r>
              <a:rPr lang="ru-RU" altLang="ru-RU" sz="1400" dirty="0">
                <a:solidFill>
                  <a:srgbClr val="000099"/>
                </a:solidFill>
              </a:rPr>
              <a:t>Каждое из этих отношений имеет собственное графическое представление, которое отражает семантический характер взаимосвязи между объектами соответствующих классов.</a:t>
            </a:r>
          </a:p>
        </p:txBody>
      </p:sp>
    </p:spTree>
    <p:extLst>
      <p:ext uri="{BB962C8B-B14F-4D97-AF65-F5344CB8AC3E}">
        <p14:creationId xmlns:p14="http://schemas.microsoft.com/office/powerpoint/2010/main" val="232406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ea typeface="+mn-ea"/>
                <a:cs typeface="+mn-cs"/>
              </a:rPr>
              <a:t>Элементы графической нотации диаграммы классов </a:t>
            </a:r>
            <a:endParaRPr lang="ru-RU" sz="2000" b="1" i="1" dirty="0">
              <a:solidFill>
                <a:srgbClr val="000099"/>
              </a:solidFill>
              <a:effectLst>
                <a:outerShdw blurRad="38100" dist="38100" dir="2700000" algn="tl">
                  <a:srgbClr val="C0C0C0"/>
                </a:outerShdw>
              </a:effectLst>
              <a:latin typeface="Arial" charset="0"/>
              <a:ea typeface="+mn-ea"/>
              <a:cs typeface="+mn-cs"/>
            </a:endParaRPr>
          </a:p>
        </p:txBody>
      </p:sp>
      <p:sp>
        <p:nvSpPr>
          <p:cNvPr id="12" name="Прямоугольник 11"/>
          <p:cNvSpPr/>
          <p:nvPr/>
        </p:nvSpPr>
        <p:spPr>
          <a:xfrm>
            <a:off x="0" y="478869"/>
            <a:ext cx="9144000" cy="3754874"/>
          </a:xfrm>
          <a:prstGeom prst="rect">
            <a:avLst/>
          </a:prstGeom>
        </p:spPr>
        <p:txBody>
          <a:bodyPr wrap="square">
            <a:spAutoFit/>
          </a:bodyPr>
          <a:lstStyle/>
          <a:p>
            <a:pPr algn="just" eaLnBrk="1" hangingPunct="1">
              <a:buFont typeface="Wingdings" pitchFamily="2" charset="2"/>
              <a:buNone/>
            </a:pPr>
            <a:r>
              <a:rPr lang="ru-RU" altLang="ru-RU" sz="1400" dirty="0">
                <a:solidFill>
                  <a:srgbClr val="000099"/>
                </a:solidFill>
              </a:rPr>
              <a:t>Центральное место в методологии ООАП занимает разработка логической модели системы в виде диаграммы классов. Диаграмма классов отражает, в частности, различные взаимосвязи между отдельными сущностями предметной области, такими как объекты и подсистемы, а также описывает их внутреннюю структуру и типы отношений. На данной диаграмме не указывается информация о временных аспектах функционирования системы. С этой точки зрения диаграмма классов может служить дальнейшим развитием концептуальной модели проектируемой системы.</a:t>
            </a:r>
          </a:p>
          <a:p>
            <a:pPr algn="just" eaLnBrk="1" hangingPunct="1">
              <a:buFont typeface="Wingdings" pitchFamily="2" charset="2"/>
              <a:buNone/>
            </a:pPr>
            <a:endParaRPr lang="ru-RU" altLang="ru-RU" sz="1400" dirty="0">
              <a:solidFill>
                <a:srgbClr val="000099"/>
              </a:solidFill>
            </a:endParaRPr>
          </a:p>
          <a:p>
            <a:pPr algn="just" eaLnBrk="1" hangingPunct="1">
              <a:buFont typeface="Wingdings" pitchFamily="2" charset="2"/>
              <a:buNone/>
            </a:pPr>
            <a:r>
              <a:rPr lang="ru-RU" altLang="ru-RU" sz="1400" b="1" dirty="0">
                <a:solidFill>
                  <a:srgbClr val="000099"/>
                </a:solidFill>
              </a:rPr>
              <a:t>Диаграмма классов </a:t>
            </a:r>
            <a:r>
              <a:rPr lang="ru-RU" altLang="ru-RU" sz="1400" dirty="0">
                <a:solidFill>
                  <a:srgbClr val="000099"/>
                </a:solidFill>
              </a:rPr>
              <a:t>(</a:t>
            </a:r>
            <a:r>
              <a:rPr lang="ru-RU" altLang="ru-RU" sz="1400" b="1" dirty="0" err="1">
                <a:solidFill>
                  <a:srgbClr val="000099"/>
                </a:solidFill>
              </a:rPr>
              <a:t>class</a:t>
            </a:r>
            <a:r>
              <a:rPr lang="ru-RU" altLang="ru-RU" sz="1400" b="1" dirty="0">
                <a:solidFill>
                  <a:srgbClr val="000099"/>
                </a:solidFill>
              </a:rPr>
              <a:t> </a:t>
            </a:r>
            <a:r>
              <a:rPr lang="ru-RU" altLang="ru-RU" sz="1400" b="1" dirty="0" err="1">
                <a:solidFill>
                  <a:srgbClr val="000099"/>
                </a:solidFill>
              </a:rPr>
              <a:t>diagram</a:t>
            </a:r>
            <a:r>
              <a:rPr lang="ru-RU" altLang="ru-RU" sz="1400" dirty="0">
                <a:solidFill>
                  <a:srgbClr val="000099"/>
                </a:solidFill>
              </a:rPr>
              <a:t>) — диаграмма языка UML, на которой представлена совокупность декларативных или статических элементов модели, таких как классы с атрибутами и операциями, а также связывающие их отношения.</a:t>
            </a:r>
          </a:p>
          <a:p>
            <a:pPr algn="just" eaLnBrk="1" hangingPunct="1">
              <a:buFont typeface="Wingdings" pitchFamily="2" charset="2"/>
              <a:buNone/>
            </a:pPr>
            <a:endParaRPr lang="ru-RU" altLang="ru-RU" sz="1400" dirty="0">
              <a:solidFill>
                <a:srgbClr val="000099"/>
              </a:solidFill>
            </a:endParaRPr>
          </a:p>
          <a:p>
            <a:pPr algn="just" eaLnBrk="1" hangingPunct="1">
              <a:buFont typeface="Wingdings" pitchFamily="2" charset="2"/>
              <a:buNone/>
            </a:pPr>
            <a:r>
              <a:rPr lang="ru-RU" altLang="ru-RU" sz="1400" dirty="0">
                <a:solidFill>
                  <a:srgbClr val="000099"/>
                </a:solidFill>
              </a:rPr>
              <a:t>Диаграмма классов предназначена для представления </a:t>
            </a:r>
            <a:r>
              <a:rPr lang="ru-RU" altLang="ru-RU" sz="1400" u="sng" dirty="0">
                <a:solidFill>
                  <a:srgbClr val="000099"/>
                </a:solidFill>
              </a:rPr>
              <a:t>статической структуры модели системы </a:t>
            </a:r>
            <a:r>
              <a:rPr lang="ru-RU" altLang="ru-RU" sz="1400" dirty="0">
                <a:solidFill>
                  <a:srgbClr val="000099"/>
                </a:solidFill>
              </a:rPr>
              <a:t>в терминологии классов объектно-ориентированного программирования. При этом диаграмма классов может содержать интерфейсы, пакеты, отношения и даже отдельные экземпляры классификаторов, такие как объекты и связи. Когда говорят о данной диаграмме, имеют в виду статическую структурную модель проектируемой системы, т. е. графическое представление таких структурных взаимосвязей логической модели системы, которые не зависят от времени.</a:t>
            </a:r>
          </a:p>
        </p:txBody>
      </p:sp>
    </p:spTree>
    <p:extLst>
      <p:ext uri="{BB962C8B-B14F-4D97-AF65-F5344CB8AC3E}">
        <p14:creationId xmlns:p14="http://schemas.microsoft.com/office/powerpoint/2010/main" val="3573631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Отношение ассоциации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83518"/>
            <a:ext cx="91440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400" b="1" dirty="0">
                <a:solidFill>
                  <a:srgbClr val="000099"/>
                </a:solidFill>
                <a:latin typeface="Arial" charset="0"/>
              </a:rPr>
              <a:t>Ассоциация (</a:t>
            </a:r>
            <a:r>
              <a:rPr lang="ru-RU" altLang="ru-RU" sz="1400" b="1" dirty="0" err="1">
                <a:solidFill>
                  <a:srgbClr val="000099"/>
                </a:solidFill>
                <a:latin typeface="Arial" charset="0"/>
              </a:rPr>
              <a:t>association</a:t>
            </a:r>
            <a:r>
              <a:rPr lang="ru-RU" altLang="ru-RU" sz="1400" b="1" dirty="0">
                <a:solidFill>
                  <a:srgbClr val="000099"/>
                </a:solidFill>
                <a:latin typeface="Arial" charset="0"/>
              </a:rPr>
              <a:t>)</a:t>
            </a:r>
            <a:r>
              <a:rPr lang="ru-RU" altLang="ru-RU" sz="1400" dirty="0">
                <a:solidFill>
                  <a:srgbClr val="000099"/>
                </a:solidFill>
                <a:latin typeface="Arial" charset="0"/>
              </a:rPr>
              <a:t> — семантическое отношение между двумя и более классами, которое специфицирует характер связи между соответствующими экземплярами этих классов.</a:t>
            </a:r>
          </a:p>
          <a:p>
            <a:pPr algn="just" eaLnBrk="1" hangingPunct="1"/>
            <a:r>
              <a:rPr lang="ru-RU" altLang="ru-RU" sz="1400" dirty="0">
                <a:solidFill>
                  <a:srgbClr val="000099"/>
                </a:solidFill>
                <a:latin typeface="Arial" charset="0"/>
              </a:rPr>
              <a:t>Отношение ассоциации соответствует наличию произвольного отношения или взаимосвязи между классами. Данное отношение, как уже отмечалось ранее, обозначается сплошной линией со стрелкой или без нее и с дополнительными символами, которые характеризуют специальные свойства ассоциации. Ассоциации рассматривались при изучении элементов диаграммы вариантов использования, применительно к диаграммам классов; тем не менее, семантика этого типа отношений значительно шире. В качестве дополнительных специальных символов могут использоваться имя ассоциации, символ навигации, а также имена и кратность классов-ролей ассоциации.</a:t>
            </a:r>
          </a:p>
        </p:txBody>
      </p:sp>
      <p:pic>
        <p:nvPicPr>
          <p:cNvPr id="5" name="Рисунок 58">
            <a:extLst>
              <a:ext uri="{FF2B5EF4-FFF2-40B4-BE49-F238E27FC236}">
                <a16:creationId xmlns:a16="http://schemas.microsoft.com/office/drawing/2014/main" id="{CC72DF67-49C8-47DC-B1FD-07507D5ED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5" y="2470813"/>
            <a:ext cx="4546456" cy="1657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Прямоугольник 2">
            <a:extLst>
              <a:ext uri="{FF2B5EF4-FFF2-40B4-BE49-F238E27FC236}">
                <a16:creationId xmlns:a16="http://schemas.microsoft.com/office/drawing/2014/main" id="{CB52D8EC-FDDF-4A1C-8019-13991DE25F10}"/>
              </a:ext>
            </a:extLst>
          </p:cNvPr>
          <p:cNvSpPr/>
          <p:nvPr/>
        </p:nvSpPr>
        <p:spPr>
          <a:xfrm>
            <a:off x="0" y="4198317"/>
            <a:ext cx="4690474" cy="461665"/>
          </a:xfrm>
          <a:prstGeom prst="rect">
            <a:avLst/>
          </a:prstGeom>
        </p:spPr>
        <p:txBody>
          <a:bodyPr wrap="square">
            <a:spAutoFit/>
          </a:bodyPr>
          <a:lstStyle/>
          <a:p>
            <a:pPr algn="ctr"/>
            <a:r>
              <a:rPr lang="ru-RU" sz="1200" dirty="0">
                <a:solidFill>
                  <a:srgbClr val="000099"/>
                </a:solidFill>
              </a:rPr>
              <a:t>Рис. 6.1. Графическое изображение ненаправленной бинарной ассоциации между классами</a:t>
            </a:r>
          </a:p>
        </p:txBody>
      </p:sp>
      <p:sp>
        <p:nvSpPr>
          <p:cNvPr id="6" name="Прямоугольник 5">
            <a:extLst>
              <a:ext uri="{FF2B5EF4-FFF2-40B4-BE49-F238E27FC236}">
                <a16:creationId xmlns:a16="http://schemas.microsoft.com/office/drawing/2014/main" id="{5CA5FD5F-E1BB-4A2E-A3B2-E07EE4602BD4}"/>
              </a:ext>
            </a:extLst>
          </p:cNvPr>
          <p:cNvSpPr/>
          <p:nvPr/>
        </p:nvSpPr>
        <p:spPr>
          <a:xfrm>
            <a:off x="4572000" y="2671225"/>
            <a:ext cx="4546455" cy="1600438"/>
          </a:xfrm>
          <a:prstGeom prst="rect">
            <a:avLst/>
          </a:prstGeom>
        </p:spPr>
        <p:txBody>
          <a:bodyPr wrap="square">
            <a:spAutoFit/>
          </a:bodyPr>
          <a:lstStyle/>
          <a:p>
            <a:pPr algn="just"/>
            <a:r>
              <a:rPr lang="ru-RU" altLang="ru-RU" sz="1400" b="1" dirty="0">
                <a:solidFill>
                  <a:srgbClr val="000099"/>
                </a:solidFill>
              </a:rPr>
              <a:t>Имя ассоциации</a:t>
            </a:r>
            <a:r>
              <a:rPr lang="ru-RU" altLang="ru-RU" sz="1400" dirty="0">
                <a:solidFill>
                  <a:srgbClr val="000099"/>
                </a:solidFill>
              </a:rPr>
              <a:t> — необязательный элемент ее обозначения. Однако если оно задано, то записывается с заглавной буквы рядом с линией ассоциации. Отдельные классы ассоциации могут играть определенную роль в соответствующем отношении, на что явно указывает имя концевых точек ассоциации на диаграмме.</a:t>
            </a:r>
          </a:p>
        </p:txBody>
      </p:sp>
    </p:spTree>
    <p:extLst>
      <p:ext uri="{BB962C8B-B14F-4D97-AF65-F5344CB8AC3E}">
        <p14:creationId xmlns:p14="http://schemas.microsoft.com/office/powerpoint/2010/main" val="2410864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Отношение ассоциации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pic>
        <p:nvPicPr>
          <p:cNvPr id="5" name="Рисунок 60">
            <a:extLst>
              <a:ext uri="{FF2B5EF4-FFF2-40B4-BE49-F238E27FC236}">
                <a16:creationId xmlns:a16="http://schemas.microsoft.com/office/drawing/2014/main" id="{4E123309-0619-4151-B764-FE4981B9E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539" y="555625"/>
            <a:ext cx="4283966" cy="1368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a:extLst>
              <a:ext uri="{FF2B5EF4-FFF2-40B4-BE49-F238E27FC236}">
                <a16:creationId xmlns:a16="http://schemas.microsoft.com/office/drawing/2014/main" id="{271ED174-4172-44CD-943F-05B8501F18C2}"/>
              </a:ext>
            </a:extLst>
          </p:cNvPr>
          <p:cNvSpPr/>
          <p:nvPr/>
        </p:nvSpPr>
        <p:spPr>
          <a:xfrm>
            <a:off x="0" y="449662"/>
            <a:ext cx="4932040" cy="2123658"/>
          </a:xfrm>
          <a:prstGeom prst="rect">
            <a:avLst/>
          </a:prstGeom>
        </p:spPr>
        <p:txBody>
          <a:bodyPr wrap="square">
            <a:spAutoFit/>
          </a:bodyPr>
          <a:lstStyle/>
          <a:p>
            <a:pPr algn="just"/>
            <a:r>
              <a:rPr lang="ru-RU" altLang="ru-RU" sz="1200" dirty="0">
                <a:solidFill>
                  <a:srgbClr val="000099"/>
                </a:solidFill>
              </a:rPr>
              <a:t>Наиболее простой случай данного отношения — </a:t>
            </a:r>
            <a:r>
              <a:rPr lang="ru-RU" altLang="ru-RU" sz="1200" i="1" dirty="0">
                <a:solidFill>
                  <a:srgbClr val="000099"/>
                </a:solidFill>
              </a:rPr>
              <a:t>бинарная ассоциация </a:t>
            </a:r>
            <a:r>
              <a:rPr lang="ru-RU" altLang="ru-RU" sz="1200" dirty="0">
                <a:solidFill>
                  <a:srgbClr val="000099"/>
                </a:solidFill>
              </a:rPr>
              <a:t>(</a:t>
            </a:r>
            <a:r>
              <a:rPr lang="en-US" altLang="ru-RU" sz="1200" dirty="0">
                <a:solidFill>
                  <a:srgbClr val="000099"/>
                </a:solidFill>
              </a:rPr>
              <a:t>binary association</a:t>
            </a:r>
            <a:r>
              <a:rPr lang="ru-RU" altLang="ru-RU" sz="1200" dirty="0">
                <a:solidFill>
                  <a:srgbClr val="000099"/>
                </a:solidFill>
              </a:rPr>
              <a:t>), которая служит для представления произвольного отношения между двумя классами. Она связывает в точности два различных класса и может быть ненаправленным (симметричным) или направленным отношением. Частный случай бинарной ассоциации </a:t>
            </a:r>
            <a:r>
              <a:rPr lang="ru-RU" altLang="ru-RU" sz="1200" i="1" dirty="0">
                <a:solidFill>
                  <a:srgbClr val="000099"/>
                </a:solidFill>
              </a:rPr>
              <a:t>—рефлексивная ассоциация, </a:t>
            </a:r>
            <a:r>
              <a:rPr lang="ru-RU" altLang="ru-RU" sz="1200" dirty="0">
                <a:solidFill>
                  <a:srgbClr val="000099"/>
                </a:solidFill>
              </a:rPr>
              <a:t>которая связывает класс с самим собой. Ненаправленная бинарная ассоциация изображается линией без стрелки. Для нее на диаграмме может быть указан порядок чтения классов с использованием значка в форме треугольника рядом с именем данной ассоциации.•</a:t>
            </a:r>
          </a:p>
        </p:txBody>
      </p:sp>
      <p:sp>
        <p:nvSpPr>
          <p:cNvPr id="6" name="Прямоугольник 5">
            <a:extLst>
              <a:ext uri="{FF2B5EF4-FFF2-40B4-BE49-F238E27FC236}">
                <a16:creationId xmlns:a16="http://schemas.microsoft.com/office/drawing/2014/main" id="{85EA0989-8842-4D38-A3C0-9DB5E8F4E32B}"/>
              </a:ext>
            </a:extLst>
          </p:cNvPr>
          <p:cNvSpPr/>
          <p:nvPr/>
        </p:nvSpPr>
        <p:spPr>
          <a:xfrm>
            <a:off x="0" y="2483101"/>
            <a:ext cx="9144000" cy="2123658"/>
          </a:xfrm>
          <a:prstGeom prst="rect">
            <a:avLst/>
          </a:prstGeom>
        </p:spPr>
        <p:txBody>
          <a:bodyPr wrap="square">
            <a:spAutoFit/>
          </a:bodyPr>
          <a:lstStyle/>
          <a:p>
            <a:pPr algn="just"/>
            <a:r>
              <a:rPr lang="ru-RU" sz="1200" dirty="0">
                <a:solidFill>
                  <a:srgbClr val="000099"/>
                </a:solidFill>
              </a:rPr>
              <a:t>В качестве простого примера ненаправленной бинарной ассоциации можно рассмотреть отношение между двумя классами — классом Компания и классом Сотрудник (рис. 6.1). Они связаны между собой бинарной ассоциацией Работает, имя которой указано на рисунке рядом с линией ассоциации. Для данного отношения определен следующий порядок чтения следования классов — сотрудник работает в компании. </a:t>
            </a:r>
          </a:p>
          <a:p>
            <a:pPr algn="just"/>
            <a:r>
              <a:rPr lang="ru-RU" sz="1200" dirty="0">
                <a:solidFill>
                  <a:srgbClr val="000099"/>
                </a:solidFill>
              </a:rPr>
              <a:t>Направленная бинарная ассоциация изображается сплошной линией с простой стрелкой на одной из ее концевых точек. Направление этой стрелки указывает на то, какой класс является первым, а какой - вторым. </a:t>
            </a:r>
          </a:p>
          <a:p>
            <a:pPr algn="just"/>
            <a:r>
              <a:rPr lang="ru-RU" sz="1200" dirty="0">
                <a:solidFill>
                  <a:srgbClr val="000099"/>
                </a:solidFill>
              </a:rPr>
              <a:t>В качестве простого примера направленной бинарной ассоциации можно рассмотреть отношение между двумя классами — классом Клиент и классом Счет (рис. 6.2).</a:t>
            </a:r>
          </a:p>
          <a:p>
            <a:pPr algn="just"/>
            <a:r>
              <a:rPr lang="ru-RU" sz="1200" dirty="0">
                <a:solidFill>
                  <a:srgbClr val="000099"/>
                </a:solidFill>
              </a:rPr>
              <a:t>Они связаны между собой бинарной ассоциацией с именем Имеет, для которой определен порядок следования классов. Это означает, что конкретный объект класса Клиент всегда должен указываться первым при рассмотрении взаимосвязи с объектом класса Счет. </a:t>
            </a:r>
          </a:p>
        </p:txBody>
      </p:sp>
    </p:spTree>
    <p:extLst>
      <p:ext uri="{BB962C8B-B14F-4D97-AF65-F5344CB8AC3E}">
        <p14:creationId xmlns:p14="http://schemas.microsoft.com/office/powerpoint/2010/main" val="3819900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81226"/>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200" dirty="0">
                <a:solidFill>
                  <a:srgbClr val="000099"/>
                </a:solidFill>
                <a:latin typeface="Arial" charset="0"/>
              </a:rPr>
              <a:t>Другими словами, эти объекты классов образуют кортеж элементов, например, &lt;клиент, счет_1, счет_2,..., </a:t>
            </a:r>
            <a:r>
              <a:rPr lang="ru-RU" altLang="ru-RU" sz="1200" dirty="0" err="1">
                <a:solidFill>
                  <a:srgbClr val="000099"/>
                </a:solidFill>
                <a:latin typeface="Arial" charset="0"/>
              </a:rPr>
              <a:t>счет_п</a:t>
            </a:r>
            <a:r>
              <a:rPr lang="ru-RU" altLang="ru-RU" sz="1200" dirty="0">
                <a:solidFill>
                  <a:srgbClr val="000099"/>
                </a:solidFill>
                <a:latin typeface="Arial" charset="0"/>
              </a:rPr>
              <a:t>&gt;.</a:t>
            </a:r>
          </a:p>
          <a:p>
            <a:pPr algn="just" eaLnBrk="1" hangingPunct="1"/>
            <a:r>
              <a:rPr lang="ru-RU" altLang="ru-RU" sz="1200" dirty="0">
                <a:solidFill>
                  <a:srgbClr val="000099"/>
                </a:solidFill>
                <a:latin typeface="Arial" charset="0"/>
              </a:rPr>
              <a:t>Частный случай отношения ассоциации — так называемая исключающая ассоциация (</a:t>
            </a:r>
            <a:r>
              <a:rPr lang="ru-RU" altLang="ru-RU" sz="1200" dirty="0" err="1">
                <a:solidFill>
                  <a:srgbClr val="000099"/>
                </a:solidFill>
                <a:latin typeface="Arial" charset="0"/>
              </a:rPr>
              <a:t>Хог-association</a:t>
            </a:r>
            <a:r>
              <a:rPr lang="ru-RU" altLang="ru-RU" sz="1200" dirty="0">
                <a:solidFill>
                  <a:srgbClr val="000099"/>
                </a:solidFill>
                <a:latin typeface="Arial" charset="0"/>
              </a:rPr>
              <a:t>). Семантика данной ассоциации указывает на то, что из нескольких потенциально возможных вариантов данной ассоциации в каждый момент времени может использоваться только один. </a:t>
            </a:r>
          </a:p>
        </p:txBody>
      </p:sp>
      <p:pic>
        <p:nvPicPr>
          <p:cNvPr id="7" name="Рисунок 59">
            <a:extLst>
              <a:ext uri="{FF2B5EF4-FFF2-40B4-BE49-F238E27FC236}">
                <a16:creationId xmlns:a16="http://schemas.microsoft.com/office/drawing/2014/main" id="{5B798D11-8C5A-4E79-9324-A28B48E03E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548" y="1131590"/>
            <a:ext cx="4283968" cy="148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Прямоугольник 2">
            <a:extLst>
              <a:ext uri="{FF2B5EF4-FFF2-40B4-BE49-F238E27FC236}">
                <a16:creationId xmlns:a16="http://schemas.microsoft.com/office/drawing/2014/main" id="{3CB9033A-F1B9-4F7A-997A-CEFE6230BB24}"/>
              </a:ext>
            </a:extLst>
          </p:cNvPr>
          <p:cNvSpPr/>
          <p:nvPr/>
        </p:nvSpPr>
        <p:spPr>
          <a:xfrm>
            <a:off x="5080320" y="2670878"/>
            <a:ext cx="3816424" cy="461665"/>
          </a:xfrm>
          <a:prstGeom prst="rect">
            <a:avLst/>
          </a:prstGeom>
        </p:spPr>
        <p:txBody>
          <a:bodyPr wrap="square">
            <a:spAutoFit/>
          </a:bodyPr>
          <a:lstStyle/>
          <a:p>
            <a:r>
              <a:rPr lang="ru-RU" sz="1200" b="1" dirty="0">
                <a:solidFill>
                  <a:srgbClr val="000099"/>
                </a:solidFill>
              </a:rPr>
              <a:t>Рис. 6.3. </a:t>
            </a:r>
            <a:r>
              <a:rPr lang="ru-RU" sz="1200" dirty="0">
                <a:solidFill>
                  <a:srgbClr val="000099"/>
                </a:solidFill>
              </a:rPr>
              <a:t>Графическое изображение исключающей ассоциации между тремя классами </a:t>
            </a:r>
          </a:p>
        </p:txBody>
      </p:sp>
      <p:sp>
        <p:nvSpPr>
          <p:cNvPr id="8" name="Прямоугольник 7">
            <a:extLst>
              <a:ext uri="{FF2B5EF4-FFF2-40B4-BE49-F238E27FC236}">
                <a16:creationId xmlns:a16="http://schemas.microsoft.com/office/drawing/2014/main" id="{19322BA6-8F55-4B8F-B6CD-1B0391EAEF55}"/>
              </a:ext>
            </a:extLst>
          </p:cNvPr>
          <p:cNvSpPr/>
          <p:nvPr/>
        </p:nvSpPr>
        <p:spPr>
          <a:xfrm>
            <a:off x="16205" y="1312223"/>
            <a:ext cx="4860032" cy="1754326"/>
          </a:xfrm>
          <a:prstGeom prst="rect">
            <a:avLst/>
          </a:prstGeom>
        </p:spPr>
        <p:txBody>
          <a:bodyPr wrap="square">
            <a:spAutoFit/>
          </a:bodyPr>
          <a:lstStyle/>
          <a:p>
            <a:pPr algn="just"/>
            <a:r>
              <a:rPr lang="ru-RU" altLang="ru-RU" sz="1200" dirty="0">
                <a:solidFill>
                  <a:srgbClr val="000099"/>
                </a:solidFill>
              </a:rPr>
              <a:t> На диаграмме классов исключающая ассоциация изображается пунктирной линией, соединяющей две и более ассоциации (рис. 6.3), рядом с которой записывается ограничение в форме строки текста в фигурных скобках: {</a:t>
            </a:r>
            <a:r>
              <a:rPr lang="ru-RU" altLang="ru-RU" sz="1200" dirty="0" err="1">
                <a:solidFill>
                  <a:srgbClr val="000099"/>
                </a:solidFill>
              </a:rPr>
              <a:t>хог</a:t>
            </a:r>
            <a:r>
              <a:rPr lang="ru-RU" altLang="ru-RU" sz="1200" dirty="0">
                <a:solidFill>
                  <a:srgbClr val="000099"/>
                </a:solidFill>
              </a:rPr>
              <a:t>}. </a:t>
            </a:r>
          </a:p>
          <a:p>
            <a:pPr algn="just"/>
            <a:r>
              <a:rPr lang="ru-RU" altLang="ru-RU" sz="1200" dirty="0">
                <a:solidFill>
                  <a:srgbClr val="000099"/>
                </a:solidFill>
              </a:rPr>
              <a:t>Тернарная ассоциация связывает отношением три класса. Ассоциация более высокой арности называется </a:t>
            </a:r>
            <a:r>
              <a:rPr lang="en-US" altLang="ru-RU" sz="1200" dirty="0">
                <a:solidFill>
                  <a:srgbClr val="000099"/>
                </a:solidFill>
              </a:rPr>
              <a:t>n</a:t>
            </a:r>
            <a:r>
              <a:rPr lang="ru-RU" altLang="ru-RU" sz="1200" dirty="0">
                <a:solidFill>
                  <a:srgbClr val="000099"/>
                </a:solidFill>
              </a:rPr>
              <a:t>-</a:t>
            </a:r>
            <a:r>
              <a:rPr lang="ru-RU" altLang="ru-RU" sz="1200" dirty="0" err="1">
                <a:solidFill>
                  <a:srgbClr val="000099"/>
                </a:solidFill>
              </a:rPr>
              <a:t>арной</a:t>
            </a:r>
            <a:r>
              <a:rPr lang="ru-RU" altLang="ru-RU" sz="1200" dirty="0">
                <a:solidFill>
                  <a:srgbClr val="000099"/>
                </a:solidFill>
              </a:rPr>
              <a:t> ассоциацией.</a:t>
            </a:r>
            <a:endParaRPr lang="ru-RU" altLang="ru-RU" sz="1200" b="1" i="1" dirty="0">
              <a:solidFill>
                <a:srgbClr val="000099"/>
              </a:solidFill>
            </a:endParaRPr>
          </a:p>
          <a:p>
            <a:pPr algn="just"/>
            <a:r>
              <a:rPr lang="ru-RU" altLang="ru-RU" sz="1200" b="1" i="1" dirty="0">
                <a:solidFill>
                  <a:srgbClr val="000099"/>
                </a:solidFill>
              </a:rPr>
              <a:t>п-</a:t>
            </a:r>
            <a:r>
              <a:rPr lang="ru-RU" altLang="ru-RU" sz="1200" b="1" i="1" dirty="0" err="1">
                <a:solidFill>
                  <a:srgbClr val="000099"/>
                </a:solidFill>
              </a:rPr>
              <a:t>арная</a:t>
            </a:r>
            <a:r>
              <a:rPr lang="ru-RU" altLang="ru-RU" sz="1200" b="1" i="1" dirty="0">
                <a:solidFill>
                  <a:srgbClr val="000099"/>
                </a:solidFill>
              </a:rPr>
              <a:t> ассоциация (п-</a:t>
            </a:r>
            <a:r>
              <a:rPr lang="en-US" altLang="ru-RU" sz="1200" b="1" i="1" dirty="0" err="1">
                <a:solidFill>
                  <a:srgbClr val="000099"/>
                </a:solidFill>
              </a:rPr>
              <a:t>arn</a:t>
            </a:r>
            <a:r>
              <a:rPr lang="en-US" altLang="ru-RU" sz="1200" b="1" i="1" dirty="0">
                <a:solidFill>
                  <a:srgbClr val="000099"/>
                </a:solidFill>
              </a:rPr>
              <a:t> association</a:t>
            </a:r>
            <a:r>
              <a:rPr lang="ru-RU" altLang="ru-RU" sz="1200" b="1" i="1" dirty="0">
                <a:solidFill>
                  <a:srgbClr val="000099"/>
                </a:solidFill>
              </a:rPr>
              <a:t>) — ассоциация между тремя и большим числом массивов.</a:t>
            </a:r>
            <a:endParaRPr lang="ru-RU" altLang="ru-RU" sz="1200" dirty="0">
              <a:solidFill>
                <a:srgbClr val="000099"/>
              </a:solidFill>
            </a:endParaRPr>
          </a:p>
        </p:txBody>
      </p:sp>
      <p:sp>
        <p:nvSpPr>
          <p:cNvPr id="9" name="Прямоугольник 8">
            <a:extLst>
              <a:ext uri="{FF2B5EF4-FFF2-40B4-BE49-F238E27FC236}">
                <a16:creationId xmlns:a16="http://schemas.microsoft.com/office/drawing/2014/main" id="{748D1D34-E27A-466D-8C74-8AB1FABC24B9}"/>
              </a:ext>
            </a:extLst>
          </p:cNvPr>
          <p:cNvSpPr/>
          <p:nvPr/>
        </p:nvSpPr>
        <p:spPr>
          <a:xfrm>
            <a:off x="16205" y="3227451"/>
            <a:ext cx="9130516" cy="1200329"/>
          </a:xfrm>
          <a:prstGeom prst="rect">
            <a:avLst/>
          </a:prstGeom>
        </p:spPr>
        <p:txBody>
          <a:bodyPr wrap="square">
            <a:spAutoFit/>
          </a:bodyPr>
          <a:lstStyle/>
          <a:p>
            <a:pPr algn="just"/>
            <a:r>
              <a:rPr lang="ru-RU" altLang="ru-RU" sz="1200" dirty="0">
                <a:solidFill>
                  <a:srgbClr val="000099"/>
                </a:solidFill>
              </a:rPr>
              <a:t>Каждый экземпляр такой ассоциации представляет собой упорядоченный набор (кортеж), содержащий п экземпляров из соответствующих классов. Такая ассоциация связывает отношением более чем три класса, при этом класс может участвовать в ассоциации более чем один раз. Каждый экземпляр </a:t>
            </a:r>
            <a:r>
              <a:rPr lang="en-US" altLang="ru-RU" sz="1200" dirty="0">
                <a:solidFill>
                  <a:srgbClr val="000099"/>
                </a:solidFill>
              </a:rPr>
              <a:t>n</a:t>
            </a:r>
            <a:r>
              <a:rPr lang="ru-RU" altLang="ru-RU" sz="1200" dirty="0">
                <a:solidFill>
                  <a:srgbClr val="000099"/>
                </a:solidFill>
              </a:rPr>
              <a:t>-</a:t>
            </a:r>
            <a:r>
              <a:rPr lang="ru-RU" altLang="ru-RU" sz="1200" dirty="0" err="1">
                <a:solidFill>
                  <a:srgbClr val="000099"/>
                </a:solidFill>
              </a:rPr>
              <a:t>арной</a:t>
            </a:r>
            <a:r>
              <a:rPr lang="ru-RU" altLang="ru-RU" sz="1200" dirty="0">
                <a:solidFill>
                  <a:srgbClr val="000099"/>
                </a:solidFill>
              </a:rPr>
              <a:t> ассоциации представляет собой </a:t>
            </a:r>
            <a:r>
              <a:rPr lang="en-US" altLang="ru-RU" sz="1200" dirty="0">
                <a:solidFill>
                  <a:srgbClr val="000099"/>
                </a:solidFill>
              </a:rPr>
              <a:t>n</a:t>
            </a:r>
            <a:r>
              <a:rPr lang="ru-RU" altLang="ru-RU" sz="1200" dirty="0">
                <a:solidFill>
                  <a:srgbClr val="000099"/>
                </a:solidFill>
              </a:rPr>
              <a:t>-</a:t>
            </a:r>
            <a:r>
              <a:rPr lang="ru-RU" altLang="ru-RU" sz="1200" dirty="0" err="1">
                <a:solidFill>
                  <a:srgbClr val="000099"/>
                </a:solidFill>
              </a:rPr>
              <a:t>арный</a:t>
            </a:r>
            <a:r>
              <a:rPr lang="ru-RU" altLang="ru-RU" sz="1200" dirty="0">
                <a:solidFill>
                  <a:srgbClr val="000099"/>
                </a:solidFill>
              </a:rPr>
              <a:t> кортеж, состоящий из объектов соответствующих классов. В этом контексте бинарная ассоциация является частным случаем п-</a:t>
            </a:r>
            <a:r>
              <a:rPr lang="ru-RU" altLang="ru-RU" sz="1200" dirty="0" err="1">
                <a:solidFill>
                  <a:srgbClr val="000099"/>
                </a:solidFill>
              </a:rPr>
              <a:t>арной</a:t>
            </a:r>
            <a:r>
              <a:rPr lang="ru-RU" altLang="ru-RU" sz="1200" dirty="0">
                <a:solidFill>
                  <a:srgbClr val="000099"/>
                </a:solidFill>
              </a:rPr>
              <a:t> ассоциации, когда значение п=2, но имеет собственное обозначение. Бинарная ассоциация — это специальный случай </a:t>
            </a:r>
            <a:r>
              <a:rPr lang="en-US" altLang="ru-RU" sz="1200" dirty="0">
                <a:solidFill>
                  <a:srgbClr val="000099"/>
                </a:solidFill>
              </a:rPr>
              <a:t>n</a:t>
            </a:r>
            <a:r>
              <a:rPr lang="ru-RU" altLang="ru-RU" sz="1200" dirty="0">
                <a:solidFill>
                  <a:srgbClr val="000099"/>
                </a:solidFill>
              </a:rPr>
              <a:t>-</a:t>
            </a:r>
            <a:r>
              <a:rPr lang="ru-RU" altLang="ru-RU" sz="1200" dirty="0" err="1">
                <a:solidFill>
                  <a:srgbClr val="000099"/>
                </a:solidFill>
              </a:rPr>
              <a:t>арной</a:t>
            </a:r>
            <a:r>
              <a:rPr lang="ru-RU" altLang="ru-RU" sz="1200" dirty="0">
                <a:solidFill>
                  <a:srgbClr val="000099"/>
                </a:solidFill>
              </a:rPr>
              <a:t> ассоциации.</a:t>
            </a:r>
            <a:endParaRPr lang="ru-RU" sz="1200" dirty="0">
              <a:solidFill>
                <a:srgbClr val="000099"/>
              </a:solidFill>
            </a:endParaRPr>
          </a:p>
        </p:txBody>
      </p:sp>
      <p:sp>
        <p:nvSpPr>
          <p:cNvPr id="13" name="Rectangle 4">
            <a:extLst>
              <a:ext uri="{FF2B5EF4-FFF2-40B4-BE49-F238E27FC236}">
                <a16:creationId xmlns:a16="http://schemas.microsoft.com/office/drawing/2014/main" id="{6FD54013-259F-422C-9D6C-943F78C1DBB9}"/>
              </a:ext>
            </a:extLst>
          </p:cNvPr>
          <p:cNvSpPr txBox="1">
            <a:spLocks noChangeArrowheads="1"/>
          </p:cNvSpPr>
          <p:nvPr/>
        </p:nvSpPr>
        <p:spPr>
          <a:xfrm>
            <a:off x="0" y="71339"/>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Отношение ассоциации</a:t>
            </a:r>
            <a:endParaRPr lang="ru-RU" sz="2000" b="1"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2261729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8" name="Rectangle 4">
            <a:extLst>
              <a:ext uri="{FF2B5EF4-FFF2-40B4-BE49-F238E27FC236}">
                <a16:creationId xmlns:a16="http://schemas.microsoft.com/office/drawing/2014/main" id="{71AE9CCA-0A91-4C3C-ADE3-53E21AA38FBF}"/>
              </a:ext>
            </a:extLst>
          </p:cNvPr>
          <p:cNvSpPr txBox="1">
            <a:spLocks noChangeArrowheads="1"/>
          </p:cNvSpPr>
          <p:nvPr/>
        </p:nvSpPr>
        <p:spPr>
          <a:xfrm>
            <a:off x="0" y="71339"/>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Отношение ассоциации</a:t>
            </a:r>
            <a:endParaRPr lang="ru-RU" sz="2000" b="1" i="1" dirty="0">
              <a:solidFill>
                <a:srgbClr val="000099"/>
              </a:solidFill>
              <a:effectLst>
                <a:outerShdw blurRad="38100" dist="38100" dir="2700000" algn="tl">
                  <a:srgbClr val="C0C0C0"/>
                </a:outerShdw>
              </a:effectLst>
              <a:latin typeface="Arial" charset="0"/>
            </a:endParaRPr>
          </a:p>
        </p:txBody>
      </p:sp>
      <p:pic>
        <p:nvPicPr>
          <p:cNvPr id="9" name="Рисунок 79">
            <a:extLst>
              <a:ext uri="{FF2B5EF4-FFF2-40B4-BE49-F238E27FC236}">
                <a16:creationId xmlns:a16="http://schemas.microsoft.com/office/drawing/2014/main" id="{D6CC2E08-010B-4B44-9BEA-14F6D7AA3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073" y="534809"/>
            <a:ext cx="4486177" cy="189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a:extLst>
              <a:ext uri="{FF2B5EF4-FFF2-40B4-BE49-F238E27FC236}">
                <a16:creationId xmlns:a16="http://schemas.microsoft.com/office/drawing/2014/main" id="{91EF12E0-9250-41F2-B363-E8553974CBEC}"/>
              </a:ext>
            </a:extLst>
          </p:cNvPr>
          <p:cNvSpPr/>
          <p:nvPr/>
        </p:nvSpPr>
        <p:spPr>
          <a:xfrm>
            <a:off x="16750" y="483518"/>
            <a:ext cx="4624323" cy="1754326"/>
          </a:xfrm>
          <a:prstGeom prst="rect">
            <a:avLst/>
          </a:prstGeom>
        </p:spPr>
        <p:txBody>
          <a:bodyPr wrap="square">
            <a:spAutoFit/>
          </a:bodyPr>
          <a:lstStyle/>
          <a:p>
            <a:pPr algn="just"/>
            <a:r>
              <a:rPr lang="ru-RU" altLang="ru-RU" sz="1200" dirty="0">
                <a:solidFill>
                  <a:srgbClr val="000099"/>
                </a:solidFill>
              </a:rPr>
              <a:t>Графически </a:t>
            </a:r>
            <a:r>
              <a:rPr lang="en-US" altLang="ru-RU" sz="1200" dirty="0">
                <a:solidFill>
                  <a:srgbClr val="000099"/>
                </a:solidFill>
              </a:rPr>
              <a:t>n</a:t>
            </a:r>
            <a:r>
              <a:rPr lang="ru-RU" altLang="ru-RU" sz="1200" dirty="0">
                <a:solidFill>
                  <a:srgbClr val="000099"/>
                </a:solidFill>
              </a:rPr>
              <a:t>-</a:t>
            </a:r>
            <a:r>
              <a:rPr lang="ru-RU" altLang="ru-RU" sz="1200" dirty="0" err="1">
                <a:solidFill>
                  <a:srgbClr val="000099"/>
                </a:solidFill>
              </a:rPr>
              <a:t>арная</a:t>
            </a:r>
            <a:r>
              <a:rPr lang="ru-RU" altLang="ru-RU" sz="1200" dirty="0">
                <a:solidFill>
                  <a:srgbClr val="000099"/>
                </a:solidFill>
              </a:rPr>
              <a:t> ассоциация обозначается ромбом, от которого ведут линии к символам классов данной ассоциации. Сам же ромб соединяется с символами классов сплошными линиями. Обычно линии проводятся от вершин ромба или от середины его сторон. Имя </a:t>
            </a:r>
            <a:r>
              <a:rPr lang="en-US" altLang="ru-RU" sz="1200" dirty="0">
                <a:solidFill>
                  <a:srgbClr val="000099"/>
                </a:solidFill>
              </a:rPr>
              <a:t>n</a:t>
            </a:r>
            <a:r>
              <a:rPr lang="ru-RU" altLang="ru-RU" sz="1200" dirty="0">
                <a:solidFill>
                  <a:srgbClr val="000099"/>
                </a:solidFill>
              </a:rPr>
              <a:t>-</a:t>
            </a:r>
            <a:r>
              <a:rPr lang="ru-RU" altLang="ru-RU" sz="1200" dirty="0" err="1">
                <a:solidFill>
                  <a:srgbClr val="000099"/>
                </a:solidFill>
              </a:rPr>
              <a:t>арной</a:t>
            </a:r>
            <a:r>
              <a:rPr lang="ru-RU" altLang="ru-RU" sz="1200" dirty="0">
                <a:solidFill>
                  <a:srgbClr val="000099"/>
                </a:solidFill>
              </a:rPr>
              <a:t> ассоциации записывается рядом с ромбом соответствующей ассоциации. Однако порядок классов в </a:t>
            </a:r>
            <a:r>
              <a:rPr lang="en-US" altLang="ru-RU" sz="1200" dirty="0">
                <a:solidFill>
                  <a:srgbClr val="000099"/>
                </a:solidFill>
              </a:rPr>
              <a:t>n</a:t>
            </a:r>
            <a:r>
              <a:rPr lang="ru-RU" altLang="ru-RU" sz="1200" dirty="0">
                <a:solidFill>
                  <a:srgbClr val="000099"/>
                </a:solidFill>
              </a:rPr>
              <a:t>-</a:t>
            </a:r>
            <a:r>
              <a:rPr lang="ru-RU" altLang="ru-RU" sz="1200" dirty="0" err="1">
                <a:solidFill>
                  <a:srgbClr val="000099"/>
                </a:solidFill>
              </a:rPr>
              <a:t>арной</a:t>
            </a:r>
            <a:r>
              <a:rPr lang="ru-RU" altLang="ru-RU" sz="1200" dirty="0">
                <a:solidFill>
                  <a:srgbClr val="000099"/>
                </a:solidFill>
              </a:rPr>
              <a:t> ассоциации, в отличие от порядка множеств в отношении, на диаграмме не фиксируется.</a:t>
            </a:r>
          </a:p>
        </p:txBody>
      </p:sp>
      <p:sp>
        <p:nvSpPr>
          <p:cNvPr id="3" name="Прямоугольник 2">
            <a:extLst>
              <a:ext uri="{FF2B5EF4-FFF2-40B4-BE49-F238E27FC236}">
                <a16:creationId xmlns:a16="http://schemas.microsoft.com/office/drawing/2014/main" id="{8C6D04B3-33E0-475E-BDC8-5895FAA726CB}"/>
              </a:ext>
            </a:extLst>
          </p:cNvPr>
          <p:cNvSpPr/>
          <p:nvPr/>
        </p:nvSpPr>
        <p:spPr>
          <a:xfrm>
            <a:off x="0" y="2427734"/>
            <a:ext cx="9144000" cy="1754326"/>
          </a:xfrm>
          <a:prstGeom prst="rect">
            <a:avLst/>
          </a:prstGeom>
        </p:spPr>
        <p:txBody>
          <a:bodyPr wrap="square">
            <a:spAutoFit/>
          </a:bodyPr>
          <a:lstStyle/>
          <a:p>
            <a:pPr algn="just"/>
            <a:r>
              <a:rPr lang="ru-RU" altLang="ru-RU" sz="1200" dirty="0">
                <a:solidFill>
                  <a:srgbClr val="000099"/>
                </a:solidFill>
              </a:rPr>
              <a:t>В качестве примера тернарной ассоциации можно рассмотреть отношение между тремя классами: Сотрудник, Компания и Проект. Данная ассоциация указывает на наличие отношения между этими тремя классами, которое может представлять информацию о проектах, реализуемых в компании, и о сотрудниках, участвующих в выполнении отдельных проектов (рис. 6.4).</a:t>
            </a:r>
          </a:p>
          <a:p>
            <a:pPr algn="just"/>
            <a:endParaRPr lang="ru-RU" altLang="ru-RU" sz="1200" dirty="0">
              <a:solidFill>
                <a:srgbClr val="000099"/>
              </a:solidFill>
            </a:endParaRPr>
          </a:p>
          <a:p>
            <a:pPr algn="just"/>
            <a:r>
              <a:rPr lang="ru-RU" altLang="ru-RU" sz="1200" dirty="0">
                <a:solidFill>
                  <a:srgbClr val="000099"/>
                </a:solidFill>
              </a:rPr>
              <a:t>Класс может быть присоединен к линии ассоциации пунктирной линией. Это означает, что данный класс обеспечивает поддержку свойств соответствующей </a:t>
            </a:r>
            <a:r>
              <a:rPr lang="en-US" altLang="ru-RU" sz="1200" dirty="0">
                <a:solidFill>
                  <a:srgbClr val="000099"/>
                </a:solidFill>
              </a:rPr>
              <a:t>n</a:t>
            </a:r>
            <a:r>
              <a:rPr lang="ru-RU" altLang="ru-RU" sz="1200" dirty="0">
                <a:solidFill>
                  <a:srgbClr val="000099"/>
                </a:solidFill>
              </a:rPr>
              <a:t>-</a:t>
            </a:r>
            <a:r>
              <a:rPr lang="ru-RU" altLang="ru-RU" sz="1200" dirty="0" err="1">
                <a:solidFill>
                  <a:srgbClr val="000099"/>
                </a:solidFill>
              </a:rPr>
              <a:t>арной</a:t>
            </a:r>
            <a:r>
              <a:rPr lang="ru-RU" altLang="ru-RU" sz="1200" dirty="0">
                <a:solidFill>
                  <a:srgbClr val="000099"/>
                </a:solidFill>
              </a:rPr>
              <a:t> ассоциации, а сама </a:t>
            </a:r>
            <a:r>
              <a:rPr lang="en-US" altLang="ru-RU" sz="1200" dirty="0">
                <a:solidFill>
                  <a:srgbClr val="000099"/>
                </a:solidFill>
              </a:rPr>
              <a:t>n</a:t>
            </a:r>
            <a:r>
              <a:rPr lang="ru-RU" altLang="ru-RU" sz="1200" dirty="0">
                <a:solidFill>
                  <a:srgbClr val="000099"/>
                </a:solidFill>
              </a:rPr>
              <a:t>-</a:t>
            </a:r>
            <a:r>
              <a:rPr lang="ru-RU" altLang="ru-RU" sz="1200" dirty="0" err="1">
                <a:solidFill>
                  <a:srgbClr val="000099"/>
                </a:solidFill>
              </a:rPr>
              <a:t>арная</a:t>
            </a:r>
            <a:r>
              <a:rPr lang="ru-RU" altLang="ru-RU" sz="1200" dirty="0">
                <a:solidFill>
                  <a:srgbClr val="000099"/>
                </a:solidFill>
              </a:rPr>
              <a:t> ассоциация имеет атрибуты, операции и/или ассоциации. Другими словами, такая ассоциация является классом с соответствующим обозначением в виде прямоугольника и самостоятельным элементом языка </a:t>
            </a:r>
            <a:r>
              <a:rPr lang="en-US" altLang="ru-RU" sz="1200" dirty="0">
                <a:solidFill>
                  <a:srgbClr val="000099"/>
                </a:solidFill>
              </a:rPr>
              <a:t>UML</a:t>
            </a:r>
            <a:r>
              <a:rPr lang="ru-RU" altLang="ru-RU" sz="1200" dirty="0">
                <a:solidFill>
                  <a:srgbClr val="000099"/>
                </a:solidFill>
              </a:rPr>
              <a:t> — Ассоциацией Классом (</a:t>
            </a:r>
            <a:r>
              <a:rPr lang="en-US" altLang="ru-RU" sz="1200" dirty="0">
                <a:solidFill>
                  <a:srgbClr val="000099"/>
                </a:solidFill>
              </a:rPr>
              <a:t>Association Class</a:t>
            </a:r>
            <a:r>
              <a:rPr lang="ru-RU" altLang="ru-RU" sz="1200" dirty="0">
                <a:solidFill>
                  <a:srgbClr val="000099"/>
                </a:solidFill>
              </a:rPr>
              <a:t>).</a:t>
            </a:r>
            <a:endParaRPr lang="ru-RU" sz="1200" dirty="0">
              <a:solidFill>
                <a:srgbClr val="000099"/>
              </a:solidFill>
            </a:endParaRPr>
          </a:p>
        </p:txBody>
      </p:sp>
    </p:spTree>
    <p:extLst>
      <p:ext uri="{BB962C8B-B14F-4D97-AF65-F5344CB8AC3E}">
        <p14:creationId xmlns:p14="http://schemas.microsoft.com/office/powerpoint/2010/main" val="2053173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6871" y="483518"/>
            <a:ext cx="91440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400" dirty="0">
                <a:solidFill>
                  <a:srgbClr val="000099"/>
                </a:solidFill>
                <a:latin typeface="Arial" charset="0"/>
              </a:rPr>
              <a:t> </a:t>
            </a:r>
            <a:r>
              <a:rPr lang="ru-RU" altLang="ru-RU" sz="1400" b="1" dirty="0">
                <a:solidFill>
                  <a:srgbClr val="000099"/>
                </a:solidFill>
                <a:latin typeface="Arial" charset="0"/>
              </a:rPr>
              <a:t>Ассоциация Класс (</a:t>
            </a:r>
            <a:r>
              <a:rPr lang="ru-RU" altLang="ru-RU" sz="1400" b="1" dirty="0" err="1">
                <a:solidFill>
                  <a:srgbClr val="000099"/>
                </a:solidFill>
                <a:latin typeface="Arial" charset="0"/>
              </a:rPr>
              <a:t>Association</a:t>
            </a:r>
            <a:r>
              <a:rPr lang="ru-RU" altLang="ru-RU" sz="1400" b="1" dirty="0">
                <a:solidFill>
                  <a:srgbClr val="000099"/>
                </a:solidFill>
                <a:latin typeface="Arial" charset="0"/>
              </a:rPr>
              <a:t> </a:t>
            </a:r>
            <a:r>
              <a:rPr lang="ru-RU" altLang="ru-RU" sz="1400" b="1" dirty="0" err="1">
                <a:solidFill>
                  <a:srgbClr val="000099"/>
                </a:solidFill>
                <a:latin typeface="Arial" charset="0"/>
              </a:rPr>
              <a:t>Class</a:t>
            </a:r>
            <a:r>
              <a:rPr lang="ru-RU" altLang="ru-RU" sz="1400" b="1" dirty="0">
                <a:solidFill>
                  <a:srgbClr val="000099"/>
                </a:solidFill>
                <a:latin typeface="Arial" charset="0"/>
              </a:rPr>
              <a:t>) </a:t>
            </a:r>
            <a:r>
              <a:rPr lang="ru-RU" altLang="ru-RU" sz="1400" dirty="0">
                <a:solidFill>
                  <a:srgbClr val="000099"/>
                </a:solidFill>
                <a:latin typeface="Arial" charset="0"/>
              </a:rPr>
              <a:t>— модельный элемент, который одновременно является ассоциацией и классом. Ассоциация класс может рассматриваться как ассоциация, которая обладает свойствами класса, или как класс, имеющий также свойства ассоциации.</a:t>
            </a:r>
          </a:p>
          <a:p>
            <a:pPr algn="just" eaLnBrk="1" hangingPunct="1"/>
            <a:r>
              <a:rPr lang="ru-RU" altLang="ru-RU" sz="1400" dirty="0">
                <a:solidFill>
                  <a:srgbClr val="000099"/>
                </a:solidFill>
                <a:latin typeface="Arial" charset="0"/>
              </a:rPr>
              <a:t>Как уже упоминалось, отдельный класс в ассоциации может играть определенную роль в данной ассоциации. Эта роль может быть явно специфицирована на диаграмме классов. С этой целью в языке UML вводится в рассмотрение специальный элемент — концевая точка ассоциации или конец ассоциации (</a:t>
            </a:r>
            <a:r>
              <a:rPr lang="ru-RU" altLang="ru-RU" sz="1400" dirty="0" err="1">
                <a:solidFill>
                  <a:srgbClr val="000099"/>
                </a:solidFill>
                <a:latin typeface="Arial" charset="0"/>
              </a:rPr>
              <a:t>association</a:t>
            </a:r>
            <a:r>
              <a:rPr lang="ru-RU" altLang="ru-RU" sz="1400" dirty="0">
                <a:solidFill>
                  <a:srgbClr val="000099"/>
                </a:solidFill>
                <a:latin typeface="Arial" charset="0"/>
              </a:rPr>
              <a:t> </a:t>
            </a:r>
            <a:r>
              <a:rPr lang="ru-RU" altLang="ru-RU" sz="1400" dirty="0" err="1">
                <a:solidFill>
                  <a:srgbClr val="000099"/>
                </a:solidFill>
                <a:latin typeface="Arial" charset="0"/>
              </a:rPr>
              <a:t>unit</a:t>
            </a:r>
            <a:r>
              <a:rPr lang="ru-RU" altLang="ru-RU" sz="1400" dirty="0">
                <a:solidFill>
                  <a:srgbClr val="000099"/>
                </a:solidFill>
                <a:latin typeface="Arial" charset="0"/>
              </a:rPr>
              <a:t>), который графически соответствует точке соединения линии ассоциации с отдельным классом.</a:t>
            </a:r>
          </a:p>
          <a:p>
            <a:pPr algn="just" eaLnBrk="1" hangingPunct="1"/>
            <a:r>
              <a:rPr lang="ru-RU" altLang="ru-RU" sz="1400" b="1" dirty="0">
                <a:solidFill>
                  <a:srgbClr val="000099"/>
                </a:solidFill>
                <a:latin typeface="Arial" charset="0"/>
              </a:rPr>
              <a:t>Конец Ассоциации (</a:t>
            </a:r>
            <a:r>
              <a:rPr lang="ru-RU" altLang="ru-RU" sz="1400" b="1" dirty="0" err="1">
                <a:solidFill>
                  <a:srgbClr val="000099"/>
                </a:solidFill>
                <a:latin typeface="Arial" charset="0"/>
              </a:rPr>
              <a:t>association</a:t>
            </a:r>
            <a:r>
              <a:rPr lang="ru-RU" altLang="ru-RU" sz="1400" b="1" dirty="0">
                <a:solidFill>
                  <a:srgbClr val="000099"/>
                </a:solidFill>
                <a:latin typeface="Arial" charset="0"/>
              </a:rPr>
              <a:t>) </a:t>
            </a:r>
            <a:r>
              <a:rPr lang="ru-RU" altLang="ru-RU" sz="1400" dirty="0">
                <a:solidFill>
                  <a:srgbClr val="000099"/>
                </a:solidFill>
                <a:latin typeface="Arial" charset="0"/>
              </a:rPr>
              <a:t>— концевая точка ассоциации, которая связывает ассоциацию с классификатором.</a:t>
            </a:r>
          </a:p>
          <a:p>
            <a:pPr algn="just" eaLnBrk="1" hangingPunct="1"/>
            <a:r>
              <a:rPr lang="ru-RU" altLang="ru-RU" sz="1400" dirty="0">
                <a:solidFill>
                  <a:srgbClr val="000099"/>
                </a:solidFill>
                <a:latin typeface="+mn-lt"/>
              </a:rPr>
              <a:t>Конец ассоциации - часть ассоциации, но не класса. Каждая ассоциация может иметь два или больше концов ассоциации. Наиболее важные свойства ассоциации указываются на диаграмме рядом с этими элементами ассоциации и должны перемешаться вместе с ними. Одним из таких дополнительных обозначений является имя роли отдельного класса, входящего в ассоциацию.</a:t>
            </a:r>
          </a:p>
          <a:p>
            <a:pPr algn="just" eaLnBrk="1" hangingPunct="1"/>
            <a:r>
              <a:rPr lang="ru-RU" altLang="ru-RU" sz="1400" b="1" dirty="0">
                <a:solidFill>
                  <a:srgbClr val="000099"/>
                </a:solidFill>
                <a:latin typeface="+mn-lt"/>
              </a:rPr>
              <a:t>Роль (</a:t>
            </a:r>
            <a:r>
              <a:rPr lang="ru-RU" altLang="ru-RU" sz="1400" b="1" dirty="0" err="1">
                <a:solidFill>
                  <a:srgbClr val="000099"/>
                </a:solidFill>
                <a:latin typeface="+mn-lt"/>
              </a:rPr>
              <a:t>role</a:t>
            </a:r>
            <a:r>
              <a:rPr lang="ru-RU" altLang="ru-RU" sz="1400" b="1" dirty="0">
                <a:solidFill>
                  <a:srgbClr val="000099"/>
                </a:solidFill>
                <a:latin typeface="+mn-lt"/>
              </a:rPr>
              <a:t>)</a:t>
            </a:r>
            <a:r>
              <a:rPr lang="ru-RU" altLang="ru-RU" sz="1400" dirty="0">
                <a:solidFill>
                  <a:srgbClr val="000099"/>
                </a:solidFill>
                <a:latin typeface="+mn-lt"/>
              </a:rPr>
              <a:t> — имеющее имя специфическое поведение некоторой сущности, рассматриваемой в определенном контексте. Роль может быть статической или динамической.</a:t>
            </a:r>
          </a:p>
          <a:p>
            <a:pPr algn="just" eaLnBrk="1" hangingPunct="1"/>
            <a:r>
              <a:rPr lang="ru-RU" altLang="ru-RU" sz="1400" dirty="0">
                <a:solidFill>
                  <a:srgbClr val="000099"/>
                </a:solidFill>
                <a:latin typeface="+mn-lt"/>
              </a:rPr>
              <a:t>Имя роли представляет собой строку текста рядом с концом ассоциации для соответствующего класса. Она указывает на специфическую роль, которую играет класс, являющийся концом рассматриваемой ассоциации. Имя — роли не обязательный элемент обозначений и может отсутствовать на диаграмме.</a:t>
            </a:r>
          </a:p>
        </p:txBody>
      </p:sp>
      <p:sp>
        <p:nvSpPr>
          <p:cNvPr id="5" name="Rectangle 4">
            <a:extLst>
              <a:ext uri="{FF2B5EF4-FFF2-40B4-BE49-F238E27FC236}">
                <a16:creationId xmlns:a16="http://schemas.microsoft.com/office/drawing/2014/main" id="{3D46151B-FFFB-4A6B-878B-226D13959644}"/>
              </a:ext>
            </a:extLst>
          </p:cNvPr>
          <p:cNvSpPr txBox="1">
            <a:spLocks noChangeArrowheads="1"/>
          </p:cNvSpPr>
          <p:nvPr/>
        </p:nvSpPr>
        <p:spPr>
          <a:xfrm>
            <a:off x="0" y="71339"/>
            <a:ext cx="9144000" cy="412179"/>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Отношение ассоциации</a:t>
            </a:r>
            <a:endParaRPr lang="ru-RU" sz="2000" b="1"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118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6" name="Rectangle 4">
            <a:extLst>
              <a:ext uri="{FF2B5EF4-FFF2-40B4-BE49-F238E27FC236}">
                <a16:creationId xmlns:a16="http://schemas.microsoft.com/office/drawing/2014/main" id="{D82B2E88-2611-495F-9BBD-E3AB451032AF}"/>
              </a:ext>
            </a:extLst>
          </p:cNvPr>
          <p:cNvSpPr txBox="1">
            <a:spLocks noChangeArrowheads="1"/>
          </p:cNvSpPr>
          <p:nvPr/>
        </p:nvSpPr>
        <p:spPr>
          <a:xfrm>
            <a:off x="0" y="71339"/>
            <a:ext cx="9144000" cy="412179"/>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Отношение ассоциации</a:t>
            </a:r>
            <a:endParaRPr lang="ru-RU" sz="2000" b="1" i="1" dirty="0">
              <a:solidFill>
                <a:srgbClr val="000099"/>
              </a:solidFill>
              <a:effectLst>
                <a:outerShdw blurRad="38100" dist="38100" dir="2700000" algn="tl">
                  <a:srgbClr val="C0C0C0"/>
                </a:outerShdw>
              </a:effectLst>
              <a:latin typeface="Arial" charset="0"/>
            </a:endParaRPr>
          </a:p>
        </p:txBody>
      </p:sp>
      <p:sp>
        <p:nvSpPr>
          <p:cNvPr id="2" name="Прямоугольник 1">
            <a:extLst>
              <a:ext uri="{FF2B5EF4-FFF2-40B4-BE49-F238E27FC236}">
                <a16:creationId xmlns:a16="http://schemas.microsoft.com/office/drawing/2014/main" id="{4AB86AB5-B35C-4EBE-9640-51AAF73CA342}"/>
              </a:ext>
            </a:extLst>
          </p:cNvPr>
          <p:cNvSpPr/>
          <p:nvPr/>
        </p:nvSpPr>
        <p:spPr>
          <a:xfrm>
            <a:off x="0" y="497942"/>
            <a:ext cx="9143999" cy="4108817"/>
          </a:xfrm>
          <a:prstGeom prst="rect">
            <a:avLst/>
          </a:prstGeom>
        </p:spPr>
        <p:txBody>
          <a:bodyPr wrap="square">
            <a:spAutoFit/>
          </a:bodyPr>
          <a:lstStyle/>
          <a:p>
            <a:pPr algn="just"/>
            <a:r>
              <a:rPr lang="ru-RU" altLang="ru-RU" sz="1300" dirty="0">
                <a:solidFill>
                  <a:srgbClr val="000099"/>
                </a:solidFill>
              </a:rPr>
              <a:t>Следующий элемент обозначений — кратность ассоциации. Кратность относится к концам ассоциации и обозначается в виде интервала целых чисел, аналогично кратности атрибутов и операций классов, но без прямых скобок. Этот интервал записывается рядом с концом соответствующей ассоциации и означает потенциальное число отдельных экземпляров класса, которые могут иметь место, когда остальные экземпляры или объекты классов фиксированы.</a:t>
            </a:r>
          </a:p>
          <a:p>
            <a:pPr algn="just"/>
            <a:r>
              <a:rPr lang="ru-RU" altLang="ru-RU" sz="1300" dirty="0">
                <a:solidFill>
                  <a:srgbClr val="000099"/>
                </a:solidFill>
              </a:rPr>
              <a:t>Так, для примера (рис. 6.4) кратность «1» для класса Компания означает, что каждый сотрудник может работать только в одной компании. Кратность «1..*» для класса Сотрудник означает, что в каждой компании могут работать несколько сотрудников, общее число которых заранее неизвестно и ничем не ограничено. Вместо кратности «1..*» нельзя записать только символ «*», поскольку последний означает кратность «0..*». Для данного примера это означало бы, что отдельные компании могут совсем не иметь сотрудников в своем штате. Такая кратность приемлема в ситуациях, когда в компании вообще не выполняется никаких проектов</a:t>
            </a:r>
            <a:r>
              <a:rPr lang="ru-RU" altLang="ru-RU" sz="1300" b="1" i="1" dirty="0">
                <a:solidFill>
                  <a:srgbClr val="000099"/>
                </a:solidFill>
              </a:rPr>
              <a:t>.</a:t>
            </a:r>
          </a:p>
          <a:p>
            <a:pPr algn="just"/>
            <a:r>
              <a:rPr lang="ru-RU" altLang="ru-RU" sz="1300" dirty="0">
                <a:solidFill>
                  <a:srgbClr val="000099"/>
                </a:solidFill>
              </a:rPr>
              <a:t>Имя ассоциации рассматривается в качестве отдельного атрибута у соответствующих классов ассоциаций и может быть указано на диаграмме явным способом в определенной секции прямоугольника класса.</a:t>
            </a:r>
          </a:p>
          <a:p>
            <a:pPr algn="just"/>
            <a:r>
              <a:rPr lang="ru-RU" altLang="ru-RU" sz="1300" dirty="0">
                <a:solidFill>
                  <a:srgbClr val="000099"/>
                </a:solidFill>
              </a:rPr>
              <a:t>Ассоциация является наиболее общей формой отношения в языке </a:t>
            </a:r>
            <a:r>
              <a:rPr lang="en-US" altLang="ru-RU" sz="1300" dirty="0">
                <a:solidFill>
                  <a:srgbClr val="000099"/>
                </a:solidFill>
              </a:rPr>
              <a:t>UML</a:t>
            </a:r>
            <a:r>
              <a:rPr lang="ru-RU" altLang="ru-RU" sz="1300" dirty="0">
                <a:solidFill>
                  <a:srgbClr val="000099"/>
                </a:solidFill>
              </a:rPr>
              <a:t>. Все другие типы рассматриваемых отношений можно считать частным случаем данного отношения. Однако важность выделения специфических семантических свойств и дополнительных характеристик для других типов отношений обусловливают необходимость их самостоятельного изучения при построении диаграмм классов. Поскольку эти отношения имеют специальные обозначения и относятся к базовым понятиям языка </a:t>
            </a:r>
            <a:r>
              <a:rPr lang="en-US" altLang="ru-RU" sz="1300" dirty="0">
                <a:solidFill>
                  <a:srgbClr val="000099"/>
                </a:solidFill>
              </a:rPr>
              <a:t>UML</a:t>
            </a:r>
            <a:r>
              <a:rPr lang="ru-RU" altLang="ru-RU" sz="1300" dirty="0">
                <a:solidFill>
                  <a:srgbClr val="000099"/>
                </a:solidFill>
              </a:rPr>
              <a:t>, следует перейти к их последовательному рассмотрению. </a:t>
            </a:r>
          </a:p>
          <a:p>
            <a:pPr algn="just"/>
            <a:endParaRPr lang="ru-RU" sz="1400" dirty="0">
              <a:solidFill>
                <a:srgbClr val="000099"/>
              </a:solidFill>
            </a:endParaRPr>
          </a:p>
        </p:txBody>
      </p:sp>
    </p:spTree>
    <p:extLst>
      <p:ext uri="{BB962C8B-B14F-4D97-AF65-F5344CB8AC3E}">
        <p14:creationId xmlns:p14="http://schemas.microsoft.com/office/powerpoint/2010/main" val="3930455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7887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ru-RU" altLang="ru-RU" sz="1200" dirty="0">
                <a:solidFill>
                  <a:srgbClr val="000099"/>
                </a:solidFill>
                <a:latin typeface="Arial" charset="0"/>
              </a:rPr>
              <a:t>Отношение обобщения является обычным таксономическим отношением или отношением классификации между более общим элементом (родителем или предком) и более частным или специальным элементом (дочерним или потомком).</a:t>
            </a:r>
          </a:p>
          <a:p>
            <a:pPr eaLnBrk="1" hangingPunct="1"/>
            <a:r>
              <a:rPr lang="ru-RU" altLang="ru-RU" sz="1200" b="1" dirty="0">
                <a:solidFill>
                  <a:srgbClr val="000099"/>
                </a:solidFill>
                <a:latin typeface="Arial" charset="0"/>
              </a:rPr>
              <a:t>Обобщение (</a:t>
            </a:r>
            <a:r>
              <a:rPr lang="ru-RU" altLang="ru-RU" sz="1200" b="1" dirty="0" err="1">
                <a:solidFill>
                  <a:srgbClr val="000099"/>
                </a:solidFill>
                <a:latin typeface="Arial" charset="0"/>
              </a:rPr>
              <a:t>generalization</a:t>
            </a:r>
            <a:r>
              <a:rPr lang="ru-RU" altLang="ru-RU" sz="1200" b="1" dirty="0">
                <a:solidFill>
                  <a:srgbClr val="000099"/>
                </a:solidFill>
                <a:latin typeface="Arial" charset="0"/>
              </a:rPr>
              <a:t>) </a:t>
            </a:r>
            <a:r>
              <a:rPr lang="ru-RU" altLang="ru-RU" sz="1200" dirty="0">
                <a:solidFill>
                  <a:srgbClr val="000099"/>
                </a:solidFill>
                <a:latin typeface="Arial" charset="0"/>
              </a:rPr>
              <a:t>— таксономическое отношение между более общим понятием и менее общим понятием.</a:t>
            </a:r>
          </a:p>
          <a:p>
            <a:pPr eaLnBrk="1" hangingPunct="1"/>
            <a:r>
              <a:rPr lang="ru-RU" altLang="ru-RU" sz="1200" dirty="0">
                <a:solidFill>
                  <a:srgbClr val="000099"/>
                </a:solidFill>
                <a:latin typeface="Arial" charset="0"/>
              </a:rPr>
              <a:t>Менее общий элемент модели должен быть согласован с более общим элементом и может содержать дополнительную информацию. Данное отношение используется для представления иерархических взаимосвязей между различными элементами языка UML, такими как пакеты, классы, варианты использования.</a:t>
            </a:r>
          </a:p>
          <a:p>
            <a:pPr eaLnBrk="1" hangingPunct="1"/>
            <a:r>
              <a:rPr lang="ru-RU" altLang="ru-RU" sz="1200" dirty="0">
                <a:solidFill>
                  <a:srgbClr val="000099"/>
                </a:solidFill>
                <a:latin typeface="Arial" charset="0"/>
              </a:rPr>
              <a:t>Применительно к диаграмме классов, данное отношение описывает иерархическое строение классов и наследование их свойств и поведения.</a:t>
            </a:r>
          </a:p>
          <a:p>
            <a:pPr eaLnBrk="1" hangingPunct="1"/>
            <a:r>
              <a:rPr lang="ru-RU" altLang="ru-RU" sz="1200" b="1" dirty="0">
                <a:solidFill>
                  <a:srgbClr val="000099"/>
                </a:solidFill>
                <a:latin typeface="Arial" charset="0"/>
              </a:rPr>
              <a:t>Наследование (</a:t>
            </a:r>
            <a:r>
              <a:rPr lang="ru-RU" altLang="ru-RU" sz="1200" b="1" dirty="0" err="1">
                <a:solidFill>
                  <a:srgbClr val="000099"/>
                </a:solidFill>
                <a:latin typeface="Arial" charset="0"/>
              </a:rPr>
              <a:t>inheritance</a:t>
            </a:r>
            <a:r>
              <a:rPr lang="ru-RU" altLang="ru-RU" sz="1200" b="1" dirty="0">
                <a:solidFill>
                  <a:srgbClr val="000099"/>
                </a:solidFill>
                <a:latin typeface="Arial" charset="0"/>
              </a:rPr>
              <a:t>) </a:t>
            </a:r>
            <a:r>
              <a:rPr lang="ru-RU" altLang="ru-RU" sz="1200" dirty="0">
                <a:solidFill>
                  <a:srgbClr val="000099"/>
                </a:solidFill>
                <a:latin typeface="Arial" charset="0"/>
              </a:rPr>
              <a:t>— специальный концептуальный механизм, посредством которого более специальные элементы включают в себя структуру и поведение более общих, элементов.</a:t>
            </a:r>
            <a:endParaRPr lang="ru-RU" altLang="ru-RU" sz="1200" dirty="0"/>
          </a:p>
        </p:txBody>
      </p:sp>
      <p:sp>
        <p:nvSpPr>
          <p:cNvPr id="5" name="Rectangle 4">
            <a:extLst>
              <a:ext uri="{FF2B5EF4-FFF2-40B4-BE49-F238E27FC236}">
                <a16:creationId xmlns:a16="http://schemas.microsoft.com/office/drawing/2014/main" id="{0BB355D3-9479-4C3E-83F6-4D8C3C85325F}"/>
              </a:ext>
            </a:extLst>
          </p:cNvPr>
          <p:cNvSpPr txBox="1">
            <a:spLocks noChangeArrowheads="1"/>
          </p:cNvSpPr>
          <p:nvPr/>
        </p:nvSpPr>
        <p:spPr>
          <a:xfrm>
            <a:off x="0" y="71339"/>
            <a:ext cx="9144000" cy="412179"/>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Отношение обобщения</a:t>
            </a:r>
            <a:endParaRPr lang="ru-RU" sz="2000" b="1" i="1" dirty="0">
              <a:solidFill>
                <a:srgbClr val="000099"/>
              </a:solidFill>
              <a:effectLst>
                <a:outerShdw blurRad="38100" dist="38100" dir="2700000" algn="tl">
                  <a:srgbClr val="C0C0C0"/>
                </a:outerShdw>
              </a:effectLst>
              <a:latin typeface="Arial" charset="0"/>
            </a:endParaRPr>
          </a:p>
        </p:txBody>
      </p:sp>
      <p:pic>
        <p:nvPicPr>
          <p:cNvPr id="6" name="Рисунок 136">
            <a:extLst>
              <a:ext uri="{FF2B5EF4-FFF2-40B4-BE49-F238E27FC236}">
                <a16:creationId xmlns:a16="http://schemas.microsoft.com/office/drawing/2014/main" id="{0546FFF8-1AC2-43A6-BD0A-3EE2A0589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571750"/>
            <a:ext cx="5724128" cy="1576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a:extLst>
              <a:ext uri="{FF2B5EF4-FFF2-40B4-BE49-F238E27FC236}">
                <a16:creationId xmlns:a16="http://schemas.microsoft.com/office/drawing/2014/main" id="{7720D2F5-B803-448C-B519-29A52082CF3F}"/>
              </a:ext>
            </a:extLst>
          </p:cNvPr>
          <p:cNvSpPr/>
          <p:nvPr/>
        </p:nvSpPr>
        <p:spPr>
          <a:xfrm>
            <a:off x="-160" y="2360950"/>
            <a:ext cx="3420032" cy="2308324"/>
          </a:xfrm>
          <a:prstGeom prst="rect">
            <a:avLst/>
          </a:prstGeom>
        </p:spPr>
        <p:txBody>
          <a:bodyPr wrap="square">
            <a:spAutoFit/>
          </a:bodyPr>
          <a:lstStyle/>
          <a:p>
            <a:pPr algn="just"/>
            <a:r>
              <a:rPr lang="ru-RU" altLang="ru-RU" sz="1200" dirty="0">
                <a:solidFill>
                  <a:srgbClr val="000099"/>
                </a:solidFill>
              </a:rPr>
              <a:t>Согласно одному из главных принципов методологии ООАП — наследованию, класс-потомок обладает всеми свойствами и поведением класса-предка, а также имеет собственные свойства и поведение, которые могут отсутствовать у класса-предка.</a:t>
            </a:r>
          </a:p>
          <a:p>
            <a:pPr algn="just"/>
            <a:r>
              <a:rPr lang="ru-RU" altLang="ru-RU" sz="1200" b="1" i="1" dirty="0">
                <a:solidFill>
                  <a:srgbClr val="000099"/>
                </a:solidFill>
              </a:rPr>
              <a:t>Родитель, предок (</a:t>
            </a:r>
            <a:r>
              <a:rPr lang="en-US" altLang="ru-RU" sz="1200" b="1" i="1" dirty="0">
                <a:solidFill>
                  <a:srgbClr val="000099"/>
                </a:solidFill>
              </a:rPr>
              <a:t>parent</a:t>
            </a:r>
            <a:r>
              <a:rPr lang="ru-RU" altLang="ru-RU" sz="1200" b="1" i="1" dirty="0">
                <a:solidFill>
                  <a:srgbClr val="000099"/>
                </a:solidFill>
              </a:rPr>
              <a:t>) — в отношении обобщения более общий элемент. Потомок (</a:t>
            </a:r>
            <a:r>
              <a:rPr lang="en-US" altLang="ru-RU" sz="1200" b="1" i="1" dirty="0">
                <a:solidFill>
                  <a:srgbClr val="000099"/>
                </a:solidFill>
              </a:rPr>
              <a:t>child</a:t>
            </a:r>
            <a:r>
              <a:rPr lang="ru-RU" altLang="ru-RU" sz="1200" b="1" i="1" dirty="0">
                <a:solidFill>
                  <a:srgbClr val="000099"/>
                </a:solidFill>
              </a:rPr>
              <a:t>) — специализация одного из элементов отношения обобщения, называемого в этом случае родителем. </a:t>
            </a:r>
            <a:endParaRPr lang="ru-RU" sz="1200" dirty="0">
              <a:solidFill>
                <a:srgbClr val="000099"/>
              </a:solidFill>
            </a:endParaRPr>
          </a:p>
        </p:txBody>
      </p:sp>
    </p:spTree>
    <p:extLst>
      <p:ext uri="{BB962C8B-B14F-4D97-AF65-F5344CB8AC3E}">
        <p14:creationId xmlns:p14="http://schemas.microsoft.com/office/powerpoint/2010/main" val="3660389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83518"/>
            <a:ext cx="914400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300" dirty="0">
                <a:solidFill>
                  <a:srgbClr val="000099"/>
                </a:solidFill>
                <a:latin typeface="Arial" charset="0"/>
              </a:rPr>
              <a:t> На диаграммах отношение обобщения обозначается сплошной линией с треугольной стрелкой на одном из концов (рис. 6.5). Стрелка указывает на более общий класс (класс-предок или суперкласс), а ее начало — на более специальный класс (класс-потомок или подкласс).</a:t>
            </a:r>
          </a:p>
          <a:p>
            <a:pPr algn="just" eaLnBrk="1" hangingPunct="1"/>
            <a:r>
              <a:rPr lang="ru-RU" altLang="ru-RU" sz="1300" dirty="0">
                <a:solidFill>
                  <a:srgbClr val="000099"/>
                </a:solidFill>
                <a:latin typeface="+mj-lt"/>
              </a:rPr>
              <a:t>От одного класса-предка одновременно могут наследовать несколько классов-потомков, что отражает таксономический характер данного отношения. В этом случае на диаграмме классов для подобного отношения обобщения указывается несколько линий со стрелками.</a:t>
            </a:r>
          </a:p>
          <a:p>
            <a:pPr algn="just" eaLnBrk="1" hangingPunct="1"/>
            <a:r>
              <a:rPr lang="ru-RU" altLang="ru-RU" sz="1300" dirty="0">
                <a:solidFill>
                  <a:srgbClr val="000099"/>
                </a:solidFill>
                <a:latin typeface="+mj-lt"/>
              </a:rPr>
              <a:t>Например, класс Транспортное средство (курсив обозначает абстрактный класс) может выступать в качестве суперкласса для подклассов, соответствующих конкретным транспортным средствам, таким как: Автомобиль, Автобус, Трактор и другим. Это может быть представлено графически в форме диаграммы классов следующего вида (рис. 6.6).</a:t>
            </a:r>
          </a:p>
        </p:txBody>
      </p:sp>
      <p:sp>
        <p:nvSpPr>
          <p:cNvPr id="5" name="Rectangle 4">
            <a:extLst>
              <a:ext uri="{FF2B5EF4-FFF2-40B4-BE49-F238E27FC236}">
                <a16:creationId xmlns:a16="http://schemas.microsoft.com/office/drawing/2014/main" id="{73B4C2A5-D924-4636-A1A5-B8029FD8110E}"/>
              </a:ext>
            </a:extLst>
          </p:cNvPr>
          <p:cNvSpPr txBox="1">
            <a:spLocks noChangeArrowheads="1"/>
          </p:cNvSpPr>
          <p:nvPr/>
        </p:nvSpPr>
        <p:spPr>
          <a:xfrm>
            <a:off x="0" y="71339"/>
            <a:ext cx="9144000" cy="412179"/>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Отношение обобщения</a:t>
            </a:r>
            <a:endParaRPr lang="ru-RU" sz="2000" b="1" i="1" dirty="0">
              <a:solidFill>
                <a:srgbClr val="000099"/>
              </a:solidFill>
              <a:effectLst>
                <a:outerShdw blurRad="38100" dist="38100" dir="2700000" algn="tl">
                  <a:srgbClr val="C0C0C0"/>
                </a:outerShdw>
              </a:effectLst>
              <a:latin typeface="Arial" charset="0"/>
            </a:endParaRPr>
          </a:p>
        </p:txBody>
      </p:sp>
      <p:pic>
        <p:nvPicPr>
          <p:cNvPr id="6" name="Рисунок 133">
            <a:extLst>
              <a:ext uri="{FF2B5EF4-FFF2-40B4-BE49-F238E27FC236}">
                <a16:creationId xmlns:a16="http://schemas.microsoft.com/office/drawing/2014/main" id="{D6B30382-D574-4613-8A5A-B690284DB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313777"/>
            <a:ext cx="4788024" cy="176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Прямоугольник 2">
            <a:extLst>
              <a:ext uri="{FF2B5EF4-FFF2-40B4-BE49-F238E27FC236}">
                <a16:creationId xmlns:a16="http://schemas.microsoft.com/office/drawing/2014/main" id="{966FA01E-6A44-4B3A-BD04-5336F5D7F49E}"/>
              </a:ext>
            </a:extLst>
          </p:cNvPr>
          <p:cNvSpPr/>
          <p:nvPr/>
        </p:nvSpPr>
        <p:spPr>
          <a:xfrm>
            <a:off x="4355976" y="4160436"/>
            <a:ext cx="4788024" cy="492443"/>
          </a:xfrm>
          <a:prstGeom prst="rect">
            <a:avLst/>
          </a:prstGeom>
        </p:spPr>
        <p:txBody>
          <a:bodyPr wrap="square">
            <a:spAutoFit/>
          </a:bodyPr>
          <a:lstStyle/>
          <a:p>
            <a:r>
              <a:rPr lang="ru-RU" sz="1300" b="1" dirty="0">
                <a:solidFill>
                  <a:srgbClr val="000099"/>
                </a:solidFill>
              </a:rPr>
              <a:t>Рис. 6.6. </a:t>
            </a:r>
            <a:r>
              <a:rPr lang="ru-RU" sz="1300" dirty="0">
                <a:solidFill>
                  <a:srgbClr val="000099"/>
                </a:solidFill>
              </a:rPr>
              <a:t>Пример графического изображения отношения обобщения для нескольких классов-потомков</a:t>
            </a:r>
          </a:p>
        </p:txBody>
      </p:sp>
      <p:sp>
        <p:nvSpPr>
          <p:cNvPr id="7" name="Прямоугольник 6">
            <a:extLst>
              <a:ext uri="{FF2B5EF4-FFF2-40B4-BE49-F238E27FC236}">
                <a16:creationId xmlns:a16="http://schemas.microsoft.com/office/drawing/2014/main" id="{38F49CB9-EDE5-4A58-A412-D113C3C97C45}"/>
              </a:ext>
            </a:extLst>
          </p:cNvPr>
          <p:cNvSpPr/>
          <p:nvPr/>
        </p:nvSpPr>
        <p:spPr>
          <a:xfrm>
            <a:off x="0" y="2584026"/>
            <a:ext cx="4355976" cy="1492716"/>
          </a:xfrm>
          <a:prstGeom prst="rect">
            <a:avLst/>
          </a:prstGeom>
        </p:spPr>
        <p:txBody>
          <a:bodyPr wrap="square">
            <a:spAutoFit/>
          </a:bodyPr>
          <a:lstStyle/>
          <a:p>
            <a:pPr algn="just" eaLnBrk="1" hangingPunct="1"/>
            <a:r>
              <a:rPr lang="ru-RU" altLang="ru-RU" sz="1300" dirty="0">
                <a:solidFill>
                  <a:srgbClr val="000099"/>
                </a:solidFill>
              </a:rPr>
              <a:t>С целью упрощения обозначений на диаграмме классов и уменьшения числа стрелок-треугольников и совокупности линий, обозначающих одно и то же отношение обобщения, может быть просто изображена стрелка. В этом случае отдельные линии сходятся к стрелке, которая имеет с этими линиями единственную точку пересечения (рис. 6.7).</a:t>
            </a:r>
          </a:p>
        </p:txBody>
      </p:sp>
    </p:spTree>
    <p:extLst>
      <p:ext uri="{BB962C8B-B14F-4D97-AF65-F5344CB8AC3E}">
        <p14:creationId xmlns:p14="http://schemas.microsoft.com/office/powerpoint/2010/main" val="202176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83518"/>
            <a:ext cx="91440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400" dirty="0">
                <a:solidFill>
                  <a:srgbClr val="000099"/>
                </a:solidFill>
                <a:latin typeface="Arial" charset="0"/>
              </a:rPr>
              <a:t>Графическое изображение отношения обобщения по форме соответствует графу специального вида, а именно — иерархическому дереву. Как нетрудно заметить, в этом случае класс-предок является корнем дерева, а классы-потомки — его листьями.</a:t>
            </a:r>
            <a:endParaRPr lang="en-US" altLang="ru-RU" sz="1400" dirty="0">
              <a:solidFill>
                <a:srgbClr val="000099"/>
              </a:solidFill>
              <a:latin typeface="Arial" charset="0"/>
            </a:endParaRPr>
          </a:p>
          <a:p>
            <a:pPr algn="just" eaLnBrk="1" hangingPunct="1"/>
            <a:r>
              <a:rPr lang="ru-RU" altLang="ru-RU" sz="1400" dirty="0">
                <a:solidFill>
                  <a:srgbClr val="000099"/>
                </a:solidFill>
                <a:latin typeface="+mn-lt"/>
              </a:rPr>
              <a:t>Отличие заключается в возможности указания на диаграмме классов дополнительной семантической информации, которая может отражать различные теоретико-множественные характеристики данного отношения. При этом класс-предок на диаграмме может занимать произвольное положение относительно своих классов-потомков, определяемое лишь соображениями удобства.</a:t>
            </a:r>
          </a:p>
          <a:p>
            <a:pPr algn="just" eaLnBrk="1" hangingPunct="1"/>
            <a:endParaRPr lang="ru-RU" altLang="ru-RU" sz="1400" dirty="0"/>
          </a:p>
        </p:txBody>
      </p:sp>
      <p:sp>
        <p:nvSpPr>
          <p:cNvPr id="5" name="Rectangle 4">
            <a:extLst>
              <a:ext uri="{FF2B5EF4-FFF2-40B4-BE49-F238E27FC236}">
                <a16:creationId xmlns:a16="http://schemas.microsoft.com/office/drawing/2014/main" id="{46FF0BF6-5A3D-44A5-8516-C28AAF671BD2}"/>
              </a:ext>
            </a:extLst>
          </p:cNvPr>
          <p:cNvSpPr txBox="1">
            <a:spLocks noChangeArrowheads="1"/>
          </p:cNvSpPr>
          <p:nvPr/>
        </p:nvSpPr>
        <p:spPr>
          <a:xfrm>
            <a:off x="0" y="71339"/>
            <a:ext cx="9144000" cy="412179"/>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Отношение обобщения</a:t>
            </a:r>
            <a:endParaRPr lang="ru-RU" sz="2000" b="1" i="1" dirty="0">
              <a:solidFill>
                <a:srgbClr val="000099"/>
              </a:solidFill>
              <a:effectLst>
                <a:outerShdw blurRad="38100" dist="38100" dir="2700000" algn="tl">
                  <a:srgbClr val="C0C0C0"/>
                </a:outerShdw>
              </a:effectLst>
              <a:latin typeface="Arial" charset="0"/>
            </a:endParaRPr>
          </a:p>
        </p:txBody>
      </p:sp>
      <p:pic>
        <p:nvPicPr>
          <p:cNvPr id="6" name="Рисунок 139">
            <a:extLst>
              <a:ext uri="{FF2B5EF4-FFF2-40B4-BE49-F238E27FC236}">
                <a16:creationId xmlns:a16="http://schemas.microsoft.com/office/drawing/2014/main" id="{51D25FBA-B0C9-45E0-9825-FCA262EB9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5969" y="2122167"/>
            <a:ext cx="4968031" cy="2484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a:extLst>
              <a:ext uri="{FF2B5EF4-FFF2-40B4-BE49-F238E27FC236}">
                <a16:creationId xmlns:a16="http://schemas.microsoft.com/office/drawing/2014/main" id="{B83AE9E7-4DA4-4F8B-9817-867BB7C2EDBF}"/>
              </a:ext>
            </a:extLst>
          </p:cNvPr>
          <p:cNvSpPr/>
          <p:nvPr/>
        </p:nvSpPr>
        <p:spPr>
          <a:xfrm>
            <a:off x="0" y="2122167"/>
            <a:ext cx="4355976" cy="2462213"/>
          </a:xfrm>
          <a:prstGeom prst="rect">
            <a:avLst/>
          </a:prstGeom>
        </p:spPr>
        <p:txBody>
          <a:bodyPr wrap="square">
            <a:spAutoFit/>
          </a:bodyPr>
          <a:lstStyle/>
          <a:p>
            <a:pPr algn="just"/>
            <a:r>
              <a:rPr lang="ru-RU" altLang="ru-RU" sz="1400" dirty="0">
                <a:solidFill>
                  <a:srgbClr val="000099"/>
                </a:solidFill>
              </a:rPr>
              <a:t>В дополнение к простой стрелке обобщения может быть присоединена строка текста, указывающая на специальные свойства этого отношения в форме ограничения. Этот текст будет относиться ко всем линиям обобщения, которые идут к классам-потомкам. Поскольку отмеченное свойство касается всех подклассов данного отношения, именно поэтому спецификация этого свойства осуществляется в форме ограничения, которое должно быть записано в фигурных скобках.</a:t>
            </a:r>
            <a:endParaRPr lang="ru-RU" sz="1400" dirty="0">
              <a:solidFill>
                <a:srgbClr val="000099"/>
              </a:solidFill>
            </a:endParaRPr>
          </a:p>
        </p:txBody>
      </p:sp>
    </p:spTree>
    <p:extLst>
      <p:ext uri="{BB962C8B-B14F-4D97-AF65-F5344CB8AC3E}">
        <p14:creationId xmlns:p14="http://schemas.microsoft.com/office/powerpoint/2010/main" val="2569723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Rectangle 4">
            <a:extLst>
              <a:ext uri="{FF2B5EF4-FFF2-40B4-BE49-F238E27FC236}">
                <a16:creationId xmlns:a16="http://schemas.microsoft.com/office/drawing/2014/main" id="{E456950C-B29C-44DF-9823-DD67D2770567}"/>
              </a:ext>
            </a:extLst>
          </p:cNvPr>
          <p:cNvSpPr txBox="1">
            <a:spLocks noChangeArrowheads="1"/>
          </p:cNvSpPr>
          <p:nvPr/>
        </p:nvSpPr>
        <p:spPr>
          <a:xfrm>
            <a:off x="0" y="71339"/>
            <a:ext cx="9144000" cy="412179"/>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Отношение обобщения</a:t>
            </a:r>
            <a:endParaRPr lang="ru-RU" sz="2000" b="1" i="1" dirty="0">
              <a:solidFill>
                <a:srgbClr val="000099"/>
              </a:solidFill>
              <a:effectLst>
                <a:outerShdw blurRad="38100" dist="38100" dir="2700000" algn="tl">
                  <a:srgbClr val="C0C0C0"/>
                </a:outerShdw>
              </a:effectLst>
              <a:latin typeface="Arial" charset="0"/>
            </a:endParaRPr>
          </a:p>
        </p:txBody>
      </p:sp>
      <p:sp>
        <p:nvSpPr>
          <p:cNvPr id="3" name="Прямоугольник 2">
            <a:extLst>
              <a:ext uri="{FF2B5EF4-FFF2-40B4-BE49-F238E27FC236}">
                <a16:creationId xmlns:a16="http://schemas.microsoft.com/office/drawing/2014/main" id="{144A4319-AEF3-4D82-B870-6394F37860A2}"/>
              </a:ext>
            </a:extLst>
          </p:cNvPr>
          <p:cNvSpPr/>
          <p:nvPr/>
        </p:nvSpPr>
        <p:spPr>
          <a:xfrm>
            <a:off x="0" y="536741"/>
            <a:ext cx="9144000" cy="2677656"/>
          </a:xfrm>
          <a:prstGeom prst="rect">
            <a:avLst/>
          </a:prstGeom>
        </p:spPr>
        <p:txBody>
          <a:bodyPr wrap="square">
            <a:spAutoFit/>
          </a:bodyPr>
          <a:lstStyle/>
          <a:p>
            <a:r>
              <a:rPr lang="ru-RU" sz="1400" dirty="0">
                <a:solidFill>
                  <a:srgbClr val="000099"/>
                </a:solidFill>
              </a:rPr>
              <a:t>В качестве ограничений могут быть использованы следующие ключевые слова языка UML:</a:t>
            </a:r>
          </a:p>
          <a:p>
            <a:pPr marL="285750" indent="-285750">
              <a:buFont typeface="Arial" panose="020B0604020202020204" pitchFamily="34" charset="0"/>
              <a:buChar char="•"/>
            </a:pPr>
            <a:r>
              <a:rPr lang="ru-RU" sz="1400" dirty="0">
                <a:solidFill>
                  <a:srgbClr val="000099"/>
                </a:solidFill>
              </a:rPr>
              <a:t>{</a:t>
            </a:r>
            <a:r>
              <a:rPr lang="ru-RU" sz="1400" dirty="0" err="1">
                <a:solidFill>
                  <a:srgbClr val="000099"/>
                </a:solidFill>
              </a:rPr>
              <a:t>complete</a:t>
            </a:r>
            <a:r>
              <a:rPr lang="ru-RU" sz="1400" dirty="0">
                <a:solidFill>
                  <a:srgbClr val="000099"/>
                </a:solidFill>
              </a:rPr>
              <a:t>} — означает, что в данном отношении обобщения специфицированы все классы-потомки, и других классов-потомков у данного класса-предка быть не может.</a:t>
            </a:r>
          </a:p>
          <a:p>
            <a:pPr marL="285750" indent="-285750">
              <a:buFont typeface="Arial" panose="020B0604020202020204" pitchFamily="34" charset="0"/>
              <a:buChar char="•"/>
            </a:pPr>
            <a:r>
              <a:rPr lang="ru-RU" sz="1400" dirty="0">
                <a:solidFill>
                  <a:srgbClr val="000099"/>
                </a:solidFill>
              </a:rPr>
              <a:t>{</a:t>
            </a:r>
            <a:r>
              <a:rPr lang="ru-RU" sz="1400" dirty="0" err="1">
                <a:solidFill>
                  <a:srgbClr val="000099"/>
                </a:solidFill>
              </a:rPr>
              <a:t>incomplete</a:t>
            </a:r>
            <a:r>
              <a:rPr lang="ru-RU" sz="1400" dirty="0">
                <a:solidFill>
                  <a:srgbClr val="000099"/>
                </a:solidFill>
              </a:rPr>
              <a:t>} — означает случай, противоположный первому. А именно, предполагается, что на диаграмме указаны не все классы-потомки. В последующем, возможно, разработчик восполнит их перечень, не изменяя уже построенную диаграмму.</a:t>
            </a:r>
          </a:p>
          <a:p>
            <a:pPr marL="285750" indent="-285750">
              <a:buFont typeface="Arial" panose="020B0604020202020204" pitchFamily="34" charset="0"/>
              <a:buChar char="•"/>
            </a:pPr>
            <a:r>
              <a:rPr lang="ru-RU" sz="1400" dirty="0">
                <a:solidFill>
                  <a:srgbClr val="000099"/>
                </a:solidFill>
              </a:rPr>
              <a:t>{</a:t>
            </a:r>
            <a:r>
              <a:rPr lang="ru-RU" sz="1400" dirty="0" err="1">
                <a:solidFill>
                  <a:srgbClr val="000099"/>
                </a:solidFill>
              </a:rPr>
              <a:t>disjoint</a:t>
            </a:r>
            <a:r>
              <a:rPr lang="ru-RU" sz="1400" dirty="0">
                <a:solidFill>
                  <a:srgbClr val="000099"/>
                </a:solidFill>
              </a:rPr>
              <a:t>} — означает, что классы-потомки не могут содержать объектов, одновременно являющихся экземплярами двух или более классов.</a:t>
            </a:r>
          </a:p>
          <a:p>
            <a:pPr marL="285750" indent="-285750">
              <a:buFont typeface="Arial" panose="020B0604020202020204" pitchFamily="34" charset="0"/>
              <a:buChar char="•"/>
            </a:pPr>
            <a:r>
              <a:rPr lang="ru-RU" sz="1400" dirty="0">
                <a:solidFill>
                  <a:srgbClr val="000099"/>
                </a:solidFill>
              </a:rPr>
              <a:t>{</a:t>
            </a:r>
            <a:r>
              <a:rPr lang="ru-RU" sz="1400" dirty="0" err="1">
                <a:solidFill>
                  <a:srgbClr val="000099"/>
                </a:solidFill>
              </a:rPr>
              <a:t>overlapping</a:t>
            </a:r>
            <a:r>
              <a:rPr lang="ru-RU" sz="1400" dirty="0">
                <a:solidFill>
                  <a:srgbClr val="000099"/>
                </a:solidFill>
              </a:rPr>
              <a:t>} — случай, противоположный предыдущему. А именно, предполагается, что отдельные экземпляры классов-потомков могут принадлежать одновременно нескольким классам.</a:t>
            </a:r>
            <a:endParaRPr lang="en-US" sz="1400" dirty="0">
              <a:solidFill>
                <a:srgbClr val="000099"/>
              </a:solidFill>
            </a:endParaRPr>
          </a:p>
          <a:p>
            <a:r>
              <a:rPr lang="ru-RU" sz="1400" dirty="0">
                <a:solidFill>
                  <a:srgbClr val="000099"/>
                </a:solidFill>
              </a:rPr>
              <a:t> С учетом дополнительного использования стандартного ограничения диаграмма классов (рис. 6.7) может быть уточнена (рис. 6.8).</a:t>
            </a:r>
          </a:p>
        </p:txBody>
      </p:sp>
      <p:pic>
        <p:nvPicPr>
          <p:cNvPr id="9" name="Рисунок 82">
            <a:extLst>
              <a:ext uri="{FF2B5EF4-FFF2-40B4-BE49-F238E27FC236}">
                <a16:creationId xmlns:a16="http://schemas.microsoft.com/office/drawing/2014/main" id="{20B74D3C-EDE6-4D67-99E0-2B664291D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820" y="2944601"/>
            <a:ext cx="3240360" cy="1662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809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9738" y="39584"/>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Класс</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 y="483518"/>
            <a:ext cx="9143999" cy="1015663"/>
          </a:xfrm>
          <a:prstGeom prst="rect">
            <a:avLst/>
          </a:prstGeom>
        </p:spPr>
        <p:txBody>
          <a:bodyPr wrap="square">
            <a:spAutoFit/>
          </a:bodyPr>
          <a:lstStyle/>
          <a:p>
            <a:pPr algn="just" eaLnBrk="1" hangingPunct="1">
              <a:buFont typeface="Wingdings" pitchFamily="2" charset="2"/>
              <a:buNone/>
            </a:pPr>
            <a:r>
              <a:rPr lang="ru-RU" altLang="ru-RU" sz="1200" b="1" dirty="0">
                <a:solidFill>
                  <a:srgbClr val="000099"/>
                </a:solidFill>
              </a:rPr>
              <a:t>Класс (</a:t>
            </a:r>
            <a:r>
              <a:rPr lang="ru-RU" altLang="ru-RU" sz="1200" b="1" dirty="0" err="1">
                <a:solidFill>
                  <a:srgbClr val="000099"/>
                </a:solidFill>
              </a:rPr>
              <a:t>class</a:t>
            </a:r>
            <a:r>
              <a:rPr lang="ru-RU" altLang="ru-RU" sz="1200" b="1" dirty="0">
                <a:solidFill>
                  <a:srgbClr val="000099"/>
                </a:solidFill>
              </a:rPr>
              <a:t>) </a:t>
            </a:r>
            <a:r>
              <a:rPr lang="ru-RU" altLang="ru-RU" sz="1200" dirty="0">
                <a:solidFill>
                  <a:srgbClr val="000099"/>
                </a:solidFill>
              </a:rPr>
              <a:t>- абстрактное описание множества однородных объектов, имеющих одинаковые атрибуты, операции и отношения с объектами других классов.</a:t>
            </a:r>
          </a:p>
          <a:p>
            <a:pPr algn="just" eaLnBrk="1" hangingPunct="1">
              <a:buFont typeface="Wingdings" pitchFamily="2" charset="2"/>
              <a:buNone/>
            </a:pPr>
            <a:r>
              <a:rPr lang="ru-RU" altLang="ru-RU" sz="1200" dirty="0">
                <a:solidFill>
                  <a:srgbClr val="000099"/>
                </a:solidFill>
              </a:rPr>
              <a:t>Графически класс в нотации языка UML изображается в виде прямоугольника, который дополнительно может быть разделен горизонтальными линиями на разделы или секции. В этих секциях могут указываться имя класса, атрибуты и операции класса.</a:t>
            </a:r>
          </a:p>
        </p:txBody>
      </p:sp>
      <p:pic>
        <p:nvPicPr>
          <p:cNvPr id="5" name="Рисунок 40">
            <a:extLst>
              <a:ext uri="{FF2B5EF4-FFF2-40B4-BE49-F238E27FC236}">
                <a16:creationId xmlns:a16="http://schemas.microsoft.com/office/drawing/2014/main" id="{03CDB766-3525-45FC-9D5B-EA10A31EA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3" y="1356326"/>
            <a:ext cx="5436095" cy="2370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Прямоугольник 5">
            <a:extLst>
              <a:ext uri="{FF2B5EF4-FFF2-40B4-BE49-F238E27FC236}">
                <a16:creationId xmlns:a16="http://schemas.microsoft.com/office/drawing/2014/main" id="{5CBD65BD-E730-4BA4-B2E4-59C0BD529B29}"/>
              </a:ext>
            </a:extLst>
          </p:cNvPr>
          <p:cNvSpPr/>
          <p:nvPr/>
        </p:nvSpPr>
        <p:spPr>
          <a:xfrm>
            <a:off x="0" y="1419622"/>
            <a:ext cx="3995936" cy="3046988"/>
          </a:xfrm>
          <a:prstGeom prst="rect">
            <a:avLst/>
          </a:prstGeom>
        </p:spPr>
        <p:txBody>
          <a:bodyPr wrap="square">
            <a:spAutoFit/>
          </a:bodyPr>
          <a:lstStyle/>
          <a:p>
            <a:pPr algn="just"/>
            <a:r>
              <a:rPr lang="ru-RU" sz="1200" dirty="0">
                <a:solidFill>
                  <a:srgbClr val="000099"/>
                </a:solidFill>
              </a:rPr>
              <a:t>На начальных этапах разработки диаграммы отдельные классы могут обозначаться простым прямоугольником, в котором должно быть указано </a:t>
            </a:r>
            <a:r>
              <a:rPr lang="ru-RU" sz="1200" u="sng" dirty="0">
                <a:solidFill>
                  <a:srgbClr val="000099"/>
                </a:solidFill>
              </a:rPr>
              <a:t>имя соответствующего класса </a:t>
            </a:r>
            <a:r>
              <a:rPr lang="ru-RU" sz="1200" dirty="0">
                <a:solidFill>
                  <a:srgbClr val="000099"/>
                </a:solidFill>
              </a:rPr>
              <a:t>(рис. 5.1, а). По мере проработки отдельных компонентов диаграммы описание классов </a:t>
            </a:r>
            <a:r>
              <a:rPr lang="ru-RU" sz="1200" u="sng" dirty="0">
                <a:solidFill>
                  <a:srgbClr val="000099"/>
                </a:solidFill>
              </a:rPr>
              <a:t>дополняется атрибутами </a:t>
            </a:r>
            <a:r>
              <a:rPr lang="ru-RU" sz="1200" dirty="0">
                <a:solidFill>
                  <a:srgbClr val="000099"/>
                </a:solidFill>
              </a:rPr>
              <a:t>(рис. 5.1, б) и </a:t>
            </a:r>
            <a:r>
              <a:rPr lang="ru-RU" sz="1200" u="sng" dirty="0">
                <a:solidFill>
                  <a:srgbClr val="000099"/>
                </a:solidFill>
              </a:rPr>
              <a:t>операциями</a:t>
            </a:r>
            <a:r>
              <a:rPr lang="ru-RU" sz="1200" dirty="0">
                <a:solidFill>
                  <a:srgbClr val="000099"/>
                </a:solidFill>
              </a:rPr>
              <a:t> (рис. 5.1, в). Четвертая секция (рис. 5.1, г) не обязательна и служит для размещения </a:t>
            </a:r>
            <a:r>
              <a:rPr lang="ru-RU" sz="1200" u="sng" dirty="0">
                <a:solidFill>
                  <a:srgbClr val="000099"/>
                </a:solidFill>
              </a:rPr>
              <a:t>дополнительной информации справочного характера</a:t>
            </a:r>
            <a:r>
              <a:rPr lang="ru-RU" sz="1200" dirty="0">
                <a:solidFill>
                  <a:srgbClr val="000099"/>
                </a:solidFill>
              </a:rPr>
              <a:t>, например, об исключениях или ограничениях класса, а также сведения о разработчике или языке реализации. </a:t>
            </a:r>
          </a:p>
          <a:p>
            <a:pPr algn="just"/>
            <a:r>
              <a:rPr lang="ru-RU" sz="1200" dirty="0">
                <a:solidFill>
                  <a:srgbClr val="000099"/>
                </a:solidFill>
              </a:rPr>
              <a:t>Предполагается, что окончательный вариант диаграммы содержит наиболее полное описание классов, которые состоят из трех или четырех секций.</a:t>
            </a:r>
          </a:p>
        </p:txBody>
      </p:sp>
      <p:sp>
        <p:nvSpPr>
          <p:cNvPr id="7" name="Прямоугольник 6">
            <a:extLst>
              <a:ext uri="{FF2B5EF4-FFF2-40B4-BE49-F238E27FC236}">
                <a16:creationId xmlns:a16="http://schemas.microsoft.com/office/drawing/2014/main" id="{A3FB59E9-7ED6-470B-B1B9-3F6C83EFFCE9}"/>
              </a:ext>
            </a:extLst>
          </p:cNvPr>
          <p:cNvSpPr/>
          <p:nvPr/>
        </p:nvSpPr>
        <p:spPr>
          <a:xfrm>
            <a:off x="3995934" y="3883575"/>
            <a:ext cx="5148064" cy="646331"/>
          </a:xfrm>
          <a:prstGeom prst="rect">
            <a:avLst/>
          </a:prstGeom>
        </p:spPr>
        <p:txBody>
          <a:bodyPr wrap="square">
            <a:spAutoFit/>
          </a:bodyPr>
          <a:lstStyle/>
          <a:p>
            <a:pPr algn="just"/>
            <a:r>
              <a:rPr lang="ru-RU" sz="1200" dirty="0">
                <a:solidFill>
                  <a:srgbClr val="000099"/>
                </a:solidFill>
              </a:rPr>
              <a:t>Даже если секции атрибутов и операций пусты, в обозначении класса они должны быть выделены горизонтальной линией, с тем чтобы отличить класс от других элементов языка UML.</a:t>
            </a:r>
          </a:p>
        </p:txBody>
      </p:sp>
    </p:spTree>
    <p:extLst>
      <p:ext uri="{BB962C8B-B14F-4D97-AF65-F5344CB8AC3E}">
        <p14:creationId xmlns:p14="http://schemas.microsoft.com/office/powerpoint/2010/main" val="2133164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12179"/>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Отношение агрегации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83518"/>
            <a:ext cx="91440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300" b="1" dirty="0">
                <a:solidFill>
                  <a:srgbClr val="000099"/>
                </a:solidFill>
                <a:latin typeface="Arial" charset="0"/>
              </a:rPr>
              <a:t>Агрегация (</a:t>
            </a:r>
            <a:r>
              <a:rPr lang="ru-RU" altLang="ru-RU" sz="1300" b="1" dirty="0" err="1">
                <a:solidFill>
                  <a:srgbClr val="000099"/>
                </a:solidFill>
                <a:latin typeface="Arial" charset="0"/>
              </a:rPr>
              <a:t>aggregation</a:t>
            </a:r>
            <a:r>
              <a:rPr lang="ru-RU" altLang="ru-RU" sz="1300" b="1" dirty="0">
                <a:solidFill>
                  <a:srgbClr val="000099"/>
                </a:solidFill>
                <a:latin typeface="Arial" charset="0"/>
              </a:rPr>
              <a:t>) — специальная форма ассоциации, которая служит для представления отношения типа «часть-целое» между агрегатом (целое) и его составной частью.</a:t>
            </a:r>
          </a:p>
          <a:p>
            <a:pPr algn="just" eaLnBrk="1" hangingPunct="1"/>
            <a:r>
              <a:rPr lang="ru-RU" altLang="ru-RU" sz="1300" dirty="0">
                <a:solidFill>
                  <a:srgbClr val="000099"/>
                </a:solidFill>
                <a:latin typeface="Arial" charset="0"/>
              </a:rPr>
              <a:t>Отношение агрегации имеет место между несколькими классами в том случае, если один из классов представляет собой сущность, которая включает в себя в качестве составных частей другие сущности. Данное отношение имеет фундаментальное значение для описания структуры сложных систем, поскольку применяется для представления системных взаимосвязей типа «часть-целое». Раскрывая внутреннюю структуру системы, отношение агрегации показывает, из каких элементов состоит система, и как они связаны между собой.</a:t>
            </a:r>
          </a:p>
          <a:p>
            <a:pPr algn="just" eaLnBrk="1" hangingPunct="1"/>
            <a:r>
              <a:rPr lang="ru-RU" altLang="ru-RU" sz="1300" dirty="0">
                <a:solidFill>
                  <a:srgbClr val="000099"/>
                </a:solidFill>
                <a:latin typeface="Arial" charset="0"/>
              </a:rPr>
              <a:t>С точки зрения модели отдельные части системы могут выступать в виде как элементов, так и подсистем, которые, в свою очередь, тоже могут состоять из подсистем или элементов. Таким образом, данное отношение по своей сути описывает декомпозицию или разбиение сложной системы на более простые составные части, которые также могут быть подвергнуты декомпозиции, если в этом возникнет необходимость.</a:t>
            </a:r>
            <a:endParaRPr lang="en-US" altLang="ru-RU" sz="1300" dirty="0">
              <a:solidFill>
                <a:srgbClr val="000099"/>
              </a:solidFill>
              <a:latin typeface="Arial" charset="0"/>
            </a:endParaRPr>
          </a:p>
          <a:p>
            <a:pPr algn="just" eaLnBrk="1" hangingPunct="1"/>
            <a:r>
              <a:rPr lang="ru-RU" altLang="ru-RU" sz="1300" dirty="0">
                <a:solidFill>
                  <a:srgbClr val="000099"/>
                </a:solidFill>
                <a:latin typeface="Arial" charset="0"/>
              </a:rPr>
              <a:t>Очевидно, что рассматриваемое в таком аспекте деление системы на составные части представляет собой иерархию, но принципиально отличную от той, которая порождается отношением обобщения. Отличие заключается в том, что части системы никак не обязаны наследовать ее свойства и поведение, поскольку являются самостоятельными сущностями. Более того, части целого обладают собственными атрибутами v операциями, которые существенно отличаются от атрибутов и операций целого.</a:t>
            </a:r>
          </a:p>
          <a:p>
            <a:pPr algn="just" eaLnBrk="1" hangingPunct="1"/>
            <a:r>
              <a:rPr lang="ru-RU" altLang="ru-RU" sz="1300" dirty="0">
                <a:solidFill>
                  <a:srgbClr val="000099"/>
                </a:solidFill>
                <a:latin typeface="Arial" charset="0"/>
              </a:rPr>
              <a:t>Графически отношение агрегации изображается сплошной линией один из концов которой представляет собой не закрашенный внутри ромб</a:t>
            </a:r>
          </a:p>
          <a:p>
            <a:pPr algn="just" eaLnBrk="1" hangingPunct="1"/>
            <a:r>
              <a:rPr lang="ru-RU" altLang="ru-RU" sz="1300" dirty="0">
                <a:solidFill>
                  <a:srgbClr val="000099"/>
                </a:solidFill>
                <a:latin typeface="Arial" charset="0"/>
              </a:rPr>
              <a:t>Этот ромб указывает на тот класс, который представляет собой «целое» или класс-контейнер. Остальные классы являются его «частями» (рис. 6.9).</a:t>
            </a:r>
          </a:p>
        </p:txBody>
      </p:sp>
    </p:spTree>
    <p:extLst>
      <p:ext uri="{BB962C8B-B14F-4D97-AF65-F5344CB8AC3E}">
        <p14:creationId xmlns:p14="http://schemas.microsoft.com/office/powerpoint/2010/main" val="759298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Отношение агрегации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pic>
        <p:nvPicPr>
          <p:cNvPr id="6" name="Рисунок 142">
            <a:extLst>
              <a:ext uri="{FF2B5EF4-FFF2-40B4-BE49-F238E27FC236}">
                <a16:creationId xmlns:a16="http://schemas.microsoft.com/office/drawing/2014/main" id="{C1C56815-F811-4069-B0C0-A8366145A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394" y="635785"/>
            <a:ext cx="6193212" cy="153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Прямоугольник 2">
            <a:extLst>
              <a:ext uri="{FF2B5EF4-FFF2-40B4-BE49-F238E27FC236}">
                <a16:creationId xmlns:a16="http://schemas.microsoft.com/office/drawing/2014/main" id="{9E4E2B1D-B816-4EEE-9AED-1333864B58EB}"/>
              </a:ext>
            </a:extLst>
          </p:cNvPr>
          <p:cNvSpPr/>
          <p:nvPr/>
        </p:nvSpPr>
        <p:spPr>
          <a:xfrm>
            <a:off x="-2359" y="2427734"/>
            <a:ext cx="9144000" cy="1384995"/>
          </a:xfrm>
          <a:prstGeom prst="rect">
            <a:avLst/>
          </a:prstGeom>
        </p:spPr>
        <p:txBody>
          <a:bodyPr wrap="square">
            <a:spAutoFit/>
          </a:bodyPr>
          <a:lstStyle/>
          <a:p>
            <a:pPr algn="just"/>
            <a:r>
              <a:rPr lang="ru-RU" sz="1400" dirty="0">
                <a:solidFill>
                  <a:srgbClr val="000099"/>
                </a:solidFill>
              </a:rPr>
              <a:t>В качестве примера отношения агрегации можно рассмотреть взаимосвязь типа «часть-целое», которая имеет место между классом Системный блок персонального компьютера и его составными частями: Процессор, Материнская плата, Оперативная память, Жесткий диск и Дисковод гибких дисков. Используя обозначения языка UML компонентный состав системного блока можно представить в виде соответствующей диаграммы классов (рис. 6.10), которая в данном случае иллюстрирует отношение агрегации.</a:t>
            </a:r>
          </a:p>
        </p:txBody>
      </p:sp>
    </p:spTree>
    <p:extLst>
      <p:ext uri="{BB962C8B-B14F-4D97-AF65-F5344CB8AC3E}">
        <p14:creationId xmlns:p14="http://schemas.microsoft.com/office/powerpoint/2010/main" val="2184883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12180"/>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Отношение композиции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pic>
        <p:nvPicPr>
          <p:cNvPr id="5" name="Рисунок 85">
            <a:extLst>
              <a:ext uri="{FF2B5EF4-FFF2-40B4-BE49-F238E27FC236}">
                <a16:creationId xmlns:a16="http://schemas.microsoft.com/office/drawing/2014/main" id="{5A83159D-6ECE-4E45-847D-75A5BADEF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5854" y="494720"/>
            <a:ext cx="4731396" cy="174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E71B9E9C-EAC6-48AD-B567-0AA252D70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294920"/>
            <a:ext cx="4555250" cy="122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a:extLst>
              <a:ext uri="{FF2B5EF4-FFF2-40B4-BE49-F238E27FC236}">
                <a16:creationId xmlns:a16="http://schemas.microsoft.com/office/drawing/2014/main" id="{48334DA7-6A3F-4DBF-90FD-A96C8678138E}"/>
              </a:ext>
            </a:extLst>
          </p:cNvPr>
          <p:cNvSpPr/>
          <p:nvPr/>
        </p:nvSpPr>
        <p:spPr>
          <a:xfrm>
            <a:off x="-1444" y="483519"/>
            <a:ext cx="4555250" cy="3493264"/>
          </a:xfrm>
          <a:prstGeom prst="rect">
            <a:avLst/>
          </a:prstGeom>
        </p:spPr>
        <p:txBody>
          <a:bodyPr wrap="square">
            <a:spAutoFit/>
          </a:bodyPr>
          <a:lstStyle/>
          <a:p>
            <a:pPr algn="just"/>
            <a:r>
              <a:rPr lang="ru-RU" altLang="ru-RU" sz="1300" b="1" i="1" dirty="0">
                <a:solidFill>
                  <a:srgbClr val="000099"/>
                </a:solidFill>
              </a:rPr>
              <a:t>Композиция (</a:t>
            </a:r>
            <a:r>
              <a:rPr lang="en-US" altLang="ru-RU" sz="1300" b="1" i="1" dirty="0">
                <a:solidFill>
                  <a:srgbClr val="000099"/>
                </a:solidFill>
              </a:rPr>
              <a:t>composition</a:t>
            </a:r>
            <a:r>
              <a:rPr lang="ru-RU" altLang="ru-RU" sz="1300" b="1" i="1" dirty="0">
                <a:solidFill>
                  <a:srgbClr val="000099"/>
                </a:solidFill>
              </a:rPr>
              <a:t>) — разновидность отношения агрегации, при которой составные части целого имеют такое же время жизни, что и само целое. Эти части уничтожаются вместе с уничтожением целого.</a:t>
            </a:r>
            <a:endParaRPr lang="ru-RU" altLang="ru-RU" sz="1300" dirty="0">
              <a:solidFill>
                <a:srgbClr val="000099"/>
              </a:solidFill>
            </a:endParaRPr>
          </a:p>
          <a:p>
            <a:pPr algn="just"/>
            <a:r>
              <a:rPr lang="ru-RU" altLang="ru-RU" sz="1300" dirty="0">
                <a:solidFill>
                  <a:srgbClr val="000099"/>
                </a:solidFill>
              </a:rPr>
              <a:t> Отношение композиции - частный случай отношения агрегации. Это отношение служит для спецификации более сильной формы отношения «часть-целое», при которой составляющие части тесно взаимосвязаны с целым.</a:t>
            </a:r>
            <a:endParaRPr lang="en-US" altLang="ru-RU" sz="1300" dirty="0">
              <a:solidFill>
                <a:srgbClr val="000099"/>
              </a:solidFill>
            </a:endParaRPr>
          </a:p>
          <a:p>
            <a:pPr algn="just"/>
            <a:r>
              <a:rPr lang="ru-RU" sz="1300" dirty="0">
                <a:solidFill>
                  <a:srgbClr val="000099"/>
                </a:solidFill>
              </a:rPr>
              <a:t>Особенность этой взаимосвязи заключается в том, что части не могут выступать в отрыве от целого, т.е. с уничтожением целого уничтожаются и все его составные части. </a:t>
            </a:r>
          </a:p>
          <a:p>
            <a:pPr algn="just"/>
            <a:r>
              <a:rPr lang="ru-RU" sz="1300" dirty="0">
                <a:solidFill>
                  <a:srgbClr val="000099"/>
                </a:solidFill>
              </a:rPr>
              <a:t>Композит (</a:t>
            </a:r>
            <a:r>
              <a:rPr lang="ru-RU" sz="1300" dirty="0" err="1">
                <a:solidFill>
                  <a:srgbClr val="000099"/>
                </a:solidFill>
              </a:rPr>
              <a:t>composite</a:t>
            </a:r>
            <a:r>
              <a:rPr lang="ru-RU" sz="1300" dirty="0">
                <a:solidFill>
                  <a:srgbClr val="000099"/>
                </a:solidFill>
              </a:rPr>
              <a:t>) — класс, который связан отношением композиции с одним или большим числом классов.</a:t>
            </a:r>
          </a:p>
        </p:txBody>
      </p:sp>
      <p:sp>
        <p:nvSpPr>
          <p:cNvPr id="3" name="Прямоугольник 2">
            <a:extLst>
              <a:ext uri="{FF2B5EF4-FFF2-40B4-BE49-F238E27FC236}">
                <a16:creationId xmlns:a16="http://schemas.microsoft.com/office/drawing/2014/main" id="{6984AFF4-A0B5-448A-9DA7-63381A22CAA9}"/>
              </a:ext>
            </a:extLst>
          </p:cNvPr>
          <p:cNvSpPr/>
          <p:nvPr/>
        </p:nvSpPr>
        <p:spPr>
          <a:xfrm>
            <a:off x="0" y="3895956"/>
            <a:ext cx="9127250" cy="692497"/>
          </a:xfrm>
          <a:prstGeom prst="rect">
            <a:avLst/>
          </a:prstGeom>
        </p:spPr>
        <p:txBody>
          <a:bodyPr wrap="square">
            <a:spAutoFit/>
          </a:bodyPr>
          <a:lstStyle/>
          <a:p>
            <a:pPr algn="just"/>
            <a:r>
              <a:rPr lang="ru-RU" sz="1300" dirty="0">
                <a:solidFill>
                  <a:srgbClr val="000099"/>
                </a:solidFill>
              </a:rPr>
              <a:t>Графически отношение композиции изображается сплошной линией, один из концов которой представляет собой закрашенный внутри ромб. Этот ромб указывает на тот класс, который представляет собой класс-композит. Остальные классы являются его «частями» (рис. 6.11).</a:t>
            </a:r>
          </a:p>
        </p:txBody>
      </p:sp>
    </p:spTree>
    <p:extLst>
      <p:ext uri="{BB962C8B-B14F-4D97-AF65-F5344CB8AC3E}">
        <p14:creationId xmlns:p14="http://schemas.microsoft.com/office/powerpoint/2010/main" val="946843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12180"/>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Отношение композиции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48334DA7-6A3F-4DBF-90FD-A96C8678138E}"/>
              </a:ext>
            </a:extLst>
          </p:cNvPr>
          <p:cNvSpPr/>
          <p:nvPr/>
        </p:nvSpPr>
        <p:spPr>
          <a:xfrm>
            <a:off x="-1444" y="411510"/>
            <a:ext cx="9145444" cy="1938992"/>
          </a:xfrm>
          <a:prstGeom prst="rect">
            <a:avLst/>
          </a:prstGeom>
        </p:spPr>
        <p:txBody>
          <a:bodyPr wrap="square">
            <a:spAutoFit/>
          </a:bodyPr>
          <a:lstStyle/>
          <a:p>
            <a:pPr algn="just"/>
            <a:r>
              <a:rPr lang="ru-RU" altLang="ru-RU" sz="1200" dirty="0">
                <a:solidFill>
                  <a:srgbClr val="000099"/>
                </a:solidFill>
              </a:rPr>
              <a:t>Возможно, самым наглядным примером этого отношения является живая клетка в биологии, в отрыве от которой не могут существовать ее составные части. </a:t>
            </a:r>
          </a:p>
          <a:p>
            <a:pPr algn="just"/>
            <a:r>
              <a:rPr lang="ru-RU" altLang="ru-RU" sz="1200" dirty="0">
                <a:solidFill>
                  <a:srgbClr val="000099"/>
                </a:solidFill>
              </a:rPr>
              <a:t>Другой практический пример - окно графического интерфейса программы, которое может состоять из строки заголовка, полос прокрутки, главного меню, рабочей области и строки состояния. Нетрудно заключить, что подобное окно представляет собой класс, а его составные элементы также являются отдельными классами. Последнее обстоятельство характерно для отношения композиции, поскольку отражает различные способы представления данного отношения.</a:t>
            </a:r>
          </a:p>
          <a:p>
            <a:pPr algn="just"/>
            <a:r>
              <a:rPr lang="ru-RU" altLang="ru-RU" sz="1200" dirty="0">
                <a:solidFill>
                  <a:srgbClr val="000099"/>
                </a:solidFill>
              </a:rPr>
              <a:t>Для отношений композиции и агрегации могут использоваться дополнительные обозначения, применяемые для отношения ассоциации. А именно, могут указываться кратности отдельных классов, которые в общем случае не обязательны. Применительно к описанному выше примеру класс Окно программы является классом-композитом, а взаимосвязи составляющих его частей могут быть изображены следующей диаграммой классов (рис. 6.12).</a:t>
            </a:r>
            <a:endParaRPr lang="ru-RU" sz="1200" dirty="0">
              <a:solidFill>
                <a:srgbClr val="000099"/>
              </a:solidFill>
            </a:endParaRPr>
          </a:p>
        </p:txBody>
      </p:sp>
      <p:pic>
        <p:nvPicPr>
          <p:cNvPr id="5" name="Picture 5">
            <a:extLst>
              <a:ext uri="{FF2B5EF4-FFF2-40B4-BE49-F238E27FC236}">
                <a16:creationId xmlns:a16="http://schemas.microsoft.com/office/drawing/2014/main" id="{740F4D8B-D738-4D85-BE77-AB0CE088A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3" y="2283718"/>
            <a:ext cx="5349845" cy="1905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a:extLst>
              <a:ext uri="{FF2B5EF4-FFF2-40B4-BE49-F238E27FC236}">
                <a16:creationId xmlns:a16="http://schemas.microsoft.com/office/drawing/2014/main" id="{810CC4CD-E8A9-4E59-A97A-003F5FAB9847}"/>
              </a:ext>
            </a:extLst>
          </p:cNvPr>
          <p:cNvSpPr txBox="1">
            <a:spLocks noChangeArrowheads="1"/>
          </p:cNvSpPr>
          <p:nvPr/>
        </p:nvSpPr>
        <p:spPr bwMode="auto">
          <a:xfrm>
            <a:off x="-1445" y="4208975"/>
            <a:ext cx="53498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ru-RU" altLang="ru-RU" sz="1200" dirty="0">
                <a:solidFill>
                  <a:srgbClr val="000099"/>
                </a:solidFill>
              </a:rPr>
              <a:t>Рис. 6.12. Диаграмма классов для иллюстрации отношения композиции на примере класса-композита</a:t>
            </a:r>
          </a:p>
        </p:txBody>
      </p:sp>
      <p:sp>
        <p:nvSpPr>
          <p:cNvPr id="8" name="TextBox 7">
            <a:extLst>
              <a:ext uri="{FF2B5EF4-FFF2-40B4-BE49-F238E27FC236}">
                <a16:creationId xmlns:a16="http://schemas.microsoft.com/office/drawing/2014/main" id="{A1586FBE-3D95-4E78-993C-D8C6EDC253D6}"/>
              </a:ext>
            </a:extLst>
          </p:cNvPr>
          <p:cNvSpPr txBox="1"/>
          <p:nvPr/>
        </p:nvSpPr>
        <p:spPr>
          <a:xfrm>
            <a:off x="5379775" y="2269983"/>
            <a:ext cx="3749982" cy="1938992"/>
          </a:xfrm>
          <a:prstGeom prst="rect">
            <a:avLst/>
          </a:prstGeom>
          <a:noFill/>
        </p:spPr>
        <p:txBody>
          <a:bodyPr wrap="square">
            <a:spAutoFit/>
          </a:bodyPr>
          <a:lstStyle/>
          <a:p>
            <a:pPr algn="just"/>
            <a:r>
              <a:rPr lang="ru-RU" altLang="ru-RU" sz="1200" dirty="0">
                <a:solidFill>
                  <a:srgbClr val="000099"/>
                </a:solidFill>
              </a:rPr>
              <a:t>Для отношений композиции и агрегации могут использоваться дополнительные обозначения, применяемые для отношения ассоциации. А именно, могут указываться кратности отдельных классов, которые в общем случае не обязательны. Применительно к описанному выше примеру класс Окно программы является классом-композитом, а взаимосвязи составляющих его частей могут быть изображены следующей диаграммой классов (рис. 6.12). </a:t>
            </a:r>
          </a:p>
        </p:txBody>
      </p:sp>
    </p:spTree>
    <p:extLst>
      <p:ext uri="{BB962C8B-B14F-4D97-AF65-F5344CB8AC3E}">
        <p14:creationId xmlns:p14="http://schemas.microsoft.com/office/powerpoint/2010/main" val="2038307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12180"/>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Рекомендации по построению диаграмм классов</a:t>
            </a: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2" name="Прямоугольник 1">
            <a:extLst>
              <a:ext uri="{FF2B5EF4-FFF2-40B4-BE49-F238E27FC236}">
                <a16:creationId xmlns:a16="http://schemas.microsoft.com/office/drawing/2014/main" id="{48334DA7-6A3F-4DBF-90FD-A96C8678138E}"/>
              </a:ext>
            </a:extLst>
          </p:cNvPr>
          <p:cNvSpPr/>
          <p:nvPr/>
        </p:nvSpPr>
        <p:spPr>
          <a:xfrm>
            <a:off x="0" y="483519"/>
            <a:ext cx="9145444" cy="3970318"/>
          </a:xfrm>
          <a:prstGeom prst="rect">
            <a:avLst/>
          </a:prstGeom>
        </p:spPr>
        <p:txBody>
          <a:bodyPr wrap="square">
            <a:spAutoFit/>
          </a:bodyPr>
          <a:lstStyle/>
          <a:p>
            <a:pPr algn="just"/>
            <a:r>
              <a:rPr lang="ru-RU" altLang="ru-RU" sz="1200" dirty="0">
                <a:solidFill>
                  <a:srgbClr val="000099"/>
                </a:solidFill>
              </a:rPr>
              <a:t>Процесс разработки диаграммы классов занимает центральное место при разработке проектов сложных систем. От умения правильно выбрать классы и установить между ними взаимосвязи часто зависит не только успех процесса проектирования, но и производительность выполнения программы. Как показывает практика ООАП, каждый программист в той или иной степени использует личный опыт при разработке новых проектов. Это обусловлено желанием свести новую задачу к уже решенным.</a:t>
            </a:r>
          </a:p>
          <a:p>
            <a:pPr algn="just"/>
            <a:r>
              <a:rPr lang="ru-RU" altLang="ru-RU" sz="1200" dirty="0">
                <a:solidFill>
                  <a:srgbClr val="000099"/>
                </a:solidFill>
              </a:rPr>
              <a:t>Окно программы можно применять не только проверенные фрагменты программного кода, но и отдельные компоненты или библиотеки компонентов.</a:t>
            </a:r>
          </a:p>
          <a:p>
            <a:pPr algn="just"/>
            <a:r>
              <a:rPr lang="ru-RU" altLang="ru-RU" sz="1200" dirty="0">
                <a:solidFill>
                  <a:srgbClr val="000099"/>
                </a:solidFill>
              </a:rPr>
              <a:t>При определении классов, атрибутов и операций, задании их имен и типов перед российскими разработчиками всегда встает вопрос: какой язык взять за основу, русский или английский? С одной стороны, исполь­зование родного языка для описания модели кажется наиболее естествен­ным способом ее представления и в наибольшей степени отражает ком­муникативную функцию модели системы.</a:t>
            </a:r>
            <a:endParaRPr lang="en-US" altLang="ru-RU" sz="1200" dirty="0">
              <a:solidFill>
                <a:srgbClr val="000099"/>
              </a:solidFill>
            </a:endParaRPr>
          </a:p>
          <a:p>
            <a:pPr algn="just"/>
            <a:r>
              <a:rPr lang="ru-RU" altLang="ru-RU" sz="1200" dirty="0">
                <a:solidFill>
                  <a:srgbClr val="000099"/>
                </a:solidFill>
              </a:rPr>
              <a:t>С другой стороны, разработка модели — всего лишь один из этапов создания соответствующей системы, а применение инструментальных средств для ее реализации в абсолютном большинстве случаев требует использования англоязычных терминов. Именно поэтому возникает характерная неоднозначность, с которой, по-видимому, совершенно незнакома англоязычная аудитория.</a:t>
            </a:r>
          </a:p>
          <a:p>
            <a:pPr algn="just"/>
            <a:r>
              <a:rPr lang="ru-RU" altLang="ru-RU" sz="1200" dirty="0">
                <a:solidFill>
                  <a:srgbClr val="000099"/>
                </a:solidFill>
              </a:rPr>
              <a:t>При построении диаграммы вариантов использования, обшей концептуальной модели проектируемой системы, применение русскоязычных терминов оправдано с точки зрения описания структуры предметной области. Это способствует взаимопониманию, а также эффективному общению между заказчиком и разработчиком проекта. При построении остальных типов диаграмм следует придерживаться разумного компромисса.</a:t>
            </a:r>
          </a:p>
          <a:p>
            <a:pPr algn="just"/>
            <a:r>
              <a:rPr lang="ru-RU" altLang="ru-RU" sz="1200" dirty="0">
                <a:solidFill>
                  <a:srgbClr val="000099"/>
                </a:solidFill>
              </a:rPr>
              <a:t>После разработки диаграммы классов процесс ООАП может быть продолжен в двух направлениях. С одной стороны, если поведение системы тривиально, то можно приступить к разработке диаграмм кооперации и последовательности. </a:t>
            </a:r>
          </a:p>
        </p:txBody>
      </p:sp>
    </p:spTree>
    <p:extLst>
      <p:ext uri="{BB962C8B-B14F-4D97-AF65-F5344CB8AC3E}">
        <p14:creationId xmlns:p14="http://schemas.microsoft.com/office/powerpoint/2010/main" val="3012425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71339"/>
            <a:ext cx="9144000" cy="412180"/>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Пример диаграммы классов</a:t>
            </a: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pic>
        <p:nvPicPr>
          <p:cNvPr id="5" name="Рисунок 4">
            <a:extLst>
              <a:ext uri="{FF2B5EF4-FFF2-40B4-BE49-F238E27FC236}">
                <a16:creationId xmlns:a16="http://schemas.microsoft.com/office/drawing/2014/main" id="{53C0E97F-B819-43AD-B8CA-E5FAFEE49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476839"/>
            <a:ext cx="4086454" cy="4129920"/>
          </a:xfrm>
          <a:prstGeom prst="rect">
            <a:avLst/>
          </a:prstGeom>
        </p:spPr>
      </p:pic>
      <p:pic>
        <p:nvPicPr>
          <p:cNvPr id="9" name="Рисунок 8">
            <a:extLst>
              <a:ext uri="{FF2B5EF4-FFF2-40B4-BE49-F238E27FC236}">
                <a16:creationId xmlns:a16="http://schemas.microsoft.com/office/drawing/2014/main" id="{3D7A7F47-E157-456F-B771-4FDEED4FC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2661" y="1205373"/>
            <a:ext cx="4952637" cy="2672852"/>
          </a:xfrm>
          <a:prstGeom prst="rect">
            <a:avLst/>
          </a:prstGeom>
        </p:spPr>
      </p:pic>
    </p:spTree>
    <p:extLst>
      <p:ext uri="{BB962C8B-B14F-4D97-AF65-F5344CB8AC3E}">
        <p14:creationId xmlns:p14="http://schemas.microsoft.com/office/powerpoint/2010/main" val="573533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1995686"/>
            <a:ext cx="9144000" cy="86409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5400" b="1" dirty="0">
                <a:solidFill>
                  <a:srgbClr val="000099"/>
                </a:solidFill>
                <a:effectLst>
                  <a:outerShdw blurRad="38100" dist="38100" dir="2700000" algn="tl">
                    <a:srgbClr val="000000">
                      <a:alpha val="43137"/>
                    </a:srgbClr>
                  </a:outerShdw>
                </a:effectLst>
              </a:rPr>
              <a:t>Спасибо за внимание</a:t>
            </a:r>
          </a:p>
        </p:txBody>
      </p:sp>
    </p:spTree>
    <p:extLst>
      <p:ext uri="{BB962C8B-B14F-4D97-AF65-F5344CB8AC3E}">
        <p14:creationId xmlns:p14="http://schemas.microsoft.com/office/powerpoint/2010/main" val="1452456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Класс</a:t>
            </a:r>
            <a:endParaRPr lang="ru-RU" sz="2000" b="1" i="1" dirty="0">
              <a:solidFill>
                <a:srgbClr val="000099"/>
              </a:solidFill>
              <a:effectLst>
                <a:outerShdw blurRad="38100" dist="38100" dir="2700000" algn="tl">
                  <a:srgbClr val="C0C0C0"/>
                </a:outerShdw>
              </a:effectLst>
              <a:latin typeface="Arial" charset="0"/>
            </a:endParaRPr>
          </a:p>
          <a:p>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pic>
        <p:nvPicPr>
          <p:cNvPr id="7" name="Рисунок 41">
            <a:extLst>
              <a:ext uri="{FF2B5EF4-FFF2-40B4-BE49-F238E27FC236}">
                <a16:creationId xmlns:a16="http://schemas.microsoft.com/office/drawing/2014/main" id="{E773C080-E5B0-4D60-B3B8-B4EA48673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588" y="536741"/>
            <a:ext cx="5690823" cy="2467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a:extLst>
              <a:ext uri="{FF2B5EF4-FFF2-40B4-BE49-F238E27FC236}">
                <a16:creationId xmlns:a16="http://schemas.microsoft.com/office/drawing/2014/main" id="{1EF92225-11F6-495D-A9AD-4DA13F73CEFF}"/>
              </a:ext>
            </a:extLst>
          </p:cNvPr>
          <p:cNvSpPr/>
          <p:nvPr/>
        </p:nvSpPr>
        <p:spPr>
          <a:xfrm>
            <a:off x="0" y="3158579"/>
            <a:ext cx="9144000" cy="1169551"/>
          </a:xfrm>
          <a:prstGeom prst="rect">
            <a:avLst/>
          </a:prstGeom>
        </p:spPr>
        <p:txBody>
          <a:bodyPr wrap="square">
            <a:spAutoFit/>
          </a:bodyPr>
          <a:lstStyle/>
          <a:p>
            <a:pPr indent="82550" algn="just">
              <a:buFont typeface="Wingdings" panose="05000000000000000000" pitchFamily="2" charset="2"/>
              <a:buNone/>
            </a:pPr>
            <a:r>
              <a:rPr lang="ru-RU" altLang="ru-RU" sz="1400" dirty="0">
                <a:solidFill>
                  <a:srgbClr val="000099"/>
                </a:solidFill>
              </a:rPr>
              <a:t>Примеры графического изображения конкретных классов приведены на рис. 5.2. В первом случае для класса Окружность (рис. 5.2, а) указаны только его атрибуты — точка на координатной плоскости, которая определяет расположение ее центра. Для класса Окно (рис. 5.2, б) указаны только его операции, при этом секция его атрибутов оставлена пустой. Для класса Счет (рис. 5.2, в) дополнительно изображена четвертая секция, в которой указано требование - реализовать резервное копирование объектов этого класса.</a:t>
            </a:r>
          </a:p>
        </p:txBody>
      </p:sp>
    </p:spTree>
    <p:extLst>
      <p:ext uri="{BB962C8B-B14F-4D97-AF65-F5344CB8AC3E}">
        <p14:creationId xmlns:p14="http://schemas.microsoft.com/office/powerpoint/2010/main" val="269836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Имя класса</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507998"/>
            <a:ext cx="9144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ru-RU" altLang="ru-RU" sz="1200" u="sng" dirty="0">
                <a:solidFill>
                  <a:srgbClr val="000099"/>
                </a:solidFill>
                <a:latin typeface="Arial" charset="0"/>
              </a:rPr>
              <a:t>Имя класса должно быть уникальным в пределах пакета</a:t>
            </a:r>
            <a:r>
              <a:rPr lang="ru-RU" altLang="ru-RU" sz="1200" dirty="0">
                <a:solidFill>
                  <a:srgbClr val="000099"/>
                </a:solidFill>
                <a:latin typeface="Arial" charset="0"/>
              </a:rPr>
              <a:t>, который может содержать одну или несколько диаграмм классов. Имя указывается в самой верхней секции прямоугольника, поэтому она часто называется секцией имени класса. В дополнение к общему правилу именования элементов языка UML, имя класса записывается по центру секции имени полужирным шрифтом и должно начинаться с заглавной буквы. </a:t>
            </a:r>
            <a:r>
              <a:rPr lang="ru-RU" altLang="ru-RU" sz="1200" u="sng" dirty="0">
                <a:solidFill>
                  <a:srgbClr val="000099"/>
                </a:solidFill>
                <a:latin typeface="Arial" charset="0"/>
              </a:rPr>
              <a:t>Рекомендуется в качестве имен классов использовать существительные</a:t>
            </a:r>
            <a:r>
              <a:rPr lang="ru-RU" altLang="ru-RU" sz="1200" dirty="0">
                <a:solidFill>
                  <a:srgbClr val="000099"/>
                </a:solidFill>
                <a:latin typeface="Arial" charset="0"/>
              </a:rPr>
              <a:t>, записанные по практическим соображениям без пробелов. Необходимо помнить, что имена классов образуют словарь предметной области при ООАП.</a:t>
            </a:r>
          </a:p>
          <a:p>
            <a:pPr algn="just" eaLnBrk="1" hangingPunct="1">
              <a:spcBef>
                <a:spcPct val="50000"/>
              </a:spcBef>
            </a:pPr>
            <a:r>
              <a:rPr lang="ru-RU" altLang="ru-RU" sz="1200" dirty="0">
                <a:solidFill>
                  <a:srgbClr val="000099"/>
                </a:solidFill>
                <a:latin typeface="Arial" charset="0"/>
              </a:rPr>
              <a:t>В секции имени класса могут также находиться стереотипы или ссылки на стандартные шаблоны, от которых образован данный класс и, соответственно, от которых он наследует атрибуты и операции. В этой секции может также приводиться информация о разработчике данного класса и статусе состояния разработки. Здесь также могут записываться и другие общие свойства этого класса, имеющие отношение к другим классам диаграммы или стандартным элементам языка UML.</a:t>
            </a:r>
          </a:p>
          <a:p>
            <a:pPr algn="just" eaLnBrk="1" hangingPunct="1">
              <a:spcBef>
                <a:spcPct val="50000"/>
              </a:spcBef>
            </a:pPr>
            <a:r>
              <a:rPr lang="ru-RU" altLang="ru-RU" sz="1200" dirty="0">
                <a:solidFill>
                  <a:srgbClr val="000099"/>
                </a:solidFill>
                <a:latin typeface="Arial" charset="0"/>
              </a:rPr>
              <a:t>Класс может иметь или не иметь экземпляров или объектов. В зависимости от этого в языке UML различают конкретные и абстрактные классы.</a:t>
            </a:r>
          </a:p>
          <a:p>
            <a:pPr algn="just" eaLnBrk="1" hangingPunct="1">
              <a:spcBef>
                <a:spcPct val="50000"/>
              </a:spcBef>
            </a:pPr>
            <a:r>
              <a:rPr lang="ru-RU" altLang="ru-RU" sz="1200" b="1" dirty="0">
                <a:solidFill>
                  <a:srgbClr val="000099"/>
                </a:solidFill>
                <a:latin typeface="Arial" charset="0"/>
              </a:rPr>
              <a:t>Конкретный класс (</a:t>
            </a:r>
            <a:r>
              <a:rPr lang="ru-RU" altLang="ru-RU" sz="1200" b="1" dirty="0" err="1">
                <a:solidFill>
                  <a:srgbClr val="000099"/>
                </a:solidFill>
                <a:latin typeface="Arial" charset="0"/>
              </a:rPr>
              <a:t>concrete</a:t>
            </a:r>
            <a:r>
              <a:rPr lang="ru-RU" altLang="ru-RU" sz="1200" b="1" dirty="0">
                <a:solidFill>
                  <a:srgbClr val="000099"/>
                </a:solidFill>
                <a:latin typeface="Arial" charset="0"/>
              </a:rPr>
              <a:t> </a:t>
            </a:r>
            <a:r>
              <a:rPr lang="ru-RU" altLang="ru-RU" sz="1200" b="1" dirty="0" err="1">
                <a:solidFill>
                  <a:srgbClr val="000099"/>
                </a:solidFill>
                <a:latin typeface="Arial" charset="0"/>
              </a:rPr>
              <a:t>class</a:t>
            </a:r>
            <a:r>
              <a:rPr lang="ru-RU" altLang="ru-RU" sz="1200" b="1" dirty="0">
                <a:solidFill>
                  <a:srgbClr val="000099"/>
                </a:solidFill>
                <a:latin typeface="Arial" charset="0"/>
              </a:rPr>
              <a:t>) </a:t>
            </a:r>
            <a:r>
              <a:rPr lang="ru-RU" altLang="ru-RU" sz="1200" dirty="0">
                <a:solidFill>
                  <a:srgbClr val="000099"/>
                </a:solidFill>
                <a:latin typeface="Arial" charset="0"/>
              </a:rPr>
              <a:t>— класс, на основе которого могут быть непосредственно созданы экземпляры или объекты.</a:t>
            </a:r>
          </a:p>
          <a:p>
            <a:pPr algn="just" eaLnBrk="1" hangingPunct="1">
              <a:spcBef>
                <a:spcPct val="50000"/>
              </a:spcBef>
            </a:pPr>
            <a:r>
              <a:rPr lang="ru-RU" altLang="ru-RU" sz="1200" dirty="0">
                <a:solidFill>
                  <a:srgbClr val="000099"/>
                </a:solidFill>
                <a:latin typeface="Arial" charset="0"/>
              </a:rPr>
              <a:t>Рассмотренные выше обозначения относятся к конкретным классам. От них следует отличать абстрактные классы.</a:t>
            </a:r>
          </a:p>
          <a:p>
            <a:pPr algn="just" eaLnBrk="1" hangingPunct="1">
              <a:spcBef>
                <a:spcPct val="50000"/>
              </a:spcBef>
            </a:pPr>
            <a:r>
              <a:rPr lang="ru-RU" altLang="ru-RU" sz="1200" b="1" dirty="0">
                <a:solidFill>
                  <a:srgbClr val="000099"/>
                </a:solidFill>
                <a:latin typeface="Arial" charset="0"/>
              </a:rPr>
              <a:t>Абстрактный класс (</a:t>
            </a:r>
            <a:r>
              <a:rPr lang="ru-RU" altLang="ru-RU" sz="1200" b="1" dirty="0" err="1">
                <a:solidFill>
                  <a:srgbClr val="000099"/>
                </a:solidFill>
                <a:latin typeface="Arial" charset="0"/>
              </a:rPr>
              <a:t>abstract</a:t>
            </a:r>
            <a:r>
              <a:rPr lang="ru-RU" altLang="ru-RU" sz="1200" b="1" dirty="0">
                <a:solidFill>
                  <a:srgbClr val="000099"/>
                </a:solidFill>
                <a:latin typeface="Arial" charset="0"/>
              </a:rPr>
              <a:t> </a:t>
            </a:r>
            <a:r>
              <a:rPr lang="ru-RU" altLang="ru-RU" sz="1200" b="1" dirty="0" err="1">
                <a:solidFill>
                  <a:srgbClr val="000099"/>
                </a:solidFill>
                <a:latin typeface="Arial" charset="0"/>
              </a:rPr>
              <a:t>class</a:t>
            </a:r>
            <a:r>
              <a:rPr lang="ru-RU" altLang="ru-RU" sz="1200" b="1" dirty="0">
                <a:solidFill>
                  <a:srgbClr val="000099"/>
                </a:solidFill>
                <a:latin typeface="Arial" charset="0"/>
              </a:rPr>
              <a:t>) </a:t>
            </a:r>
            <a:r>
              <a:rPr lang="ru-RU" altLang="ru-RU" sz="1200" dirty="0">
                <a:solidFill>
                  <a:srgbClr val="000099"/>
                </a:solidFill>
                <a:latin typeface="Arial" charset="0"/>
              </a:rPr>
              <a:t>- класс, который не имеет экземпляров или объектов.</a:t>
            </a:r>
          </a:p>
          <a:p>
            <a:pPr algn="just" eaLnBrk="1" hangingPunct="1">
              <a:spcBef>
                <a:spcPct val="50000"/>
              </a:spcBef>
            </a:pPr>
            <a:r>
              <a:rPr lang="ru-RU" altLang="ru-RU" sz="1200" dirty="0">
                <a:solidFill>
                  <a:srgbClr val="000099"/>
                </a:solidFill>
                <a:latin typeface="Arial" charset="0"/>
              </a:rPr>
              <a:t>Для обозначения имени абстрактного класса используется наклонный шрифт (курсив). В языке UML принято общее соглашение о том, что любой текст, относящийся к абстрактному элементу, записывается курсивом. Это имеет принципиальное значение, поскольку является семантическим аспектом описания абстрактных элементов языка UML. </a:t>
            </a:r>
          </a:p>
        </p:txBody>
      </p:sp>
    </p:spTree>
    <p:extLst>
      <p:ext uri="{BB962C8B-B14F-4D97-AF65-F5344CB8AC3E}">
        <p14:creationId xmlns:p14="http://schemas.microsoft.com/office/powerpoint/2010/main" val="22175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47975"/>
            <a:ext cx="9144000" cy="48876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Имя класса</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1635646"/>
            <a:ext cx="91440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ru-RU" altLang="ru-RU" sz="1400" dirty="0">
                <a:solidFill>
                  <a:srgbClr val="000099"/>
                </a:solidFill>
                <a:latin typeface="Arial" charset="0"/>
              </a:rPr>
              <a:t>В некоторых случаях необходимо явно указать, к какому пакету относится тот или иной класс. Для этой цели используется специальный символ разделитель — двойное двоеточие — (::). Синтаксис строки имени класса в этом случае будет следующий: </a:t>
            </a:r>
          </a:p>
          <a:p>
            <a:pPr algn="just" eaLnBrk="1" hangingPunct="1">
              <a:spcBef>
                <a:spcPct val="50000"/>
              </a:spcBef>
            </a:pPr>
            <a:r>
              <a:rPr lang="ru-RU" altLang="ru-RU" sz="1400" b="1" dirty="0">
                <a:solidFill>
                  <a:srgbClr val="000099"/>
                </a:solidFill>
                <a:latin typeface="Arial" charset="0"/>
              </a:rPr>
              <a:t>&lt;Имя пакета&gt;::&lt;Имя класса&gt;. </a:t>
            </a:r>
          </a:p>
          <a:p>
            <a:pPr algn="just" eaLnBrk="1" hangingPunct="1">
              <a:spcBef>
                <a:spcPct val="50000"/>
              </a:spcBef>
            </a:pPr>
            <a:r>
              <a:rPr lang="ru-RU" altLang="ru-RU" sz="1400" dirty="0">
                <a:solidFill>
                  <a:srgbClr val="000099"/>
                </a:solidFill>
                <a:latin typeface="Arial" charset="0"/>
              </a:rPr>
              <a:t>Другими словами, перед именем класса должно быть явно указано имя пакета, к которому его следует отнести. Например, если определен пакет с именем Банк, то класс Счет в этом банке может быть записан в виде: </a:t>
            </a:r>
            <a:r>
              <a:rPr lang="ru-RU" altLang="ru-RU" sz="1400" b="1" dirty="0">
                <a:solidFill>
                  <a:srgbClr val="000099"/>
                </a:solidFill>
                <a:latin typeface="Arial" charset="0"/>
              </a:rPr>
              <a:t>Банк::Счет.</a:t>
            </a:r>
          </a:p>
        </p:txBody>
      </p:sp>
    </p:spTree>
    <p:extLst>
      <p:ext uri="{BB962C8B-B14F-4D97-AF65-F5344CB8AC3E}">
        <p14:creationId xmlns:p14="http://schemas.microsoft.com/office/powerpoint/2010/main" val="111056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Атрибуты класса</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520139"/>
            <a:ext cx="9144000" cy="321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ru-RU" altLang="ru-RU" sz="1400" b="1" dirty="0">
                <a:solidFill>
                  <a:srgbClr val="000099"/>
                </a:solidFill>
                <a:latin typeface="Arial" charset="0"/>
              </a:rPr>
              <a:t>Атрибут (</a:t>
            </a:r>
            <a:r>
              <a:rPr lang="ru-RU" altLang="ru-RU" sz="1400" b="1" dirty="0" err="1">
                <a:solidFill>
                  <a:srgbClr val="000099"/>
                </a:solidFill>
                <a:latin typeface="Arial" charset="0"/>
              </a:rPr>
              <a:t>attribute</a:t>
            </a:r>
            <a:r>
              <a:rPr lang="ru-RU" altLang="ru-RU" sz="1400" b="1" dirty="0">
                <a:solidFill>
                  <a:srgbClr val="000099"/>
                </a:solidFill>
                <a:latin typeface="Arial" charset="0"/>
              </a:rPr>
              <a:t>) </a:t>
            </a:r>
            <a:r>
              <a:rPr lang="ru-RU" altLang="ru-RU" sz="1400" dirty="0">
                <a:solidFill>
                  <a:srgbClr val="000099"/>
                </a:solidFill>
                <a:latin typeface="Arial" charset="0"/>
              </a:rPr>
              <a:t>— содержательная характеристика класса, описывающая множество значений, которые могут принимать отдельные объекты этого класса.</a:t>
            </a:r>
          </a:p>
          <a:p>
            <a:pPr algn="just" eaLnBrk="1" hangingPunct="1">
              <a:spcBef>
                <a:spcPct val="50000"/>
              </a:spcBef>
            </a:pPr>
            <a:r>
              <a:rPr lang="ru-RU" altLang="ru-RU" sz="1400" dirty="0">
                <a:solidFill>
                  <a:srgbClr val="000099"/>
                </a:solidFill>
                <a:latin typeface="Arial" charset="0"/>
              </a:rPr>
              <a:t>Атрибут класса служит для представления отдельного свойства или признака, который является общим для всех объектов данного класса. Атрибуты класса записываются во второй сверху секции прямоугольника класса. Эту секцию часто называют секцией атрибутов.</a:t>
            </a:r>
          </a:p>
          <a:p>
            <a:pPr algn="just" eaLnBrk="1" hangingPunct="1">
              <a:spcBef>
                <a:spcPct val="50000"/>
              </a:spcBef>
            </a:pPr>
            <a:r>
              <a:rPr lang="ru-RU" altLang="ru-RU" sz="1400" dirty="0">
                <a:solidFill>
                  <a:srgbClr val="000099"/>
                </a:solidFill>
                <a:latin typeface="Arial" charset="0"/>
              </a:rPr>
              <a:t>В языке UML принята определенная стандартизация записи атрибутов класса, которая подчиняется некоторым синтаксическим правилам.</a:t>
            </a:r>
          </a:p>
          <a:p>
            <a:pPr algn="just" eaLnBrk="1" hangingPunct="1">
              <a:spcBef>
                <a:spcPct val="50000"/>
              </a:spcBef>
            </a:pPr>
            <a:r>
              <a:rPr lang="ru-RU" altLang="ru-RU" sz="1400" dirty="0">
                <a:solidFill>
                  <a:srgbClr val="000099"/>
                </a:solidFill>
                <a:latin typeface="Arial" charset="0"/>
              </a:rPr>
              <a:t>Каждому атрибуту класса соответствует отдельная строка текста, которая состоит из квантора видимости атрибута, имени атрибута, его кратности, типа значений атрибута и, возможно, его исходного значения. Общий формат записи отдельного атрибута класса следующий:</a:t>
            </a:r>
          </a:p>
          <a:p>
            <a:pPr algn="just" eaLnBrk="1" hangingPunct="1">
              <a:spcBef>
                <a:spcPct val="50000"/>
              </a:spcBef>
            </a:pPr>
            <a:r>
              <a:rPr lang="ru-RU" altLang="ru-RU" sz="1400" dirty="0">
                <a:solidFill>
                  <a:srgbClr val="000099"/>
                </a:solidFill>
                <a:latin typeface="Arial" charset="0"/>
              </a:rPr>
              <a:t>&lt;квантор видимости&gt; &lt;имя атрибута&gt; : [кратность]</a:t>
            </a:r>
          </a:p>
          <a:p>
            <a:pPr algn="just" eaLnBrk="1" hangingPunct="1">
              <a:spcBef>
                <a:spcPct val="50000"/>
              </a:spcBef>
            </a:pPr>
            <a:r>
              <a:rPr lang="ru-RU" altLang="ru-RU" sz="1400" dirty="0">
                <a:solidFill>
                  <a:srgbClr val="000099"/>
                </a:solidFill>
                <a:latin typeface="Arial" charset="0"/>
              </a:rPr>
              <a:t>&lt;тип атрибута&gt; = &lt;исходное значение&gt; {строка-свойство}</a:t>
            </a:r>
          </a:p>
        </p:txBody>
      </p:sp>
    </p:spTree>
    <p:extLst>
      <p:ext uri="{BB962C8B-B14F-4D97-AF65-F5344CB8AC3E}">
        <p14:creationId xmlns:p14="http://schemas.microsoft.com/office/powerpoint/2010/main" val="218928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0"/>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Атрибуты класса. Видимость</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536740"/>
            <a:ext cx="9144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ru-RU" altLang="ru-RU" sz="1200" b="1" dirty="0">
                <a:solidFill>
                  <a:srgbClr val="000099"/>
                </a:solidFill>
                <a:latin typeface="Arial" charset="0"/>
              </a:rPr>
              <a:t>Видимость</a:t>
            </a:r>
            <a:r>
              <a:rPr lang="ru-RU" altLang="ru-RU" sz="1200" dirty="0">
                <a:solidFill>
                  <a:srgbClr val="000099"/>
                </a:solidFill>
                <a:latin typeface="Arial" charset="0"/>
              </a:rPr>
              <a:t> (</a:t>
            </a:r>
            <a:r>
              <a:rPr lang="ru-RU" altLang="ru-RU" sz="1200" dirty="0" err="1">
                <a:solidFill>
                  <a:srgbClr val="000099"/>
                </a:solidFill>
                <a:latin typeface="Arial" charset="0"/>
              </a:rPr>
              <a:t>visibility</a:t>
            </a:r>
            <a:r>
              <a:rPr lang="ru-RU" altLang="ru-RU" sz="1200" dirty="0">
                <a:solidFill>
                  <a:srgbClr val="000099"/>
                </a:solidFill>
                <a:latin typeface="Arial" charset="0"/>
              </a:rPr>
              <a:t>) — качественная характеристика описания элементов класса, характеризующая потенциальную возможность других объектов модели оказывать влияние на отдельные аспекты поведения данного класса.</a:t>
            </a:r>
          </a:p>
          <a:p>
            <a:pPr algn="just" eaLnBrk="1" hangingPunct="1">
              <a:spcBef>
                <a:spcPct val="50000"/>
              </a:spcBef>
            </a:pPr>
            <a:r>
              <a:rPr lang="ru-RU" altLang="ru-RU" sz="1200" dirty="0">
                <a:solidFill>
                  <a:srgbClr val="000099"/>
                </a:solidFill>
                <a:latin typeface="Arial" charset="0"/>
              </a:rPr>
              <a:t>Видимость в языке UML специфицируется с помощью квантора видимости (</a:t>
            </a:r>
            <a:r>
              <a:rPr lang="ru-RU" altLang="ru-RU" sz="1200" dirty="0" err="1">
                <a:solidFill>
                  <a:srgbClr val="000099"/>
                </a:solidFill>
                <a:latin typeface="Arial" charset="0"/>
              </a:rPr>
              <a:t>visibility</a:t>
            </a:r>
            <a:r>
              <a:rPr lang="ru-RU" altLang="ru-RU" sz="1200" dirty="0">
                <a:solidFill>
                  <a:srgbClr val="000099"/>
                </a:solidFill>
                <a:latin typeface="Arial" charset="0"/>
              </a:rPr>
              <a:t>), который может принимать одно из 4-х возможных значений и отображаться при помощи специальных символов.</a:t>
            </a:r>
          </a:p>
          <a:p>
            <a:pPr marL="285750" indent="-285750" algn="just" eaLnBrk="1" hangingPunct="1">
              <a:spcBef>
                <a:spcPct val="50000"/>
              </a:spcBef>
              <a:buFont typeface="Arial" panose="020B0604020202020204" pitchFamily="34" charset="0"/>
              <a:buChar char="•"/>
            </a:pPr>
            <a:r>
              <a:rPr lang="ru-RU" altLang="ru-RU" sz="1200" b="1" dirty="0">
                <a:solidFill>
                  <a:srgbClr val="000099"/>
                </a:solidFill>
                <a:latin typeface="Arial" charset="0"/>
              </a:rPr>
              <a:t>Символ «+» </a:t>
            </a:r>
            <a:r>
              <a:rPr lang="ru-RU" altLang="ru-RU" sz="1200" dirty="0">
                <a:solidFill>
                  <a:srgbClr val="000099"/>
                </a:solidFill>
                <a:latin typeface="Arial" charset="0"/>
              </a:rPr>
              <a:t>— обозначает атрибут с областью видимости типа Общедоступный (</a:t>
            </a:r>
            <a:r>
              <a:rPr lang="ru-RU" altLang="ru-RU" sz="1200" dirty="0" err="1">
                <a:solidFill>
                  <a:srgbClr val="000099"/>
                </a:solidFill>
                <a:latin typeface="Arial" charset="0"/>
              </a:rPr>
              <a:t>public</a:t>
            </a:r>
            <a:r>
              <a:rPr lang="ru-RU" altLang="ru-RU" sz="1200" dirty="0">
                <a:solidFill>
                  <a:srgbClr val="000099"/>
                </a:solidFill>
                <a:latin typeface="Arial" charset="0"/>
              </a:rPr>
              <a:t>). Атрибут с этой областью видимости доступен или виден из любого другого класса пакета, в котором определена диаграмма.</a:t>
            </a:r>
          </a:p>
          <a:p>
            <a:pPr marL="285750" indent="-285750" algn="just" eaLnBrk="1" hangingPunct="1">
              <a:spcBef>
                <a:spcPct val="50000"/>
              </a:spcBef>
              <a:buFont typeface="Arial" panose="020B0604020202020204" pitchFamily="34" charset="0"/>
              <a:buChar char="•"/>
            </a:pPr>
            <a:r>
              <a:rPr lang="ru-RU" altLang="ru-RU" sz="1200" b="1" dirty="0">
                <a:solidFill>
                  <a:srgbClr val="000099"/>
                </a:solidFill>
                <a:latin typeface="Arial" charset="0"/>
              </a:rPr>
              <a:t>Символ «#» </a:t>
            </a:r>
            <a:r>
              <a:rPr lang="ru-RU" altLang="ru-RU" sz="1200" dirty="0">
                <a:solidFill>
                  <a:srgbClr val="000099"/>
                </a:solidFill>
                <a:latin typeface="Arial" charset="0"/>
              </a:rPr>
              <a:t>— обозначает атрибут с областью видимости типа Защищенный (</a:t>
            </a:r>
            <a:r>
              <a:rPr lang="ru-RU" altLang="ru-RU" sz="1200" dirty="0" err="1">
                <a:solidFill>
                  <a:srgbClr val="000099"/>
                </a:solidFill>
                <a:latin typeface="Arial" charset="0"/>
              </a:rPr>
              <a:t>protected</a:t>
            </a:r>
            <a:r>
              <a:rPr lang="ru-RU" altLang="ru-RU" sz="1200" dirty="0">
                <a:solidFill>
                  <a:srgbClr val="000099"/>
                </a:solidFill>
                <a:latin typeface="Arial" charset="0"/>
              </a:rPr>
              <a:t>). Атрибут с этой областью видимости недоступен или невиден для всех классов, за исключением подклассов данного класса.</a:t>
            </a:r>
          </a:p>
          <a:p>
            <a:pPr marL="285750" indent="-285750" algn="just" eaLnBrk="1" hangingPunct="1">
              <a:spcBef>
                <a:spcPct val="50000"/>
              </a:spcBef>
              <a:buFont typeface="Arial" panose="020B0604020202020204" pitchFamily="34" charset="0"/>
              <a:buChar char="•"/>
            </a:pPr>
            <a:r>
              <a:rPr lang="ru-RU" altLang="ru-RU" sz="1200" b="1" dirty="0">
                <a:solidFill>
                  <a:srgbClr val="000099"/>
                </a:solidFill>
                <a:latin typeface="Arial" charset="0"/>
              </a:rPr>
              <a:t>Символ «-» </a:t>
            </a:r>
            <a:r>
              <a:rPr lang="ru-RU" altLang="ru-RU" sz="1200" dirty="0">
                <a:solidFill>
                  <a:srgbClr val="000099"/>
                </a:solidFill>
                <a:latin typeface="Arial" charset="0"/>
              </a:rPr>
              <a:t>— обозначает атрибут с областью видимости типа Закрытый (</a:t>
            </a:r>
            <a:r>
              <a:rPr lang="ru-RU" altLang="ru-RU" sz="1200" dirty="0" err="1">
                <a:solidFill>
                  <a:srgbClr val="000099"/>
                </a:solidFill>
                <a:latin typeface="Arial" charset="0"/>
              </a:rPr>
              <a:t>private</a:t>
            </a:r>
            <a:r>
              <a:rPr lang="ru-RU" altLang="ru-RU" sz="1200" dirty="0">
                <a:solidFill>
                  <a:srgbClr val="000099"/>
                </a:solidFill>
                <a:latin typeface="Arial" charset="0"/>
              </a:rPr>
              <a:t>). Атрибут с этой областью видимости недоступен или невиден для всех классов без исключения.</a:t>
            </a:r>
          </a:p>
          <a:p>
            <a:pPr marL="285750" indent="-285750" algn="just" eaLnBrk="1" hangingPunct="1">
              <a:spcBef>
                <a:spcPct val="50000"/>
              </a:spcBef>
              <a:buFont typeface="Arial" panose="020B0604020202020204" pitchFamily="34" charset="0"/>
              <a:buChar char="•"/>
            </a:pPr>
            <a:r>
              <a:rPr lang="ru-RU" altLang="ru-RU" sz="1200" dirty="0">
                <a:solidFill>
                  <a:srgbClr val="000099"/>
                </a:solidFill>
                <a:latin typeface="Arial" charset="0"/>
              </a:rPr>
              <a:t>И, наконец, </a:t>
            </a:r>
            <a:r>
              <a:rPr lang="ru-RU" altLang="ru-RU" sz="1200" b="1" dirty="0">
                <a:solidFill>
                  <a:srgbClr val="000099"/>
                </a:solidFill>
                <a:latin typeface="Arial" charset="0"/>
              </a:rPr>
              <a:t>символ «~» </a:t>
            </a:r>
            <a:r>
              <a:rPr lang="ru-RU" altLang="ru-RU" sz="1200" dirty="0">
                <a:solidFill>
                  <a:srgbClr val="000099"/>
                </a:solidFill>
                <a:latin typeface="Arial" charset="0"/>
              </a:rPr>
              <a:t>- обозначает атрибут с областью видимости типа Пакетный (</a:t>
            </a:r>
            <a:r>
              <a:rPr lang="ru-RU" altLang="ru-RU" sz="1200" dirty="0" err="1">
                <a:solidFill>
                  <a:srgbClr val="000099"/>
                </a:solidFill>
                <a:latin typeface="Arial" charset="0"/>
              </a:rPr>
              <a:t>package</a:t>
            </a:r>
            <a:r>
              <a:rPr lang="ru-RU" altLang="ru-RU" sz="1200" dirty="0">
                <a:solidFill>
                  <a:srgbClr val="000099"/>
                </a:solidFill>
                <a:latin typeface="Arial" charset="0"/>
              </a:rPr>
              <a:t>). Атрибут с этой областью видимости недоступен или невиден для всех классов за пределами пакета, в котором определен класс-владелец данного атрибута.</a:t>
            </a:r>
          </a:p>
          <a:p>
            <a:pPr algn="just" eaLnBrk="1" hangingPunct="1">
              <a:spcBef>
                <a:spcPct val="50000"/>
              </a:spcBef>
            </a:pPr>
            <a:r>
              <a:rPr lang="ru-RU" altLang="ru-RU" sz="1200" dirty="0">
                <a:solidFill>
                  <a:srgbClr val="000099"/>
                </a:solidFill>
                <a:latin typeface="Arial" charset="0"/>
              </a:rPr>
              <a:t>Квантор видимости может быть опущен. Его отсутствие означает что видимость атрибута не указывается. Эта ситуация отличается от принятых по умолчанию соглашений в традиционных языках программирования, когда отсутствие квантора видимости трактуется как </a:t>
            </a:r>
            <a:r>
              <a:rPr lang="ru-RU" altLang="ru-RU" sz="1200" dirty="0" err="1">
                <a:solidFill>
                  <a:srgbClr val="000099"/>
                </a:solidFill>
                <a:latin typeface="Arial" charset="0"/>
              </a:rPr>
              <a:t>public</a:t>
            </a:r>
            <a:r>
              <a:rPr lang="ru-RU" altLang="ru-RU" sz="1200" dirty="0">
                <a:solidFill>
                  <a:srgbClr val="000099"/>
                </a:solidFill>
                <a:latin typeface="Arial" charset="0"/>
              </a:rPr>
              <a:t> или </a:t>
            </a:r>
            <a:r>
              <a:rPr lang="ru-RU" altLang="ru-RU" sz="1200" dirty="0" err="1">
                <a:solidFill>
                  <a:srgbClr val="000099"/>
                </a:solidFill>
                <a:latin typeface="Arial" charset="0"/>
              </a:rPr>
              <a:t>private</a:t>
            </a:r>
            <a:r>
              <a:rPr lang="ru-RU" altLang="ru-RU" sz="1200" dirty="0">
                <a:solidFill>
                  <a:srgbClr val="000099"/>
                </a:solidFill>
                <a:latin typeface="Arial" charset="0"/>
              </a:rPr>
              <a:t>. Однако вместо условных графических обозначений можно записывать соответствующее ключевое слово: </a:t>
            </a:r>
            <a:r>
              <a:rPr lang="ru-RU" altLang="ru-RU" sz="1200" b="1" dirty="0" err="1">
                <a:solidFill>
                  <a:srgbClr val="000099"/>
                </a:solidFill>
                <a:latin typeface="Arial" charset="0"/>
              </a:rPr>
              <a:t>public</a:t>
            </a:r>
            <a:r>
              <a:rPr lang="ru-RU" altLang="ru-RU" sz="1200" b="1" dirty="0">
                <a:solidFill>
                  <a:srgbClr val="000099"/>
                </a:solidFill>
                <a:latin typeface="Arial" charset="0"/>
              </a:rPr>
              <a:t>, </a:t>
            </a:r>
            <a:r>
              <a:rPr lang="ru-RU" altLang="ru-RU" sz="1200" b="1" dirty="0" err="1">
                <a:solidFill>
                  <a:srgbClr val="000099"/>
                </a:solidFill>
                <a:latin typeface="Arial" charset="0"/>
              </a:rPr>
              <a:t>protected</a:t>
            </a:r>
            <a:r>
              <a:rPr lang="ru-RU" altLang="ru-RU" sz="1200" b="1" dirty="0">
                <a:solidFill>
                  <a:srgbClr val="000099"/>
                </a:solidFill>
                <a:latin typeface="Arial" charset="0"/>
              </a:rPr>
              <a:t>, </a:t>
            </a:r>
            <a:r>
              <a:rPr lang="ru-RU" altLang="ru-RU" sz="1200" b="1" dirty="0" err="1">
                <a:solidFill>
                  <a:srgbClr val="000099"/>
                </a:solidFill>
                <a:latin typeface="Arial" charset="0"/>
              </a:rPr>
              <a:t>private</a:t>
            </a:r>
            <a:r>
              <a:rPr lang="ru-RU" altLang="ru-RU" sz="1200" b="1" dirty="0">
                <a:solidFill>
                  <a:srgbClr val="000099"/>
                </a:solidFill>
                <a:latin typeface="Arial" charset="0"/>
              </a:rPr>
              <a:t>, </a:t>
            </a:r>
            <a:r>
              <a:rPr lang="ru-RU" altLang="ru-RU" sz="1200" b="1" dirty="0" err="1">
                <a:solidFill>
                  <a:srgbClr val="000099"/>
                </a:solidFill>
                <a:latin typeface="Arial" charset="0"/>
              </a:rPr>
              <a:t>package</a:t>
            </a:r>
            <a:r>
              <a:rPr lang="ru-RU" altLang="ru-RU" sz="1200" dirty="0">
                <a:solidFill>
                  <a:srgbClr val="000099"/>
                </a:solidFill>
                <a:latin typeface="Arial" charset="0"/>
              </a:rPr>
              <a:t>. </a:t>
            </a:r>
          </a:p>
        </p:txBody>
      </p:sp>
    </p:spTree>
    <p:extLst>
      <p:ext uri="{BB962C8B-B14F-4D97-AF65-F5344CB8AC3E}">
        <p14:creationId xmlns:p14="http://schemas.microsoft.com/office/powerpoint/2010/main" val="87703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47975"/>
            <a:ext cx="9144000"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Атрибуты класса. Имя атрибута. Кратность</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536741"/>
            <a:ext cx="91440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ru-RU" altLang="ru-RU" sz="1400" b="1" dirty="0">
                <a:solidFill>
                  <a:srgbClr val="000099"/>
                </a:solidFill>
                <a:latin typeface="Arial" charset="0"/>
              </a:rPr>
              <a:t>Имя атрибута </a:t>
            </a:r>
            <a:r>
              <a:rPr lang="ru-RU" altLang="ru-RU" sz="1400" dirty="0">
                <a:solidFill>
                  <a:srgbClr val="000099"/>
                </a:solidFill>
                <a:latin typeface="Arial" charset="0"/>
              </a:rPr>
              <a:t>представляет собой строку текста, которая используется в качестве идентификатора соответствующего атрибута и поэтому должна быть уникальной в пределах данного класса. Имя атрибута -единственный обязательный элемент синтаксического обозначения атрибута, должно начинаться со строчной (малой) буквы и не должно содержать пробелов.</a:t>
            </a:r>
          </a:p>
          <a:p>
            <a:pPr algn="just" eaLnBrk="1" hangingPunct="1">
              <a:spcBef>
                <a:spcPct val="50000"/>
              </a:spcBef>
            </a:pPr>
            <a:r>
              <a:rPr lang="ru-RU" altLang="ru-RU" sz="1400" b="1" dirty="0">
                <a:solidFill>
                  <a:srgbClr val="000099"/>
                </a:solidFill>
                <a:latin typeface="Arial" charset="0"/>
              </a:rPr>
              <a:t>Кратность (</a:t>
            </a:r>
            <a:r>
              <a:rPr lang="ru-RU" altLang="ru-RU" sz="1400" b="1" dirty="0" err="1">
                <a:solidFill>
                  <a:srgbClr val="000099"/>
                </a:solidFill>
                <a:latin typeface="Arial" charset="0"/>
              </a:rPr>
              <a:t>multiplicity</a:t>
            </a:r>
            <a:r>
              <a:rPr lang="ru-RU" altLang="ru-RU" sz="1400" b="1" dirty="0">
                <a:solidFill>
                  <a:srgbClr val="000099"/>
                </a:solidFill>
                <a:latin typeface="Arial" charset="0"/>
              </a:rPr>
              <a:t>) </a:t>
            </a:r>
            <a:r>
              <a:rPr lang="ru-RU" altLang="ru-RU" sz="1400" dirty="0">
                <a:solidFill>
                  <a:srgbClr val="000099"/>
                </a:solidFill>
                <a:latin typeface="Arial" charset="0"/>
              </a:rPr>
              <a:t>— спецификация области значений допустимой мощности, которой могут обладать соответствующие множества.</a:t>
            </a:r>
          </a:p>
          <a:p>
            <a:pPr algn="just" eaLnBrk="1" hangingPunct="1">
              <a:spcBef>
                <a:spcPct val="50000"/>
              </a:spcBef>
            </a:pPr>
            <a:r>
              <a:rPr lang="ru-RU" altLang="ru-RU" sz="1400" dirty="0">
                <a:solidFill>
                  <a:srgbClr val="000099"/>
                </a:solidFill>
                <a:latin typeface="Arial" charset="0"/>
              </a:rPr>
              <a:t>Кратность атрибута характеризует общее количество конкретных атрибутов данного типа, входящих в состав отдельного класса. В общем случае кратность записывается в форме строки текста из цифр в квадратных скобках после имени соответствующего атрибута, при этом цифры разделяются двумя точками: </a:t>
            </a:r>
          </a:p>
          <a:p>
            <a:pPr algn="just" eaLnBrk="1" hangingPunct="1">
              <a:spcBef>
                <a:spcPct val="50000"/>
              </a:spcBef>
            </a:pPr>
            <a:r>
              <a:rPr lang="ru-RU" altLang="ru-RU" sz="1400" dirty="0">
                <a:solidFill>
                  <a:srgbClr val="000099"/>
                </a:solidFill>
                <a:latin typeface="Arial" charset="0"/>
              </a:rPr>
              <a:t>[нижняя граница.. верхняя граница], </a:t>
            </a:r>
          </a:p>
          <a:p>
            <a:pPr algn="just" eaLnBrk="1" hangingPunct="1">
              <a:spcBef>
                <a:spcPct val="50000"/>
              </a:spcBef>
            </a:pPr>
            <a:r>
              <a:rPr lang="ru-RU" altLang="ru-RU" sz="1400" dirty="0">
                <a:solidFill>
                  <a:srgbClr val="000099"/>
                </a:solidFill>
                <a:latin typeface="Arial" charset="0"/>
              </a:rPr>
              <a:t>где нижняя и верхняя границы — положительные целые числа. Каждая такая пара служит для обозначения отдельного замкнутого интервала целых чисел, у которого нижняя (верхняя) граница равна значению нижняя граница (верхняя). </a:t>
            </a:r>
          </a:p>
        </p:txBody>
      </p:sp>
    </p:spTree>
    <p:extLst>
      <p:ext uri="{BB962C8B-B14F-4D97-AF65-F5344CB8AC3E}">
        <p14:creationId xmlns:p14="http://schemas.microsoft.com/office/powerpoint/2010/main" val="3339041898"/>
      </p:ext>
    </p:extLst>
  </p:cSld>
  <p:clrMapOvr>
    <a:masterClrMapping/>
  </p:clrMapOvr>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10268</TotalTime>
  <Words>6596</Words>
  <Application>Microsoft Office PowerPoint</Application>
  <PresentationFormat>Экран (16:9)</PresentationFormat>
  <Paragraphs>249</Paragraphs>
  <Slides>36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3</vt:i4>
      </vt:variant>
      <vt:variant>
        <vt:lpstr>Заголовки слайдов</vt:lpstr>
      </vt:variant>
      <vt:variant>
        <vt:i4>36</vt:i4>
      </vt:variant>
    </vt:vector>
  </HeadingPairs>
  <TitlesOfParts>
    <vt:vector size="43" baseType="lpstr">
      <vt:lpstr>Arial</vt:lpstr>
      <vt:lpstr>Courier New</vt:lpstr>
      <vt:lpstr>Times New Roman</vt:lpstr>
      <vt:lpstr>Wingdings</vt: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EA</cp:lastModifiedBy>
  <cp:revision>554</cp:revision>
  <dcterms:created xsi:type="dcterms:W3CDTF">2014-10-05T21:41:36Z</dcterms:created>
  <dcterms:modified xsi:type="dcterms:W3CDTF">2022-11-30T07:51:29Z</dcterms:modified>
</cp:coreProperties>
</file>