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21"/>
  </p:notesMasterIdLst>
  <p:handoutMasterIdLst>
    <p:handoutMasterId r:id="rId22"/>
  </p:handoutMasterIdLst>
  <p:sldIdLst>
    <p:sldId id="330" r:id="rId4"/>
    <p:sldId id="489" r:id="rId5"/>
    <p:sldId id="538" r:id="rId6"/>
    <p:sldId id="540" r:id="rId7"/>
    <p:sldId id="495" r:id="rId8"/>
    <p:sldId id="494" r:id="rId9"/>
    <p:sldId id="491" r:id="rId10"/>
    <p:sldId id="492" r:id="rId11"/>
    <p:sldId id="493" r:id="rId12"/>
    <p:sldId id="496" r:id="rId13"/>
    <p:sldId id="490" r:id="rId14"/>
    <p:sldId id="498" r:id="rId15"/>
    <p:sldId id="507" r:id="rId16"/>
    <p:sldId id="508" r:id="rId17"/>
    <p:sldId id="509" r:id="rId18"/>
    <p:sldId id="541" r:id="rId19"/>
    <p:sldId id="502" r:id="rId20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CC3300"/>
    <a:srgbClr val="009900"/>
    <a:srgbClr val="ABDB77"/>
    <a:srgbClr val="FFCD2D"/>
    <a:srgbClr val="E6AF00"/>
    <a:srgbClr val="33CC33"/>
    <a:srgbClr val="0000FF"/>
    <a:srgbClr val="7AFF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3" d="100"/>
          <a:sy n="113" d="100"/>
        </p:scale>
        <p:origin x="614" y="91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146752" y="4670688"/>
            <a:ext cx="6822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800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Структурный и объектный подход. Синтетическая методика</a:t>
            </a: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17</a:t>
            </a:r>
            <a:r>
              <a:rPr lang="ru-RU" sz="1400" b="1" i="1" baseline="0" dirty="0">
                <a:solidFill>
                  <a:srgbClr val="C00000"/>
                </a:solidFill>
              </a:rPr>
              <a:t> 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0" y="2473539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3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Структурный и объектный подход. Синтетическая методика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4049" y="214962"/>
            <a:ext cx="4139951" cy="14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09.03.03 – Прикладная информатика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3793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Case-</a:t>
            </a:r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средства проектирования БД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Организационная структура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2917" y="46456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b="1" dirty="0">
                <a:solidFill>
                  <a:srgbClr val="C00000"/>
                </a:solidFill>
              </a:rPr>
              <a:t>Организационная структура </a:t>
            </a:r>
            <a:r>
              <a:rPr lang="ru-RU" sz="1200" dirty="0">
                <a:solidFill>
                  <a:srgbClr val="000099"/>
                </a:solidFill>
              </a:rPr>
              <a:t>представляет собой </a:t>
            </a:r>
            <a:r>
              <a:rPr lang="ru-RU" sz="1200" u="sng" dirty="0">
                <a:solidFill>
                  <a:srgbClr val="000099"/>
                </a:solidFill>
              </a:rPr>
              <a:t>совокупность организационных единиц</a:t>
            </a:r>
            <a:r>
              <a:rPr lang="ru-RU" sz="1200" dirty="0">
                <a:solidFill>
                  <a:srgbClr val="000099"/>
                </a:solidFill>
              </a:rPr>
              <a:t>, как правило, </a:t>
            </a:r>
            <a:r>
              <a:rPr lang="ru-RU" sz="1200" i="1" dirty="0">
                <a:solidFill>
                  <a:srgbClr val="000099"/>
                </a:solidFill>
              </a:rPr>
              <a:t>связанных иерархическими и процессными отношениями</a:t>
            </a:r>
            <a:r>
              <a:rPr lang="ru-RU" sz="1200" dirty="0">
                <a:solidFill>
                  <a:srgbClr val="000099"/>
                </a:solidFill>
              </a:rPr>
              <a:t>. </a:t>
            </a:r>
          </a:p>
          <a:p>
            <a:pPr algn="just">
              <a:buFont typeface="Wingdings" pitchFamily="2" charset="2"/>
              <a:buNone/>
            </a:pPr>
            <a:r>
              <a:rPr lang="ru-RU" sz="1200" b="1" dirty="0">
                <a:solidFill>
                  <a:srgbClr val="000099"/>
                </a:solidFill>
              </a:rPr>
              <a:t>Организационная единица </a:t>
            </a:r>
            <a:r>
              <a:rPr lang="ru-RU" sz="1200" dirty="0">
                <a:solidFill>
                  <a:srgbClr val="000099"/>
                </a:solidFill>
              </a:rPr>
              <a:t>— это </a:t>
            </a:r>
            <a:r>
              <a:rPr lang="ru-RU" sz="1200" u="sng" dirty="0">
                <a:solidFill>
                  <a:srgbClr val="000099"/>
                </a:solidFill>
              </a:rPr>
              <a:t>подразделение</a:t>
            </a:r>
            <a:r>
              <a:rPr lang="ru-RU" sz="1200" dirty="0">
                <a:solidFill>
                  <a:srgbClr val="000099"/>
                </a:solidFill>
              </a:rPr>
              <a:t>, представляющее собой объединение людей (персонала) для выполнения совокупности общих функций или бизнес-процессов.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В функционально-ориентированной организационной структуре организационная единица выполняет набор функций, относящихся к одной функции управления и входящих в различные процессы.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В процессно-ориентированной структуре организационная единица выполняет набор функций, входящих в один тип процесса и относящихся к разным функциям управления.</a:t>
            </a:r>
          </a:p>
          <a:p>
            <a:pPr algn="just">
              <a:buFont typeface="Wingdings" pitchFamily="2" charset="2"/>
              <a:buNone/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Уровни построения организационной структуры</a:t>
            </a:r>
            <a:r>
              <a:rPr lang="en-US" sz="1200" dirty="0">
                <a:solidFill>
                  <a:srgbClr val="000099"/>
                </a:solidFill>
              </a:rPr>
              <a:t>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внешнем уровне </a:t>
            </a:r>
            <a:r>
              <a:rPr lang="ru-RU" sz="1200" dirty="0">
                <a:solidFill>
                  <a:srgbClr val="000099"/>
                </a:solidFill>
              </a:rPr>
              <a:t>строится структурная модель предприятия в виде </a:t>
            </a:r>
            <a:r>
              <a:rPr lang="ru-RU" sz="1200" u="sng" dirty="0">
                <a:solidFill>
                  <a:srgbClr val="000099"/>
                </a:solidFill>
              </a:rPr>
              <a:t>иерархии подчинения организационных единиц </a:t>
            </a:r>
            <a:r>
              <a:rPr lang="ru-RU" sz="1200" dirty="0">
                <a:solidFill>
                  <a:srgbClr val="000099"/>
                </a:solidFill>
              </a:rPr>
              <a:t>или списков взаимодействующих подразделений.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концептуальном уровне </a:t>
            </a:r>
            <a:r>
              <a:rPr lang="ru-RU" sz="1200" dirty="0">
                <a:solidFill>
                  <a:srgbClr val="000099"/>
                </a:solidFill>
              </a:rPr>
              <a:t>для каждого подразделения задается организационно-штатная структура должностей (</a:t>
            </a:r>
            <a:r>
              <a:rPr lang="ru-RU" sz="1200" u="sng" dirty="0">
                <a:solidFill>
                  <a:srgbClr val="000099"/>
                </a:solidFill>
              </a:rPr>
              <a:t>ролей персонала</a:t>
            </a:r>
            <a:r>
              <a:rPr lang="ru-RU" sz="1200" dirty="0">
                <a:solidFill>
                  <a:srgbClr val="000099"/>
                </a:solidFill>
              </a:rPr>
              <a:t>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внутреннем уровне </a:t>
            </a:r>
            <a:r>
              <a:rPr lang="ru-RU" sz="1200" dirty="0">
                <a:solidFill>
                  <a:srgbClr val="000099"/>
                </a:solidFill>
              </a:rPr>
              <a:t>определяются требования к </a:t>
            </a:r>
            <a:r>
              <a:rPr lang="ru-RU" sz="1200" u="sng" dirty="0">
                <a:solidFill>
                  <a:srgbClr val="000099"/>
                </a:solidFill>
              </a:rPr>
              <a:t>правам доступа персонала </a:t>
            </a:r>
            <a:r>
              <a:rPr lang="ru-RU" sz="1200" dirty="0">
                <a:solidFill>
                  <a:srgbClr val="000099"/>
                </a:solidFill>
              </a:rPr>
              <a:t>к автоматизируемым функциям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4069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Техническая структура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15302" y="461651"/>
            <a:ext cx="9144000" cy="397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150" b="1" dirty="0">
                <a:solidFill>
                  <a:srgbClr val="C00000"/>
                </a:solidFill>
              </a:rPr>
              <a:t>Топология</a:t>
            </a:r>
            <a:r>
              <a:rPr lang="ru-RU" sz="1150" dirty="0">
                <a:solidFill>
                  <a:srgbClr val="000099"/>
                </a:solidFill>
              </a:rPr>
              <a:t> определяет территориальное размещение </a:t>
            </a:r>
            <a:r>
              <a:rPr lang="ru-RU" sz="1150" u="sng" dirty="0">
                <a:solidFill>
                  <a:srgbClr val="000099"/>
                </a:solidFill>
              </a:rPr>
              <a:t>технических средств по структурным подразделениям предприятия</a:t>
            </a:r>
            <a:r>
              <a:rPr lang="ru-RU" sz="1150" dirty="0">
                <a:solidFill>
                  <a:srgbClr val="000099"/>
                </a:solidFill>
              </a:rPr>
              <a:t>, а </a:t>
            </a:r>
            <a:r>
              <a:rPr lang="ru-RU" sz="1150" b="1" dirty="0">
                <a:solidFill>
                  <a:srgbClr val="C00000"/>
                </a:solidFill>
              </a:rPr>
              <a:t>коммуникация</a:t>
            </a:r>
            <a:r>
              <a:rPr lang="ru-RU" sz="1150" dirty="0">
                <a:solidFill>
                  <a:srgbClr val="000099"/>
                </a:solidFill>
              </a:rPr>
              <a:t> — </a:t>
            </a:r>
            <a:r>
              <a:rPr lang="ru-RU" sz="1150" u="sng" dirty="0">
                <a:solidFill>
                  <a:srgbClr val="000099"/>
                </a:solidFill>
              </a:rPr>
              <a:t>технический способ реализации взаимодействия </a:t>
            </a:r>
            <a:r>
              <a:rPr lang="ru-RU" sz="1150" dirty="0">
                <a:solidFill>
                  <a:srgbClr val="000099"/>
                </a:solidFill>
              </a:rPr>
              <a:t>структурных подразделений.</a:t>
            </a:r>
          </a:p>
          <a:p>
            <a:pPr algn="just">
              <a:buFont typeface="Wingdings" pitchFamily="2" charset="2"/>
              <a:buNone/>
            </a:pPr>
            <a:endParaRPr lang="en-US" sz="1150" dirty="0">
              <a:solidFill>
                <a:srgbClr val="000099"/>
              </a:solidFill>
            </a:endParaRPr>
          </a:p>
          <a:p>
            <a:pPr algn="just"/>
            <a:r>
              <a:rPr lang="ru-RU" sz="1100" dirty="0">
                <a:solidFill>
                  <a:srgbClr val="000099"/>
                </a:solidFill>
              </a:rPr>
              <a:t>Уровни построения технической структуры</a:t>
            </a:r>
            <a:r>
              <a:rPr lang="en-US" sz="1100" dirty="0">
                <a:solidFill>
                  <a:srgbClr val="000099"/>
                </a:solidFill>
              </a:rPr>
              <a:t>:</a:t>
            </a:r>
            <a:endParaRPr lang="en-US" sz="1150" dirty="0">
              <a:solidFill>
                <a:srgbClr val="000099"/>
              </a:solidFill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150" b="1" dirty="0">
                <a:solidFill>
                  <a:srgbClr val="000099"/>
                </a:solidFill>
              </a:rPr>
              <a:t>На внешнем уровне </a:t>
            </a:r>
            <a:r>
              <a:rPr lang="ru-RU" sz="1150" dirty="0">
                <a:solidFill>
                  <a:srgbClr val="000099"/>
                </a:solidFill>
              </a:rPr>
              <a:t>модели определяются </a:t>
            </a:r>
            <a:r>
              <a:rPr lang="ru-RU" sz="1150" u="sng" dirty="0">
                <a:solidFill>
                  <a:srgbClr val="000099"/>
                </a:solidFill>
              </a:rPr>
              <a:t>типы технических средств обработки данных </a:t>
            </a:r>
            <a:r>
              <a:rPr lang="ru-RU" sz="1150" dirty="0">
                <a:solidFill>
                  <a:srgbClr val="000099"/>
                </a:solidFill>
              </a:rPr>
              <a:t>и их </a:t>
            </a:r>
            <a:r>
              <a:rPr lang="ru-RU" sz="1150" u="sng" dirty="0">
                <a:solidFill>
                  <a:srgbClr val="000099"/>
                </a:solidFill>
              </a:rPr>
              <a:t>размещение по структурным </a:t>
            </a:r>
            <a:r>
              <a:rPr lang="ru-RU" sz="1150" dirty="0">
                <a:solidFill>
                  <a:srgbClr val="000099"/>
                </a:solidFill>
              </a:rPr>
              <a:t>подразделениям.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150" b="1" dirty="0">
                <a:solidFill>
                  <a:srgbClr val="000099"/>
                </a:solidFill>
              </a:rPr>
              <a:t>На концептуальном уровне </a:t>
            </a:r>
            <a:r>
              <a:rPr lang="ru-RU" sz="1150" dirty="0">
                <a:solidFill>
                  <a:srgbClr val="000099"/>
                </a:solidFill>
              </a:rPr>
              <a:t>определяется </a:t>
            </a:r>
            <a:r>
              <a:rPr lang="ru-RU" sz="1150" u="sng" dirty="0">
                <a:solidFill>
                  <a:srgbClr val="000099"/>
                </a:solidFill>
              </a:rPr>
              <a:t>способы коммуникаций между техническими комплексами</a:t>
            </a:r>
            <a:r>
              <a:rPr lang="ru-RU" sz="1150" dirty="0">
                <a:solidFill>
                  <a:srgbClr val="000099"/>
                </a:solidFill>
              </a:rPr>
              <a:t> структурных подразделений: физическое перемещение документов, машинных носителей, обмен информацией по каналам связи и т.д.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150" b="1" dirty="0">
                <a:solidFill>
                  <a:srgbClr val="000099"/>
                </a:solidFill>
              </a:rPr>
              <a:t>На внутреннем уровне </a:t>
            </a:r>
            <a:r>
              <a:rPr lang="ru-RU" sz="1150" dirty="0">
                <a:solidFill>
                  <a:srgbClr val="000099"/>
                </a:solidFill>
              </a:rPr>
              <a:t>строится </a:t>
            </a:r>
            <a:r>
              <a:rPr lang="ru-RU" sz="1150" u="sng" dirty="0">
                <a:solidFill>
                  <a:srgbClr val="000099"/>
                </a:solidFill>
              </a:rPr>
              <a:t>модель «клиент-серверной»</a:t>
            </a:r>
            <a:r>
              <a:rPr lang="ru-RU" sz="1150" dirty="0">
                <a:solidFill>
                  <a:srgbClr val="000099"/>
                </a:solidFill>
              </a:rPr>
              <a:t> архитектуры вычислительной сети.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ru-RU" sz="1150" dirty="0">
              <a:solidFill>
                <a:srgbClr val="000099"/>
              </a:solidFill>
            </a:endParaRP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Описанные модели предметной области нацелены на проектирование отдельных компонентов ИС: </a:t>
            </a:r>
            <a:r>
              <a:rPr lang="ru-RU" sz="1150" b="1" dirty="0">
                <a:solidFill>
                  <a:srgbClr val="000099"/>
                </a:solidFill>
              </a:rPr>
              <a:t>данных</a:t>
            </a:r>
            <a:r>
              <a:rPr lang="ru-RU" sz="1150" dirty="0">
                <a:solidFill>
                  <a:srgbClr val="000099"/>
                </a:solidFill>
              </a:rPr>
              <a:t>, </a:t>
            </a:r>
            <a:r>
              <a:rPr lang="ru-RU" sz="1150" b="1" dirty="0">
                <a:solidFill>
                  <a:srgbClr val="000099"/>
                </a:solidFill>
              </a:rPr>
              <a:t>функциональных программных модулей</a:t>
            </a:r>
            <a:r>
              <a:rPr lang="ru-RU" sz="1150" dirty="0">
                <a:solidFill>
                  <a:srgbClr val="000099"/>
                </a:solidFill>
              </a:rPr>
              <a:t>, </a:t>
            </a:r>
            <a:r>
              <a:rPr lang="ru-RU" sz="1150" b="1" dirty="0">
                <a:solidFill>
                  <a:srgbClr val="000099"/>
                </a:solidFill>
              </a:rPr>
              <a:t>управляющих программных модулей</a:t>
            </a:r>
            <a:r>
              <a:rPr lang="ru-RU" sz="1150" dirty="0">
                <a:solidFill>
                  <a:srgbClr val="000099"/>
                </a:solidFill>
              </a:rPr>
              <a:t>, </a:t>
            </a:r>
            <a:r>
              <a:rPr lang="ru-RU" sz="1150" b="1" dirty="0">
                <a:solidFill>
                  <a:srgbClr val="000099"/>
                </a:solidFill>
              </a:rPr>
              <a:t>программных модулей интерфейсов пользователей</a:t>
            </a:r>
            <a:r>
              <a:rPr lang="ru-RU" sz="1150" dirty="0">
                <a:solidFill>
                  <a:srgbClr val="000099"/>
                </a:solidFill>
              </a:rPr>
              <a:t>, </a:t>
            </a:r>
            <a:r>
              <a:rPr lang="ru-RU" sz="1150" b="1" dirty="0">
                <a:solidFill>
                  <a:srgbClr val="000099"/>
                </a:solidFill>
              </a:rPr>
              <a:t>структуры технического комплекса</a:t>
            </a:r>
            <a:r>
              <a:rPr lang="ru-RU" sz="1150" dirty="0">
                <a:solidFill>
                  <a:srgbClr val="000099"/>
                </a:solidFill>
              </a:rPr>
              <a:t>. </a:t>
            </a: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Для более качественного проектирования указанных компонентов требуется построение моделей, увязывающих различные компоненты ИС между собой. В простейшем случае в качестве таких моделей взаимодействия могут использоваться матрицы перекрестных ссылок: </a:t>
            </a:r>
            <a:r>
              <a:rPr lang="ru-RU" sz="1150" i="1" dirty="0">
                <a:solidFill>
                  <a:srgbClr val="000099"/>
                </a:solidFill>
              </a:rPr>
              <a:t>«объекты-функции», «функции-события», «организационные единицы — функции», «организационные единицы — объекты», «организационные единицы — технические средства» </a:t>
            </a:r>
            <a:r>
              <a:rPr lang="ru-RU" sz="1150" dirty="0">
                <a:solidFill>
                  <a:srgbClr val="000099"/>
                </a:solidFill>
              </a:rPr>
              <a:t>и т д. Такие матрицы не наглядны и не отражают особенности реализации взаимодействий.</a:t>
            </a:r>
          </a:p>
          <a:p>
            <a:pPr algn="just"/>
            <a:r>
              <a:rPr lang="ru-RU" sz="1150" dirty="0">
                <a:solidFill>
                  <a:srgbClr val="000099"/>
                </a:solidFill>
              </a:rPr>
              <a:t>Для правильного отображения взаимодействий компонентов ИС важно осуществлять совместное моделирование таких компонентов, особенно с содержательной точки зрения объектов и функций. Методология структурного системного анализа помогает в решении таких задач.</a:t>
            </a:r>
          </a:p>
          <a:p>
            <a:pPr algn="just"/>
            <a:endParaRPr lang="ru-RU" sz="115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1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1700" b="1" dirty="0">
                <a:solidFill>
                  <a:srgbClr val="000099"/>
                </a:solidFill>
              </a:rPr>
              <a:t>Функционально-ориентированные и объектно-ориентированные методологии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61651"/>
            <a:ext cx="91440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Объектные методики</a:t>
            </a:r>
            <a:r>
              <a:rPr lang="en-US" sz="1200" b="1" dirty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(например, </a:t>
            </a:r>
            <a:r>
              <a:rPr lang="en-US" sz="1200" dirty="0">
                <a:solidFill>
                  <a:srgbClr val="000099"/>
                </a:solidFill>
              </a:rPr>
              <a:t>UML</a:t>
            </a:r>
            <a:r>
              <a:rPr lang="ru-RU" sz="1200" dirty="0">
                <a:solidFill>
                  <a:srgbClr val="000099"/>
                </a:solidFill>
              </a:rPr>
              <a:t>) рассматривают моделируемую организацию как </a:t>
            </a:r>
            <a:r>
              <a:rPr lang="ru-RU" sz="1200" u="sng" dirty="0">
                <a:solidFill>
                  <a:srgbClr val="000099"/>
                </a:solidFill>
              </a:rPr>
              <a:t>набор взаимодействующих объектов — производственных единиц</a:t>
            </a:r>
            <a:r>
              <a:rPr lang="ru-RU" sz="1200" dirty="0">
                <a:solidFill>
                  <a:srgbClr val="000099"/>
                </a:solidFill>
              </a:rPr>
              <a:t>. Объект определяется как осязаемая реальность — предмет или явление, имеющие четко определяемое поведение. Целью применения данной методики является выделение объектов, составляющих организацию, и распределение между ними ответственностей за выполняемые действия.</a:t>
            </a: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Функциональные методики</a:t>
            </a:r>
            <a:r>
              <a:rPr lang="ru-RU" sz="1200" dirty="0">
                <a:solidFill>
                  <a:srgbClr val="000099"/>
                </a:solidFill>
              </a:rPr>
              <a:t>, наиболее известной из которых является методика IDEF, рассматривают </a:t>
            </a:r>
            <a:r>
              <a:rPr lang="ru-RU" sz="1200" u="sng" dirty="0">
                <a:solidFill>
                  <a:srgbClr val="000099"/>
                </a:solidFill>
              </a:rPr>
              <a:t>организацию как набор функций</a:t>
            </a:r>
            <a:r>
              <a:rPr lang="ru-RU" sz="1200" dirty="0">
                <a:solidFill>
                  <a:srgbClr val="000099"/>
                </a:solidFill>
              </a:rPr>
              <a:t>, преобразующий поступающий поток информации в выходной поток. Процесс преобразования информации потребляет определенные ресурсы. </a:t>
            </a:r>
            <a:r>
              <a:rPr lang="ru-RU" sz="1200" u="sng" dirty="0">
                <a:solidFill>
                  <a:srgbClr val="000099"/>
                </a:solidFill>
              </a:rPr>
              <a:t>Основное отличие от объектной методики заключается в четком отделении функций (методов обработки данных) от самих данных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u="sng" dirty="0">
                <a:solidFill>
                  <a:srgbClr val="000099"/>
                </a:solidFill>
              </a:rPr>
              <a:t>Принципиальное отличие</a:t>
            </a:r>
            <a:r>
              <a:rPr lang="ru-RU" sz="1200" dirty="0">
                <a:solidFill>
                  <a:srgbClr val="000099"/>
                </a:solidFill>
              </a:rPr>
              <a:t> между функциональным и объектным подходом заключается </a:t>
            </a:r>
            <a:r>
              <a:rPr lang="ru-RU" sz="1200" u="sng" dirty="0">
                <a:solidFill>
                  <a:srgbClr val="000099"/>
                </a:solidFill>
              </a:rPr>
              <a:t>в способе декомпозиции системы</a:t>
            </a:r>
            <a:r>
              <a:rPr lang="ru-RU" sz="1200" dirty="0">
                <a:solidFill>
                  <a:srgbClr val="000099"/>
                </a:solidFill>
              </a:rPr>
              <a:t>. Объектно-ориентированный подход использует объектную декомпозицию, при этом </a:t>
            </a:r>
            <a:r>
              <a:rPr lang="ru-RU" sz="1200" i="1" dirty="0">
                <a:solidFill>
                  <a:srgbClr val="000099"/>
                </a:solidFill>
              </a:rPr>
              <a:t>статическая структура </a:t>
            </a:r>
            <a:r>
              <a:rPr lang="ru-RU" sz="1200" dirty="0">
                <a:solidFill>
                  <a:srgbClr val="000099"/>
                </a:solidFill>
              </a:rPr>
              <a:t>описывается в </a:t>
            </a:r>
            <a:r>
              <a:rPr lang="ru-RU" sz="1200" i="1" dirty="0">
                <a:solidFill>
                  <a:srgbClr val="000099"/>
                </a:solidFill>
              </a:rPr>
              <a:t>терминах объектов </a:t>
            </a:r>
            <a:r>
              <a:rPr lang="ru-RU" sz="1200" dirty="0">
                <a:solidFill>
                  <a:srgbClr val="000099"/>
                </a:solidFill>
              </a:rPr>
              <a:t>и связей между ними, а </a:t>
            </a:r>
            <a:r>
              <a:rPr lang="ru-RU" sz="1200" i="1" dirty="0">
                <a:solidFill>
                  <a:srgbClr val="000099"/>
                </a:solidFill>
              </a:rPr>
              <a:t>поведение системы </a:t>
            </a:r>
            <a:r>
              <a:rPr lang="ru-RU" sz="1200" dirty="0">
                <a:solidFill>
                  <a:srgbClr val="000099"/>
                </a:solidFill>
              </a:rPr>
              <a:t>описывается в терминах </a:t>
            </a:r>
            <a:r>
              <a:rPr lang="ru-RU" sz="1200" i="1" dirty="0">
                <a:solidFill>
                  <a:srgbClr val="000099"/>
                </a:solidFill>
              </a:rPr>
              <a:t>обмена сообщениями </a:t>
            </a:r>
            <a:r>
              <a:rPr lang="ru-RU" sz="1200" dirty="0">
                <a:solidFill>
                  <a:srgbClr val="000099"/>
                </a:solidFill>
              </a:rPr>
              <a:t>между объектами. Целью методики является построение бизнес-модели организации, позволяющей перейти от модели сценариев использования к модели, определяющей отдельные объекты, участвующие в реализации бизнес-функций.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Концептуальной основой объектно-ориентированного подхода является объектная модель, которая строится с учетом следующих принципов: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абстрагирование;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инкапсуляция;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модульность;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иерархия;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типизация;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параллелизм;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устойчивость. </a:t>
            </a:r>
          </a:p>
        </p:txBody>
      </p:sp>
    </p:spTree>
    <p:extLst>
      <p:ext uri="{BB962C8B-B14F-4D97-AF65-F5344CB8AC3E}">
        <p14:creationId xmlns:p14="http://schemas.microsoft.com/office/powerpoint/2010/main" val="93452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1700" b="1" dirty="0">
                <a:solidFill>
                  <a:srgbClr val="000099"/>
                </a:solidFill>
              </a:rPr>
              <a:t>Объектно-ориентированная методология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61651"/>
            <a:ext cx="9144000" cy="439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150" b="1" dirty="0">
                <a:solidFill>
                  <a:srgbClr val="000099"/>
                </a:solidFill>
              </a:rPr>
              <a:t>Основными понятиями </a:t>
            </a:r>
            <a:r>
              <a:rPr lang="ru-RU" sz="1150" dirty="0">
                <a:solidFill>
                  <a:srgbClr val="000099"/>
                </a:solidFill>
              </a:rPr>
              <a:t>объектно-ориентированного подхода являются </a:t>
            </a:r>
            <a:r>
              <a:rPr lang="ru-RU" sz="1150" u="sng" dirty="0">
                <a:solidFill>
                  <a:srgbClr val="000099"/>
                </a:solidFill>
              </a:rPr>
              <a:t>объект и класс</a:t>
            </a:r>
            <a:r>
              <a:rPr lang="ru-RU" sz="1150" dirty="0">
                <a:solidFill>
                  <a:srgbClr val="000099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ru-RU" sz="1150" b="1" dirty="0">
                <a:solidFill>
                  <a:srgbClr val="CC3300"/>
                </a:solidFill>
              </a:rPr>
              <a:t>Объект</a:t>
            </a:r>
            <a:r>
              <a:rPr lang="ru-RU" sz="1150" dirty="0">
                <a:solidFill>
                  <a:srgbClr val="000099"/>
                </a:solidFill>
              </a:rPr>
              <a:t> — предмет или явление, имеющее четко определенное поведение и обладающие состоянием, поведением и индивидуальностью. </a:t>
            </a:r>
          </a:p>
          <a:p>
            <a:pPr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Структура и поведение схожих объектов определяют общий для них класс. </a:t>
            </a:r>
            <a:r>
              <a:rPr lang="ru-RU" sz="1150" b="1" dirty="0">
                <a:solidFill>
                  <a:srgbClr val="CC3300"/>
                </a:solidFill>
              </a:rPr>
              <a:t>Класс</a:t>
            </a:r>
            <a:r>
              <a:rPr lang="ru-RU" sz="1150" dirty="0">
                <a:solidFill>
                  <a:srgbClr val="CC3300"/>
                </a:solidFill>
              </a:rPr>
              <a:t> </a:t>
            </a:r>
            <a:r>
              <a:rPr lang="ru-RU" sz="1150" dirty="0">
                <a:solidFill>
                  <a:srgbClr val="000099"/>
                </a:solidFill>
              </a:rPr>
              <a:t>— это множество объектов, связанных общностью структуры и поведения. </a:t>
            </a:r>
          </a:p>
          <a:p>
            <a:pPr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Следующую группу важных понятий объектного подхода составляют </a:t>
            </a:r>
            <a:r>
              <a:rPr lang="ru-RU" sz="1150" u="sng" dirty="0">
                <a:solidFill>
                  <a:srgbClr val="000099"/>
                </a:solidFill>
              </a:rPr>
              <a:t>наследование и полиморфизм</a:t>
            </a:r>
            <a:r>
              <a:rPr lang="ru-RU" sz="1150" dirty="0">
                <a:solidFill>
                  <a:srgbClr val="000099"/>
                </a:solidFill>
              </a:rPr>
              <a:t>. Понятие </a:t>
            </a:r>
            <a:r>
              <a:rPr lang="ru-RU" sz="1150" i="1" dirty="0">
                <a:solidFill>
                  <a:srgbClr val="000099"/>
                </a:solidFill>
              </a:rPr>
              <a:t>полиморфизм</a:t>
            </a:r>
            <a:r>
              <a:rPr lang="ru-RU" sz="1150" dirty="0">
                <a:solidFill>
                  <a:srgbClr val="000099"/>
                </a:solidFill>
              </a:rPr>
              <a:t> может быть интерпретировано как </a:t>
            </a:r>
            <a:r>
              <a:rPr lang="ru-RU" sz="1150" i="1" dirty="0">
                <a:solidFill>
                  <a:srgbClr val="000099"/>
                </a:solidFill>
              </a:rPr>
              <a:t>способность класса принадлежать более чем одному типу</a:t>
            </a:r>
            <a:r>
              <a:rPr lang="ru-RU" sz="1150" dirty="0">
                <a:solidFill>
                  <a:srgbClr val="000099"/>
                </a:solidFill>
              </a:rPr>
              <a:t>. </a:t>
            </a:r>
            <a:r>
              <a:rPr lang="ru-RU" sz="1150" i="1" dirty="0">
                <a:solidFill>
                  <a:srgbClr val="000099"/>
                </a:solidFill>
              </a:rPr>
              <a:t>Наследование</a:t>
            </a:r>
            <a:r>
              <a:rPr lang="ru-RU" sz="1150" dirty="0">
                <a:solidFill>
                  <a:srgbClr val="000099"/>
                </a:solidFill>
              </a:rPr>
              <a:t> означает </a:t>
            </a:r>
            <a:r>
              <a:rPr lang="ru-RU" sz="1150" i="1" dirty="0">
                <a:solidFill>
                  <a:srgbClr val="000099"/>
                </a:solidFill>
              </a:rPr>
              <a:t>построение новых классов</a:t>
            </a:r>
            <a:r>
              <a:rPr lang="ru-RU" sz="1150" dirty="0">
                <a:solidFill>
                  <a:srgbClr val="000099"/>
                </a:solidFill>
              </a:rPr>
              <a:t> на основе существующих с возможностью добавления или переопределения данных и методов.</a:t>
            </a:r>
          </a:p>
          <a:p>
            <a:pPr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Большинство существующих методов объектно-ориентированного подхода включают </a:t>
            </a:r>
            <a:r>
              <a:rPr lang="ru-RU" sz="1150" i="1" dirty="0">
                <a:solidFill>
                  <a:srgbClr val="000099"/>
                </a:solidFill>
              </a:rPr>
              <a:t>язык моделирования </a:t>
            </a:r>
            <a:r>
              <a:rPr lang="ru-RU" sz="1150" dirty="0">
                <a:solidFill>
                  <a:srgbClr val="000099"/>
                </a:solidFill>
              </a:rPr>
              <a:t>и </a:t>
            </a:r>
            <a:r>
              <a:rPr lang="ru-RU" sz="1150" i="1" dirty="0">
                <a:solidFill>
                  <a:srgbClr val="000099"/>
                </a:solidFill>
              </a:rPr>
              <a:t>описание процесса моделирования</a:t>
            </a:r>
            <a:r>
              <a:rPr lang="ru-RU" sz="1150" dirty="0">
                <a:solidFill>
                  <a:srgbClr val="000099"/>
                </a:solidFill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ru-RU" sz="1150" b="1" dirty="0">
                <a:solidFill>
                  <a:srgbClr val="000099"/>
                </a:solidFill>
              </a:rPr>
              <a:t>Процесс </a:t>
            </a:r>
            <a:r>
              <a:rPr lang="ru-RU" sz="1150" dirty="0">
                <a:solidFill>
                  <a:srgbClr val="000099"/>
                </a:solidFill>
              </a:rPr>
              <a:t>— это описание шагов, которые необходимо выполнить при разработке проекта. В качестве языка моделирования объектного подхода используется унифицированный язык моделирования UML, который содержит стандартный набор диаграмм для моделирования.</a:t>
            </a:r>
          </a:p>
          <a:p>
            <a:pPr algn="just">
              <a:lnSpc>
                <a:spcPct val="90000"/>
              </a:lnSpc>
            </a:pPr>
            <a:r>
              <a:rPr lang="ru-RU" sz="1150" b="1" dirty="0">
                <a:solidFill>
                  <a:srgbClr val="000099"/>
                </a:solidFill>
              </a:rPr>
              <a:t>Диаграмма</a:t>
            </a:r>
            <a:r>
              <a:rPr lang="ru-RU" sz="1150" dirty="0">
                <a:solidFill>
                  <a:srgbClr val="000099"/>
                </a:solidFill>
              </a:rPr>
              <a:t> (</a:t>
            </a:r>
            <a:r>
              <a:rPr lang="ru-RU" sz="1150" dirty="0" err="1">
                <a:solidFill>
                  <a:srgbClr val="000099"/>
                </a:solidFill>
              </a:rPr>
              <a:t>Diagram</a:t>
            </a:r>
            <a:r>
              <a:rPr lang="ru-RU" sz="1150" dirty="0">
                <a:solidFill>
                  <a:srgbClr val="000099"/>
                </a:solidFill>
              </a:rPr>
              <a:t>) — это графическое представление множества элементов. Чаще всего она изображается в виде связного графа с вершинами (сущностями) и ребрами (отношениями) и представляет собой некоторую проекцию системы.</a:t>
            </a:r>
          </a:p>
          <a:p>
            <a:pPr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Объектно-ориентированный подход обладает следующими </a:t>
            </a:r>
            <a:r>
              <a:rPr lang="ru-RU" sz="1150" b="1" dirty="0">
                <a:solidFill>
                  <a:srgbClr val="000099"/>
                </a:solidFill>
              </a:rPr>
              <a:t>преимуществами</a:t>
            </a:r>
            <a:r>
              <a:rPr lang="ru-RU" sz="1150" dirty="0">
                <a:solidFill>
                  <a:srgbClr val="000099"/>
                </a:solidFill>
              </a:rPr>
              <a:t>: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150" i="1" dirty="0">
                <a:solidFill>
                  <a:srgbClr val="000099"/>
                </a:solidFill>
              </a:rPr>
              <a:t>Объектная декомпозиция </a:t>
            </a:r>
            <a:r>
              <a:rPr lang="ru-RU" sz="1150" dirty="0">
                <a:solidFill>
                  <a:srgbClr val="000099"/>
                </a:solidFill>
              </a:rPr>
              <a:t>дает возможность </a:t>
            </a:r>
            <a:r>
              <a:rPr lang="ru-RU" sz="1150" u="sng" dirty="0">
                <a:solidFill>
                  <a:srgbClr val="000099"/>
                </a:solidFill>
              </a:rPr>
              <a:t>создавать модели меньшего размера </a:t>
            </a:r>
            <a:r>
              <a:rPr lang="ru-RU" sz="1150" dirty="0">
                <a:solidFill>
                  <a:srgbClr val="000099"/>
                </a:solidFill>
              </a:rPr>
              <a:t>путем использования </a:t>
            </a:r>
            <a:r>
              <a:rPr lang="ru-RU" sz="1150" u="sng" dirty="0">
                <a:solidFill>
                  <a:srgbClr val="000099"/>
                </a:solidFill>
              </a:rPr>
              <a:t>общих механизмов</a:t>
            </a:r>
            <a:r>
              <a:rPr lang="ru-RU" sz="1150" dirty="0">
                <a:solidFill>
                  <a:srgbClr val="000099"/>
                </a:solidFill>
              </a:rPr>
              <a:t>, обеспечивающих необходимую экономию выразительных средств.  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150" dirty="0">
                <a:solidFill>
                  <a:srgbClr val="000099"/>
                </a:solidFill>
              </a:rPr>
              <a:t>Использование </a:t>
            </a:r>
            <a:r>
              <a:rPr lang="ru-RU" sz="1150" i="1" dirty="0">
                <a:solidFill>
                  <a:srgbClr val="000099"/>
                </a:solidFill>
              </a:rPr>
              <a:t>объектного подхода</a:t>
            </a:r>
            <a:r>
              <a:rPr lang="ru-RU" sz="1150" dirty="0">
                <a:solidFill>
                  <a:srgbClr val="000099"/>
                </a:solidFill>
              </a:rPr>
              <a:t> существенно </a:t>
            </a:r>
            <a:r>
              <a:rPr lang="ru-RU" sz="1150" u="sng" dirty="0">
                <a:solidFill>
                  <a:srgbClr val="000099"/>
                </a:solidFill>
              </a:rPr>
              <a:t>повышает уровень унификации разработки и пригодность для повторного использования</a:t>
            </a:r>
            <a:r>
              <a:rPr lang="ru-RU" sz="1150" dirty="0">
                <a:solidFill>
                  <a:srgbClr val="000099"/>
                </a:solidFill>
              </a:rPr>
              <a:t>, что ведет к созданию среды разработки и переходу к сборочному созданию моделей.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150" i="1" dirty="0">
                <a:solidFill>
                  <a:srgbClr val="000099"/>
                </a:solidFill>
              </a:rPr>
              <a:t>Объектная декомпозиция </a:t>
            </a:r>
            <a:r>
              <a:rPr lang="ru-RU" sz="1150" dirty="0">
                <a:solidFill>
                  <a:srgbClr val="000099"/>
                </a:solidFill>
              </a:rPr>
              <a:t>позволяет </a:t>
            </a:r>
            <a:r>
              <a:rPr lang="ru-RU" sz="1150" u="sng" dirty="0">
                <a:solidFill>
                  <a:srgbClr val="000099"/>
                </a:solidFill>
              </a:rPr>
              <a:t>избежать создания сложных моделей</a:t>
            </a:r>
            <a:r>
              <a:rPr lang="ru-RU" sz="1150" dirty="0">
                <a:solidFill>
                  <a:srgbClr val="000099"/>
                </a:solidFill>
              </a:rPr>
              <a:t>, так как она предполагает </a:t>
            </a:r>
            <a:r>
              <a:rPr lang="ru-RU" sz="1150" i="1" dirty="0">
                <a:solidFill>
                  <a:srgbClr val="000099"/>
                </a:solidFill>
              </a:rPr>
              <a:t>эволюционный путь </a:t>
            </a:r>
            <a:r>
              <a:rPr lang="ru-RU" sz="1150" dirty="0">
                <a:solidFill>
                  <a:srgbClr val="000099"/>
                </a:solidFill>
              </a:rPr>
              <a:t>развития модели на базе относительно небольших подсистем.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150" u="sng" dirty="0">
                <a:solidFill>
                  <a:srgbClr val="000099"/>
                </a:solidFill>
              </a:rPr>
              <a:t>Объектная модель естественна</a:t>
            </a:r>
            <a:r>
              <a:rPr lang="ru-RU" sz="1150" dirty="0">
                <a:solidFill>
                  <a:srgbClr val="000099"/>
                </a:solidFill>
              </a:rPr>
              <a:t>, поскольку </a:t>
            </a:r>
            <a:r>
              <a:rPr lang="ru-RU" sz="1150" dirty="0" err="1">
                <a:solidFill>
                  <a:srgbClr val="000099"/>
                </a:solidFill>
              </a:rPr>
              <a:t>ориентированна</a:t>
            </a:r>
            <a:r>
              <a:rPr lang="ru-RU" sz="1150" dirty="0">
                <a:solidFill>
                  <a:srgbClr val="000099"/>
                </a:solidFill>
              </a:rPr>
              <a:t> на человеческое восприятие мира.</a:t>
            </a:r>
          </a:p>
          <a:p>
            <a:pPr algn="just">
              <a:lnSpc>
                <a:spcPct val="90000"/>
              </a:lnSpc>
            </a:pPr>
            <a:r>
              <a:rPr lang="ru-RU" sz="1150" dirty="0">
                <a:solidFill>
                  <a:srgbClr val="000099"/>
                </a:solidFill>
              </a:rPr>
              <a:t> К </a:t>
            </a:r>
            <a:r>
              <a:rPr lang="ru-RU" sz="1150" b="1" dirty="0">
                <a:solidFill>
                  <a:srgbClr val="000099"/>
                </a:solidFill>
              </a:rPr>
              <a:t>недостаткам</a:t>
            </a:r>
            <a:r>
              <a:rPr lang="ru-RU" sz="1150" dirty="0">
                <a:solidFill>
                  <a:srgbClr val="000099"/>
                </a:solidFill>
              </a:rPr>
              <a:t> объектно-ориентированного подхода относятся </a:t>
            </a:r>
            <a:r>
              <a:rPr lang="ru-RU" sz="1150" u="sng" dirty="0">
                <a:solidFill>
                  <a:srgbClr val="000099"/>
                </a:solidFill>
              </a:rPr>
              <a:t>высокие начальные затраты</a:t>
            </a:r>
            <a:r>
              <a:rPr lang="ru-RU" sz="1150" dirty="0">
                <a:solidFill>
                  <a:srgbClr val="000099"/>
                </a:solidFill>
              </a:rPr>
              <a:t>. Этот подход не дает немедленной отдачи. Эффект от его применения сказывается после разработки двух—трех проектов и накопления повторно используемых компонентов. Диаграммы, отражающие специфику объектного подхода, менее наглядны.</a:t>
            </a: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1700" b="1" dirty="0">
                <a:solidFill>
                  <a:srgbClr val="000099"/>
                </a:solidFill>
              </a:rPr>
              <a:t>Сравнение методик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61651"/>
            <a:ext cx="9144000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200" b="1" dirty="0">
                <a:solidFill>
                  <a:srgbClr val="000099"/>
                </a:solidFill>
              </a:rPr>
              <a:t>В функциональных моделях </a:t>
            </a:r>
            <a:r>
              <a:rPr lang="ru-RU" sz="1200" dirty="0">
                <a:solidFill>
                  <a:srgbClr val="000099"/>
                </a:solidFill>
              </a:rPr>
              <a:t>(DFD-диаграммах потоков данных, SADT-диаграммах) главными </a:t>
            </a:r>
            <a:r>
              <a:rPr lang="ru-RU" sz="1200" i="1" dirty="0">
                <a:solidFill>
                  <a:srgbClr val="000099"/>
                </a:solidFill>
              </a:rPr>
              <a:t>структурными компонентами являются функции</a:t>
            </a:r>
            <a:r>
              <a:rPr lang="ru-RU" sz="1200" dirty="0">
                <a:solidFill>
                  <a:srgbClr val="000099"/>
                </a:solidFill>
              </a:rPr>
              <a:t> (операции, действия, работы), которые на диаграммах связываются между собой потоками объектов.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Несомненным </a:t>
            </a:r>
            <a:r>
              <a:rPr lang="ru-RU" sz="1200" b="1" dirty="0">
                <a:solidFill>
                  <a:srgbClr val="000099"/>
                </a:solidFill>
              </a:rPr>
              <a:t>достоинством</a:t>
            </a:r>
            <a:r>
              <a:rPr lang="ru-RU" sz="1200" dirty="0">
                <a:solidFill>
                  <a:srgbClr val="000099"/>
                </a:solidFill>
              </a:rPr>
              <a:t> функциональных моделей является реализация структурного подхода к проектированию ИС по принципу </a:t>
            </a:r>
            <a:r>
              <a:rPr lang="ru-RU" sz="1200" u="sng" dirty="0">
                <a:solidFill>
                  <a:srgbClr val="000099"/>
                </a:solidFill>
              </a:rPr>
              <a:t>«сверху-вниз»</a:t>
            </a:r>
            <a:r>
              <a:rPr lang="ru-RU" sz="1200" dirty="0">
                <a:solidFill>
                  <a:srgbClr val="000099"/>
                </a:solidFill>
              </a:rPr>
              <a:t>, когда каждый функциональный блок может быть декомпозирован на множество подфункций и т.д., выполняя, таким образом, модульное проектирование ИС. 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Для функциональных моделей характерны процедурная строгость декомпозиции ИС и наглядность представления.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При функциональном подходе объектные модели данных в виде ER-диаграмм «объект — свойство — связь» разрабатываются отдельно. Для проверки корректности моделирования предметной области между функциональными и объектными моделями устанавливаются взаимно однозначные связи.</a:t>
            </a:r>
            <a:endParaRPr lang="en-US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Главный </a:t>
            </a:r>
            <a:r>
              <a:rPr lang="ru-RU" sz="1200" b="1" dirty="0">
                <a:solidFill>
                  <a:srgbClr val="000099"/>
                </a:solidFill>
              </a:rPr>
              <a:t>недостаток</a:t>
            </a:r>
            <a:r>
              <a:rPr lang="ru-RU" sz="1200" dirty="0">
                <a:solidFill>
                  <a:srgbClr val="000099"/>
                </a:solidFill>
              </a:rPr>
              <a:t> функциональных моделей заключается в том, что </a:t>
            </a:r>
            <a:r>
              <a:rPr lang="ru-RU" sz="1200" u="sng" dirty="0">
                <a:solidFill>
                  <a:srgbClr val="000099"/>
                </a:solidFill>
              </a:rPr>
              <a:t>процессы и данные существуют отдельно друг от друга</a:t>
            </a:r>
            <a:r>
              <a:rPr lang="ru-RU" sz="1200" dirty="0">
                <a:solidFill>
                  <a:srgbClr val="000099"/>
                </a:solidFill>
              </a:rPr>
              <a:t> — помимо функциональной декомпозиции существует структура данных, находящаяся на втором плане. Кроме того, не ясны условия выполнения процессов обработки информации, которые динамически могут изменяться.</a:t>
            </a:r>
          </a:p>
          <a:p>
            <a:pPr algn="just">
              <a:lnSpc>
                <a:spcPct val="90000"/>
              </a:lnSpc>
            </a:pPr>
            <a:endParaRPr lang="en-US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i="1" dirty="0">
                <a:solidFill>
                  <a:srgbClr val="000099"/>
                </a:solidFill>
              </a:rPr>
              <a:t>Перечисленные недостатки функциональных моделей снимаются в объектно-ориентированных моделях</a:t>
            </a:r>
            <a:r>
              <a:rPr lang="ru-RU" sz="1200" dirty="0">
                <a:solidFill>
                  <a:srgbClr val="000099"/>
                </a:solidFill>
              </a:rPr>
              <a:t>, в которых главным структурообразующим компонентом выступает класс объектов с набором функций, которые могут обращаться к атрибутам этого класса.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Для классов объектов характерна </a:t>
            </a:r>
            <a:r>
              <a:rPr lang="ru-RU" sz="1200" i="1" dirty="0">
                <a:solidFill>
                  <a:srgbClr val="000099"/>
                </a:solidFill>
              </a:rPr>
              <a:t>иерархия обобщения</a:t>
            </a:r>
            <a:r>
              <a:rPr lang="ru-RU" sz="1200" dirty="0">
                <a:solidFill>
                  <a:srgbClr val="000099"/>
                </a:solidFill>
              </a:rPr>
              <a:t>, позволяющая осуществлять наследование не только атрибутов (свойств) объектов от вышестоящего класса объектов к нижестоящему классу, но и функций (методов).</a:t>
            </a:r>
          </a:p>
        </p:txBody>
      </p:sp>
    </p:spTree>
    <p:extLst>
      <p:ext uri="{BB962C8B-B14F-4D97-AF65-F5344CB8AC3E}">
        <p14:creationId xmlns:p14="http://schemas.microsoft.com/office/powerpoint/2010/main" val="9279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1700" b="1" dirty="0">
                <a:solidFill>
                  <a:srgbClr val="000099"/>
                </a:solidFill>
              </a:rPr>
              <a:t>Сравнение методик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61651"/>
            <a:ext cx="91440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В случае наследования функций можно абстрагироваться от конкретной реализации процедур (абстрактные типы данных), которые отличаются для определенных подклассов ситуаций. Это дает возможность обращаться к подобным программным модулям по общим именам (полиморфизм) и осуществлять повторное использование программного кода при модификации программного обеспечения. Таким образом, </a:t>
            </a:r>
            <a:r>
              <a:rPr lang="ru-RU" sz="1200" i="1" dirty="0">
                <a:solidFill>
                  <a:srgbClr val="000099"/>
                </a:solidFill>
              </a:rPr>
              <a:t>адаптивность объектно-ориентированных систем </a:t>
            </a:r>
            <a:r>
              <a:rPr lang="ru-RU" sz="1200" dirty="0">
                <a:solidFill>
                  <a:srgbClr val="000099"/>
                </a:solidFill>
              </a:rPr>
              <a:t>к изменению предметной области по сравнению с функциональным подходом </a:t>
            </a:r>
            <a:r>
              <a:rPr lang="ru-RU" sz="1200" i="1" dirty="0">
                <a:solidFill>
                  <a:srgbClr val="000099"/>
                </a:solidFill>
              </a:rPr>
              <a:t>значительно выше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При объектно-ориентированном подходе </a:t>
            </a:r>
            <a:r>
              <a:rPr lang="ru-RU" sz="1200" i="1" dirty="0">
                <a:solidFill>
                  <a:srgbClr val="000099"/>
                </a:solidFill>
              </a:rPr>
              <a:t>изменяется и принцип проектирования ИС</a:t>
            </a:r>
            <a:r>
              <a:rPr lang="ru-RU" sz="1200" dirty="0">
                <a:solidFill>
                  <a:srgbClr val="000099"/>
                </a:solidFill>
              </a:rPr>
              <a:t>. </a:t>
            </a:r>
            <a:r>
              <a:rPr lang="ru-RU" sz="1200" u="sng" dirty="0">
                <a:solidFill>
                  <a:srgbClr val="000099"/>
                </a:solidFill>
              </a:rPr>
              <a:t>Сначала выделяются классы объектов</a:t>
            </a:r>
            <a:r>
              <a:rPr lang="ru-RU" sz="1200" dirty="0">
                <a:solidFill>
                  <a:srgbClr val="000099"/>
                </a:solidFill>
              </a:rPr>
              <a:t>, а далее в зависимости от возможных состояний объектов (жизненного цикла объектов) определяются методы обработки (функциональные процедуры), что обеспечивает наилучшую реализацию динамического поведения информационной системы.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Для объектно-ориентированного подхода разработаны графические методы моделирования предметной области, обобщенные в языке унифицированного моделирования UML. Однако по наглядности представления модели пользователю-заказчику объектно-ориентированные модели явно уступают функциональным моделям.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При выборе методики моделирования предметной области обычно в качестве критерия выступает </a:t>
            </a:r>
            <a:r>
              <a:rPr lang="ru-RU" sz="1200" u="sng" dirty="0">
                <a:solidFill>
                  <a:srgbClr val="000099"/>
                </a:solidFill>
              </a:rPr>
              <a:t>степень ее динамичности</a:t>
            </a:r>
            <a:r>
              <a:rPr lang="ru-RU" sz="1200" dirty="0">
                <a:solidFill>
                  <a:srgbClr val="000099"/>
                </a:solidFill>
              </a:rPr>
              <a:t>. Для более регламентированных задач больше подходят функциональные модели, для более адаптивных бизнес-процессов (управления рабочими потоками, реализации динамических запросов к информационным хранилищам) — объектно-ориентированные модели. Однако в рамках одной и той же ИС для различных классов задач могут требоваться различные виды моделей, описывающих одну и ту же проблемную область. В таком случае должны использоваться комбинированные модели предметной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163727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1700" b="1" dirty="0">
                <a:solidFill>
                  <a:srgbClr val="000099"/>
                </a:solidFill>
              </a:rPr>
              <a:t>Синтетическая методика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61651"/>
            <a:ext cx="914400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Наилучшим способом преодоления недостатков рассмотренных методик является формирование синергетической методики, объединяющей различные этапы отдельных методик. При этом из каждой методики необходимо взять часть методологии, наиболее полно и формально изложенную, и обеспечить возможность обмена результатами на различных этапах применения синергетической методики. В </a:t>
            </a:r>
            <a:r>
              <a:rPr lang="ru-RU" sz="1200" dirty="0" err="1">
                <a:solidFill>
                  <a:srgbClr val="000099"/>
                </a:solidFill>
              </a:rPr>
              <a:t>бинес</a:t>
            </a:r>
            <a:r>
              <a:rPr lang="ru-RU" sz="1200" dirty="0">
                <a:solidFill>
                  <a:srgbClr val="000099"/>
                </a:solidFill>
              </a:rPr>
              <a:t>-моделировании неявным образом идет формирование подобной синергетической методики.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Идея синтетической методики заключается в последовательном применении функционального и объектного подхода с учетом возможности реинжиниринга существующей ситуации.</a:t>
            </a: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Рассмотрим применение синтетической методики на примере разработки административного регламента.</a:t>
            </a: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При построении административных регламентов выделяются следующие стадии: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Определение границ системы. На этой стадии при помощи анализа потоков данных выделяют внешние сущности и собственно моделируемую систему.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Выделение сценариев использования системы. На этой стадии при помощи критерия полезности строят для каждой внешней сущности набор сценариев использования системы.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Добавление системных сценариев использования. На этой стадии определяют сценарии, необходимые для реализации целей системы, отличных от целей пользователей.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Построение диаграммы активностей по сценариям использования. На этой стадии строят набор действий системы, приводящих к реализации сценариев использования;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Функциональная декомпозиция диаграмм активностей как контекстных диаграмм методики IDEF0.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Формальное описание отдельных функциональных активностей в виде административного регламента (с применением различных нотаций).</a:t>
            </a: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9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1995686"/>
            <a:ext cx="9144000" cy="864096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5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5245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365983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Сущность и принципы структурного подхода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2917" y="464560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Сущность структурного подхода к разработке ИС заключается в ее </a:t>
            </a:r>
            <a:r>
              <a:rPr lang="ru-RU" sz="1200" b="1" i="1" dirty="0">
                <a:solidFill>
                  <a:srgbClr val="000099"/>
                </a:solidFill>
              </a:rPr>
              <a:t>декомпозиции</a:t>
            </a:r>
            <a:r>
              <a:rPr lang="ru-RU" sz="1200" dirty="0">
                <a:solidFill>
                  <a:srgbClr val="000099"/>
                </a:solidFill>
              </a:rPr>
              <a:t> (разбиении) на автоматизируемые функции: система разбивается на </a:t>
            </a:r>
            <a:r>
              <a:rPr lang="ru-RU" sz="1200" i="1" dirty="0">
                <a:solidFill>
                  <a:srgbClr val="000099"/>
                </a:solidFill>
              </a:rPr>
              <a:t>функциональные подсистемы</a:t>
            </a:r>
            <a:r>
              <a:rPr lang="ru-RU" sz="1200" b="1" dirty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(пример: постановка на учет, инвентаризация, списание), которые в свою очередь делятся на </a:t>
            </a:r>
            <a:r>
              <a:rPr lang="ru-RU" sz="1200" i="1" dirty="0">
                <a:solidFill>
                  <a:srgbClr val="000099"/>
                </a:solidFill>
              </a:rPr>
              <a:t>подфункции</a:t>
            </a:r>
            <a:r>
              <a:rPr lang="ru-RU" sz="1200" dirty="0">
                <a:solidFill>
                  <a:srgbClr val="000099"/>
                </a:solidFill>
              </a:rPr>
              <a:t>, подразделяемые на </a:t>
            </a:r>
            <a:r>
              <a:rPr lang="ru-RU" sz="1200" i="1" dirty="0">
                <a:solidFill>
                  <a:srgbClr val="000099"/>
                </a:solidFill>
              </a:rPr>
              <a:t>задачи</a:t>
            </a:r>
            <a:r>
              <a:rPr lang="ru-RU" sz="1200" dirty="0">
                <a:solidFill>
                  <a:srgbClr val="000099"/>
                </a:solidFill>
              </a:rPr>
              <a:t> и так далее. Процесс разбиения продолжается вплоть до </a:t>
            </a:r>
            <a:r>
              <a:rPr lang="ru-RU" sz="1200" i="1" dirty="0">
                <a:solidFill>
                  <a:srgbClr val="000099"/>
                </a:solidFill>
              </a:rPr>
              <a:t>конкретных процедур</a:t>
            </a:r>
            <a:r>
              <a:rPr lang="ru-RU" sz="1200" dirty="0">
                <a:solidFill>
                  <a:srgbClr val="000099"/>
                </a:solidFill>
              </a:rPr>
              <a:t>. При этом автоматизируемая система сохраняет </a:t>
            </a:r>
            <a:r>
              <a:rPr lang="ru-RU" sz="1200" b="1" dirty="0">
                <a:solidFill>
                  <a:srgbClr val="000099"/>
                </a:solidFill>
              </a:rPr>
              <a:t>целостное представление</a:t>
            </a:r>
            <a:r>
              <a:rPr lang="ru-RU" sz="1200" dirty="0">
                <a:solidFill>
                  <a:srgbClr val="000099"/>
                </a:solidFill>
              </a:rPr>
              <a:t>, в котором все составляющие компоненты взаимосвязаны. При разработке системы </a:t>
            </a:r>
            <a:r>
              <a:rPr lang="ru-RU" sz="1200" i="1" dirty="0">
                <a:solidFill>
                  <a:srgbClr val="000099"/>
                </a:solidFill>
              </a:rPr>
              <a:t>"снизу-вверх" </a:t>
            </a:r>
            <a:r>
              <a:rPr lang="ru-RU" sz="1200" dirty="0">
                <a:solidFill>
                  <a:srgbClr val="000099"/>
                </a:solidFill>
              </a:rPr>
              <a:t>от отдельных задач ко всей системе целостность </a:t>
            </a:r>
            <a:r>
              <a:rPr lang="ru-RU" sz="1200" i="1" dirty="0">
                <a:solidFill>
                  <a:srgbClr val="000099"/>
                </a:solidFill>
              </a:rPr>
              <a:t>теряется</a:t>
            </a:r>
            <a:r>
              <a:rPr lang="ru-RU" sz="1200" dirty="0">
                <a:solidFill>
                  <a:srgbClr val="000099"/>
                </a:solidFill>
              </a:rPr>
              <a:t>, возникают проблемы при информационной стыковке отдельных компонентов.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Все наиболее распространенные методологии структурного подхода базируются на ряде общих принципов. В качестве двух базовых принципов используются: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C3300"/>
                </a:solidFill>
              </a:rPr>
              <a:t>Принцип "разделяй и властвуй" </a:t>
            </a:r>
            <a:r>
              <a:rPr lang="ru-RU" sz="1200" dirty="0">
                <a:solidFill>
                  <a:srgbClr val="000099"/>
                </a:solidFill>
              </a:rPr>
              <a:t>- принцип решения сложных проблем путем их разбиения на множество меньших независимых задач, легких для понимания и решения.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C3300"/>
                </a:solidFill>
              </a:rPr>
              <a:t>Принцип иерархического упорядочивания</a:t>
            </a:r>
            <a:r>
              <a:rPr lang="ru-RU" sz="1200" dirty="0">
                <a:solidFill>
                  <a:srgbClr val="000099"/>
                </a:solidFill>
              </a:rPr>
              <a:t> - принцип организации составных частей проблемы в иерархические древовидные структуры с добавлением новых деталей на каждом уровне.</a:t>
            </a:r>
            <a:endParaRPr lang="en-US" sz="1200" dirty="0">
              <a:solidFill>
                <a:srgbClr val="000099"/>
              </a:solidFill>
            </a:endParaRPr>
          </a:p>
          <a:p>
            <a:pPr algn="just"/>
            <a:endParaRPr lang="ru-RU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Другие основные из этих принципов являются следующие: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C3300"/>
                </a:solidFill>
              </a:rPr>
              <a:t>Принцип абстрагирования </a:t>
            </a:r>
            <a:r>
              <a:rPr lang="ru-RU" sz="1200" dirty="0">
                <a:solidFill>
                  <a:srgbClr val="000099"/>
                </a:solidFill>
              </a:rPr>
              <a:t>- заключается в выделении существенных аспектов системы и отвлечения от несущественных (фактически выделение сущностей).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C3300"/>
                </a:solidFill>
              </a:rPr>
              <a:t>Принцип формализации </a:t>
            </a:r>
            <a:r>
              <a:rPr lang="ru-RU" sz="1200" dirty="0">
                <a:solidFill>
                  <a:srgbClr val="000099"/>
                </a:solidFill>
              </a:rPr>
              <a:t>- заключается в необходимости строгого методического подхода к решению проблемы (любые диаграммы и т.п.).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C3300"/>
                </a:solidFill>
              </a:rPr>
              <a:t>Принцип непротиворечивости </a:t>
            </a:r>
            <a:r>
              <a:rPr lang="ru-RU" sz="1200" dirty="0">
                <a:solidFill>
                  <a:srgbClr val="000099"/>
                </a:solidFill>
              </a:rPr>
              <a:t>- заключается в обоснованности и согласованности элементов (пример: в базе один факт хранится один раз).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C3300"/>
                </a:solidFill>
              </a:rPr>
              <a:t>Принцип структурирования данных </a:t>
            </a:r>
            <a:r>
              <a:rPr lang="ru-RU" sz="1200" dirty="0">
                <a:solidFill>
                  <a:srgbClr val="000099"/>
                </a:solidFill>
              </a:rPr>
              <a:t>- заключается в том, что данные должны быть структурированы и иерархически организованы (например в виде дерева или таблиц и т.п.).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63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365983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Группы средств проектирования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2917" y="46456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В структурном анализе выделяют </a:t>
            </a:r>
            <a:r>
              <a:rPr lang="ru-RU" sz="1200" b="1" dirty="0">
                <a:solidFill>
                  <a:srgbClr val="000099"/>
                </a:solidFill>
              </a:rPr>
              <a:t>группы средств</a:t>
            </a:r>
            <a:r>
              <a:rPr lang="ru-RU" sz="1200" dirty="0">
                <a:solidFill>
                  <a:srgbClr val="000099"/>
                </a:solidFill>
              </a:rPr>
              <a:t>, иллюстрирующих </a:t>
            </a:r>
            <a:r>
              <a:rPr lang="ru-RU" sz="1200" i="1" dirty="0">
                <a:solidFill>
                  <a:srgbClr val="000099"/>
                </a:solidFill>
              </a:rPr>
              <a:t>функции</a:t>
            </a:r>
            <a:r>
              <a:rPr lang="ru-RU" sz="1200" dirty="0">
                <a:solidFill>
                  <a:srgbClr val="000099"/>
                </a:solidFill>
              </a:rPr>
              <a:t>, выполняемые системой и отношения между </a:t>
            </a:r>
            <a:r>
              <a:rPr lang="ru-RU" sz="1200" i="1" dirty="0">
                <a:solidFill>
                  <a:srgbClr val="000099"/>
                </a:solidFill>
              </a:rPr>
              <a:t>данными</a:t>
            </a:r>
            <a:r>
              <a:rPr lang="ru-RU" sz="1200" dirty="0">
                <a:solidFill>
                  <a:srgbClr val="000099"/>
                </a:solidFill>
              </a:rPr>
              <a:t>. Каждой группе средств соответствуют определенные виды моделей (диаграмм), например: </a:t>
            </a:r>
          </a:p>
          <a:p>
            <a:pPr algn="just">
              <a:buFont typeface="Wingdings" pitchFamily="2" charset="2"/>
              <a:buNone/>
            </a:pPr>
            <a:endParaRPr lang="ru-RU" sz="1200" dirty="0">
              <a:solidFill>
                <a:srgbClr val="000099"/>
              </a:solidFill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SADT</a:t>
            </a:r>
            <a:r>
              <a:rPr lang="ru-RU" sz="1200" dirty="0">
                <a:solidFill>
                  <a:srgbClr val="000099"/>
                </a:solidFill>
              </a:rPr>
              <a:t> (</a:t>
            </a:r>
            <a:r>
              <a:rPr lang="ru-RU" sz="1200" dirty="0" err="1">
                <a:solidFill>
                  <a:srgbClr val="000099"/>
                </a:solidFill>
              </a:rPr>
              <a:t>Structured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Analysis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and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Design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Technique</a:t>
            </a:r>
            <a:r>
              <a:rPr lang="ru-RU" sz="1200" dirty="0">
                <a:solidFill>
                  <a:srgbClr val="000099"/>
                </a:solidFill>
              </a:rPr>
              <a:t>) модели и соответствующие функциональные диаграммы (со стороны функций, процессов).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DFD </a:t>
            </a:r>
            <a:r>
              <a:rPr lang="ru-RU" sz="1200" dirty="0">
                <a:solidFill>
                  <a:srgbClr val="000099"/>
                </a:solidFill>
              </a:rPr>
              <a:t>(</a:t>
            </a:r>
            <a:r>
              <a:rPr lang="ru-RU" sz="1200" dirty="0" err="1">
                <a:solidFill>
                  <a:srgbClr val="000099"/>
                </a:solidFill>
              </a:rPr>
              <a:t>Data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Flow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Diagrams</a:t>
            </a:r>
            <a:r>
              <a:rPr lang="ru-RU" sz="1200" dirty="0">
                <a:solidFill>
                  <a:srgbClr val="000099"/>
                </a:solidFill>
              </a:rPr>
              <a:t>) диаграммы потоков данных (документооборот).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ERD </a:t>
            </a:r>
            <a:r>
              <a:rPr lang="ru-RU" sz="1200" dirty="0">
                <a:solidFill>
                  <a:srgbClr val="000099"/>
                </a:solidFill>
              </a:rPr>
              <a:t>(</a:t>
            </a:r>
            <a:r>
              <a:rPr lang="ru-RU" sz="1200" dirty="0" err="1">
                <a:solidFill>
                  <a:srgbClr val="000099"/>
                </a:solidFill>
              </a:rPr>
              <a:t>Entity-Relationship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Diagrams</a:t>
            </a:r>
            <a:r>
              <a:rPr lang="ru-RU" sz="1200" dirty="0">
                <a:solidFill>
                  <a:srgbClr val="000099"/>
                </a:solidFill>
              </a:rPr>
              <a:t>) диаграммы "сущность-связь” (концептуальная модель данных).</a:t>
            </a:r>
          </a:p>
          <a:p>
            <a:pPr algn="just">
              <a:buFont typeface="Wingdings" pitchFamily="2" charset="2"/>
              <a:buNone/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На стадии </a:t>
            </a:r>
            <a:r>
              <a:rPr lang="ru-RU" sz="1200" b="1" dirty="0">
                <a:solidFill>
                  <a:srgbClr val="000099"/>
                </a:solidFill>
              </a:rPr>
              <a:t>проектирования ИС</a:t>
            </a:r>
            <a:r>
              <a:rPr lang="ru-RU" sz="1200" dirty="0">
                <a:solidFill>
                  <a:srgbClr val="000099"/>
                </a:solidFill>
              </a:rPr>
              <a:t> модели расширяются, уточняются и дополняются </a:t>
            </a:r>
            <a:r>
              <a:rPr lang="ru-RU" sz="1200" i="1" dirty="0">
                <a:solidFill>
                  <a:srgbClr val="000099"/>
                </a:solidFill>
              </a:rPr>
              <a:t>диаграммами</a:t>
            </a:r>
            <a:r>
              <a:rPr lang="ru-RU" sz="1200" dirty="0">
                <a:solidFill>
                  <a:srgbClr val="000099"/>
                </a:solidFill>
              </a:rPr>
              <a:t>, отражающими структуру программного обеспечения: </a:t>
            </a:r>
            <a:r>
              <a:rPr lang="ru-RU" sz="1200" i="1" dirty="0">
                <a:solidFill>
                  <a:srgbClr val="000099"/>
                </a:solidFill>
              </a:rPr>
              <a:t>архитектуру ПО</a:t>
            </a:r>
            <a:r>
              <a:rPr lang="ru-RU" sz="1200" dirty="0">
                <a:solidFill>
                  <a:srgbClr val="000099"/>
                </a:solidFill>
              </a:rPr>
              <a:t>, </a:t>
            </a:r>
            <a:r>
              <a:rPr lang="ru-RU" sz="1200" i="1" dirty="0">
                <a:solidFill>
                  <a:srgbClr val="000099"/>
                </a:solidFill>
              </a:rPr>
              <a:t>структурные схемы программ </a:t>
            </a:r>
            <a:r>
              <a:rPr lang="ru-RU" sz="1200" dirty="0">
                <a:solidFill>
                  <a:srgbClr val="000099"/>
                </a:solidFill>
              </a:rPr>
              <a:t>и </a:t>
            </a:r>
            <a:r>
              <a:rPr lang="ru-RU" sz="1200" i="1" dirty="0">
                <a:solidFill>
                  <a:srgbClr val="000099"/>
                </a:solidFill>
              </a:rPr>
              <a:t>диаграммы экранных форм</a:t>
            </a:r>
            <a:r>
              <a:rPr lang="ru-RU" sz="1200" dirty="0">
                <a:solidFill>
                  <a:srgbClr val="000099"/>
                </a:solidFill>
              </a:rPr>
              <a:t>. </a:t>
            </a:r>
          </a:p>
          <a:p>
            <a:pPr algn="just">
              <a:buFont typeface="Wingdings" pitchFamily="2" charset="2"/>
              <a:buNone/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Перечисленные </a:t>
            </a:r>
            <a:r>
              <a:rPr lang="ru-RU" sz="1200" u="sng" dirty="0">
                <a:solidFill>
                  <a:srgbClr val="000099"/>
                </a:solidFill>
              </a:rPr>
              <a:t>модели в совокупности дают полное описание ИС </a:t>
            </a:r>
            <a:r>
              <a:rPr lang="ru-RU" sz="1200" dirty="0">
                <a:solidFill>
                  <a:srgbClr val="000099"/>
                </a:solidFill>
              </a:rPr>
              <a:t>независимо от того, является-ли она существующей или вновь разрабатываемой. Состав диаграмм в каждом конкретном случае зависит от необходимой полноты описания системы.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11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Структурная модель предметной области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2917" y="46456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В основе проектирования ИС лежит моделирование предметной области. При этом под </a:t>
            </a:r>
            <a:r>
              <a:rPr lang="ru-RU" sz="1200" u="sng" dirty="0">
                <a:solidFill>
                  <a:srgbClr val="000099"/>
                </a:solidFill>
              </a:rPr>
              <a:t>моделью</a:t>
            </a:r>
            <a:r>
              <a:rPr lang="ru-RU" sz="1200" dirty="0">
                <a:solidFill>
                  <a:srgbClr val="000099"/>
                </a:solidFill>
              </a:rPr>
              <a:t> предметной области понимается </a:t>
            </a:r>
            <a:r>
              <a:rPr lang="ru-RU" sz="1200" u="sng" dirty="0">
                <a:solidFill>
                  <a:srgbClr val="000099"/>
                </a:solidFill>
              </a:rPr>
              <a:t>некоторая система, имитирующая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i="1" dirty="0">
                <a:solidFill>
                  <a:srgbClr val="000099"/>
                </a:solidFill>
              </a:rPr>
              <a:t>структуру</a:t>
            </a:r>
            <a:r>
              <a:rPr lang="ru-RU" sz="1200" dirty="0">
                <a:solidFill>
                  <a:srgbClr val="000099"/>
                </a:solidFill>
              </a:rPr>
              <a:t> или </a:t>
            </a:r>
            <a:r>
              <a:rPr lang="ru-RU" sz="1200" i="1" dirty="0">
                <a:solidFill>
                  <a:srgbClr val="000099"/>
                </a:solidFill>
              </a:rPr>
              <a:t>функционирование</a:t>
            </a:r>
            <a:r>
              <a:rPr lang="ru-RU" sz="1200" dirty="0">
                <a:solidFill>
                  <a:srgbClr val="000099"/>
                </a:solidFill>
              </a:rPr>
              <a:t> исследуемой предметной области и отвечающая основному требованию — быть адекватной этой области. Предварительное моделирование предметной области позволяет сократить время и сроки проведения проектировочных работ и получить более эффективный и качественный проект.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К моделям предметных областей предъявляются следующие требования: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Формализация</a:t>
            </a:r>
            <a:r>
              <a:rPr lang="ru-RU" sz="1200" dirty="0">
                <a:solidFill>
                  <a:srgbClr val="000099"/>
                </a:solidFill>
              </a:rPr>
              <a:t>, обеспечивающая однозначное описание структуры предметной области.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Понятность для заказчиков и разработчиков </a:t>
            </a:r>
            <a:r>
              <a:rPr lang="ru-RU" sz="1200" dirty="0">
                <a:solidFill>
                  <a:srgbClr val="000099"/>
                </a:solidFill>
              </a:rPr>
              <a:t>на основе применения графических средств отображения модели.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Реализуемость</a:t>
            </a:r>
            <a:r>
              <a:rPr lang="ru-RU" sz="1200" dirty="0">
                <a:solidFill>
                  <a:srgbClr val="000099"/>
                </a:solidFill>
              </a:rPr>
              <a:t>, подразумевающая наличие средств физической реализации модели предметной области в ИС.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Обеспечение оценки эффективности реализации</a:t>
            </a:r>
            <a:r>
              <a:rPr lang="ru-RU" sz="1200" dirty="0">
                <a:solidFill>
                  <a:srgbClr val="000099"/>
                </a:solidFill>
              </a:rPr>
              <a:t> модели предметной области на основе определенных методов и вычисляемых показателей. </a:t>
            </a:r>
          </a:p>
          <a:p>
            <a:pPr algn="just"/>
            <a:r>
              <a:rPr lang="ru-RU" sz="1200" dirty="0">
                <a:solidFill>
                  <a:srgbClr val="000099"/>
                </a:solidFill>
              </a:rPr>
              <a:t>Для реализации перечисленных требований, как правило, строится система моделей, которая отражает </a:t>
            </a:r>
            <a:r>
              <a:rPr lang="ru-RU" sz="1200" i="1" dirty="0">
                <a:solidFill>
                  <a:srgbClr val="000099"/>
                </a:solidFill>
              </a:rPr>
              <a:t>структурный</a:t>
            </a:r>
            <a:r>
              <a:rPr lang="ru-RU" sz="1200" dirty="0">
                <a:solidFill>
                  <a:srgbClr val="000099"/>
                </a:solidFill>
              </a:rPr>
              <a:t> и </a:t>
            </a:r>
            <a:r>
              <a:rPr lang="ru-RU" sz="1200" i="1" dirty="0">
                <a:solidFill>
                  <a:srgbClr val="000099"/>
                </a:solidFill>
              </a:rPr>
              <a:t>оценочный аспекты </a:t>
            </a:r>
            <a:r>
              <a:rPr lang="ru-RU" sz="1200" dirty="0">
                <a:solidFill>
                  <a:srgbClr val="000099"/>
                </a:solidFill>
              </a:rPr>
              <a:t>функционирования предметной области.</a:t>
            </a:r>
          </a:p>
          <a:p>
            <a:pPr algn="just">
              <a:buFont typeface="Wingdings" pitchFamily="2" charset="2"/>
              <a:buNone/>
            </a:pPr>
            <a:r>
              <a:rPr lang="ru-RU" sz="1200" u="sng" dirty="0">
                <a:solidFill>
                  <a:srgbClr val="000099"/>
                </a:solidFill>
              </a:rPr>
              <a:t>Структурный аспект </a:t>
            </a:r>
            <a:r>
              <a:rPr lang="ru-RU" sz="1200" dirty="0">
                <a:solidFill>
                  <a:srgbClr val="000099"/>
                </a:solidFill>
              </a:rPr>
              <a:t>предполагает построение: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00000"/>
                </a:solidFill>
              </a:rPr>
              <a:t>Объектной структуры</a:t>
            </a:r>
            <a:r>
              <a:rPr lang="ru-RU" sz="1200" dirty="0">
                <a:solidFill>
                  <a:srgbClr val="000099"/>
                </a:solidFill>
              </a:rPr>
              <a:t>, отражающей </a:t>
            </a:r>
            <a:r>
              <a:rPr lang="ru-RU" sz="1200" i="1" dirty="0">
                <a:solidFill>
                  <a:srgbClr val="000099"/>
                </a:solidFill>
              </a:rPr>
              <a:t>состав</a:t>
            </a:r>
            <a:r>
              <a:rPr lang="ru-RU" sz="1200" dirty="0">
                <a:solidFill>
                  <a:srgbClr val="000099"/>
                </a:solidFill>
              </a:rPr>
              <a:t> взаимодействующих в процессах </a:t>
            </a:r>
            <a:r>
              <a:rPr lang="ru-RU" sz="1200" i="1" dirty="0">
                <a:solidFill>
                  <a:srgbClr val="000099"/>
                </a:solidFill>
              </a:rPr>
              <a:t>материальных и информационных объектов</a:t>
            </a:r>
            <a:r>
              <a:rPr lang="ru-RU" sz="1200" dirty="0">
                <a:solidFill>
                  <a:srgbClr val="000099"/>
                </a:solidFill>
              </a:rPr>
              <a:t> предметной области.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00000"/>
                </a:solidFill>
              </a:rPr>
              <a:t>Функциональной структуры</a:t>
            </a:r>
            <a:r>
              <a:rPr lang="ru-RU" sz="1200" dirty="0">
                <a:solidFill>
                  <a:srgbClr val="000099"/>
                </a:solidFill>
              </a:rPr>
              <a:t>, отражающей </a:t>
            </a:r>
            <a:r>
              <a:rPr lang="ru-RU" sz="1200" i="1" dirty="0">
                <a:solidFill>
                  <a:srgbClr val="000099"/>
                </a:solidFill>
              </a:rPr>
              <a:t>взаимосвязь функций</a:t>
            </a:r>
            <a:r>
              <a:rPr lang="ru-RU" sz="1200" dirty="0">
                <a:solidFill>
                  <a:srgbClr val="000099"/>
                </a:solidFill>
              </a:rPr>
              <a:t> (действий) по преобразованию объектов в процессах.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00000"/>
                </a:solidFill>
              </a:rPr>
              <a:t>Структуры управления</a:t>
            </a:r>
            <a:r>
              <a:rPr lang="ru-RU" sz="1200" dirty="0">
                <a:solidFill>
                  <a:srgbClr val="000099"/>
                </a:solidFill>
              </a:rPr>
              <a:t>, отражающей события и бизнес-правила, которые воздействуют на выполнение процессов.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00000"/>
                </a:solidFill>
              </a:rPr>
              <a:t>Организационной структуры</a:t>
            </a:r>
            <a:r>
              <a:rPr lang="ru-RU" sz="1200" dirty="0">
                <a:solidFill>
                  <a:srgbClr val="000099"/>
                </a:solidFill>
              </a:rPr>
              <a:t>, отражающей </a:t>
            </a:r>
            <a:r>
              <a:rPr lang="ru-RU" sz="1200" i="1" dirty="0">
                <a:solidFill>
                  <a:srgbClr val="000099"/>
                </a:solidFill>
              </a:rPr>
              <a:t>взаимодействие организационных единиц</a:t>
            </a:r>
            <a:r>
              <a:rPr lang="ru-RU" sz="1200" dirty="0">
                <a:solidFill>
                  <a:srgbClr val="000099"/>
                </a:solidFill>
              </a:rPr>
              <a:t> предприятия и персонала в процессах.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C00000"/>
                </a:solidFill>
              </a:rPr>
              <a:t>Технической структуры</a:t>
            </a:r>
            <a:r>
              <a:rPr lang="ru-RU" sz="1200" dirty="0">
                <a:solidFill>
                  <a:srgbClr val="000099"/>
                </a:solidFill>
              </a:rPr>
              <a:t>, описывающей </a:t>
            </a:r>
            <a:r>
              <a:rPr lang="ru-RU" sz="1200" i="1" dirty="0">
                <a:solidFill>
                  <a:srgbClr val="000099"/>
                </a:solidFill>
              </a:rPr>
              <a:t>топологию расположения</a:t>
            </a:r>
            <a:r>
              <a:rPr lang="ru-RU" sz="1200" dirty="0">
                <a:solidFill>
                  <a:srgbClr val="000099"/>
                </a:solidFill>
              </a:rPr>
              <a:t> и </a:t>
            </a:r>
            <a:r>
              <a:rPr lang="ru-RU" sz="1200" i="1" dirty="0">
                <a:solidFill>
                  <a:srgbClr val="000099"/>
                </a:solidFill>
              </a:rPr>
              <a:t>способы коммуникации</a:t>
            </a:r>
            <a:r>
              <a:rPr lang="ru-RU" sz="1200" dirty="0">
                <a:solidFill>
                  <a:srgbClr val="000099"/>
                </a:solidFill>
              </a:rPr>
              <a:t> комплекса технических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391175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1900" b="1" dirty="0">
                <a:solidFill>
                  <a:srgbClr val="000099"/>
                </a:solidFill>
              </a:rPr>
              <a:t>Языки моделирования</a:t>
            </a:r>
            <a:r>
              <a:rPr lang="en-US" sz="1900" b="1" dirty="0">
                <a:solidFill>
                  <a:srgbClr val="000099"/>
                </a:solidFill>
              </a:rPr>
              <a:t>. </a:t>
            </a:r>
            <a:r>
              <a:rPr lang="ru-RU" sz="1900" b="1" dirty="0">
                <a:solidFill>
                  <a:srgbClr val="000099"/>
                </a:solidFill>
              </a:rPr>
              <a:t>Эффективность автоматизируемых процессов 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917" y="46456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i="1" dirty="0">
                <a:solidFill>
                  <a:srgbClr val="000099"/>
                </a:solidFill>
              </a:rPr>
              <a:t>Для отображения структурного аспекта</a:t>
            </a:r>
            <a:r>
              <a:rPr lang="ru-RU" sz="1200" dirty="0">
                <a:solidFill>
                  <a:srgbClr val="000099"/>
                </a:solidFill>
              </a:rPr>
              <a:t> моделей предметных областей в основном </a:t>
            </a:r>
            <a:r>
              <a:rPr lang="ru-RU" sz="1200" i="1" dirty="0">
                <a:solidFill>
                  <a:srgbClr val="000099"/>
                </a:solidFill>
              </a:rPr>
              <a:t>используются графические методы.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Главное </a:t>
            </a:r>
            <a:r>
              <a:rPr lang="ru-RU" sz="1200" i="1" dirty="0">
                <a:solidFill>
                  <a:srgbClr val="000099"/>
                </a:solidFill>
              </a:rPr>
              <a:t>требование к графическим методам </a:t>
            </a:r>
            <a:r>
              <a:rPr lang="ru-RU" sz="1200" dirty="0">
                <a:solidFill>
                  <a:srgbClr val="000099"/>
                </a:solidFill>
              </a:rPr>
              <a:t>документирования — </a:t>
            </a:r>
            <a:r>
              <a:rPr lang="ru-RU" sz="1200" i="1" dirty="0">
                <a:solidFill>
                  <a:srgbClr val="000099"/>
                </a:solidFill>
              </a:rPr>
              <a:t>простота</a:t>
            </a:r>
            <a:r>
              <a:rPr lang="ru-RU" sz="1200" dirty="0">
                <a:solidFill>
                  <a:srgbClr val="000099"/>
                </a:solidFill>
              </a:rPr>
              <a:t>. </a:t>
            </a:r>
            <a:r>
              <a:rPr lang="ru-RU" sz="1200" i="1" dirty="0">
                <a:solidFill>
                  <a:srgbClr val="000099"/>
                </a:solidFill>
              </a:rPr>
              <a:t>Графические методы </a:t>
            </a:r>
            <a:r>
              <a:rPr lang="ru-RU" sz="1200" dirty="0">
                <a:solidFill>
                  <a:srgbClr val="000099"/>
                </a:solidFill>
              </a:rPr>
              <a:t>должны обеспечивать возможность </a:t>
            </a:r>
            <a:r>
              <a:rPr lang="ru-RU" sz="1200" i="1" dirty="0">
                <a:solidFill>
                  <a:srgbClr val="000099"/>
                </a:solidFill>
              </a:rPr>
              <a:t>структурной декомпозиции спецификаций системы </a:t>
            </a:r>
            <a:r>
              <a:rPr lang="ru-RU" sz="1200" dirty="0">
                <a:solidFill>
                  <a:srgbClr val="000099"/>
                </a:solidFill>
              </a:rPr>
              <a:t>с максимальной степенью детализации и согласований описаний на смежных уровнях декомпозиции.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С моделированием непосредственно связана проблема выбора языка представления проектных решений, позволяющего как можно больше привлекать будущих пользователей системы к ее разработке. </a:t>
            </a:r>
            <a:r>
              <a:rPr lang="ru-RU" sz="1200" b="1" dirty="0">
                <a:solidFill>
                  <a:srgbClr val="C00000"/>
                </a:solidFill>
              </a:rPr>
              <a:t>Язык моделирования</a:t>
            </a:r>
            <a:r>
              <a:rPr lang="ru-RU" sz="1200" dirty="0">
                <a:solidFill>
                  <a:srgbClr val="C00000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— это нотация, в основном графическая, которая используется для описания проектов. Нотация представляет собой совокупность графических объектов, используемых в модели. </a:t>
            </a:r>
          </a:p>
          <a:p>
            <a:pPr algn="just">
              <a:buFont typeface="Wingdings" pitchFamily="2" charset="2"/>
              <a:buNone/>
            </a:pPr>
            <a:r>
              <a:rPr lang="ru-RU" sz="1200" u="sng" dirty="0">
                <a:solidFill>
                  <a:srgbClr val="000099"/>
                </a:solidFill>
              </a:rPr>
              <a:t>Главный критерий адекватности структурной модели </a:t>
            </a:r>
            <a:r>
              <a:rPr lang="ru-RU" sz="1200" dirty="0">
                <a:solidFill>
                  <a:srgbClr val="000099"/>
                </a:solidFill>
              </a:rPr>
              <a:t>предметной области заключается в </a:t>
            </a:r>
            <a:r>
              <a:rPr lang="ru-RU" sz="1200" i="1" dirty="0">
                <a:solidFill>
                  <a:srgbClr val="000099"/>
                </a:solidFill>
              </a:rPr>
              <a:t>функциональной полноте </a:t>
            </a:r>
            <a:r>
              <a:rPr lang="ru-RU" sz="1200" dirty="0">
                <a:solidFill>
                  <a:srgbClr val="000099"/>
                </a:solidFill>
              </a:rPr>
              <a:t>разрабатываемой ИС.</a:t>
            </a:r>
          </a:p>
          <a:p>
            <a:pPr algn="just">
              <a:buFont typeface="Wingdings" pitchFamily="2" charset="2"/>
              <a:buNone/>
            </a:pPr>
            <a:r>
              <a:rPr lang="ru-RU" sz="1200" b="1" dirty="0">
                <a:solidFill>
                  <a:srgbClr val="C00000"/>
                </a:solidFill>
              </a:rPr>
              <a:t>Оценочные аспекты </a:t>
            </a:r>
            <a:r>
              <a:rPr lang="ru-RU" sz="1200" dirty="0">
                <a:solidFill>
                  <a:srgbClr val="000099"/>
                </a:solidFill>
              </a:rPr>
              <a:t>моделирования предметной области связаны с разрабатываемыми показателями эффективности автоматизируемых процессов, к которым относятся: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Время решения задач.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Стоимостные затраты на обработку данных.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Надежность процессов.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Косвенные показатели эффективности</a:t>
            </a:r>
            <a:r>
              <a:rPr lang="ru-RU" sz="1200" dirty="0">
                <a:solidFill>
                  <a:srgbClr val="000099"/>
                </a:solidFill>
              </a:rPr>
              <a:t>, такие, как объемы производства, производительность труда, оборачиваемость капитала, рентабельность и т.д.</a:t>
            </a:r>
          </a:p>
          <a:p>
            <a:pPr algn="just"/>
            <a:r>
              <a:rPr lang="ru-RU" sz="1200" i="1" dirty="0">
                <a:solidFill>
                  <a:srgbClr val="000099"/>
                </a:solidFill>
              </a:rPr>
              <a:t>Для расчета показателей</a:t>
            </a:r>
            <a:r>
              <a:rPr lang="ru-RU" sz="1200" dirty="0">
                <a:solidFill>
                  <a:srgbClr val="000099"/>
                </a:solidFill>
              </a:rPr>
              <a:t> эффективности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могут использоваться</a:t>
            </a:r>
            <a:r>
              <a:rPr lang="en-US" sz="1200" dirty="0">
                <a:solidFill>
                  <a:srgbClr val="000099"/>
                </a:solidFill>
              </a:rPr>
              <a:t>: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Статические методы функционально-стоимостного анализа </a:t>
            </a:r>
            <a:r>
              <a:rPr lang="ru-RU" sz="1200" dirty="0">
                <a:solidFill>
                  <a:srgbClr val="000099"/>
                </a:solidFill>
              </a:rPr>
              <a:t>(АВС).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b="1" dirty="0">
                <a:solidFill>
                  <a:srgbClr val="000099"/>
                </a:solidFill>
              </a:rPr>
              <a:t>Динамические методы имитационного моделирования</a:t>
            </a:r>
            <a:r>
              <a:rPr lang="en-US" sz="1200" b="1" dirty="0">
                <a:solidFill>
                  <a:srgbClr val="000099"/>
                </a:solidFill>
              </a:rPr>
              <a:t>.</a:t>
            </a:r>
            <a:endParaRPr lang="ru-RU" sz="1200" b="1" dirty="0">
              <a:solidFill>
                <a:srgbClr val="000099"/>
              </a:solidFill>
            </a:endParaRPr>
          </a:p>
          <a:p>
            <a:pPr algn="just"/>
            <a:r>
              <a:rPr lang="ru-RU" sz="1200" dirty="0">
                <a:solidFill>
                  <a:srgbClr val="000099"/>
                </a:solidFill>
              </a:rPr>
              <a:t>В основе различных методологий моделирования предметной области ИС лежат принципы последовательной детализации абстрактных категорий. </a:t>
            </a:r>
          </a:p>
        </p:txBody>
      </p:sp>
    </p:spTree>
    <p:extLst>
      <p:ext uri="{BB962C8B-B14F-4D97-AF65-F5344CB8AC3E}">
        <p14:creationId xmlns:p14="http://schemas.microsoft.com/office/powerpoint/2010/main" val="411751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Уровни построения моделей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917" y="4645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Обычно модели строятся на </a:t>
            </a:r>
            <a:r>
              <a:rPr lang="ru-RU" sz="1200" b="1" dirty="0">
                <a:solidFill>
                  <a:srgbClr val="C00000"/>
                </a:solidFill>
              </a:rPr>
              <a:t>трех уровнях</a:t>
            </a:r>
            <a:r>
              <a:rPr lang="ru-RU" sz="1200" dirty="0">
                <a:solidFill>
                  <a:srgbClr val="000099"/>
                </a:solidFill>
              </a:rPr>
              <a:t>: на </a:t>
            </a:r>
            <a:r>
              <a:rPr lang="ru-RU" sz="1200" b="1" dirty="0">
                <a:solidFill>
                  <a:srgbClr val="000099"/>
                </a:solidFill>
              </a:rPr>
              <a:t>внешнем уровне </a:t>
            </a:r>
            <a:r>
              <a:rPr lang="ru-RU" sz="1200" dirty="0">
                <a:solidFill>
                  <a:srgbClr val="000099"/>
                </a:solidFill>
              </a:rPr>
              <a:t>(определении требований), на </a:t>
            </a:r>
            <a:r>
              <a:rPr lang="ru-RU" sz="1200" b="1" dirty="0">
                <a:solidFill>
                  <a:srgbClr val="000099"/>
                </a:solidFill>
              </a:rPr>
              <a:t>концептуальном уровне </a:t>
            </a:r>
            <a:r>
              <a:rPr lang="ru-RU" sz="1200" dirty="0">
                <a:solidFill>
                  <a:srgbClr val="000099"/>
                </a:solidFill>
              </a:rPr>
              <a:t>(спецификации требований) и </a:t>
            </a:r>
            <a:r>
              <a:rPr lang="ru-RU" sz="1200" b="1" dirty="0">
                <a:solidFill>
                  <a:srgbClr val="000099"/>
                </a:solidFill>
              </a:rPr>
              <a:t>внутреннем уровне</a:t>
            </a:r>
            <a:r>
              <a:rPr lang="ru-RU" sz="1200" dirty="0">
                <a:solidFill>
                  <a:srgbClr val="000099"/>
                </a:solidFill>
              </a:rPr>
              <a:t> (реализации требований).</a:t>
            </a:r>
          </a:p>
          <a:p>
            <a:pPr algn="just">
              <a:buFont typeface="Wingdings" pitchFamily="2" charset="2"/>
              <a:buNone/>
            </a:pPr>
            <a:endParaRPr lang="ru-RU" sz="1200" dirty="0">
              <a:solidFill>
                <a:srgbClr val="000099"/>
              </a:solidFill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i="1" dirty="0">
                <a:solidFill>
                  <a:srgbClr val="000099"/>
                </a:solidFill>
              </a:rPr>
              <a:t>внешнем уровне </a:t>
            </a:r>
            <a:r>
              <a:rPr lang="ru-RU" sz="1200" dirty="0">
                <a:solidFill>
                  <a:srgbClr val="000099"/>
                </a:solidFill>
              </a:rPr>
              <a:t>модель отвечает на вопрос, </a:t>
            </a:r>
            <a:r>
              <a:rPr lang="ru-RU" sz="1200" u="sng" dirty="0">
                <a:solidFill>
                  <a:srgbClr val="000099"/>
                </a:solidFill>
              </a:rPr>
              <a:t>что должна делать система</a:t>
            </a:r>
            <a:r>
              <a:rPr lang="ru-RU" sz="1200" dirty="0">
                <a:solidFill>
                  <a:srgbClr val="000099"/>
                </a:solidFill>
              </a:rPr>
              <a:t>, то есть определяется состав основных компонентов системы: объектов, функций, событий, организационных единиц, технических средств.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i="1" dirty="0">
                <a:solidFill>
                  <a:srgbClr val="000099"/>
                </a:solidFill>
              </a:rPr>
              <a:t>концептуальном уровне</a:t>
            </a:r>
            <a:r>
              <a:rPr lang="ru-RU" sz="1200" dirty="0">
                <a:solidFill>
                  <a:srgbClr val="000099"/>
                </a:solidFill>
              </a:rPr>
              <a:t> модель отвечает на вопрос, </a:t>
            </a:r>
            <a:r>
              <a:rPr lang="ru-RU" sz="1200" u="sng" dirty="0">
                <a:solidFill>
                  <a:srgbClr val="000099"/>
                </a:solidFill>
              </a:rPr>
              <a:t>как должна функционировать система</a:t>
            </a:r>
            <a:r>
              <a:rPr lang="ru-RU" sz="1200" dirty="0">
                <a:solidFill>
                  <a:srgbClr val="000099"/>
                </a:solidFill>
              </a:rPr>
              <a:t>? Иначе говоря, определяется характер взаимодействия компонентов системы одного и разных типов.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i="1" dirty="0">
                <a:solidFill>
                  <a:srgbClr val="000099"/>
                </a:solidFill>
              </a:rPr>
              <a:t>внутреннем уровне модель </a:t>
            </a:r>
            <a:r>
              <a:rPr lang="ru-RU" sz="1200" dirty="0">
                <a:solidFill>
                  <a:srgbClr val="000099"/>
                </a:solidFill>
              </a:rPr>
              <a:t>отвечает на вопрос: </a:t>
            </a:r>
            <a:r>
              <a:rPr lang="ru-RU" sz="1200" u="sng" dirty="0">
                <a:solidFill>
                  <a:srgbClr val="000099"/>
                </a:solidFill>
              </a:rPr>
              <a:t>с помощью каких программно-технических средств реализуются требования к системе? </a:t>
            </a:r>
          </a:p>
          <a:p>
            <a:pPr algn="just">
              <a:buFont typeface="Wingdings" pitchFamily="2" charset="2"/>
              <a:buNone/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С позиции жизненного цикла ИС описанные уровни моделей соответственно строятся на этапах анализа требований, логического (технического) и физического (рабочего)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2314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Объектная структура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917" y="46456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b="1" dirty="0">
                <a:solidFill>
                  <a:srgbClr val="C00000"/>
                </a:solidFill>
              </a:rPr>
              <a:t>Объект</a:t>
            </a:r>
            <a:r>
              <a:rPr lang="ru-RU" sz="1200" dirty="0">
                <a:solidFill>
                  <a:srgbClr val="000099"/>
                </a:solidFill>
              </a:rPr>
              <a:t> — это сущность, которая используется при выполнении некоторой функции или операции (преобразования, обработки, формирования и т.д.). 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Объекты могут иметь динамическую или статическую природу: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i="1" dirty="0">
                <a:solidFill>
                  <a:srgbClr val="000099"/>
                </a:solidFill>
              </a:rPr>
              <a:t>динамические объекты </a:t>
            </a:r>
            <a:r>
              <a:rPr lang="ru-RU" sz="1200" dirty="0">
                <a:solidFill>
                  <a:srgbClr val="000099"/>
                </a:solidFill>
              </a:rPr>
              <a:t>используются в одном цикле воспроизводства, например заказы на продукцию, счета на оплату, платежи.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i="1" dirty="0">
                <a:solidFill>
                  <a:srgbClr val="000099"/>
                </a:solidFill>
              </a:rPr>
              <a:t>статические объекты </a:t>
            </a:r>
            <a:r>
              <a:rPr lang="ru-RU" sz="1200" dirty="0">
                <a:solidFill>
                  <a:srgbClr val="000099"/>
                </a:solidFill>
              </a:rPr>
              <a:t>используются во многих циклах воспроизводства, например, оборудование, персонал, запасы материалов.</a:t>
            </a:r>
          </a:p>
          <a:p>
            <a:pPr algn="just">
              <a:buFont typeface="Wingdings" pitchFamily="2" charset="2"/>
              <a:buNone/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Уровни построения объектной модели</a:t>
            </a:r>
            <a:r>
              <a:rPr lang="en-US" sz="1200" dirty="0">
                <a:solidFill>
                  <a:srgbClr val="000099"/>
                </a:solidFill>
              </a:rPr>
              <a:t>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внешнем уровне </a:t>
            </a:r>
            <a:r>
              <a:rPr lang="ru-RU" sz="1200" dirty="0">
                <a:solidFill>
                  <a:srgbClr val="000099"/>
                </a:solidFill>
              </a:rPr>
              <a:t>детализации модели выделяются основные </a:t>
            </a:r>
            <a:r>
              <a:rPr lang="ru-RU" sz="1200" u="sng" dirty="0">
                <a:solidFill>
                  <a:srgbClr val="000099"/>
                </a:solidFill>
              </a:rPr>
              <a:t>виды материальных объектов</a:t>
            </a:r>
            <a:r>
              <a:rPr lang="ru-RU" sz="1200" dirty="0">
                <a:solidFill>
                  <a:srgbClr val="000099"/>
                </a:solidFill>
              </a:rPr>
              <a:t> (например, сырье и материалы, полуфабрикаты, готовые изделия, услуги) и </a:t>
            </a:r>
            <a:r>
              <a:rPr lang="ru-RU" sz="1200" u="sng" dirty="0">
                <a:solidFill>
                  <a:srgbClr val="000099"/>
                </a:solidFill>
              </a:rPr>
              <a:t>основные виды информационных объектов  </a:t>
            </a:r>
            <a:r>
              <a:rPr lang="ru-RU" sz="1200" dirty="0">
                <a:solidFill>
                  <a:srgbClr val="000099"/>
                </a:solidFill>
              </a:rPr>
              <a:t>или документов (например, заказы, накладные, счета и т.д.).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концептуальном уровне </a:t>
            </a:r>
            <a:r>
              <a:rPr lang="ru-RU" sz="1200" dirty="0">
                <a:solidFill>
                  <a:srgbClr val="000099"/>
                </a:solidFill>
              </a:rPr>
              <a:t>построения модели предметной области уточняется </a:t>
            </a:r>
            <a:r>
              <a:rPr lang="ru-RU" sz="1200" u="sng" dirty="0">
                <a:solidFill>
                  <a:srgbClr val="000099"/>
                </a:solidFill>
              </a:rPr>
              <a:t>состав классов объектов</a:t>
            </a:r>
            <a:r>
              <a:rPr lang="ru-RU" sz="1200" dirty="0">
                <a:solidFill>
                  <a:srgbClr val="000099"/>
                </a:solidFill>
              </a:rPr>
              <a:t>, определяются их атрибуты и взаимосвязи. Таким образом, строится обобщенное представление структуры предметной области.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Далее концептуальная модель на </a:t>
            </a:r>
            <a:r>
              <a:rPr lang="ru-RU" sz="1200" b="1" dirty="0">
                <a:solidFill>
                  <a:srgbClr val="000099"/>
                </a:solidFill>
              </a:rPr>
              <a:t>внутреннем уровне </a:t>
            </a:r>
            <a:r>
              <a:rPr lang="ru-RU" sz="1200" dirty="0">
                <a:solidFill>
                  <a:srgbClr val="000099"/>
                </a:solidFill>
              </a:rPr>
              <a:t>отображается в виде </a:t>
            </a:r>
            <a:r>
              <a:rPr lang="ru-RU" sz="1200" u="sng" dirty="0">
                <a:solidFill>
                  <a:srgbClr val="000099"/>
                </a:solidFill>
              </a:rPr>
              <a:t>файлов базы данных</a:t>
            </a:r>
            <a:r>
              <a:rPr lang="ru-RU" sz="1200" dirty="0">
                <a:solidFill>
                  <a:srgbClr val="000099"/>
                </a:solidFill>
              </a:rPr>
              <a:t>, </a:t>
            </a:r>
            <a:r>
              <a:rPr lang="ru-RU" sz="1200" u="sng" dirty="0">
                <a:solidFill>
                  <a:srgbClr val="000099"/>
                </a:solidFill>
              </a:rPr>
              <a:t>входных и выходных документов</a:t>
            </a:r>
            <a:r>
              <a:rPr lang="ru-RU" sz="1200" dirty="0">
                <a:solidFill>
                  <a:srgbClr val="00009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022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Функциональная структура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917" y="46456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b="1" dirty="0">
                <a:solidFill>
                  <a:srgbClr val="C00000"/>
                </a:solidFill>
              </a:rPr>
              <a:t>Функция (операция) </a:t>
            </a:r>
            <a:r>
              <a:rPr lang="ru-RU" sz="1200" dirty="0">
                <a:solidFill>
                  <a:srgbClr val="000099"/>
                </a:solidFill>
              </a:rPr>
              <a:t>представляет собой некоторый </a:t>
            </a:r>
            <a:r>
              <a:rPr lang="ru-RU" sz="1200" i="1" dirty="0">
                <a:solidFill>
                  <a:srgbClr val="000099"/>
                </a:solidFill>
              </a:rPr>
              <a:t>преобразователь входных объектов в выходные</a:t>
            </a:r>
            <a:r>
              <a:rPr lang="ru-RU" sz="1200" dirty="0">
                <a:solidFill>
                  <a:srgbClr val="000099"/>
                </a:solidFill>
              </a:rPr>
              <a:t>. </a:t>
            </a:r>
            <a:r>
              <a:rPr lang="ru-RU" sz="1200" i="1" dirty="0">
                <a:solidFill>
                  <a:srgbClr val="000099"/>
                </a:solidFill>
              </a:rPr>
              <a:t>Последовательность</a:t>
            </a:r>
            <a:r>
              <a:rPr lang="ru-RU" sz="1200" dirty="0">
                <a:solidFill>
                  <a:srgbClr val="000099"/>
                </a:solidFill>
              </a:rPr>
              <a:t> взаимосвязанных по входам и выходам </a:t>
            </a:r>
            <a:r>
              <a:rPr lang="ru-RU" sz="1200" i="1" dirty="0">
                <a:solidFill>
                  <a:srgbClr val="000099"/>
                </a:solidFill>
              </a:rPr>
              <a:t>функций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u="sng" dirty="0">
                <a:solidFill>
                  <a:srgbClr val="000099"/>
                </a:solidFill>
              </a:rPr>
              <a:t>составляет бизнес-процесс.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Функция бизнес-процесса может порождать объекты любой природы (материальные, денежные, информационные). Причем бизнес-процессы и информационные процессы, как правило, неразрывны, то есть функции материального процесса не могут осуществляться без информационной поддержки. 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Например, отгрузка готовой продукции осуществляется на основе документа «Заказ», который, в свою очередь, порождает документ «Накладная», сопровождающий партию отгруженного товара. </a:t>
            </a:r>
            <a:endParaRPr lang="en-US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Уровни построения функциональной модели</a:t>
            </a:r>
            <a:r>
              <a:rPr lang="en-US" sz="1200" dirty="0">
                <a:solidFill>
                  <a:srgbClr val="000099"/>
                </a:solidFill>
              </a:rPr>
              <a:t>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внешнем уровне </a:t>
            </a:r>
            <a:r>
              <a:rPr lang="ru-RU" sz="1200" dirty="0">
                <a:solidFill>
                  <a:srgbClr val="000099"/>
                </a:solidFill>
              </a:rPr>
              <a:t>моделирования определяется </a:t>
            </a:r>
            <a:r>
              <a:rPr lang="ru-RU" sz="1200" u="sng" dirty="0">
                <a:solidFill>
                  <a:srgbClr val="000099"/>
                </a:solidFill>
              </a:rPr>
              <a:t>список основных бизнес-функций </a:t>
            </a:r>
            <a:r>
              <a:rPr lang="ru-RU" sz="1200" dirty="0">
                <a:solidFill>
                  <a:srgbClr val="000099"/>
                </a:solidFill>
              </a:rPr>
              <a:t>или </a:t>
            </a:r>
            <a:r>
              <a:rPr lang="ru-RU" sz="1200" u="sng" dirty="0">
                <a:solidFill>
                  <a:srgbClr val="000099"/>
                </a:solidFill>
              </a:rPr>
              <a:t>видов бизнес-процессов</a:t>
            </a:r>
            <a:r>
              <a:rPr lang="ru-RU" sz="1200" i="1" dirty="0">
                <a:solidFill>
                  <a:srgbClr val="000099"/>
                </a:solidFill>
              </a:rPr>
              <a:t>.</a:t>
            </a:r>
            <a:r>
              <a:rPr lang="ru-RU" sz="1200" dirty="0">
                <a:solidFill>
                  <a:srgbClr val="000099"/>
                </a:solidFill>
              </a:rPr>
              <a:t> Обычно таких функций насчитывается 15—20.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концептуальном уровне </a:t>
            </a:r>
            <a:r>
              <a:rPr lang="ru-RU" sz="1200" dirty="0">
                <a:solidFill>
                  <a:srgbClr val="000099"/>
                </a:solidFill>
              </a:rPr>
              <a:t>выделенные </a:t>
            </a:r>
            <a:r>
              <a:rPr lang="ru-RU" sz="1200" u="sng" dirty="0">
                <a:solidFill>
                  <a:srgbClr val="000099"/>
                </a:solidFill>
              </a:rPr>
              <a:t>функции декомпозируются </a:t>
            </a:r>
            <a:r>
              <a:rPr lang="ru-RU" sz="1200" dirty="0">
                <a:solidFill>
                  <a:srgbClr val="000099"/>
                </a:solidFill>
              </a:rPr>
              <a:t>и строятся </a:t>
            </a:r>
            <a:r>
              <a:rPr lang="ru-RU" sz="1200" u="sng" dirty="0">
                <a:solidFill>
                  <a:srgbClr val="000099"/>
                </a:solidFill>
              </a:rPr>
              <a:t>иерархии взаимосвязанных функций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внутреннем уровне </a:t>
            </a:r>
            <a:r>
              <a:rPr lang="ru-RU" sz="1200" dirty="0">
                <a:solidFill>
                  <a:srgbClr val="000099"/>
                </a:solidFill>
              </a:rPr>
              <a:t>отображается </a:t>
            </a:r>
            <a:r>
              <a:rPr lang="ru-RU" sz="1200" u="sng" dirty="0">
                <a:solidFill>
                  <a:srgbClr val="000099"/>
                </a:solidFill>
              </a:rPr>
              <a:t>структура информационного процесса в компьюте</a:t>
            </a:r>
            <a:r>
              <a:rPr lang="ru-RU" sz="1200" dirty="0">
                <a:solidFill>
                  <a:srgbClr val="000099"/>
                </a:solidFill>
              </a:rPr>
              <a:t>ре: определяются иерархические структуры программных модулей, реализующих автоматизируемые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152336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Структура управления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64560"/>
            <a:ext cx="91410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200" b="1" dirty="0">
                <a:solidFill>
                  <a:srgbClr val="000099"/>
                </a:solidFill>
              </a:rPr>
              <a:t>В совокупности функций бизнес-процесса </a:t>
            </a:r>
            <a:r>
              <a:rPr lang="ru-RU" sz="1200" dirty="0">
                <a:solidFill>
                  <a:srgbClr val="000099"/>
                </a:solidFill>
              </a:rPr>
              <a:t>возможны </a:t>
            </a:r>
            <a:r>
              <a:rPr lang="ru-RU" sz="1200" u="sng" dirty="0">
                <a:solidFill>
                  <a:srgbClr val="000099"/>
                </a:solidFill>
              </a:rPr>
              <a:t>альтернативные или циклические последовательности</a:t>
            </a:r>
            <a:r>
              <a:rPr lang="ru-RU" sz="1200" dirty="0">
                <a:solidFill>
                  <a:srgbClr val="000099"/>
                </a:solidFill>
              </a:rPr>
              <a:t> в зависимости от различных условий протекания процесса. Эти </a:t>
            </a:r>
            <a:r>
              <a:rPr lang="ru-RU" sz="1200" b="1" dirty="0">
                <a:solidFill>
                  <a:srgbClr val="000099"/>
                </a:solidFill>
              </a:rPr>
              <a:t>условия</a:t>
            </a:r>
            <a:r>
              <a:rPr lang="ru-RU" sz="1200" dirty="0">
                <a:solidFill>
                  <a:srgbClr val="000099"/>
                </a:solidFill>
              </a:rPr>
              <a:t> связаны с происходящими </a:t>
            </a:r>
            <a:r>
              <a:rPr lang="ru-RU" sz="1200" i="1" dirty="0">
                <a:solidFill>
                  <a:srgbClr val="000099"/>
                </a:solidFill>
              </a:rPr>
              <a:t>событиями во внешней среде</a:t>
            </a:r>
            <a:r>
              <a:rPr lang="ru-RU" sz="1200" dirty="0">
                <a:solidFill>
                  <a:srgbClr val="000099"/>
                </a:solidFill>
              </a:rPr>
              <a:t> или в самих процессах и с образованием определенных состояний объектов (например, заказ принят, отвергнут, отправлен на корректировку). 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События вызывают выполнение функций, которые, в свою очередь, изменяют состояния объектов и формируют новые события, и т.д., пока не будет завершен некоторый бизнес-процесс. </a:t>
            </a: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Тогда последовательность событий составляет конкретную реализацию бизнес-процесса.</a:t>
            </a:r>
            <a:endParaRPr lang="en-US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ru-RU" sz="1200" dirty="0">
                <a:solidFill>
                  <a:srgbClr val="000099"/>
                </a:solidFill>
              </a:rPr>
              <a:t>Уровни построения структуры управления</a:t>
            </a:r>
            <a:r>
              <a:rPr lang="en-US" sz="1200" dirty="0">
                <a:solidFill>
                  <a:srgbClr val="000099"/>
                </a:solidFill>
              </a:rPr>
              <a:t>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внешнем уровне </a:t>
            </a:r>
            <a:r>
              <a:rPr lang="ru-RU" sz="1200" dirty="0">
                <a:solidFill>
                  <a:srgbClr val="000099"/>
                </a:solidFill>
              </a:rPr>
              <a:t>определяются </a:t>
            </a:r>
            <a:r>
              <a:rPr lang="ru-RU" sz="1200" u="sng" dirty="0">
                <a:solidFill>
                  <a:srgbClr val="000099"/>
                </a:solidFill>
              </a:rPr>
              <a:t>список внешних событий</a:t>
            </a:r>
            <a:r>
              <a:rPr lang="ru-RU" sz="1200" dirty="0">
                <a:solidFill>
                  <a:srgbClr val="000099"/>
                </a:solidFill>
              </a:rPr>
              <a:t>, вызываемых взаимодействием предприятия с внешней средой (платежи налогов, процентов по кредитам, поставки по контрактам и т.д.), и </a:t>
            </a:r>
            <a:r>
              <a:rPr lang="ru-RU" sz="1200" u="sng" dirty="0">
                <a:solidFill>
                  <a:srgbClr val="000099"/>
                </a:solidFill>
              </a:rPr>
              <a:t>список целевых установок</a:t>
            </a:r>
            <a:r>
              <a:rPr lang="ru-RU" sz="1200" dirty="0">
                <a:solidFill>
                  <a:srgbClr val="000099"/>
                </a:solidFill>
              </a:rPr>
              <a:t>, которым должны соответствовать бизнес-процессы (регламент выполнения процессов, поддержка уровня материальных запасов, уровень качества продукции и т.д.).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концептуальном уровне </a:t>
            </a:r>
            <a:r>
              <a:rPr lang="ru-RU" sz="1200" dirty="0">
                <a:solidFill>
                  <a:srgbClr val="000099"/>
                </a:solidFill>
              </a:rPr>
              <a:t>устанавливаются бизнес-правила, определяющие </a:t>
            </a:r>
            <a:r>
              <a:rPr lang="ru-RU" sz="1200" u="sng" dirty="0">
                <a:solidFill>
                  <a:srgbClr val="000099"/>
                </a:solidFill>
              </a:rPr>
              <a:t>условия вызова функций</a:t>
            </a:r>
            <a:r>
              <a:rPr lang="ru-RU" sz="1200" dirty="0">
                <a:solidFill>
                  <a:srgbClr val="000099"/>
                </a:solidFill>
              </a:rPr>
              <a:t> при возникновении событий и </a:t>
            </a:r>
            <a:r>
              <a:rPr lang="ru-RU" sz="1200" u="sng" dirty="0">
                <a:solidFill>
                  <a:srgbClr val="000099"/>
                </a:solidFill>
              </a:rPr>
              <a:t>достижении состояний объектов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На </a:t>
            </a:r>
            <a:r>
              <a:rPr lang="ru-RU" sz="1200" b="1" dirty="0">
                <a:solidFill>
                  <a:srgbClr val="000099"/>
                </a:solidFill>
              </a:rPr>
              <a:t>внутреннем уровне </a:t>
            </a:r>
            <a:r>
              <a:rPr lang="ru-RU" sz="1200" dirty="0">
                <a:solidFill>
                  <a:srgbClr val="000099"/>
                </a:solidFill>
              </a:rPr>
              <a:t>выполняется формализация бизнес-правил в виде </a:t>
            </a:r>
            <a:r>
              <a:rPr lang="ru-RU" sz="1200" u="sng" dirty="0">
                <a:solidFill>
                  <a:srgbClr val="000099"/>
                </a:solidFill>
              </a:rPr>
              <a:t>триггеров</a:t>
            </a:r>
            <a:r>
              <a:rPr lang="ru-RU" sz="1200" dirty="0">
                <a:solidFill>
                  <a:srgbClr val="000099"/>
                </a:solidFill>
              </a:rPr>
              <a:t> или </a:t>
            </a:r>
            <a:r>
              <a:rPr lang="ru-RU" sz="1200" u="sng" dirty="0">
                <a:solidFill>
                  <a:srgbClr val="000099"/>
                </a:solidFill>
              </a:rPr>
              <a:t>вызовов программных модулей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935847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9967</TotalTime>
  <Words>2985</Words>
  <Application>Microsoft Office PowerPoint</Application>
  <PresentationFormat>Экран (16:9)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Wingdings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501</cp:revision>
  <dcterms:created xsi:type="dcterms:W3CDTF">2014-10-05T21:41:36Z</dcterms:created>
  <dcterms:modified xsi:type="dcterms:W3CDTF">2021-03-01T18:05:13Z</dcterms:modified>
</cp:coreProperties>
</file>