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52" r:id="rId3"/>
  </p:sldMasterIdLst>
  <p:notesMasterIdLst>
    <p:notesMasterId r:id="rId36"/>
  </p:notesMasterIdLst>
  <p:handoutMasterIdLst>
    <p:handoutMasterId r:id="rId37"/>
  </p:handoutMasterIdLst>
  <p:sldIdLst>
    <p:sldId id="330" r:id="rId4"/>
    <p:sldId id="537" r:id="rId5"/>
    <p:sldId id="522" r:id="rId6"/>
    <p:sldId id="520" r:id="rId7"/>
    <p:sldId id="511" r:id="rId8"/>
    <p:sldId id="512" r:id="rId9"/>
    <p:sldId id="513" r:id="rId10"/>
    <p:sldId id="523" r:id="rId11"/>
    <p:sldId id="524" r:id="rId12"/>
    <p:sldId id="525" r:id="rId13"/>
    <p:sldId id="526" r:id="rId14"/>
    <p:sldId id="527" r:id="rId15"/>
    <p:sldId id="528" r:id="rId16"/>
    <p:sldId id="529" r:id="rId17"/>
    <p:sldId id="530" r:id="rId18"/>
    <p:sldId id="531" r:id="rId19"/>
    <p:sldId id="532" r:id="rId20"/>
    <p:sldId id="534" r:id="rId21"/>
    <p:sldId id="536" r:id="rId22"/>
    <p:sldId id="514" r:id="rId23"/>
    <p:sldId id="515" r:id="rId24"/>
    <p:sldId id="516" r:id="rId25"/>
    <p:sldId id="517" r:id="rId26"/>
    <p:sldId id="518" r:id="rId27"/>
    <p:sldId id="519" r:id="rId28"/>
    <p:sldId id="499" r:id="rId29"/>
    <p:sldId id="500" r:id="rId30"/>
    <p:sldId id="503" r:id="rId31"/>
    <p:sldId id="504" r:id="rId32"/>
    <p:sldId id="505" r:id="rId33"/>
    <p:sldId id="506" r:id="rId34"/>
    <p:sldId id="502" r:id="rId35"/>
  </p:sldIdLst>
  <p:sldSz cx="9144000" cy="5143500" type="screen16x9"/>
  <p:notesSz cx="6797675" cy="992663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CC3300"/>
    <a:srgbClr val="009900"/>
    <a:srgbClr val="ABDB77"/>
    <a:srgbClr val="FFCD2D"/>
    <a:srgbClr val="E6AF00"/>
    <a:srgbClr val="33CC33"/>
    <a:srgbClr val="0000FF"/>
    <a:srgbClr val="7AFF0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p:cViewPr varScale="1">
        <p:scale>
          <a:sx n="105" d="100"/>
          <a:sy n="105" d="100"/>
        </p:scale>
        <p:origin x="830" y="72"/>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3307"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41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41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A5047A-564B-4049-B33E-ABAAD6DCDECE}" type="slidenum">
              <a:rPr lang="ru-RU"/>
              <a:pPr/>
              <a:t>‹#›</a:t>
            </a:fld>
            <a:endParaRPr lang="ru-RU"/>
          </a:p>
        </p:txBody>
      </p:sp>
    </p:spTree>
    <p:extLst>
      <p:ext uri="{BB962C8B-B14F-4D97-AF65-F5344CB8AC3E}">
        <p14:creationId xmlns:p14="http://schemas.microsoft.com/office/powerpoint/2010/main" val="273257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00A0A8-AB5C-4C32-B4F6-5DC54282A0FB}" type="slidenum">
              <a:rPr lang="ru-RU"/>
              <a:pPr/>
              <a:t>‹#›</a:t>
            </a:fld>
            <a:endParaRPr lang="ru-RU"/>
          </a:p>
        </p:txBody>
      </p:sp>
    </p:spTree>
    <p:extLst>
      <p:ext uri="{BB962C8B-B14F-4D97-AF65-F5344CB8AC3E}">
        <p14:creationId xmlns:p14="http://schemas.microsoft.com/office/powerpoint/2010/main" val="9206280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141685"/>
            <a:ext cx="2171700" cy="465891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28600" y="141685"/>
            <a:ext cx="6362700" cy="465891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2286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auto">
          <a:xfrm>
            <a:off x="228600" y="141685"/>
            <a:ext cx="8686800" cy="75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Hier klicken, um.</a:t>
            </a:r>
          </a:p>
        </p:txBody>
      </p:sp>
      <p:sp>
        <p:nvSpPr>
          <p:cNvPr id="411651" name="Rectangle 3"/>
          <p:cNvSpPr>
            <a:spLocks noGrp="1" noChangeArrowheads="1"/>
          </p:cNvSpPr>
          <p:nvPr>
            <p:ph type="body" idx="1"/>
          </p:nvPr>
        </p:nvSpPr>
        <p:spPr bwMode="auto">
          <a:xfrm>
            <a:off x="228600" y="951310"/>
            <a:ext cx="8686800" cy="38492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a:t>Hier</a:t>
            </a:r>
            <a:r>
              <a:rPr lang="en-US" dirty="0"/>
              <a:t> </a:t>
            </a:r>
            <a:r>
              <a:rPr lang="en-US" dirty="0" err="1"/>
              <a:t>klicken</a:t>
            </a:r>
            <a:r>
              <a:rPr lang="en-US" dirty="0"/>
              <a:t>, um Master-</a:t>
            </a:r>
            <a:r>
              <a:rPr lang="en-US" dirty="0" err="1"/>
              <a:t>Textformat</a:t>
            </a:r>
            <a:r>
              <a:rPr lang="en-US" dirty="0"/>
              <a:t> </a:t>
            </a:r>
            <a:r>
              <a:rPr lang="en-US" dirty="0" err="1"/>
              <a:t>zu</a:t>
            </a:r>
            <a:r>
              <a:rPr lang="en-US" dirty="0"/>
              <a:t> </a:t>
            </a:r>
            <a:r>
              <a:rPr lang="en-US" dirty="0" err="1"/>
              <a:t>bearbeiten</a:t>
            </a:r>
            <a:r>
              <a:rPr lang="en-US" dirty="0"/>
              <a:t>.</a:t>
            </a:r>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411654" name="Text Box 6"/>
          <p:cNvSpPr txBox="1">
            <a:spLocks noChangeArrowheads="1"/>
          </p:cNvSpPr>
          <p:nvPr userDrawn="1"/>
        </p:nvSpPr>
        <p:spPr bwMode="auto">
          <a:xfrm>
            <a:off x="1146752" y="4670688"/>
            <a:ext cx="6822628" cy="369332"/>
          </a:xfrm>
          <a:prstGeom prst="rect">
            <a:avLst/>
          </a:prstGeom>
          <a:noFill/>
          <a:ln w="9525">
            <a:noFill/>
            <a:miter lim="800000"/>
            <a:headEnd/>
            <a:tailEnd/>
          </a:ln>
          <a:effectLst/>
        </p:spPr>
        <p:txBody>
          <a:bodyPr wrap="square">
            <a:spAutoFit/>
          </a:bodyPr>
          <a:lstStyle/>
          <a:p>
            <a:pPr algn="ctr"/>
            <a:r>
              <a:rPr lang="ru-RU" sz="1800" kern="1200" dirty="0">
                <a:solidFill>
                  <a:srgbClr val="000099"/>
                </a:solidFill>
                <a:effectLst>
                  <a:outerShdw blurRad="38100" dist="38100" dir="2700000" algn="tl">
                    <a:srgbClr val="000000">
                      <a:alpha val="43137"/>
                    </a:srgbClr>
                  </a:outerShdw>
                </a:effectLst>
                <a:latin typeface="Arial" charset="0"/>
                <a:ea typeface="+mn-ea"/>
                <a:cs typeface="+mn-cs"/>
              </a:rPr>
              <a:t>Функциональная методика </a:t>
            </a:r>
            <a:r>
              <a:rPr lang="en-US" sz="1800" kern="1200" dirty="0">
                <a:solidFill>
                  <a:srgbClr val="000099"/>
                </a:solidFill>
                <a:effectLst>
                  <a:outerShdw blurRad="38100" dist="38100" dir="2700000" algn="tl">
                    <a:srgbClr val="000000">
                      <a:alpha val="43137"/>
                    </a:srgbClr>
                  </a:outerShdw>
                </a:effectLst>
                <a:latin typeface="Arial" charset="0"/>
                <a:ea typeface="+mn-ea"/>
                <a:cs typeface="+mn-cs"/>
              </a:rPr>
              <a:t>IDEF</a:t>
            </a:r>
            <a:r>
              <a:rPr lang="ru-RU" sz="1800" kern="1200" dirty="0">
                <a:solidFill>
                  <a:srgbClr val="000099"/>
                </a:solidFill>
                <a:effectLst>
                  <a:outerShdw blurRad="38100" dist="38100" dir="2700000" algn="tl">
                    <a:srgbClr val="000000">
                      <a:alpha val="43137"/>
                    </a:srgbClr>
                  </a:outerShdw>
                </a:effectLst>
                <a:latin typeface="Arial" charset="0"/>
                <a:ea typeface="+mn-ea"/>
                <a:cs typeface="+mn-cs"/>
              </a:rPr>
              <a:t>0</a:t>
            </a:r>
            <a:endParaRPr lang="ru-RU" sz="1200" b="1" dirty="0">
              <a:solidFill>
                <a:srgbClr val="000099"/>
              </a:solidFill>
              <a:effectLst>
                <a:outerShdw blurRad="38100" dist="38100" dir="2700000" algn="tl">
                  <a:srgbClr val="000000">
                    <a:alpha val="43137"/>
                  </a:srgbClr>
                </a:outerShdw>
              </a:effectLst>
            </a:endParaRPr>
          </a:p>
        </p:txBody>
      </p:sp>
      <p:sp>
        <p:nvSpPr>
          <p:cNvPr id="411655" name="Line 7"/>
          <p:cNvSpPr>
            <a:spLocks noChangeShapeType="1"/>
          </p:cNvSpPr>
          <p:nvPr userDrawn="1"/>
        </p:nvSpPr>
        <p:spPr bwMode="auto">
          <a:xfrm>
            <a:off x="71406" y="4643826"/>
            <a:ext cx="9000000" cy="0"/>
          </a:xfrm>
          <a:prstGeom prst="line">
            <a:avLst/>
          </a:prstGeom>
          <a:noFill/>
          <a:ln w="9525">
            <a:solidFill>
              <a:schemeClr val="tx1"/>
            </a:solidFill>
            <a:round/>
            <a:headEnd/>
            <a:tailEnd/>
          </a:ln>
          <a:effectLst/>
        </p:spPr>
        <p:txBody>
          <a:bodyPr wrap="none" anchor="ctr"/>
          <a:lstStyle/>
          <a:p>
            <a:endParaRPr lang="ru-RU"/>
          </a:p>
        </p:txBody>
      </p:sp>
      <p:sp>
        <p:nvSpPr>
          <p:cNvPr id="411656" name="Line 8"/>
          <p:cNvSpPr>
            <a:spLocks noChangeShapeType="1"/>
          </p:cNvSpPr>
          <p:nvPr userDrawn="1"/>
        </p:nvSpPr>
        <p:spPr bwMode="auto">
          <a:xfrm>
            <a:off x="71406" y="465535"/>
            <a:ext cx="9000000" cy="0"/>
          </a:xfrm>
          <a:prstGeom prst="line">
            <a:avLst/>
          </a:prstGeom>
          <a:noFill/>
          <a:ln w="9525">
            <a:solidFill>
              <a:schemeClr val="tx1"/>
            </a:solidFill>
            <a:round/>
            <a:headEnd/>
            <a:tailEnd/>
          </a:ln>
          <a:effectLst/>
        </p:spPr>
        <p:txBody>
          <a:bodyPr wrap="none" anchor="ctr"/>
          <a:lstStyle/>
          <a:p>
            <a:endParaRPr lang="ru-RU"/>
          </a:p>
        </p:txBody>
      </p:sp>
      <p:sp>
        <p:nvSpPr>
          <p:cNvPr id="10" name="TextBox 9"/>
          <p:cNvSpPr txBox="1"/>
          <p:nvPr userDrawn="1"/>
        </p:nvSpPr>
        <p:spPr>
          <a:xfrm>
            <a:off x="7858148" y="4747632"/>
            <a:ext cx="928694"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3C4EDDE1-E9E6-49D4-91C2-19A774C0723D}" type="slidenum">
              <a:rPr lang="ru-RU" sz="1400" b="1" i="1" baseline="0" smtClean="0">
                <a:solidFill>
                  <a:srgbClr val="C00000"/>
                </a:solidFill>
              </a:rPr>
              <a:pPr marL="0" marR="0" indent="0" algn="l" defTabSz="914400" rtl="0" eaLnBrk="1" fontAlgn="base" latinLnBrk="0" hangingPunct="1">
                <a:lnSpc>
                  <a:spcPct val="100000"/>
                </a:lnSpc>
                <a:spcBef>
                  <a:spcPct val="0"/>
                </a:spcBef>
                <a:spcAft>
                  <a:spcPct val="0"/>
                </a:spcAft>
                <a:buClrTx/>
                <a:buSzTx/>
                <a:buFontTx/>
                <a:buNone/>
                <a:tabLst/>
                <a:defRPr/>
              </a:pPr>
              <a:t>‹#›</a:t>
            </a:fld>
            <a:r>
              <a:rPr lang="ru-RU" sz="1400" b="1" i="1" baseline="0" dirty="0">
                <a:solidFill>
                  <a:srgbClr val="C00000"/>
                </a:solidFill>
              </a:rPr>
              <a:t>  / 3</a:t>
            </a:r>
            <a:r>
              <a:rPr lang="en-US" sz="1400" b="1" i="1" baseline="0" dirty="0">
                <a:solidFill>
                  <a:srgbClr val="C00000"/>
                </a:solidFill>
              </a:rPr>
              <a:t>3</a:t>
            </a:r>
            <a:r>
              <a:rPr lang="ru-RU" sz="1400" b="1" i="1" baseline="0" dirty="0">
                <a:solidFill>
                  <a:srgbClr val="C00000"/>
                </a:solidFill>
              </a:rPr>
              <a:t> </a:t>
            </a:r>
            <a:endParaRPr lang="ru-RU" sz="1400" b="1" i="1" dirty="0">
              <a:solidFill>
                <a:srgbClr val="C00000"/>
              </a:solidFill>
            </a:endParaRPr>
          </a:p>
        </p:txBody>
      </p:sp>
      <p:pic>
        <p:nvPicPr>
          <p:cNvPr id="11" name="Picture 4" descr="logotree"/>
          <p:cNvPicPr>
            <a:picLocks noChangeAspect="1" noChangeArrowheads="1"/>
          </p:cNvPicPr>
          <p:nvPr userDrawn="1"/>
        </p:nvPicPr>
        <p:blipFill>
          <a:blip r:embed="rId13" cstate="print"/>
          <a:srcRect/>
          <a:stretch>
            <a:fillRect/>
          </a:stretch>
        </p:blipFill>
        <p:spPr bwMode="auto">
          <a:xfrm>
            <a:off x="179512" y="4687186"/>
            <a:ext cx="574553" cy="428667"/>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412675"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
        <p:nvSpPr>
          <p:cNvPr id="8" name="Rectangle 7"/>
          <p:cNvSpPr>
            <a:spLocks noChangeArrowheads="1"/>
          </p:cNvSpPr>
          <p:nvPr userDrawn="1"/>
        </p:nvSpPr>
        <p:spPr bwMode="auto">
          <a:xfrm>
            <a:off x="1723729" y="4374576"/>
            <a:ext cx="6048671" cy="738664"/>
          </a:xfrm>
          <a:prstGeom prst="rect">
            <a:avLst/>
          </a:prstGeom>
          <a:noFill/>
          <a:ln w="9525">
            <a:noFill/>
            <a:miter lim="800000"/>
            <a:headEnd/>
            <a:tailEnd/>
          </a:ln>
          <a:effectLst/>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Кубанский</a:t>
            </a:r>
            <a:r>
              <a:rPr lang="ru-RU" sz="1400" b="1" baseline="0" dirty="0">
                <a:solidFill>
                  <a:srgbClr val="000099"/>
                </a:solidFill>
              </a:rPr>
              <a:t> государственный университет</a:t>
            </a:r>
            <a:endParaRPr lang="ru-RU" sz="1400" b="1" dirty="0">
              <a:solidFill>
                <a:srgbClr val="000099"/>
              </a:solidFill>
            </a:endParaRPr>
          </a:p>
          <a:p>
            <a:pPr algn="ctr" eaLnBrk="0" hangingPunct="0"/>
            <a:r>
              <a:rPr lang="ru-RU" sz="1400" b="1" dirty="0">
                <a:solidFill>
                  <a:srgbClr val="000099"/>
                </a:solidFill>
              </a:rPr>
              <a:t>Кафедра математического моделирования</a:t>
            </a:r>
          </a:p>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Факультет компьютерных</a:t>
            </a:r>
            <a:r>
              <a:rPr lang="ru-RU" sz="1400" b="1" baseline="0" dirty="0">
                <a:solidFill>
                  <a:srgbClr val="000099"/>
                </a:solidFill>
              </a:rPr>
              <a:t> технологий и прикладной математики</a:t>
            </a:r>
            <a:endParaRPr lang="de-DE" sz="1400" b="1" dirty="0">
              <a:solidFill>
                <a:srgbClr val="000099"/>
              </a:solidFill>
            </a:endParaRPr>
          </a:p>
        </p:txBody>
      </p:sp>
      <p:pic>
        <p:nvPicPr>
          <p:cNvPr id="10" name="Picture 4" descr="logotree"/>
          <p:cNvPicPr>
            <a:picLocks noChangeAspect="1" noChangeArrowheads="1"/>
          </p:cNvPicPr>
          <p:nvPr userDrawn="1"/>
        </p:nvPicPr>
        <p:blipFill>
          <a:blip r:embed="rId13" cstate="print"/>
          <a:srcRect/>
          <a:stretch>
            <a:fillRect/>
          </a:stretch>
        </p:blipFill>
        <p:spPr bwMode="auto">
          <a:xfrm>
            <a:off x="177843" y="4421563"/>
            <a:ext cx="864096" cy="644691"/>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506883"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0" y="2784872"/>
            <a:ext cx="9144000" cy="1568051"/>
          </a:xfrm>
          <a:prstGeom prst="rect">
            <a:avLst/>
          </a:prstGeom>
          <a:noFill/>
          <a:ln w="9525">
            <a:noFill/>
            <a:miter lim="800000"/>
            <a:headEnd/>
            <a:tailEnd/>
          </a:ln>
          <a:effectLst/>
        </p:spPr>
        <p:txBody>
          <a:bodyPr anchor="t"/>
          <a:lstStyle/>
          <a:p>
            <a:pPr algn="ctr"/>
            <a:r>
              <a:rPr lang="ru-RU" sz="2000" b="1" dirty="0">
                <a:solidFill>
                  <a:srgbClr val="000099"/>
                </a:solidFill>
                <a:effectLst>
                  <a:outerShdw blurRad="38100" dist="38100" dir="2700000" algn="tl">
                    <a:srgbClr val="C0C0C0"/>
                  </a:outerShdw>
                </a:effectLst>
              </a:rPr>
              <a:t>Лекция 4</a:t>
            </a:r>
            <a:r>
              <a:rPr lang="en-US" sz="2000" b="1" dirty="0">
                <a:solidFill>
                  <a:srgbClr val="000099"/>
                </a:solidFill>
                <a:effectLst>
                  <a:outerShdw blurRad="38100" dist="38100" dir="2700000" algn="tl">
                    <a:srgbClr val="C0C0C0"/>
                  </a:outerShdw>
                </a:effectLst>
              </a:rPr>
              <a:t>. </a:t>
            </a:r>
            <a:r>
              <a:rPr lang="ru-RU" b="1" dirty="0">
                <a:solidFill>
                  <a:srgbClr val="000099"/>
                </a:solidFill>
                <a:effectLst>
                  <a:outerShdw blurRad="38100" dist="38100" dir="2700000" algn="tl">
                    <a:srgbClr val="000000">
                      <a:alpha val="43137"/>
                    </a:srgbClr>
                  </a:outerShdw>
                </a:effectLst>
              </a:rPr>
              <a:t>Функционально-ориентированные методологии описания предметной области. Функциональная методика </a:t>
            </a:r>
            <a:r>
              <a:rPr lang="en-US" b="1" dirty="0">
                <a:solidFill>
                  <a:srgbClr val="000099"/>
                </a:solidFill>
                <a:effectLst>
                  <a:outerShdw blurRad="38100" dist="38100" dir="2700000" algn="tl">
                    <a:srgbClr val="000000">
                      <a:alpha val="43137"/>
                    </a:srgbClr>
                  </a:outerShdw>
                </a:effectLst>
              </a:rPr>
              <a:t>IDEF</a:t>
            </a:r>
            <a:r>
              <a:rPr lang="ru-RU" b="1" dirty="0">
                <a:solidFill>
                  <a:srgbClr val="000099"/>
                </a:solidFill>
                <a:effectLst>
                  <a:outerShdw blurRad="38100" dist="38100" dir="2700000" algn="tl">
                    <a:srgbClr val="000000">
                      <a:alpha val="43137"/>
                    </a:srgbClr>
                  </a:outerShdw>
                </a:effectLst>
              </a:rPr>
              <a:t>0</a:t>
            </a:r>
            <a:r>
              <a:rPr lang="en-US" b="1" dirty="0">
                <a:solidFill>
                  <a:srgbClr val="000099"/>
                </a:solidFill>
                <a:effectLst>
                  <a:outerShdw blurRad="38100" dist="38100" dir="2700000" algn="tl">
                    <a:srgbClr val="000000">
                      <a:alpha val="43137"/>
                    </a:srgbClr>
                  </a:outerShdw>
                </a:effectLst>
              </a:rPr>
              <a:t>.</a:t>
            </a:r>
            <a:r>
              <a:rPr lang="ru-RU" b="1" i="1" dirty="0">
                <a:solidFill>
                  <a:srgbClr val="000099"/>
                </a:solidFill>
                <a:effectLst>
                  <a:outerShdw blurRad="38100" dist="38100" dir="2700000" algn="tl">
                    <a:srgbClr val="000000">
                      <a:alpha val="43137"/>
                    </a:srgbClr>
                  </a:outerShdw>
                </a:effectLst>
              </a:rPr>
              <a:t> </a:t>
            </a:r>
            <a:r>
              <a:rPr lang="ru-RU" b="1" dirty="0">
                <a:solidFill>
                  <a:srgbClr val="000099"/>
                </a:solidFill>
                <a:effectLst>
                  <a:outerShdw blurRad="38100" dist="38100" dir="2700000" algn="tl">
                    <a:srgbClr val="000000">
                      <a:alpha val="43137"/>
                    </a:srgbClr>
                  </a:outerShdw>
                </a:effectLst>
              </a:rPr>
              <a:t>Функциональная методика потоков данных </a:t>
            </a:r>
          </a:p>
          <a:p>
            <a:pPr algn="ctr"/>
            <a:endParaRPr lang="ru-RU" sz="2000" b="1" dirty="0">
              <a:solidFill>
                <a:srgbClr val="000099"/>
              </a:solidFill>
              <a:effectLst>
                <a:outerShdw blurRad="38100" dist="38100" dir="2700000" algn="tl">
                  <a:srgbClr val="C0C0C0"/>
                </a:outerShdw>
              </a:effectLst>
            </a:endParaRPr>
          </a:p>
          <a:p>
            <a:pPr algn="ctr"/>
            <a:r>
              <a:rPr lang="ru-RU" sz="2000" b="1" dirty="0">
                <a:solidFill>
                  <a:srgbClr val="000099"/>
                </a:solidFill>
                <a:effectLst>
                  <a:outerShdw blurRad="38100" dist="38100" dir="2700000" algn="tl">
                    <a:srgbClr val="C0C0C0"/>
                  </a:outerShdw>
                </a:effectLst>
              </a:rPr>
              <a:t>Евдокимов А.А., </a:t>
            </a:r>
            <a:r>
              <a:rPr lang="en-US" sz="2000" b="1" dirty="0">
                <a:solidFill>
                  <a:srgbClr val="000099"/>
                </a:solidFill>
                <a:effectLst>
                  <a:outerShdw blurRad="38100" dist="38100" dir="2700000" algn="tl">
                    <a:srgbClr val="C0C0C0"/>
                  </a:outerShdw>
                </a:effectLst>
              </a:rPr>
              <a:t>e-mail: evdokimovmail27@gmail.com</a:t>
            </a:r>
            <a:r>
              <a:rPr lang="ru-RU" sz="2000" b="1" dirty="0">
                <a:solidFill>
                  <a:srgbClr val="000099"/>
                </a:solidFill>
                <a:effectLst>
                  <a:outerShdw blurRad="38100" dist="38100" dir="2700000" algn="tl">
                    <a:srgbClr val="C0C0C0"/>
                  </a:outerShdw>
                </a:effectLst>
              </a:rPr>
              <a:t>  </a:t>
            </a:r>
            <a:endParaRPr lang="en-US" sz="2000" b="1" dirty="0">
              <a:solidFill>
                <a:srgbClr val="000099"/>
              </a:solidFill>
              <a:effectLst>
                <a:outerShdw blurRad="38100" dist="38100" dir="2700000" algn="tl">
                  <a:srgbClr val="C0C0C0"/>
                </a:outerShdw>
              </a:effectLst>
            </a:endParaRPr>
          </a:p>
        </p:txBody>
      </p:sp>
      <p:sp>
        <p:nvSpPr>
          <p:cNvPr id="8" name="Rectangle 2"/>
          <p:cNvSpPr>
            <a:spLocks noChangeArrowheads="1"/>
          </p:cNvSpPr>
          <p:nvPr/>
        </p:nvSpPr>
        <p:spPr bwMode="auto">
          <a:xfrm>
            <a:off x="5004049" y="214962"/>
            <a:ext cx="4139951" cy="1438684"/>
          </a:xfrm>
          <a:prstGeom prst="rect">
            <a:avLst/>
          </a:prstGeom>
          <a:noFill/>
          <a:ln w="9525">
            <a:noFill/>
            <a:miter lim="800000"/>
            <a:headEnd/>
            <a:tailEnd/>
          </a:ln>
          <a:effectLst/>
        </p:spPr>
        <p:txBody>
          <a:bodyPr anchor="ctr"/>
          <a:lstStyle/>
          <a:p>
            <a:pPr algn="ctr"/>
            <a:r>
              <a:rPr lang="ru-RU" b="1" dirty="0">
                <a:solidFill>
                  <a:srgbClr val="000099"/>
                </a:solidFill>
                <a:effectLst>
                  <a:outerShdw blurRad="38100" dist="38100" dir="2700000" algn="tl">
                    <a:srgbClr val="C0C0C0"/>
                  </a:outerShdw>
                </a:effectLst>
              </a:rPr>
              <a:t>09.03.03 – Прикладная информатика</a:t>
            </a:r>
          </a:p>
        </p:txBody>
      </p:sp>
      <p:pic>
        <p:nvPicPr>
          <p:cNvPr id="11" name="Рисунок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103793"/>
            <a:ext cx="4248473" cy="1422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Прямоугольник 1"/>
          <p:cNvSpPr/>
          <p:nvPr/>
        </p:nvSpPr>
        <p:spPr>
          <a:xfrm>
            <a:off x="0" y="1914967"/>
            <a:ext cx="9144000" cy="584775"/>
          </a:xfrm>
          <a:prstGeom prst="rect">
            <a:avLst/>
          </a:prstGeom>
        </p:spPr>
        <p:txBody>
          <a:bodyPr wrap="square">
            <a:spAutoFit/>
          </a:bodyPr>
          <a:lstStyle/>
          <a:p>
            <a:pPr algn="ctr"/>
            <a:r>
              <a:rPr lang="en-US" sz="3200" b="1" dirty="0">
                <a:solidFill>
                  <a:srgbClr val="000099"/>
                </a:solidFill>
                <a:effectLst>
                  <a:outerShdw blurRad="38100" dist="38100" dir="2700000" algn="tl">
                    <a:srgbClr val="C0C0C0"/>
                  </a:outerShdw>
                </a:effectLst>
              </a:rPr>
              <a:t>Case-</a:t>
            </a:r>
            <a:r>
              <a:rPr lang="ru-RU" sz="3200" b="1" dirty="0">
                <a:solidFill>
                  <a:srgbClr val="000099"/>
                </a:solidFill>
                <a:effectLst>
                  <a:outerShdw blurRad="38100" dist="38100" dir="2700000" algn="tl">
                    <a:srgbClr val="C0C0C0"/>
                  </a:outerShdw>
                </a:effectLst>
              </a:rPr>
              <a:t>средства проектирования БД</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7504" y="39584"/>
            <a:ext cx="8855968" cy="73196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latin typeface="Arial" charset="0"/>
                <a:ea typeface="+mn-ea"/>
                <a:cs typeface="+mn-cs"/>
              </a:rPr>
              <a:t>Структура SADT-модели. Декомпозиция диаграмм </a:t>
            </a:r>
            <a:endParaRPr lang="ru-RU" sz="2000" b="1" i="1" dirty="0">
              <a:solidFill>
                <a:srgbClr val="000099"/>
              </a:solidFill>
              <a:latin typeface="Arial" charset="0"/>
              <a:ea typeface="+mn-ea"/>
              <a:cs typeface="+mn-cs"/>
            </a:endParaRP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483260" y="555526"/>
            <a:ext cx="4104455" cy="403244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11458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39584"/>
            <a:ext cx="9144000" cy="43799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1900" b="1" i="1" dirty="0">
                <a:solidFill>
                  <a:srgbClr val="000099"/>
                </a:solidFill>
                <a:latin typeface="Arial" charset="0"/>
                <a:ea typeface="+mn-ea"/>
                <a:cs typeface="+mn-cs"/>
              </a:rPr>
              <a:t>Различные варианты выполнения функций и соединения дуг с блоками </a:t>
            </a:r>
            <a:endParaRPr lang="ru-RU" sz="1900" b="1" i="1" dirty="0">
              <a:solidFill>
                <a:srgbClr val="000099"/>
              </a:solidFill>
              <a:latin typeface="Arial" charset="0"/>
              <a:ea typeface="+mn-ea"/>
              <a:cs typeface="+mn-cs"/>
            </a:endParaRPr>
          </a:p>
        </p:txBody>
      </p:sp>
      <p:sp>
        <p:nvSpPr>
          <p:cNvPr id="6" name="Прямоугольник 5"/>
          <p:cNvSpPr/>
          <p:nvPr/>
        </p:nvSpPr>
        <p:spPr>
          <a:xfrm>
            <a:off x="107504" y="2787774"/>
            <a:ext cx="8928992" cy="1708160"/>
          </a:xfrm>
          <a:prstGeom prst="rect">
            <a:avLst/>
          </a:prstGeom>
        </p:spPr>
        <p:txBody>
          <a:bodyPr wrap="square">
            <a:spAutoFit/>
          </a:bodyPr>
          <a:lstStyle/>
          <a:p>
            <a:pPr algn="ctr">
              <a:spcBef>
                <a:spcPct val="50000"/>
              </a:spcBef>
            </a:pPr>
            <a:r>
              <a:rPr lang="ru-RU" altLang="ru-RU" sz="1400" b="1" dirty="0"/>
              <a:t> </a:t>
            </a:r>
            <a:r>
              <a:rPr lang="ru-RU" altLang="ru-RU" sz="1400" b="1" dirty="0">
                <a:solidFill>
                  <a:srgbClr val="000099"/>
                </a:solidFill>
              </a:rPr>
              <a:t>Одновременное выполнение</a:t>
            </a:r>
          </a:p>
          <a:p>
            <a:pPr algn="just">
              <a:spcBef>
                <a:spcPct val="50000"/>
              </a:spcBef>
            </a:pPr>
            <a:r>
              <a:rPr lang="ru-RU" altLang="ru-RU" sz="1400" dirty="0">
                <a:solidFill>
                  <a:srgbClr val="000099"/>
                </a:solidFill>
              </a:rPr>
              <a:t>Некоторые дуги присоединены к блокам диаграммы обоими концами, у других же один конец остается </a:t>
            </a:r>
            <a:r>
              <a:rPr lang="ru-RU" altLang="ru-RU" sz="1400" dirty="0" err="1">
                <a:solidFill>
                  <a:srgbClr val="000099"/>
                </a:solidFill>
              </a:rPr>
              <a:t>неприсоединенным</a:t>
            </a:r>
            <a:r>
              <a:rPr lang="ru-RU" altLang="ru-RU" sz="1400" dirty="0">
                <a:solidFill>
                  <a:srgbClr val="000099"/>
                </a:solidFill>
              </a:rPr>
              <a:t>. </a:t>
            </a:r>
            <a:r>
              <a:rPr lang="ru-RU" altLang="ru-RU" sz="1400" dirty="0" err="1">
                <a:solidFill>
                  <a:srgbClr val="000099"/>
                </a:solidFill>
              </a:rPr>
              <a:t>Неприсоединенные</a:t>
            </a:r>
            <a:r>
              <a:rPr lang="ru-RU" altLang="ru-RU" sz="1400" dirty="0">
                <a:solidFill>
                  <a:srgbClr val="000099"/>
                </a:solidFill>
              </a:rPr>
              <a:t> дуги соответствуют входам, управлениям и выходам родительского блока. Источник или получатель этих пограничных дуг может быть обнаружен только на родительской диаграмме. </a:t>
            </a:r>
            <a:r>
              <a:rPr lang="ru-RU" altLang="ru-RU" sz="1400" dirty="0" err="1">
                <a:solidFill>
                  <a:srgbClr val="000099"/>
                </a:solidFill>
              </a:rPr>
              <a:t>Неприсоединенные</a:t>
            </a:r>
            <a:r>
              <a:rPr lang="ru-RU" altLang="ru-RU" sz="1400" dirty="0">
                <a:solidFill>
                  <a:srgbClr val="000099"/>
                </a:solidFill>
              </a:rPr>
              <a:t> концы должны соответствовать дугам на исходной диаграмме. Все граничные дуги должны продолжаться на родительской диаграмме, чтобы она была полной и непротиворечивой.  </a:t>
            </a:r>
          </a:p>
        </p:txBody>
      </p:sp>
      <p:pic>
        <p:nvPicPr>
          <p:cNvPr id="7"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71268" y="713358"/>
            <a:ext cx="6553200" cy="1930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93088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39584"/>
            <a:ext cx="9144000" cy="43799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1900" b="1" i="1" dirty="0">
                <a:solidFill>
                  <a:srgbClr val="000099"/>
                </a:solidFill>
                <a:latin typeface="Arial" charset="0"/>
                <a:ea typeface="+mn-ea"/>
                <a:cs typeface="+mn-cs"/>
              </a:rPr>
              <a:t>Различные варианты выполнения функций и соединения дуг с блоками </a:t>
            </a:r>
            <a:endParaRPr lang="ru-RU" sz="1900" b="1" i="1" dirty="0">
              <a:solidFill>
                <a:srgbClr val="000099"/>
              </a:solidFill>
              <a:latin typeface="Arial" charset="0"/>
              <a:ea typeface="+mn-ea"/>
              <a:cs typeface="+mn-cs"/>
            </a:endParaRPr>
          </a:p>
        </p:txBody>
      </p:sp>
      <p:sp>
        <p:nvSpPr>
          <p:cNvPr id="6" name="Прямоугольник 5"/>
          <p:cNvSpPr/>
          <p:nvPr/>
        </p:nvSpPr>
        <p:spPr>
          <a:xfrm>
            <a:off x="274145" y="4056480"/>
            <a:ext cx="8567936" cy="630942"/>
          </a:xfrm>
          <a:prstGeom prst="rect">
            <a:avLst/>
          </a:prstGeom>
        </p:spPr>
        <p:txBody>
          <a:bodyPr wrap="square">
            <a:spAutoFit/>
          </a:bodyPr>
          <a:lstStyle/>
          <a:p>
            <a:pPr algn="ctr">
              <a:spcBef>
                <a:spcPct val="50000"/>
              </a:spcBef>
            </a:pPr>
            <a:r>
              <a:rPr lang="ru-RU" altLang="ru-RU" sz="1400" b="1" dirty="0"/>
              <a:t> </a:t>
            </a:r>
            <a:r>
              <a:rPr lang="ru-RU" altLang="ru-RU" sz="1400" b="1" dirty="0">
                <a:solidFill>
                  <a:srgbClr val="000099"/>
                </a:solidFill>
              </a:rPr>
              <a:t>Одновременное выполнение</a:t>
            </a:r>
          </a:p>
          <a:p>
            <a:pPr algn="ctr">
              <a:spcBef>
                <a:spcPct val="50000"/>
              </a:spcBef>
            </a:pPr>
            <a:r>
              <a:rPr lang="ru-RU" altLang="ru-RU" sz="1400" dirty="0">
                <a:solidFill>
                  <a:srgbClr val="000099"/>
                </a:solidFill>
              </a:rPr>
              <a:t>Соответствие должно быть полным и непротиворечивым </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907704" y="699543"/>
            <a:ext cx="5486400" cy="36724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59163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387"/>
            <a:ext cx="9144000" cy="47613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1900" b="1" i="1" dirty="0">
                <a:solidFill>
                  <a:srgbClr val="000099"/>
                </a:solidFill>
                <a:latin typeface="Arial" charset="0"/>
                <a:ea typeface="+mn-ea"/>
                <a:cs typeface="+mn-cs"/>
              </a:rPr>
              <a:t>Различные варианты выполнения функций и соединения дуг с блоками </a:t>
            </a:r>
            <a:endParaRPr lang="ru-RU" sz="1900" b="1" i="1" dirty="0">
              <a:solidFill>
                <a:srgbClr val="000099"/>
              </a:solidFill>
              <a:latin typeface="Arial" charset="0"/>
              <a:ea typeface="+mn-ea"/>
              <a:cs typeface="+mn-cs"/>
            </a:endParaRPr>
          </a:p>
        </p:txBody>
      </p:sp>
      <p:sp>
        <p:nvSpPr>
          <p:cNvPr id="6" name="Прямоугольник 5"/>
          <p:cNvSpPr/>
          <p:nvPr/>
        </p:nvSpPr>
        <p:spPr>
          <a:xfrm>
            <a:off x="288031" y="4299941"/>
            <a:ext cx="8567936" cy="307777"/>
          </a:xfrm>
          <a:prstGeom prst="rect">
            <a:avLst/>
          </a:prstGeom>
        </p:spPr>
        <p:txBody>
          <a:bodyPr wrap="square">
            <a:spAutoFit/>
          </a:bodyPr>
          <a:lstStyle/>
          <a:p>
            <a:pPr algn="ctr">
              <a:spcBef>
                <a:spcPct val="50000"/>
              </a:spcBef>
            </a:pPr>
            <a:r>
              <a:rPr lang="ru-RU" altLang="ru-RU" sz="1400" dirty="0">
                <a:solidFill>
                  <a:srgbClr val="000099"/>
                </a:solidFill>
              </a:rPr>
              <a:t>Пример обратной связи</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433" y="1431746"/>
            <a:ext cx="6829133" cy="2868196"/>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107504" y="477639"/>
            <a:ext cx="8928992" cy="738664"/>
          </a:xfrm>
          <a:prstGeom prst="rect">
            <a:avLst/>
          </a:prstGeom>
        </p:spPr>
        <p:txBody>
          <a:bodyPr wrap="square">
            <a:spAutoFit/>
          </a:bodyPr>
          <a:lstStyle/>
          <a:p>
            <a:pPr algn="just">
              <a:spcBef>
                <a:spcPct val="50000"/>
              </a:spcBef>
            </a:pPr>
            <a:r>
              <a:rPr lang="ru-RU" altLang="ru-RU" sz="1400" b="1" dirty="0"/>
              <a:t> </a:t>
            </a:r>
            <a:r>
              <a:rPr lang="ru-RU" altLang="ru-RU" sz="1400" dirty="0">
                <a:solidFill>
                  <a:srgbClr val="000099"/>
                </a:solidFill>
              </a:rPr>
              <a:t>На SADT-диаграммах не указаны явно ни последовательность, ни время. Обратные связи, итерации, продолжающиеся процессы и перекрывающиеся (по времени) функции могут быть изображены с помощью дуг. Обратные связи могут выступать в виде комментариев, замечаний, исправлений и т.д.</a:t>
            </a:r>
          </a:p>
        </p:txBody>
      </p:sp>
    </p:spTree>
    <p:extLst>
      <p:ext uri="{BB962C8B-B14F-4D97-AF65-F5344CB8AC3E}">
        <p14:creationId xmlns:p14="http://schemas.microsoft.com/office/powerpoint/2010/main" val="367413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54329" y="25104"/>
            <a:ext cx="8855968" cy="6177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latin typeface="Arial" charset="0"/>
                <a:ea typeface="+mn-ea"/>
                <a:cs typeface="+mn-cs"/>
              </a:rPr>
              <a:t>Состав функциональной модели</a:t>
            </a:r>
            <a:endParaRPr lang="ru-RU" sz="2000" b="1" i="1" dirty="0">
              <a:solidFill>
                <a:srgbClr val="000099"/>
              </a:solidFill>
              <a:latin typeface="Arial" charset="0"/>
              <a:ea typeface="+mn-ea"/>
              <a:cs typeface="+mn-cs"/>
            </a:endParaRPr>
          </a:p>
        </p:txBody>
      </p:sp>
      <p:sp>
        <p:nvSpPr>
          <p:cNvPr id="6" name="Прямоугольник 5"/>
          <p:cNvSpPr/>
          <p:nvPr/>
        </p:nvSpPr>
        <p:spPr>
          <a:xfrm>
            <a:off x="107505" y="3882779"/>
            <a:ext cx="8902792" cy="738664"/>
          </a:xfrm>
          <a:prstGeom prst="rect">
            <a:avLst/>
          </a:prstGeom>
        </p:spPr>
        <p:txBody>
          <a:bodyPr wrap="square">
            <a:spAutoFit/>
          </a:bodyPr>
          <a:lstStyle/>
          <a:p>
            <a:pPr algn="just">
              <a:spcBef>
                <a:spcPct val="50000"/>
              </a:spcBef>
              <a:buSzPct val="80000"/>
            </a:pPr>
            <a:r>
              <a:rPr lang="ru-RU" altLang="ru-RU" sz="1400" dirty="0">
                <a:solidFill>
                  <a:srgbClr val="000099"/>
                </a:solidFill>
              </a:rPr>
              <a:t>Каждый блок на диаграмме имеет свой номер. Блок любой диаграммы может быть далее описан диаграммой нижнего уровня, которая, в свою очередь, может быть далее детализирована с помощью необходимого числа диаграмм. Таким образом, формируется иерархия диаграмм. </a:t>
            </a:r>
          </a:p>
        </p:txBody>
      </p:sp>
      <p:sp>
        <p:nvSpPr>
          <p:cNvPr id="8" name="Прямоугольник 7"/>
          <p:cNvSpPr/>
          <p:nvPr/>
        </p:nvSpPr>
        <p:spPr>
          <a:xfrm>
            <a:off x="107505" y="555526"/>
            <a:ext cx="8902792" cy="738664"/>
          </a:xfrm>
          <a:prstGeom prst="rect">
            <a:avLst/>
          </a:prstGeom>
        </p:spPr>
        <p:txBody>
          <a:bodyPr wrap="square">
            <a:spAutoFit/>
          </a:bodyPr>
          <a:lstStyle/>
          <a:p>
            <a:pPr algn="just">
              <a:spcBef>
                <a:spcPct val="50000"/>
              </a:spcBef>
            </a:pPr>
            <a:r>
              <a:rPr lang="ru-RU" altLang="ru-RU" sz="1400" dirty="0">
                <a:solidFill>
                  <a:srgbClr val="000099"/>
                </a:solidFill>
              </a:rPr>
              <a:t>Как было отмечено, механизмы (дуги с нижней стороны) показывают средства, с помощью которых осуществляется выполнение функций. Механизм может быть человеком, компьютером или любым другим устройством, которое помогает выполнять данную функцию.</a:t>
            </a:r>
          </a:p>
        </p:txBody>
      </p:sp>
      <p:pic>
        <p:nvPicPr>
          <p:cNvPr id="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1294190"/>
            <a:ext cx="52292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97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54329" y="25104"/>
            <a:ext cx="8855968" cy="6177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latin typeface="Arial" charset="0"/>
                <a:ea typeface="+mn-ea"/>
                <a:cs typeface="+mn-cs"/>
              </a:rPr>
              <a:t>Иерархия диаграмм</a:t>
            </a:r>
            <a:endParaRPr lang="ru-RU" sz="2000" b="1" i="1" dirty="0">
              <a:solidFill>
                <a:srgbClr val="000099"/>
              </a:solidFill>
              <a:latin typeface="Arial" charset="0"/>
              <a:ea typeface="+mn-ea"/>
              <a:cs typeface="+mn-cs"/>
            </a:endParaRPr>
          </a:p>
        </p:txBody>
      </p:sp>
      <p:sp>
        <p:nvSpPr>
          <p:cNvPr id="8" name="Прямоугольник 7"/>
          <p:cNvSpPr/>
          <p:nvPr/>
        </p:nvSpPr>
        <p:spPr>
          <a:xfrm>
            <a:off x="107503" y="537615"/>
            <a:ext cx="8902793" cy="954107"/>
          </a:xfrm>
          <a:prstGeom prst="rect">
            <a:avLst/>
          </a:prstGeom>
        </p:spPr>
        <p:txBody>
          <a:bodyPr wrap="square">
            <a:spAutoFit/>
          </a:bodyPr>
          <a:lstStyle/>
          <a:p>
            <a:pPr algn="just">
              <a:spcBef>
                <a:spcPct val="50000"/>
              </a:spcBef>
            </a:pPr>
            <a:r>
              <a:rPr lang="ru-RU" altLang="ru-RU" sz="1400" dirty="0">
                <a:solidFill>
                  <a:srgbClr val="000099"/>
                </a:solidFill>
              </a:rPr>
              <a:t>Для того, чтобы указать положение любой диаграммы или блока в иерархии, используются номера диаграмм. Например, А21 является диаграммой, которая детализирует блок 1 на диаграмме А2. Аналогично, А2 детализирует блок 2 на диаграмме А0, которая является самой верхней диаграммой модели. На рисунке показано типичное дерево диаграмм.</a:t>
            </a:r>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465831"/>
            <a:ext cx="5360292" cy="312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851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26419" y="0"/>
            <a:ext cx="8855968" cy="6177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latin typeface="Arial" charset="0"/>
                <a:ea typeface="+mn-ea"/>
                <a:cs typeface="+mn-cs"/>
              </a:rPr>
              <a:t>Типы связей между функциями </a:t>
            </a:r>
            <a:endParaRPr lang="ru-RU" sz="2000" b="1" i="1" dirty="0">
              <a:solidFill>
                <a:srgbClr val="000099"/>
              </a:solidFill>
              <a:latin typeface="Arial" charset="0"/>
              <a:ea typeface="+mn-ea"/>
              <a:cs typeface="+mn-cs"/>
            </a:endParaRPr>
          </a:p>
        </p:txBody>
      </p:sp>
      <p:graphicFrame>
        <p:nvGraphicFramePr>
          <p:cNvPr id="5" name="Таблица 4"/>
          <p:cNvGraphicFramePr>
            <a:graphicFrameLocks noGrp="1"/>
          </p:cNvGraphicFramePr>
          <p:nvPr>
            <p:extLst>
              <p:ext uri="{D42A27DB-BD31-4B8C-83A1-F6EECF244321}">
                <p14:modId xmlns:p14="http://schemas.microsoft.com/office/powerpoint/2010/main" val="3129841750"/>
              </p:ext>
            </p:extLst>
          </p:nvPr>
        </p:nvGraphicFramePr>
        <p:xfrm>
          <a:off x="0" y="923316"/>
          <a:ext cx="3888432" cy="2194560"/>
        </p:xfrm>
        <a:graphic>
          <a:graphicData uri="http://schemas.openxmlformats.org/drawingml/2006/table">
            <a:tbl>
              <a:tblPr firstRow="1" bandRow="1">
                <a:tableStyleId>{21E4AEA4-8DFA-4A89-87EB-49C32662AFE0}</a:tableStyleId>
              </a:tblPr>
              <a:tblGrid>
                <a:gridCol w="1584176">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tblGrid>
              <a:tr h="216024">
                <a:tc>
                  <a:txBody>
                    <a:bodyPr/>
                    <a:lstStyle/>
                    <a:p>
                      <a:r>
                        <a:rPr lang="ru-RU" sz="1200" dirty="0"/>
                        <a:t>Тип связи</a:t>
                      </a:r>
                    </a:p>
                  </a:txBody>
                  <a:tcPr/>
                </a:tc>
                <a:tc>
                  <a:txBody>
                    <a:bodyPr/>
                    <a:lstStyle/>
                    <a:p>
                      <a:r>
                        <a:rPr lang="ru-RU" sz="1200" dirty="0"/>
                        <a:t>Относительная значимость</a:t>
                      </a:r>
                    </a:p>
                  </a:txBody>
                  <a:tcPr/>
                </a:tc>
                <a:extLst>
                  <a:ext uri="{0D108BD9-81ED-4DB2-BD59-A6C34878D82A}">
                    <a16:rowId xmlns:a16="http://schemas.microsoft.com/office/drawing/2014/main" val="10000"/>
                  </a:ext>
                </a:extLst>
              </a:tr>
              <a:tr h="0">
                <a:tc>
                  <a:txBody>
                    <a:bodyPr/>
                    <a:lstStyle/>
                    <a:p>
                      <a:r>
                        <a:rPr lang="ru-RU" sz="1200" dirty="0">
                          <a:solidFill>
                            <a:srgbClr val="000099"/>
                          </a:solidFill>
                        </a:rPr>
                        <a:t>Случайная </a:t>
                      </a:r>
                      <a:endParaRPr lang="ru-RU" sz="1200" dirty="0"/>
                    </a:p>
                  </a:txBody>
                  <a:tcPr/>
                </a:tc>
                <a:tc>
                  <a:txBody>
                    <a:bodyPr/>
                    <a:lstStyle/>
                    <a:p>
                      <a:r>
                        <a:rPr lang="ru-RU" sz="1200" dirty="0">
                          <a:solidFill>
                            <a:srgbClr val="000099"/>
                          </a:solidFill>
                        </a:rPr>
                        <a:t>0</a:t>
                      </a:r>
                      <a:endParaRPr lang="ru-RU" sz="1200" dirty="0"/>
                    </a:p>
                  </a:txBody>
                  <a:tcPr/>
                </a:tc>
                <a:extLst>
                  <a:ext uri="{0D108BD9-81ED-4DB2-BD59-A6C34878D82A}">
                    <a16:rowId xmlns:a16="http://schemas.microsoft.com/office/drawing/2014/main" val="10001"/>
                  </a:ext>
                </a:extLst>
              </a:tr>
              <a:tr h="0">
                <a:tc>
                  <a:txBody>
                    <a:bodyPr/>
                    <a:lstStyle/>
                    <a:p>
                      <a:r>
                        <a:rPr lang="ru-RU" sz="1200" dirty="0">
                          <a:solidFill>
                            <a:srgbClr val="000099"/>
                          </a:solidFill>
                        </a:rPr>
                        <a:t>Логическая </a:t>
                      </a:r>
                      <a:endParaRPr lang="ru-RU" sz="1200" dirty="0"/>
                    </a:p>
                  </a:txBody>
                  <a:tcPr/>
                </a:tc>
                <a:tc>
                  <a:txBody>
                    <a:bodyPr/>
                    <a:lstStyle/>
                    <a:p>
                      <a:r>
                        <a:rPr lang="ru-RU" sz="1200" dirty="0">
                          <a:solidFill>
                            <a:srgbClr val="000099"/>
                          </a:solidFill>
                        </a:rPr>
                        <a:t>1</a:t>
                      </a:r>
                      <a:endParaRPr lang="ru-RU" sz="1200" dirty="0"/>
                    </a:p>
                  </a:txBody>
                  <a:tcPr/>
                </a:tc>
                <a:extLst>
                  <a:ext uri="{0D108BD9-81ED-4DB2-BD59-A6C34878D82A}">
                    <a16:rowId xmlns:a16="http://schemas.microsoft.com/office/drawing/2014/main" val="10002"/>
                  </a:ext>
                </a:extLst>
              </a:tr>
              <a:tr h="0">
                <a:tc>
                  <a:txBody>
                    <a:bodyPr/>
                    <a:lstStyle/>
                    <a:p>
                      <a:r>
                        <a:rPr lang="ru-RU" sz="1200" dirty="0">
                          <a:solidFill>
                            <a:srgbClr val="000099"/>
                          </a:solidFill>
                        </a:rPr>
                        <a:t>Временная </a:t>
                      </a:r>
                      <a:endParaRPr lang="ru-RU" sz="1200" dirty="0"/>
                    </a:p>
                  </a:txBody>
                  <a:tcPr/>
                </a:tc>
                <a:tc>
                  <a:txBody>
                    <a:bodyPr/>
                    <a:lstStyle/>
                    <a:p>
                      <a:r>
                        <a:rPr lang="ru-RU" sz="1200" dirty="0">
                          <a:solidFill>
                            <a:srgbClr val="000099"/>
                          </a:solidFill>
                        </a:rPr>
                        <a:t>2</a:t>
                      </a:r>
                      <a:endParaRPr lang="ru-RU" sz="1200" dirty="0"/>
                    </a:p>
                  </a:txBody>
                  <a:tcPr/>
                </a:tc>
                <a:extLst>
                  <a:ext uri="{0D108BD9-81ED-4DB2-BD59-A6C34878D82A}">
                    <a16:rowId xmlns:a16="http://schemas.microsoft.com/office/drawing/2014/main" val="10003"/>
                  </a:ext>
                </a:extLst>
              </a:tr>
              <a:tr h="126856">
                <a:tc>
                  <a:txBody>
                    <a:bodyPr/>
                    <a:lstStyle/>
                    <a:p>
                      <a:r>
                        <a:rPr lang="ru-RU" sz="1200" dirty="0">
                          <a:solidFill>
                            <a:srgbClr val="000099"/>
                          </a:solidFill>
                        </a:rPr>
                        <a:t>Процедурная </a:t>
                      </a:r>
                      <a:endParaRPr lang="ru-RU" sz="1200" dirty="0"/>
                    </a:p>
                  </a:txBody>
                  <a:tcPr/>
                </a:tc>
                <a:tc>
                  <a:txBody>
                    <a:bodyPr/>
                    <a:lstStyle/>
                    <a:p>
                      <a:r>
                        <a:rPr lang="ru-RU" sz="1200" dirty="0">
                          <a:solidFill>
                            <a:srgbClr val="000099"/>
                          </a:solidFill>
                        </a:rPr>
                        <a:t>3</a:t>
                      </a:r>
                      <a:endParaRPr lang="ru-RU" sz="1200" dirty="0"/>
                    </a:p>
                  </a:txBody>
                  <a:tcPr/>
                </a:tc>
                <a:extLst>
                  <a:ext uri="{0D108BD9-81ED-4DB2-BD59-A6C34878D82A}">
                    <a16:rowId xmlns:a16="http://schemas.microsoft.com/office/drawing/2014/main" val="10004"/>
                  </a:ext>
                </a:extLst>
              </a:tr>
              <a:tr h="140568">
                <a:tc>
                  <a:txBody>
                    <a:bodyPr/>
                    <a:lstStyle/>
                    <a:p>
                      <a:r>
                        <a:rPr lang="ru-RU" sz="1200" dirty="0">
                          <a:solidFill>
                            <a:srgbClr val="000099"/>
                          </a:solidFill>
                        </a:rPr>
                        <a:t>Коммуникационная </a:t>
                      </a:r>
                      <a:endParaRPr lang="ru-RU" sz="1200" dirty="0"/>
                    </a:p>
                  </a:txBody>
                  <a:tcPr/>
                </a:tc>
                <a:tc>
                  <a:txBody>
                    <a:bodyPr/>
                    <a:lstStyle/>
                    <a:p>
                      <a:r>
                        <a:rPr lang="ru-RU" sz="1200" dirty="0">
                          <a:solidFill>
                            <a:srgbClr val="000099"/>
                          </a:solidFill>
                        </a:rPr>
                        <a:t>4</a:t>
                      </a:r>
                      <a:endParaRPr lang="ru-RU" sz="1200" dirty="0"/>
                    </a:p>
                  </a:txBody>
                  <a:tcPr/>
                </a:tc>
                <a:extLst>
                  <a:ext uri="{0D108BD9-81ED-4DB2-BD59-A6C34878D82A}">
                    <a16:rowId xmlns:a16="http://schemas.microsoft.com/office/drawing/2014/main" val="10005"/>
                  </a:ext>
                </a:extLst>
              </a:tr>
              <a:tr h="0">
                <a:tc>
                  <a:txBody>
                    <a:bodyPr/>
                    <a:lstStyle/>
                    <a:p>
                      <a:r>
                        <a:rPr lang="ru-RU" sz="1200" dirty="0">
                          <a:solidFill>
                            <a:srgbClr val="000099"/>
                          </a:solidFill>
                        </a:rPr>
                        <a:t>Последовательная </a:t>
                      </a:r>
                      <a:endParaRPr lang="ru-RU" sz="1200" dirty="0"/>
                    </a:p>
                  </a:txBody>
                  <a:tcPr/>
                </a:tc>
                <a:tc>
                  <a:txBody>
                    <a:bodyPr/>
                    <a:lstStyle/>
                    <a:p>
                      <a:r>
                        <a:rPr lang="ru-RU" sz="1200" dirty="0">
                          <a:solidFill>
                            <a:srgbClr val="000099"/>
                          </a:solidFill>
                        </a:rPr>
                        <a:t>5</a:t>
                      </a:r>
                      <a:endParaRPr lang="ru-RU" sz="1200" dirty="0"/>
                    </a:p>
                  </a:txBody>
                  <a:tcPr/>
                </a:tc>
                <a:extLst>
                  <a:ext uri="{0D108BD9-81ED-4DB2-BD59-A6C34878D82A}">
                    <a16:rowId xmlns:a16="http://schemas.microsoft.com/office/drawing/2014/main" val="10006"/>
                  </a:ext>
                </a:extLst>
              </a:tr>
              <a:tr h="0">
                <a:tc>
                  <a:txBody>
                    <a:bodyPr/>
                    <a:lstStyle/>
                    <a:p>
                      <a:r>
                        <a:rPr lang="ru-RU" sz="1200" dirty="0">
                          <a:solidFill>
                            <a:srgbClr val="000099"/>
                          </a:solidFill>
                        </a:rPr>
                        <a:t>Функциональная </a:t>
                      </a:r>
                      <a:endParaRPr lang="ru-RU" sz="1200" dirty="0"/>
                    </a:p>
                  </a:txBody>
                  <a:tcPr/>
                </a:tc>
                <a:tc>
                  <a:txBody>
                    <a:bodyPr/>
                    <a:lstStyle/>
                    <a:p>
                      <a:r>
                        <a:rPr lang="ru-RU" sz="1200" dirty="0">
                          <a:solidFill>
                            <a:srgbClr val="000099"/>
                          </a:solidFill>
                        </a:rPr>
                        <a:t>6</a:t>
                      </a:r>
                      <a:endParaRPr lang="ru-RU" sz="1200" dirty="0"/>
                    </a:p>
                  </a:txBody>
                  <a:tcPr/>
                </a:tc>
                <a:extLst>
                  <a:ext uri="{0D108BD9-81ED-4DB2-BD59-A6C34878D82A}">
                    <a16:rowId xmlns:a16="http://schemas.microsoft.com/office/drawing/2014/main" val="10007"/>
                  </a:ext>
                </a:extLst>
              </a:tr>
            </a:tbl>
          </a:graphicData>
        </a:graphic>
      </p:graphicFrame>
      <p:sp>
        <p:nvSpPr>
          <p:cNvPr id="6" name="Прямоугольник 5"/>
          <p:cNvSpPr/>
          <p:nvPr/>
        </p:nvSpPr>
        <p:spPr>
          <a:xfrm>
            <a:off x="-7082" y="461651"/>
            <a:ext cx="9151082" cy="461665"/>
          </a:xfrm>
          <a:prstGeom prst="rect">
            <a:avLst/>
          </a:prstGeom>
        </p:spPr>
        <p:txBody>
          <a:bodyPr wrap="square">
            <a:spAutoFit/>
          </a:bodyPr>
          <a:lstStyle/>
          <a:p>
            <a:pPr algn="just">
              <a:buFont typeface="Wingdings" pitchFamily="2" charset="2"/>
              <a:buNone/>
            </a:pPr>
            <a:r>
              <a:rPr lang="ru-RU" sz="1200" dirty="0">
                <a:solidFill>
                  <a:srgbClr val="000099"/>
                </a:solidFill>
              </a:rPr>
              <a:t>Одним из важных моментов при проектировании ИС с помощью методологии SADT является точная согласованность типов связей между функциями. Различают по крайней мере семь типов связывания: </a:t>
            </a:r>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9722" y="2427734"/>
            <a:ext cx="51435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Прямоугольник 8"/>
          <p:cNvSpPr/>
          <p:nvPr/>
        </p:nvSpPr>
        <p:spPr>
          <a:xfrm>
            <a:off x="0" y="3235532"/>
            <a:ext cx="4283968" cy="1384995"/>
          </a:xfrm>
          <a:prstGeom prst="rect">
            <a:avLst/>
          </a:prstGeom>
        </p:spPr>
        <p:txBody>
          <a:bodyPr wrap="square">
            <a:spAutoFit/>
          </a:bodyPr>
          <a:lstStyle/>
          <a:p>
            <a:pPr algn="just">
              <a:buFont typeface="Wingdings" pitchFamily="2" charset="2"/>
              <a:buNone/>
            </a:pPr>
            <a:r>
              <a:rPr lang="ru-RU" sz="1200" dirty="0">
                <a:solidFill>
                  <a:srgbClr val="000099"/>
                </a:solidFill>
              </a:rPr>
              <a:t>(</a:t>
            </a:r>
            <a:r>
              <a:rPr lang="ru-RU" sz="1200" b="1" dirty="0">
                <a:solidFill>
                  <a:srgbClr val="000099"/>
                </a:solidFill>
              </a:rPr>
              <a:t>0) Тип случайной связности</a:t>
            </a:r>
            <a:r>
              <a:rPr lang="ru-RU" sz="1200" dirty="0">
                <a:solidFill>
                  <a:srgbClr val="000099"/>
                </a:solidFill>
              </a:rPr>
              <a:t>: </a:t>
            </a:r>
            <a:r>
              <a:rPr lang="ru-RU" sz="1200" u="sng" dirty="0">
                <a:solidFill>
                  <a:srgbClr val="000099"/>
                </a:solidFill>
              </a:rPr>
              <a:t>наименее желательный</a:t>
            </a:r>
          </a:p>
          <a:p>
            <a:pPr algn="just">
              <a:buFont typeface="Wingdings" pitchFamily="2" charset="2"/>
              <a:buNone/>
            </a:pPr>
            <a:r>
              <a:rPr lang="ru-RU" sz="1200" dirty="0">
                <a:solidFill>
                  <a:srgbClr val="000099"/>
                </a:solidFill>
              </a:rPr>
              <a:t>Случайная связность возникает, когда конкретная связь между функциями мала или полностью отсутствует. Это относится к ситуации, когда имена данных на SADT-дугах в одной диаграмме имеют малую связь друг с другом. Крайний вариант этого случая показан на рисунке 2.8. </a:t>
            </a:r>
          </a:p>
        </p:txBody>
      </p:sp>
      <p:sp>
        <p:nvSpPr>
          <p:cNvPr id="10" name="Прямоугольник 9"/>
          <p:cNvSpPr/>
          <p:nvPr/>
        </p:nvSpPr>
        <p:spPr>
          <a:xfrm>
            <a:off x="4209678" y="1419622"/>
            <a:ext cx="4572000" cy="461665"/>
          </a:xfrm>
          <a:prstGeom prst="rect">
            <a:avLst/>
          </a:prstGeom>
        </p:spPr>
        <p:txBody>
          <a:bodyPr>
            <a:spAutoFit/>
          </a:bodyPr>
          <a:lstStyle/>
          <a:p>
            <a:r>
              <a:rPr lang="ru-RU" sz="1200" dirty="0">
                <a:solidFill>
                  <a:srgbClr val="000099"/>
                </a:solidFill>
              </a:rPr>
              <a:t>Далее каждый тип связи кратко определен и проиллюстрирован с помощью типичного примера из SADT.</a:t>
            </a:r>
            <a:endParaRPr lang="ru-RU" dirty="0"/>
          </a:p>
        </p:txBody>
      </p:sp>
      <p:sp>
        <p:nvSpPr>
          <p:cNvPr id="11" name="Прямоугольник 10"/>
          <p:cNvSpPr/>
          <p:nvPr/>
        </p:nvSpPr>
        <p:spPr>
          <a:xfrm>
            <a:off x="5317003" y="4275584"/>
            <a:ext cx="2357349" cy="276999"/>
          </a:xfrm>
          <a:prstGeom prst="rect">
            <a:avLst/>
          </a:prstGeom>
        </p:spPr>
        <p:txBody>
          <a:bodyPr wrap="square">
            <a:spAutoFit/>
          </a:bodyPr>
          <a:lstStyle/>
          <a:p>
            <a:pPr algn="ctr">
              <a:spcBef>
                <a:spcPct val="20000"/>
              </a:spcBef>
              <a:buSzPct val="80000"/>
            </a:pPr>
            <a:r>
              <a:rPr lang="ru-RU" altLang="ru-RU" sz="1200" dirty="0">
                <a:solidFill>
                  <a:srgbClr val="000099"/>
                </a:solidFill>
              </a:rPr>
              <a:t>Случайная связность</a:t>
            </a:r>
          </a:p>
        </p:txBody>
      </p:sp>
    </p:spTree>
    <p:extLst>
      <p:ext uri="{BB962C8B-B14F-4D97-AF65-F5344CB8AC3E}">
        <p14:creationId xmlns:p14="http://schemas.microsoft.com/office/powerpoint/2010/main" val="2817629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6258" y="0"/>
            <a:ext cx="8855968" cy="6177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i="1" dirty="0">
                <a:solidFill>
                  <a:srgbClr val="000099"/>
                </a:solidFill>
              </a:rPr>
              <a:t>Типы связности</a:t>
            </a:r>
          </a:p>
        </p:txBody>
      </p:sp>
      <p:sp>
        <p:nvSpPr>
          <p:cNvPr id="7" name="Прямоугольник 6"/>
          <p:cNvSpPr/>
          <p:nvPr/>
        </p:nvSpPr>
        <p:spPr>
          <a:xfrm>
            <a:off x="0" y="461651"/>
            <a:ext cx="9144000" cy="1588127"/>
          </a:xfrm>
          <a:prstGeom prst="rect">
            <a:avLst/>
          </a:prstGeom>
        </p:spPr>
        <p:txBody>
          <a:bodyPr wrap="square">
            <a:spAutoFit/>
          </a:bodyPr>
          <a:lstStyle/>
          <a:p>
            <a:pPr algn="just">
              <a:lnSpc>
                <a:spcPct val="90000"/>
              </a:lnSpc>
              <a:buFont typeface="Wingdings" pitchFamily="2" charset="2"/>
              <a:buNone/>
            </a:pPr>
            <a:r>
              <a:rPr lang="ru-RU" sz="1200" b="1" dirty="0">
                <a:solidFill>
                  <a:srgbClr val="000099"/>
                </a:solidFill>
              </a:rPr>
              <a:t>(1) Тип логической связности. </a:t>
            </a:r>
            <a:r>
              <a:rPr lang="ru-RU" sz="1200" dirty="0">
                <a:solidFill>
                  <a:srgbClr val="000099"/>
                </a:solidFill>
              </a:rPr>
              <a:t>Логическое связывание происходит тогда, когда </a:t>
            </a:r>
            <a:r>
              <a:rPr lang="ru-RU" sz="1200" u="sng" dirty="0">
                <a:solidFill>
                  <a:srgbClr val="000099"/>
                </a:solidFill>
              </a:rPr>
              <a:t>данные и функции собираются вместе </a:t>
            </a:r>
            <a:r>
              <a:rPr lang="ru-RU" sz="1200" dirty="0">
                <a:solidFill>
                  <a:srgbClr val="000099"/>
                </a:solidFill>
              </a:rPr>
              <a:t>вследствие того, что они попадают в общий класс или набор элементов, но необходимых функциональных отношений между ними не обнаруживается. </a:t>
            </a:r>
          </a:p>
          <a:p>
            <a:pPr algn="just">
              <a:lnSpc>
                <a:spcPct val="90000"/>
              </a:lnSpc>
              <a:buFont typeface="Wingdings" pitchFamily="2" charset="2"/>
              <a:buNone/>
            </a:pPr>
            <a:r>
              <a:rPr lang="ru-RU" sz="1200" b="1" dirty="0">
                <a:solidFill>
                  <a:srgbClr val="000099"/>
                </a:solidFill>
              </a:rPr>
              <a:t>(2) Тип временной связности. </a:t>
            </a:r>
            <a:r>
              <a:rPr lang="ru-RU" sz="1200" dirty="0">
                <a:solidFill>
                  <a:srgbClr val="000099"/>
                </a:solidFill>
              </a:rPr>
              <a:t>Связанные по времени элементы возникают вследствие того, что они представляют функции, связанные во времени, когда данные используются одновременно или функции включаются параллельно, а не последовательно. </a:t>
            </a:r>
          </a:p>
          <a:p>
            <a:pPr algn="just">
              <a:lnSpc>
                <a:spcPct val="90000"/>
              </a:lnSpc>
              <a:buFont typeface="Wingdings" pitchFamily="2" charset="2"/>
              <a:buNone/>
            </a:pPr>
            <a:r>
              <a:rPr lang="ru-RU" sz="1200" b="1" dirty="0">
                <a:solidFill>
                  <a:srgbClr val="000099"/>
                </a:solidFill>
              </a:rPr>
              <a:t>(3) Тип процедурной связности. </a:t>
            </a:r>
            <a:r>
              <a:rPr lang="ru-RU" sz="1200" dirty="0">
                <a:solidFill>
                  <a:srgbClr val="000099"/>
                </a:solidFill>
              </a:rPr>
              <a:t>Процедурно-связанные элементы появляются </a:t>
            </a:r>
            <a:r>
              <a:rPr lang="ru-RU" sz="1200" u="sng" dirty="0">
                <a:solidFill>
                  <a:srgbClr val="000099"/>
                </a:solidFill>
              </a:rPr>
              <a:t>сгруппированными</a:t>
            </a:r>
            <a:r>
              <a:rPr lang="ru-RU" sz="1200" dirty="0">
                <a:solidFill>
                  <a:srgbClr val="000099"/>
                </a:solidFill>
              </a:rPr>
              <a:t> вместе вследствие того, что они выполняются в течение одной и той же части цикла или процесса. Пример процедурно-связанной диаграммы приведен на рисунке 2.9. </a:t>
            </a:r>
          </a:p>
        </p:txBody>
      </p:sp>
      <p:sp>
        <p:nvSpPr>
          <p:cNvPr id="9" name="Text Box 5"/>
          <p:cNvSpPr txBox="1">
            <a:spLocks noChangeArrowheads="1"/>
          </p:cNvSpPr>
          <p:nvPr/>
        </p:nvSpPr>
        <p:spPr bwMode="auto">
          <a:xfrm>
            <a:off x="5657378" y="3866778"/>
            <a:ext cx="256341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eaLnBrk="1" hangingPunct="1">
              <a:spcBef>
                <a:spcPct val="20000"/>
              </a:spcBef>
              <a:buSzPct val="80000"/>
            </a:pPr>
            <a:r>
              <a:rPr lang="ru-RU" sz="1200" dirty="0">
                <a:solidFill>
                  <a:srgbClr val="000099"/>
                </a:solidFill>
                <a:latin typeface="Arial" charset="0"/>
              </a:rPr>
              <a:t>Процедурная связность</a:t>
            </a:r>
            <a:r>
              <a:rPr lang="ru-RU" sz="1200" i="1" dirty="0">
                <a:solidFill>
                  <a:srgbClr val="000099"/>
                </a:solidFill>
                <a:latin typeface="Arial" charset="0"/>
              </a:rPr>
              <a:t> </a:t>
            </a:r>
          </a:p>
        </p:txBody>
      </p:sp>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1636" y="1923678"/>
            <a:ext cx="49149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Прямоугольник 10"/>
          <p:cNvSpPr/>
          <p:nvPr/>
        </p:nvSpPr>
        <p:spPr>
          <a:xfrm>
            <a:off x="0" y="1936018"/>
            <a:ext cx="4752528" cy="1015663"/>
          </a:xfrm>
          <a:prstGeom prst="rect">
            <a:avLst/>
          </a:prstGeom>
        </p:spPr>
        <p:txBody>
          <a:bodyPr wrap="square">
            <a:spAutoFit/>
          </a:bodyPr>
          <a:lstStyle/>
          <a:p>
            <a:pPr algn="just">
              <a:buFont typeface="Wingdings" pitchFamily="2" charset="2"/>
              <a:buNone/>
            </a:pPr>
            <a:r>
              <a:rPr lang="ru-RU" sz="1200" b="1" dirty="0">
                <a:solidFill>
                  <a:srgbClr val="000099"/>
                </a:solidFill>
              </a:rPr>
              <a:t>(4) Тип коммуникационной связности.</a:t>
            </a:r>
            <a:r>
              <a:rPr lang="ru-RU" sz="1200" dirty="0">
                <a:solidFill>
                  <a:srgbClr val="000099"/>
                </a:solidFill>
              </a:rPr>
              <a:t> Диаграммы демонстрируют коммуникационные связи, когда блоки группируются вследствие того, что они используют </a:t>
            </a:r>
            <a:r>
              <a:rPr lang="ru-RU" sz="1200" u="sng" dirty="0">
                <a:solidFill>
                  <a:srgbClr val="000099"/>
                </a:solidFill>
              </a:rPr>
              <a:t>одни и те же входные данные</a:t>
            </a:r>
            <a:r>
              <a:rPr lang="ru-RU" sz="1200" dirty="0">
                <a:solidFill>
                  <a:srgbClr val="000099"/>
                </a:solidFill>
              </a:rPr>
              <a:t> и/или производят </a:t>
            </a:r>
            <a:r>
              <a:rPr lang="ru-RU" sz="1200" u="sng" dirty="0">
                <a:solidFill>
                  <a:srgbClr val="000099"/>
                </a:solidFill>
              </a:rPr>
              <a:t>одни и те же выходные данные</a:t>
            </a:r>
            <a:r>
              <a:rPr lang="ru-RU" sz="1200" dirty="0">
                <a:solidFill>
                  <a:srgbClr val="000099"/>
                </a:solidFill>
              </a:rPr>
              <a:t> (рисунок 2.10). </a:t>
            </a:r>
          </a:p>
        </p:txBody>
      </p:sp>
      <p:pic>
        <p:nvPicPr>
          <p:cNvPr id="1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543" y="3011349"/>
            <a:ext cx="3667441" cy="1477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5"/>
          <p:cNvSpPr txBox="1">
            <a:spLocks noChangeArrowheads="1"/>
          </p:cNvSpPr>
          <p:nvPr/>
        </p:nvSpPr>
        <p:spPr bwMode="auto">
          <a:xfrm>
            <a:off x="756083" y="4350379"/>
            <a:ext cx="32403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eaLnBrk="1" hangingPunct="1">
              <a:spcBef>
                <a:spcPct val="20000"/>
              </a:spcBef>
              <a:buSzPct val="80000"/>
            </a:pPr>
            <a:r>
              <a:rPr lang="ru-RU" sz="1200" dirty="0">
                <a:solidFill>
                  <a:srgbClr val="000099"/>
                </a:solidFill>
                <a:latin typeface="Arial" charset="0"/>
              </a:rPr>
              <a:t>Коммуникационная связность</a:t>
            </a:r>
            <a:endParaRPr lang="ru-RU" sz="1200" i="1" dirty="0">
              <a:solidFill>
                <a:srgbClr val="000099"/>
              </a:solidFill>
              <a:latin typeface="Arial" charset="0"/>
            </a:endParaRPr>
          </a:p>
        </p:txBody>
      </p:sp>
    </p:spTree>
    <p:extLst>
      <p:ext uri="{BB962C8B-B14F-4D97-AF65-F5344CB8AC3E}">
        <p14:creationId xmlns:p14="http://schemas.microsoft.com/office/powerpoint/2010/main" val="1546891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6258" y="0"/>
            <a:ext cx="8855968" cy="6177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latin typeface="Arial" charset="0"/>
                <a:ea typeface="+mn-ea"/>
                <a:cs typeface="+mn-cs"/>
              </a:rPr>
              <a:t>Типы связности</a:t>
            </a:r>
            <a:endParaRPr lang="ru-RU" sz="2000" b="1" i="1" dirty="0">
              <a:solidFill>
                <a:srgbClr val="000099"/>
              </a:solidFill>
              <a:latin typeface="Arial" charset="0"/>
              <a:ea typeface="+mn-ea"/>
              <a:cs typeface="+mn-cs"/>
            </a:endParaRPr>
          </a:p>
        </p:txBody>
      </p:sp>
      <p:sp>
        <p:nvSpPr>
          <p:cNvPr id="6" name="Прямоугольник 5"/>
          <p:cNvSpPr/>
          <p:nvPr/>
        </p:nvSpPr>
        <p:spPr>
          <a:xfrm>
            <a:off x="0" y="461651"/>
            <a:ext cx="9144000" cy="1588127"/>
          </a:xfrm>
          <a:prstGeom prst="rect">
            <a:avLst/>
          </a:prstGeom>
        </p:spPr>
        <p:txBody>
          <a:bodyPr wrap="square">
            <a:spAutoFit/>
          </a:bodyPr>
          <a:lstStyle/>
          <a:p>
            <a:pPr algn="just">
              <a:lnSpc>
                <a:spcPct val="90000"/>
              </a:lnSpc>
              <a:buFont typeface="Wingdings" pitchFamily="2" charset="2"/>
              <a:buNone/>
            </a:pPr>
            <a:r>
              <a:rPr lang="ru-RU" sz="1200" b="1" dirty="0">
                <a:solidFill>
                  <a:srgbClr val="000099"/>
                </a:solidFill>
              </a:rPr>
              <a:t>(5) Тип последовательной связности. </a:t>
            </a:r>
            <a:r>
              <a:rPr lang="ru-RU" sz="1200" dirty="0">
                <a:solidFill>
                  <a:srgbClr val="000099"/>
                </a:solidFill>
              </a:rPr>
              <a:t>На диаграммах, имеющих последовательные связи, </a:t>
            </a:r>
            <a:r>
              <a:rPr lang="ru-RU" sz="1200" u="sng" dirty="0">
                <a:solidFill>
                  <a:srgbClr val="000099"/>
                </a:solidFill>
              </a:rPr>
              <a:t>выход</a:t>
            </a:r>
            <a:r>
              <a:rPr lang="ru-RU" sz="1200" dirty="0">
                <a:solidFill>
                  <a:srgbClr val="000099"/>
                </a:solidFill>
              </a:rPr>
              <a:t> одной функции </a:t>
            </a:r>
            <a:r>
              <a:rPr lang="ru-RU" sz="1200" u="sng" dirty="0">
                <a:solidFill>
                  <a:srgbClr val="000099"/>
                </a:solidFill>
              </a:rPr>
              <a:t>служит входными данными</a:t>
            </a:r>
            <a:r>
              <a:rPr lang="ru-RU" sz="1200" dirty="0">
                <a:solidFill>
                  <a:srgbClr val="000099"/>
                </a:solidFill>
              </a:rPr>
              <a:t> для следующей функции. Связь между элементами на диаграмме является более тесной, чем на рассмотренных выше уровнях связок, поскольку моделируются причинно-следственные зависимости (рисунок 2.11).</a:t>
            </a:r>
          </a:p>
          <a:p>
            <a:pPr algn="just">
              <a:lnSpc>
                <a:spcPct val="90000"/>
              </a:lnSpc>
              <a:buFont typeface="Wingdings" pitchFamily="2" charset="2"/>
              <a:buNone/>
            </a:pPr>
            <a:endParaRPr lang="ru-RU" sz="1200" b="1" dirty="0">
              <a:solidFill>
                <a:srgbClr val="000099"/>
              </a:solidFill>
            </a:endParaRPr>
          </a:p>
          <a:p>
            <a:pPr algn="just">
              <a:lnSpc>
                <a:spcPct val="90000"/>
              </a:lnSpc>
              <a:buFont typeface="Wingdings" pitchFamily="2" charset="2"/>
              <a:buNone/>
            </a:pPr>
            <a:r>
              <a:rPr lang="ru-RU" sz="1200" b="1" dirty="0">
                <a:solidFill>
                  <a:srgbClr val="000099"/>
                </a:solidFill>
              </a:rPr>
              <a:t>(6) Тип функциональной связности. </a:t>
            </a:r>
            <a:r>
              <a:rPr lang="ru-RU" sz="1200" dirty="0">
                <a:solidFill>
                  <a:srgbClr val="000099"/>
                </a:solidFill>
              </a:rPr>
              <a:t>Диаграмма отражает полную функциональную связность, при наличии полной зависимости одной функции от другой. Диаграмма, которая является чисто функциональной, не содержит чужеродных элементов, относящихся к последовательному или более слабому типу связности. Одним из способов определения функционально-связанных диаграмм является рассмотрение двух блоков, связанных через управляющие дуги, как показано на рисунке 2.12.</a:t>
            </a:r>
          </a:p>
        </p:txBody>
      </p:sp>
      <p:pic>
        <p:nvPicPr>
          <p:cNvPr id="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7478"/>
            <a:ext cx="417195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2047478"/>
            <a:ext cx="43815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5"/>
          <p:cNvSpPr txBox="1">
            <a:spLocks noChangeArrowheads="1"/>
          </p:cNvSpPr>
          <p:nvPr/>
        </p:nvSpPr>
        <p:spPr bwMode="auto">
          <a:xfrm>
            <a:off x="454771" y="3723877"/>
            <a:ext cx="32403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eaLnBrk="1" hangingPunct="1">
              <a:spcBef>
                <a:spcPct val="20000"/>
              </a:spcBef>
              <a:buSzPct val="80000"/>
            </a:pPr>
            <a:r>
              <a:rPr lang="ru-RU" sz="1200" dirty="0">
                <a:solidFill>
                  <a:srgbClr val="000099"/>
                </a:solidFill>
                <a:latin typeface="Arial" charset="0"/>
              </a:rPr>
              <a:t>Последовательная связность</a:t>
            </a:r>
            <a:endParaRPr lang="ru-RU" sz="1200" i="1" dirty="0">
              <a:solidFill>
                <a:srgbClr val="000099"/>
              </a:solidFill>
              <a:latin typeface="Arial" charset="0"/>
            </a:endParaRPr>
          </a:p>
        </p:txBody>
      </p:sp>
      <p:sp>
        <p:nvSpPr>
          <p:cNvPr id="13" name="Text Box 5"/>
          <p:cNvSpPr txBox="1">
            <a:spLocks noChangeArrowheads="1"/>
          </p:cNvSpPr>
          <p:nvPr/>
        </p:nvSpPr>
        <p:spPr bwMode="auto">
          <a:xfrm>
            <a:off x="5322046" y="3723878"/>
            <a:ext cx="32403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eaLnBrk="1" hangingPunct="1">
              <a:spcBef>
                <a:spcPct val="20000"/>
              </a:spcBef>
              <a:buSzPct val="80000"/>
            </a:pPr>
            <a:r>
              <a:rPr lang="ru-RU" sz="1200" dirty="0">
                <a:solidFill>
                  <a:srgbClr val="000099"/>
                </a:solidFill>
                <a:latin typeface="Arial" charset="0"/>
              </a:rPr>
              <a:t>Функциональная связность </a:t>
            </a:r>
            <a:endParaRPr lang="ru-RU" sz="1200" i="1" dirty="0">
              <a:solidFill>
                <a:srgbClr val="000099"/>
              </a:solidFill>
              <a:latin typeface="Arial" charset="0"/>
            </a:endParaRPr>
          </a:p>
        </p:txBody>
      </p:sp>
    </p:spTree>
    <p:extLst>
      <p:ext uri="{BB962C8B-B14F-4D97-AF65-F5344CB8AC3E}">
        <p14:creationId xmlns:p14="http://schemas.microsoft.com/office/powerpoint/2010/main" val="3749282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6258" y="1"/>
            <a:ext cx="8855968" cy="483518"/>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rPr>
              <a:t>Все типы связей </a:t>
            </a:r>
            <a:endParaRPr lang="ru-RU" sz="2000" b="1" i="1" dirty="0">
              <a:solidFill>
                <a:srgbClr val="000099"/>
              </a:solidFill>
              <a:effectLst>
                <a:outerShdw blurRad="38100" dist="38100" dir="2700000" algn="tl">
                  <a:srgbClr val="C0C0C0"/>
                </a:outerShdw>
              </a:effectLst>
              <a:latin typeface="Arial" charset="0"/>
              <a:ea typeface="+mn-ea"/>
              <a:cs typeface="+mn-cs"/>
            </a:endParaRPr>
          </a:p>
        </p:txBody>
      </p:sp>
      <p:graphicFrame>
        <p:nvGraphicFramePr>
          <p:cNvPr id="5" name="Group 75"/>
          <p:cNvGraphicFramePr>
            <a:graphicFrameLocks noGrp="1"/>
          </p:cNvGraphicFramePr>
          <p:nvPr>
            <p:extLst>
              <p:ext uri="{D42A27DB-BD31-4B8C-83A1-F6EECF244321}">
                <p14:modId xmlns:p14="http://schemas.microsoft.com/office/powerpoint/2010/main" val="3900222626"/>
              </p:ext>
            </p:extLst>
          </p:nvPr>
        </p:nvGraphicFramePr>
        <p:xfrm>
          <a:off x="35496" y="555526"/>
          <a:ext cx="9073008" cy="3856052"/>
        </p:xfrm>
        <a:graphic>
          <a:graphicData uri="http://schemas.openxmlformats.org/drawingml/2006/table">
            <a:tbl>
              <a:tblPr/>
              <a:tblGrid>
                <a:gridCol w="648072">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3528392">
                  <a:extLst>
                    <a:ext uri="{9D8B030D-6E8A-4147-A177-3AD203B41FA5}">
                      <a16:colId xmlns:a16="http://schemas.microsoft.com/office/drawing/2014/main" val="20002"/>
                    </a:ext>
                  </a:extLst>
                </a:gridCol>
                <a:gridCol w="3168352">
                  <a:extLst>
                    <a:ext uri="{9D8B030D-6E8A-4147-A177-3AD203B41FA5}">
                      <a16:colId xmlns:a16="http://schemas.microsoft.com/office/drawing/2014/main" val="20003"/>
                    </a:ext>
                  </a:extLst>
                </a:gridCol>
              </a:tblGrid>
              <a:tr h="446213">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ru-RU" sz="1200" b="1" i="0" u="none" strike="noStrike" cap="none" normalizeH="0" baseline="0" dirty="0">
                          <a:ln>
                            <a:noFill/>
                          </a:ln>
                          <a:solidFill>
                            <a:srgbClr val="CC3300"/>
                          </a:solidFill>
                          <a:effectLst/>
                          <a:latin typeface="Arial" charset="0"/>
                          <a:cs typeface="Times New Roman" pitchFamily="18" charset="0"/>
                        </a:rPr>
                        <a:t>Значимость</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ru-RU" sz="1200" b="1" i="0" u="none" strike="noStrike" cap="none" normalizeH="0" baseline="0" dirty="0">
                          <a:ln>
                            <a:noFill/>
                          </a:ln>
                          <a:solidFill>
                            <a:srgbClr val="CC3300"/>
                          </a:solidFill>
                          <a:effectLst/>
                          <a:latin typeface="+mj-lt"/>
                          <a:cs typeface="Times New Roman" pitchFamily="18" charset="0"/>
                        </a:rPr>
                        <a:t>Тип связности</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ru-RU" sz="1200" b="1" i="0" u="none" strike="noStrike" cap="none" normalizeH="0" baseline="0" dirty="0">
                          <a:ln>
                            <a:noFill/>
                          </a:ln>
                          <a:solidFill>
                            <a:srgbClr val="CC3300"/>
                          </a:solidFill>
                          <a:effectLst/>
                          <a:latin typeface="Arial" charset="0"/>
                          <a:cs typeface="Times New Roman" pitchFamily="18" charset="0"/>
                        </a:rPr>
                        <a:t>Для функций</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ru-RU" sz="1200" b="1" i="0" u="none" strike="noStrike" cap="none" normalizeH="0" baseline="0" dirty="0">
                          <a:ln>
                            <a:noFill/>
                          </a:ln>
                          <a:solidFill>
                            <a:srgbClr val="CC3300"/>
                          </a:solidFill>
                          <a:effectLst/>
                          <a:latin typeface="Arial" charset="0"/>
                          <a:cs typeface="Times New Roman" pitchFamily="18" charset="0"/>
                        </a:rPr>
                        <a:t>Для данных</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0882">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ru-RU" sz="1200" b="1" i="0" u="none" strike="noStrike" cap="none" normalizeH="0" baseline="0" dirty="0">
                          <a:ln>
                            <a:noFill/>
                          </a:ln>
                          <a:solidFill>
                            <a:srgbClr val="009900"/>
                          </a:solidFill>
                          <a:effectLst/>
                          <a:latin typeface="Arial" charset="0"/>
                          <a:cs typeface="Times New Roman" pitchFamily="18" charset="0"/>
                        </a:rPr>
                        <a:t>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1" i="0" u="none" strike="noStrike" cap="none" normalizeH="0" baseline="0" dirty="0">
                          <a:ln>
                            <a:noFill/>
                          </a:ln>
                          <a:solidFill>
                            <a:srgbClr val="7030A0"/>
                          </a:solidFill>
                          <a:effectLst/>
                          <a:latin typeface="Arial" charset="0"/>
                          <a:cs typeface="Times New Roman" pitchFamily="18" charset="0"/>
                        </a:rPr>
                        <a:t>Случайная</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0" i="0" u="none" strike="noStrike" cap="none" normalizeH="0" baseline="0" dirty="0">
                          <a:ln>
                            <a:noFill/>
                          </a:ln>
                          <a:solidFill>
                            <a:srgbClr val="000099"/>
                          </a:solidFill>
                          <a:effectLst/>
                          <a:latin typeface="Arial" charset="0"/>
                          <a:cs typeface="Times New Roman" pitchFamily="18" charset="0"/>
                        </a:rPr>
                        <a:t>Случайная</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0" i="0" u="none" strike="noStrike" cap="none" normalizeH="0" baseline="0" dirty="0">
                          <a:ln>
                            <a:noFill/>
                          </a:ln>
                          <a:solidFill>
                            <a:srgbClr val="000099"/>
                          </a:solidFill>
                          <a:effectLst/>
                          <a:latin typeface="Arial" charset="0"/>
                          <a:cs typeface="Times New Roman" pitchFamily="18" charset="0"/>
                        </a:rPr>
                        <a:t>Случайная</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2842">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ru-RU" sz="1200" b="1" i="0" u="none" strike="noStrike" cap="none" normalizeH="0" baseline="0" dirty="0">
                          <a:ln>
                            <a:noFill/>
                          </a:ln>
                          <a:solidFill>
                            <a:srgbClr val="009900"/>
                          </a:solidFill>
                          <a:effectLst/>
                          <a:latin typeface="Arial" charset="0"/>
                          <a:cs typeface="Times New Roman" pitchFamily="18" charset="0"/>
                        </a:rPr>
                        <a:t>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1" i="0" u="none" strike="noStrike" cap="none" normalizeH="0" baseline="0" dirty="0">
                          <a:ln>
                            <a:noFill/>
                          </a:ln>
                          <a:solidFill>
                            <a:srgbClr val="7030A0"/>
                          </a:solidFill>
                          <a:effectLst/>
                          <a:latin typeface="Arial" charset="0"/>
                          <a:cs typeface="Times New Roman" pitchFamily="18" charset="0"/>
                        </a:rPr>
                        <a:t>Логическая</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0" i="0" u="none" strike="noStrike" cap="none" normalizeH="0" baseline="0" dirty="0">
                          <a:ln>
                            <a:noFill/>
                          </a:ln>
                          <a:solidFill>
                            <a:srgbClr val="000099"/>
                          </a:solidFill>
                          <a:effectLst/>
                          <a:latin typeface="Arial" charset="0"/>
                          <a:cs typeface="Times New Roman" pitchFamily="18" charset="0"/>
                        </a:rPr>
                        <a:t>Функции одного и того же множества или типа (например, "редактировать все входы")</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0" i="0" u="none" strike="noStrike" cap="none" normalizeH="0" baseline="0">
                          <a:ln>
                            <a:noFill/>
                          </a:ln>
                          <a:solidFill>
                            <a:srgbClr val="000099"/>
                          </a:solidFill>
                          <a:effectLst/>
                          <a:latin typeface="Arial" charset="0"/>
                          <a:cs typeface="Times New Roman" pitchFamily="18" charset="0"/>
                        </a:rPr>
                        <a:t>Данные одного и того же множества или типа</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0844">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ru-RU" sz="1200" b="1" i="0" u="none" strike="noStrike" cap="none" normalizeH="0" baseline="0" dirty="0">
                          <a:ln>
                            <a:noFill/>
                          </a:ln>
                          <a:solidFill>
                            <a:srgbClr val="009900"/>
                          </a:solidFill>
                          <a:effectLst/>
                          <a:latin typeface="Arial" charset="0"/>
                          <a:cs typeface="Times New Roman" pitchFamily="18" charset="0"/>
                        </a:rPr>
                        <a:t>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1" i="0" u="none" strike="noStrike" cap="none" normalizeH="0" baseline="0" dirty="0">
                          <a:ln>
                            <a:noFill/>
                          </a:ln>
                          <a:solidFill>
                            <a:srgbClr val="7030A0"/>
                          </a:solidFill>
                          <a:effectLst/>
                          <a:latin typeface="Arial" charset="0"/>
                          <a:cs typeface="Times New Roman" pitchFamily="18" charset="0"/>
                        </a:rPr>
                        <a:t>Временная</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0" i="0" u="none" strike="noStrike" cap="none" normalizeH="0" baseline="0" dirty="0">
                          <a:ln>
                            <a:noFill/>
                          </a:ln>
                          <a:solidFill>
                            <a:srgbClr val="000099"/>
                          </a:solidFill>
                          <a:effectLst/>
                          <a:latin typeface="Arial" charset="0"/>
                          <a:cs typeface="Times New Roman" pitchFamily="18" charset="0"/>
                        </a:rPr>
                        <a:t>Функции одного и того же периода времени (например, </a:t>
                      </a:r>
                      <a:br>
                        <a:rPr kumimoji="0" lang="ru-RU" sz="1200" b="0" i="0" u="none" strike="noStrike" cap="none" normalizeH="0" baseline="0" dirty="0">
                          <a:ln>
                            <a:noFill/>
                          </a:ln>
                          <a:solidFill>
                            <a:srgbClr val="000099"/>
                          </a:solidFill>
                          <a:effectLst/>
                          <a:latin typeface="Arial" charset="0"/>
                          <a:cs typeface="Times New Roman" pitchFamily="18" charset="0"/>
                        </a:rPr>
                      </a:br>
                      <a:r>
                        <a:rPr kumimoji="0" lang="ru-RU" sz="1200" b="0" i="0" u="none" strike="noStrike" cap="none" normalizeH="0" baseline="0" dirty="0">
                          <a:ln>
                            <a:noFill/>
                          </a:ln>
                          <a:solidFill>
                            <a:srgbClr val="000099"/>
                          </a:solidFill>
                          <a:effectLst/>
                          <a:latin typeface="Arial" charset="0"/>
                          <a:cs typeface="Times New Roman" pitchFamily="18" charset="0"/>
                        </a:rPr>
                        <a:t>"операции инициализации")</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0" i="0" u="none" strike="noStrike" cap="none" normalizeH="0" baseline="0">
                          <a:ln>
                            <a:noFill/>
                          </a:ln>
                          <a:solidFill>
                            <a:srgbClr val="000099"/>
                          </a:solidFill>
                          <a:effectLst/>
                          <a:latin typeface="Arial" charset="0"/>
                          <a:cs typeface="Times New Roman" pitchFamily="18" charset="0"/>
                        </a:rPr>
                        <a:t>Данные, используемые в каком-либо временном интервале</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6838">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ru-RU" sz="1200" b="1" i="0" u="none" strike="noStrike" cap="none" normalizeH="0" baseline="0" dirty="0">
                          <a:ln>
                            <a:noFill/>
                          </a:ln>
                          <a:solidFill>
                            <a:srgbClr val="009900"/>
                          </a:solidFill>
                          <a:effectLst/>
                          <a:latin typeface="Arial" charset="0"/>
                          <a:cs typeface="Times New Roman" pitchFamily="18" charset="0"/>
                        </a:rPr>
                        <a:t>3</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1" i="0" u="none" strike="noStrike" cap="none" normalizeH="0" baseline="0" dirty="0">
                          <a:ln>
                            <a:noFill/>
                          </a:ln>
                          <a:solidFill>
                            <a:srgbClr val="7030A0"/>
                          </a:solidFill>
                          <a:effectLst/>
                          <a:latin typeface="Arial" charset="0"/>
                          <a:cs typeface="Times New Roman" pitchFamily="18" charset="0"/>
                        </a:rPr>
                        <a:t>Процедурная</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0" i="0" u="none" strike="noStrike" cap="none" normalizeH="0" baseline="0" dirty="0">
                          <a:ln>
                            <a:noFill/>
                          </a:ln>
                          <a:solidFill>
                            <a:srgbClr val="000099"/>
                          </a:solidFill>
                          <a:effectLst/>
                          <a:latin typeface="Arial" charset="0"/>
                          <a:cs typeface="Times New Roman" pitchFamily="18" charset="0"/>
                        </a:rPr>
                        <a:t>Функции, работающие в одной и той же фазе или итерации (например, "первый проход компилятора")</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0" i="0" u="none" strike="noStrike" cap="none" normalizeH="0" baseline="0">
                          <a:ln>
                            <a:noFill/>
                          </a:ln>
                          <a:solidFill>
                            <a:srgbClr val="000099"/>
                          </a:solidFill>
                          <a:effectLst/>
                          <a:latin typeface="Arial" charset="0"/>
                          <a:cs typeface="Times New Roman" pitchFamily="18" charset="0"/>
                        </a:rPr>
                        <a:t>Данные, используемые во время одной и той же фазы или итерации</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0824">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ru-RU" sz="1200" b="1" i="0" u="none" strike="noStrike" cap="none" normalizeH="0" baseline="0" dirty="0">
                          <a:ln>
                            <a:noFill/>
                          </a:ln>
                          <a:solidFill>
                            <a:srgbClr val="009900"/>
                          </a:solidFill>
                          <a:effectLst/>
                          <a:latin typeface="Arial" charset="0"/>
                          <a:cs typeface="Times New Roman" pitchFamily="18" charset="0"/>
                        </a:rPr>
                        <a:t>4</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1" i="0" u="none" strike="noStrike" cap="none" normalizeH="0" baseline="0" dirty="0">
                          <a:ln>
                            <a:noFill/>
                          </a:ln>
                          <a:solidFill>
                            <a:srgbClr val="7030A0"/>
                          </a:solidFill>
                          <a:effectLst/>
                          <a:latin typeface="Arial" charset="0"/>
                          <a:cs typeface="Times New Roman" pitchFamily="18" charset="0"/>
                        </a:rPr>
                        <a:t>Коммуникационная</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0" i="0" u="none" strike="noStrike" cap="none" normalizeH="0" baseline="0" dirty="0">
                          <a:ln>
                            <a:noFill/>
                          </a:ln>
                          <a:solidFill>
                            <a:srgbClr val="000099"/>
                          </a:solidFill>
                          <a:effectLst/>
                          <a:latin typeface="Arial" charset="0"/>
                          <a:cs typeface="Times New Roman" pitchFamily="18" charset="0"/>
                        </a:rPr>
                        <a:t>Функции, использующие одни и те же данные</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0" i="0" u="none" strike="noStrike" cap="none" normalizeH="0" baseline="0" dirty="0">
                          <a:ln>
                            <a:noFill/>
                          </a:ln>
                          <a:solidFill>
                            <a:srgbClr val="000099"/>
                          </a:solidFill>
                          <a:effectLst/>
                          <a:latin typeface="Arial" charset="0"/>
                          <a:cs typeface="Times New Roman" pitchFamily="18" charset="0"/>
                        </a:rPr>
                        <a:t>Данные, на которые воздействует одна и та же деятельность</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ru-RU" sz="1200" b="1" i="0" u="none" strike="noStrike" cap="none" normalizeH="0" baseline="0" dirty="0">
                          <a:ln>
                            <a:noFill/>
                          </a:ln>
                          <a:solidFill>
                            <a:srgbClr val="009900"/>
                          </a:solidFill>
                          <a:effectLst/>
                          <a:latin typeface="Arial" charset="0"/>
                          <a:cs typeface="Times New Roman" pitchFamily="18" charset="0"/>
                        </a:rPr>
                        <a:t>5</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1" i="0" u="none" strike="noStrike" cap="none" normalizeH="0" baseline="0" dirty="0">
                          <a:ln>
                            <a:noFill/>
                          </a:ln>
                          <a:solidFill>
                            <a:srgbClr val="7030A0"/>
                          </a:solidFill>
                          <a:effectLst/>
                          <a:latin typeface="Arial" charset="0"/>
                          <a:cs typeface="Times New Roman" pitchFamily="18" charset="0"/>
                        </a:rPr>
                        <a:t>Последовательная</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0" i="0" u="none" strike="noStrike" cap="none" normalizeH="0" baseline="0" dirty="0">
                          <a:ln>
                            <a:noFill/>
                          </a:ln>
                          <a:solidFill>
                            <a:srgbClr val="000099"/>
                          </a:solidFill>
                          <a:effectLst/>
                          <a:latin typeface="Arial" charset="0"/>
                          <a:cs typeface="Times New Roman" pitchFamily="18" charset="0"/>
                        </a:rPr>
                        <a:t>Функции, выполняющие последовательные преобразования одних и тех же данных</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0" i="0" u="none" strike="noStrike" cap="none" normalizeH="0" baseline="0" dirty="0">
                          <a:ln>
                            <a:noFill/>
                          </a:ln>
                          <a:solidFill>
                            <a:srgbClr val="000099"/>
                          </a:solidFill>
                          <a:effectLst/>
                          <a:latin typeface="Arial" charset="0"/>
                          <a:cs typeface="Times New Roman" pitchFamily="18" charset="0"/>
                        </a:rPr>
                        <a:t>Данные, преобразуемые последовательными функциями</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58532">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ru-RU" sz="1200" b="1" i="0" u="none" strike="noStrike" cap="none" normalizeH="0" baseline="0" dirty="0">
                          <a:ln>
                            <a:noFill/>
                          </a:ln>
                          <a:solidFill>
                            <a:srgbClr val="009900"/>
                          </a:solidFill>
                          <a:effectLst/>
                          <a:latin typeface="Arial" charset="0"/>
                          <a:cs typeface="Times New Roman" pitchFamily="18" charset="0"/>
                        </a:rPr>
                        <a:t>6</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1" i="0" u="none" strike="noStrike" cap="none" normalizeH="0" baseline="0" dirty="0">
                          <a:ln>
                            <a:noFill/>
                          </a:ln>
                          <a:solidFill>
                            <a:srgbClr val="7030A0"/>
                          </a:solidFill>
                          <a:effectLst/>
                          <a:latin typeface="Arial" charset="0"/>
                          <a:cs typeface="Times New Roman" pitchFamily="18" charset="0"/>
                        </a:rPr>
                        <a:t>Функциональная</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0" i="0" u="none" strike="noStrike" cap="none" normalizeH="0" baseline="0" dirty="0">
                          <a:ln>
                            <a:noFill/>
                          </a:ln>
                          <a:solidFill>
                            <a:srgbClr val="000099"/>
                          </a:solidFill>
                          <a:effectLst/>
                          <a:latin typeface="Arial" charset="0"/>
                          <a:cs typeface="Times New Roman" pitchFamily="18" charset="0"/>
                        </a:rPr>
                        <a:t>Функции, объединяемые для выполнения одной функции</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ru-RU" sz="1200" b="0" i="0" u="none" strike="noStrike" cap="none" normalizeH="0" baseline="0" dirty="0">
                          <a:ln>
                            <a:noFill/>
                          </a:ln>
                          <a:solidFill>
                            <a:srgbClr val="000099"/>
                          </a:solidFill>
                          <a:effectLst/>
                          <a:latin typeface="Arial" charset="0"/>
                          <a:cs typeface="Times New Roman" pitchFamily="18" charset="0"/>
                        </a:rPr>
                        <a:t>Данные, связанные с одной функцией</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704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7504" y="39584"/>
            <a:ext cx="8855968" cy="36598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latin typeface="Arial" charset="0"/>
                <a:ea typeface="+mn-ea"/>
                <a:cs typeface="+mn-cs"/>
              </a:rPr>
              <a:t>Методология функционального моделирования SADT  </a:t>
            </a:r>
            <a:endParaRPr lang="ru-RU" sz="2000" b="1" i="1" dirty="0">
              <a:solidFill>
                <a:srgbClr val="000099"/>
              </a:solidFill>
              <a:latin typeface="Arial" charset="0"/>
              <a:ea typeface="+mn-ea"/>
              <a:cs typeface="+mn-cs"/>
            </a:endParaRPr>
          </a:p>
        </p:txBody>
      </p:sp>
      <p:sp>
        <p:nvSpPr>
          <p:cNvPr id="12" name="Прямоугольник 11"/>
          <p:cNvSpPr/>
          <p:nvPr/>
        </p:nvSpPr>
        <p:spPr>
          <a:xfrm>
            <a:off x="122642" y="534546"/>
            <a:ext cx="8913854" cy="3893374"/>
          </a:xfrm>
          <a:prstGeom prst="rect">
            <a:avLst/>
          </a:prstGeom>
        </p:spPr>
        <p:txBody>
          <a:bodyPr wrap="square">
            <a:spAutoFit/>
          </a:bodyPr>
          <a:lstStyle/>
          <a:p>
            <a:pPr algn="just">
              <a:buFontTx/>
              <a:buNone/>
            </a:pPr>
            <a:r>
              <a:rPr lang="ru-RU" altLang="ru-RU" sz="1300" dirty="0">
                <a:solidFill>
                  <a:srgbClr val="000099"/>
                </a:solidFill>
              </a:rPr>
              <a:t>Методология </a:t>
            </a:r>
            <a:r>
              <a:rPr lang="ru-RU" altLang="ru-RU" sz="1300" b="1" dirty="0">
                <a:solidFill>
                  <a:srgbClr val="000099"/>
                </a:solidFill>
              </a:rPr>
              <a:t>SADT</a:t>
            </a:r>
            <a:r>
              <a:rPr lang="ru-RU" altLang="ru-RU" sz="1300" dirty="0">
                <a:solidFill>
                  <a:srgbClr val="000099"/>
                </a:solidFill>
              </a:rPr>
              <a:t> разработана </a:t>
            </a:r>
            <a:r>
              <a:rPr lang="ru-RU" altLang="ru-RU" sz="1300" b="1" dirty="0">
                <a:solidFill>
                  <a:srgbClr val="000099"/>
                </a:solidFill>
              </a:rPr>
              <a:t>Дугласом Россом</a:t>
            </a:r>
            <a:r>
              <a:rPr lang="ru-RU" altLang="ru-RU" sz="1300" dirty="0">
                <a:solidFill>
                  <a:srgbClr val="000099"/>
                </a:solidFill>
              </a:rPr>
              <a:t>. На ее основе разработана, в частности, известная методология </a:t>
            </a:r>
            <a:r>
              <a:rPr lang="ru-RU" altLang="ru-RU" sz="1300" b="1" dirty="0">
                <a:solidFill>
                  <a:srgbClr val="000099"/>
                </a:solidFill>
              </a:rPr>
              <a:t>IDEF0</a:t>
            </a:r>
            <a:r>
              <a:rPr lang="ru-RU" altLang="ru-RU" sz="1300" dirty="0">
                <a:solidFill>
                  <a:srgbClr val="000099"/>
                </a:solidFill>
              </a:rPr>
              <a:t> (</a:t>
            </a:r>
            <a:r>
              <a:rPr lang="ru-RU" altLang="ru-RU" sz="1300" dirty="0" err="1">
                <a:solidFill>
                  <a:srgbClr val="000099"/>
                </a:solidFill>
              </a:rPr>
              <a:t>Icam</a:t>
            </a:r>
            <a:r>
              <a:rPr lang="ru-RU" altLang="ru-RU" sz="1300" dirty="0">
                <a:solidFill>
                  <a:srgbClr val="000099"/>
                </a:solidFill>
              </a:rPr>
              <a:t> </a:t>
            </a:r>
            <a:r>
              <a:rPr lang="ru-RU" altLang="ru-RU" sz="1300" dirty="0" err="1">
                <a:solidFill>
                  <a:srgbClr val="000099"/>
                </a:solidFill>
              </a:rPr>
              <a:t>DEFinition</a:t>
            </a:r>
            <a:r>
              <a:rPr lang="ru-RU" altLang="ru-RU" sz="1300" dirty="0">
                <a:solidFill>
                  <a:srgbClr val="000099"/>
                </a:solidFill>
              </a:rPr>
              <a:t>), которая является основной частью программы ICAM (Интеграция компьютерных и промышленных технологий), проводимой по инициативе ВВС США.</a:t>
            </a:r>
            <a:endParaRPr lang="en-US" altLang="ru-RU" sz="1300" dirty="0">
              <a:solidFill>
                <a:srgbClr val="000099"/>
              </a:solidFill>
            </a:endParaRPr>
          </a:p>
          <a:p>
            <a:pPr algn="just">
              <a:buFontTx/>
              <a:buNone/>
            </a:pPr>
            <a:endParaRPr lang="ru-RU" altLang="ru-RU" sz="1300" dirty="0">
              <a:solidFill>
                <a:srgbClr val="000099"/>
              </a:solidFill>
            </a:endParaRPr>
          </a:p>
          <a:p>
            <a:pPr algn="just">
              <a:buFontTx/>
              <a:buNone/>
            </a:pPr>
            <a:r>
              <a:rPr lang="ru-RU" altLang="ru-RU" sz="1300" dirty="0">
                <a:solidFill>
                  <a:srgbClr val="000099"/>
                </a:solidFill>
              </a:rPr>
              <a:t>Методология </a:t>
            </a:r>
            <a:r>
              <a:rPr lang="ru-RU" altLang="ru-RU" sz="1300" b="1" dirty="0">
                <a:solidFill>
                  <a:srgbClr val="000099"/>
                </a:solidFill>
              </a:rPr>
              <a:t>SADT</a:t>
            </a:r>
            <a:r>
              <a:rPr lang="ru-RU" altLang="ru-RU" sz="1300" dirty="0">
                <a:solidFill>
                  <a:srgbClr val="000099"/>
                </a:solidFill>
              </a:rPr>
              <a:t> представляет собой совокупность методов, правил и процедур, предназначенных для построения функциональной модели объекта какой-либо предметной области. Функциональная модель SADT отображает функциональную структуру объекта, т.е. производимые им действия и связи между этими действиями. </a:t>
            </a:r>
          </a:p>
          <a:p>
            <a:pPr algn="just">
              <a:buFontTx/>
              <a:buNone/>
            </a:pPr>
            <a:endParaRPr lang="en-US" altLang="ru-RU" sz="1300" dirty="0">
              <a:solidFill>
                <a:srgbClr val="000099"/>
              </a:solidFill>
            </a:endParaRPr>
          </a:p>
          <a:p>
            <a:pPr algn="just">
              <a:buFontTx/>
              <a:buNone/>
            </a:pPr>
            <a:r>
              <a:rPr lang="ru-RU" altLang="ru-RU" sz="1300" dirty="0">
                <a:solidFill>
                  <a:srgbClr val="000099"/>
                </a:solidFill>
              </a:rPr>
              <a:t>Результатом применения методологии </a:t>
            </a:r>
            <a:r>
              <a:rPr lang="ru-RU" altLang="ru-RU" sz="1300" b="1" dirty="0">
                <a:solidFill>
                  <a:srgbClr val="000099"/>
                </a:solidFill>
              </a:rPr>
              <a:t>SADT</a:t>
            </a:r>
            <a:r>
              <a:rPr lang="ru-RU" altLang="ru-RU" sz="1300" dirty="0">
                <a:solidFill>
                  <a:srgbClr val="000099"/>
                </a:solidFill>
              </a:rPr>
              <a:t> является модель, которая состоит из </a:t>
            </a:r>
            <a:r>
              <a:rPr lang="ru-RU" altLang="ru-RU" sz="1300" b="1" dirty="0">
                <a:solidFill>
                  <a:srgbClr val="000099"/>
                </a:solidFill>
              </a:rPr>
              <a:t>диаграмм, фрагментов текстов и глоссария</a:t>
            </a:r>
            <a:r>
              <a:rPr lang="ru-RU" altLang="ru-RU" sz="1300" dirty="0">
                <a:solidFill>
                  <a:srgbClr val="000099"/>
                </a:solidFill>
              </a:rPr>
              <a:t>, имеющих ссылки друг на друга. </a:t>
            </a:r>
            <a:r>
              <a:rPr lang="ru-RU" altLang="ru-RU" sz="1300" b="1" dirty="0">
                <a:solidFill>
                  <a:srgbClr val="000099"/>
                </a:solidFill>
              </a:rPr>
              <a:t>Диаграммы</a:t>
            </a:r>
            <a:r>
              <a:rPr lang="ru-RU" altLang="ru-RU" sz="1300" dirty="0">
                <a:solidFill>
                  <a:srgbClr val="000099"/>
                </a:solidFill>
              </a:rPr>
              <a:t> - главные компоненты модели, все функции ИС и интерфейсы на них представлены как </a:t>
            </a:r>
            <a:r>
              <a:rPr lang="ru-RU" altLang="ru-RU" sz="1300" b="1" dirty="0">
                <a:solidFill>
                  <a:srgbClr val="000099"/>
                </a:solidFill>
              </a:rPr>
              <a:t>блоки</a:t>
            </a:r>
            <a:r>
              <a:rPr lang="ru-RU" altLang="ru-RU" sz="1300" dirty="0">
                <a:solidFill>
                  <a:srgbClr val="000099"/>
                </a:solidFill>
              </a:rPr>
              <a:t> и </a:t>
            </a:r>
            <a:r>
              <a:rPr lang="ru-RU" altLang="ru-RU" sz="1300" b="1" dirty="0">
                <a:solidFill>
                  <a:srgbClr val="000099"/>
                </a:solidFill>
              </a:rPr>
              <a:t>дуги</a:t>
            </a:r>
            <a:r>
              <a:rPr lang="ru-RU" altLang="ru-RU" sz="1300" dirty="0">
                <a:solidFill>
                  <a:srgbClr val="000099"/>
                </a:solidFill>
              </a:rPr>
              <a:t>. Место соединения дуги с блоком определяет тип интерфейса. Управляющая информация входит в блок сверху, в то время как информация, которая подвергается обработке, показана с левой стороны блока, а результаты выхода показаны с правой стороны. Механизм (человек или автоматизированная система), который осуществляет операцию, представляется дугой, входящей в блок снизу. </a:t>
            </a:r>
          </a:p>
          <a:p>
            <a:pPr algn="just">
              <a:buFontTx/>
              <a:buNone/>
            </a:pPr>
            <a:endParaRPr lang="en-US" altLang="ru-RU" sz="1300" dirty="0">
              <a:solidFill>
                <a:srgbClr val="000099"/>
              </a:solidFill>
            </a:endParaRPr>
          </a:p>
          <a:p>
            <a:pPr algn="just">
              <a:buFontTx/>
              <a:buNone/>
            </a:pPr>
            <a:r>
              <a:rPr lang="ru-RU" altLang="ru-RU" sz="1300" dirty="0">
                <a:solidFill>
                  <a:srgbClr val="000099"/>
                </a:solidFill>
              </a:rPr>
              <a:t>Одной из наиболее важных особенностей методологии SADT является постепенное введение все больших уровней детализации по мере создания диаграмм, отображающих модель.</a:t>
            </a:r>
          </a:p>
        </p:txBody>
      </p:sp>
    </p:spTree>
    <p:extLst>
      <p:ext uri="{BB962C8B-B14F-4D97-AF65-F5344CB8AC3E}">
        <p14:creationId xmlns:p14="http://schemas.microsoft.com/office/powerpoint/2010/main" val="182524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7504" y="39584"/>
            <a:ext cx="8855968" cy="73196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latin typeface="Arial" charset="0"/>
                <a:ea typeface="+mn-ea"/>
                <a:cs typeface="+mn-cs"/>
              </a:rPr>
              <a:t>Глоссарий</a:t>
            </a:r>
            <a:endParaRPr lang="ru-RU" sz="2000" b="1" i="1" dirty="0">
              <a:solidFill>
                <a:srgbClr val="000099"/>
              </a:solidFill>
              <a:latin typeface="Arial" charset="0"/>
              <a:ea typeface="+mn-ea"/>
              <a:cs typeface="+mn-cs"/>
            </a:endParaRPr>
          </a:p>
        </p:txBody>
      </p:sp>
      <p:sp>
        <p:nvSpPr>
          <p:cNvPr id="6" name="Прямоугольник 5"/>
          <p:cNvSpPr/>
          <p:nvPr/>
        </p:nvSpPr>
        <p:spPr>
          <a:xfrm>
            <a:off x="107504" y="699542"/>
            <a:ext cx="8928992" cy="2677656"/>
          </a:xfrm>
          <a:prstGeom prst="rect">
            <a:avLst/>
          </a:prstGeom>
        </p:spPr>
        <p:txBody>
          <a:bodyPr wrap="square">
            <a:spAutoFit/>
          </a:bodyPr>
          <a:lstStyle/>
          <a:p>
            <a:pPr algn="just">
              <a:buFont typeface="Wingdings" pitchFamily="2" charset="2"/>
              <a:buNone/>
            </a:pPr>
            <a:r>
              <a:rPr lang="ru-RU" altLang="ru-RU" sz="1400" dirty="0">
                <a:solidFill>
                  <a:srgbClr val="000099"/>
                </a:solidFill>
              </a:rPr>
              <a:t>Последним из понятий </a:t>
            </a:r>
            <a:r>
              <a:rPr lang="en-US" altLang="ru-RU" sz="1400" dirty="0">
                <a:solidFill>
                  <a:srgbClr val="000099"/>
                </a:solidFill>
              </a:rPr>
              <a:t>IDEF</a:t>
            </a:r>
            <a:r>
              <a:rPr lang="ru-RU" altLang="ru-RU" sz="1400" dirty="0">
                <a:solidFill>
                  <a:srgbClr val="000099"/>
                </a:solidFill>
              </a:rPr>
              <a:t>0 является </a:t>
            </a:r>
            <a:r>
              <a:rPr lang="ru-RU" altLang="ru-RU" sz="1400" b="1" dirty="0">
                <a:solidFill>
                  <a:srgbClr val="000099"/>
                </a:solidFill>
              </a:rPr>
              <a:t>глоссарий (</a:t>
            </a:r>
            <a:r>
              <a:rPr lang="en-US" altLang="ru-RU" sz="1400" b="1" dirty="0">
                <a:solidFill>
                  <a:srgbClr val="000099"/>
                </a:solidFill>
              </a:rPr>
              <a:t>Glossary</a:t>
            </a:r>
            <a:r>
              <a:rPr lang="ru-RU" altLang="ru-RU" sz="1400" b="1" dirty="0">
                <a:solidFill>
                  <a:srgbClr val="000099"/>
                </a:solidFill>
              </a:rPr>
              <a:t>). </a:t>
            </a:r>
          </a:p>
          <a:p>
            <a:pPr algn="just">
              <a:buFont typeface="Wingdings" pitchFamily="2" charset="2"/>
              <a:buNone/>
            </a:pPr>
            <a:endParaRPr lang="en-US" altLang="ru-RU" sz="1400" dirty="0">
              <a:solidFill>
                <a:srgbClr val="000099"/>
              </a:solidFill>
            </a:endParaRPr>
          </a:p>
          <a:p>
            <a:pPr algn="just">
              <a:buFont typeface="Wingdings" pitchFamily="2" charset="2"/>
              <a:buNone/>
            </a:pPr>
            <a:r>
              <a:rPr lang="ru-RU" altLang="ru-RU" sz="1400" dirty="0">
                <a:solidFill>
                  <a:srgbClr val="000099"/>
                </a:solidFill>
              </a:rPr>
              <a:t>Для каждого из элементов </a:t>
            </a:r>
            <a:r>
              <a:rPr lang="en-US" altLang="ru-RU" sz="1400" dirty="0">
                <a:solidFill>
                  <a:srgbClr val="000099"/>
                </a:solidFill>
              </a:rPr>
              <a:t>IDEF</a:t>
            </a:r>
            <a:r>
              <a:rPr lang="ru-RU" altLang="ru-RU" sz="1400" dirty="0">
                <a:solidFill>
                  <a:srgbClr val="000099"/>
                </a:solidFill>
              </a:rPr>
              <a:t>0 — диаграмм, функциональных блоков, интерфейсных дуг — существующий стандарт подразумевает создание и поддержание набора соответствующих определений, ключевых слов, повествовательных изложений и т.д., которые характеризуют объект, отображенный данным элементом. </a:t>
            </a:r>
          </a:p>
          <a:p>
            <a:pPr algn="just">
              <a:buFont typeface="Wingdings" pitchFamily="2" charset="2"/>
              <a:buNone/>
            </a:pPr>
            <a:endParaRPr lang="en-US" altLang="ru-RU" sz="1400" dirty="0">
              <a:solidFill>
                <a:srgbClr val="000099"/>
              </a:solidFill>
            </a:endParaRPr>
          </a:p>
          <a:p>
            <a:pPr algn="just">
              <a:buFont typeface="Wingdings" pitchFamily="2" charset="2"/>
              <a:buNone/>
            </a:pPr>
            <a:r>
              <a:rPr lang="ru-RU" altLang="ru-RU" sz="1400" dirty="0">
                <a:solidFill>
                  <a:srgbClr val="000099"/>
                </a:solidFill>
              </a:rPr>
              <a:t>Этот набор называется </a:t>
            </a:r>
            <a:r>
              <a:rPr lang="ru-RU" altLang="ru-RU" sz="1400" b="1" dirty="0">
                <a:solidFill>
                  <a:srgbClr val="000099"/>
                </a:solidFill>
              </a:rPr>
              <a:t>глоссарием</a:t>
            </a:r>
            <a:r>
              <a:rPr lang="ru-RU" altLang="ru-RU" sz="1400" dirty="0">
                <a:solidFill>
                  <a:srgbClr val="000099"/>
                </a:solidFill>
              </a:rPr>
              <a:t> и является описанием сущности данного элемента. </a:t>
            </a:r>
          </a:p>
          <a:p>
            <a:pPr algn="just">
              <a:buFont typeface="Wingdings" pitchFamily="2" charset="2"/>
              <a:buNone/>
            </a:pPr>
            <a:endParaRPr lang="en-US" altLang="ru-RU" sz="1400" dirty="0">
              <a:solidFill>
                <a:srgbClr val="000099"/>
              </a:solidFill>
            </a:endParaRPr>
          </a:p>
          <a:p>
            <a:pPr algn="just">
              <a:buFont typeface="Wingdings" pitchFamily="2" charset="2"/>
              <a:buNone/>
            </a:pPr>
            <a:r>
              <a:rPr lang="ru-RU" altLang="ru-RU" sz="1400" dirty="0">
                <a:solidFill>
                  <a:srgbClr val="000099"/>
                </a:solidFill>
              </a:rPr>
              <a:t>Глоссарий гармонично дополняет наглядный графический язык, снабжая диаграммы необходимой дополнительной информацией. </a:t>
            </a:r>
          </a:p>
          <a:p>
            <a:pPr algn="just"/>
            <a:endParaRPr lang="ru-RU" altLang="ru-RU" sz="1400" dirty="0">
              <a:solidFill>
                <a:srgbClr val="000099"/>
              </a:solidFill>
            </a:endParaRPr>
          </a:p>
        </p:txBody>
      </p:sp>
    </p:spTree>
    <p:extLst>
      <p:ext uri="{BB962C8B-B14F-4D97-AF65-F5344CB8AC3E}">
        <p14:creationId xmlns:p14="http://schemas.microsoft.com/office/powerpoint/2010/main" val="1176383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7504" y="39584"/>
            <a:ext cx="8855968" cy="73196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latin typeface="Arial" charset="0"/>
                <a:ea typeface="+mn-ea"/>
                <a:cs typeface="+mn-cs"/>
              </a:rPr>
              <a:t>Контекстная диаграмма</a:t>
            </a:r>
            <a:endParaRPr lang="ru-RU" sz="2000" b="1" i="1" dirty="0">
              <a:solidFill>
                <a:srgbClr val="000099"/>
              </a:solidFill>
              <a:latin typeface="Arial" charset="0"/>
              <a:ea typeface="+mn-ea"/>
              <a:cs typeface="+mn-cs"/>
            </a:endParaRPr>
          </a:p>
        </p:txBody>
      </p:sp>
      <p:sp>
        <p:nvSpPr>
          <p:cNvPr id="6" name="Прямоугольник 5"/>
          <p:cNvSpPr/>
          <p:nvPr/>
        </p:nvSpPr>
        <p:spPr>
          <a:xfrm>
            <a:off x="107504" y="699542"/>
            <a:ext cx="8928991" cy="2677656"/>
          </a:xfrm>
          <a:prstGeom prst="rect">
            <a:avLst/>
          </a:prstGeom>
        </p:spPr>
        <p:txBody>
          <a:bodyPr wrap="square">
            <a:spAutoFit/>
          </a:bodyPr>
          <a:lstStyle/>
          <a:p>
            <a:pPr algn="just"/>
            <a:r>
              <a:rPr lang="ru-RU" altLang="ru-RU" sz="1400" dirty="0"/>
              <a:t> </a:t>
            </a:r>
            <a:r>
              <a:rPr lang="ru-RU" altLang="ru-RU" sz="1400" dirty="0">
                <a:solidFill>
                  <a:srgbClr val="000099"/>
                </a:solidFill>
              </a:rPr>
              <a:t>В пояснительном тексте к контекстной диаграмме должна быть указана </a:t>
            </a:r>
            <a:r>
              <a:rPr lang="ru-RU" altLang="ru-RU" sz="1400" b="1" dirty="0">
                <a:solidFill>
                  <a:srgbClr val="000099"/>
                </a:solidFill>
              </a:rPr>
              <a:t>цель (</a:t>
            </a:r>
            <a:r>
              <a:rPr lang="en-US" altLang="ru-RU" sz="1400" b="1" dirty="0">
                <a:solidFill>
                  <a:srgbClr val="000099"/>
                </a:solidFill>
              </a:rPr>
              <a:t>Purpose</a:t>
            </a:r>
            <a:r>
              <a:rPr lang="ru-RU" altLang="ru-RU" sz="1400" b="1" dirty="0">
                <a:solidFill>
                  <a:srgbClr val="000099"/>
                </a:solidFill>
              </a:rPr>
              <a:t>) </a:t>
            </a:r>
            <a:r>
              <a:rPr lang="ru-RU" altLang="ru-RU" sz="1400" dirty="0">
                <a:solidFill>
                  <a:srgbClr val="000099"/>
                </a:solidFill>
              </a:rPr>
              <a:t>построения диаграммы в виде краткого описания и зафиксирована </a:t>
            </a:r>
            <a:r>
              <a:rPr lang="ru-RU" altLang="ru-RU" sz="1400" b="1" dirty="0">
                <a:solidFill>
                  <a:srgbClr val="000099"/>
                </a:solidFill>
              </a:rPr>
              <a:t>точка зрения (</a:t>
            </a:r>
            <a:r>
              <a:rPr lang="en-US" altLang="ru-RU" sz="1400" b="1" dirty="0" err="1">
                <a:solidFill>
                  <a:srgbClr val="000099"/>
                </a:solidFill>
              </a:rPr>
              <a:t>ViewPoint</a:t>
            </a:r>
            <a:r>
              <a:rPr lang="ru-RU" altLang="ru-RU" sz="1400" b="1" dirty="0">
                <a:solidFill>
                  <a:srgbClr val="000099"/>
                </a:solidFill>
              </a:rPr>
              <a:t>).</a:t>
            </a:r>
            <a:endParaRPr lang="en-US" altLang="ru-RU" sz="1400" b="1" dirty="0">
              <a:solidFill>
                <a:srgbClr val="000099"/>
              </a:solidFill>
            </a:endParaRPr>
          </a:p>
          <a:p>
            <a:pPr algn="just"/>
            <a:endParaRPr lang="ru-RU" altLang="ru-RU" sz="1400" b="1" dirty="0">
              <a:solidFill>
                <a:srgbClr val="000099"/>
              </a:solidFill>
            </a:endParaRPr>
          </a:p>
          <a:p>
            <a:pPr algn="just"/>
            <a:r>
              <a:rPr lang="ru-RU" altLang="ru-RU" sz="1400" dirty="0">
                <a:solidFill>
                  <a:srgbClr val="000099"/>
                </a:solidFill>
              </a:rPr>
              <a:t>Определение и формализация цели разработки </a:t>
            </a:r>
            <a:r>
              <a:rPr lang="en-US" altLang="ru-RU" sz="1400" dirty="0">
                <a:solidFill>
                  <a:srgbClr val="000099"/>
                </a:solidFill>
              </a:rPr>
              <a:t>IDEF</a:t>
            </a:r>
            <a:r>
              <a:rPr lang="ru-RU" altLang="ru-RU" sz="1400" dirty="0">
                <a:solidFill>
                  <a:srgbClr val="000099"/>
                </a:solidFill>
              </a:rPr>
              <a:t>0-модели является крайне важным моментом. Фактически цель определяет соответствующие области в исследуемой системе, на которых необходимо фокусироваться в первую очередь.</a:t>
            </a:r>
          </a:p>
          <a:p>
            <a:pPr algn="just"/>
            <a:endParaRPr lang="en-US" altLang="ru-RU" sz="1400" b="1" dirty="0">
              <a:solidFill>
                <a:srgbClr val="000099"/>
              </a:solidFill>
            </a:endParaRPr>
          </a:p>
          <a:p>
            <a:pPr algn="just"/>
            <a:r>
              <a:rPr lang="ru-RU" altLang="ru-RU" sz="1400" b="1" dirty="0">
                <a:solidFill>
                  <a:srgbClr val="000099"/>
                </a:solidFill>
              </a:rPr>
              <a:t>Точка зрения определяет основное направление развития модели и уровень необходимой детализации. </a:t>
            </a:r>
            <a:r>
              <a:rPr lang="ru-RU" altLang="ru-RU" sz="1400" dirty="0">
                <a:solidFill>
                  <a:srgbClr val="000099"/>
                </a:solidFill>
              </a:rPr>
              <a:t>Четкое фиксирование точки зрения позволяет разгрузить модель, отказавшись от детализации и исследования отдельных элементов, не являющихся необходимыми, исходя из выбранной точки зрения на систему. Правильный выбор точки зрения существенно сокращает временные затраты на построение конечной модели.</a:t>
            </a:r>
          </a:p>
        </p:txBody>
      </p:sp>
    </p:spTree>
    <p:extLst>
      <p:ext uri="{BB962C8B-B14F-4D97-AF65-F5344CB8AC3E}">
        <p14:creationId xmlns:p14="http://schemas.microsoft.com/office/powerpoint/2010/main" val="746115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7504" y="39584"/>
            <a:ext cx="8855968" cy="73196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latin typeface="Arial" charset="0"/>
                <a:ea typeface="+mn-ea"/>
                <a:cs typeface="+mn-cs"/>
              </a:rPr>
              <a:t>Выделение </a:t>
            </a:r>
            <a:r>
              <a:rPr lang="ru-RU" altLang="ru-RU" sz="2000" b="1" i="1" dirty="0" err="1">
                <a:solidFill>
                  <a:srgbClr val="000099"/>
                </a:solidFill>
                <a:latin typeface="Arial" charset="0"/>
                <a:ea typeface="+mn-ea"/>
                <a:cs typeface="+mn-cs"/>
              </a:rPr>
              <a:t>подпроцессов</a:t>
            </a:r>
            <a:endParaRPr lang="ru-RU" sz="2000" b="1" i="1" dirty="0">
              <a:solidFill>
                <a:srgbClr val="000099"/>
              </a:solidFill>
              <a:latin typeface="Arial" charset="0"/>
              <a:ea typeface="+mn-ea"/>
              <a:cs typeface="+mn-cs"/>
            </a:endParaRPr>
          </a:p>
        </p:txBody>
      </p:sp>
      <p:sp>
        <p:nvSpPr>
          <p:cNvPr id="6" name="Прямоугольник 5"/>
          <p:cNvSpPr/>
          <p:nvPr/>
        </p:nvSpPr>
        <p:spPr>
          <a:xfrm>
            <a:off x="107504" y="699542"/>
            <a:ext cx="8928991" cy="3108543"/>
          </a:xfrm>
          <a:prstGeom prst="rect">
            <a:avLst/>
          </a:prstGeom>
        </p:spPr>
        <p:txBody>
          <a:bodyPr wrap="square">
            <a:spAutoFit/>
          </a:bodyPr>
          <a:lstStyle/>
          <a:p>
            <a:pPr algn="just"/>
            <a:r>
              <a:rPr lang="ru-RU" altLang="ru-RU" sz="1400" dirty="0">
                <a:solidFill>
                  <a:srgbClr val="000099"/>
                </a:solidFill>
              </a:rPr>
              <a:t>В процессе декомпозиции функциональный блок, который в контекстной диаграмме отображает систему как единое целое, </a:t>
            </a:r>
            <a:r>
              <a:rPr lang="ru-RU" altLang="ru-RU" sz="1400" b="1" dirty="0">
                <a:solidFill>
                  <a:srgbClr val="000099"/>
                </a:solidFill>
              </a:rPr>
              <a:t>подвергается детализации </a:t>
            </a:r>
            <a:r>
              <a:rPr lang="ru-RU" altLang="ru-RU" sz="1400" dirty="0">
                <a:solidFill>
                  <a:srgbClr val="000099"/>
                </a:solidFill>
              </a:rPr>
              <a:t>на другой диаграмме. </a:t>
            </a:r>
            <a:endParaRPr lang="en-US" altLang="ru-RU" sz="1400" dirty="0">
              <a:solidFill>
                <a:srgbClr val="000099"/>
              </a:solidFill>
            </a:endParaRPr>
          </a:p>
          <a:p>
            <a:pPr algn="just"/>
            <a:endParaRPr lang="ru-RU" altLang="ru-RU" sz="1400" dirty="0">
              <a:solidFill>
                <a:srgbClr val="000099"/>
              </a:solidFill>
            </a:endParaRPr>
          </a:p>
          <a:p>
            <a:pPr algn="just">
              <a:buFont typeface="Wingdings" pitchFamily="2" charset="2"/>
              <a:buNone/>
            </a:pPr>
            <a:r>
              <a:rPr lang="ru-RU" altLang="ru-RU" sz="1400" dirty="0">
                <a:solidFill>
                  <a:srgbClr val="000099"/>
                </a:solidFill>
              </a:rPr>
              <a:t>Получившаяся диаграмма второго уровня содержит функциональные блоки, отображающие главные подфункции функционального блока контекстной диаграммы, и называется </a:t>
            </a:r>
            <a:r>
              <a:rPr lang="ru-RU" altLang="ru-RU" sz="1400" b="1" dirty="0">
                <a:solidFill>
                  <a:srgbClr val="000099"/>
                </a:solidFill>
              </a:rPr>
              <a:t>дочерней (</a:t>
            </a:r>
            <a:r>
              <a:rPr lang="en-US" altLang="ru-RU" sz="1400" b="1" dirty="0">
                <a:solidFill>
                  <a:srgbClr val="000099"/>
                </a:solidFill>
              </a:rPr>
              <a:t>Child Diagram</a:t>
            </a:r>
            <a:r>
              <a:rPr lang="ru-RU" altLang="ru-RU" sz="1400" b="1" dirty="0">
                <a:solidFill>
                  <a:srgbClr val="000099"/>
                </a:solidFill>
              </a:rPr>
              <a:t>)</a:t>
            </a:r>
            <a:r>
              <a:rPr lang="ru-RU" altLang="ru-RU" sz="1400" dirty="0">
                <a:solidFill>
                  <a:srgbClr val="000099"/>
                </a:solidFill>
              </a:rPr>
              <a:t> по отношению к нему (каждый из функциональных блоков, принадлежащих дочерней диаграмме, соответственно называется </a:t>
            </a:r>
            <a:r>
              <a:rPr lang="ru-RU" altLang="ru-RU" sz="1400" b="1" dirty="0">
                <a:solidFill>
                  <a:srgbClr val="000099"/>
                </a:solidFill>
              </a:rPr>
              <a:t>дочерним блоком – </a:t>
            </a:r>
            <a:r>
              <a:rPr lang="en-US" altLang="ru-RU" sz="1400" b="1" dirty="0">
                <a:solidFill>
                  <a:srgbClr val="000099"/>
                </a:solidFill>
              </a:rPr>
              <a:t>Child Box</a:t>
            </a:r>
            <a:r>
              <a:rPr lang="ru-RU" altLang="ru-RU" sz="1400" dirty="0">
                <a:solidFill>
                  <a:srgbClr val="000099"/>
                </a:solidFill>
              </a:rPr>
              <a:t>). В свою очередь, функциональный блок — предок называется </a:t>
            </a:r>
            <a:r>
              <a:rPr lang="ru-RU" altLang="ru-RU" sz="1400" b="1" dirty="0">
                <a:solidFill>
                  <a:srgbClr val="000099"/>
                </a:solidFill>
              </a:rPr>
              <a:t>родительским блоком </a:t>
            </a:r>
            <a:r>
              <a:rPr lang="ru-RU" altLang="ru-RU" sz="1400" dirty="0">
                <a:solidFill>
                  <a:srgbClr val="000099"/>
                </a:solidFill>
              </a:rPr>
              <a:t>по отношению к дочерней диаграмме </a:t>
            </a:r>
            <a:r>
              <a:rPr lang="ru-RU" altLang="ru-RU" sz="1400" b="1" dirty="0">
                <a:solidFill>
                  <a:srgbClr val="000099"/>
                </a:solidFill>
              </a:rPr>
              <a:t>(</a:t>
            </a:r>
            <a:r>
              <a:rPr lang="en-US" altLang="ru-RU" sz="1400" b="1" dirty="0">
                <a:solidFill>
                  <a:srgbClr val="000099"/>
                </a:solidFill>
              </a:rPr>
              <a:t>Parent Box</a:t>
            </a:r>
            <a:r>
              <a:rPr lang="ru-RU" altLang="ru-RU" sz="1400" b="1" dirty="0">
                <a:solidFill>
                  <a:srgbClr val="000099"/>
                </a:solidFill>
              </a:rPr>
              <a:t>), </a:t>
            </a:r>
            <a:r>
              <a:rPr lang="ru-RU" altLang="ru-RU" sz="1400" dirty="0">
                <a:solidFill>
                  <a:srgbClr val="000099"/>
                </a:solidFill>
              </a:rPr>
              <a:t>а диаграмма, к которой он принадлежит — </a:t>
            </a:r>
            <a:r>
              <a:rPr lang="ru-RU" altLang="ru-RU" sz="1400" b="1" dirty="0">
                <a:solidFill>
                  <a:srgbClr val="000099"/>
                </a:solidFill>
              </a:rPr>
              <a:t>родительской диаграммой (</a:t>
            </a:r>
            <a:r>
              <a:rPr lang="en-US" altLang="ru-RU" sz="1400" b="1" dirty="0">
                <a:solidFill>
                  <a:srgbClr val="000099"/>
                </a:solidFill>
              </a:rPr>
              <a:t>Parent Diagram</a:t>
            </a:r>
            <a:r>
              <a:rPr lang="ru-RU" altLang="ru-RU" sz="1400" b="1" dirty="0">
                <a:solidFill>
                  <a:srgbClr val="000099"/>
                </a:solidFill>
              </a:rPr>
              <a:t>). </a:t>
            </a:r>
          </a:p>
          <a:p>
            <a:pPr algn="just"/>
            <a:endParaRPr lang="en-US" altLang="ru-RU" sz="1400" dirty="0">
              <a:solidFill>
                <a:srgbClr val="000099"/>
              </a:solidFill>
            </a:endParaRPr>
          </a:p>
          <a:p>
            <a:pPr algn="just"/>
            <a:r>
              <a:rPr lang="ru-RU" altLang="ru-RU" sz="1400" dirty="0">
                <a:solidFill>
                  <a:srgbClr val="000099"/>
                </a:solidFill>
              </a:rPr>
              <a:t>Каждая из подфункций дочерней диаграммы может быть далее детализирована путем аналогичной декомпозиции соответствующего ей функционального блока. В каждом случае декомпозиции функционального блока все интерфейсные дуги, входящие в данный блок или исходящие из него, фиксируются на дочерней диаграмме. Этим достигается структурная целостность </a:t>
            </a:r>
            <a:r>
              <a:rPr lang="en-US" altLang="ru-RU" sz="1400" dirty="0">
                <a:solidFill>
                  <a:srgbClr val="000099"/>
                </a:solidFill>
              </a:rPr>
              <a:t>IDEF</a:t>
            </a:r>
            <a:r>
              <a:rPr lang="ru-RU" altLang="ru-RU" sz="1400" dirty="0">
                <a:solidFill>
                  <a:srgbClr val="000099"/>
                </a:solidFill>
              </a:rPr>
              <a:t>0-модели.</a:t>
            </a:r>
          </a:p>
        </p:txBody>
      </p:sp>
    </p:spTree>
    <p:extLst>
      <p:ext uri="{BB962C8B-B14F-4D97-AF65-F5344CB8AC3E}">
        <p14:creationId xmlns:p14="http://schemas.microsoft.com/office/powerpoint/2010/main" val="2306825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28125" y="-5650"/>
            <a:ext cx="8855968" cy="489168"/>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err="1">
                <a:solidFill>
                  <a:srgbClr val="000099"/>
                </a:solidFill>
                <a:latin typeface="Arial" charset="0"/>
                <a:ea typeface="+mn-ea"/>
                <a:cs typeface="+mn-cs"/>
              </a:rPr>
              <a:t>Туннелирование</a:t>
            </a:r>
            <a:endParaRPr lang="ru-RU" sz="2000" b="1" i="1" dirty="0">
              <a:solidFill>
                <a:srgbClr val="000099"/>
              </a:solidFill>
              <a:latin typeface="Arial" charset="0"/>
              <a:ea typeface="+mn-ea"/>
              <a:cs typeface="+mn-cs"/>
            </a:endParaRPr>
          </a:p>
        </p:txBody>
      </p:sp>
      <p:sp>
        <p:nvSpPr>
          <p:cNvPr id="6" name="Прямоугольник 5"/>
          <p:cNvSpPr/>
          <p:nvPr/>
        </p:nvSpPr>
        <p:spPr>
          <a:xfrm>
            <a:off x="36512" y="411510"/>
            <a:ext cx="8999984" cy="4315027"/>
          </a:xfrm>
          <a:prstGeom prst="rect">
            <a:avLst/>
          </a:prstGeom>
        </p:spPr>
        <p:txBody>
          <a:bodyPr wrap="square">
            <a:spAutoFit/>
          </a:bodyPr>
          <a:lstStyle/>
          <a:p>
            <a:pPr algn="just">
              <a:lnSpc>
                <a:spcPct val="90000"/>
              </a:lnSpc>
            </a:pPr>
            <a:r>
              <a:rPr lang="ru-RU" altLang="ru-RU" sz="1400" dirty="0">
                <a:solidFill>
                  <a:srgbClr val="000099"/>
                </a:solidFill>
              </a:rPr>
              <a:t>Иногда отдельные интерфейсные дуги высшего уровня не имеет смысла продолжать рассматривать на диаграммах нижнего уровня, или наоборот — отдельные дуги нижнего отражать на диаграммах более высоких уровней — это будет только перегружать диаграммы и делать их сложными для восприятия. </a:t>
            </a:r>
          </a:p>
          <a:p>
            <a:pPr algn="just">
              <a:lnSpc>
                <a:spcPct val="90000"/>
              </a:lnSpc>
            </a:pPr>
            <a:r>
              <a:rPr lang="ru-RU" altLang="ru-RU" sz="1400" dirty="0">
                <a:solidFill>
                  <a:srgbClr val="000099"/>
                </a:solidFill>
              </a:rPr>
              <a:t>Для решения подобных задач в стандарте </a:t>
            </a:r>
            <a:r>
              <a:rPr lang="en-US" altLang="ru-RU" sz="1400" dirty="0">
                <a:solidFill>
                  <a:srgbClr val="000099"/>
                </a:solidFill>
              </a:rPr>
              <a:t>IDEF</a:t>
            </a:r>
            <a:r>
              <a:rPr lang="ru-RU" altLang="ru-RU" sz="1400" dirty="0">
                <a:solidFill>
                  <a:srgbClr val="000099"/>
                </a:solidFill>
              </a:rPr>
              <a:t>0 предусмотрено понятие </a:t>
            </a:r>
            <a:r>
              <a:rPr lang="ru-RU" altLang="ru-RU" sz="1400" b="1" dirty="0" err="1">
                <a:solidFill>
                  <a:srgbClr val="000099"/>
                </a:solidFill>
              </a:rPr>
              <a:t>туннелирования</a:t>
            </a:r>
            <a:r>
              <a:rPr lang="ru-RU" altLang="ru-RU" sz="1400" dirty="0">
                <a:solidFill>
                  <a:srgbClr val="000099"/>
                </a:solidFill>
              </a:rPr>
              <a:t>. Обозначение </a:t>
            </a:r>
            <a:r>
              <a:rPr lang="ru-RU" altLang="ru-RU" sz="1400" b="1" dirty="0">
                <a:solidFill>
                  <a:srgbClr val="000099"/>
                </a:solidFill>
              </a:rPr>
              <a:t>«туннеля» (</a:t>
            </a:r>
            <a:r>
              <a:rPr lang="en-US" altLang="ru-RU" sz="1400" b="1" dirty="0">
                <a:solidFill>
                  <a:srgbClr val="000099"/>
                </a:solidFill>
              </a:rPr>
              <a:t>Arrow Tunnel</a:t>
            </a:r>
            <a:r>
              <a:rPr lang="ru-RU" altLang="ru-RU" sz="1400" b="1" dirty="0">
                <a:solidFill>
                  <a:srgbClr val="000099"/>
                </a:solidFill>
              </a:rPr>
              <a:t>) </a:t>
            </a:r>
            <a:r>
              <a:rPr lang="ru-RU" altLang="ru-RU" sz="1400" dirty="0">
                <a:solidFill>
                  <a:srgbClr val="000099"/>
                </a:solidFill>
              </a:rPr>
              <a:t>в виде двух круглых скобок вокруг начала интерфейсной дуги обозначает, что эта дуга не была унаследована от функционального родительского блока и появилась (из «туннеля») только на этой диаграмме.</a:t>
            </a:r>
          </a:p>
          <a:p>
            <a:pPr algn="just">
              <a:lnSpc>
                <a:spcPct val="90000"/>
              </a:lnSpc>
              <a:buFont typeface="Wingdings" pitchFamily="2" charset="2"/>
              <a:buNone/>
            </a:pPr>
            <a:r>
              <a:rPr lang="ru-RU" altLang="ru-RU" sz="1400" dirty="0">
                <a:solidFill>
                  <a:srgbClr val="000099"/>
                </a:solidFill>
              </a:rPr>
              <a:t>В свою очередь, такое же обозначение вокруг конца (стрелки) интерфейсной дуги в непосредственной близи от блока—приемника означает тот факт, что в дочерней по отношению к этому блоку диаграмме эта дуга отображаться и рассматриваться не будет. Чаще всего бывает, что отдельные объекты и соответствующие им интерфейсные дуги не рассматриваются на некоторых промежуточных уровнях иерархии, - в таком случае они сначала «погружаются в туннель», а затем при необходимости «возвращаются из туннеля».</a:t>
            </a:r>
          </a:p>
          <a:p>
            <a:pPr algn="ctr">
              <a:buFont typeface="Wingdings" pitchFamily="2" charset="2"/>
              <a:buNone/>
            </a:pPr>
            <a:r>
              <a:rPr lang="ru-RU" altLang="ru-RU" sz="1400" b="1" dirty="0">
                <a:solidFill>
                  <a:srgbClr val="000099"/>
                </a:solidFill>
              </a:rPr>
              <a:t>Ограничения в </a:t>
            </a:r>
            <a:r>
              <a:rPr lang="en-US" altLang="ru-RU" sz="1400" b="1" dirty="0">
                <a:solidFill>
                  <a:srgbClr val="000099"/>
                </a:solidFill>
              </a:rPr>
              <a:t>IDEF0- </a:t>
            </a:r>
            <a:r>
              <a:rPr lang="ru-RU" altLang="ru-RU" sz="1400" b="1" dirty="0">
                <a:solidFill>
                  <a:srgbClr val="000099"/>
                </a:solidFill>
              </a:rPr>
              <a:t>моделях</a:t>
            </a:r>
          </a:p>
          <a:p>
            <a:pPr algn="just">
              <a:buFont typeface="Wingdings" pitchFamily="2" charset="2"/>
              <a:buNone/>
            </a:pPr>
            <a:r>
              <a:rPr lang="ru-RU" altLang="ru-RU" sz="1400" dirty="0">
                <a:solidFill>
                  <a:srgbClr val="000099"/>
                </a:solidFill>
              </a:rPr>
              <a:t>Обычно </a:t>
            </a:r>
            <a:r>
              <a:rPr lang="en-US" altLang="ru-RU" sz="1400" dirty="0">
                <a:solidFill>
                  <a:srgbClr val="000099"/>
                </a:solidFill>
              </a:rPr>
              <a:t>IDEF</a:t>
            </a:r>
            <a:r>
              <a:rPr lang="ru-RU" altLang="ru-RU" sz="1400" dirty="0">
                <a:solidFill>
                  <a:srgbClr val="000099"/>
                </a:solidFill>
              </a:rPr>
              <a:t>0-модели несут в себе сложную и концентрированную информацию, и для того, чтобы ограничить их перегруженность и сделать удобочитаемыми, в стандарте приняты соответствующие ограничения сложности.</a:t>
            </a:r>
          </a:p>
          <a:p>
            <a:pPr algn="just"/>
            <a:r>
              <a:rPr lang="ru-RU" altLang="ru-RU" sz="1400" dirty="0">
                <a:solidFill>
                  <a:srgbClr val="000099"/>
                </a:solidFill>
              </a:rPr>
              <a:t>Рекомендуется представлять на диаграмме от </a:t>
            </a:r>
            <a:r>
              <a:rPr lang="ru-RU" altLang="ru-RU" sz="1400" b="1" dirty="0">
                <a:solidFill>
                  <a:srgbClr val="000099"/>
                </a:solidFill>
              </a:rPr>
              <a:t>трех до шести функциональных блоков</a:t>
            </a:r>
            <a:r>
              <a:rPr lang="ru-RU" altLang="ru-RU" sz="1400" dirty="0">
                <a:solidFill>
                  <a:srgbClr val="000099"/>
                </a:solidFill>
              </a:rPr>
              <a:t>, при этом количество подходящих к одному функциональному блоку (выходящих из одного функционального блока) интерфейсных дуг предполагается </a:t>
            </a:r>
            <a:r>
              <a:rPr lang="ru-RU" altLang="ru-RU" sz="1400" b="1" dirty="0">
                <a:solidFill>
                  <a:srgbClr val="000099"/>
                </a:solidFill>
              </a:rPr>
              <a:t>не более четырех</a:t>
            </a:r>
            <a:r>
              <a:rPr lang="ru-RU" altLang="ru-RU" sz="1400" dirty="0">
                <a:solidFill>
                  <a:srgbClr val="000099"/>
                </a:solidFill>
              </a:rPr>
              <a:t>.</a:t>
            </a:r>
          </a:p>
          <a:p>
            <a:pPr algn="just">
              <a:lnSpc>
                <a:spcPct val="90000"/>
              </a:lnSpc>
              <a:buFont typeface="Wingdings" pitchFamily="2" charset="2"/>
              <a:buNone/>
            </a:pPr>
            <a:endParaRPr lang="ru-RU" altLang="ru-RU" sz="1400" dirty="0">
              <a:solidFill>
                <a:srgbClr val="000099"/>
              </a:solidFill>
            </a:endParaRPr>
          </a:p>
        </p:txBody>
      </p:sp>
    </p:spTree>
    <p:extLst>
      <p:ext uri="{BB962C8B-B14F-4D97-AF65-F5344CB8AC3E}">
        <p14:creationId xmlns:p14="http://schemas.microsoft.com/office/powerpoint/2010/main" val="158809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28125" y="-5650"/>
            <a:ext cx="8855968" cy="489168"/>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latin typeface="Arial" charset="0"/>
                <a:ea typeface="+mn-ea"/>
                <a:cs typeface="+mn-cs"/>
              </a:rPr>
              <a:t>Разработка модели</a:t>
            </a:r>
            <a:endParaRPr lang="ru-RU" sz="2000" b="1" i="1" dirty="0">
              <a:solidFill>
                <a:srgbClr val="000099"/>
              </a:solidFill>
              <a:latin typeface="Arial" charset="0"/>
              <a:ea typeface="+mn-ea"/>
              <a:cs typeface="+mn-cs"/>
            </a:endParaRPr>
          </a:p>
        </p:txBody>
      </p:sp>
      <p:sp>
        <p:nvSpPr>
          <p:cNvPr id="6" name="Прямоугольник 5"/>
          <p:cNvSpPr/>
          <p:nvPr/>
        </p:nvSpPr>
        <p:spPr>
          <a:xfrm>
            <a:off x="107504" y="555526"/>
            <a:ext cx="8928992" cy="3754874"/>
          </a:xfrm>
          <a:prstGeom prst="rect">
            <a:avLst/>
          </a:prstGeom>
        </p:spPr>
        <p:txBody>
          <a:bodyPr wrap="square">
            <a:spAutoFit/>
          </a:bodyPr>
          <a:lstStyle/>
          <a:p>
            <a:pPr algn="just"/>
            <a:r>
              <a:rPr lang="ru-RU" altLang="ru-RU" sz="1400" dirty="0">
                <a:solidFill>
                  <a:srgbClr val="000099"/>
                </a:solidFill>
              </a:rPr>
              <a:t>Стандарт </a:t>
            </a:r>
            <a:r>
              <a:rPr lang="en-US" altLang="ru-RU" sz="1400" dirty="0">
                <a:solidFill>
                  <a:srgbClr val="000099"/>
                </a:solidFill>
              </a:rPr>
              <a:t>IDEF</a:t>
            </a:r>
            <a:r>
              <a:rPr lang="ru-RU" altLang="ru-RU" sz="1400" dirty="0">
                <a:solidFill>
                  <a:srgbClr val="000099"/>
                </a:solidFill>
              </a:rPr>
              <a:t>0 содержит набор процедур, позволяющих разрабатывать и согласовывать модель большой группой людей, принадлежащих к разным областям деятельности моделируемой системы.</a:t>
            </a:r>
          </a:p>
          <a:p>
            <a:pPr algn="just">
              <a:buFont typeface="Wingdings" pitchFamily="2" charset="2"/>
              <a:buNone/>
            </a:pPr>
            <a:r>
              <a:rPr lang="ru-RU" altLang="ru-RU" sz="1400" dirty="0">
                <a:solidFill>
                  <a:srgbClr val="000099"/>
                </a:solidFill>
              </a:rPr>
              <a:t>Обычно процесс разработки является итеративным и состоит из следующих условных этапов:</a:t>
            </a:r>
          </a:p>
          <a:p>
            <a:pPr algn="just">
              <a:buFont typeface="Wingdings" pitchFamily="2" charset="2"/>
              <a:buNone/>
            </a:pPr>
            <a:endParaRPr lang="en-US" altLang="ru-RU" sz="1400" dirty="0">
              <a:solidFill>
                <a:srgbClr val="000099"/>
              </a:solidFill>
            </a:endParaRPr>
          </a:p>
          <a:p>
            <a:pPr algn="just">
              <a:buFont typeface="Wingdings" pitchFamily="2" charset="2"/>
              <a:buNone/>
            </a:pPr>
            <a:r>
              <a:rPr lang="ru-RU" altLang="ru-RU" sz="1400" dirty="0">
                <a:solidFill>
                  <a:srgbClr val="000099"/>
                </a:solidFill>
              </a:rPr>
              <a:t>Создание модели группой специалистов, относящихся к различным сферам деятельности предприятия. Эта группа в терминах </a:t>
            </a:r>
            <a:r>
              <a:rPr lang="en-US" altLang="ru-RU" sz="1400" dirty="0">
                <a:solidFill>
                  <a:srgbClr val="000099"/>
                </a:solidFill>
              </a:rPr>
              <a:t>IDEF</a:t>
            </a:r>
            <a:r>
              <a:rPr lang="ru-RU" altLang="ru-RU" sz="1400" dirty="0">
                <a:solidFill>
                  <a:srgbClr val="000099"/>
                </a:solidFill>
              </a:rPr>
              <a:t>0 называется </a:t>
            </a:r>
            <a:r>
              <a:rPr lang="ru-RU" altLang="ru-RU" sz="1400" b="1" dirty="0">
                <a:solidFill>
                  <a:srgbClr val="000099"/>
                </a:solidFill>
              </a:rPr>
              <a:t>авторами (</a:t>
            </a:r>
            <a:r>
              <a:rPr lang="en-US" altLang="ru-RU" sz="1400" b="1" dirty="0">
                <a:solidFill>
                  <a:srgbClr val="000099"/>
                </a:solidFill>
              </a:rPr>
              <a:t>Authors</a:t>
            </a:r>
            <a:r>
              <a:rPr lang="ru-RU" altLang="ru-RU" sz="1400" b="1" dirty="0">
                <a:solidFill>
                  <a:srgbClr val="000099"/>
                </a:solidFill>
              </a:rPr>
              <a:t>). </a:t>
            </a:r>
          </a:p>
          <a:p>
            <a:pPr algn="just">
              <a:buFont typeface="Wingdings" pitchFamily="2" charset="2"/>
              <a:buNone/>
            </a:pPr>
            <a:endParaRPr lang="en-US" altLang="ru-RU" sz="1400" dirty="0">
              <a:solidFill>
                <a:srgbClr val="000099"/>
              </a:solidFill>
            </a:endParaRPr>
          </a:p>
          <a:p>
            <a:pPr algn="just">
              <a:buFont typeface="Wingdings" pitchFamily="2" charset="2"/>
              <a:buNone/>
            </a:pPr>
            <a:r>
              <a:rPr lang="ru-RU" altLang="ru-RU" sz="1400" dirty="0">
                <a:solidFill>
                  <a:srgbClr val="000099"/>
                </a:solidFill>
              </a:rPr>
              <a:t>Построение первоначальной модели является динамическим процессом, в течение которого авторы опрашивают компетентных лиц о структуре различных процессов, создавая модели деятельности подразделений. </a:t>
            </a:r>
          </a:p>
          <a:p>
            <a:pPr algn="just">
              <a:buFont typeface="Wingdings" pitchFamily="2" charset="2"/>
              <a:buNone/>
            </a:pPr>
            <a:endParaRPr lang="en-US" altLang="ru-RU" sz="1400" u="sng" dirty="0">
              <a:solidFill>
                <a:srgbClr val="000099"/>
              </a:solidFill>
            </a:endParaRPr>
          </a:p>
          <a:p>
            <a:pPr algn="just">
              <a:buFont typeface="Wingdings" pitchFamily="2" charset="2"/>
              <a:buNone/>
            </a:pPr>
            <a:r>
              <a:rPr lang="ru-RU" altLang="ru-RU" sz="1400" u="sng" dirty="0">
                <a:solidFill>
                  <a:srgbClr val="000099"/>
                </a:solidFill>
              </a:rPr>
              <a:t>При этом их интересуют ответы на следующие вопросы: </a:t>
            </a:r>
          </a:p>
          <a:p>
            <a:pPr marL="285750" indent="-285750" algn="just">
              <a:buFont typeface="Arial" panose="020B0604020202020204" pitchFamily="34" charset="0"/>
              <a:buChar char="•"/>
            </a:pPr>
            <a:r>
              <a:rPr lang="ru-RU" altLang="ru-RU" sz="1400" dirty="0">
                <a:solidFill>
                  <a:srgbClr val="000099"/>
                </a:solidFill>
              </a:rPr>
              <a:t>Что поступает в подразделение «на входе»?</a:t>
            </a:r>
          </a:p>
          <a:p>
            <a:pPr marL="285750" indent="-285750" algn="just">
              <a:buFont typeface="Arial" panose="020B0604020202020204" pitchFamily="34" charset="0"/>
              <a:buChar char="•"/>
            </a:pPr>
            <a:r>
              <a:rPr lang="ru-RU" altLang="ru-RU" sz="1400" dirty="0">
                <a:solidFill>
                  <a:srgbClr val="000099"/>
                </a:solidFill>
              </a:rPr>
              <a:t>Какие функции и в какой последовательности выполняются в рамках подразделения?</a:t>
            </a:r>
          </a:p>
          <a:p>
            <a:pPr marL="285750" indent="-285750" algn="just">
              <a:buFont typeface="Arial" panose="020B0604020202020204" pitchFamily="34" charset="0"/>
              <a:buChar char="•"/>
            </a:pPr>
            <a:r>
              <a:rPr lang="ru-RU" altLang="ru-RU" sz="1400" dirty="0">
                <a:solidFill>
                  <a:srgbClr val="000099"/>
                </a:solidFill>
              </a:rPr>
              <a:t>Кто является ответственным за выполнение каждой из функций?</a:t>
            </a:r>
          </a:p>
          <a:p>
            <a:pPr marL="285750" indent="-285750" algn="just">
              <a:buFont typeface="Arial" panose="020B0604020202020204" pitchFamily="34" charset="0"/>
              <a:buChar char="•"/>
            </a:pPr>
            <a:r>
              <a:rPr lang="ru-RU" altLang="ru-RU" sz="1400" dirty="0">
                <a:solidFill>
                  <a:srgbClr val="000099"/>
                </a:solidFill>
              </a:rPr>
              <a:t>Чем руководствуется исполнитель при выполнении каждой из функций?</a:t>
            </a:r>
          </a:p>
          <a:p>
            <a:pPr marL="285750" indent="-285750" algn="just">
              <a:buFont typeface="Arial" panose="020B0604020202020204" pitchFamily="34" charset="0"/>
              <a:buChar char="•"/>
            </a:pPr>
            <a:r>
              <a:rPr lang="ru-RU" altLang="ru-RU" sz="1400" dirty="0">
                <a:solidFill>
                  <a:srgbClr val="000099"/>
                </a:solidFill>
              </a:rPr>
              <a:t>Что является результатом работы подразделения (на выходе)?</a:t>
            </a:r>
          </a:p>
        </p:txBody>
      </p:sp>
    </p:spTree>
    <p:extLst>
      <p:ext uri="{BB962C8B-B14F-4D97-AF65-F5344CB8AC3E}">
        <p14:creationId xmlns:p14="http://schemas.microsoft.com/office/powerpoint/2010/main" val="1724808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28125" y="-5650"/>
            <a:ext cx="8855968" cy="489168"/>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latin typeface="Arial" charset="0"/>
                <a:ea typeface="+mn-ea"/>
                <a:cs typeface="+mn-cs"/>
              </a:rPr>
              <a:t>Разработка и утверждение модели</a:t>
            </a:r>
            <a:endParaRPr lang="ru-RU" sz="2000" b="1" i="1" dirty="0">
              <a:solidFill>
                <a:srgbClr val="000099"/>
              </a:solidFill>
              <a:latin typeface="Arial" charset="0"/>
              <a:ea typeface="+mn-ea"/>
              <a:cs typeface="+mn-cs"/>
            </a:endParaRPr>
          </a:p>
        </p:txBody>
      </p:sp>
      <p:sp>
        <p:nvSpPr>
          <p:cNvPr id="6" name="Прямоугольник 5"/>
          <p:cNvSpPr/>
          <p:nvPr/>
        </p:nvSpPr>
        <p:spPr>
          <a:xfrm>
            <a:off x="15869" y="483518"/>
            <a:ext cx="8999984" cy="4401205"/>
          </a:xfrm>
          <a:prstGeom prst="rect">
            <a:avLst/>
          </a:prstGeom>
        </p:spPr>
        <p:txBody>
          <a:bodyPr wrap="square">
            <a:spAutoFit/>
          </a:bodyPr>
          <a:lstStyle/>
          <a:p>
            <a:pPr algn="just"/>
            <a:r>
              <a:rPr lang="ru-RU" altLang="ru-RU" sz="1400" dirty="0">
                <a:solidFill>
                  <a:srgbClr val="000099"/>
                </a:solidFill>
              </a:rPr>
              <a:t>На основе имеющихся положений, документов и результатов опросов создается </a:t>
            </a:r>
            <a:r>
              <a:rPr lang="ru-RU" altLang="ru-RU" sz="1400" b="1" dirty="0">
                <a:solidFill>
                  <a:srgbClr val="000099"/>
                </a:solidFill>
              </a:rPr>
              <a:t>черновик (</a:t>
            </a:r>
            <a:r>
              <a:rPr lang="en-US" altLang="ru-RU" sz="1400" b="1" dirty="0">
                <a:solidFill>
                  <a:srgbClr val="000099"/>
                </a:solidFill>
              </a:rPr>
              <a:t>Model Draft</a:t>
            </a:r>
            <a:r>
              <a:rPr lang="ru-RU" altLang="ru-RU" sz="1400" b="1" dirty="0">
                <a:solidFill>
                  <a:srgbClr val="000099"/>
                </a:solidFill>
              </a:rPr>
              <a:t>) </a:t>
            </a:r>
            <a:r>
              <a:rPr lang="ru-RU" altLang="ru-RU" sz="1400" dirty="0">
                <a:solidFill>
                  <a:srgbClr val="000099"/>
                </a:solidFill>
              </a:rPr>
              <a:t>модели.</a:t>
            </a:r>
            <a:endParaRPr lang="en-US" altLang="ru-RU" sz="1400" dirty="0">
              <a:solidFill>
                <a:srgbClr val="000099"/>
              </a:solidFill>
            </a:endParaRPr>
          </a:p>
          <a:p>
            <a:pPr algn="just"/>
            <a:endParaRPr lang="ru-RU" altLang="ru-RU" sz="1400" dirty="0">
              <a:solidFill>
                <a:srgbClr val="000099"/>
              </a:solidFill>
            </a:endParaRPr>
          </a:p>
          <a:p>
            <a:pPr algn="just"/>
            <a:r>
              <a:rPr lang="ru-RU" altLang="ru-RU" sz="1400" dirty="0">
                <a:solidFill>
                  <a:srgbClr val="000099"/>
                </a:solidFill>
              </a:rPr>
              <a:t>Распространение черновика для рассмотрения, согласований и комментариев. На этой стадии происходит обсуждение черновика модели с широким кругом компетентных лиц (читателей) на предприятии. При этом каждая из диаграмм черновой модели письменно критикуется и комментируется, а затем передается автору. Автор, в свою очередь, также письменно соглашается с критикой или отвергает ее с изложением логики принятия решения и вновь возвращает откорректированный черновик для дальнейшего рассмотрения. Этот цикл продолжается до тех пор, пока авторы и читатели не придут к единому мнению.</a:t>
            </a:r>
          </a:p>
          <a:p>
            <a:pPr algn="just"/>
            <a:endParaRPr lang="en-US" altLang="ru-RU" sz="1400" b="1" dirty="0">
              <a:solidFill>
                <a:srgbClr val="000099"/>
              </a:solidFill>
            </a:endParaRPr>
          </a:p>
          <a:p>
            <a:pPr algn="just"/>
            <a:r>
              <a:rPr lang="ru-RU" altLang="ru-RU" sz="1400" b="1" dirty="0">
                <a:solidFill>
                  <a:srgbClr val="000099"/>
                </a:solidFill>
              </a:rPr>
              <a:t>Официальное утверждение модели. </a:t>
            </a:r>
          </a:p>
          <a:p>
            <a:pPr algn="just"/>
            <a:r>
              <a:rPr lang="ru-RU" altLang="ru-RU" sz="1400" dirty="0">
                <a:solidFill>
                  <a:srgbClr val="000099"/>
                </a:solidFill>
              </a:rPr>
              <a:t>Утверждение согласованной модели происходит руководителем рабочей группы в том случае, если у авторов модели и читателей отсутствуют разногласия по поводу ее адекватности. Окончательная модель представляет собой согласованное представление о предприятии (системе) с заданной точки зрения и для заданной цели.</a:t>
            </a:r>
          </a:p>
          <a:p>
            <a:pPr algn="just"/>
            <a:endParaRPr lang="en-US" altLang="ru-RU" sz="1400" dirty="0">
              <a:solidFill>
                <a:srgbClr val="000099"/>
              </a:solidFill>
            </a:endParaRPr>
          </a:p>
          <a:p>
            <a:pPr algn="just"/>
            <a:r>
              <a:rPr lang="ru-RU" altLang="ru-RU" sz="1400" dirty="0">
                <a:solidFill>
                  <a:srgbClr val="000099"/>
                </a:solidFill>
              </a:rPr>
              <a:t>Наглядность графического языка </a:t>
            </a:r>
            <a:r>
              <a:rPr lang="en-US" altLang="ru-RU" sz="1400" dirty="0">
                <a:solidFill>
                  <a:srgbClr val="000099"/>
                </a:solidFill>
              </a:rPr>
              <a:t>IDEF</a:t>
            </a:r>
            <a:r>
              <a:rPr lang="ru-RU" altLang="ru-RU" sz="1400" dirty="0">
                <a:solidFill>
                  <a:srgbClr val="000099"/>
                </a:solidFill>
              </a:rPr>
              <a:t>0 делает модель вполне читаемой и для лиц, которые не принимали участия в проекте ее создания, а также эффективной для проведения показов и презентаций</a:t>
            </a:r>
            <a:r>
              <a:rPr lang="ru-RU" altLang="ru-RU" sz="1400" dirty="0"/>
              <a:t>. </a:t>
            </a:r>
          </a:p>
          <a:p>
            <a:pPr algn="just"/>
            <a:endParaRPr lang="ru-RU" altLang="ru-RU" sz="1400" dirty="0">
              <a:solidFill>
                <a:srgbClr val="000099"/>
              </a:solidFill>
            </a:endParaRPr>
          </a:p>
        </p:txBody>
      </p:sp>
    </p:spTree>
    <p:extLst>
      <p:ext uri="{BB962C8B-B14F-4D97-AF65-F5344CB8AC3E}">
        <p14:creationId xmlns:p14="http://schemas.microsoft.com/office/powerpoint/2010/main" val="956708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 </a:t>
            </a:r>
            <a:r>
              <a:rPr lang="ru-RU" sz="2000" b="1" i="1" dirty="0">
                <a:solidFill>
                  <a:srgbClr val="000099"/>
                </a:solidFill>
              </a:rPr>
              <a:t>Функциональная методика потоков данных </a:t>
            </a:r>
          </a:p>
        </p:txBody>
      </p:sp>
      <p:sp>
        <p:nvSpPr>
          <p:cNvPr id="11" name="Прямоугольник 10"/>
          <p:cNvSpPr/>
          <p:nvPr/>
        </p:nvSpPr>
        <p:spPr>
          <a:xfrm>
            <a:off x="-7082" y="461651"/>
            <a:ext cx="9151082" cy="1200329"/>
          </a:xfrm>
          <a:prstGeom prst="rect">
            <a:avLst/>
          </a:prstGeom>
        </p:spPr>
        <p:txBody>
          <a:bodyPr wrap="square">
            <a:spAutoFit/>
          </a:bodyPr>
          <a:lstStyle/>
          <a:p>
            <a:pPr algn="just">
              <a:buFont typeface="Wingdings" pitchFamily="2" charset="2"/>
              <a:buNone/>
            </a:pPr>
            <a:r>
              <a:rPr lang="ru-RU" sz="1200" b="1" dirty="0">
                <a:solidFill>
                  <a:srgbClr val="000099"/>
                </a:solidFill>
              </a:rPr>
              <a:t>Целью методики </a:t>
            </a:r>
            <a:r>
              <a:rPr lang="ru-RU" sz="1200" dirty="0">
                <a:solidFill>
                  <a:srgbClr val="000099"/>
                </a:solidFill>
              </a:rPr>
              <a:t>является </a:t>
            </a:r>
            <a:r>
              <a:rPr lang="ru-RU" sz="1200" u="sng" dirty="0">
                <a:solidFill>
                  <a:srgbClr val="000099"/>
                </a:solidFill>
              </a:rPr>
              <a:t>построение модели </a:t>
            </a:r>
            <a:r>
              <a:rPr lang="ru-RU" sz="1200" dirty="0">
                <a:solidFill>
                  <a:srgbClr val="000099"/>
                </a:solidFill>
              </a:rPr>
              <a:t>рассматриваемой системы в виде диаграммы потоков данных (</a:t>
            </a:r>
            <a:r>
              <a:rPr lang="ru-RU" sz="1200" dirty="0" err="1">
                <a:solidFill>
                  <a:srgbClr val="000099"/>
                </a:solidFill>
              </a:rPr>
              <a:t>Data</a:t>
            </a:r>
            <a:r>
              <a:rPr lang="ru-RU" sz="1200" dirty="0">
                <a:solidFill>
                  <a:srgbClr val="000099"/>
                </a:solidFill>
              </a:rPr>
              <a:t> </a:t>
            </a:r>
            <a:r>
              <a:rPr lang="ru-RU" sz="1200" dirty="0" err="1">
                <a:solidFill>
                  <a:srgbClr val="000099"/>
                </a:solidFill>
              </a:rPr>
              <a:t>Flow</a:t>
            </a:r>
            <a:r>
              <a:rPr lang="ru-RU" sz="1200" dirty="0">
                <a:solidFill>
                  <a:srgbClr val="000099"/>
                </a:solidFill>
              </a:rPr>
              <a:t> </a:t>
            </a:r>
            <a:r>
              <a:rPr lang="ru-RU" sz="1200" dirty="0" err="1">
                <a:solidFill>
                  <a:srgbClr val="000099"/>
                </a:solidFill>
              </a:rPr>
              <a:t>Diagram</a:t>
            </a:r>
            <a:r>
              <a:rPr lang="ru-RU" sz="1200" dirty="0">
                <a:solidFill>
                  <a:srgbClr val="000099"/>
                </a:solidFill>
              </a:rPr>
              <a:t>- DFD), обеспечивающей правильное описание выходов (отклика системы в виде данных) при заданном воздействии на вход системы (подаче сигналов через внешние интерфейсы). Диаграммы потоков данных являются основным средством моделирования функциональных требований к проектируемой системе.</a:t>
            </a:r>
          </a:p>
          <a:p>
            <a:pPr algn="just">
              <a:buFont typeface="Wingdings" pitchFamily="2" charset="2"/>
              <a:buNone/>
            </a:pPr>
            <a:r>
              <a:rPr lang="ru-RU" sz="1200" dirty="0">
                <a:solidFill>
                  <a:srgbClr val="000099"/>
                </a:solidFill>
              </a:rPr>
              <a:t>При создании диаграммы потоков данных используются четыре основных понятия: потоки данных, процессы (работы) преобразования входных потоков данных в выходные, внешние сущности, накопители данных (хранилища).</a:t>
            </a:r>
            <a:endParaRPr lang="en-US" sz="1200" dirty="0">
              <a:solidFill>
                <a:srgbClr val="000099"/>
              </a:solidFill>
            </a:endParaRPr>
          </a:p>
        </p:txBody>
      </p:sp>
      <p:sp>
        <p:nvSpPr>
          <p:cNvPr id="12" name="Прямоугольник 11"/>
          <p:cNvSpPr/>
          <p:nvPr/>
        </p:nvSpPr>
        <p:spPr>
          <a:xfrm>
            <a:off x="-7082" y="1576772"/>
            <a:ext cx="7603418" cy="2862322"/>
          </a:xfrm>
          <a:prstGeom prst="rect">
            <a:avLst/>
          </a:prstGeom>
        </p:spPr>
        <p:txBody>
          <a:bodyPr wrap="square">
            <a:spAutoFit/>
          </a:bodyPr>
          <a:lstStyle/>
          <a:p>
            <a:pPr marL="171450" indent="-171450" algn="just">
              <a:buFont typeface="Arial" pitchFamily="34" charset="0"/>
              <a:buChar char="•"/>
            </a:pPr>
            <a:r>
              <a:rPr lang="ru-RU" sz="1200" b="1" dirty="0">
                <a:solidFill>
                  <a:srgbClr val="000099"/>
                </a:solidFill>
              </a:rPr>
              <a:t>Потоки данных</a:t>
            </a:r>
            <a:r>
              <a:rPr lang="ru-RU" sz="1200" dirty="0">
                <a:solidFill>
                  <a:srgbClr val="000099"/>
                </a:solidFill>
              </a:rPr>
              <a:t> являются абстракциями, использующимися для моделирования </a:t>
            </a:r>
            <a:r>
              <a:rPr lang="ru-RU" sz="1200" i="1" dirty="0">
                <a:solidFill>
                  <a:srgbClr val="000099"/>
                </a:solidFill>
              </a:rPr>
              <a:t>передачи информации</a:t>
            </a:r>
            <a:r>
              <a:rPr lang="ru-RU" sz="1200" dirty="0">
                <a:solidFill>
                  <a:srgbClr val="000099"/>
                </a:solidFill>
              </a:rPr>
              <a:t> (или физических компонент) из одной части системы в другую. Потоки на диаграммах изображаются именованными стрелками, ориентация которых указывает направление движения информации.</a:t>
            </a:r>
          </a:p>
          <a:p>
            <a:pPr marL="171450" indent="-171450" algn="just">
              <a:buFont typeface="Arial" pitchFamily="34" charset="0"/>
              <a:buChar char="•"/>
            </a:pPr>
            <a:r>
              <a:rPr lang="ru-RU" sz="1200" dirty="0">
                <a:solidFill>
                  <a:srgbClr val="000099"/>
                </a:solidFill>
              </a:rPr>
              <a:t>Назначение </a:t>
            </a:r>
            <a:r>
              <a:rPr lang="ru-RU" sz="1200" b="1" dirty="0">
                <a:solidFill>
                  <a:srgbClr val="000099"/>
                </a:solidFill>
              </a:rPr>
              <a:t>процесса (работы) </a:t>
            </a:r>
            <a:r>
              <a:rPr lang="ru-RU" sz="1200" dirty="0">
                <a:solidFill>
                  <a:srgbClr val="000099"/>
                </a:solidFill>
              </a:rPr>
              <a:t>состоит в </a:t>
            </a:r>
            <a:r>
              <a:rPr lang="ru-RU" sz="1200" i="1" dirty="0">
                <a:solidFill>
                  <a:srgbClr val="000099"/>
                </a:solidFill>
              </a:rPr>
              <a:t>продуцировании выходных потоков из входных </a:t>
            </a:r>
            <a:r>
              <a:rPr lang="ru-RU" sz="1200" dirty="0">
                <a:solidFill>
                  <a:srgbClr val="000099"/>
                </a:solidFill>
              </a:rPr>
              <a:t>в соответствии с действием, задаваемым именем процесса. Имя процесса должно содержать глагол в неопределенной форме с последующим дополнением (например, «получить документы по отгрузке продукции»). Каждый процесс имеет уникальный номер для ссылок на него внутри диаграммы, который может использоваться совместно с номером диаграммы для получения уникального индекса процесса во всей модели. </a:t>
            </a:r>
          </a:p>
          <a:p>
            <a:pPr marL="171450" indent="-171450" algn="just">
              <a:buFont typeface="Arial" pitchFamily="34" charset="0"/>
              <a:buChar char="•"/>
            </a:pPr>
            <a:r>
              <a:rPr lang="ru-RU" sz="1200" b="1" dirty="0">
                <a:solidFill>
                  <a:srgbClr val="000099"/>
                </a:solidFill>
              </a:rPr>
              <a:t>Хранилище (накопитель) данных </a:t>
            </a:r>
            <a:r>
              <a:rPr lang="ru-RU" sz="1200" dirty="0">
                <a:solidFill>
                  <a:srgbClr val="000099"/>
                </a:solidFill>
              </a:rPr>
              <a:t>позволяет на указанных участках определять </a:t>
            </a:r>
            <a:r>
              <a:rPr lang="ru-RU" sz="1200" i="1" dirty="0">
                <a:solidFill>
                  <a:srgbClr val="000099"/>
                </a:solidFill>
              </a:rPr>
              <a:t>данные,</a:t>
            </a:r>
            <a:r>
              <a:rPr lang="ru-RU" sz="1200" dirty="0">
                <a:solidFill>
                  <a:srgbClr val="000099"/>
                </a:solidFill>
              </a:rPr>
              <a:t> которые будут </a:t>
            </a:r>
            <a:r>
              <a:rPr lang="ru-RU" sz="1200" i="1" dirty="0">
                <a:solidFill>
                  <a:srgbClr val="000099"/>
                </a:solidFill>
              </a:rPr>
              <a:t>сохраняться в памяти между процессами</a:t>
            </a:r>
            <a:r>
              <a:rPr lang="ru-RU" sz="1200" dirty="0">
                <a:solidFill>
                  <a:srgbClr val="000099"/>
                </a:solidFill>
              </a:rPr>
              <a:t>. Фактически хранилище представляет «срезы» потоков данных во времени. Информация, которую оно содержит, может использоваться в любое время после ее получения, при этом данные могут выбираться в любом порядке. Имя хранилища должно определять его содержимое и быть существительным .</a:t>
            </a:r>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224" y="1783900"/>
            <a:ext cx="850392" cy="243840"/>
          </a:xfrm>
          <a:prstGeom prst="rect">
            <a:avLst/>
          </a:prstGeom>
        </p:spPr>
      </p:pic>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4518" y="3623287"/>
            <a:ext cx="1512168" cy="368638"/>
          </a:xfrm>
          <a:prstGeom prst="rect">
            <a:avLst/>
          </a:prstGeom>
        </p:spPr>
      </p:pic>
      <p:pic>
        <p:nvPicPr>
          <p:cNvPr id="13" name="Рисунок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6336" y="2427734"/>
            <a:ext cx="1505712" cy="743712"/>
          </a:xfrm>
          <a:prstGeom prst="rect">
            <a:avLst/>
          </a:prstGeom>
        </p:spPr>
      </p:pic>
    </p:spTree>
    <p:extLst>
      <p:ext uri="{BB962C8B-B14F-4D97-AF65-F5344CB8AC3E}">
        <p14:creationId xmlns:p14="http://schemas.microsoft.com/office/powerpoint/2010/main" val="1233590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 </a:t>
            </a:r>
            <a:r>
              <a:rPr lang="ru-RU" sz="2000" b="1" i="1" dirty="0">
                <a:solidFill>
                  <a:srgbClr val="000099"/>
                </a:solidFill>
              </a:rPr>
              <a:t>Функциональная методика потоков данных </a:t>
            </a:r>
          </a:p>
        </p:txBody>
      </p:sp>
      <p:sp>
        <p:nvSpPr>
          <p:cNvPr id="4" name="Прямоугольник 3"/>
          <p:cNvSpPr/>
          <p:nvPr/>
        </p:nvSpPr>
        <p:spPr>
          <a:xfrm>
            <a:off x="0" y="473640"/>
            <a:ext cx="7662202" cy="830997"/>
          </a:xfrm>
          <a:prstGeom prst="rect">
            <a:avLst/>
          </a:prstGeom>
        </p:spPr>
        <p:txBody>
          <a:bodyPr wrap="square">
            <a:spAutoFit/>
          </a:bodyPr>
          <a:lstStyle/>
          <a:p>
            <a:pPr marL="171450" indent="-171450" algn="just">
              <a:buFont typeface="Arial" pitchFamily="34" charset="0"/>
              <a:buChar char="•"/>
            </a:pPr>
            <a:r>
              <a:rPr lang="ru-RU" sz="1200" b="1" dirty="0">
                <a:solidFill>
                  <a:srgbClr val="000099"/>
                </a:solidFill>
              </a:rPr>
              <a:t>Внешняя сущность </a:t>
            </a:r>
            <a:r>
              <a:rPr lang="ru-RU" sz="1200" dirty="0">
                <a:solidFill>
                  <a:srgbClr val="000099"/>
                </a:solidFill>
              </a:rPr>
              <a:t>представляет собой материальный </a:t>
            </a:r>
            <a:r>
              <a:rPr lang="ru-RU" sz="1200" i="1" dirty="0">
                <a:solidFill>
                  <a:srgbClr val="000099"/>
                </a:solidFill>
              </a:rPr>
              <a:t>объект вне контекста системы</a:t>
            </a:r>
            <a:r>
              <a:rPr lang="ru-RU" sz="1200" dirty="0">
                <a:solidFill>
                  <a:srgbClr val="000099"/>
                </a:solidFill>
              </a:rPr>
              <a:t>, являющейся источником или приемником системных данных. Ее имя должно содержать существительное, например, «склад товаров». Предполагается, что объекты, представленные как внешние сущности, не должны участвовать ни в какой обработке.</a:t>
            </a:r>
          </a:p>
        </p:txBody>
      </p:sp>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6707" y="627534"/>
            <a:ext cx="1481797" cy="360040"/>
          </a:xfrm>
          <a:prstGeom prst="rect">
            <a:avLst/>
          </a:prstGeom>
        </p:spPr>
      </p:pic>
      <p:sp>
        <p:nvSpPr>
          <p:cNvPr id="7" name="Прямоугольник 6"/>
          <p:cNvSpPr/>
          <p:nvPr/>
        </p:nvSpPr>
        <p:spPr>
          <a:xfrm>
            <a:off x="0" y="1347614"/>
            <a:ext cx="9144000" cy="1384995"/>
          </a:xfrm>
          <a:prstGeom prst="rect">
            <a:avLst/>
          </a:prstGeom>
        </p:spPr>
        <p:txBody>
          <a:bodyPr wrap="square">
            <a:spAutoFit/>
          </a:bodyPr>
          <a:lstStyle/>
          <a:p>
            <a:pPr lvl="0" algn="just"/>
            <a:r>
              <a:rPr lang="ru-RU" sz="1200" dirty="0">
                <a:solidFill>
                  <a:srgbClr val="000099"/>
                </a:solidFill>
              </a:rPr>
              <a:t>Кроме основных элементов, в состав DFD входят </a:t>
            </a:r>
            <a:r>
              <a:rPr lang="ru-RU" sz="1200" b="1" dirty="0">
                <a:solidFill>
                  <a:srgbClr val="000099"/>
                </a:solidFill>
              </a:rPr>
              <a:t>словари данных </a:t>
            </a:r>
            <a:r>
              <a:rPr lang="ru-RU" sz="1200" dirty="0">
                <a:solidFill>
                  <a:srgbClr val="000099"/>
                </a:solidFill>
              </a:rPr>
              <a:t>и </a:t>
            </a:r>
            <a:r>
              <a:rPr lang="ru-RU" sz="1200" b="1" dirty="0" err="1">
                <a:solidFill>
                  <a:srgbClr val="000099"/>
                </a:solidFill>
              </a:rPr>
              <a:t>миниспецификации</a:t>
            </a:r>
            <a:r>
              <a:rPr lang="en-US" sz="1200" dirty="0">
                <a:solidFill>
                  <a:srgbClr val="000099"/>
                </a:solidFill>
              </a:rPr>
              <a:t>:</a:t>
            </a:r>
          </a:p>
          <a:p>
            <a:pPr lvl="0" algn="just"/>
            <a:endParaRPr lang="ru-RU" sz="1200" dirty="0">
              <a:solidFill>
                <a:srgbClr val="000099"/>
              </a:solidFill>
            </a:endParaRPr>
          </a:p>
          <a:p>
            <a:pPr marL="171450" lvl="0" indent="-171450" algn="just">
              <a:buFont typeface="Arial" pitchFamily="34" charset="0"/>
              <a:buChar char="•"/>
            </a:pPr>
            <a:r>
              <a:rPr lang="ru-RU" sz="1200" b="1" dirty="0">
                <a:solidFill>
                  <a:srgbClr val="000099"/>
                </a:solidFill>
              </a:rPr>
              <a:t>Словари данных </a:t>
            </a:r>
            <a:r>
              <a:rPr lang="ru-RU" sz="1200" dirty="0">
                <a:solidFill>
                  <a:srgbClr val="000099"/>
                </a:solidFill>
              </a:rPr>
              <a:t>являются </a:t>
            </a:r>
            <a:r>
              <a:rPr lang="ru-RU" sz="1200" u="sng" dirty="0">
                <a:solidFill>
                  <a:srgbClr val="000099"/>
                </a:solidFill>
              </a:rPr>
              <a:t>каталогами всех элементов данных</a:t>
            </a:r>
            <a:r>
              <a:rPr lang="ru-RU" sz="1200" dirty="0">
                <a:solidFill>
                  <a:srgbClr val="000099"/>
                </a:solidFill>
              </a:rPr>
              <a:t>, присутствующих в DFD, включая групповые и индивидуальные потоки данных, хранилища и процессы, а также все их атрибуты.</a:t>
            </a:r>
          </a:p>
          <a:p>
            <a:pPr marL="171450" lvl="0" indent="-171450" algn="just">
              <a:buFont typeface="Arial" pitchFamily="34" charset="0"/>
              <a:buChar char="•"/>
            </a:pPr>
            <a:r>
              <a:rPr lang="ru-RU" sz="1200" b="1" dirty="0" err="1">
                <a:solidFill>
                  <a:srgbClr val="000099"/>
                </a:solidFill>
              </a:rPr>
              <a:t>Миниспецификации</a:t>
            </a:r>
            <a:r>
              <a:rPr lang="ru-RU" sz="1200" b="1" dirty="0">
                <a:solidFill>
                  <a:srgbClr val="000099"/>
                </a:solidFill>
              </a:rPr>
              <a:t> обработки</a:t>
            </a:r>
            <a:r>
              <a:rPr lang="ru-RU" sz="1200" dirty="0">
                <a:solidFill>
                  <a:srgbClr val="000099"/>
                </a:solidFill>
              </a:rPr>
              <a:t> — описывают DFD-процессы нижне­го уровня. Фактически </a:t>
            </a:r>
            <a:r>
              <a:rPr lang="ru-RU" sz="1200" dirty="0" err="1">
                <a:solidFill>
                  <a:srgbClr val="000099"/>
                </a:solidFill>
              </a:rPr>
              <a:t>миниспецификации</a:t>
            </a:r>
            <a:r>
              <a:rPr lang="ru-RU" sz="1200" dirty="0">
                <a:solidFill>
                  <a:srgbClr val="000099"/>
                </a:solidFill>
              </a:rPr>
              <a:t> представляют собой </a:t>
            </a:r>
            <a:r>
              <a:rPr lang="ru-RU" sz="1200" u="sng" dirty="0">
                <a:solidFill>
                  <a:srgbClr val="000099"/>
                </a:solidFill>
              </a:rPr>
              <a:t>алгоритмы описания задач</a:t>
            </a:r>
            <a:r>
              <a:rPr lang="ru-RU" sz="1200" dirty="0">
                <a:solidFill>
                  <a:srgbClr val="000099"/>
                </a:solidFill>
              </a:rPr>
              <a:t>, выполняемых процессами: множество всех </a:t>
            </a:r>
            <a:r>
              <a:rPr lang="ru-RU" sz="1200" dirty="0" err="1">
                <a:solidFill>
                  <a:srgbClr val="000099"/>
                </a:solidFill>
              </a:rPr>
              <a:t>миниспецификации</a:t>
            </a:r>
            <a:r>
              <a:rPr lang="ru-RU" sz="1200" dirty="0">
                <a:solidFill>
                  <a:srgbClr val="000099"/>
                </a:solidFill>
              </a:rPr>
              <a:t> является полной спецификацией системы.</a:t>
            </a:r>
          </a:p>
        </p:txBody>
      </p:sp>
    </p:spTree>
    <p:extLst>
      <p:ext uri="{BB962C8B-B14F-4D97-AF65-F5344CB8AC3E}">
        <p14:creationId xmlns:p14="http://schemas.microsoft.com/office/powerpoint/2010/main" val="185923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 </a:t>
            </a:r>
            <a:r>
              <a:rPr lang="ru-RU" sz="2000" b="1" i="1" dirty="0">
                <a:solidFill>
                  <a:srgbClr val="000099"/>
                </a:solidFill>
              </a:rPr>
              <a:t>Пример </a:t>
            </a:r>
            <a:r>
              <a:rPr lang="en-US" sz="2000" b="1" i="1" dirty="0">
                <a:solidFill>
                  <a:srgbClr val="000099"/>
                </a:solidFill>
              </a:rPr>
              <a:t>DFD</a:t>
            </a:r>
            <a:r>
              <a:rPr lang="ru-RU" sz="2000" b="1" i="1" dirty="0">
                <a:solidFill>
                  <a:srgbClr val="000099"/>
                </a:solidFill>
              </a:rPr>
              <a:t>-диаграммы верхнего уровня</a:t>
            </a:r>
          </a:p>
        </p:txBody>
      </p:sp>
      <p:pic>
        <p:nvPicPr>
          <p:cNvPr id="8" name="Рисунок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768" y="483518"/>
            <a:ext cx="8748464" cy="4116311"/>
          </a:xfrm>
          <a:prstGeom prst="rect">
            <a:avLst/>
          </a:prstGeom>
        </p:spPr>
      </p:pic>
    </p:spTree>
    <p:extLst>
      <p:ext uri="{BB962C8B-B14F-4D97-AF65-F5344CB8AC3E}">
        <p14:creationId xmlns:p14="http://schemas.microsoft.com/office/powerpoint/2010/main" val="2323111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  </a:t>
            </a:r>
            <a:r>
              <a:rPr lang="ru-RU" sz="2000" b="1" i="1" dirty="0">
                <a:solidFill>
                  <a:srgbClr val="000099"/>
                </a:solidFill>
              </a:rPr>
              <a:t>Процесс построения </a:t>
            </a:r>
            <a:r>
              <a:rPr lang="en-US" sz="2000" b="1" i="1" dirty="0">
                <a:solidFill>
                  <a:srgbClr val="000099"/>
                </a:solidFill>
              </a:rPr>
              <a:t>DFD</a:t>
            </a:r>
            <a:endParaRPr lang="ru-RU" sz="2000" b="1" i="1" dirty="0">
              <a:solidFill>
                <a:srgbClr val="000099"/>
              </a:solidFill>
            </a:endParaRPr>
          </a:p>
        </p:txBody>
      </p:sp>
      <p:sp>
        <p:nvSpPr>
          <p:cNvPr id="7" name="Прямоугольник 6"/>
          <p:cNvSpPr/>
          <p:nvPr/>
        </p:nvSpPr>
        <p:spPr>
          <a:xfrm>
            <a:off x="0" y="461651"/>
            <a:ext cx="9144000" cy="4339650"/>
          </a:xfrm>
          <a:prstGeom prst="rect">
            <a:avLst/>
          </a:prstGeom>
        </p:spPr>
        <p:txBody>
          <a:bodyPr wrap="square">
            <a:spAutoFit/>
          </a:bodyPr>
          <a:lstStyle/>
          <a:p>
            <a:pPr lvl="0" algn="just"/>
            <a:r>
              <a:rPr lang="ru-RU" sz="1200" b="1" dirty="0">
                <a:solidFill>
                  <a:srgbClr val="000099"/>
                </a:solidFill>
              </a:rPr>
              <a:t>Процесс построения </a:t>
            </a:r>
            <a:r>
              <a:rPr lang="en-US" sz="1200" b="1" dirty="0">
                <a:solidFill>
                  <a:srgbClr val="000099"/>
                </a:solidFill>
              </a:rPr>
              <a:t>DFD</a:t>
            </a:r>
            <a:r>
              <a:rPr lang="ru-RU" sz="1200" b="1" dirty="0">
                <a:solidFill>
                  <a:srgbClr val="000099"/>
                </a:solidFill>
              </a:rPr>
              <a:t> </a:t>
            </a:r>
            <a:r>
              <a:rPr lang="ru-RU" sz="1200" u="sng" dirty="0">
                <a:solidFill>
                  <a:srgbClr val="000099"/>
                </a:solidFill>
              </a:rPr>
              <a:t>начинается</a:t>
            </a:r>
            <a:r>
              <a:rPr lang="ru-RU" sz="1200" dirty="0">
                <a:solidFill>
                  <a:srgbClr val="000099"/>
                </a:solidFill>
              </a:rPr>
              <a:t> с создания так называемой </a:t>
            </a:r>
            <a:r>
              <a:rPr lang="ru-RU" sz="1200" u="sng" dirty="0">
                <a:solidFill>
                  <a:srgbClr val="000099"/>
                </a:solidFill>
              </a:rPr>
              <a:t>основной диаграммы </a:t>
            </a:r>
            <a:r>
              <a:rPr lang="ru-RU" sz="1200" dirty="0">
                <a:solidFill>
                  <a:srgbClr val="000099"/>
                </a:solidFill>
              </a:rPr>
              <a:t>типа «звезда», на которой </a:t>
            </a:r>
            <a:r>
              <a:rPr lang="ru-RU" sz="1200" i="1" dirty="0">
                <a:solidFill>
                  <a:srgbClr val="000099"/>
                </a:solidFill>
              </a:rPr>
              <a:t>представлен моделируемый процесс</a:t>
            </a:r>
            <a:r>
              <a:rPr lang="ru-RU" sz="1200" dirty="0">
                <a:solidFill>
                  <a:srgbClr val="000099"/>
                </a:solidFill>
              </a:rPr>
              <a:t> и </a:t>
            </a:r>
            <a:r>
              <a:rPr lang="ru-RU" sz="1200" i="1" dirty="0">
                <a:solidFill>
                  <a:srgbClr val="000099"/>
                </a:solidFill>
              </a:rPr>
              <a:t>все внешние сущности</a:t>
            </a:r>
            <a:r>
              <a:rPr lang="ru-RU" sz="1200" dirty="0">
                <a:solidFill>
                  <a:srgbClr val="000099"/>
                </a:solidFill>
              </a:rPr>
              <a:t>, с которыми он взаимодействует. </a:t>
            </a:r>
            <a:endParaRPr lang="en-US" sz="1200" dirty="0">
              <a:solidFill>
                <a:srgbClr val="000099"/>
              </a:solidFill>
            </a:endParaRPr>
          </a:p>
          <a:p>
            <a:pPr lvl="0" algn="just"/>
            <a:endParaRPr lang="ru-RU" sz="1200" dirty="0">
              <a:solidFill>
                <a:srgbClr val="000099"/>
              </a:solidFill>
            </a:endParaRPr>
          </a:p>
          <a:p>
            <a:pPr lvl="0" algn="just"/>
            <a:r>
              <a:rPr lang="ru-RU" sz="1200" dirty="0">
                <a:solidFill>
                  <a:srgbClr val="000099"/>
                </a:solidFill>
              </a:rPr>
              <a:t>В случае сложного основного процесса он сразу представляется в виде декомпозиции на ряд взаимодействующих процессов. Критериями сложности в данном случае являются: наличие большого числа </a:t>
            </a:r>
            <a:r>
              <a:rPr lang="ru-RU" sz="1200" b="1" dirty="0">
                <a:solidFill>
                  <a:srgbClr val="000099"/>
                </a:solidFill>
              </a:rPr>
              <a:t>внешних сущностей</a:t>
            </a:r>
            <a:r>
              <a:rPr lang="ru-RU" sz="1200" dirty="0">
                <a:solidFill>
                  <a:srgbClr val="000099"/>
                </a:solidFill>
              </a:rPr>
              <a:t>, </a:t>
            </a:r>
            <a:r>
              <a:rPr lang="ru-RU" sz="1200" b="1" dirty="0">
                <a:solidFill>
                  <a:srgbClr val="000099"/>
                </a:solidFill>
              </a:rPr>
              <a:t>многофункциональность системы</a:t>
            </a:r>
            <a:r>
              <a:rPr lang="ru-RU" sz="1200" dirty="0">
                <a:solidFill>
                  <a:srgbClr val="000099"/>
                </a:solidFill>
              </a:rPr>
              <a:t>, ее </a:t>
            </a:r>
            <a:r>
              <a:rPr lang="ru-RU" sz="1200" b="1" dirty="0">
                <a:solidFill>
                  <a:srgbClr val="000099"/>
                </a:solidFill>
              </a:rPr>
              <a:t>распределенный характер</a:t>
            </a:r>
            <a:r>
              <a:rPr lang="ru-RU" sz="1200" dirty="0">
                <a:solidFill>
                  <a:srgbClr val="000099"/>
                </a:solidFill>
              </a:rPr>
              <a:t>. </a:t>
            </a:r>
            <a:endParaRPr lang="en-US" sz="1200" dirty="0">
              <a:solidFill>
                <a:srgbClr val="000099"/>
              </a:solidFill>
            </a:endParaRPr>
          </a:p>
          <a:p>
            <a:pPr lvl="0" algn="just"/>
            <a:endParaRPr lang="ru-RU" sz="1200" dirty="0">
              <a:solidFill>
                <a:srgbClr val="000099"/>
              </a:solidFill>
            </a:endParaRPr>
          </a:p>
          <a:p>
            <a:pPr lvl="0" algn="just"/>
            <a:r>
              <a:rPr lang="ru-RU" sz="1200" dirty="0">
                <a:solidFill>
                  <a:srgbClr val="000099"/>
                </a:solidFill>
              </a:rPr>
              <a:t>Внешние сущности выделяются по отношению к основному процессу. Для их определения необходимо выделить поставщиков и потребителей основного процесса, т.е. все объекты, которые взаимодействуют с основным процессом. На этом этапе описание взаимодействия заключается в выборе глагола, дающего представление о том, как внешняя сущность использует основной процесс или используется им. Например, основной процесс — «учет обращений граждан», внешняя сущность — «граждане», описание взаимодействия — «подает заявления и получает ответы». Этот этап является принципиально важным, поскольку именно он определяет границы моделируемой системы.</a:t>
            </a:r>
          </a:p>
          <a:p>
            <a:pPr lvl="0" algn="just"/>
            <a:r>
              <a:rPr lang="ru-RU" sz="1200" dirty="0">
                <a:solidFill>
                  <a:srgbClr val="000099"/>
                </a:solidFill>
              </a:rPr>
              <a:t>Для всех внешних сущностей строится таблица событий, описывающая их взаимодействие с основным потоком. Таблица событий включает в себя наименование внешней сущности, событие, его тип (типичный для системы или исключительный, реализующийся при определенных условиях) и реакцию системы.</a:t>
            </a:r>
          </a:p>
          <a:p>
            <a:pPr lvl="0" algn="just"/>
            <a:r>
              <a:rPr lang="ru-RU" sz="1200" dirty="0">
                <a:solidFill>
                  <a:srgbClr val="000099"/>
                </a:solidFill>
              </a:rPr>
              <a:t>На следующем шаге происходит декомпозиция основного процесса на набор взаимосвязанных процессов, обменивающихся потоками данных. Сами потоки не конкретизируются, определяется лишь характер взаимодействия. </a:t>
            </a:r>
          </a:p>
          <a:p>
            <a:pPr lvl="0" algn="just"/>
            <a:r>
              <a:rPr lang="ru-RU" sz="1200" dirty="0">
                <a:solidFill>
                  <a:srgbClr val="000099"/>
                </a:solidFill>
              </a:rPr>
              <a:t>Декомпозиция завершается, когда процесс становится простым, т.е.:</a:t>
            </a:r>
          </a:p>
          <a:p>
            <a:pPr marL="171450" lvl="0" indent="-171450" algn="just">
              <a:buFont typeface="Arial" pitchFamily="34" charset="0"/>
              <a:buChar char="•"/>
            </a:pPr>
            <a:r>
              <a:rPr lang="ru-RU" sz="1200" dirty="0">
                <a:solidFill>
                  <a:srgbClr val="000099"/>
                </a:solidFill>
              </a:rPr>
              <a:t>Процесс имеет два-три входных и выходных потока.</a:t>
            </a:r>
          </a:p>
          <a:p>
            <a:pPr marL="171450" lvl="0" indent="-171450" algn="just">
              <a:buFont typeface="Arial" pitchFamily="34" charset="0"/>
              <a:buChar char="•"/>
            </a:pPr>
            <a:r>
              <a:rPr lang="ru-RU" sz="1200" dirty="0">
                <a:solidFill>
                  <a:srgbClr val="000099"/>
                </a:solidFill>
              </a:rPr>
              <a:t>Процесс может быть описан в виде преобразования входных данных в выходные.</a:t>
            </a:r>
          </a:p>
          <a:p>
            <a:pPr marL="171450" lvl="0" indent="-171450" algn="just">
              <a:buFont typeface="Arial" pitchFamily="34" charset="0"/>
              <a:buChar char="•"/>
            </a:pPr>
            <a:r>
              <a:rPr lang="ru-RU" sz="1200" dirty="0">
                <a:solidFill>
                  <a:srgbClr val="000099"/>
                </a:solidFill>
              </a:rPr>
              <a:t>Процесс может быть описан в виде последовательного алгоритма.</a:t>
            </a:r>
          </a:p>
          <a:p>
            <a:pPr lvl="0" algn="just"/>
            <a:endParaRPr lang="ru-RU" sz="1200" dirty="0">
              <a:solidFill>
                <a:srgbClr val="000099"/>
              </a:solidFill>
            </a:endParaRPr>
          </a:p>
        </p:txBody>
      </p:sp>
    </p:spTree>
    <p:extLst>
      <p:ext uri="{BB962C8B-B14F-4D97-AF65-F5344CB8AC3E}">
        <p14:creationId xmlns:p14="http://schemas.microsoft.com/office/powerpoint/2010/main" val="59037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7504" y="39584"/>
            <a:ext cx="8855968" cy="36598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latin typeface="Arial" charset="0"/>
                <a:ea typeface="+mn-ea"/>
                <a:cs typeface="+mn-cs"/>
              </a:rPr>
              <a:t>Методология функционального моделирования SADT  </a:t>
            </a:r>
            <a:endParaRPr lang="ru-RU" sz="2000" b="1" i="1" dirty="0">
              <a:solidFill>
                <a:srgbClr val="000099"/>
              </a:solidFill>
              <a:latin typeface="Arial" charset="0"/>
              <a:ea typeface="+mn-ea"/>
              <a:cs typeface="+mn-cs"/>
            </a:endParaRPr>
          </a:p>
        </p:txBody>
      </p:sp>
      <p:sp>
        <p:nvSpPr>
          <p:cNvPr id="12" name="Прямоугольник 11"/>
          <p:cNvSpPr/>
          <p:nvPr/>
        </p:nvSpPr>
        <p:spPr>
          <a:xfrm>
            <a:off x="107504" y="555526"/>
            <a:ext cx="8928991" cy="3893374"/>
          </a:xfrm>
          <a:prstGeom prst="rect">
            <a:avLst/>
          </a:prstGeom>
        </p:spPr>
        <p:txBody>
          <a:bodyPr wrap="square">
            <a:spAutoFit/>
          </a:bodyPr>
          <a:lstStyle/>
          <a:p>
            <a:pPr algn="just">
              <a:buFontTx/>
              <a:buNone/>
            </a:pPr>
            <a:r>
              <a:rPr lang="ru-RU" altLang="ru-RU" sz="1300" b="1" dirty="0">
                <a:solidFill>
                  <a:srgbClr val="000099"/>
                </a:solidFill>
              </a:rPr>
              <a:t>Основные элементы методологии </a:t>
            </a:r>
            <a:r>
              <a:rPr lang="en-US" altLang="ru-RU" sz="1300" b="1" dirty="0">
                <a:solidFill>
                  <a:srgbClr val="000099"/>
                </a:solidFill>
              </a:rPr>
              <a:t>SADT </a:t>
            </a:r>
            <a:r>
              <a:rPr lang="ru-RU" altLang="ru-RU" sz="1300" b="1" dirty="0">
                <a:solidFill>
                  <a:srgbClr val="000099"/>
                </a:solidFill>
              </a:rPr>
              <a:t>основываются на следующих концепциях:</a:t>
            </a:r>
            <a:endParaRPr lang="en-US" altLang="ru-RU" sz="1300" b="1" dirty="0">
              <a:solidFill>
                <a:srgbClr val="000099"/>
              </a:solidFill>
            </a:endParaRPr>
          </a:p>
          <a:p>
            <a:pPr algn="just">
              <a:buFontTx/>
              <a:buNone/>
            </a:pPr>
            <a:endParaRPr lang="ru-RU" altLang="ru-RU" sz="1300" dirty="0">
              <a:solidFill>
                <a:srgbClr val="000099"/>
              </a:solidFill>
            </a:endParaRPr>
          </a:p>
          <a:p>
            <a:pPr marL="285750" indent="-285750" algn="just">
              <a:buFont typeface="Arial" panose="020B0604020202020204" pitchFamily="34" charset="0"/>
              <a:buChar char="•"/>
            </a:pPr>
            <a:r>
              <a:rPr lang="ru-RU" altLang="ru-RU" sz="1300" dirty="0">
                <a:solidFill>
                  <a:srgbClr val="000099"/>
                </a:solidFill>
              </a:rPr>
              <a:t>графическое представление блочного моделирования. Графика блоков и дуг SADT-диаграммы отображает функцию в виде блока, а интерфейсы входа/выхода представляются дугами, соответственно входящими в блок и выходящими из него. Взаимодействие блоков друг с другом описываются посредством интерфейсных дуг, выражающих "ограничения", которые в свою очередь определяют, когда и каким образом функции выполняются и управляются;</a:t>
            </a:r>
          </a:p>
          <a:p>
            <a:pPr marL="285750" indent="-285750" algn="just">
              <a:buFont typeface="Arial" panose="020B0604020202020204" pitchFamily="34" charset="0"/>
              <a:buChar char="•"/>
            </a:pPr>
            <a:r>
              <a:rPr lang="ru-RU" altLang="ru-RU" sz="1300" dirty="0">
                <a:solidFill>
                  <a:srgbClr val="000099"/>
                </a:solidFill>
              </a:rPr>
              <a:t>строгость и точность. Выполнение правил SADT требует достаточной строгости и точности, не накладывая в то же время чрезмерных ограничений на действия аналитика. </a:t>
            </a:r>
          </a:p>
          <a:p>
            <a:pPr algn="just">
              <a:buFontTx/>
              <a:buNone/>
            </a:pPr>
            <a:r>
              <a:rPr lang="ru-RU" altLang="ru-RU" sz="1300" dirty="0">
                <a:solidFill>
                  <a:srgbClr val="000099"/>
                </a:solidFill>
              </a:rPr>
              <a:t>       </a:t>
            </a:r>
            <a:endParaRPr lang="en-US" altLang="ru-RU" sz="1300" dirty="0">
              <a:solidFill>
                <a:srgbClr val="000099"/>
              </a:solidFill>
            </a:endParaRPr>
          </a:p>
          <a:p>
            <a:pPr algn="just">
              <a:buFontTx/>
              <a:buNone/>
            </a:pPr>
            <a:r>
              <a:rPr lang="ru-RU" altLang="ru-RU" sz="1300" b="1" dirty="0">
                <a:solidFill>
                  <a:srgbClr val="000099"/>
                </a:solidFill>
              </a:rPr>
              <a:t>Правила SADT включают:</a:t>
            </a:r>
            <a:endParaRPr lang="en-US" altLang="ru-RU" sz="1300" b="1" dirty="0">
              <a:solidFill>
                <a:srgbClr val="000099"/>
              </a:solidFill>
            </a:endParaRPr>
          </a:p>
          <a:p>
            <a:pPr algn="just">
              <a:buFontTx/>
              <a:buNone/>
            </a:pPr>
            <a:endParaRPr lang="ru-RU" altLang="ru-RU" sz="1300" b="1" dirty="0">
              <a:solidFill>
                <a:srgbClr val="000099"/>
              </a:solidFill>
            </a:endParaRPr>
          </a:p>
          <a:p>
            <a:pPr marL="285750" indent="-285750" algn="just">
              <a:buFont typeface="Arial" panose="020B0604020202020204" pitchFamily="34" charset="0"/>
              <a:buChar char="•"/>
            </a:pPr>
            <a:r>
              <a:rPr lang="ru-RU" altLang="ru-RU" sz="1300" dirty="0">
                <a:solidFill>
                  <a:srgbClr val="000099"/>
                </a:solidFill>
              </a:rPr>
              <a:t>ограничение количества блоков на каждом уровне декомпозиции (правило 3-6 блоков); </a:t>
            </a:r>
          </a:p>
          <a:p>
            <a:pPr marL="285750" indent="-285750" algn="just">
              <a:buFont typeface="Arial" panose="020B0604020202020204" pitchFamily="34" charset="0"/>
              <a:buChar char="•"/>
            </a:pPr>
            <a:r>
              <a:rPr lang="ru-RU" altLang="ru-RU" sz="1300" dirty="0">
                <a:solidFill>
                  <a:srgbClr val="000099"/>
                </a:solidFill>
              </a:rPr>
              <a:t>связность диаграмм (номера блоков); </a:t>
            </a:r>
          </a:p>
          <a:p>
            <a:pPr marL="285750" indent="-285750" algn="just">
              <a:buFont typeface="Arial" panose="020B0604020202020204" pitchFamily="34" charset="0"/>
              <a:buChar char="•"/>
            </a:pPr>
            <a:r>
              <a:rPr lang="ru-RU" altLang="ru-RU" sz="1300" dirty="0">
                <a:solidFill>
                  <a:srgbClr val="000099"/>
                </a:solidFill>
              </a:rPr>
              <a:t>уникальность меток и наименований (отсутствие повторяющихся имен); </a:t>
            </a:r>
          </a:p>
          <a:p>
            <a:pPr marL="285750" indent="-285750" algn="just">
              <a:buFont typeface="Arial" panose="020B0604020202020204" pitchFamily="34" charset="0"/>
              <a:buChar char="•"/>
            </a:pPr>
            <a:r>
              <a:rPr lang="ru-RU" altLang="ru-RU" sz="1300" dirty="0">
                <a:solidFill>
                  <a:srgbClr val="000099"/>
                </a:solidFill>
              </a:rPr>
              <a:t>синтаксические правила для графики (блоков и дуг); </a:t>
            </a:r>
          </a:p>
          <a:p>
            <a:pPr marL="285750" indent="-285750" algn="just">
              <a:buFont typeface="Arial" panose="020B0604020202020204" pitchFamily="34" charset="0"/>
              <a:buChar char="•"/>
            </a:pPr>
            <a:r>
              <a:rPr lang="ru-RU" altLang="ru-RU" sz="1300" dirty="0">
                <a:solidFill>
                  <a:srgbClr val="000099"/>
                </a:solidFill>
              </a:rPr>
              <a:t>разделение входов и управлений (правило определения роли данных). </a:t>
            </a:r>
          </a:p>
          <a:p>
            <a:pPr marL="285750" indent="-285750" algn="just">
              <a:buFont typeface="Arial" panose="020B0604020202020204" pitchFamily="34" charset="0"/>
              <a:buChar char="•"/>
            </a:pPr>
            <a:r>
              <a:rPr lang="ru-RU" altLang="ru-RU" sz="1300" dirty="0">
                <a:solidFill>
                  <a:srgbClr val="000099"/>
                </a:solidFill>
              </a:rPr>
              <a:t>отделение организации от функции, т.е. исключение влияния организационной структуры на функциональную модель.</a:t>
            </a:r>
          </a:p>
        </p:txBody>
      </p:sp>
    </p:spTree>
    <p:extLst>
      <p:ext uri="{BB962C8B-B14F-4D97-AF65-F5344CB8AC3E}">
        <p14:creationId xmlns:p14="http://schemas.microsoft.com/office/powerpoint/2010/main" val="463820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  </a:t>
            </a:r>
            <a:r>
              <a:rPr lang="ru-RU" sz="2000" b="1" i="1" dirty="0">
                <a:solidFill>
                  <a:srgbClr val="000099"/>
                </a:solidFill>
              </a:rPr>
              <a:t>Процесс построения </a:t>
            </a:r>
            <a:r>
              <a:rPr lang="en-US" sz="2000" b="1" i="1" dirty="0">
                <a:solidFill>
                  <a:srgbClr val="000099"/>
                </a:solidFill>
              </a:rPr>
              <a:t>DFD</a:t>
            </a:r>
            <a:endParaRPr lang="ru-RU" sz="2000" b="1" i="1" dirty="0">
              <a:solidFill>
                <a:srgbClr val="000099"/>
              </a:solidFill>
            </a:endParaRPr>
          </a:p>
        </p:txBody>
      </p:sp>
      <p:sp>
        <p:nvSpPr>
          <p:cNvPr id="7" name="Прямоугольник 6"/>
          <p:cNvSpPr/>
          <p:nvPr/>
        </p:nvSpPr>
        <p:spPr>
          <a:xfrm>
            <a:off x="0" y="461651"/>
            <a:ext cx="9144000" cy="3785652"/>
          </a:xfrm>
          <a:prstGeom prst="rect">
            <a:avLst/>
          </a:prstGeom>
        </p:spPr>
        <p:txBody>
          <a:bodyPr wrap="square">
            <a:spAutoFit/>
          </a:bodyPr>
          <a:lstStyle/>
          <a:p>
            <a:pPr lvl="0" algn="just"/>
            <a:r>
              <a:rPr lang="ru-RU" sz="1200" dirty="0">
                <a:solidFill>
                  <a:srgbClr val="000099"/>
                </a:solidFill>
              </a:rPr>
              <a:t>Для простых процессов строится </a:t>
            </a:r>
            <a:r>
              <a:rPr lang="ru-RU" sz="1200" dirty="0" err="1">
                <a:solidFill>
                  <a:srgbClr val="000099"/>
                </a:solidFill>
              </a:rPr>
              <a:t>миниспецификация</a:t>
            </a:r>
            <a:r>
              <a:rPr lang="ru-RU" sz="1200" dirty="0">
                <a:solidFill>
                  <a:srgbClr val="000099"/>
                </a:solidFill>
              </a:rPr>
              <a:t> — формальное описание алгоритма преобразования входных данных в выходные.</a:t>
            </a:r>
            <a:endParaRPr lang="en-US" sz="1200" dirty="0">
              <a:solidFill>
                <a:srgbClr val="000099"/>
              </a:solidFill>
            </a:endParaRPr>
          </a:p>
          <a:p>
            <a:pPr lvl="0" algn="just"/>
            <a:endParaRPr lang="ru-RU" sz="1200" dirty="0">
              <a:solidFill>
                <a:srgbClr val="000099"/>
              </a:solidFill>
            </a:endParaRPr>
          </a:p>
          <a:p>
            <a:pPr lvl="0" algn="just"/>
            <a:r>
              <a:rPr lang="ru-RU" sz="1200" dirty="0" err="1">
                <a:solidFill>
                  <a:srgbClr val="000099"/>
                </a:solidFill>
              </a:rPr>
              <a:t>Миниспецификация</a:t>
            </a:r>
            <a:r>
              <a:rPr lang="ru-RU" sz="1200" dirty="0">
                <a:solidFill>
                  <a:srgbClr val="000099"/>
                </a:solidFill>
              </a:rPr>
              <a:t> удовлетворяет следующим требованиям: </a:t>
            </a:r>
          </a:p>
          <a:p>
            <a:pPr marL="171450" lvl="0" indent="-171450" algn="just">
              <a:buFont typeface="Arial" pitchFamily="34" charset="0"/>
              <a:buChar char="•"/>
            </a:pPr>
            <a:r>
              <a:rPr lang="ru-RU" sz="1200" dirty="0">
                <a:solidFill>
                  <a:srgbClr val="000099"/>
                </a:solidFill>
              </a:rPr>
              <a:t>Для каждого процесса строится одна спецификация; </a:t>
            </a:r>
          </a:p>
          <a:p>
            <a:pPr marL="171450" lvl="0" indent="-171450" algn="just">
              <a:buFont typeface="Arial" pitchFamily="34" charset="0"/>
              <a:buChar char="•"/>
            </a:pPr>
            <a:r>
              <a:rPr lang="ru-RU" sz="1200" dirty="0">
                <a:solidFill>
                  <a:srgbClr val="000099"/>
                </a:solidFill>
              </a:rPr>
              <a:t>Спецификация однозначно определяет входные и выходные потоки для данного процесса;</a:t>
            </a:r>
          </a:p>
          <a:p>
            <a:pPr marL="171450" lvl="0" indent="-171450" algn="just">
              <a:buFont typeface="Arial" pitchFamily="34" charset="0"/>
              <a:buChar char="•"/>
            </a:pPr>
            <a:r>
              <a:rPr lang="ru-RU" sz="1200" dirty="0">
                <a:solidFill>
                  <a:srgbClr val="000099"/>
                </a:solidFill>
              </a:rPr>
              <a:t>Спецификация не определяет способ преобразования входных потоков в выходные; </a:t>
            </a:r>
          </a:p>
          <a:p>
            <a:pPr marL="171450" lvl="0" indent="-171450" algn="just">
              <a:buFont typeface="Arial" pitchFamily="34" charset="0"/>
              <a:buChar char="•"/>
            </a:pPr>
            <a:r>
              <a:rPr lang="ru-RU" sz="1200" dirty="0">
                <a:solidFill>
                  <a:srgbClr val="000099"/>
                </a:solidFill>
              </a:rPr>
              <a:t>Спецификация ссылается на имеющиеся элементы, не вводя новые; </a:t>
            </a:r>
          </a:p>
          <a:p>
            <a:pPr marL="171450" lvl="0" indent="-171450" algn="just">
              <a:buFont typeface="Arial" pitchFamily="34" charset="0"/>
              <a:buChar char="•"/>
            </a:pPr>
            <a:r>
              <a:rPr lang="ru-RU" sz="1200" dirty="0">
                <a:solidFill>
                  <a:srgbClr val="000099"/>
                </a:solidFill>
              </a:rPr>
              <a:t>Спецификация по возможности использует стандартные подходы и операции.</a:t>
            </a:r>
          </a:p>
          <a:p>
            <a:pPr lvl="0" algn="just"/>
            <a:endParaRPr lang="en-US" sz="1200" dirty="0">
              <a:solidFill>
                <a:srgbClr val="000099"/>
              </a:solidFill>
            </a:endParaRPr>
          </a:p>
          <a:p>
            <a:pPr lvl="0" algn="just"/>
            <a:r>
              <a:rPr lang="ru-RU" sz="1200" dirty="0">
                <a:solidFill>
                  <a:srgbClr val="000099"/>
                </a:solidFill>
              </a:rPr>
              <a:t>После декомпозиции основного процесса для каждого подпроцесса строится аналогичная таблица внутренних событий.</a:t>
            </a:r>
          </a:p>
          <a:p>
            <a:pPr lvl="0" algn="just"/>
            <a:r>
              <a:rPr lang="ru-RU" sz="1200" dirty="0">
                <a:solidFill>
                  <a:srgbClr val="000099"/>
                </a:solidFill>
              </a:rPr>
              <a:t>Следующим шагом после определения полной таблицы событий выделяются потоки данных, которыми обмениваются процессы и внешние сущности. </a:t>
            </a:r>
          </a:p>
          <a:p>
            <a:pPr lvl="0" algn="just"/>
            <a:endParaRPr lang="en-US" sz="1200" dirty="0">
              <a:solidFill>
                <a:srgbClr val="000099"/>
              </a:solidFill>
            </a:endParaRPr>
          </a:p>
          <a:p>
            <a:pPr lvl="0" algn="just"/>
            <a:r>
              <a:rPr lang="ru-RU" sz="1200" dirty="0">
                <a:solidFill>
                  <a:srgbClr val="000099"/>
                </a:solidFill>
              </a:rPr>
              <a:t>Простейший способ их выделения заключается в анализе таблиц событий. События преобразуются в потоки данных от инициатора события к запрашиваемому процессу, а реакции — в обратный поток событий. </a:t>
            </a:r>
          </a:p>
          <a:p>
            <a:pPr lvl="0" algn="just"/>
            <a:r>
              <a:rPr lang="ru-RU" sz="1200" dirty="0">
                <a:solidFill>
                  <a:srgbClr val="000099"/>
                </a:solidFill>
              </a:rPr>
              <a:t>После построения входных и выходных потоков аналогичным образом строятся внутренние потоки. Для их выделения для каждого из внутренних процессов выделяются поставщики и потребители информации. </a:t>
            </a:r>
          </a:p>
          <a:p>
            <a:pPr lvl="0" algn="just"/>
            <a:r>
              <a:rPr lang="ru-RU" sz="1200" dirty="0">
                <a:solidFill>
                  <a:srgbClr val="000099"/>
                </a:solidFill>
              </a:rPr>
              <a:t>Если поставщик или потребитель информации представляет процесс сохранения или запроса информации, то вводится хранилище данных, для которого данный процесс является интерфейсом.</a:t>
            </a:r>
          </a:p>
        </p:txBody>
      </p:sp>
    </p:spTree>
    <p:extLst>
      <p:ext uri="{BB962C8B-B14F-4D97-AF65-F5344CB8AC3E}">
        <p14:creationId xmlns:p14="http://schemas.microsoft.com/office/powerpoint/2010/main" val="3157003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  </a:t>
            </a:r>
            <a:r>
              <a:rPr lang="ru-RU" sz="2000" b="1" i="1" dirty="0">
                <a:solidFill>
                  <a:srgbClr val="000099"/>
                </a:solidFill>
              </a:rPr>
              <a:t>Процесс построения </a:t>
            </a:r>
            <a:r>
              <a:rPr lang="en-US" sz="2000" b="1" i="1" dirty="0">
                <a:solidFill>
                  <a:srgbClr val="000099"/>
                </a:solidFill>
              </a:rPr>
              <a:t>DFD</a:t>
            </a:r>
            <a:r>
              <a:rPr lang="ru-RU" sz="2000" b="1" i="1" dirty="0">
                <a:solidFill>
                  <a:srgbClr val="000099"/>
                </a:solidFill>
              </a:rPr>
              <a:t>. Преимущества и недостатки </a:t>
            </a:r>
            <a:r>
              <a:rPr lang="en-US" sz="2000" b="1" i="1" dirty="0">
                <a:solidFill>
                  <a:srgbClr val="000099"/>
                </a:solidFill>
              </a:rPr>
              <a:t>DFD</a:t>
            </a:r>
            <a:endParaRPr lang="ru-RU" sz="2000" b="1" i="1" dirty="0">
              <a:solidFill>
                <a:srgbClr val="000099"/>
              </a:solidFill>
            </a:endParaRPr>
          </a:p>
        </p:txBody>
      </p:sp>
      <p:sp>
        <p:nvSpPr>
          <p:cNvPr id="7" name="Прямоугольник 6"/>
          <p:cNvSpPr/>
          <p:nvPr/>
        </p:nvSpPr>
        <p:spPr>
          <a:xfrm>
            <a:off x="0" y="461651"/>
            <a:ext cx="9144000" cy="4154984"/>
          </a:xfrm>
          <a:prstGeom prst="rect">
            <a:avLst/>
          </a:prstGeom>
        </p:spPr>
        <p:txBody>
          <a:bodyPr wrap="square">
            <a:spAutoFit/>
          </a:bodyPr>
          <a:lstStyle/>
          <a:p>
            <a:pPr lvl="0" algn="just"/>
            <a:r>
              <a:rPr lang="ru-RU" sz="1200" dirty="0">
                <a:solidFill>
                  <a:srgbClr val="000099"/>
                </a:solidFill>
              </a:rPr>
              <a:t>После построения потоков данных диаграмма должна быть проверена на полноту и непротиворечивость. </a:t>
            </a:r>
          </a:p>
          <a:p>
            <a:pPr lvl="0" algn="just"/>
            <a:r>
              <a:rPr lang="ru-RU" sz="1200" dirty="0">
                <a:solidFill>
                  <a:srgbClr val="000099"/>
                </a:solidFill>
              </a:rPr>
              <a:t>Полнота диаграммы обеспечивается, если в системе нет «повисших» процессов, не используемых в процессе преобразования входных потоков в выходные. Непротиворечивость системы обеспечивается выполнением наборов формальных правил о возможных типах процессов: </a:t>
            </a:r>
          </a:p>
          <a:p>
            <a:pPr marL="171450" lvl="0" indent="-171450" algn="just">
              <a:buFont typeface="Arial" pitchFamily="34" charset="0"/>
              <a:buChar char="•"/>
            </a:pPr>
            <a:r>
              <a:rPr lang="ru-RU" sz="1200" dirty="0">
                <a:solidFill>
                  <a:srgbClr val="000099"/>
                </a:solidFill>
              </a:rPr>
              <a:t>на диаграмме не может быть потока, связывающего две внешние сущности — это взаимодействие удаляется из рассмотрения; </a:t>
            </a:r>
          </a:p>
          <a:p>
            <a:pPr marL="171450" lvl="0" indent="-171450" algn="just">
              <a:buFont typeface="Arial" pitchFamily="34" charset="0"/>
              <a:buChar char="•"/>
            </a:pPr>
            <a:r>
              <a:rPr lang="ru-RU" sz="1200" dirty="0">
                <a:solidFill>
                  <a:srgbClr val="000099"/>
                </a:solidFill>
              </a:rPr>
              <a:t>ни одна сущность не может непосредственно получать или отдавать информацию в хранилище данных — хранилище данных является пассивным элементом, управляемым с помощью интерфейсного процесса; </a:t>
            </a:r>
          </a:p>
          <a:p>
            <a:pPr marL="171450" lvl="0" indent="-171450" algn="just">
              <a:buFont typeface="Arial" pitchFamily="34" charset="0"/>
              <a:buChar char="•"/>
            </a:pPr>
            <a:r>
              <a:rPr lang="ru-RU" sz="1200" dirty="0">
                <a:solidFill>
                  <a:srgbClr val="000099"/>
                </a:solidFill>
              </a:rPr>
              <a:t>два хранилища данных не могут непосредственно обмениваться информацией — эти хранилища должны быть объединены.</a:t>
            </a:r>
          </a:p>
          <a:p>
            <a:pPr lvl="0" algn="just"/>
            <a:endParaRPr lang="ru-RU" sz="1200" dirty="0">
              <a:solidFill>
                <a:srgbClr val="000099"/>
              </a:solidFill>
            </a:endParaRPr>
          </a:p>
          <a:p>
            <a:pPr lvl="0" algn="just"/>
            <a:r>
              <a:rPr lang="ru-RU" sz="1200" dirty="0">
                <a:solidFill>
                  <a:srgbClr val="000099"/>
                </a:solidFill>
              </a:rPr>
              <a:t>К преимуществам методики DFD относятся:</a:t>
            </a:r>
          </a:p>
          <a:p>
            <a:pPr marL="171450" lvl="0" indent="-171450" algn="just">
              <a:buFont typeface="Arial" pitchFamily="34" charset="0"/>
              <a:buChar char="•"/>
            </a:pPr>
            <a:r>
              <a:rPr lang="ru-RU" sz="1200" dirty="0">
                <a:solidFill>
                  <a:srgbClr val="000099"/>
                </a:solidFill>
              </a:rPr>
              <a:t>возможность </a:t>
            </a:r>
            <a:r>
              <a:rPr lang="ru-RU" sz="1200" b="1" dirty="0">
                <a:solidFill>
                  <a:srgbClr val="000099"/>
                </a:solidFill>
              </a:rPr>
              <a:t>однозначно определить внешние сущности</a:t>
            </a:r>
            <a:r>
              <a:rPr lang="ru-RU" sz="1200" dirty="0">
                <a:solidFill>
                  <a:srgbClr val="000099"/>
                </a:solidFill>
              </a:rPr>
              <a:t>, анализируя потоки информации внутри и вне системы;</a:t>
            </a:r>
          </a:p>
          <a:p>
            <a:pPr marL="171450" lvl="0" indent="-171450" algn="just">
              <a:buFont typeface="Arial" pitchFamily="34" charset="0"/>
              <a:buChar char="•"/>
            </a:pPr>
            <a:r>
              <a:rPr lang="ru-RU" sz="1200" dirty="0">
                <a:solidFill>
                  <a:srgbClr val="000099"/>
                </a:solidFill>
              </a:rPr>
              <a:t>возможность </a:t>
            </a:r>
            <a:r>
              <a:rPr lang="ru-RU" sz="1200" b="1" dirty="0">
                <a:solidFill>
                  <a:srgbClr val="000099"/>
                </a:solidFill>
              </a:rPr>
              <a:t>проектирования сверху вниз</a:t>
            </a:r>
            <a:r>
              <a:rPr lang="ru-RU" sz="1200" dirty="0">
                <a:solidFill>
                  <a:srgbClr val="000099"/>
                </a:solidFill>
              </a:rPr>
              <a:t>, что облегчает построение модели «как должно быть»;</a:t>
            </a:r>
          </a:p>
          <a:p>
            <a:pPr marL="171450" lvl="0" indent="-171450" algn="just">
              <a:buFont typeface="Arial" pitchFamily="34" charset="0"/>
              <a:buChar char="•"/>
            </a:pPr>
            <a:r>
              <a:rPr lang="ru-RU" sz="1200" b="1" dirty="0">
                <a:solidFill>
                  <a:srgbClr val="000099"/>
                </a:solidFill>
              </a:rPr>
              <a:t>наличие спецификаций процессов нижнего уровня</a:t>
            </a:r>
            <a:r>
              <a:rPr lang="ru-RU" sz="1200" dirty="0">
                <a:solidFill>
                  <a:srgbClr val="000099"/>
                </a:solidFill>
              </a:rPr>
              <a:t>, что позволяет преодолеть логическую незавершенность функциональной модели и построить полную функциональную спецификацию разрабатываемой системы.</a:t>
            </a:r>
          </a:p>
          <a:p>
            <a:pPr lvl="0" algn="just"/>
            <a:endParaRPr lang="ru-RU" sz="1200" dirty="0">
              <a:solidFill>
                <a:srgbClr val="000099"/>
              </a:solidFill>
            </a:endParaRPr>
          </a:p>
          <a:p>
            <a:pPr lvl="0" algn="just"/>
            <a:r>
              <a:rPr lang="ru-RU" sz="1200" dirty="0">
                <a:solidFill>
                  <a:srgbClr val="000099"/>
                </a:solidFill>
              </a:rPr>
              <a:t>К недостаткам модели отнесем: </a:t>
            </a:r>
          </a:p>
          <a:p>
            <a:pPr marL="171450" lvl="0" indent="-171450" algn="just">
              <a:buFont typeface="Arial" pitchFamily="34" charset="0"/>
              <a:buChar char="•"/>
            </a:pPr>
            <a:r>
              <a:rPr lang="ru-RU" sz="1200" b="1" dirty="0">
                <a:solidFill>
                  <a:srgbClr val="000099"/>
                </a:solidFill>
              </a:rPr>
              <a:t>необходимость искусственного ввода управляющих процессов</a:t>
            </a:r>
            <a:r>
              <a:rPr lang="ru-RU" sz="1200" dirty="0">
                <a:solidFill>
                  <a:srgbClr val="000099"/>
                </a:solidFill>
              </a:rPr>
              <a:t>, поскольку управляющие воздействия (потоки) и управляющие процессы с точки зрения DFD ничем не отличаются от обычных.</a:t>
            </a:r>
          </a:p>
          <a:p>
            <a:pPr marL="171450" lvl="0" indent="-171450" algn="just">
              <a:buFont typeface="Arial" pitchFamily="34" charset="0"/>
              <a:buChar char="•"/>
            </a:pPr>
            <a:r>
              <a:rPr lang="ru-RU" sz="1200" b="1" dirty="0">
                <a:solidFill>
                  <a:srgbClr val="000099"/>
                </a:solidFill>
              </a:rPr>
              <a:t>отсутствие понятия времени</a:t>
            </a:r>
            <a:r>
              <a:rPr lang="ru-RU" sz="1200" dirty="0">
                <a:solidFill>
                  <a:srgbClr val="000099"/>
                </a:solidFill>
              </a:rPr>
              <a:t>, т.е. отсутствие анализа временных промежутков при преобразовании данных (все ограничения по времени должны быть введены в спецификациях процессов).</a:t>
            </a:r>
          </a:p>
        </p:txBody>
      </p:sp>
    </p:spTree>
    <p:extLst>
      <p:ext uri="{BB962C8B-B14F-4D97-AF65-F5344CB8AC3E}">
        <p14:creationId xmlns:p14="http://schemas.microsoft.com/office/powerpoint/2010/main" val="1671458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1995686"/>
            <a:ext cx="9144000" cy="86409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5400" b="1" dirty="0">
                <a:solidFill>
                  <a:srgbClr val="000099"/>
                </a:solidFill>
                <a:effectLst>
                  <a:outerShdw blurRad="38100" dist="38100" dir="2700000" algn="tl">
                    <a:srgbClr val="000000">
                      <a:alpha val="43137"/>
                    </a:srgbClr>
                  </a:outerShdw>
                </a:effectLst>
              </a:rPr>
              <a:t>Спасибо за внимание</a:t>
            </a:r>
          </a:p>
        </p:txBody>
      </p:sp>
    </p:spTree>
    <p:extLst>
      <p:ext uri="{BB962C8B-B14F-4D97-AF65-F5344CB8AC3E}">
        <p14:creationId xmlns:p14="http://schemas.microsoft.com/office/powerpoint/2010/main" val="1452456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39584"/>
            <a:ext cx="9144000" cy="44393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1700" b="1" i="1" dirty="0">
                <a:solidFill>
                  <a:srgbClr val="000099"/>
                </a:solidFill>
                <a:latin typeface="Arial" charset="0"/>
                <a:ea typeface="+mn-ea"/>
                <a:cs typeface="+mn-cs"/>
              </a:rPr>
              <a:t>Функционально-ориентированные методологии описания предметной области </a:t>
            </a:r>
            <a:endParaRPr lang="ru-RU" sz="1700" b="1" i="1" dirty="0">
              <a:solidFill>
                <a:srgbClr val="000099"/>
              </a:solidFill>
              <a:latin typeface="Arial" charset="0"/>
              <a:ea typeface="+mn-ea"/>
              <a:cs typeface="+mn-cs"/>
            </a:endParaRPr>
          </a:p>
        </p:txBody>
      </p:sp>
      <p:sp>
        <p:nvSpPr>
          <p:cNvPr id="12" name="Прямоугольник 11"/>
          <p:cNvSpPr/>
          <p:nvPr/>
        </p:nvSpPr>
        <p:spPr>
          <a:xfrm>
            <a:off x="107504" y="483631"/>
            <a:ext cx="8928992" cy="4259628"/>
          </a:xfrm>
          <a:prstGeom prst="rect">
            <a:avLst/>
          </a:prstGeom>
        </p:spPr>
        <p:txBody>
          <a:bodyPr wrap="square">
            <a:spAutoFit/>
          </a:bodyPr>
          <a:lstStyle/>
          <a:p>
            <a:pPr algn="just"/>
            <a:r>
              <a:rPr lang="ru-RU" altLang="ru-RU" sz="1300" dirty="0">
                <a:solidFill>
                  <a:srgbClr val="000099"/>
                </a:solidFill>
              </a:rPr>
              <a:t>Функциональные методики, наиболее известной из которых является методика </a:t>
            </a:r>
            <a:r>
              <a:rPr lang="en-US" altLang="ru-RU" sz="1300" b="1" dirty="0">
                <a:solidFill>
                  <a:srgbClr val="000099"/>
                </a:solidFill>
              </a:rPr>
              <a:t>IDEF</a:t>
            </a:r>
            <a:r>
              <a:rPr lang="ru-RU" altLang="ru-RU" sz="1300" dirty="0">
                <a:solidFill>
                  <a:srgbClr val="000099"/>
                </a:solidFill>
              </a:rPr>
              <a:t>, рассматривают организацию как набор функций, преобразующий поступающий поток информации в выходной поток. Процесс преобразования информации потребляет определенные ресурсы. Основное отличие от объектной методики заключается в четком отделении функций (методов обработки данных) от самих данных</a:t>
            </a:r>
            <a:r>
              <a:rPr lang="ru-RU" altLang="ru-RU" sz="1300" dirty="0"/>
              <a:t>.</a:t>
            </a:r>
            <a:r>
              <a:rPr lang="en-US" altLang="ru-RU" sz="1300" dirty="0"/>
              <a:t> </a:t>
            </a:r>
            <a:r>
              <a:rPr lang="ru-RU" altLang="ru-RU" sz="1300" dirty="0">
                <a:solidFill>
                  <a:srgbClr val="000099"/>
                </a:solidFill>
              </a:rPr>
              <a:t>Целью методики является построение функциональной схемы исследуемой системы, описывающей все необходимые процессы с точностью, достаточной для однозначного моделирования деятельности системы.</a:t>
            </a:r>
            <a:endParaRPr lang="en-US" altLang="ru-RU" sz="1300" dirty="0">
              <a:solidFill>
                <a:srgbClr val="000099"/>
              </a:solidFill>
            </a:endParaRPr>
          </a:p>
          <a:p>
            <a:pPr algn="just"/>
            <a:endParaRPr lang="ru-RU" altLang="ru-RU" sz="1300" dirty="0">
              <a:solidFill>
                <a:srgbClr val="000099"/>
              </a:solidFill>
            </a:endParaRPr>
          </a:p>
          <a:p>
            <a:pPr algn="just"/>
            <a:r>
              <a:rPr lang="ru-RU" altLang="ru-RU" sz="1300" dirty="0">
                <a:solidFill>
                  <a:srgbClr val="000099"/>
                </a:solidFill>
              </a:rPr>
              <a:t>В основе методологии лежат четыре основных понятия: </a:t>
            </a:r>
            <a:r>
              <a:rPr lang="ru-RU" altLang="ru-RU" sz="1300" b="1" dirty="0">
                <a:solidFill>
                  <a:srgbClr val="000099"/>
                </a:solidFill>
              </a:rPr>
              <a:t>функциональный блок, интерфейсная дуга, декомпозиция, глоссарий.</a:t>
            </a:r>
            <a:endParaRPr lang="en-US" altLang="ru-RU" sz="1300" b="1" dirty="0">
              <a:solidFill>
                <a:srgbClr val="000099"/>
              </a:solidFill>
            </a:endParaRPr>
          </a:p>
          <a:p>
            <a:pPr algn="just"/>
            <a:endParaRPr lang="ru-RU" altLang="ru-RU" sz="1300" b="1" dirty="0">
              <a:solidFill>
                <a:srgbClr val="000099"/>
              </a:solidFill>
            </a:endParaRPr>
          </a:p>
          <a:p>
            <a:pPr algn="ctr"/>
            <a:r>
              <a:rPr lang="ru-RU" altLang="ru-RU" sz="1300" b="1" dirty="0">
                <a:solidFill>
                  <a:srgbClr val="000099"/>
                </a:solidFill>
              </a:rPr>
              <a:t>Функциональный блок (</a:t>
            </a:r>
            <a:r>
              <a:rPr lang="en-US" altLang="ru-RU" sz="1300" b="1" dirty="0">
                <a:solidFill>
                  <a:srgbClr val="000099"/>
                </a:solidFill>
              </a:rPr>
              <a:t>Activity Box</a:t>
            </a:r>
            <a:r>
              <a:rPr lang="ru-RU" altLang="ru-RU" sz="1300" b="1" dirty="0">
                <a:solidFill>
                  <a:srgbClr val="000099"/>
                </a:solidFill>
              </a:rPr>
              <a:t>)</a:t>
            </a:r>
            <a:endParaRPr lang="en-US" altLang="ru-RU" sz="1300" b="1" dirty="0">
              <a:solidFill>
                <a:srgbClr val="000099"/>
              </a:solidFill>
            </a:endParaRPr>
          </a:p>
          <a:p>
            <a:pPr algn="ctr"/>
            <a:endParaRPr lang="en-US" altLang="ru-RU" sz="1300" b="1" dirty="0">
              <a:solidFill>
                <a:srgbClr val="000099"/>
              </a:solidFill>
            </a:endParaRPr>
          </a:p>
          <a:p>
            <a:pPr algn="just">
              <a:buFont typeface="Wingdings" pitchFamily="2" charset="2"/>
              <a:buNone/>
            </a:pPr>
            <a:r>
              <a:rPr lang="ru-RU" altLang="ru-RU" sz="1300" dirty="0">
                <a:solidFill>
                  <a:srgbClr val="000099"/>
                </a:solidFill>
              </a:rPr>
              <a:t>представляет собой некоторую конкретную функцию в рамках рассматриваемой системы. По требованиям стандарта название каждого функционального блока должно быть сформулировано в глагольном наклонении (например, «производить услуги»). На диаграмме функциональный блок изображается </a:t>
            </a:r>
            <a:r>
              <a:rPr lang="ru-RU" altLang="ru-RU" sz="1300" b="1" dirty="0">
                <a:solidFill>
                  <a:srgbClr val="000099"/>
                </a:solidFill>
              </a:rPr>
              <a:t>прямоугольником</a:t>
            </a:r>
            <a:r>
              <a:rPr lang="ru-RU" altLang="ru-RU" sz="1300" dirty="0">
                <a:solidFill>
                  <a:srgbClr val="000099"/>
                </a:solidFill>
              </a:rPr>
              <a:t>. </a:t>
            </a:r>
            <a:r>
              <a:rPr lang="ru-RU" altLang="ru-RU" sz="1300" b="1" dirty="0">
                <a:solidFill>
                  <a:srgbClr val="000099"/>
                </a:solidFill>
              </a:rPr>
              <a:t>Каждая из четырех сторон функционального блока </a:t>
            </a:r>
            <a:r>
              <a:rPr lang="ru-RU" altLang="ru-RU" sz="1300" dirty="0">
                <a:solidFill>
                  <a:srgbClr val="000099"/>
                </a:solidFill>
              </a:rPr>
              <a:t>имеет свое определенное значение (роль), при этом:</a:t>
            </a:r>
          </a:p>
          <a:p>
            <a:pPr marL="285750" indent="-285750" algn="just">
              <a:buFont typeface="Arial" panose="020B0604020202020204" pitchFamily="34" charset="0"/>
              <a:buChar char="•"/>
            </a:pPr>
            <a:r>
              <a:rPr lang="ru-RU" altLang="ru-RU" sz="1300" dirty="0">
                <a:solidFill>
                  <a:srgbClr val="000099"/>
                </a:solidFill>
              </a:rPr>
              <a:t>верхняя сторона имеет значение </a:t>
            </a:r>
            <a:r>
              <a:rPr lang="ru-RU" altLang="ru-RU" sz="1300" b="1" dirty="0">
                <a:solidFill>
                  <a:srgbClr val="000099"/>
                </a:solidFill>
              </a:rPr>
              <a:t>«Управление» (</a:t>
            </a:r>
            <a:r>
              <a:rPr lang="en-US" altLang="ru-RU" sz="1300" b="1" dirty="0">
                <a:solidFill>
                  <a:srgbClr val="000099"/>
                </a:solidFill>
              </a:rPr>
              <a:t>Control</a:t>
            </a:r>
            <a:r>
              <a:rPr lang="ru-RU" altLang="ru-RU" sz="1300" b="1" dirty="0">
                <a:solidFill>
                  <a:srgbClr val="000099"/>
                </a:solidFill>
              </a:rPr>
              <a:t>);</a:t>
            </a:r>
          </a:p>
          <a:p>
            <a:pPr marL="285750" indent="-285750" algn="just">
              <a:buFont typeface="Arial" panose="020B0604020202020204" pitchFamily="34" charset="0"/>
              <a:buChar char="•"/>
            </a:pPr>
            <a:r>
              <a:rPr lang="ru-RU" altLang="ru-RU" sz="1300" dirty="0">
                <a:solidFill>
                  <a:srgbClr val="000099"/>
                </a:solidFill>
              </a:rPr>
              <a:t>левая сторона имеет значение </a:t>
            </a:r>
            <a:r>
              <a:rPr lang="ru-RU" altLang="ru-RU" sz="1300" b="1" dirty="0">
                <a:solidFill>
                  <a:srgbClr val="000099"/>
                </a:solidFill>
              </a:rPr>
              <a:t>«Вход» (</a:t>
            </a:r>
            <a:r>
              <a:rPr lang="en-US" altLang="ru-RU" sz="1300" b="1" dirty="0">
                <a:solidFill>
                  <a:srgbClr val="000099"/>
                </a:solidFill>
              </a:rPr>
              <a:t>Input</a:t>
            </a:r>
            <a:r>
              <a:rPr lang="ru-RU" altLang="ru-RU" sz="1300" b="1" dirty="0">
                <a:solidFill>
                  <a:srgbClr val="000099"/>
                </a:solidFill>
              </a:rPr>
              <a:t>);</a:t>
            </a:r>
          </a:p>
          <a:p>
            <a:pPr marL="285750" indent="-285750" algn="just">
              <a:buFont typeface="Arial" panose="020B0604020202020204" pitchFamily="34" charset="0"/>
              <a:buChar char="•"/>
            </a:pPr>
            <a:r>
              <a:rPr lang="ru-RU" altLang="ru-RU" sz="1300" dirty="0">
                <a:solidFill>
                  <a:srgbClr val="000099"/>
                </a:solidFill>
              </a:rPr>
              <a:t>правая сторона имеет значение </a:t>
            </a:r>
            <a:r>
              <a:rPr lang="ru-RU" altLang="ru-RU" sz="1300" b="1" dirty="0">
                <a:solidFill>
                  <a:srgbClr val="000099"/>
                </a:solidFill>
              </a:rPr>
              <a:t>«Выход» (</a:t>
            </a:r>
            <a:r>
              <a:rPr lang="en-US" altLang="ru-RU" sz="1300" b="1" dirty="0">
                <a:solidFill>
                  <a:srgbClr val="000099"/>
                </a:solidFill>
              </a:rPr>
              <a:t>Output</a:t>
            </a:r>
            <a:r>
              <a:rPr lang="ru-RU" altLang="ru-RU" sz="1300" b="1" dirty="0">
                <a:solidFill>
                  <a:srgbClr val="000099"/>
                </a:solidFill>
              </a:rPr>
              <a:t>);</a:t>
            </a:r>
          </a:p>
          <a:p>
            <a:pPr marL="285750" indent="-285750" algn="just">
              <a:buFont typeface="Arial" panose="020B0604020202020204" pitchFamily="34" charset="0"/>
              <a:buChar char="•"/>
            </a:pPr>
            <a:r>
              <a:rPr lang="ru-RU" altLang="ru-RU" sz="1300" dirty="0">
                <a:solidFill>
                  <a:srgbClr val="000099"/>
                </a:solidFill>
              </a:rPr>
              <a:t>нижняя сторона имеет значение </a:t>
            </a:r>
            <a:r>
              <a:rPr lang="ru-RU" altLang="ru-RU" sz="1300" b="1" dirty="0">
                <a:solidFill>
                  <a:srgbClr val="000099"/>
                </a:solidFill>
              </a:rPr>
              <a:t>«Механизм» (</a:t>
            </a:r>
            <a:r>
              <a:rPr lang="en-US" altLang="ru-RU" sz="1300" b="1" dirty="0">
                <a:solidFill>
                  <a:srgbClr val="000099"/>
                </a:solidFill>
              </a:rPr>
              <a:t>Mechanism</a:t>
            </a:r>
            <a:r>
              <a:rPr lang="ru-RU" altLang="ru-RU" sz="1300" b="1" dirty="0">
                <a:solidFill>
                  <a:srgbClr val="000099"/>
                </a:solidFill>
              </a:rPr>
              <a:t>).</a:t>
            </a:r>
          </a:p>
          <a:p>
            <a:pPr>
              <a:lnSpc>
                <a:spcPct val="90000"/>
              </a:lnSpc>
            </a:pPr>
            <a:endParaRPr lang="ru-RU" altLang="ru-RU" sz="1200" b="1" dirty="0"/>
          </a:p>
        </p:txBody>
      </p:sp>
    </p:spTree>
    <p:extLst>
      <p:ext uri="{BB962C8B-B14F-4D97-AF65-F5344CB8AC3E}">
        <p14:creationId xmlns:p14="http://schemas.microsoft.com/office/powerpoint/2010/main" val="104183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7504" y="39584"/>
            <a:ext cx="8855968" cy="73196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latin typeface="Arial" charset="0"/>
                <a:ea typeface="+mn-ea"/>
                <a:cs typeface="+mn-cs"/>
              </a:rPr>
              <a:t>Функциональный блок</a:t>
            </a:r>
            <a:endParaRPr lang="ru-RU" sz="2000" b="1" i="1" dirty="0">
              <a:solidFill>
                <a:srgbClr val="000099"/>
              </a:solidFill>
              <a:latin typeface="Arial" charset="0"/>
              <a:ea typeface="+mn-ea"/>
              <a:cs typeface="+mn-cs"/>
            </a:endParaRPr>
          </a:p>
        </p:txBody>
      </p:sp>
      <p:pic>
        <p:nvPicPr>
          <p:cNvPr id="5"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95536" y="771550"/>
            <a:ext cx="8497888"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1066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7504" y="39584"/>
            <a:ext cx="8855968" cy="44393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latin typeface="Arial" charset="0"/>
                <a:ea typeface="+mn-ea"/>
                <a:cs typeface="+mn-cs"/>
              </a:rPr>
              <a:t>Интерфейсная дуга (</a:t>
            </a:r>
            <a:r>
              <a:rPr lang="en-US" altLang="ru-RU" sz="2000" b="1" i="1" dirty="0">
                <a:solidFill>
                  <a:srgbClr val="000099"/>
                </a:solidFill>
                <a:latin typeface="Arial" charset="0"/>
                <a:ea typeface="+mn-ea"/>
                <a:cs typeface="+mn-cs"/>
              </a:rPr>
              <a:t>Arrow) </a:t>
            </a:r>
            <a:endParaRPr lang="ru-RU" sz="2000" b="1" i="1" dirty="0">
              <a:solidFill>
                <a:srgbClr val="000099"/>
              </a:solidFill>
              <a:latin typeface="Arial" charset="0"/>
              <a:ea typeface="+mn-ea"/>
              <a:cs typeface="+mn-cs"/>
            </a:endParaRPr>
          </a:p>
        </p:txBody>
      </p:sp>
      <p:sp>
        <p:nvSpPr>
          <p:cNvPr id="6" name="Прямоугольник 5"/>
          <p:cNvSpPr/>
          <p:nvPr/>
        </p:nvSpPr>
        <p:spPr>
          <a:xfrm>
            <a:off x="107504" y="519273"/>
            <a:ext cx="8928992" cy="3705630"/>
          </a:xfrm>
          <a:prstGeom prst="rect">
            <a:avLst/>
          </a:prstGeom>
        </p:spPr>
        <p:txBody>
          <a:bodyPr wrap="square">
            <a:spAutoFit/>
          </a:bodyPr>
          <a:lstStyle/>
          <a:p>
            <a:pPr algn="just">
              <a:buFont typeface="Wingdings" pitchFamily="2" charset="2"/>
              <a:buNone/>
            </a:pPr>
            <a:r>
              <a:rPr lang="ru-RU" altLang="ru-RU" sz="1400" b="1" dirty="0">
                <a:solidFill>
                  <a:srgbClr val="000099"/>
                </a:solidFill>
              </a:rPr>
              <a:t>Интерфейсная дуга (</a:t>
            </a:r>
            <a:r>
              <a:rPr lang="en-US" altLang="ru-RU" sz="1400" b="1" dirty="0">
                <a:solidFill>
                  <a:srgbClr val="000099"/>
                </a:solidFill>
              </a:rPr>
              <a:t>Arrow</a:t>
            </a:r>
            <a:r>
              <a:rPr lang="ru-RU" altLang="ru-RU" sz="1400" b="1" dirty="0">
                <a:solidFill>
                  <a:srgbClr val="000099"/>
                </a:solidFill>
              </a:rPr>
              <a:t>) </a:t>
            </a:r>
            <a:r>
              <a:rPr lang="ru-RU" altLang="ru-RU" sz="1400" dirty="0">
                <a:solidFill>
                  <a:srgbClr val="000099"/>
                </a:solidFill>
              </a:rPr>
              <a:t>отображает элемент системы, который обрабатывается функциональным блоком или оказывает иное влияние на функцию, представленную данным функциональным блоком. Интерфейсные дуги часто называют </a:t>
            </a:r>
            <a:r>
              <a:rPr lang="ru-RU" altLang="ru-RU" sz="1400" b="1" dirty="0">
                <a:solidFill>
                  <a:srgbClr val="000099"/>
                </a:solidFill>
              </a:rPr>
              <a:t>потоками</a:t>
            </a:r>
            <a:r>
              <a:rPr lang="ru-RU" altLang="ru-RU" sz="1400" dirty="0">
                <a:solidFill>
                  <a:srgbClr val="000099"/>
                </a:solidFill>
              </a:rPr>
              <a:t> или </a:t>
            </a:r>
            <a:r>
              <a:rPr lang="ru-RU" altLang="ru-RU" sz="1400" b="1" dirty="0">
                <a:solidFill>
                  <a:srgbClr val="000099"/>
                </a:solidFill>
              </a:rPr>
              <a:t>стрелками</a:t>
            </a:r>
            <a:r>
              <a:rPr lang="ru-RU" altLang="ru-RU" sz="1400" dirty="0">
                <a:solidFill>
                  <a:srgbClr val="000099"/>
                </a:solidFill>
              </a:rPr>
              <a:t>.</a:t>
            </a:r>
            <a:endParaRPr lang="en-US" altLang="ru-RU" sz="1400" dirty="0">
              <a:solidFill>
                <a:srgbClr val="000099"/>
              </a:solidFill>
            </a:endParaRPr>
          </a:p>
          <a:p>
            <a:pPr algn="just">
              <a:buFont typeface="Wingdings" pitchFamily="2" charset="2"/>
              <a:buNone/>
            </a:pPr>
            <a:endParaRPr lang="ru-RU" altLang="ru-RU" sz="1400" dirty="0">
              <a:solidFill>
                <a:srgbClr val="000099"/>
              </a:solidFill>
            </a:endParaRPr>
          </a:p>
          <a:p>
            <a:pPr algn="just"/>
            <a:r>
              <a:rPr lang="ru-RU" altLang="ru-RU" sz="1400" dirty="0">
                <a:solidFill>
                  <a:srgbClr val="000099"/>
                </a:solidFill>
              </a:rPr>
              <a:t>С помощью интерфейсных дуг отображают различные объекты, в той или иной степени определяющие процессы, происходящие в системе. Такими объектами могут быть элементы реального мира (детали, вагоны, сотрудники и т.д.) или потоки данных и информации (документы, данные, инструкции и т.д.).</a:t>
            </a:r>
          </a:p>
          <a:p>
            <a:pPr algn="just"/>
            <a:endParaRPr lang="en-US" altLang="ru-RU" sz="1400" dirty="0">
              <a:solidFill>
                <a:srgbClr val="000099"/>
              </a:solidFill>
            </a:endParaRPr>
          </a:p>
          <a:p>
            <a:pPr algn="just"/>
            <a:r>
              <a:rPr lang="ru-RU" altLang="ru-RU" sz="1400" dirty="0">
                <a:solidFill>
                  <a:srgbClr val="000099"/>
                </a:solidFill>
              </a:rPr>
              <a:t>В зависимости от того, к какой из сторон функционального блока подходит данная интерфейсная дуга, она носит название </a:t>
            </a:r>
            <a:r>
              <a:rPr lang="ru-RU" altLang="ru-RU" sz="1400" b="1" dirty="0">
                <a:solidFill>
                  <a:srgbClr val="000099"/>
                </a:solidFill>
              </a:rPr>
              <a:t>«входящей», «исходящей» </a:t>
            </a:r>
            <a:r>
              <a:rPr lang="ru-RU" altLang="ru-RU" sz="1400" dirty="0">
                <a:solidFill>
                  <a:srgbClr val="000099"/>
                </a:solidFill>
              </a:rPr>
              <a:t>или </a:t>
            </a:r>
            <a:r>
              <a:rPr lang="ru-RU" altLang="ru-RU" sz="1400" b="1" dirty="0">
                <a:solidFill>
                  <a:srgbClr val="000099"/>
                </a:solidFill>
              </a:rPr>
              <a:t>«управляющей».</a:t>
            </a:r>
          </a:p>
          <a:p>
            <a:pPr algn="just"/>
            <a:endParaRPr lang="en-US" altLang="ru-RU" sz="1400" dirty="0">
              <a:solidFill>
                <a:srgbClr val="000099"/>
              </a:solidFill>
            </a:endParaRPr>
          </a:p>
          <a:p>
            <a:pPr algn="just"/>
            <a:r>
              <a:rPr lang="ru-RU" altLang="ru-RU" sz="1400" dirty="0">
                <a:solidFill>
                  <a:srgbClr val="000099"/>
                </a:solidFill>
              </a:rPr>
              <a:t>Необходимо отметить, что </a:t>
            </a:r>
            <a:r>
              <a:rPr lang="ru-RU" altLang="ru-RU" sz="1400" b="1" dirty="0">
                <a:solidFill>
                  <a:srgbClr val="000099"/>
                </a:solidFill>
              </a:rPr>
              <a:t>любой функциональный блок </a:t>
            </a:r>
            <a:r>
              <a:rPr lang="ru-RU" altLang="ru-RU" sz="1400" dirty="0">
                <a:solidFill>
                  <a:srgbClr val="000099"/>
                </a:solidFill>
              </a:rPr>
              <a:t>по требованиям стандарта </a:t>
            </a:r>
            <a:r>
              <a:rPr lang="ru-RU" altLang="ru-RU" sz="1400" b="1" dirty="0">
                <a:solidFill>
                  <a:srgbClr val="000099"/>
                </a:solidFill>
              </a:rPr>
              <a:t>должен иметь</a:t>
            </a:r>
            <a:r>
              <a:rPr lang="ru-RU" altLang="ru-RU" sz="1400" dirty="0">
                <a:solidFill>
                  <a:srgbClr val="000099"/>
                </a:solidFill>
              </a:rPr>
              <a:t>, по крайней мере, </a:t>
            </a:r>
            <a:r>
              <a:rPr lang="ru-RU" altLang="ru-RU" sz="1400" b="1" dirty="0">
                <a:solidFill>
                  <a:srgbClr val="000099"/>
                </a:solidFill>
              </a:rPr>
              <a:t>одну управляющую интерфейсную дугу и одну исходящую</a:t>
            </a:r>
            <a:r>
              <a:rPr lang="ru-RU" altLang="ru-RU" sz="1400" dirty="0">
                <a:solidFill>
                  <a:srgbClr val="000099"/>
                </a:solidFill>
              </a:rPr>
              <a:t>. Это и понятно — каждый процесс должен происходить по каким-то правилам (отображаемым управляющей дугой) и должен выдавать некоторый результат (выходящая дуга), иначе его рассмотрение не имеет никакого смысла. </a:t>
            </a:r>
          </a:p>
          <a:p>
            <a:pPr>
              <a:lnSpc>
                <a:spcPct val="90000"/>
              </a:lnSpc>
            </a:pPr>
            <a:endParaRPr lang="ru-RU" altLang="ru-RU" sz="1200" dirty="0"/>
          </a:p>
        </p:txBody>
      </p:sp>
    </p:spTree>
    <p:extLst>
      <p:ext uri="{BB962C8B-B14F-4D97-AF65-F5344CB8AC3E}">
        <p14:creationId xmlns:p14="http://schemas.microsoft.com/office/powerpoint/2010/main" val="338192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7504" y="51470"/>
            <a:ext cx="8855968" cy="432048"/>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latin typeface="Arial" charset="0"/>
                <a:ea typeface="+mn-ea"/>
                <a:cs typeface="+mn-cs"/>
              </a:rPr>
              <a:t>Принцип декомпозиции</a:t>
            </a:r>
            <a:endParaRPr lang="ru-RU" sz="2000" b="1" i="1" dirty="0">
              <a:solidFill>
                <a:srgbClr val="000099"/>
              </a:solidFill>
              <a:latin typeface="Arial" charset="0"/>
              <a:ea typeface="+mn-ea"/>
              <a:cs typeface="+mn-cs"/>
            </a:endParaRPr>
          </a:p>
        </p:txBody>
      </p:sp>
      <p:sp>
        <p:nvSpPr>
          <p:cNvPr id="6" name="Прямоугольник 5"/>
          <p:cNvSpPr/>
          <p:nvPr/>
        </p:nvSpPr>
        <p:spPr>
          <a:xfrm>
            <a:off x="107504" y="483518"/>
            <a:ext cx="8928992" cy="4185761"/>
          </a:xfrm>
          <a:prstGeom prst="rect">
            <a:avLst/>
          </a:prstGeom>
        </p:spPr>
        <p:txBody>
          <a:bodyPr wrap="square">
            <a:spAutoFit/>
          </a:bodyPr>
          <a:lstStyle/>
          <a:p>
            <a:pPr algn="just"/>
            <a:r>
              <a:rPr lang="ru-RU" altLang="ru-RU" sz="1400" dirty="0">
                <a:solidFill>
                  <a:srgbClr val="000099"/>
                </a:solidFill>
              </a:rPr>
              <a:t>Сущность </a:t>
            </a:r>
            <a:r>
              <a:rPr lang="ru-RU" altLang="ru-RU" sz="1400" b="1" dirty="0">
                <a:solidFill>
                  <a:srgbClr val="000099"/>
                </a:solidFill>
              </a:rPr>
              <a:t>структурного подхода </a:t>
            </a:r>
            <a:r>
              <a:rPr lang="ru-RU" altLang="ru-RU" sz="1400" dirty="0">
                <a:solidFill>
                  <a:srgbClr val="000099"/>
                </a:solidFill>
              </a:rPr>
              <a:t>к разработке ИС заключается в ее </a:t>
            </a:r>
            <a:r>
              <a:rPr lang="ru-RU" altLang="ru-RU" sz="1400" b="1" dirty="0">
                <a:solidFill>
                  <a:srgbClr val="000099"/>
                </a:solidFill>
              </a:rPr>
              <a:t>декомпозиции (разбиении) </a:t>
            </a:r>
            <a:r>
              <a:rPr lang="ru-RU" altLang="ru-RU" sz="1400" dirty="0">
                <a:solidFill>
                  <a:srgbClr val="000099"/>
                </a:solidFill>
              </a:rPr>
              <a:t>на автоматизируемые функции: система разбивается на функциональные подсистемы, которые в свою очередь делятся на подфункции, подразделяемые на задачи и так далее. Процесс разбиения продолжается вплоть до конкретных процедур. При этом автоматизируемая система сохраняет целостное представление, в котором все составляющие компоненты взаимоувязаны. При разработке системы "снизу-вверх" от отдельных задач ко всей системе целостность теряется, возникают проблемы при информационной стыковке отдельных компонентов. </a:t>
            </a:r>
          </a:p>
          <a:p>
            <a:pPr algn="just"/>
            <a:endParaRPr lang="en-US" altLang="ru-RU" sz="1400" b="1" dirty="0">
              <a:solidFill>
                <a:srgbClr val="000099"/>
              </a:solidFill>
            </a:endParaRPr>
          </a:p>
          <a:p>
            <a:pPr algn="just"/>
            <a:r>
              <a:rPr lang="ru-RU" altLang="ru-RU" sz="1400" b="1" dirty="0">
                <a:solidFill>
                  <a:srgbClr val="000099"/>
                </a:solidFill>
              </a:rPr>
              <a:t>Декомпозиция (</a:t>
            </a:r>
            <a:r>
              <a:rPr lang="en-US" altLang="ru-RU" sz="1400" b="1" dirty="0">
                <a:solidFill>
                  <a:srgbClr val="000099"/>
                </a:solidFill>
              </a:rPr>
              <a:t>Decomposition</a:t>
            </a:r>
            <a:r>
              <a:rPr lang="ru-RU" altLang="ru-RU" sz="1400" b="1" dirty="0">
                <a:solidFill>
                  <a:srgbClr val="000099"/>
                </a:solidFill>
              </a:rPr>
              <a:t>) </a:t>
            </a:r>
            <a:r>
              <a:rPr lang="ru-RU" altLang="ru-RU" sz="1400" dirty="0">
                <a:solidFill>
                  <a:srgbClr val="000099"/>
                </a:solidFill>
              </a:rPr>
              <a:t>является основным понятием стандарта </a:t>
            </a:r>
            <a:r>
              <a:rPr lang="en-US" altLang="ru-RU" sz="1400" dirty="0">
                <a:solidFill>
                  <a:srgbClr val="000099"/>
                </a:solidFill>
              </a:rPr>
              <a:t>IDEF</a:t>
            </a:r>
            <a:r>
              <a:rPr lang="ru-RU" altLang="ru-RU" sz="1400" dirty="0">
                <a:solidFill>
                  <a:srgbClr val="000099"/>
                </a:solidFill>
              </a:rPr>
              <a:t>0. Принцип декомпозиции применяется при разбиении сложного процесса на составляющие его функции. При этом уровень детализации процесса определяется непосредственно разработчиком модели.</a:t>
            </a:r>
            <a:endParaRPr lang="en-US" altLang="ru-RU" sz="1400" dirty="0">
              <a:solidFill>
                <a:srgbClr val="000099"/>
              </a:solidFill>
            </a:endParaRPr>
          </a:p>
          <a:p>
            <a:pPr algn="just"/>
            <a:endParaRPr lang="ru-RU" altLang="ru-RU" sz="1400" dirty="0">
              <a:solidFill>
                <a:srgbClr val="000099"/>
              </a:solidFill>
            </a:endParaRPr>
          </a:p>
          <a:p>
            <a:pPr algn="just"/>
            <a:r>
              <a:rPr lang="ru-RU" altLang="ru-RU" sz="1400" dirty="0">
                <a:solidFill>
                  <a:srgbClr val="000099"/>
                </a:solidFill>
              </a:rPr>
              <a:t>Декомпозиция позволяет постепенно и структурированно представлять модель системы в виде </a:t>
            </a:r>
            <a:r>
              <a:rPr lang="ru-RU" altLang="ru-RU" sz="1400" b="1" dirty="0">
                <a:solidFill>
                  <a:srgbClr val="000099"/>
                </a:solidFill>
              </a:rPr>
              <a:t>иерархической структуры отдельных диаграмм</a:t>
            </a:r>
            <a:r>
              <a:rPr lang="ru-RU" altLang="ru-RU" sz="1400" dirty="0">
                <a:solidFill>
                  <a:srgbClr val="000099"/>
                </a:solidFill>
              </a:rPr>
              <a:t>, что делает ее менее перегруженной и легко усваиваемой.</a:t>
            </a:r>
          </a:p>
          <a:p>
            <a:pPr algn="just"/>
            <a:endParaRPr lang="en-US" altLang="ru-RU" sz="1400" dirty="0">
              <a:solidFill>
                <a:srgbClr val="000099"/>
              </a:solidFill>
            </a:endParaRPr>
          </a:p>
          <a:p>
            <a:pPr algn="just"/>
            <a:r>
              <a:rPr lang="ru-RU" altLang="ru-RU" sz="1400" dirty="0">
                <a:solidFill>
                  <a:srgbClr val="000099"/>
                </a:solidFill>
              </a:rPr>
              <a:t>Модель </a:t>
            </a:r>
            <a:r>
              <a:rPr lang="en-US" altLang="ru-RU" sz="1400" dirty="0">
                <a:solidFill>
                  <a:srgbClr val="000099"/>
                </a:solidFill>
              </a:rPr>
              <a:t>IDEF</a:t>
            </a:r>
            <a:r>
              <a:rPr lang="ru-RU" altLang="ru-RU" sz="1400" dirty="0">
                <a:solidFill>
                  <a:srgbClr val="000099"/>
                </a:solidFill>
              </a:rPr>
              <a:t>0 всегда начинается с представления системы как единого целого - одного функционального блока с интерфейсными дугами, простирающимися за пределы рассматриваемой области. Такая диаграмма с одним функциональным блоком называется </a:t>
            </a:r>
            <a:r>
              <a:rPr lang="ru-RU" altLang="ru-RU" sz="1400" b="1" dirty="0">
                <a:solidFill>
                  <a:srgbClr val="000099"/>
                </a:solidFill>
              </a:rPr>
              <a:t>контекстной диаграммой</a:t>
            </a:r>
            <a:r>
              <a:rPr lang="ru-RU" altLang="ru-RU" sz="1400" dirty="0">
                <a:solidFill>
                  <a:srgbClr val="000099"/>
                </a:solidFill>
              </a:rPr>
              <a:t>.</a:t>
            </a:r>
            <a:endParaRPr lang="ru-RU" altLang="ru-RU" sz="1400" dirty="0"/>
          </a:p>
        </p:txBody>
      </p:sp>
    </p:spTree>
    <p:extLst>
      <p:ext uri="{BB962C8B-B14F-4D97-AF65-F5344CB8AC3E}">
        <p14:creationId xmlns:p14="http://schemas.microsoft.com/office/powerpoint/2010/main" val="1903445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7504" y="39584"/>
            <a:ext cx="8855968" cy="44393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latin typeface="Arial" charset="0"/>
                <a:ea typeface="+mn-ea"/>
                <a:cs typeface="+mn-cs"/>
              </a:rPr>
              <a:t>Иерархия диаграмм</a:t>
            </a:r>
            <a:endParaRPr lang="ru-RU" sz="2000" b="1" i="1" dirty="0">
              <a:solidFill>
                <a:srgbClr val="000099"/>
              </a:solidFill>
              <a:latin typeface="Arial" charset="0"/>
              <a:ea typeface="+mn-ea"/>
              <a:cs typeface="+mn-cs"/>
            </a:endParaRPr>
          </a:p>
        </p:txBody>
      </p:sp>
      <p:sp>
        <p:nvSpPr>
          <p:cNvPr id="6" name="Прямоугольник 5"/>
          <p:cNvSpPr/>
          <p:nvPr/>
        </p:nvSpPr>
        <p:spPr>
          <a:xfrm>
            <a:off x="107504" y="483518"/>
            <a:ext cx="8928992" cy="3539430"/>
          </a:xfrm>
          <a:prstGeom prst="rect">
            <a:avLst/>
          </a:prstGeom>
        </p:spPr>
        <p:txBody>
          <a:bodyPr wrap="square">
            <a:spAutoFit/>
          </a:bodyPr>
          <a:lstStyle/>
          <a:p>
            <a:pPr algn="just">
              <a:buFontTx/>
              <a:buNone/>
            </a:pPr>
            <a:r>
              <a:rPr lang="ru-RU" altLang="ru-RU" sz="1400" dirty="0">
                <a:solidFill>
                  <a:srgbClr val="000099"/>
                </a:solidFill>
              </a:rPr>
              <a:t>Построение SADT-модели начинается с представления всей системы в виде простейшей компоненты - одного блока и дуг, изображающих интерфейсы с функциями вне системы. Поскольку единственный блок представляет всю систему как единое целое, имя, указанное в блоке, является общим. Это верно и для интерфейсных дуг - они также представляют полный набор внешних интерфейсов системы в целом. </a:t>
            </a:r>
          </a:p>
          <a:p>
            <a:pPr algn="just">
              <a:buFontTx/>
              <a:buNone/>
            </a:pPr>
            <a:endParaRPr lang="en-US" altLang="ru-RU" sz="1400" dirty="0">
              <a:solidFill>
                <a:srgbClr val="000099"/>
              </a:solidFill>
            </a:endParaRPr>
          </a:p>
          <a:p>
            <a:pPr algn="just">
              <a:buFontTx/>
              <a:buNone/>
            </a:pPr>
            <a:r>
              <a:rPr lang="ru-RU" altLang="ru-RU" sz="1400" dirty="0">
                <a:solidFill>
                  <a:srgbClr val="000099"/>
                </a:solidFill>
              </a:rPr>
              <a:t>Затем блок, который представляет систему в качестве единого модуля, детализируется на другой диаграмме с помощью нескольких блоков, соединенных интерфейсными дугами. Эти блоки представляют основные подфункции исходной функции. Данная декомпозиция выявляет полный набор подфункций, каждая из которых представлена как блок, границы которого определены интерфейсными дугами. Каждая из этих подфункций может быть декомпозирована подобным образом для более детального представления. </a:t>
            </a:r>
          </a:p>
          <a:p>
            <a:pPr algn="just">
              <a:buFontTx/>
              <a:buNone/>
            </a:pPr>
            <a:endParaRPr lang="en-US" altLang="ru-RU" sz="1400" dirty="0">
              <a:solidFill>
                <a:srgbClr val="000099"/>
              </a:solidFill>
            </a:endParaRPr>
          </a:p>
          <a:p>
            <a:pPr algn="just">
              <a:buFontTx/>
              <a:buNone/>
            </a:pPr>
            <a:r>
              <a:rPr lang="ru-RU" altLang="ru-RU" sz="1400" dirty="0">
                <a:solidFill>
                  <a:srgbClr val="000099"/>
                </a:solidFill>
              </a:rPr>
              <a:t>Во всех случаях каждая подфункция может содержать только те элементы, которые входят в исходную функцию. Кроме того, модель не может опустить какие-либо элементы, т.е., как уже отмечалось, родительский блок и его интерфейсы обеспечивают контекст. К нему нельзя ничего добавить, и из него не может быть ничего удалено.</a:t>
            </a:r>
          </a:p>
        </p:txBody>
      </p:sp>
    </p:spTree>
    <p:extLst>
      <p:ext uri="{BB962C8B-B14F-4D97-AF65-F5344CB8AC3E}">
        <p14:creationId xmlns:p14="http://schemas.microsoft.com/office/powerpoint/2010/main" val="790335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39584"/>
            <a:ext cx="9144000" cy="44393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latin typeface="Arial" charset="0"/>
                <a:ea typeface="+mn-ea"/>
                <a:cs typeface="+mn-cs"/>
              </a:rPr>
              <a:t>Иерархия диаграмм</a:t>
            </a:r>
            <a:endParaRPr lang="ru-RU" sz="2000" b="1" i="1" dirty="0">
              <a:solidFill>
                <a:srgbClr val="000099"/>
              </a:solidFill>
              <a:latin typeface="Arial" charset="0"/>
              <a:ea typeface="+mn-ea"/>
              <a:cs typeface="+mn-cs"/>
            </a:endParaRPr>
          </a:p>
        </p:txBody>
      </p:sp>
      <p:sp>
        <p:nvSpPr>
          <p:cNvPr id="6" name="Прямоугольник 5"/>
          <p:cNvSpPr/>
          <p:nvPr/>
        </p:nvSpPr>
        <p:spPr>
          <a:xfrm>
            <a:off x="107504" y="483518"/>
            <a:ext cx="8928992" cy="2031325"/>
          </a:xfrm>
          <a:prstGeom prst="rect">
            <a:avLst/>
          </a:prstGeom>
        </p:spPr>
        <p:txBody>
          <a:bodyPr wrap="square">
            <a:spAutoFit/>
          </a:bodyPr>
          <a:lstStyle/>
          <a:p>
            <a:pPr algn="just">
              <a:buFontTx/>
              <a:buNone/>
            </a:pPr>
            <a:r>
              <a:rPr lang="ru-RU" altLang="ru-RU" sz="1400" dirty="0">
                <a:solidFill>
                  <a:srgbClr val="000099"/>
                </a:solidFill>
              </a:rPr>
              <a:t>Модель SADT представляет собой серию диаграмм с сопроводительной документацией, разбивающих сложный объект на составные части, которые представлены в виде блоков. Детали каждого из основных блоков показаны в виде блоков на других диаграммах. Каждая детальная диаграмма является декомпозицией блока из более общей диаграммы. На каждом шаге декомпозиции более общая диаграмма называется родительской для более детальной диаграммы. </a:t>
            </a:r>
            <a:endParaRPr lang="en-US" altLang="ru-RU" sz="1400" dirty="0">
              <a:solidFill>
                <a:srgbClr val="000099"/>
              </a:solidFill>
            </a:endParaRPr>
          </a:p>
          <a:p>
            <a:pPr algn="just">
              <a:buFontTx/>
              <a:buNone/>
            </a:pPr>
            <a:endParaRPr lang="ru-RU" altLang="ru-RU" sz="1400" dirty="0">
              <a:solidFill>
                <a:srgbClr val="000099"/>
              </a:solidFill>
            </a:endParaRPr>
          </a:p>
          <a:p>
            <a:pPr algn="just">
              <a:buFontTx/>
              <a:buNone/>
            </a:pPr>
            <a:r>
              <a:rPr lang="ru-RU" altLang="ru-RU" sz="1400" dirty="0">
                <a:solidFill>
                  <a:srgbClr val="000099"/>
                </a:solidFill>
              </a:rPr>
              <a:t>Дуги, входящие в блок и выходящие из него на диаграмме верхнего уровня, являются точно теми же самыми, что и дуги, входящие в диаграмму нижнего уровня и выходящие из нее, потому что блок и диаграмма представляют одну и ту же часть системы. </a:t>
            </a:r>
          </a:p>
        </p:txBody>
      </p:sp>
    </p:spTree>
    <p:extLst>
      <p:ext uri="{BB962C8B-B14F-4D97-AF65-F5344CB8AC3E}">
        <p14:creationId xmlns:p14="http://schemas.microsoft.com/office/powerpoint/2010/main" val="202577950"/>
      </p:ext>
    </p:extLst>
  </p:cSld>
  <p:clrMapOvr>
    <a:masterClrMapping/>
  </p:clrMapOvr>
</p:sld>
</file>

<file path=ppt/theme/theme1.xml><?xml version="1.0" encoding="utf-8"?>
<a:theme xmlns:a="http://schemas.openxmlformats.org/drawingml/2006/main" name="1_По_умолчанию">
  <a:themeElements>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По_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По_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По_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По_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По_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По_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По_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По_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По_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По_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По_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По_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_оформление">
  <a:themeElements>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Спец_оформление">
  <a:themeElements>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TestMatIV_GGE</Template>
  <TotalTime>10736</TotalTime>
  <Words>4113</Words>
  <Application>Microsoft Office PowerPoint</Application>
  <PresentationFormat>Экран (16:9)</PresentationFormat>
  <Paragraphs>256</Paragraphs>
  <Slides>32</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3</vt:i4>
      </vt:variant>
      <vt:variant>
        <vt:lpstr>Заголовки слайдов</vt:lpstr>
      </vt:variant>
      <vt:variant>
        <vt:i4>32</vt:i4>
      </vt:variant>
    </vt:vector>
  </HeadingPairs>
  <TitlesOfParts>
    <vt:vector size="37" baseType="lpstr">
      <vt:lpstr>Arial</vt:lpstr>
      <vt:lpstr>Wingdings</vt:lpstr>
      <vt:lpstr>1_По_умолчанию</vt:lpstr>
      <vt:lpstr>Спец_оформление</vt:lpstr>
      <vt:lpstr>1_Спец_оформление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Artem Eremin</dc:creator>
  <cp:lastModifiedBy>Александр Александрович Евдокимов</cp:lastModifiedBy>
  <cp:revision>521</cp:revision>
  <dcterms:created xsi:type="dcterms:W3CDTF">2014-10-05T21:41:36Z</dcterms:created>
  <dcterms:modified xsi:type="dcterms:W3CDTF">2023-02-23T02:33:08Z</dcterms:modified>
</cp:coreProperties>
</file>