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57"/>
  </p:notesMasterIdLst>
  <p:handoutMasterIdLst>
    <p:handoutMasterId r:id="rId58"/>
  </p:handoutMasterIdLst>
  <p:sldIdLst>
    <p:sldId id="330" r:id="rId4"/>
    <p:sldId id="531" r:id="rId5"/>
    <p:sldId id="566" r:id="rId6"/>
    <p:sldId id="567" r:id="rId7"/>
    <p:sldId id="496" r:id="rId8"/>
    <p:sldId id="490" r:id="rId9"/>
    <p:sldId id="535" r:id="rId10"/>
    <p:sldId id="497" r:id="rId11"/>
    <p:sldId id="536" r:id="rId12"/>
    <p:sldId id="498" r:id="rId13"/>
    <p:sldId id="499" r:id="rId14"/>
    <p:sldId id="532" r:id="rId15"/>
    <p:sldId id="533" r:id="rId16"/>
    <p:sldId id="500" r:id="rId17"/>
    <p:sldId id="568" r:id="rId18"/>
    <p:sldId id="534" r:id="rId19"/>
    <p:sldId id="573" r:id="rId20"/>
    <p:sldId id="569" r:id="rId21"/>
    <p:sldId id="570" r:id="rId22"/>
    <p:sldId id="571" r:id="rId23"/>
    <p:sldId id="572" r:id="rId24"/>
    <p:sldId id="489" r:id="rId25"/>
    <p:sldId id="521"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3" r:id="rId53"/>
    <p:sldId id="564" r:id="rId54"/>
    <p:sldId id="565" r:id="rId55"/>
    <p:sldId id="502" r:id="rId56"/>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9" autoAdjust="0"/>
  </p:normalViewPr>
  <p:slideViewPr>
    <p:cSldViewPr>
      <p:cViewPr varScale="1">
        <p:scale>
          <a:sx n="110" d="100"/>
          <a:sy n="110" d="100"/>
        </p:scale>
        <p:origin x="686" y="62"/>
      </p:cViewPr>
      <p:guideLst>
        <p:guide orient="horz" pos="2160"/>
        <p:guide pos="2880"/>
        <p:guide orient="horz" pos="16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8</a:t>
            </a:fld>
            <a:endParaRPr lang="ru-RU"/>
          </a:p>
        </p:txBody>
      </p:sp>
    </p:spTree>
    <p:extLst>
      <p:ext uri="{BB962C8B-B14F-4D97-AF65-F5344CB8AC3E}">
        <p14:creationId xmlns:p14="http://schemas.microsoft.com/office/powerpoint/2010/main" val="309152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9</a:t>
            </a:fld>
            <a:endParaRPr lang="ru-RU"/>
          </a:p>
        </p:txBody>
      </p:sp>
    </p:spTree>
    <p:extLst>
      <p:ext uri="{BB962C8B-B14F-4D97-AF65-F5344CB8AC3E}">
        <p14:creationId xmlns:p14="http://schemas.microsoft.com/office/powerpoint/2010/main" val="309152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754065" y="4587974"/>
            <a:ext cx="7104083" cy="584775"/>
          </a:xfrm>
          <a:prstGeom prst="rect">
            <a:avLst/>
          </a:prstGeom>
          <a:noFill/>
          <a:ln w="9525">
            <a:noFill/>
            <a:miter lim="800000"/>
            <a:headEnd/>
            <a:tailEnd/>
          </a:ln>
          <a:effectLst/>
        </p:spPr>
        <p:txBody>
          <a:bodyPr wrap="square">
            <a:spAutoFit/>
          </a:bodyPr>
          <a:lstStyle/>
          <a:p>
            <a:pPr algn="ctr"/>
            <a:r>
              <a:rPr lang="ru-RU" sz="1600" b="0" dirty="0">
                <a:solidFill>
                  <a:srgbClr val="000099"/>
                </a:solidFill>
                <a:effectLst>
                  <a:outerShdw blurRad="38100" dist="38100" dir="2700000" algn="tl">
                    <a:srgbClr val="000000">
                      <a:alpha val="43137"/>
                    </a:srgbClr>
                  </a:outerShdw>
                </a:effectLst>
              </a:rPr>
              <a:t>Проектирование систем баз данных</a:t>
            </a:r>
            <a:r>
              <a:rPr lang="en-US" sz="1600" b="0" dirty="0">
                <a:solidFill>
                  <a:srgbClr val="000099"/>
                </a:solidFill>
                <a:effectLst>
                  <a:outerShdw blurRad="38100" dist="38100" dir="2700000" algn="tl">
                    <a:srgbClr val="000000">
                      <a:alpha val="43137"/>
                    </a:srgbClr>
                  </a:outerShdw>
                </a:effectLst>
              </a:rPr>
              <a:t>. </a:t>
            </a:r>
          </a:p>
          <a:p>
            <a:pPr algn="ctr"/>
            <a:r>
              <a:rPr lang="ru-RU" sz="1600" b="0" kern="1200" dirty="0">
                <a:solidFill>
                  <a:srgbClr val="000099"/>
                </a:solidFill>
                <a:effectLst>
                  <a:outerShdw blurRad="38100" dist="38100" dir="2700000" algn="tl">
                    <a:srgbClr val="000000">
                      <a:alpha val="43137"/>
                    </a:srgbClr>
                  </a:outerShdw>
                </a:effectLst>
                <a:latin typeface="Arial" charset="0"/>
                <a:ea typeface="+mn-ea"/>
                <a:cs typeface="+mn-cs"/>
              </a:rPr>
              <a:t>Функциональная методика </a:t>
            </a:r>
            <a:r>
              <a:rPr lang="en-US" sz="1600" b="0" kern="1200" dirty="0">
                <a:solidFill>
                  <a:srgbClr val="000099"/>
                </a:solidFill>
                <a:effectLst>
                  <a:outerShdw blurRad="38100" dist="38100" dir="2700000" algn="tl">
                    <a:srgbClr val="000000">
                      <a:alpha val="43137"/>
                    </a:srgbClr>
                  </a:outerShdw>
                </a:effectLst>
                <a:latin typeface="Arial" charset="0"/>
                <a:ea typeface="+mn-ea"/>
                <a:cs typeface="+mn-cs"/>
              </a:rPr>
              <a:t>IDEF</a:t>
            </a:r>
            <a:r>
              <a:rPr lang="ru-RU" sz="1600" b="0" kern="1200" dirty="0">
                <a:solidFill>
                  <a:srgbClr val="000099"/>
                </a:solidFill>
                <a:effectLst>
                  <a:outerShdw blurRad="38100" dist="38100" dir="2700000" algn="tl">
                    <a:srgbClr val="000000">
                      <a:alpha val="43137"/>
                    </a:srgbClr>
                  </a:outerShdw>
                </a:effectLst>
                <a:latin typeface="Arial" charset="0"/>
                <a:ea typeface="+mn-ea"/>
                <a:cs typeface="+mn-cs"/>
              </a:rPr>
              <a:t>1</a:t>
            </a:r>
            <a:r>
              <a:rPr lang="en-US" sz="1600" b="0" kern="1200" dirty="0">
                <a:solidFill>
                  <a:srgbClr val="000099"/>
                </a:solidFill>
                <a:effectLst>
                  <a:outerShdw blurRad="38100" dist="38100" dir="2700000" algn="tl">
                    <a:srgbClr val="000000">
                      <a:alpha val="43137"/>
                    </a:srgbClr>
                  </a:outerShdw>
                </a:effectLst>
                <a:latin typeface="Arial" charset="0"/>
                <a:ea typeface="+mn-ea"/>
                <a:cs typeface="+mn-cs"/>
              </a:rPr>
              <a:t>X</a:t>
            </a:r>
            <a:endParaRPr lang="ru-RU" sz="1600" b="0" dirty="0">
              <a:solidFill>
                <a:srgbClr val="000099"/>
              </a:solidFill>
              <a:effectLst>
                <a:outerShdw blurRad="38100" dist="38100" dir="2700000" algn="tl">
                  <a:srgbClr val="000000">
                    <a:alpha val="43137"/>
                  </a:srgbClr>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52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0" y="2784872"/>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a:t>
            </a:r>
            <a:r>
              <a:rPr lang="en-US" sz="2000" b="1" dirty="0">
                <a:solidFill>
                  <a:srgbClr val="000099"/>
                </a:solidFill>
                <a:effectLst>
                  <a:outerShdw blurRad="38100" dist="38100" dir="2700000" algn="tl">
                    <a:srgbClr val="C0C0C0"/>
                  </a:outerShdw>
                </a:effectLst>
              </a:rPr>
              <a:t>5. </a:t>
            </a:r>
            <a:r>
              <a:rPr lang="ru-RU" sz="2000" b="1" dirty="0">
                <a:solidFill>
                  <a:srgbClr val="000099"/>
                </a:solidFill>
                <a:effectLst>
                  <a:outerShdw blurRad="38100" dist="38100" dir="2700000" algn="tl">
                    <a:srgbClr val="C0C0C0"/>
                  </a:outerShdw>
                </a:effectLst>
              </a:rPr>
              <a:t>Проектирование систем баз данных. </a:t>
            </a:r>
            <a:r>
              <a:rPr lang="ru-RU" sz="2000" b="1" dirty="0">
                <a:solidFill>
                  <a:srgbClr val="000099"/>
                </a:solidFill>
                <a:effectLst>
                  <a:outerShdw blurRad="38100" dist="38100" dir="2700000" algn="tl">
                    <a:srgbClr val="000000">
                      <a:alpha val="43137"/>
                    </a:srgbClr>
                  </a:outerShdw>
                </a:effectLst>
              </a:rPr>
              <a:t>Функционально-ориентированные методологии описания предметной области. Функциональная методика </a:t>
            </a:r>
            <a:r>
              <a:rPr lang="en-US" sz="2000" b="1" dirty="0">
                <a:solidFill>
                  <a:srgbClr val="000099"/>
                </a:solidFill>
                <a:effectLst>
                  <a:outerShdw blurRad="38100" dist="38100" dir="2700000" algn="tl">
                    <a:srgbClr val="000000">
                      <a:alpha val="43137"/>
                    </a:srgbClr>
                  </a:outerShdw>
                </a:effectLst>
              </a:rPr>
              <a:t>IDEF1X</a:t>
            </a:r>
            <a:endParaRPr lang="ru-RU" sz="2000" b="1" dirty="0">
              <a:solidFill>
                <a:srgbClr val="000099"/>
              </a:solidFill>
              <a:effectLst>
                <a:outerShdw blurRad="38100" dist="38100" dir="2700000" algn="tl">
                  <a:srgbClr val="000000">
                    <a:alpha val="43137"/>
                  </a:srgbClr>
                </a:outerShdw>
              </a:effectLst>
            </a:endParaRP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03793"/>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914967"/>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059" y="483518"/>
            <a:ext cx="6647882" cy="3384376"/>
          </a:xfrm>
          <a:prstGeom prst="rect">
            <a:avLst/>
          </a:prstGeom>
        </p:spPr>
      </p:pic>
      <p:sp>
        <p:nvSpPr>
          <p:cNvPr id="9" name="Rectangle 19"/>
          <p:cNvSpPr>
            <a:spLocks noChangeArrowheads="1"/>
          </p:cNvSpPr>
          <p:nvPr/>
        </p:nvSpPr>
        <p:spPr bwMode="auto">
          <a:xfrm>
            <a:off x="2339752" y="4123760"/>
            <a:ext cx="41044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9. Журнал успеваемости студентов</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3452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Цель разработки ИС и решаемые задачи</a:t>
            </a:r>
          </a:p>
        </p:txBody>
      </p:sp>
      <p:sp>
        <p:nvSpPr>
          <p:cNvPr id="4" name="Прямоугольник 3"/>
          <p:cNvSpPr/>
          <p:nvPr/>
        </p:nvSpPr>
        <p:spPr>
          <a:xfrm>
            <a:off x="0" y="555526"/>
            <a:ext cx="9144000" cy="3539430"/>
          </a:xfrm>
          <a:prstGeom prst="rect">
            <a:avLst/>
          </a:prstGeom>
        </p:spPr>
        <p:txBody>
          <a:bodyPr wrap="square">
            <a:spAutoFit/>
          </a:bodyPr>
          <a:lstStyle/>
          <a:p>
            <a:pPr algn="just"/>
            <a:r>
              <a:rPr lang="ru-RU" sz="1400" b="1" dirty="0">
                <a:solidFill>
                  <a:srgbClr val="000099"/>
                </a:solidFill>
              </a:rPr>
              <a:t>Цель разработки ИС</a:t>
            </a:r>
            <a:r>
              <a:rPr lang="ru-RU" sz="1400" dirty="0">
                <a:solidFill>
                  <a:srgbClr val="000099"/>
                </a:solidFill>
              </a:rPr>
              <a:t>: автоматизация работы методиста деканата факультета, актуальное и достоверное предоставление информации декану для принятия решений. Осуществление компьютеризированного хранения и обработки информации: ввод данных в формы документов, формирование регламентных запросов, вывод фиксированных отчетов.</a:t>
            </a:r>
          </a:p>
          <a:p>
            <a:pPr algn="just"/>
            <a:endParaRPr lang="ru-RU" sz="1400" dirty="0">
              <a:solidFill>
                <a:srgbClr val="000099"/>
              </a:solidFill>
            </a:endParaRPr>
          </a:p>
          <a:p>
            <a:pPr algn="just"/>
            <a:r>
              <a:rPr lang="ru-RU" sz="1400" dirty="0">
                <a:solidFill>
                  <a:srgbClr val="000099"/>
                </a:solidFill>
              </a:rPr>
              <a:t>Определим </a:t>
            </a:r>
            <a:r>
              <a:rPr lang="ru-RU" sz="1400" i="1" dirty="0">
                <a:solidFill>
                  <a:srgbClr val="000099"/>
                </a:solidFill>
              </a:rPr>
              <a:t>требования к системе</a:t>
            </a:r>
            <a:r>
              <a:rPr lang="ru-RU" sz="1400" dirty="0">
                <a:solidFill>
                  <a:srgbClr val="000099"/>
                </a:solidFill>
              </a:rPr>
              <a:t>:</a:t>
            </a:r>
          </a:p>
          <a:p>
            <a:pPr algn="just"/>
            <a:r>
              <a:rPr lang="ru-RU" sz="1400" b="1" dirty="0">
                <a:solidFill>
                  <a:srgbClr val="000099"/>
                </a:solidFill>
              </a:rPr>
              <a:t>Производственные задачи</a:t>
            </a:r>
            <a:r>
              <a:rPr lang="ru-RU" sz="1400" dirty="0">
                <a:solidFill>
                  <a:srgbClr val="000099"/>
                </a:solidFill>
              </a:rPr>
              <a:t>:</a:t>
            </a:r>
          </a:p>
          <a:p>
            <a:pPr algn="just"/>
            <a:r>
              <a:rPr lang="ru-RU" sz="1400" dirty="0">
                <a:solidFill>
                  <a:srgbClr val="000099"/>
                </a:solidFill>
              </a:rPr>
              <a:t>1). Представление данных о структурном составе факультета (контингенты студентов и преподавателей).</a:t>
            </a:r>
          </a:p>
          <a:p>
            <a:pPr algn="just"/>
            <a:r>
              <a:rPr lang="ru-RU" sz="1400" dirty="0">
                <a:solidFill>
                  <a:srgbClr val="000099"/>
                </a:solidFill>
              </a:rPr>
              <a:t>2). Ввод, обработка и выдача информации о студентах факультета и их успеваемости.</a:t>
            </a:r>
          </a:p>
          <a:p>
            <a:pPr algn="just"/>
            <a:r>
              <a:rPr lang="ru-RU" sz="1400" dirty="0">
                <a:solidFill>
                  <a:srgbClr val="000099"/>
                </a:solidFill>
              </a:rPr>
              <a:t>3). Ввод, обработка и выдача информации о преподавателях и их учебной нагрузке.</a:t>
            </a:r>
          </a:p>
          <a:p>
            <a:pPr algn="just"/>
            <a:r>
              <a:rPr lang="ru-RU" sz="1400" dirty="0">
                <a:solidFill>
                  <a:srgbClr val="000099"/>
                </a:solidFill>
              </a:rPr>
              <a:t>4). Ввод, обработка и выдача информации о расписании учебных занятий.</a:t>
            </a:r>
          </a:p>
          <a:p>
            <a:pPr algn="just"/>
            <a:r>
              <a:rPr lang="ru-RU" sz="1400" dirty="0">
                <a:solidFill>
                  <a:srgbClr val="000099"/>
                </a:solidFill>
              </a:rPr>
              <a:t>5). Ввод, обработка и выдача информации об итоговой аттестации (данные о зачетах и экзаменах).</a:t>
            </a:r>
          </a:p>
          <a:p>
            <a:pPr algn="just"/>
            <a:endParaRPr lang="ru-RU" sz="1400" dirty="0">
              <a:solidFill>
                <a:srgbClr val="000099"/>
              </a:solidFill>
            </a:endParaRPr>
          </a:p>
          <a:p>
            <a:pPr algn="just"/>
            <a:r>
              <a:rPr lang="ru-RU" sz="1400" b="1" dirty="0">
                <a:solidFill>
                  <a:srgbClr val="000099"/>
                </a:solidFill>
              </a:rPr>
              <a:t>Управленческие задачи</a:t>
            </a:r>
            <a:r>
              <a:rPr lang="ru-RU" sz="1400" dirty="0">
                <a:solidFill>
                  <a:srgbClr val="000099"/>
                </a:solidFill>
              </a:rPr>
              <a:t>:</a:t>
            </a:r>
          </a:p>
          <a:p>
            <a:pPr algn="just"/>
            <a:r>
              <a:rPr lang="ru-RU" sz="1400" dirty="0">
                <a:solidFill>
                  <a:srgbClr val="000099"/>
                </a:solidFill>
              </a:rPr>
              <a:t>1). Формирование приказов и распоряжений, необходимых для управления учебным процессом факультета. В рамках учебного проекта рассматриваться не будет.</a:t>
            </a:r>
          </a:p>
        </p:txBody>
      </p:sp>
    </p:spTree>
    <p:extLst>
      <p:ext uri="{BB962C8B-B14F-4D97-AF65-F5344CB8AC3E}">
        <p14:creationId xmlns:p14="http://schemas.microsoft.com/office/powerpoint/2010/main" val="123359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Первоначальный этап проектирования ИС</a:t>
            </a:r>
          </a:p>
        </p:txBody>
      </p:sp>
      <p:sp>
        <p:nvSpPr>
          <p:cNvPr id="4" name="Прямоугольник 3"/>
          <p:cNvSpPr/>
          <p:nvPr/>
        </p:nvSpPr>
        <p:spPr>
          <a:xfrm>
            <a:off x="0" y="461651"/>
            <a:ext cx="9144000" cy="4339650"/>
          </a:xfrm>
          <a:prstGeom prst="rect">
            <a:avLst/>
          </a:prstGeom>
        </p:spPr>
        <p:txBody>
          <a:bodyPr wrap="square">
            <a:spAutoFit/>
          </a:bodyPr>
          <a:lstStyle/>
          <a:p>
            <a:pPr algn="just"/>
            <a:r>
              <a:rPr lang="ru-RU" sz="1200" dirty="0">
                <a:solidFill>
                  <a:srgbClr val="000099"/>
                </a:solidFill>
              </a:rPr>
              <a:t>Необходимая для проектирования информация может быть собрана обычными способами:</a:t>
            </a:r>
          </a:p>
          <a:p>
            <a:pPr marL="228600" indent="-228600" algn="just">
              <a:buFont typeface="+mj-lt"/>
              <a:buAutoNum type="arabicPeriod"/>
            </a:pPr>
            <a:r>
              <a:rPr lang="ru-RU" sz="1200" dirty="0">
                <a:solidFill>
                  <a:srgbClr val="000099"/>
                </a:solidFill>
              </a:rPr>
              <a:t>Путем опроса потенциальных пользователей системы: декана факультета, методиста деканата, заведующих кафедрами.</a:t>
            </a:r>
          </a:p>
          <a:p>
            <a:pPr marL="228600" indent="-228600" algn="just">
              <a:buFont typeface="+mj-lt"/>
              <a:buAutoNum type="arabicPeriod"/>
            </a:pPr>
            <a:r>
              <a:rPr lang="ru-RU" sz="1200" dirty="0">
                <a:solidFill>
                  <a:srgbClr val="000099"/>
                </a:solidFill>
              </a:rPr>
              <a:t>Путем анализа, изучения, наблюдений за деятельностью факультета.</a:t>
            </a:r>
          </a:p>
          <a:p>
            <a:pPr marL="228600" indent="-228600" algn="just">
              <a:buFont typeface="+mj-lt"/>
              <a:buAutoNum type="arabicPeriod"/>
            </a:pPr>
            <a:r>
              <a:rPr lang="ru-RU" sz="1200" dirty="0">
                <a:solidFill>
                  <a:srgbClr val="000099"/>
                </a:solidFill>
              </a:rPr>
              <a:t>За счет имеющегося опыта проектирования.</a:t>
            </a:r>
          </a:p>
          <a:p>
            <a:pPr algn="just"/>
            <a:r>
              <a:rPr lang="ru-RU" sz="1200" dirty="0">
                <a:solidFill>
                  <a:srgbClr val="000099"/>
                </a:solidFill>
              </a:rPr>
              <a:t>Собранную информацию можно представить в виде диаграммы потоков данных (DFD).</a:t>
            </a:r>
          </a:p>
          <a:p>
            <a:pPr algn="just"/>
            <a:r>
              <a:rPr lang="ru-RU" sz="1200" dirty="0">
                <a:solidFill>
                  <a:srgbClr val="000099"/>
                </a:solidFill>
              </a:rPr>
              <a:t>На следующем этапе производим проектирование базы данных. Основными целями проектирования базы данных являются:</a:t>
            </a:r>
          </a:p>
          <a:p>
            <a:pPr marL="228600" indent="-228600" algn="just">
              <a:buFont typeface="+mj-lt"/>
              <a:buAutoNum type="arabicPeriod"/>
            </a:pPr>
            <a:r>
              <a:rPr lang="ru-RU" sz="1200" dirty="0">
                <a:solidFill>
                  <a:srgbClr val="000099"/>
                </a:solidFill>
              </a:rPr>
              <a:t>Представление данных и связей между ними, необходимых для основных областей применения данной системы и основных пользователей.</a:t>
            </a:r>
          </a:p>
          <a:p>
            <a:pPr marL="228600" indent="-228600" algn="just">
              <a:buFont typeface="+mj-lt"/>
              <a:buAutoNum type="arabicPeriod"/>
            </a:pPr>
            <a:r>
              <a:rPr lang="ru-RU" sz="1200" dirty="0">
                <a:solidFill>
                  <a:srgbClr val="000099"/>
                </a:solidFill>
              </a:rPr>
              <a:t>Создание модели данных, способной поддерживать выполнение требуемых транзакций обработки данных.</a:t>
            </a:r>
          </a:p>
          <a:p>
            <a:pPr marL="228600" indent="-228600" algn="just">
              <a:buFont typeface="+mj-lt"/>
              <a:buAutoNum type="arabicPeriod"/>
            </a:pPr>
            <a:r>
              <a:rPr lang="ru-RU" sz="1200" dirty="0">
                <a:solidFill>
                  <a:srgbClr val="000099"/>
                </a:solidFill>
              </a:rPr>
              <a:t>Разработка предварительного варианта проекта, структура которого позволит удовлетворить основные требования, предъявляемые  к системе.</a:t>
            </a:r>
          </a:p>
          <a:p>
            <a:pPr algn="just"/>
            <a:endParaRPr lang="ru-RU" sz="500" dirty="0">
              <a:solidFill>
                <a:srgbClr val="000099"/>
              </a:solidFill>
            </a:endParaRPr>
          </a:p>
          <a:p>
            <a:pPr algn="just"/>
            <a:r>
              <a:rPr lang="ru-RU" sz="1200" dirty="0">
                <a:solidFill>
                  <a:srgbClr val="000099"/>
                </a:solidFill>
              </a:rPr>
              <a:t>Первоначально составим список информационных единиц (атрибутов или элементов данных) проектируемой ИС. Это необходимо для того, чтобы: </a:t>
            </a:r>
          </a:p>
          <a:p>
            <a:pPr marL="171450" indent="-171450" algn="just">
              <a:buFont typeface="Arial" pitchFamily="34" charset="0"/>
              <a:buChar char="•"/>
            </a:pPr>
            <a:r>
              <a:rPr lang="ru-RU" sz="1200" dirty="0">
                <a:solidFill>
                  <a:srgbClr val="000099"/>
                </a:solidFill>
              </a:rPr>
              <a:t>Иметь единый перечень информационных единиц.</a:t>
            </a:r>
          </a:p>
          <a:p>
            <a:pPr marL="171450" indent="-171450" algn="just">
              <a:buFont typeface="Arial" pitchFamily="34" charset="0"/>
              <a:buChar char="•"/>
            </a:pPr>
            <a:r>
              <a:rPr lang="ru-RU" sz="1200" dirty="0">
                <a:solidFill>
                  <a:srgbClr val="000099"/>
                </a:solidFill>
              </a:rPr>
              <a:t>Исключить синонимы.</a:t>
            </a:r>
          </a:p>
          <a:p>
            <a:pPr marL="171450" indent="-171450" algn="just">
              <a:buFont typeface="Arial" pitchFamily="34" charset="0"/>
              <a:buChar char="•"/>
            </a:pPr>
            <a:r>
              <a:rPr lang="ru-RU" sz="1200" dirty="0">
                <a:solidFill>
                  <a:srgbClr val="000099"/>
                </a:solidFill>
              </a:rPr>
              <a:t>Определить важные, возможно, ключевые элементы данных.</a:t>
            </a:r>
          </a:p>
          <a:p>
            <a:pPr marL="171450" indent="-171450" algn="just">
              <a:buFont typeface="Arial" pitchFamily="34" charset="0"/>
              <a:buChar char="•"/>
            </a:pPr>
            <a:r>
              <a:rPr lang="ru-RU" sz="1200" dirty="0">
                <a:solidFill>
                  <a:srgbClr val="000099"/>
                </a:solidFill>
              </a:rPr>
              <a:t>Определить атрибуты, реально отсутствующие в документах, но необходимые с точки зрения практического применения в базах данных.</a:t>
            </a:r>
          </a:p>
          <a:p>
            <a:pPr marL="171450" indent="-171450" algn="just">
              <a:buFont typeface="Arial" pitchFamily="34" charset="0"/>
              <a:buChar char="•"/>
            </a:pPr>
            <a:r>
              <a:rPr lang="ru-RU" sz="1200" dirty="0">
                <a:solidFill>
                  <a:srgbClr val="000099"/>
                </a:solidFill>
              </a:rPr>
              <a:t>Определить спецификации элементов данных (тип, диапазон возможных значений, ограничения на принимаемые значения).</a:t>
            </a:r>
          </a:p>
          <a:p>
            <a:pPr marL="171450" indent="-171450" algn="just">
              <a:buFont typeface="Arial" pitchFamily="34" charset="0"/>
              <a:buChar char="•"/>
            </a:pPr>
            <a:r>
              <a:rPr lang="ru-RU" sz="1200" dirty="0">
                <a:solidFill>
                  <a:srgbClr val="000099"/>
                </a:solidFill>
              </a:rPr>
              <a:t>Часть списка элементов данных приведен в таблице на следующем слайде, в которой указаны наименования атрибутов и отмечены «+» те формы документов, в которых каждый из атрибутов встречается.</a:t>
            </a:r>
          </a:p>
        </p:txBody>
      </p:sp>
    </p:spTree>
    <p:extLst>
      <p:ext uri="{BB962C8B-B14F-4D97-AF65-F5344CB8AC3E}">
        <p14:creationId xmlns:p14="http://schemas.microsoft.com/office/powerpoint/2010/main" val="115474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Список атрибутов ИС «Факультет»</a:t>
            </a:r>
          </a:p>
        </p:txBody>
      </p:sp>
      <p:graphicFrame>
        <p:nvGraphicFramePr>
          <p:cNvPr id="2" name="Таблица 1"/>
          <p:cNvGraphicFramePr>
            <a:graphicFrameLocks noGrp="1"/>
          </p:cNvGraphicFramePr>
          <p:nvPr/>
        </p:nvGraphicFramePr>
        <p:xfrm>
          <a:off x="1351992" y="483518"/>
          <a:ext cx="6440016" cy="4104456"/>
        </p:xfrm>
        <a:graphic>
          <a:graphicData uri="http://schemas.openxmlformats.org/drawingml/2006/table">
            <a:tbl>
              <a:tblPr firstRow="1" bandRow="1">
                <a:tableStyleId>{21E4AEA4-8DFA-4A89-87EB-49C32662AFE0}</a:tableStyleId>
              </a:tblPr>
              <a:tblGrid>
                <a:gridCol w="31933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432048">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223385">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Наименование элемента данных</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Ф1</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Ф2</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Ф3</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Ф4</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Ф5</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Ф6</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Ф7</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Ф8</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Ф9</a:t>
                      </a:r>
                      <a:endParaRPr lang="ru-RU" sz="105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2585">
                <a:tc>
                  <a:txBody>
                    <a:bodyPr/>
                    <a:lstStyle/>
                    <a:p>
                      <a:pPr algn="ctr">
                        <a:spcAft>
                          <a:spcPts val="0"/>
                        </a:spcAft>
                      </a:pPr>
                      <a:r>
                        <a:rPr lang="ru-RU" sz="1200" dirty="0">
                          <a:effectLst/>
                          <a:latin typeface="Times New Roman"/>
                          <a:ea typeface="Times New Roman"/>
                        </a:rPr>
                        <a:t>1</a:t>
                      </a:r>
                    </a:p>
                  </a:txBody>
                  <a:tcPr marL="68580" marR="68580" marT="0" marB="0"/>
                </a:tc>
                <a:tc>
                  <a:txBody>
                    <a:bodyPr/>
                    <a:lstStyle/>
                    <a:p>
                      <a:pPr>
                        <a:spcAft>
                          <a:spcPts val="0"/>
                        </a:spcAft>
                      </a:pPr>
                      <a:r>
                        <a:rPr lang="ru-RU" sz="1200" dirty="0">
                          <a:effectLst/>
                          <a:latin typeface="Times New Roman"/>
                          <a:ea typeface="Times New Roman"/>
                        </a:rPr>
                        <a:t>ВУЗ</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216024">
                <a:tc>
                  <a:txBody>
                    <a:bodyPr/>
                    <a:lstStyle/>
                    <a:p>
                      <a:pPr algn="ctr">
                        <a:spcAft>
                          <a:spcPts val="0"/>
                        </a:spcAft>
                      </a:pPr>
                      <a:r>
                        <a:rPr lang="ru-RU" sz="1200">
                          <a:effectLst/>
                          <a:latin typeface="Times New Roman"/>
                          <a:ea typeface="Times New Roman"/>
                        </a:rPr>
                        <a:t>2</a:t>
                      </a:r>
                    </a:p>
                  </a:txBody>
                  <a:tcPr marL="68580" marR="68580" marT="0" marB="0"/>
                </a:tc>
                <a:tc>
                  <a:txBody>
                    <a:bodyPr/>
                    <a:lstStyle/>
                    <a:p>
                      <a:pPr>
                        <a:spcAft>
                          <a:spcPts val="0"/>
                        </a:spcAft>
                      </a:pPr>
                      <a:r>
                        <a:rPr lang="ru-RU" sz="1200" dirty="0">
                          <a:effectLst/>
                          <a:latin typeface="Times New Roman"/>
                          <a:ea typeface="Times New Roman"/>
                        </a:rPr>
                        <a:t>Название факультета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216024">
                <a:tc>
                  <a:txBody>
                    <a:bodyPr/>
                    <a:lstStyle/>
                    <a:p>
                      <a:pPr algn="ctr">
                        <a:spcAft>
                          <a:spcPts val="0"/>
                        </a:spcAft>
                      </a:pPr>
                      <a:r>
                        <a:rPr lang="ru-RU" sz="1200" dirty="0">
                          <a:effectLst/>
                          <a:latin typeface="Times New Roman"/>
                          <a:ea typeface="Times New Roman"/>
                        </a:rPr>
                        <a:t>3</a:t>
                      </a:r>
                    </a:p>
                  </a:txBody>
                  <a:tcPr marL="68580" marR="68580" marT="0" marB="0"/>
                </a:tc>
                <a:tc>
                  <a:txBody>
                    <a:bodyPr/>
                    <a:lstStyle/>
                    <a:p>
                      <a:pPr>
                        <a:spcAft>
                          <a:spcPts val="0"/>
                        </a:spcAft>
                      </a:pPr>
                      <a:r>
                        <a:rPr lang="ru-RU" sz="1200">
                          <a:effectLst/>
                          <a:latin typeface="Times New Roman"/>
                          <a:ea typeface="Times New Roman"/>
                        </a:rPr>
                        <a:t>Название кафедры</a:t>
                      </a: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212102">
                <a:tc>
                  <a:txBody>
                    <a:bodyPr/>
                    <a:lstStyle/>
                    <a:p>
                      <a:pPr algn="ctr">
                        <a:spcAft>
                          <a:spcPts val="0"/>
                        </a:spcAft>
                      </a:pPr>
                      <a:r>
                        <a:rPr lang="ru-RU" sz="1200">
                          <a:effectLst/>
                          <a:latin typeface="Times New Roman"/>
                          <a:ea typeface="Times New Roman"/>
                        </a:rPr>
                        <a:t>4</a:t>
                      </a:r>
                    </a:p>
                  </a:txBody>
                  <a:tcPr marL="68580" marR="68580" marT="0" marB="0"/>
                </a:tc>
                <a:tc>
                  <a:txBody>
                    <a:bodyPr/>
                    <a:lstStyle/>
                    <a:p>
                      <a:pPr>
                        <a:spcAft>
                          <a:spcPts val="0"/>
                        </a:spcAft>
                      </a:pPr>
                      <a:r>
                        <a:rPr lang="ru-RU" sz="1200">
                          <a:effectLst/>
                          <a:latin typeface="Times New Roman"/>
                          <a:ea typeface="Times New Roman"/>
                        </a:rPr>
                        <a:t>Специализация кафедры</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216024">
                <a:tc>
                  <a:txBody>
                    <a:bodyPr/>
                    <a:lstStyle/>
                    <a:p>
                      <a:pPr algn="ctr">
                        <a:spcAft>
                          <a:spcPts val="0"/>
                        </a:spcAft>
                      </a:pPr>
                      <a:r>
                        <a:rPr lang="ru-RU" sz="1200">
                          <a:effectLst/>
                          <a:latin typeface="Times New Roman"/>
                          <a:ea typeface="Times New Roman"/>
                        </a:rPr>
                        <a:t>5</a:t>
                      </a:r>
                    </a:p>
                  </a:txBody>
                  <a:tcPr marL="68580" marR="68580" marT="0" marB="0"/>
                </a:tc>
                <a:tc>
                  <a:txBody>
                    <a:bodyPr/>
                    <a:lstStyle/>
                    <a:p>
                      <a:pPr>
                        <a:spcAft>
                          <a:spcPts val="0"/>
                        </a:spcAft>
                      </a:pPr>
                      <a:r>
                        <a:rPr lang="ru-RU" sz="1200">
                          <a:effectLst/>
                          <a:latin typeface="Times New Roman"/>
                          <a:ea typeface="Times New Roman"/>
                        </a:rPr>
                        <a:t>Учебный год</a:t>
                      </a: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216024">
                <a:tc>
                  <a:txBody>
                    <a:bodyPr/>
                    <a:lstStyle/>
                    <a:p>
                      <a:pPr algn="ctr">
                        <a:spcAft>
                          <a:spcPts val="0"/>
                        </a:spcAft>
                      </a:pPr>
                      <a:r>
                        <a:rPr lang="ru-RU" sz="1200">
                          <a:effectLst/>
                          <a:latin typeface="Times New Roman"/>
                          <a:ea typeface="Times New Roman"/>
                        </a:rPr>
                        <a:t>6</a:t>
                      </a:r>
                    </a:p>
                  </a:txBody>
                  <a:tcPr marL="68580" marR="68580" marT="0" marB="0"/>
                </a:tc>
                <a:tc>
                  <a:txBody>
                    <a:bodyPr/>
                    <a:lstStyle/>
                    <a:p>
                      <a:pPr>
                        <a:spcAft>
                          <a:spcPts val="0"/>
                        </a:spcAft>
                      </a:pPr>
                      <a:r>
                        <a:rPr lang="ru-RU" sz="1200">
                          <a:effectLst/>
                          <a:latin typeface="Times New Roman"/>
                          <a:ea typeface="Times New Roman"/>
                        </a:rPr>
                        <a:t>Семестр</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6"/>
                  </a:ext>
                </a:extLst>
              </a:tr>
              <a:tr h="216024">
                <a:tc>
                  <a:txBody>
                    <a:bodyPr/>
                    <a:lstStyle/>
                    <a:p>
                      <a:pPr algn="ctr">
                        <a:spcAft>
                          <a:spcPts val="0"/>
                        </a:spcAft>
                      </a:pPr>
                      <a:r>
                        <a:rPr lang="ru-RU" sz="1200">
                          <a:effectLst/>
                          <a:latin typeface="Times New Roman"/>
                          <a:ea typeface="Times New Roman"/>
                        </a:rPr>
                        <a:t>7</a:t>
                      </a:r>
                    </a:p>
                  </a:txBody>
                  <a:tcPr marL="68580" marR="68580" marT="0" marB="0"/>
                </a:tc>
                <a:tc>
                  <a:txBody>
                    <a:bodyPr/>
                    <a:lstStyle/>
                    <a:p>
                      <a:pPr>
                        <a:spcAft>
                          <a:spcPts val="0"/>
                        </a:spcAft>
                      </a:pPr>
                      <a:r>
                        <a:rPr lang="ru-RU" sz="1200">
                          <a:effectLst/>
                          <a:latin typeface="Times New Roman"/>
                          <a:ea typeface="Times New Roman"/>
                        </a:rPr>
                        <a:t>Шифр специальности</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7"/>
                  </a:ext>
                </a:extLst>
              </a:tr>
              <a:tr h="216024">
                <a:tc>
                  <a:txBody>
                    <a:bodyPr/>
                    <a:lstStyle/>
                    <a:p>
                      <a:pPr algn="ctr">
                        <a:spcAft>
                          <a:spcPts val="0"/>
                        </a:spcAft>
                      </a:pPr>
                      <a:r>
                        <a:rPr lang="ru-RU" sz="1200">
                          <a:effectLst/>
                          <a:latin typeface="Times New Roman"/>
                          <a:ea typeface="Times New Roman"/>
                        </a:rPr>
                        <a:t>8</a:t>
                      </a:r>
                    </a:p>
                  </a:txBody>
                  <a:tcPr marL="68580" marR="68580" marT="0" marB="0"/>
                </a:tc>
                <a:tc>
                  <a:txBody>
                    <a:bodyPr/>
                    <a:lstStyle/>
                    <a:p>
                      <a:pPr>
                        <a:spcAft>
                          <a:spcPts val="0"/>
                        </a:spcAft>
                      </a:pPr>
                      <a:r>
                        <a:rPr lang="ru-RU" sz="1200">
                          <a:effectLst/>
                          <a:latin typeface="Times New Roman"/>
                          <a:ea typeface="Times New Roman"/>
                        </a:rPr>
                        <a:t>Курс</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8"/>
                  </a:ext>
                </a:extLst>
              </a:tr>
              <a:tr h="216024">
                <a:tc>
                  <a:txBody>
                    <a:bodyPr/>
                    <a:lstStyle/>
                    <a:p>
                      <a:pPr algn="ctr">
                        <a:spcAft>
                          <a:spcPts val="0"/>
                        </a:spcAft>
                      </a:pPr>
                      <a:r>
                        <a:rPr lang="ru-RU" sz="1200">
                          <a:effectLst/>
                          <a:latin typeface="Times New Roman"/>
                          <a:ea typeface="Times New Roman"/>
                        </a:rPr>
                        <a:t>9</a:t>
                      </a:r>
                    </a:p>
                  </a:txBody>
                  <a:tcPr marL="68580" marR="68580" marT="0" marB="0"/>
                </a:tc>
                <a:tc>
                  <a:txBody>
                    <a:bodyPr/>
                    <a:lstStyle/>
                    <a:p>
                      <a:pPr>
                        <a:spcAft>
                          <a:spcPts val="0"/>
                        </a:spcAft>
                      </a:pPr>
                      <a:r>
                        <a:rPr lang="ru-RU" sz="1200">
                          <a:effectLst/>
                          <a:latin typeface="Times New Roman"/>
                          <a:ea typeface="Times New Roman"/>
                        </a:rPr>
                        <a:t>Группа</a:t>
                      </a: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09"/>
                  </a:ext>
                </a:extLst>
              </a:tr>
              <a:tr h="216024">
                <a:tc>
                  <a:txBody>
                    <a:bodyPr/>
                    <a:lstStyle/>
                    <a:p>
                      <a:pPr algn="ctr">
                        <a:spcAft>
                          <a:spcPts val="0"/>
                        </a:spcAft>
                      </a:pPr>
                      <a:r>
                        <a:rPr lang="ru-RU" sz="1200">
                          <a:effectLst/>
                          <a:latin typeface="Times New Roman"/>
                          <a:ea typeface="Times New Roman"/>
                        </a:rPr>
                        <a:t>10</a:t>
                      </a:r>
                    </a:p>
                  </a:txBody>
                  <a:tcPr marL="68580" marR="68580" marT="0" marB="0"/>
                </a:tc>
                <a:tc>
                  <a:txBody>
                    <a:bodyPr/>
                    <a:lstStyle/>
                    <a:p>
                      <a:pPr>
                        <a:spcAft>
                          <a:spcPts val="0"/>
                        </a:spcAft>
                      </a:pPr>
                      <a:r>
                        <a:rPr lang="ru-RU" sz="1200" dirty="0">
                          <a:effectLst/>
                          <a:latin typeface="Times New Roman"/>
                          <a:ea typeface="Times New Roman"/>
                        </a:rPr>
                        <a:t>ФИО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0"/>
                  </a:ext>
                </a:extLst>
              </a:tr>
              <a:tr h="216024">
                <a:tc>
                  <a:txBody>
                    <a:bodyPr/>
                    <a:lstStyle/>
                    <a:p>
                      <a:pPr algn="ctr">
                        <a:spcAft>
                          <a:spcPts val="0"/>
                        </a:spcAft>
                      </a:pPr>
                      <a:r>
                        <a:rPr lang="ru-RU" sz="1200">
                          <a:effectLst/>
                          <a:latin typeface="Times New Roman"/>
                          <a:ea typeface="Times New Roman"/>
                        </a:rPr>
                        <a:t>11</a:t>
                      </a:r>
                    </a:p>
                  </a:txBody>
                  <a:tcPr marL="68580" marR="68580" marT="0" marB="0"/>
                </a:tc>
                <a:tc>
                  <a:txBody>
                    <a:bodyPr/>
                    <a:lstStyle/>
                    <a:p>
                      <a:pPr>
                        <a:spcAft>
                          <a:spcPts val="0"/>
                        </a:spcAft>
                      </a:pPr>
                      <a:r>
                        <a:rPr lang="ru-RU" sz="1200">
                          <a:effectLst/>
                          <a:latin typeface="Times New Roman"/>
                          <a:ea typeface="Times New Roman"/>
                        </a:rPr>
                        <a:t>Фото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1"/>
                  </a:ext>
                </a:extLst>
              </a:tr>
              <a:tr h="216024">
                <a:tc>
                  <a:txBody>
                    <a:bodyPr/>
                    <a:lstStyle/>
                    <a:p>
                      <a:pPr algn="ctr">
                        <a:spcAft>
                          <a:spcPts val="0"/>
                        </a:spcAft>
                      </a:pPr>
                      <a:r>
                        <a:rPr lang="ru-RU" sz="1200">
                          <a:effectLst/>
                          <a:latin typeface="Times New Roman"/>
                          <a:ea typeface="Times New Roman"/>
                        </a:rPr>
                        <a:t>12</a:t>
                      </a:r>
                    </a:p>
                  </a:txBody>
                  <a:tcPr marL="68580" marR="68580" marT="0" marB="0"/>
                </a:tc>
                <a:tc>
                  <a:txBody>
                    <a:bodyPr/>
                    <a:lstStyle/>
                    <a:p>
                      <a:pPr>
                        <a:spcAft>
                          <a:spcPts val="0"/>
                        </a:spcAft>
                      </a:pPr>
                      <a:r>
                        <a:rPr lang="ru-RU" sz="1200">
                          <a:effectLst/>
                          <a:latin typeface="Times New Roman"/>
                          <a:ea typeface="Times New Roman"/>
                        </a:rPr>
                        <a:t>Дата рождения студента</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2"/>
                  </a:ext>
                </a:extLst>
              </a:tr>
              <a:tr h="216024">
                <a:tc>
                  <a:txBody>
                    <a:bodyPr/>
                    <a:lstStyle/>
                    <a:p>
                      <a:pPr algn="ctr">
                        <a:spcAft>
                          <a:spcPts val="0"/>
                        </a:spcAft>
                      </a:pPr>
                      <a:r>
                        <a:rPr lang="ru-RU" sz="1200">
                          <a:effectLst/>
                          <a:latin typeface="Times New Roman"/>
                          <a:ea typeface="Times New Roman"/>
                        </a:rPr>
                        <a:t>13</a:t>
                      </a:r>
                    </a:p>
                  </a:txBody>
                  <a:tcPr marL="68580" marR="68580" marT="0" marB="0"/>
                </a:tc>
                <a:tc>
                  <a:txBody>
                    <a:bodyPr/>
                    <a:lstStyle/>
                    <a:p>
                      <a:pPr>
                        <a:spcAft>
                          <a:spcPts val="0"/>
                        </a:spcAft>
                      </a:pPr>
                      <a:r>
                        <a:rPr lang="ru-RU" sz="1200">
                          <a:effectLst/>
                          <a:latin typeface="Times New Roman"/>
                          <a:ea typeface="Times New Roman"/>
                        </a:rPr>
                        <a:t>Родители</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3"/>
                  </a:ext>
                </a:extLst>
              </a:tr>
              <a:tr h="216024">
                <a:tc>
                  <a:txBody>
                    <a:bodyPr/>
                    <a:lstStyle/>
                    <a:p>
                      <a:pPr algn="ctr">
                        <a:spcAft>
                          <a:spcPts val="0"/>
                        </a:spcAft>
                      </a:pPr>
                      <a:r>
                        <a:rPr lang="ru-RU" sz="1200">
                          <a:effectLst/>
                          <a:latin typeface="Times New Roman"/>
                          <a:ea typeface="Times New Roman"/>
                        </a:rPr>
                        <a:t>14</a:t>
                      </a:r>
                    </a:p>
                  </a:txBody>
                  <a:tcPr marL="68580" marR="68580" marT="0" marB="0"/>
                </a:tc>
                <a:tc>
                  <a:txBody>
                    <a:bodyPr/>
                    <a:lstStyle/>
                    <a:p>
                      <a:pPr>
                        <a:spcAft>
                          <a:spcPts val="0"/>
                        </a:spcAft>
                      </a:pPr>
                      <a:r>
                        <a:rPr lang="ru-RU" sz="1200" dirty="0">
                          <a:effectLst/>
                          <a:latin typeface="Times New Roman"/>
                          <a:ea typeface="Times New Roman"/>
                        </a:rPr>
                        <a:t>Домашний адрес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4"/>
                  </a:ext>
                </a:extLst>
              </a:tr>
              <a:tr h="216024">
                <a:tc>
                  <a:txBody>
                    <a:bodyPr/>
                    <a:lstStyle/>
                    <a:p>
                      <a:pPr algn="ctr">
                        <a:spcAft>
                          <a:spcPts val="0"/>
                        </a:spcAft>
                      </a:pPr>
                      <a:r>
                        <a:rPr lang="ru-RU" sz="1200">
                          <a:effectLst/>
                          <a:latin typeface="Times New Roman"/>
                          <a:ea typeface="Times New Roman"/>
                        </a:rPr>
                        <a:t>15</a:t>
                      </a:r>
                    </a:p>
                  </a:txBody>
                  <a:tcPr marL="68580" marR="68580" marT="0" marB="0"/>
                </a:tc>
                <a:tc>
                  <a:txBody>
                    <a:bodyPr/>
                    <a:lstStyle/>
                    <a:p>
                      <a:pPr>
                        <a:spcAft>
                          <a:spcPts val="0"/>
                        </a:spcAft>
                      </a:pPr>
                      <a:r>
                        <a:rPr lang="ru-RU" sz="1200">
                          <a:effectLst/>
                          <a:latin typeface="Times New Roman"/>
                          <a:ea typeface="Times New Roman"/>
                        </a:rPr>
                        <a:t>Дата поступления</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5"/>
                  </a:ext>
                </a:extLst>
              </a:tr>
              <a:tr h="216024">
                <a:tc>
                  <a:txBody>
                    <a:bodyPr/>
                    <a:lstStyle/>
                    <a:p>
                      <a:pPr algn="ctr">
                        <a:spcAft>
                          <a:spcPts val="0"/>
                        </a:spcAft>
                      </a:pPr>
                      <a:r>
                        <a:rPr lang="ru-RU" sz="1200">
                          <a:effectLst/>
                          <a:latin typeface="Times New Roman"/>
                          <a:ea typeface="Times New Roman"/>
                        </a:rPr>
                        <a:t>16</a:t>
                      </a:r>
                    </a:p>
                  </a:txBody>
                  <a:tcPr marL="68580" marR="68580" marT="0" marB="0"/>
                </a:tc>
                <a:tc>
                  <a:txBody>
                    <a:bodyPr/>
                    <a:lstStyle/>
                    <a:p>
                      <a:pPr>
                        <a:spcAft>
                          <a:spcPts val="0"/>
                        </a:spcAft>
                      </a:pPr>
                      <a:r>
                        <a:rPr lang="ru-RU" sz="1200">
                          <a:effectLst/>
                          <a:latin typeface="Times New Roman"/>
                          <a:ea typeface="Times New Roman"/>
                        </a:rPr>
                        <a:t>Примечания студента</a:t>
                      </a:r>
                    </a:p>
                  </a:txBody>
                  <a:tcPr marL="68580" marR="68580" marT="0" marB="0"/>
                </a:tc>
                <a:tc>
                  <a:txBody>
                    <a:bodyPr/>
                    <a:lstStyle/>
                    <a:p>
                      <a:pPr algn="ctr">
                        <a:spcAft>
                          <a:spcPts val="0"/>
                        </a:spcAft>
                      </a:pPr>
                      <a:r>
                        <a:rPr lang="ru-RU" sz="1200" b="1">
                          <a:effectLst/>
                          <a:latin typeface="Times New Roman"/>
                          <a:ea typeface="Times New Roman"/>
                        </a:rPr>
                        <a:t>+</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extLst>
                  <a:ext uri="{0D108BD9-81ED-4DB2-BD59-A6C34878D82A}">
                    <a16:rowId xmlns:a16="http://schemas.microsoft.com/office/drawing/2014/main" val="10016"/>
                  </a:ext>
                </a:extLst>
              </a:tr>
              <a:tr h="216024">
                <a:tc>
                  <a:txBody>
                    <a:bodyPr/>
                    <a:lstStyle/>
                    <a:p>
                      <a:pPr algn="ctr">
                        <a:spcAft>
                          <a:spcPts val="0"/>
                        </a:spcAft>
                      </a:pPr>
                      <a:r>
                        <a:rPr lang="ru-RU" sz="1200" dirty="0">
                          <a:effectLst/>
                          <a:latin typeface="Times New Roman"/>
                          <a:ea typeface="Times New Roman"/>
                        </a:rPr>
                        <a:t>17</a:t>
                      </a:r>
                    </a:p>
                  </a:txBody>
                  <a:tcPr marL="68580" marR="68580" marT="0" marB="0"/>
                </a:tc>
                <a:tc>
                  <a:txBody>
                    <a:bodyPr/>
                    <a:lstStyle/>
                    <a:p>
                      <a:pPr>
                        <a:spcAft>
                          <a:spcPts val="0"/>
                        </a:spcAft>
                      </a:pPr>
                      <a:r>
                        <a:rPr lang="ru-RU" sz="1200" dirty="0">
                          <a:effectLst/>
                          <a:latin typeface="Times New Roman"/>
                          <a:ea typeface="Times New Roman"/>
                        </a:rPr>
                        <a:t>Дата анкеты студента</a:t>
                      </a:r>
                    </a:p>
                  </a:txBody>
                  <a:tcPr marL="68580" marR="68580" marT="0" marB="0"/>
                </a:tc>
                <a:tc>
                  <a:txBody>
                    <a:bodyPr/>
                    <a:lstStyle/>
                    <a:p>
                      <a:pPr algn="ctr">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20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200" dirty="0">
                        <a:effectLst/>
                        <a:latin typeface="Times New Roman"/>
                        <a:ea typeface="Times New Roman"/>
                      </a:endParaRPr>
                    </a:p>
                  </a:txBody>
                  <a:tcPr marL="68580" marR="68580" marT="0" marB="0"/>
                </a:tc>
                <a:extLst>
                  <a:ext uri="{0D108BD9-81ED-4DB2-BD59-A6C34878D82A}">
                    <a16:rowId xmlns:a16="http://schemas.microsoft.com/office/drawing/2014/main" val="10017"/>
                  </a:ext>
                </a:extLst>
              </a:tr>
              <a:tr h="216024">
                <a:tc>
                  <a:txBody>
                    <a:bodyPr/>
                    <a:lstStyle/>
                    <a:p>
                      <a:pPr algn="ctr">
                        <a:spcAft>
                          <a:spcPts val="0"/>
                        </a:spcAft>
                      </a:pPr>
                      <a:r>
                        <a:rPr lang="ru-RU" sz="1200" dirty="0">
                          <a:effectLst/>
                          <a:latin typeface="Times New Roman"/>
                          <a:ea typeface="Times New Roman"/>
                        </a:rPr>
                        <a:t>18</a:t>
                      </a:r>
                    </a:p>
                  </a:txBody>
                  <a:tcPr marL="68580" marR="68580" marT="0" marB="0"/>
                </a:tc>
                <a:tc>
                  <a:txBody>
                    <a:bodyPr/>
                    <a:lstStyle/>
                    <a:p>
                      <a:pPr>
                        <a:spcAft>
                          <a:spcPts val="0"/>
                        </a:spcAft>
                      </a:pPr>
                      <a:r>
                        <a:rPr lang="ru-RU" sz="1200" dirty="0">
                          <a:effectLst/>
                          <a:latin typeface="Times New Roman"/>
                          <a:ea typeface="Times New Roman"/>
                        </a:rPr>
                        <a:t>№ зачетной книжки</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 </a:t>
                      </a:r>
                      <a:endParaRPr lang="ru-RU" sz="105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 </a:t>
                      </a:r>
                      <a:endParaRPr lang="ru-RU" sz="1050" dirty="0">
                        <a:effectLst/>
                        <a:latin typeface="Times New Roman"/>
                        <a:ea typeface="Times New Roman"/>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76446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Список атрибутов ИС «Факультет»</a:t>
            </a:r>
          </a:p>
        </p:txBody>
      </p:sp>
      <p:graphicFrame>
        <p:nvGraphicFramePr>
          <p:cNvPr id="61" name="Таблица 60"/>
          <p:cNvGraphicFramePr>
            <a:graphicFrameLocks noGrp="1"/>
          </p:cNvGraphicFramePr>
          <p:nvPr/>
        </p:nvGraphicFramePr>
        <p:xfrm>
          <a:off x="1351992" y="483518"/>
          <a:ext cx="6440016" cy="4104456"/>
        </p:xfrm>
        <a:graphic>
          <a:graphicData uri="http://schemas.openxmlformats.org/drawingml/2006/table">
            <a:tbl>
              <a:tblPr firstRow="1" bandRow="1">
                <a:tableStyleId>{21E4AEA4-8DFA-4A89-87EB-49C32662AFE0}</a:tableStyleId>
              </a:tblPr>
              <a:tblGrid>
                <a:gridCol w="31933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360040">
                  <a:extLst>
                    <a:ext uri="{9D8B030D-6E8A-4147-A177-3AD203B41FA5}">
                      <a16:colId xmlns:a16="http://schemas.microsoft.com/office/drawing/2014/main" val="20005"/>
                    </a:ext>
                  </a:extLst>
                </a:gridCol>
                <a:gridCol w="360040">
                  <a:extLst>
                    <a:ext uri="{9D8B030D-6E8A-4147-A177-3AD203B41FA5}">
                      <a16:colId xmlns:a16="http://schemas.microsoft.com/office/drawing/2014/main" val="20006"/>
                    </a:ext>
                  </a:extLst>
                </a:gridCol>
                <a:gridCol w="360040">
                  <a:extLst>
                    <a:ext uri="{9D8B030D-6E8A-4147-A177-3AD203B41FA5}">
                      <a16:colId xmlns:a16="http://schemas.microsoft.com/office/drawing/2014/main" val="20007"/>
                    </a:ext>
                  </a:extLst>
                </a:gridCol>
                <a:gridCol w="432048">
                  <a:extLst>
                    <a:ext uri="{9D8B030D-6E8A-4147-A177-3AD203B41FA5}">
                      <a16:colId xmlns:a16="http://schemas.microsoft.com/office/drawing/2014/main" val="20008"/>
                    </a:ext>
                  </a:extLst>
                </a:gridCol>
                <a:gridCol w="360040">
                  <a:extLst>
                    <a:ext uri="{9D8B030D-6E8A-4147-A177-3AD203B41FA5}">
                      <a16:colId xmlns:a16="http://schemas.microsoft.com/office/drawing/2014/main" val="20009"/>
                    </a:ext>
                  </a:extLst>
                </a:gridCol>
                <a:gridCol w="504056">
                  <a:extLst>
                    <a:ext uri="{9D8B030D-6E8A-4147-A177-3AD203B41FA5}">
                      <a16:colId xmlns:a16="http://schemas.microsoft.com/office/drawing/2014/main" val="20010"/>
                    </a:ext>
                  </a:extLst>
                </a:gridCol>
              </a:tblGrid>
              <a:tr h="223385">
                <a:tc>
                  <a:txBody>
                    <a:bodyPr/>
                    <a:lstStyle/>
                    <a:p>
                      <a:pPr algn="ctr">
                        <a:spcAft>
                          <a:spcPts val="0"/>
                        </a:spcAft>
                      </a:pPr>
                      <a:r>
                        <a:rPr lang="ru-RU" sz="1200" b="1" dirty="0">
                          <a:effectLst/>
                          <a:latin typeface="Times New Roman"/>
                          <a:ea typeface="Times New Roman"/>
                        </a:rPr>
                        <a:t>№</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dirty="0">
                          <a:effectLst/>
                          <a:latin typeface="Times New Roman"/>
                          <a:ea typeface="Times New Roman"/>
                        </a:rPr>
                        <a:t>Наименование элемента данных</a:t>
                      </a:r>
                      <a:endParaRPr lang="ru-RU" sz="1050" dirty="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Ф1</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Ф2</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Ф3</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Ф4</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Ф5</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Ф6</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Ф7</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Ф8</a:t>
                      </a:r>
                      <a:endParaRPr lang="ru-RU" sz="1050">
                        <a:effectLst/>
                        <a:latin typeface="Times New Roman"/>
                        <a:ea typeface="Times New Roman"/>
                      </a:endParaRPr>
                    </a:p>
                  </a:txBody>
                  <a:tcPr marL="68580" marR="68580" marT="0" marB="0"/>
                </a:tc>
                <a:tc>
                  <a:txBody>
                    <a:bodyPr/>
                    <a:lstStyle/>
                    <a:p>
                      <a:pPr algn="ctr">
                        <a:spcAft>
                          <a:spcPts val="0"/>
                        </a:spcAft>
                      </a:pPr>
                      <a:r>
                        <a:rPr lang="ru-RU" sz="1200" b="1">
                          <a:effectLst/>
                          <a:latin typeface="Times New Roman"/>
                          <a:ea typeface="Times New Roman"/>
                        </a:rPr>
                        <a:t>Ф9</a:t>
                      </a:r>
                      <a:endParaRPr lang="ru-RU" sz="105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2585">
                <a:tc>
                  <a:txBody>
                    <a:bodyPr/>
                    <a:lstStyle/>
                    <a:p>
                      <a:pPr algn="ctr">
                        <a:spcAft>
                          <a:spcPts val="0"/>
                        </a:spcAft>
                      </a:pPr>
                      <a:r>
                        <a:rPr lang="ru-RU" sz="1100" dirty="0">
                          <a:effectLst/>
                        </a:rPr>
                        <a:t>19</a:t>
                      </a:r>
                      <a:endParaRPr lang="ru-RU" sz="1000" dirty="0">
                        <a:effectLst/>
                        <a:latin typeface="Times New Roman"/>
                        <a:ea typeface="Times New Roman"/>
                      </a:endParaRPr>
                    </a:p>
                  </a:txBody>
                  <a:tcPr marL="65620" marR="65620" marT="0" marB="0"/>
                </a:tc>
                <a:tc>
                  <a:txBody>
                    <a:bodyPr/>
                    <a:lstStyle/>
                    <a:p>
                      <a:pPr>
                        <a:spcAft>
                          <a:spcPts val="0"/>
                        </a:spcAft>
                      </a:pPr>
                      <a:r>
                        <a:rPr lang="ru-RU" sz="1100" dirty="0">
                          <a:effectLst/>
                        </a:rPr>
                        <a:t>Наименование предмета</a:t>
                      </a:r>
                      <a:endParaRPr lang="ru-RU" sz="1000" dirty="0">
                        <a:effectLst/>
                        <a:latin typeface="Times New Roman"/>
                        <a:ea typeface="Times New Roman"/>
                      </a:endParaRPr>
                    </a:p>
                  </a:txBody>
                  <a:tcPr marL="65620" marR="65620" marT="0" marB="0"/>
                </a:tc>
                <a:tc>
                  <a:txBody>
                    <a:bodyPr/>
                    <a:lstStyle/>
                    <a:p>
                      <a:pPr algn="ctr">
                        <a:spcAft>
                          <a:spcPts val="0"/>
                        </a:spcAft>
                      </a:pPr>
                      <a:r>
                        <a:rPr lang="ru-RU" sz="1100" dirty="0">
                          <a:effectLst/>
                        </a:rPr>
                        <a:t> </a:t>
                      </a:r>
                      <a:endParaRPr lang="ru-RU" sz="1000" dirty="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1"/>
                  </a:ext>
                </a:extLst>
              </a:tr>
              <a:tr h="216024">
                <a:tc>
                  <a:txBody>
                    <a:bodyPr/>
                    <a:lstStyle/>
                    <a:p>
                      <a:pPr algn="ctr">
                        <a:spcAft>
                          <a:spcPts val="0"/>
                        </a:spcAft>
                      </a:pPr>
                      <a:r>
                        <a:rPr lang="ru-RU" sz="1100">
                          <a:effectLst/>
                        </a:rPr>
                        <a:t>20</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Вид предмета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2"/>
                  </a:ext>
                </a:extLst>
              </a:tr>
              <a:tr h="216024">
                <a:tc>
                  <a:txBody>
                    <a:bodyPr/>
                    <a:lstStyle/>
                    <a:p>
                      <a:pPr algn="ctr">
                        <a:spcAft>
                          <a:spcPts val="0"/>
                        </a:spcAft>
                      </a:pPr>
                      <a:r>
                        <a:rPr lang="ru-RU" sz="1100">
                          <a:effectLst/>
                        </a:rPr>
                        <a:t>21</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Описание предмета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3"/>
                  </a:ext>
                </a:extLst>
              </a:tr>
              <a:tr h="212102">
                <a:tc>
                  <a:txBody>
                    <a:bodyPr/>
                    <a:lstStyle/>
                    <a:p>
                      <a:pPr algn="ctr">
                        <a:spcAft>
                          <a:spcPts val="0"/>
                        </a:spcAft>
                      </a:pPr>
                      <a:r>
                        <a:rPr lang="ru-RU" sz="1100">
                          <a:effectLst/>
                        </a:rPr>
                        <a:t>22</a:t>
                      </a:r>
                      <a:endParaRPr lang="ru-RU" sz="1000">
                        <a:effectLst/>
                        <a:latin typeface="Times New Roman"/>
                        <a:ea typeface="Times New Roman"/>
                      </a:endParaRPr>
                    </a:p>
                  </a:txBody>
                  <a:tcPr marL="65620" marR="65620" marT="0" marB="0"/>
                </a:tc>
                <a:tc>
                  <a:txBody>
                    <a:bodyPr/>
                    <a:lstStyle/>
                    <a:p>
                      <a:pPr>
                        <a:spcAft>
                          <a:spcPts val="0"/>
                        </a:spcAft>
                      </a:pPr>
                      <a:r>
                        <a:rPr lang="ru-RU" sz="1100" dirty="0">
                          <a:effectLst/>
                        </a:rPr>
                        <a:t>Объем в часах по виду</a:t>
                      </a:r>
                      <a:endParaRPr lang="ru-RU" sz="1000" dirty="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4"/>
                  </a:ext>
                </a:extLst>
              </a:tr>
              <a:tr h="216024">
                <a:tc>
                  <a:txBody>
                    <a:bodyPr/>
                    <a:lstStyle/>
                    <a:p>
                      <a:pPr algn="ctr">
                        <a:spcAft>
                          <a:spcPts val="0"/>
                        </a:spcAft>
                      </a:pPr>
                      <a:r>
                        <a:rPr lang="ru-RU" sz="1100">
                          <a:effectLst/>
                        </a:rPr>
                        <a:t>23</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Объем в часах преподав.</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5"/>
                  </a:ext>
                </a:extLst>
              </a:tr>
              <a:tr h="216024">
                <a:tc>
                  <a:txBody>
                    <a:bodyPr/>
                    <a:lstStyle/>
                    <a:p>
                      <a:pPr algn="ctr">
                        <a:spcAft>
                          <a:spcPts val="0"/>
                        </a:spcAft>
                      </a:pPr>
                      <a:r>
                        <a:rPr lang="ru-RU" sz="1100">
                          <a:effectLst/>
                        </a:rPr>
                        <a:t>24</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ФИО преподавателя</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6"/>
                  </a:ext>
                </a:extLst>
              </a:tr>
              <a:tr h="216024">
                <a:tc>
                  <a:txBody>
                    <a:bodyPr/>
                    <a:lstStyle/>
                    <a:p>
                      <a:pPr algn="ctr">
                        <a:spcAft>
                          <a:spcPts val="0"/>
                        </a:spcAft>
                      </a:pPr>
                      <a:r>
                        <a:rPr lang="ru-RU" sz="1100">
                          <a:effectLst/>
                        </a:rPr>
                        <a:t>25</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Фото преподавателя</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7"/>
                  </a:ext>
                </a:extLst>
              </a:tr>
              <a:tr h="216024">
                <a:tc>
                  <a:txBody>
                    <a:bodyPr/>
                    <a:lstStyle/>
                    <a:p>
                      <a:pPr algn="ctr">
                        <a:spcAft>
                          <a:spcPts val="0"/>
                        </a:spcAft>
                      </a:pPr>
                      <a:r>
                        <a:rPr lang="ru-RU" sz="1100">
                          <a:effectLst/>
                        </a:rPr>
                        <a:t>26</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Адрес преподавателя</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8"/>
                  </a:ext>
                </a:extLst>
              </a:tr>
              <a:tr h="216024">
                <a:tc>
                  <a:txBody>
                    <a:bodyPr/>
                    <a:lstStyle/>
                    <a:p>
                      <a:pPr algn="ctr">
                        <a:spcAft>
                          <a:spcPts val="0"/>
                        </a:spcAft>
                      </a:pPr>
                      <a:r>
                        <a:rPr lang="ru-RU" sz="1100">
                          <a:effectLst/>
                        </a:rPr>
                        <a:t>27</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Дата рождения препод.</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09"/>
                  </a:ext>
                </a:extLst>
              </a:tr>
              <a:tr h="216024">
                <a:tc>
                  <a:txBody>
                    <a:bodyPr/>
                    <a:lstStyle/>
                    <a:p>
                      <a:pPr algn="ctr">
                        <a:spcAft>
                          <a:spcPts val="0"/>
                        </a:spcAft>
                      </a:pPr>
                      <a:r>
                        <a:rPr lang="ru-RU" sz="1100">
                          <a:effectLst/>
                        </a:rPr>
                        <a:t>28</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Ученая степень, звание</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0"/>
                  </a:ext>
                </a:extLst>
              </a:tr>
              <a:tr h="216024">
                <a:tc>
                  <a:txBody>
                    <a:bodyPr/>
                    <a:lstStyle/>
                    <a:p>
                      <a:pPr algn="ctr">
                        <a:spcAft>
                          <a:spcPts val="0"/>
                        </a:spcAft>
                      </a:pPr>
                      <a:r>
                        <a:rPr lang="ru-RU" sz="1100">
                          <a:effectLst/>
                        </a:rPr>
                        <a:t>29</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Дата анкеты преподав.</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1"/>
                  </a:ext>
                </a:extLst>
              </a:tr>
              <a:tr h="216024">
                <a:tc>
                  <a:txBody>
                    <a:bodyPr/>
                    <a:lstStyle/>
                    <a:p>
                      <a:pPr algn="ctr">
                        <a:spcAft>
                          <a:spcPts val="0"/>
                        </a:spcAft>
                      </a:pPr>
                      <a:r>
                        <a:rPr lang="ru-RU" sz="1100">
                          <a:effectLst/>
                        </a:rPr>
                        <a:t>30</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Примечания преподав.</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2"/>
                  </a:ext>
                </a:extLst>
              </a:tr>
              <a:tr h="216024">
                <a:tc>
                  <a:txBody>
                    <a:bodyPr/>
                    <a:lstStyle/>
                    <a:p>
                      <a:pPr algn="ctr">
                        <a:spcAft>
                          <a:spcPts val="0"/>
                        </a:spcAft>
                      </a:pPr>
                      <a:r>
                        <a:rPr lang="ru-RU" sz="1100">
                          <a:effectLst/>
                        </a:rPr>
                        <a:t>31</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День недели</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3"/>
                  </a:ext>
                </a:extLst>
              </a:tr>
              <a:tr h="216024">
                <a:tc>
                  <a:txBody>
                    <a:bodyPr/>
                    <a:lstStyle/>
                    <a:p>
                      <a:pPr algn="ctr">
                        <a:spcAft>
                          <a:spcPts val="0"/>
                        </a:spcAft>
                      </a:pPr>
                      <a:r>
                        <a:rPr lang="ru-RU" sz="1100">
                          <a:effectLst/>
                        </a:rPr>
                        <a:t>32</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Номер пары</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4"/>
                  </a:ext>
                </a:extLst>
              </a:tr>
              <a:tr h="216024">
                <a:tc>
                  <a:txBody>
                    <a:bodyPr/>
                    <a:lstStyle/>
                    <a:p>
                      <a:pPr algn="ctr">
                        <a:spcAft>
                          <a:spcPts val="0"/>
                        </a:spcAft>
                      </a:pPr>
                      <a:r>
                        <a:rPr lang="ru-RU" sz="1100">
                          <a:effectLst/>
                        </a:rPr>
                        <a:t>33</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Номер аудитории</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5"/>
                  </a:ext>
                </a:extLst>
              </a:tr>
              <a:tr h="216024">
                <a:tc>
                  <a:txBody>
                    <a:bodyPr/>
                    <a:lstStyle/>
                    <a:p>
                      <a:pPr algn="ctr">
                        <a:spcAft>
                          <a:spcPts val="0"/>
                        </a:spcAft>
                      </a:pPr>
                      <a:r>
                        <a:rPr lang="ru-RU" sz="1100">
                          <a:effectLst/>
                        </a:rPr>
                        <a:t>34</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Должность</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6"/>
                  </a:ext>
                </a:extLst>
              </a:tr>
              <a:tr h="216024">
                <a:tc>
                  <a:txBody>
                    <a:bodyPr/>
                    <a:lstStyle/>
                    <a:p>
                      <a:pPr algn="ctr">
                        <a:spcAft>
                          <a:spcPts val="0"/>
                        </a:spcAft>
                      </a:pPr>
                      <a:r>
                        <a:rPr lang="ru-RU" sz="1100">
                          <a:effectLst/>
                        </a:rPr>
                        <a:t>35</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Оценка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extLst>
                  <a:ext uri="{0D108BD9-81ED-4DB2-BD59-A6C34878D82A}">
                    <a16:rowId xmlns:a16="http://schemas.microsoft.com/office/drawing/2014/main" val="10017"/>
                  </a:ext>
                </a:extLst>
              </a:tr>
              <a:tr h="216024">
                <a:tc>
                  <a:txBody>
                    <a:bodyPr/>
                    <a:lstStyle/>
                    <a:p>
                      <a:pPr algn="ctr">
                        <a:spcAft>
                          <a:spcPts val="0"/>
                        </a:spcAft>
                      </a:pPr>
                      <a:r>
                        <a:rPr lang="ru-RU" sz="1100">
                          <a:effectLst/>
                        </a:rPr>
                        <a:t>36</a:t>
                      </a:r>
                      <a:endParaRPr lang="ru-RU" sz="1000">
                        <a:effectLst/>
                        <a:latin typeface="Times New Roman"/>
                        <a:ea typeface="Times New Roman"/>
                      </a:endParaRPr>
                    </a:p>
                  </a:txBody>
                  <a:tcPr marL="65620" marR="65620" marT="0" marB="0"/>
                </a:tc>
                <a:tc>
                  <a:txBody>
                    <a:bodyPr/>
                    <a:lstStyle/>
                    <a:p>
                      <a:pPr>
                        <a:spcAft>
                          <a:spcPts val="0"/>
                        </a:spcAft>
                      </a:pPr>
                      <a:r>
                        <a:rPr lang="ru-RU" sz="1100">
                          <a:effectLst/>
                        </a:rPr>
                        <a:t>Дата экзамена</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 </a:t>
                      </a:r>
                      <a:endParaRPr lang="ru-RU" sz="1000">
                        <a:effectLst/>
                        <a:latin typeface="Times New Roman"/>
                        <a:ea typeface="Times New Roman"/>
                      </a:endParaRPr>
                    </a:p>
                  </a:txBody>
                  <a:tcPr marL="65620" marR="65620" marT="0" marB="0"/>
                </a:tc>
                <a:tc>
                  <a:txBody>
                    <a:bodyPr/>
                    <a:lstStyle/>
                    <a:p>
                      <a:pPr algn="ctr">
                        <a:spcAft>
                          <a:spcPts val="0"/>
                        </a:spcAft>
                      </a:pPr>
                      <a:r>
                        <a:rPr lang="ru-RU" sz="1100">
                          <a:effectLst/>
                        </a:rPr>
                        <a:t>+</a:t>
                      </a:r>
                      <a:endParaRPr lang="ru-RU" sz="1000">
                        <a:effectLst/>
                        <a:latin typeface="Times New Roman"/>
                        <a:ea typeface="Times New Roman"/>
                      </a:endParaRPr>
                    </a:p>
                  </a:txBody>
                  <a:tcPr marL="65620" marR="65620" marT="0" marB="0"/>
                </a:tc>
                <a:tc>
                  <a:txBody>
                    <a:bodyPr/>
                    <a:lstStyle/>
                    <a:p>
                      <a:pPr algn="ctr">
                        <a:spcAft>
                          <a:spcPts val="0"/>
                        </a:spcAft>
                      </a:pPr>
                      <a:r>
                        <a:rPr lang="ru-RU" sz="1100" dirty="0">
                          <a:effectLst/>
                        </a:rPr>
                        <a:t> </a:t>
                      </a:r>
                      <a:endParaRPr lang="ru-RU" sz="1000" dirty="0">
                        <a:effectLst/>
                        <a:latin typeface="Times New Roman"/>
                        <a:ea typeface="Times New Roman"/>
                      </a:endParaRPr>
                    </a:p>
                  </a:txBody>
                  <a:tcPr marL="65620" marR="6562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85923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Описание элементов данных ИС «Факультет» </a:t>
            </a:r>
          </a:p>
        </p:txBody>
      </p:sp>
      <p:graphicFrame>
        <p:nvGraphicFramePr>
          <p:cNvPr id="36" name="Таблица 35"/>
          <p:cNvGraphicFramePr>
            <a:graphicFrameLocks noGrp="1"/>
          </p:cNvGraphicFramePr>
          <p:nvPr/>
        </p:nvGraphicFramePr>
        <p:xfrm>
          <a:off x="125760" y="627534"/>
          <a:ext cx="8892479" cy="2229603"/>
        </p:xfrm>
        <a:graphic>
          <a:graphicData uri="http://schemas.openxmlformats.org/drawingml/2006/table">
            <a:tbl>
              <a:tblPr firstRow="1" bandRow="1">
                <a:tableStyleId>{21E4AEA4-8DFA-4A89-87EB-49C32662AFE0}</a:tableStyleId>
              </a:tblPr>
              <a:tblGrid>
                <a:gridCol w="216023">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77889">
                  <a:extLst>
                    <a:ext uri="{9D8B030D-6E8A-4147-A177-3AD203B41FA5}">
                      <a16:colId xmlns:a16="http://schemas.microsoft.com/office/drawing/2014/main" val="20002"/>
                    </a:ext>
                  </a:extLst>
                </a:gridCol>
                <a:gridCol w="2106487">
                  <a:extLst>
                    <a:ext uri="{9D8B030D-6E8A-4147-A177-3AD203B41FA5}">
                      <a16:colId xmlns:a16="http://schemas.microsoft.com/office/drawing/2014/main" val="20003"/>
                    </a:ext>
                  </a:extLst>
                </a:gridCol>
                <a:gridCol w="2232248">
                  <a:extLst>
                    <a:ext uri="{9D8B030D-6E8A-4147-A177-3AD203B41FA5}">
                      <a16:colId xmlns:a16="http://schemas.microsoft.com/office/drawing/2014/main" val="20004"/>
                    </a:ext>
                  </a:extLst>
                </a:gridCol>
                <a:gridCol w="1763688">
                  <a:extLst>
                    <a:ext uri="{9D8B030D-6E8A-4147-A177-3AD203B41FA5}">
                      <a16:colId xmlns:a16="http://schemas.microsoft.com/office/drawing/2014/main" val="20005"/>
                    </a:ext>
                  </a:extLst>
                </a:gridCol>
              </a:tblGrid>
              <a:tr h="338227">
                <a:tc>
                  <a:txBody>
                    <a:bodyPr/>
                    <a:lstStyle/>
                    <a:p>
                      <a:pPr algn="just">
                        <a:spcAft>
                          <a:spcPts val="0"/>
                        </a:spcAft>
                      </a:pPr>
                      <a:r>
                        <a:rPr lang="ru-RU" sz="1200" b="1" dirty="0">
                          <a:effectLst/>
                          <a:latin typeface="Times New Roman"/>
                          <a:ea typeface="Times New Roman"/>
                        </a:rPr>
                        <a:t>№</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Наименование элемента данных</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Идентификатор</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Описание</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Спецификация</a:t>
                      </a:r>
                      <a:endParaRPr lang="ru-RU" sz="1200" dirty="0">
                        <a:effectLst/>
                        <a:latin typeface="Times New Roman"/>
                        <a:ea typeface="Times New Roman"/>
                      </a:endParaRPr>
                    </a:p>
                  </a:txBody>
                  <a:tcPr marL="68580" marR="68580" marT="0" marB="0"/>
                </a:tc>
                <a:tc>
                  <a:txBody>
                    <a:bodyPr/>
                    <a:lstStyle/>
                    <a:p>
                      <a:pPr algn="just">
                        <a:spcAft>
                          <a:spcPts val="0"/>
                        </a:spcAft>
                      </a:pPr>
                      <a:r>
                        <a:rPr lang="ru-RU" sz="1200" b="1" dirty="0">
                          <a:effectLst/>
                          <a:latin typeface="Times New Roman"/>
                          <a:ea typeface="Times New Roman"/>
                        </a:rPr>
                        <a:t>Примечание</a:t>
                      </a:r>
                      <a:endParaRPr lang="ru-RU" sz="12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14453">
                <a:tc>
                  <a:txBody>
                    <a:bodyPr/>
                    <a:lstStyle/>
                    <a:p>
                      <a:pPr algn="ctr">
                        <a:spcAft>
                          <a:spcPts val="0"/>
                        </a:spcAft>
                      </a:pPr>
                      <a:r>
                        <a:rPr lang="ru-RU" sz="1200" dirty="0">
                          <a:effectLst/>
                        </a:rPr>
                        <a:t>1</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ФИО студента</a:t>
                      </a:r>
                    </a:p>
                  </a:txBody>
                  <a:tcPr marL="68580" marR="68580" marT="0" marB="0"/>
                </a:tc>
                <a:tc>
                  <a:txBody>
                    <a:bodyPr/>
                    <a:lstStyle/>
                    <a:p>
                      <a:pPr algn="just">
                        <a:spcAft>
                          <a:spcPts val="0"/>
                        </a:spcAft>
                      </a:pPr>
                      <a:r>
                        <a:rPr lang="ru-RU" sz="1200">
                          <a:effectLst/>
                          <a:latin typeface="Times New Roman"/>
                          <a:ea typeface="Times New Roman"/>
                        </a:rPr>
                        <a:t>ФИО_студ</a:t>
                      </a:r>
                    </a:p>
                  </a:txBody>
                  <a:tcPr marL="68580" marR="68580" marT="0" marB="0"/>
                </a:tc>
                <a:tc>
                  <a:txBody>
                    <a:bodyPr/>
                    <a:lstStyle/>
                    <a:p>
                      <a:pPr algn="just">
                        <a:spcAft>
                          <a:spcPts val="0"/>
                        </a:spcAft>
                      </a:pPr>
                      <a:r>
                        <a:rPr lang="ru-RU" sz="1200">
                          <a:effectLst/>
                          <a:latin typeface="Times New Roman"/>
                          <a:ea typeface="Times New Roman"/>
                        </a:rPr>
                        <a:t>Фамилия, имя, отчество студента</a:t>
                      </a:r>
                    </a:p>
                  </a:txBody>
                  <a:tcPr marL="68580" marR="68580" marT="0" marB="0"/>
                </a:tc>
                <a:tc>
                  <a:txBody>
                    <a:bodyPr/>
                    <a:lstStyle/>
                    <a:p>
                      <a:pPr algn="just">
                        <a:spcAft>
                          <a:spcPts val="0"/>
                        </a:spcAft>
                      </a:pPr>
                      <a:r>
                        <a:rPr lang="ru-RU" sz="1200">
                          <a:effectLst/>
                          <a:latin typeface="Times New Roman"/>
                          <a:ea typeface="Times New Roman"/>
                        </a:rPr>
                        <a:t>строка длиной до 30 символов</a:t>
                      </a:r>
                    </a:p>
                  </a:txBody>
                  <a:tcPr marL="68580" marR="68580" marT="0" marB="0"/>
                </a:tc>
                <a:tc>
                  <a:txBody>
                    <a:bodyPr/>
                    <a:lstStyle/>
                    <a:p>
                      <a:pPr algn="just">
                        <a:spcAft>
                          <a:spcPts val="0"/>
                        </a:spcAft>
                      </a:pPr>
                      <a:r>
                        <a:rPr lang="ru-RU" sz="1200">
                          <a:effectLst/>
                          <a:latin typeface="Times New Roman"/>
                          <a:ea typeface="Times New Roman"/>
                        </a:rPr>
                        <a:t>возможный ключ</a:t>
                      </a:r>
                    </a:p>
                  </a:txBody>
                  <a:tcPr marL="68580" marR="68580" marT="0" marB="0"/>
                </a:tc>
                <a:extLst>
                  <a:ext uri="{0D108BD9-81ED-4DB2-BD59-A6C34878D82A}">
                    <a16:rowId xmlns:a16="http://schemas.microsoft.com/office/drawing/2014/main" val="10001"/>
                  </a:ext>
                </a:extLst>
              </a:tr>
              <a:tr h="217923">
                <a:tc>
                  <a:txBody>
                    <a:bodyPr/>
                    <a:lstStyle/>
                    <a:p>
                      <a:pPr algn="ctr">
                        <a:spcAft>
                          <a:spcPts val="0"/>
                        </a:spcAft>
                      </a:pPr>
                      <a:r>
                        <a:rPr lang="ru-RU" sz="1200" dirty="0">
                          <a:effectLst/>
                        </a:rPr>
                        <a:t>2</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Код студента</a:t>
                      </a:r>
                    </a:p>
                  </a:txBody>
                  <a:tcPr marL="68580" marR="68580" marT="0" marB="0"/>
                </a:tc>
                <a:tc>
                  <a:txBody>
                    <a:bodyPr/>
                    <a:lstStyle/>
                    <a:p>
                      <a:pPr algn="just">
                        <a:spcAft>
                          <a:spcPts val="0"/>
                        </a:spcAft>
                      </a:pPr>
                      <a:r>
                        <a:rPr lang="ru-RU" sz="1200">
                          <a:effectLst/>
                          <a:latin typeface="Times New Roman"/>
                          <a:ea typeface="Times New Roman"/>
                        </a:rPr>
                        <a:t>Код_студ</a:t>
                      </a:r>
                    </a:p>
                  </a:txBody>
                  <a:tcPr marL="68580" marR="68580" marT="0" marB="0"/>
                </a:tc>
                <a:tc>
                  <a:txBody>
                    <a:bodyPr/>
                    <a:lstStyle/>
                    <a:p>
                      <a:pPr algn="just">
                        <a:spcAft>
                          <a:spcPts val="0"/>
                        </a:spcAft>
                      </a:pPr>
                      <a:r>
                        <a:rPr lang="ru-RU" sz="1200" dirty="0">
                          <a:effectLst/>
                          <a:latin typeface="Times New Roman"/>
                          <a:ea typeface="Times New Roman"/>
                        </a:rPr>
                        <a:t>Уникальный номер студента</a:t>
                      </a:r>
                    </a:p>
                  </a:txBody>
                  <a:tcPr marL="68580" marR="68580" marT="0" marB="0"/>
                </a:tc>
                <a:tc>
                  <a:txBody>
                    <a:bodyPr/>
                    <a:lstStyle/>
                    <a:p>
                      <a:pPr algn="just">
                        <a:spcAft>
                          <a:spcPts val="0"/>
                        </a:spcAft>
                      </a:pPr>
                      <a:r>
                        <a:rPr lang="ru-RU" sz="1200">
                          <a:effectLst/>
                          <a:latin typeface="Times New Roman"/>
                          <a:ea typeface="Times New Roman"/>
                        </a:rPr>
                        <a:t>длинное целое число</a:t>
                      </a:r>
                    </a:p>
                  </a:txBody>
                  <a:tcPr marL="68580" marR="68580" marT="0" marB="0"/>
                </a:tc>
                <a:tc>
                  <a:txBody>
                    <a:bodyPr/>
                    <a:lstStyle/>
                    <a:p>
                      <a:pPr algn="just">
                        <a:spcAft>
                          <a:spcPts val="0"/>
                        </a:spcAft>
                      </a:pPr>
                      <a:r>
                        <a:rPr lang="ru-RU" sz="1200">
                          <a:effectLst/>
                          <a:latin typeface="Times New Roman"/>
                          <a:ea typeface="Times New Roman"/>
                        </a:rPr>
                        <a:t>ключ</a:t>
                      </a:r>
                    </a:p>
                  </a:txBody>
                  <a:tcPr marL="68580" marR="68580" marT="0" marB="0"/>
                </a:tc>
                <a:extLst>
                  <a:ext uri="{0D108BD9-81ED-4DB2-BD59-A6C34878D82A}">
                    <a16:rowId xmlns:a16="http://schemas.microsoft.com/office/drawing/2014/main" val="10002"/>
                  </a:ext>
                </a:extLst>
              </a:tr>
              <a:tr h="217923">
                <a:tc>
                  <a:txBody>
                    <a:bodyPr/>
                    <a:lstStyle/>
                    <a:p>
                      <a:pPr algn="ctr">
                        <a:spcAft>
                          <a:spcPts val="0"/>
                        </a:spcAft>
                      </a:pPr>
                      <a:r>
                        <a:rPr lang="ru-RU" sz="1200" dirty="0">
                          <a:effectLst/>
                          <a:latin typeface="+mn-lt"/>
                          <a:ea typeface="+mn-ea"/>
                        </a:rPr>
                        <a:t>3</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Фото студента</a:t>
                      </a:r>
                    </a:p>
                  </a:txBody>
                  <a:tcPr marL="68580" marR="68580" marT="0" marB="0"/>
                </a:tc>
                <a:tc>
                  <a:txBody>
                    <a:bodyPr/>
                    <a:lstStyle/>
                    <a:p>
                      <a:pPr algn="just">
                        <a:spcAft>
                          <a:spcPts val="0"/>
                        </a:spcAft>
                      </a:pPr>
                      <a:r>
                        <a:rPr lang="ru-RU" sz="1200">
                          <a:effectLst/>
                          <a:latin typeface="Times New Roman"/>
                          <a:ea typeface="Times New Roman"/>
                        </a:rPr>
                        <a:t>Фото_студ</a:t>
                      </a:r>
                    </a:p>
                  </a:txBody>
                  <a:tcPr marL="68580" marR="68580" marT="0" marB="0"/>
                </a:tc>
                <a:tc>
                  <a:txBody>
                    <a:bodyPr/>
                    <a:lstStyle/>
                    <a:p>
                      <a:pPr algn="just">
                        <a:spcAft>
                          <a:spcPts val="0"/>
                        </a:spcAft>
                      </a:pPr>
                      <a:r>
                        <a:rPr lang="ru-RU" sz="1200">
                          <a:effectLst/>
                          <a:latin typeface="Times New Roman"/>
                          <a:ea typeface="Times New Roman"/>
                        </a:rPr>
                        <a:t>Фотография студента</a:t>
                      </a:r>
                    </a:p>
                  </a:txBody>
                  <a:tcPr marL="68580" marR="68580" marT="0" marB="0"/>
                </a:tc>
                <a:tc>
                  <a:txBody>
                    <a:bodyPr/>
                    <a:lstStyle/>
                    <a:p>
                      <a:pPr algn="just">
                        <a:spcAft>
                          <a:spcPts val="0"/>
                        </a:spcAft>
                      </a:pPr>
                      <a:r>
                        <a:rPr lang="ru-RU" sz="1200">
                          <a:effectLst/>
                          <a:latin typeface="Times New Roman"/>
                          <a:ea typeface="Times New Roman"/>
                        </a:rPr>
                        <a:t>объект </a:t>
                      </a:r>
                      <a:r>
                        <a:rPr lang="en-US" sz="1200">
                          <a:effectLst/>
                          <a:latin typeface="Times New Roman"/>
                          <a:ea typeface="Times New Roman"/>
                        </a:rPr>
                        <a:t>OLE</a:t>
                      </a:r>
                      <a:r>
                        <a:rPr lang="ru-RU" sz="1200">
                          <a:effectLst/>
                          <a:latin typeface="Times New Roman"/>
                          <a:ea typeface="Times New Roman"/>
                        </a:rPr>
                        <a:t> (картина, граф. образ)</a:t>
                      </a:r>
                    </a:p>
                  </a:txBody>
                  <a:tcPr marL="68580" marR="68580" marT="0" marB="0"/>
                </a:tc>
                <a:tc>
                  <a:txBody>
                    <a:bodyPr/>
                    <a:lstStyle/>
                    <a:p>
                      <a:pPr algn="just">
                        <a:spcAft>
                          <a:spcPts val="0"/>
                        </a:spcAft>
                      </a:pPr>
                      <a:r>
                        <a:rPr lang="ru-RU" sz="1200">
                          <a:effectLst/>
                          <a:latin typeface="Times New Roman"/>
                          <a:ea typeface="Times New Roman"/>
                        </a:rPr>
                        <a:t> </a:t>
                      </a:r>
                    </a:p>
                  </a:txBody>
                  <a:tcPr marL="68580" marR="68580" marT="0" marB="0"/>
                </a:tc>
                <a:extLst>
                  <a:ext uri="{0D108BD9-81ED-4DB2-BD59-A6C34878D82A}">
                    <a16:rowId xmlns:a16="http://schemas.microsoft.com/office/drawing/2014/main" val="10003"/>
                  </a:ext>
                </a:extLst>
              </a:tr>
              <a:tr h="213966">
                <a:tc>
                  <a:txBody>
                    <a:bodyPr/>
                    <a:lstStyle/>
                    <a:p>
                      <a:pPr algn="ctr">
                        <a:spcAft>
                          <a:spcPts val="0"/>
                        </a:spcAft>
                      </a:pPr>
                      <a:r>
                        <a:rPr lang="ru-RU" sz="1200" dirty="0">
                          <a:effectLst/>
                          <a:latin typeface="+mn-lt"/>
                          <a:ea typeface="+mn-ea"/>
                        </a:rPr>
                        <a:t>4</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dirty="0">
                          <a:effectLst/>
                          <a:latin typeface="Times New Roman"/>
                          <a:ea typeface="Times New Roman"/>
                        </a:rPr>
                        <a:t>День недели</a:t>
                      </a:r>
                    </a:p>
                  </a:txBody>
                  <a:tcPr marL="68580" marR="68580" marT="0" marB="0"/>
                </a:tc>
                <a:tc>
                  <a:txBody>
                    <a:bodyPr/>
                    <a:lstStyle/>
                    <a:p>
                      <a:pPr algn="just">
                        <a:spcAft>
                          <a:spcPts val="0"/>
                        </a:spcAft>
                      </a:pPr>
                      <a:r>
                        <a:rPr lang="ru-RU" sz="1200">
                          <a:effectLst/>
                          <a:latin typeface="Times New Roman"/>
                          <a:ea typeface="Times New Roman"/>
                        </a:rPr>
                        <a:t>День_недели</a:t>
                      </a:r>
                    </a:p>
                  </a:txBody>
                  <a:tcPr marL="68580" marR="68580" marT="0" marB="0"/>
                </a:tc>
                <a:tc>
                  <a:txBody>
                    <a:bodyPr/>
                    <a:lstStyle/>
                    <a:p>
                      <a:pPr algn="just">
                        <a:spcAft>
                          <a:spcPts val="0"/>
                        </a:spcAft>
                      </a:pPr>
                      <a:r>
                        <a:rPr lang="ru-RU" sz="1200">
                          <a:effectLst/>
                          <a:latin typeface="Times New Roman"/>
                          <a:ea typeface="Times New Roman"/>
                        </a:rPr>
                        <a:t>Название дня недели</a:t>
                      </a:r>
                    </a:p>
                  </a:txBody>
                  <a:tcPr marL="68580" marR="68580" marT="0" marB="0"/>
                </a:tc>
                <a:tc>
                  <a:txBody>
                    <a:bodyPr/>
                    <a:lstStyle/>
                    <a:p>
                      <a:pPr algn="just">
                        <a:spcAft>
                          <a:spcPts val="0"/>
                        </a:spcAft>
                      </a:pPr>
                      <a:r>
                        <a:rPr lang="ru-RU" sz="1200" dirty="0">
                          <a:effectLst/>
                          <a:latin typeface="Times New Roman"/>
                          <a:ea typeface="Times New Roman"/>
                        </a:rPr>
                        <a:t>строка длиной 12 символов</a:t>
                      </a:r>
                    </a:p>
                  </a:txBody>
                  <a:tcPr marL="68580" marR="68580" marT="0" marB="0"/>
                </a:tc>
                <a:tc>
                  <a:txBody>
                    <a:bodyPr/>
                    <a:lstStyle/>
                    <a:p>
                      <a:pPr algn="just">
                        <a:spcAft>
                          <a:spcPts val="0"/>
                        </a:spcAft>
                      </a:pPr>
                      <a:r>
                        <a:rPr lang="ru-RU" sz="1200">
                          <a:effectLst/>
                          <a:latin typeface="Times New Roman"/>
                          <a:ea typeface="Times New Roman"/>
                        </a:rPr>
                        <a:t>варианты значений: понед, вторник, …</a:t>
                      </a:r>
                    </a:p>
                  </a:txBody>
                  <a:tcPr marL="68580" marR="68580" marT="0" marB="0"/>
                </a:tc>
                <a:extLst>
                  <a:ext uri="{0D108BD9-81ED-4DB2-BD59-A6C34878D82A}">
                    <a16:rowId xmlns:a16="http://schemas.microsoft.com/office/drawing/2014/main" val="10004"/>
                  </a:ext>
                </a:extLst>
              </a:tr>
              <a:tr h="217923">
                <a:tc>
                  <a:txBody>
                    <a:bodyPr/>
                    <a:lstStyle/>
                    <a:p>
                      <a:pPr algn="ctr">
                        <a:spcAft>
                          <a:spcPts val="0"/>
                        </a:spcAft>
                      </a:pPr>
                      <a:r>
                        <a:rPr lang="ru-RU" sz="1200" dirty="0">
                          <a:effectLst/>
                          <a:latin typeface="+mn-lt"/>
                          <a:ea typeface="+mn-ea"/>
                        </a:rPr>
                        <a:t>5</a:t>
                      </a:r>
                      <a:endParaRPr lang="ru-RU" sz="1200" dirty="0">
                        <a:effectLst/>
                        <a:latin typeface="Times New Roman"/>
                        <a:ea typeface="Times New Roman"/>
                      </a:endParaRPr>
                    </a:p>
                  </a:txBody>
                  <a:tcPr marL="65620" marR="65620" marT="0" marB="0"/>
                </a:tc>
                <a:tc>
                  <a:txBody>
                    <a:bodyPr/>
                    <a:lstStyle/>
                    <a:p>
                      <a:pPr algn="just">
                        <a:spcAft>
                          <a:spcPts val="0"/>
                        </a:spcAft>
                      </a:pPr>
                      <a:r>
                        <a:rPr lang="ru-RU" sz="1200">
                          <a:effectLst/>
                          <a:latin typeface="Times New Roman"/>
                          <a:ea typeface="Times New Roman"/>
                        </a:rPr>
                        <a:t>Наименование предмета</a:t>
                      </a:r>
                    </a:p>
                  </a:txBody>
                  <a:tcPr marL="68580" marR="68580" marT="0" marB="0"/>
                </a:tc>
                <a:tc>
                  <a:txBody>
                    <a:bodyPr/>
                    <a:lstStyle/>
                    <a:p>
                      <a:pPr algn="just">
                        <a:spcAft>
                          <a:spcPts val="0"/>
                        </a:spcAft>
                      </a:pPr>
                      <a:r>
                        <a:rPr lang="ru-RU" sz="1200">
                          <a:effectLst/>
                          <a:latin typeface="Times New Roman"/>
                          <a:ea typeface="Times New Roman"/>
                        </a:rPr>
                        <a:t>Предмет</a:t>
                      </a:r>
                    </a:p>
                  </a:txBody>
                  <a:tcPr marL="68580" marR="68580" marT="0" marB="0"/>
                </a:tc>
                <a:tc>
                  <a:txBody>
                    <a:bodyPr/>
                    <a:lstStyle/>
                    <a:p>
                      <a:pPr algn="just">
                        <a:spcAft>
                          <a:spcPts val="0"/>
                        </a:spcAft>
                      </a:pPr>
                      <a:r>
                        <a:rPr lang="ru-RU" sz="1200" dirty="0">
                          <a:effectLst/>
                          <a:latin typeface="Times New Roman"/>
                          <a:ea typeface="Times New Roman"/>
                        </a:rPr>
                        <a:t>Название предмета учебного плана</a:t>
                      </a:r>
                    </a:p>
                  </a:txBody>
                  <a:tcPr marL="68580" marR="68580" marT="0" marB="0"/>
                </a:tc>
                <a:tc>
                  <a:txBody>
                    <a:bodyPr/>
                    <a:lstStyle/>
                    <a:p>
                      <a:pPr algn="just">
                        <a:spcAft>
                          <a:spcPts val="0"/>
                        </a:spcAft>
                      </a:pPr>
                      <a:r>
                        <a:rPr lang="ru-RU" sz="1200" dirty="0">
                          <a:effectLst/>
                          <a:latin typeface="Times New Roman"/>
                          <a:ea typeface="Times New Roman"/>
                        </a:rPr>
                        <a:t>строка длиной до 50 символов</a:t>
                      </a:r>
                    </a:p>
                  </a:txBody>
                  <a:tcPr marL="68580" marR="68580" marT="0" marB="0"/>
                </a:tc>
                <a:tc>
                  <a:txBody>
                    <a:bodyPr/>
                    <a:lstStyle/>
                    <a:p>
                      <a:pPr algn="just">
                        <a:spcAft>
                          <a:spcPts val="0"/>
                        </a:spcAft>
                      </a:pPr>
                      <a:r>
                        <a:rPr lang="ru-RU" sz="1200" dirty="0">
                          <a:effectLst/>
                          <a:latin typeface="Times New Roman"/>
                          <a:ea typeface="Times New Roman"/>
                        </a:rPr>
                        <a:t>возможный ключ</a:t>
                      </a:r>
                    </a:p>
                  </a:txBody>
                  <a:tcPr marL="68580" marR="68580" marT="0" marB="0"/>
                </a:tc>
                <a:extLst>
                  <a:ext uri="{0D108BD9-81ED-4DB2-BD59-A6C34878D82A}">
                    <a16:rowId xmlns:a16="http://schemas.microsoft.com/office/drawing/2014/main" val="10005"/>
                  </a:ext>
                </a:extLst>
              </a:tr>
            </a:tbl>
          </a:graphicData>
        </a:graphic>
      </p:graphicFrame>
      <p:sp>
        <p:nvSpPr>
          <p:cNvPr id="38" name="Прямоугольник 37"/>
          <p:cNvSpPr/>
          <p:nvPr/>
        </p:nvSpPr>
        <p:spPr>
          <a:xfrm>
            <a:off x="0" y="3003798"/>
            <a:ext cx="9144000" cy="830997"/>
          </a:xfrm>
          <a:prstGeom prst="rect">
            <a:avLst/>
          </a:prstGeom>
        </p:spPr>
        <p:txBody>
          <a:bodyPr wrap="square">
            <a:spAutoFit/>
          </a:bodyPr>
          <a:lstStyle/>
          <a:p>
            <a:pPr algn="just"/>
            <a:r>
              <a:rPr lang="ru-RU" sz="1200" dirty="0">
                <a:solidFill>
                  <a:srgbClr val="000099"/>
                </a:solidFill>
              </a:rPr>
              <a:t>Анализ списка атрибутов показывает, что атрибуты «вуз», «факультет», «учебный год», «семестр», «шифр специальности», «курс», «группа» встречаются практически в каждой форме документа. Это свидетельствует о том, что данные атрибуты являются определяющими, важными, основными, т.е. войдут в </a:t>
            </a:r>
            <a:r>
              <a:rPr lang="ru-RU" sz="1200" b="1" dirty="0">
                <a:solidFill>
                  <a:srgbClr val="000099"/>
                </a:solidFill>
              </a:rPr>
              <a:t>состав ключа</a:t>
            </a:r>
            <a:r>
              <a:rPr lang="ru-RU" sz="1200" dirty="0">
                <a:solidFill>
                  <a:srgbClr val="000099"/>
                </a:solidFill>
              </a:rPr>
              <a:t>. Для того, чтобы избежать длинных составных ключей удобно ввести дополнительные атрибуты, такие как </a:t>
            </a:r>
            <a:r>
              <a:rPr lang="ru-RU" sz="1200" b="1" dirty="0">
                <a:solidFill>
                  <a:srgbClr val="000099"/>
                </a:solidFill>
              </a:rPr>
              <a:t>«код студента»</a:t>
            </a:r>
            <a:r>
              <a:rPr lang="ru-RU" sz="1200" dirty="0">
                <a:solidFill>
                  <a:srgbClr val="000099"/>
                </a:solidFill>
              </a:rPr>
              <a:t>.</a:t>
            </a:r>
          </a:p>
        </p:txBody>
      </p:sp>
    </p:spTree>
    <p:extLst>
      <p:ext uri="{BB962C8B-B14F-4D97-AF65-F5344CB8AC3E}">
        <p14:creationId xmlns:p14="http://schemas.microsoft.com/office/powerpoint/2010/main" val="201918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Упрощенная информационная схема системы «Факультет»</a:t>
            </a:r>
          </a:p>
        </p:txBody>
      </p:sp>
      <p:sp>
        <p:nvSpPr>
          <p:cNvPr id="3" name="Прямоугольник 2"/>
          <p:cNvSpPr/>
          <p:nvPr/>
        </p:nvSpPr>
        <p:spPr>
          <a:xfrm>
            <a:off x="1187624" y="722970"/>
            <a:ext cx="93610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Факультет</a:t>
            </a:r>
          </a:p>
        </p:txBody>
      </p:sp>
      <p:sp>
        <p:nvSpPr>
          <p:cNvPr id="9" name="Прямоугольник 8"/>
          <p:cNvSpPr/>
          <p:nvPr/>
        </p:nvSpPr>
        <p:spPr>
          <a:xfrm>
            <a:off x="6444208" y="722970"/>
            <a:ext cx="93610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Кафедра</a:t>
            </a:r>
          </a:p>
        </p:txBody>
      </p:sp>
      <p:sp>
        <p:nvSpPr>
          <p:cNvPr id="10" name="Прямоугольник 9"/>
          <p:cNvSpPr/>
          <p:nvPr/>
        </p:nvSpPr>
        <p:spPr>
          <a:xfrm>
            <a:off x="6444208" y="1635646"/>
            <a:ext cx="1584176"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Преподаватель</a:t>
            </a:r>
          </a:p>
        </p:txBody>
      </p:sp>
      <p:sp>
        <p:nvSpPr>
          <p:cNvPr id="11" name="Прямоугольник 10"/>
          <p:cNvSpPr/>
          <p:nvPr/>
        </p:nvSpPr>
        <p:spPr>
          <a:xfrm>
            <a:off x="3563888" y="163564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Расписание</a:t>
            </a:r>
          </a:p>
        </p:txBody>
      </p:sp>
      <p:sp>
        <p:nvSpPr>
          <p:cNvPr id="12" name="Прямоугольник 11"/>
          <p:cNvSpPr/>
          <p:nvPr/>
        </p:nvSpPr>
        <p:spPr>
          <a:xfrm>
            <a:off x="1007604" y="163564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Учебная группа</a:t>
            </a:r>
          </a:p>
        </p:txBody>
      </p:sp>
      <p:sp>
        <p:nvSpPr>
          <p:cNvPr id="13" name="Прямоугольник 12"/>
          <p:cNvSpPr/>
          <p:nvPr/>
        </p:nvSpPr>
        <p:spPr>
          <a:xfrm>
            <a:off x="6444208" y="271576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Предмет</a:t>
            </a:r>
          </a:p>
        </p:txBody>
      </p:sp>
      <p:sp>
        <p:nvSpPr>
          <p:cNvPr id="14" name="Прямоугольник 13"/>
          <p:cNvSpPr/>
          <p:nvPr/>
        </p:nvSpPr>
        <p:spPr>
          <a:xfrm>
            <a:off x="3563888" y="271576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Экзамен</a:t>
            </a:r>
          </a:p>
        </p:txBody>
      </p:sp>
      <p:sp>
        <p:nvSpPr>
          <p:cNvPr id="15" name="Прямоугольник 14"/>
          <p:cNvSpPr/>
          <p:nvPr/>
        </p:nvSpPr>
        <p:spPr>
          <a:xfrm>
            <a:off x="719572" y="2715766"/>
            <a:ext cx="1584176"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Студент</a:t>
            </a:r>
          </a:p>
        </p:txBody>
      </p:sp>
      <p:sp>
        <p:nvSpPr>
          <p:cNvPr id="16" name="Прямоугольник 15"/>
          <p:cNvSpPr/>
          <p:nvPr/>
        </p:nvSpPr>
        <p:spPr>
          <a:xfrm>
            <a:off x="3552938" y="4221576"/>
            <a:ext cx="1296144" cy="334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u-RU" sz="1200" dirty="0"/>
              <a:t>Специальность</a:t>
            </a:r>
          </a:p>
        </p:txBody>
      </p:sp>
      <p:cxnSp>
        <p:nvCxnSpPr>
          <p:cNvPr id="17" name="Прямая со стрелкой 16"/>
          <p:cNvCxnSpPr>
            <a:stCxn id="3" idx="3"/>
            <a:endCxn id="9" idx="1"/>
          </p:cNvCxnSpPr>
          <p:nvPr/>
        </p:nvCxnSpPr>
        <p:spPr>
          <a:xfrm>
            <a:off x="2123728" y="890414"/>
            <a:ext cx="432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9" idx="2"/>
          </p:cNvCxnSpPr>
          <p:nvPr/>
        </p:nvCxnSpPr>
        <p:spPr>
          <a:xfrm>
            <a:off x="6912260" y="1057858"/>
            <a:ext cx="0" cy="5777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0" idx="1"/>
            <a:endCxn id="11" idx="3"/>
          </p:cNvCxnSpPr>
          <p:nvPr/>
        </p:nvCxnSpPr>
        <p:spPr>
          <a:xfrm flipH="1">
            <a:off x="4860032" y="1803090"/>
            <a:ext cx="15841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2" idx="3"/>
            <a:endCxn id="11" idx="1"/>
          </p:cNvCxnSpPr>
          <p:nvPr/>
        </p:nvCxnSpPr>
        <p:spPr>
          <a:xfrm>
            <a:off x="2303748" y="1803090"/>
            <a:ext cx="12601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3" idx="2"/>
            <a:endCxn id="12" idx="0"/>
          </p:cNvCxnSpPr>
          <p:nvPr/>
        </p:nvCxnSpPr>
        <p:spPr>
          <a:xfrm>
            <a:off x="1655676" y="1057858"/>
            <a:ext cx="0" cy="5777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a:off x="2303748" y="1970534"/>
            <a:ext cx="4140460" cy="745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p:nvPr/>
        </p:nvCxnSpPr>
        <p:spPr>
          <a:xfrm>
            <a:off x="6912260" y="1970534"/>
            <a:ext cx="0" cy="745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stCxn id="13" idx="1"/>
            <a:endCxn id="14" idx="3"/>
          </p:cNvCxnSpPr>
          <p:nvPr/>
        </p:nvCxnSpPr>
        <p:spPr>
          <a:xfrm flipH="1">
            <a:off x="4860032" y="2883210"/>
            <a:ext cx="15841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15" idx="3"/>
            <a:endCxn id="14" idx="1"/>
          </p:cNvCxnSpPr>
          <p:nvPr/>
        </p:nvCxnSpPr>
        <p:spPr>
          <a:xfrm>
            <a:off x="2303748" y="2883210"/>
            <a:ext cx="12601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a:off x="2303748" y="3050654"/>
            <a:ext cx="1264332" cy="1170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endCxn id="13" idx="2"/>
          </p:cNvCxnSpPr>
          <p:nvPr/>
        </p:nvCxnSpPr>
        <p:spPr>
          <a:xfrm flipV="1">
            <a:off x="4860032" y="3050654"/>
            <a:ext cx="2232248" cy="1170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12" idx="2"/>
          </p:cNvCxnSpPr>
          <p:nvPr/>
        </p:nvCxnSpPr>
        <p:spPr>
          <a:xfrm>
            <a:off x="1655676" y="1970534"/>
            <a:ext cx="0" cy="7452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Прямоугольник 43"/>
          <p:cNvSpPr/>
          <p:nvPr/>
        </p:nvSpPr>
        <p:spPr>
          <a:xfrm>
            <a:off x="3734971" y="569080"/>
            <a:ext cx="1059906" cy="307777"/>
          </a:xfrm>
          <a:prstGeom prst="rect">
            <a:avLst/>
          </a:prstGeom>
        </p:spPr>
        <p:txBody>
          <a:bodyPr wrap="none">
            <a:spAutoFit/>
          </a:bodyPr>
          <a:lstStyle/>
          <a:p>
            <a:r>
              <a:rPr lang="ru-RU" sz="1400" dirty="0">
                <a:solidFill>
                  <a:srgbClr val="000099"/>
                </a:solidFill>
              </a:rPr>
              <a:t>состоит из</a:t>
            </a:r>
            <a:endParaRPr lang="ru-RU" dirty="0"/>
          </a:p>
        </p:txBody>
      </p:sp>
      <p:sp>
        <p:nvSpPr>
          <p:cNvPr id="45" name="Прямоугольник 44"/>
          <p:cNvSpPr/>
          <p:nvPr/>
        </p:nvSpPr>
        <p:spPr>
          <a:xfrm>
            <a:off x="553538" y="1192863"/>
            <a:ext cx="1115690" cy="307777"/>
          </a:xfrm>
          <a:prstGeom prst="rect">
            <a:avLst/>
          </a:prstGeom>
        </p:spPr>
        <p:txBody>
          <a:bodyPr wrap="none">
            <a:spAutoFit/>
          </a:bodyPr>
          <a:lstStyle/>
          <a:p>
            <a:r>
              <a:rPr lang="ru-RU" sz="1400" dirty="0">
                <a:solidFill>
                  <a:srgbClr val="000099"/>
                </a:solidFill>
              </a:rPr>
              <a:t>формирует</a:t>
            </a:r>
            <a:endParaRPr lang="ru-RU" dirty="0"/>
          </a:p>
        </p:txBody>
      </p:sp>
      <p:sp>
        <p:nvSpPr>
          <p:cNvPr id="46" name="Прямоугольник 45"/>
          <p:cNvSpPr/>
          <p:nvPr/>
        </p:nvSpPr>
        <p:spPr>
          <a:xfrm>
            <a:off x="5569416" y="1071757"/>
            <a:ext cx="1318438" cy="307777"/>
          </a:xfrm>
          <a:prstGeom prst="rect">
            <a:avLst/>
          </a:prstGeom>
        </p:spPr>
        <p:txBody>
          <a:bodyPr wrap="none">
            <a:spAutoFit/>
          </a:bodyPr>
          <a:lstStyle/>
          <a:p>
            <a:r>
              <a:rPr lang="ru-RU" sz="1400" dirty="0">
                <a:solidFill>
                  <a:srgbClr val="000099"/>
                </a:solidFill>
              </a:rPr>
              <a:t>имеет состав</a:t>
            </a:r>
            <a:endParaRPr lang="ru-RU" dirty="0"/>
          </a:p>
        </p:txBody>
      </p:sp>
      <p:sp>
        <p:nvSpPr>
          <p:cNvPr id="47" name="Прямоугольник 46"/>
          <p:cNvSpPr/>
          <p:nvPr/>
        </p:nvSpPr>
        <p:spPr>
          <a:xfrm>
            <a:off x="2280908" y="1395088"/>
            <a:ext cx="1272400" cy="307777"/>
          </a:xfrm>
          <a:prstGeom prst="rect">
            <a:avLst/>
          </a:prstGeom>
        </p:spPr>
        <p:txBody>
          <a:bodyPr wrap="none">
            <a:spAutoFit/>
          </a:bodyPr>
          <a:lstStyle/>
          <a:p>
            <a:r>
              <a:rPr lang="ru-RU" sz="1400" dirty="0">
                <a:solidFill>
                  <a:srgbClr val="000099"/>
                </a:solidFill>
              </a:rPr>
              <a:t>обучается по</a:t>
            </a:r>
            <a:endParaRPr lang="ru-RU" dirty="0"/>
          </a:p>
        </p:txBody>
      </p:sp>
      <p:sp>
        <p:nvSpPr>
          <p:cNvPr id="48" name="Прямоугольник 47"/>
          <p:cNvSpPr/>
          <p:nvPr/>
        </p:nvSpPr>
        <p:spPr>
          <a:xfrm>
            <a:off x="5053366" y="1474253"/>
            <a:ext cx="1182631" cy="307777"/>
          </a:xfrm>
          <a:prstGeom prst="rect">
            <a:avLst/>
          </a:prstGeom>
        </p:spPr>
        <p:txBody>
          <a:bodyPr wrap="none">
            <a:spAutoFit/>
          </a:bodyPr>
          <a:lstStyle/>
          <a:p>
            <a:r>
              <a:rPr lang="ru-RU" sz="1400" dirty="0">
                <a:solidFill>
                  <a:srgbClr val="000099"/>
                </a:solidFill>
              </a:rPr>
              <a:t>работает по</a:t>
            </a:r>
            <a:endParaRPr lang="ru-RU" dirty="0"/>
          </a:p>
        </p:txBody>
      </p:sp>
      <p:sp>
        <p:nvSpPr>
          <p:cNvPr id="49" name="Прямоугольник 48"/>
          <p:cNvSpPr/>
          <p:nvPr/>
        </p:nvSpPr>
        <p:spPr>
          <a:xfrm>
            <a:off x="6294624" y="1995686"/>
            <a:ext cx="653640" cy="307777"/>
          </a:xfrm>
          <a:prstGeom prst="rect">
            <a:avLst/>
          </a:prstGeom>
        </p:spPr>
        <p:txBody>
          <a:bodyPr wrap="none">
            <a:spAutoFit/>
          </a:bodyPr>
          <a:lstStyle/>
          <a:p>
            <a:r>
              <a:rPr lang="ru-RU" sz="1400" dirty="0">
                <a:solidFill>
                  <a:srgbClr val="000099"/>
                </a:solidFill>
              </a:rPr>
              <a:t>ведет</a:t>
            </a:r>
            <a:endParaRPr lang="ru-RU" dirty="0"/>
          </a:p>
        </p:txBody>
      </p:sp>
      <p:sp>
        <p:nvSpPr>
          <p:cNvPr id="50" name="Прямоугольник 49"/>
          <p:cNvSpPr/>
          <p:nvPr/>
        </p:nvSpPr>
        <p:spPr>
          <a:xfrm>
            <a:off x="5004048" y="2189261"/>
            <a:ext cx="822726" cy="307777"/>
          </a:xfrm>
          <a:prstGeom prst="rect">
            <a:avLst/>
          </a:prstGeom>
        </p:spPr>
        <p:txBody>
          <a:bodyPr wrap="none">
            <a:spAutoFit/>
          </a:bodyPr>
          <a:lstStyle/>
          <a:p>
            <a:r>
              <a:rPr lang="ru-RU" sz="1400" dirty="0">
                <a:solidFill>
                  <a:srgbClr val="000099"/>
                </a:solidFill>
              </a:rPr>
              <a:t>изучает</a:t>
            </a:r>
            <a:endParaRPr lang="ru-RU" dirty="0"/>
          </a:p>
        </p:txBody>
      </p:sp>
      <p:sp>
        <p:nvSpPr>
          <p:cNvPr id="51" name="Прямоугольник 50"/>
          <p:cNvSpPr/>
          <p:nvPr/>
        </p:nvSpPr>
        <p:spPr>
          <a:xfrm>
            <a:off x="2497730" y="2571750"/>
            <a:ext cx="653192" cy="307777"/>
          </a:xfrm>
          <a:prstGeom prst="rect">
            <a:avLst/>
          </a:prstGeom>
        </p:spPr>
        <p:txBody>
          <a:bodyPr wrap="none">
            <a:spAutoFit/>
          </a:bodyPr>
          <a:lstStyle/>
          <a:p>
            <a:r>
              <a:rPr lang="ru-RU" sz="1400" dirty="0">
                <a:solidFill>
                  <a:srgbClr val="000099"/>
                </a:solidFill>
              </a:rPr>
              <a:t>сдает</a:t>
            </a:r>
            <a:endParaRPr lang="ru-RU" dirty="0"/>
          </a:p>
        </p:txBody>
      </p:sp>
      <p:sp>
        <p:nvSpPr>
          <p:cNvPr id="54" name="Прямоугольник 53"/>
          <p:cNvSpPr/>
          <p:nvPr/>
        </p:nvSpPr>
        <p:spPr>
          <a:xfrm>
            <a:off x="5385718" y="2859782"/>
            <a:ext cx="838756" cy="307777"/>
          </a:xfrm>
          <a:prstGeom prst="rect">
            <a:avLst/>
          </a:prstGeom>
        </p:spPr>
        <p:txBody>
          <a:bodyPr wrap="none">
            <a:spAutoFit/>
          </a:bodyPr>
          <a:lstStyle/>
          <a:p>
            <a:r>
              <a:rPr lang="ru-RU" sz="1400" dirty="0">
                <a:solidFill>
                  <a:srgbClr val="000099"/>
                </a:solidFill>
              </a:rPr>
              <a:t>сдается</a:t>
            </a:r>
            <a:endParaRPr lang="ru-RU" dirty="0"/>
          </a:p>
        </p:txBody>
      </p:sp>
      <p:sp>
        <p:nvSpPr>
          <p:cNvPr id="55" name="Прямоугольник 54"/>
          <p:cNvSpPr/>
          <p:nvPr/>
        </p:nvSpPr>
        <p:spPr>
          <a:xfrm>
            <a:off x="864209" y="2081539"/>
            <a:ext cx="827471" cy="523220"/>
          </a:xfrm>
          <a:prstGeom prst="rect">
            <a:avLst/>
          </a:prstGeom>
        </p:spPr>
        <p:txBody>
          <a:bodyPr wrap="none">
            <a:spAutoFit/>
          </a:bodyPr>
          <a:lstStyle/>
          <a:p>
            <a:r>
              <a:rPr lang="ru-RU" sz="1400" dirty="0">
                <a:solidFill>
                  <a:srgbClr val="000099"/>
                </a:solidFill>
              </a:rPr>
              <a:t>состоит</a:t>
            </a:r>
          </a:p>
          <a:p>
            <a:r>
              <a:rPr lang="ru-RU" sz="1400" dirty="0">
                <a:solidFill>
                  <a:srgbClr val="000099"/>
                </a:solidFill>
              </a:rPr>
              <a:t>из</a:t>
            </a:r>
            <a:endParaRPr lang="ru-RU" dirty="0"/>
          </a:p>
        </p:txBody>
      </p:sp>
      <p:sp>
        <p:nvSpPr>
          <p:cNvPr id="56" name="Прямоугольник 55"/>
          <p:cNvSpPr/>
          <p:nvPr/>
        </p:nvSpPr>
        <p:spPr>
          <a:xfrm>
            <a:off x="1705804" y="3590488"/>
            <a:ext cx="1272400" cy="307777"/>
          </a:xfrm>
          <a:prstGeom prst="rect">
            <a:avLst/>
          </a:prstGeom>
        </p:spPr>
        <p:txBody>
          <a:bodyPr wrap="none">
            <a:spAutoFit/>
          </a:bodyPr>
          <a:lstStyle/>
          <a:p>
            <a:r>
              <a:rPr lang="ru-RU" sz="1400" dirty="0">
                <a:solidFill>
                  <a:srgbClr val="000099"/>
                </a:solidFill>
              </a:rPr>
              <a:t>обучается по</a:t>
            </a:r>
            <a:endParaRPr lang="ru-RU" dirty="0"/>
          </a:p>
        </p:txBody>
      </p:sp>
      <p:sp>
        <p:nvSpPr>
          <p:cNvPr id="57" name="Прямоугольник 56"/>
          <p:cNvSpPr/>
          <p:nvPr/>
        </p:nvSpPr>
        <p:spPr>
          <a:xfrm>
            <a:off x="6107912" y="3590488"/>
            <a:ext cx="1059906" cy="307777"/>
          </a:xfrm>
          <a:prstGeom prst="rect">
            <a:avLst/>
          </a:prstGeom>
        </p:spPr>
        <p:txBody>
          <a:bodyPr wrap="none">
            <a:spAutoFit/>
          </a:bodyPr>
          <a:lstStyle/>
          <a:p>
            <a:r>
              <a:rPr lang="ru-RU" sz="1400" dirty="0">
                <a:solidFill>
                  <a:srgbClr val="000099"/>
                </a:solidFill>
              </a:rPr>
              <a:t>состоит из</a:t>
            </a:r>
            <a:endParaRPr lang="ru-RU" dirty="0"/>
          </a:p>
        </p:txBody>
      </p:sp>
    </p:spTree>
    <p:extLst>
      <p:ext uri="{BB962C8B-B14F-4D97-AF65-F5344CB8AC3E}">
        <p14:creationId xmlns:p14="http://schemas.microsoft.com/office/powerpoint/2010/main" val="345331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Первая </a:t>
            </a:r>
            <a:r>
              <a:rPr lang="en-US" sz="2000" b="1" dirty="0">
                <a:solidFill>
                  <a:srgbClr val="000099"/>
                </a:solidFill>
              </a:rPr>
              <a:t>ER-</a:t>
            </a:r>
            <a:r>
              <a:rPr lang="ru-RU" sz="2000" b="1" dirty="0">
                <a:solidFill>
                  <a:srgbClr val="000099"/>
                </a:solidFill>
              </a:rPr>
              <a:t>диаграмма ИС «Факультет»</a:t>
            </a:r>
          </a:p>
          <a:p>
            <a:r>
              <a:rPr lang="ru-RU" sz="2000" b="1" dirty="0">
                <a:solidFill>
                  <a:srgbClr val="000099"/>
                </a:solidFill>
              </a:rPr>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92238"/>
            <a:ext cx="5688632" cy="41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5868144" y="744610"/>
            <a:ext cx="3275856" cy="1384995"/>
          </a:xfrm>
          <a:prstGeom prst="rect">
            <a:avLst/>
          </a:prstGeom>
        </p:spPr>
        <p:txBody>
          <a:bodyPr wrap="square">
            <a:spAutoFit/>
          </a:bodyPr>
          <a:lstStyle/>
          <a:p>
            <a:pPr lvl="0" algn="just"/>
            <a:r>
              <a:rPr lang="ru-RU" sz="1200" dirty="0">
                <a:solidFill>
                  <a:srgbClr val="000099"/>
                </a:solidFill>
              </a:rPr>
              <a:t>Данная диаграмма отношений является первоначальной, </a:t>
            </a:r>
            <a:r>
              <a:rPr lang="ru-RU" sz="1200" u="sng" dirty="0">
                <a:solidFill>
                  <a:srgbClr val="000099"/>
                </a:solidFill>
              </a:rPr>
              <a:t>не окончательной</a:t>
            </a:r>
            <a:r>
              <a:rPr lang="ru-RU" sz="1200" dirty="0">
                <a:solidFill>
                  <a:srgbClr val="000099"/>
                </a:solidFill>
              </a:rPr>
              <a:t>. В некоторых сущностях ошибочно выделены ключи, некоторые связи атрибутов не учтены. Диаграмма нуждается в процедуре нормализации, которая и будет произведена позже.</a:t>
            </a:r>
          </a:p>
        </p:txBody>
      </p:sp>
    </p:spTree>
    <p:extLst>
      <p:ext uri="{BB962C8B-B14F-4D97-AF65-F5344CB8AC3E}">
        <p14:creationId xmlns:p14="http://schemas.microsoft.com/office/powerpoint/2010/main" val="356272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Модель «сущность-связь»</a:t>
            </a:r>
          </a:p>
        </p:txBody>
      </p:sp>
      <p:sp>
        <p:nvSpPr>
          <p:cNvPr id="36" name="Прямоугольник 35"/>
          <p:cNvSpPr/>
          <p:nvPr/>
        </p:nvSpPr>
        <p:spPr>
          <a:xfrm>
            <a:off x="0" y="461651"/>
            <a:ext cx="9144000" cy="1200329"/>
          </a:xfrm>
          <a:prstGeom prst="rect">
            <a:avLst/>
          </a:prstGeom>
        </p:spPr>
        <p:txBody>
          <a:bodyPr wrap="square">
            <a:spAutoFit/>
          </a:bodyPr>
          <a:lstStyle/>
          <a:p>
            <a:pPr algn="just"/>
            <a:r>
              <a:rPr lang="ru-RU" sz="1200" b="1" dirty="0">
                <a:solidFill>
                  <a:srgbClr val="000099"/>
                </a:solidFill>
              </a:rPr>
              <a:t>Цель моделирования данных </a:t>
            </a:r>
            <a:r>
              <a:rPr lang="ru-RU" sz="1200" dirty="0">
                <a:solidFill>
                  <a:srgbClr val="000099"/>
                </a:solidFill>
              </a:rPr>
              <a:t>состоит в обеспечении разработчика ИС </a:t>
            </a:r>
            <a:r>
              <a:rPr lang="ru-RU" sz="1200" i="1" dirty="0">
                <a:solidFill>
                  <a:srgbClr val="000099"/>
                </a:solidFill>
              </a:rPr>
              <a:t>концептуальной схемой </a:t>
            </a:r>
            <a:r>
              <a:rPr lang="ru-RU" sz="1200" dirty="0">
                <a:solidFill>
                  <a:srgbClr val="000099"/>
                </a:solidFill>
              </a:rPr>
              <a:t>базы данных в форме одной или нескольких моделей, которые относительно легко могут быть отображены в любую систему баз данных. Одним из распространенных средств моделирования данных являются модели "сущность-связь" (ER-модели), нотация которых впервые введена П. </a:t>
            </a:r>
            <a:r>
              <a:rPr lang="ru-RU" sz="1200" dirty="0" err="1">
                <a:solidFill>
                  <a:srgbClr val="000099"/>
                </a:solidFill>
              </a:rPr>
              <a:t>Ченом</a:t>
            </a:r>
            <a:r>
              <a:rPr lang="ru-RU" sz="1200" dirty="0">
                <a:solidFill>
                  <a:srgbClr val="000099"/>
                </a:solidFill>
              </a:rPr>
              <a:t> в 1976 г. ER- модель включает аналоги всех семантических объектов (сущность, свойство, связь, подтип). </a:t>
            </a:r>
            <a:r>
              <a:rPr lang="ru-RU" sz="1200" dirty="0" err="1">
                <a:solidFill>
                  <a:srgbClr val="000099"/>
                </a:solidFill>
              </a:rPr>
              <a:t>Ченом</a:t>
            </a:r>
            <a:r>
              <a:rPr lang="ru-RU" sz="1200" dirty="0">
                <a:solidFill>
                  <a:srgbClr val="000099"/>
                </a:solidFill>
              </a:rPr>
              <a:t> была предложена не только ER-модель, но и соответствующая ей технология построения диаграмм, получивших название «ER-диаграммы». </a:t>
            </a:r>
          </a:p>
        </p:txBody>
      </p:sp>
      <p:graphicFrame>
        <p:nvGraphicFramePr>
          <p:cNvPr id="4" name="Group 68"/>
          <p:cNvGraphicFramePr>
            <a:graphicFrameLocks noGrp="1"/>
          </p:cNvGraphicFramePr>
          <p:nvPr>
            <p:ph idx="1"/>
          </p:nvPr>
        </p:nvGraphicFramePr>
        <p:xfrm>
          <a:off x="107504" y="1676593"/>
          <a:ext cx="3888432" cy="2732508"/>
        </p:xfrm>
        <a:graphic>
          <a:graphicData uri="http://schemas.openxmlformats.org/drawingml/2006/table">
            <a:tbl>
              <a:tblPr/>
              <a:tblGrid>
                <a:gridCol w="1800200">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1316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a:ln>
                            <a:noFill/>
                          </a:ln>
                          <a:solidFill>
                            <a:schemeClr val="tx1"/>
                          </a:solidFill>
                          <a:effectLst/>
                          <a:latin typeface="Times New Roman" pitchFamily="18" charset="0"/>
                        </a:rPr>
                        <a:t>Обозначение</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a:ln>
                            <a:noFill/>
                          </a:ln>
                          <a:solidFill>
                            <a:schemeClr val="tx1"/>
                          </a:solidFill>
                          <a:effectLst/>
                          <a:latin typeface="Times New Roman" pitchFamily="18" charset="0"/>
                        </a:rPr>
                        <a:t>Значение</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8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Тип, определяющий набор независимых сущностей</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01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Тип, определяющий набор зависимых сущностей</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2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Атрибут</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2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Ключевой атрибут</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rPr>
                        <a:t>Тип, определяющий набор бинарных связей</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Rectangle 34"/>
          <p:cNvSpPr>
            <a:spLocks noChangeArrowheads="1"/>
          </p:cNvSpPr>
          <p:nvPr/>
        </p:nvSpPr>
        <p:spPr bwMode="auto">
          <a:xfrm>
            <a:off x="251520" y="2030214"/>
            <a:ext cx="1510828" cy="287784"/>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a:t>Имя сущности</a:t>
            </a:r>
          </a:p>
        </p:txBody>
      </p:sp>
      <p:sp>
        <p:nvSpPr>
          <p:cNvPr id="7" name="Rectangle 40"/>
          <p:cNvSpPr>
            <a:spLocks noChangeArrowheads="1"/>
          </p:cNvSpPr>
          <p:nvPr/>
        </p:nvSpPr>
        <p:spPr bwMode="auto">
          <a:xfrm>
            <a:off x="251521" y="2448181"/>
            <a:ext cx="1510828" cy="312562"/>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ru-RU" altLang="ru-RU"/>
          </a:p>
        </p:txBody>
      </p:sp>
      <p:sp>
        <p:nvSpPr>
          <p:cNvPr id="8" name="Rectangle 39"/>
          <p:cNvSpPr>
            <a:spLocks noChangeArrowheads="1"/>
          </p:cNvSpPr>
          <p:nvPr/>
        </p:nvSpPr>
        <p:spPr bwMode="auto">
          <a:xfrm>
            <a:off x="318759" y="2499891"/>
            <a:ext cx="1383075" cy="209141"/>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a:t>Имя типа</a:t>
            </a:r>
          </a:p>
        </p:txBody>
      </p:sp>
      <p:sp>
        <p:nvSpPr>
          <p:cNvPr id="9" name="Oval 43"/>
          <p:cNvSpPr>
            <a:spLocks noChangeArrowheads="1"/>
          </p:cNvSpPr>
          <p:nvPr/>
        </p:nvSpPr>
        <p:spPr bwMode="auto">
          <a:xfrm>
            <a:off x="251520" y="2869796"/>
            <a:ext cx="1510829" cy="41635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err="1"/>
              <a:t>имя_атрибута</a:t>
            </a:r>
            <a:endParaRPr lang="ru-RU" altLang="ru-RU" sz="1400" dirty="0"/>
          </a:p>
        </p:txBody>
      </p:sp>
      <p:sp>
        <p:nvSpPr>
          <p:cNvPr id="11" name="AutoShape 58"/>
          <p:cNvSpPr>
            <a:spLocks noChangeArrowheads="1"/>
          </p:cNvSpPr>
          <p:nvPr/>
        </p:nvSpPr>
        <p:spPr bwMode="auto">
          <a:xfrm>
            <a:off x="251520" y="3858557"/>
            <a:ext cx="1510830" cy="518635"/>
          </a:xfrm>
          <a:prstGeom prst="diamond">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err="1"/>
              <a:t>Имя_связи</a:t>
            </a:r>
            <a:endParaRPr lang="ru-RU" altLang="ru-RU" sz="1400" dirty="0"/>
          </a:p>
        </p:txBody>
      </p:sp>
      <p:sp>
        <p:nvSpPr>
          <p:cNvPr id="12" name="Oval 43"/>
          <p:cNvSpPr>
            <a:spLocks noChangeArrowheads="1"/>
          </p:cNvSpPr>
          <p:nvPr/>
        </p:nvSpPr>
        <p:spPr bwMode="auto">
          <a:xfrm>
            <a:off x="251520" y="3379016"/>
            <a:ext cx="1510830" cy="41635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u="sng" dirty="0" err="1"/>
              <a:t>имя_атрибута</a:t>
            </a:r>
            <a:endParaRPr lang="ru-RU" altLang="ru-RU" sz="1400" u="sng" dirty="0"/>
          </a:p>
        </p:txBody>
      </p:sp>
      <p:sp>
        <p:nvSpPr>
          <p:cNvPr id="13" name="Прямоугольник 12"/>
          <p:cNvSpPr/>
          <p:nvPr/>
        </p:nvSpPr>
        <p:spPr>
          <a:xfrm>
            <a:off x="4067512" y="1739144"/>
            <a:ext cx="5076488" cy="2677656"/>
          </a:xfrm>
          <a:prstGeom prst="rect">
            <a:avLst/>
          </a:prstGeom>
        </p:spPr>
        <p:txBody>
          <a:bodyPr wrap="square">
            <a:spAutoFit/>
          </a:bodyPr>
          <a:lstStyle/>
          <a:p>
            <a:pPr algn="just"/>
            <a:r>
              <a:rPr lang="ru-RU" sz="1200" b="1" dirty="0">
                <a:solidFill>
                  <a:srgbClr val="000099"/>
                </a:solidFill>
              </a:rPr>
              <a:t>Сущность</a:t>
            </a:r>
            <a:r>
              <a:rPr lang="ru-RU" sz="1200" dirty="0">
                <a:solidFill>
                  <a:srgbClr val="000099"/>
                </a:solidFill>
              </a:rPr>
              <a:t> (</a:t>
            </a:r>
            <a:r>
              <a:rPr lang="ru-RU" sz="1200" b="1" dirty="0" err="1">
                <a:solidFill>
                  <a:srgbClr val="000099"/>
                </a:solidFill>
              </a:rPr>
              <a:t>Entity</a:t>
            </a:r>
            <a:r>
              <a:rPr lang="ru-RU" sz="1200" dirty="0">
                <a:solidFill>
                  <a:srgbClr val="000099"/>
                </a:solidFill>
              </a:rPr>
              <a:t>) — реальный или абстрактный объект, явление или процесс, имеющий существенное значение для рассматриваемой предметной области. </a:t>
            </a:r>
          </a:p>
          <a:p>
            <a:pPr algn="just"/>
            <a:r>
              <a:rPr lang="ru-RU" sz="1200" dirty="0">
                <a:solidFill>
                  <a:srgbClr val="000099"/>
                </a:solidFill>
              </a:rPr>
              <a:t>Каждая сущность должна обладать уникальным идентификатором (</a:t>
            </a:r>
            <a:r>
              <a:rPr lang="ru-RU" sz="1200" dirty="0" err="1">
                <a:solidFill>
                  <a:srgbClr val="000099"/>
                </a:solidFill>
              </a:rPr>
              <a:t>ами</a:t>
            </a:r>
            <a:r>
              <a:rPr lang="ru-RU" sz="1200" dirty="0">
                <a:solidFill>
                  <a:srgbClr val="000099"/>
                </a:solidFill>
              </a:rPr>
              <a:t>), благодаря чему каждый экземпляр сущности однозначно идентифицируется и отличается от всех других экземпляров данного типа сущности. Каждая сущность должна обладать </a:t>
            </a:r>
            <a:r>
              <a:rPr lang="ru-RU" sz="1200" i="1" dirty="0">
                <a:solidFill>
                  <a:srgbClr val="000099"/>
                </a:solidFill>
              </a:rPr>
              <a:t>свойствами</a:t>
            </a:r>
            <a:r>
              <a:rPr lang="ru-RU" sz="1200" dirty="0">
                <a:solidFill>
                  <a:srgbClr val="000099"/>
                </a:solidFill>
              </a:rPr>
              <a:t>:</a:t>
            </a:r>
          </a:p>
          <a:p>
            <a:pPr marL="171450" indent="-171450" algn="just">
              <a:buFont typeface="Arial" pitchFamily="34" charset="0"/>
              <a:buChar char="•"/>
            </a:pPr>
            <a:r>
              <a:rPr lang="ru-RU" sz="1200" dirty="0">
                <a:solidFill>
                  <a:srgbClr val="000099"/>
                </a:solidFill>
              </a:rPr>
              <a:t>Иметь уникальное имя.</a:t>
            </a:r>
          </a:p>
          <a:p>
            <a:pPr marL="171450" indent="-171450" algn="just">
              <a:buFont typeface="Arial" pitchFamily="34" charset="0"/>
              <a:buChar char="•"/>
            </a:pPr>
            <a:r>
              <a:rPr lang="ru-RU" sz="1200" dirty="0">
                <a:solidFill>
                  <a:srgbClr val="000099"/>
                </a:solidFill>
              </a:rPr>
              <a:t>Обладать одним или несколькими атрибутами, которые принадлежат сущности.</a:t>
            </a:r>
          </a:p>
          <a:p>
            <a:pPr marL="171450" indent="-171450" algn="just">
              <a:buFont typeface="Arial" pitchFamily="34" charset="0"/>
              <a:buChar char="•"/>
            </a:pPr>
            <a:r>
              <a:rPr lang="ru-RU" sz="1200" dirty="0">
                <a:solidFill>
                  <a:srgbClr val="000099"/>
                </a:solidFill>
              </a:rPr>
              <a:t>Обладать одним или несколькими идентифицирующими атрибутами, однозначно идентифицирующими каждый экземпляр сущности.</a:t>
            </a:r>
          </a:p>
        </p:txBody>
      </p:sp>
    </p:spTree>
    <p:extLst>
      <p:ext uri="{BB962C8B-B14F-4D97-AF65-F5344CB8AC3E}">
        <p14:creationId xmlns:p14="http://schemas.microsoft.com/office/powerpoint/2010/main" val="84087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Сильные и слабые сущности</a:t>
            </a:r>
          </a:p>
        </p:txBody>
      </p:sp>
      <p:sp>
        <p:nvSpPr>
          <p:cNvPr id="36" name="Прямоугольник 35"/>
          <p:cNvSpPr/>
          <p:nvPr/>
        </p:nvSpPr>
        <p:spPr>
          <a:xfrm>
            <a:off x="0" y="461651"/>
            <a:ext cx="9144000" cy="3754874"/>
          </a:xfrm>
          <a:prstGeom prst="rect">
            <a:avLst/>
          </a:prstGeom>
        </p:spPr>
        <p:txBody>
          <a:bodyPr wrap="square">
            <a:spAutoFit/>
          </a:bodyPr>
          <a:lstStyle/>
          <a:p>
            <a:pPr algn="just"/>
            <a:r>
              <a:rPr lang="ru-RU" sz="1400" dirty="0">
                <a:solidFill>
                  <a:srgbClr val="000099"/>
                </a:solidFill>
              </a:rPr>
              <a:t>Сущности могут подразделяться на </a:t>
            </a:r>
            <a:r>
              <a:rPr lang="ru-RU" sz="1400" b="1" dirty="0">
                <a:solidFill>
                  <a:srgbClr val="000099"/>
                </a:solidFill>
              </a:rPr>
              <a:t>сильные</a:t>
            </a:r>
            <a:r>
              <a:rPr lang="ru-RU" sz="1400" dirty="0">
                <a:solidFill>
                  <a:srgbClr val="000099"/>
                </a:solidFill>
              </a:rPr>
              <a:t> и </a:t>
            </a:r>
            <a:r>
              <a:rPr lang="ru-RU" sz="1400" b="1" dirty="0">
                <a:solidFill>
                  <a:srgbClr val="000099"/>
                </a:solidFill>
              </a:rPr>
              <a:t>слабые</a:t>
            </a:r>
            <a:r>
              <a:rPr lang="ru-RU" sz="1400" dirty="0">
                <a:solidFill>
                  <a:srgbClr val="000099"/>
                </a:solidFill>
              </a:rPr>
              <a:t>. Слабой называется такая сущность, существование которой зависит от другой сущности, т.е. она не может существовать, если этой другой сущности не существует. Например, сущность «ПОДЧИНЕННЫЙ» (ПОДЧИНЕННЫЙ РАБОТНИК) является слабой, поскольку она не может существовать, если не существует соответствующей сущности «РАБОТНИК». В  частности, если сведения о некотором работнике (сущность «РАБОТНИК») будут удалены, то и сведения обо всех зависящих от него работниках (сущность «ПОДЧИНЕННЫЙ») также будут удалены. Сильной называется сущность, которая не является слабой.</a:t>
            </a:r>
          </a:p>
          <a:p>
            <a:pPr algn="just"/>
            <a:r>
              <a:rPr lang="ru-RU" sz="1400" dirty="0">
                <a:solidFill>
                  <a:srgbClr val="000099"/>
                </a:solidFill>
              </a:rPr>
              <a:t>Сущности обладают некоторыми свойствами. Все сущности одного и того же типа обладают некоторыми общими свойствами. </a:t>
            </a:r>
            <a:r>
              <a:rPr lang="ru-RU" sz="1400" b="1" dirty="0">
                <a:solidFill>
                  <a:srgbClr val="000099"/>
                </a:solidFill>
              </a:rPr>
              <a:t>Атрибут</a:t>
            </a:r>
            <a:r>
              <a:rPr lang="ru-RU" sz="1400" dirty="0">
                <a:solidFill>
                  <a:srgbClr val="000099"/>
                </a:solidFill>
              </a:rPr>
              <a:t> — любая характеристика сущности, значимая для рассматриваемой предметной области и предназначенная для классификации, идентификации, количественной характеристики или выражения состояния сущности. Атрибут представляет тип характеристик или свойств, ассоциированных с множеством реальных или абстрактных объектов (людей, мест, событий, состояний, идей, предметов и т.д.). Экземпляр атрибута — это определенная характеристика отдельного элемента множества. Экземпляр атрибута определяется типом характеристики и ее значением, называемым значением атрибута. В ER-модели атрибуты ассоциируются с конкретными сущностями. Таким образом, экземпляр сущности должен обладать единственным определенным значением для ассоциированного атрибута.</a:t>
            </a:r>
          </a:p>
        </p:txBody>
      </p:sp>
    </p:spTree>
    <p:extLst>
      <p:ext uri="{BB962C8B-B14F-4D97-AF65-F5344CB8AC3E}">
        <p14:creationId xmlns:p14="http://schemas.microsoft.com/office/powerpoint/2010/main" val="345800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Процесс моделирования</a:t>
            </a:r>
          </a:p>
        </p:txBody>
      </p:sp>
      <p:sp>
        <p:nvSpPr>
          <p:cNvPr id="56" name="Rectangle 56"/>
          <p:cNvSpPr>
            <a:spLocks noChangeArrowheads="1"/>
          </p:cNvSpPr>
          <p:nvPr/>
        </p:nvSpPr>
        <p:spPr bwMode="auto">
          <a:xfrm>
            <a:off x="6443662" y="4341178"/>
            <a:ext cx="2700338"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buClr>
                <a:srgbClr val="808080"/>
              </a:buClr>
              <a:buSzPct val="100000"/>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ru-RU" sz="2000" b="1" dirty="0">
                <a:solidFill>
                  <a:srgbClr val="808080"/>
                </a:solidFill>
                <a:latin typeface="Symbol" pitchFamily="18" charset="2"/>
              </a:rPr>
              <a:t></a:t>
            </a:r>
            <a:r>
              <a:rPr lang="en-GB" altLang="ru-RU" dirty="0">
                <a:solidFill>
                  <a:srgbClr val="000000"/>
                </a:solidFill>
              </a:rPr>
              <a:t> </a:t>
            </a:r>
            <a:r>
              <a:rPr lang="en-GB" altLang="ru-RU" sz="1600" dirty="0" err="1">
                <a:solidFill>
                  <a:srgbClr val="000000"/>
                </a:solidFill>
              </a:rPr>
              <a:t>Бессарабов</a:t>
            </a:r>
            <a:r>
              <a:rPr lang="en-GB" altLang="ru-RU" sz="1600" dirty="0">
                <a:solidFill>
                  <a:srgbClr val="000000"/>
                </a:solidFill>
              </a:rPr>
              <a:t> Н.В.</a:t>
            </a:r>
            <a:r>
              <a:rPr lang="ru-RU" altLang="ru-RU" sz="1600" dirty="0">
                <a:solidFill>
                  <a:srgbClr val="000000"/>
                </a:solidFill>
              </a:rPr>
              <a:t>  </a:t>
            </a:r>
            <a:r>
              <a:rPr lang="en-GB" altLang="ru-RU" sz="1600" dirty="0">
                <a:solidFill>
                  <a:srgbClr val="000000"/>
                </a:solidFill>
              </a:rPr>
              <a:t>2019</a:t>
            </a:r>
          </a:p>
        </p:txBody>
      </p:sp>
      <p:sp>
        <p:nvSpPr>
          <p:cNvPr id="2" name="Прямоугольник 1"/>
          <p:cNvSpPr/>
          <p:nvPr/>
        </p:nvSpPr>
        <p:spPr>
          <a:xfrm>
            <a:off x="0" y="555526"/>
            <a:ext cx="5364088" cy="3970318"/>
          </a:xfrm>
          <a:prstGeom prst="rect">
            <a:avLst/>
          </a:prstGeom>
        </p:spPr>
        <p:txBody>
          <a:bodyPr wrap="square">
            <a:spAutoFit/>
          </a:bodyPr>
          <a:lstStyle/>
          <a:p>
            <a:pPr algn="just"/>
            <a:r>
              <a:rPr lang="ru-RU" sz="1200" dirty="0">
                <a:solidFill>
                  <a:srgbClr val="000099"/>
                </a:solidFill>
              </a:rPr>
              <a:t>Условно выделим этапы процесса моделирования данных:</a:t>
            </a:r>
          </a:p>
          <a:p>
            <a:pPr algn="just"/>
            <a:r>
              <a:rPr lang="ru-RU" sz="1200" b="1" dirty="0">
                <a:solidFill>
                  <a:srgbClr val="CC3300"/>
                </a:solidFill>
              </a:rPr>
              <a:t>Первый этап: </a:t>
            </a:r>
            <a:r>
              <a:rPr lang="ru-RU" sz="1200" dirty="0">
                <a:solidFill>
                  <a:srgbClr val="000099"/>
                </a:solidFill>
              </a:rPr>
              <a:t>выбор </a:t>
            </a:r>
            <a:r>
              <a:rPr lang="ru-RU" sz="1200" b="1" dirty="0">
                <a:solidFill>
                  <a:srgbClr val="000099"/>
                </a:solidFill>
              </a:rPr>
              <a:t>целей моделирования</a:t>
            </a:r>
            <a:r>
              <a:rPr lang="ru-RU" sz="1200" dirty="0">
                <a:solidFill>
                  <a:srgbClr val="000099"/>
                </a:solidFill>
              </a:rPr>
              <a:t>. Цель определяет сложность  модели и возможности дальнейшего изменения модели (</a:t>
            </a:r>
            <a:r>
              <a:rPr lang="ru-RU" sz="1200" dirty="0" err="1">
                <a:solidFill>
                  <a:srgbClr val="000099"/>
                </a:solidFill>
              </a:rPr>
              <a:t>рефакторинга</a:t>
            </a:r>
            <a:r>
              <a:rPr lang="ru-RU" sz="1200" dirty="0">
                <a:solidFill>
                  <a:srgbClr val="000099"/>
                </a:solidFill>
              </a:rPr>
              <a:t>).</a:t>
            </a:r>
          </a:p>
          <a:p>
            <a:pPr algn="just"/>
            <a:r>
              <a:rPr lang="ru-RU" sz="1200" b="1" dirty="0">
                <a:solidFill>
                  <a:srgbClr val="CC3300"/>
                </a:solidFill>
              </a:rPr>
              <a:t>Второй этап: </a:t>
            </a:r>
            <a:r>
              <a:rPr lang="ru-RU" sz="1200" dirty="0">
                <a:solidFill>
                  <a:srgbClr val="000099"/>
                </a:solidFill>
              </a:rPr>
              <a:t>построение концептуальной модели. Выявляются </a:t>
            </a:r>
            <a:r>
              <a:rPr lang="ru-RU" sz="1200" b="1" dirty="0">
                <a:solidFill>
                  <a:srgbClr val="000099"/>
                </a:solidFill>
              </a:rPr>
              <a:t>существенные объекты</a:t>
            </a:r>
            <a:r>
              <a:rPr lang="ru-RU" sz="1200" dirty="0">
                <a:solidFill>
                  <a:srgbClr val="000099"/>
                </a:solidFill>
              </a:rPr>
              <a:t>, исключаются второстепенные. Задаются типы </a:t>
            </a:r>
            <a:r>
              <a:rPr lang="ru-RU" sz="1200" b="1" dirty="0">
                <a:solidFill>
                  <a:srgbClr val="000099"/>
                </a:solidFill>
              </a:rPr>
              <a:t>данных</a:t>
            </a:r>
            <a:r>
              <a:rPr lang="ru-RU" sz="1200" dirty="0">
                <a:solidFill>
                  <a:srgbClr val="000099"/>
                </a:solidFill>
              </a:rPr>
              <a:t> и </a:t>
            </a:r>
            <a:r>
              <a:rPr lang="ru-RU" sz="1200" b="1" dirty="0">
                <a:solidFill>
                  <a:srgbClr val="000099"/>
                </a:solidFill>
              </a:rPr>
              <a:t>домены</a:t>
            </a:r>
            <a:r>
              <a:rPr lang="ru-RU" sz="1200" dirty="0">
                <a:solidFill>
                  <a:srgbClr val="000099"/>
                </a:solidFill>
              </a:rPr>
              <a:t>. Результат – концептуальная схема модели. Возможно, проводится </a:t>
            </a:r>
            <a:r>
              <a:rPr lang="ru-RU" sz="1200" dirty="0" err="1">
                <a:solidFill>
                  <a:srgbClr val="000099"/>
                </a:solidFill>
              </a:rPr>
              <a:t>рефакторинг</a:t>
            </a:r>
            <a:r>
              <a:rPr lang="ru-RU" sz="1200" dirty="0">
                <a:solidFill>
                  <a:srgbClr val="000099"/>
                </a:solidFill>
              </a:rPr>
              <a:t> бизнеса.</a:t>
            </a:r>
          </a:p>
          <a:p>
            <a:pPr algn="just"/>
            <a:r>
              <a:rPr lang="ru-RU" sz="1200" b="1" dirty="0">
                <a:solidFill>
                  <a:srgbClr val="CC3300"/>
                </a:solidFill>
              </a:rPr>
              <a:t>Третий этап: </a:t>
            </a:r>
            <a:r>
              <a:rPr lang="ru-RU" sz="1200" dirty="0">
                <a:solidFill>
                  <a:srgbClr val="000099"/>
                </a:solidFill>
              </a:rPr>
              <a:t>создание </a:t>
            </a:r>
            <a:r>
              <a:rPr lang="ru-RU" sz="1200" i="1" dirty="0">
                <a:solidFill>
                  <a:srgbClr val="000099"/>
                </a:solidFill>
              </a:rPr>
              <a:t>логической модели</a:t>
            </a:r>
            <a:r>
              <a:rPr lang="ru-RU" sz="1200" dirty="0">
                <a:solidFill>
                  <a:srgbClr val="000099"/>
                </a:solidFill>
              </a:rPr>
              <a:t>.</a:t>
            </a:r>
          </a:p>
          <a:p>
            <a:pPr algn="just"/>
            <a:r>
              <a:rPr lang="ru-RU" sz="1200" b="1" dirty="0">
                <a:solidFill>
                  <a:srgbClr val="CC3300"/>
                </a:solidFill>
              </a:rPr>
              <a:t>Четвертый этап:</a:t>
            </a:r>
            <a:r>
              <a:rPr lang="ru-RU" sz="1200" b="1" dirty="0">
                <a:solidFill>
                  <a:srgbClr val="000099"/>
                </a:solidFill>
              </a:rPr>
              <a:t> </a:t>
            </a:r>
            <a:r>
              <a:rPr lang="ru-RU" sz="1200" dirty="0">
                <a:solidFill>
                  <a:srgbClr val="000099"/>
                </a:solidFill>
              </a:rPr>
              <a:t>создание </a:t>
            </a:r>
            <a:r>
              <a:rPr lang="ru-RU" sz="1200" i="1" dirty="0">
                <a:solidFill>
                  <a:srgbClr val="000099"/>
                </a:solidFill>
              </a:rPr>
              <a:t>физической модели</a:t>
            </a:r>
            <a:r>
              <a:rPr lang="ru-RU" sz="1200" dirty="0">
                <a:solidFill>
                  <a:srgbClr val="000099"/>
                </a:solidFill>
              </a:rPr>
              <a:t>.</a:t>
            </a:r>
          </a:p>
          <a:p>
            <a:pPr algn="just"/>
            <a:r>
              <a:rPr lang="ru-RU" sz="1200" b="1" dirty="0">
                <a:solidFill>
                  <a:srgbClr val="CC3300"/>
                </a:solidFill>
              </a:rPr>
              <a:t>Пятый этап: </a:t>
            </a:r>
            <a:r>
              <a:rPr lang="ru-RU" sz="1200" i="1" dirty="0">
                <a:solidFill>
                  <a:srgbClr val="000099"/>
                </a:solidFill>
              </a:rPr>
              <a:t>аппаратная реализация</a:t>
            </a:r>
            <a:r>
              <a:rPr lang="ru-RU" sz="1200" dirty="0">
                <a:solidFill>
                  <a:srgbClr val="000099"/>
                </a:solidFill>
              </a:rPr>
              <a:t>.</a:t>
            </a:r>
          </a:p>
          <a:p>
            <a:pPr algn="just"/>
            <a:r>
              <a:rPr lang="ru-RU" sz="1200" dirty="0">
                <a:solidFill>
                  <a:srgbClr val="000099"/>
                </a:solidFill>
              </a:rPr>
              <a:t>     </a:t>
            </a:r>
            <a:r>
              <a:rPr lang="ru-RU" sz="1200" b="1" i="1" dirty="0">
                <a:solidFill>
                  <a:srgbClr val="000099"/>
                </a:solidFill>
              </a:rPr>
              <a:t>Концептуальная модель данных </a:t>
            </a:r>
            <a:r>
              <a:rPr lang="ru-RU" sz="1200" dirty="0">
                <a:solidFill>
                  <a:srgbClr val="000099"/>
                </a:solidFill>
              </a:rPr>
              <a:t>описывает </a:t>
            </a:r>
            <a:r>
              <a:rPr lang="ru-RU" sz="1200" i="1" dirty="0">
                <a:solidFill>
                  <a:srgbClr val="000099"/>
                </a:solidFill>
              </a:rPr>
              <a:t>данные</a:t>
            </a:r>
            <a:r>
              <a:rPr lang="ru-RU" sz="1200" dirty="0">
                <a:solidFill>
                  <a:srgbClr val="000099"/>
                </a:solidFill>
              </a:rPr>
              <a:t> исходя из </a:t>
            </a:r>
            <a:r>
              <a:rPr lang="ru-RU" sz="1200" i="1" dirty="0">
                <a:solidFill>
                  <a:srgbClr val="000099"/>
                </a:solidFill>
              </a:rPr>
              <a:t>требований бизнеса</a:t>
            </a:r>
            <a:r>
              <a:rPr lang="ru-RU" sz="1200" dirty="0">
                <a:solidFill>
                  <a:srgbClr val="000099"/>
                </a:solidFill>
              </a:rPr>
              <a:t> и теоретически может никак не учитывать последующие реализации. Правда, в жизни всё сложнее и хороший постановщик задачи учитывает возможности будущих реализаций.</a:t>
            </a:r>
          </a:p>
          <a:p>
            <a:pPr algn="just"/>
            <a:r>
              <a:rPr lang="ru-RU" sz="1200" dirty="0">
                <a:solidFill>
                  <a:srgbClr val="000099"/>
                </a:solidFill>
              </a:rPr>
              <a:t>     </a:t>
            </a:r>
            <a:r>
              <a:rPr lang="ru-RU" sz="1200" b="1" i="1" dirty="0">
                <a:solidFill>
                  <a:srgbClr val="000099"/>
                </a:solidFill>
              </a:rPr>
              <a:t>Логическая (</a:t>
            </a:r>
            <a:r>
              <a:rPr lang="ru-RU" sz="1200" b="1" i="1" dirty="0" err="1">
                <a:solidFill>
                  <a:srgbClr val="000099"/>
                </a:solidFill>
              </a:rPr>
              <a:t>даталогическая</a:t>
            </a:r>
            <a:r>
              <a:rPr lang="ru-RU" sz="1200" b="1" i="1" dirty="0">
                <a:solidFill>
                  <a:srgbClr val="000099"/>
                </a:solidFill>
              </a:rPr>
              <a:t>) </a:t>
            </a:r>
            <a:r>
              <a:rPr lang="ru-RU" sz="1200" dirty="0">
                <a:solidFill>
                  <a:srgbClr val="000099"/>
                </a:solidFill>
              </a:rPr>
              <a:t>модель </a:t>
            </a:r>
            <a:r>
              <a:rPr lang="ru-RU" sz="1200" i="1" dirty="0">
                <a:solidFill>
                  <a:srgbClr val="000099"/>
                </a:solidFill>
              </a:rPr>
              <a:t>представляет схему данных</a:t>
            </a:r>
            <a:r>
              <a:rPr lang="ru-RU" sz="1200" dirty="0">
                <a:solidFill>
                  <a:srgbClr val="000099"/>
                </a:solidFill>
              </a:rPr>
              <a:t> для реализации в СУБД некоторого класса, например, табличных.</a:t>
            </a:r>
          </a:p>
          <a:p>
            <a:pPr algn="just"/>
            <a:r>
              <a:rPr lang="ru-RU" sz="1200" dirty="0">
                <a:solidFill>
                  <a:srgbClr val="000099"/>
                </a:solidFill>
              </a:rPr>
              <a:t>     </a:t>
            </a:r>
            <a:r>
              <a:rPr lang="ru-RU" sz="1200" b="1" i="1" dirty="0">
                <a:solidFill>
                  <a:srgbClr val="000099"/>
                </a:solidFill>
              </a:rPr>
              <a:t>Физическая модель </a:t>
            </a:r>
            <a:r>
              <a:rPr lang="ru-RU" sz="1200" dirty="0">
                <a:solidFill>
                  <a:srgbClr val="000099"/>
                </a:solidFill>
              </a:rPr>
              <a:t>реализуется в конкретной СУБД.</a:t>
            </a:r>
          </a:p>
          <a:p>
            <a:pPr algn="just"/>
            <a:r>
              <a:rPr lang="ru-RU" sz="1200" dirty="0">
                <a:solidFill>
                  <a:srgbClr val="000099"/>
                </a:solidFill>
              </a:rPr>
              <a:t>     </a:t>
            </a:r>
            <a:r>
              <a:rPr lang="ru-RU" sz="1200" b="1" i="1" dirty="0">
                <a:solidFill>
                  <a:srgbClr val="000099"/>
                </a:solidFill>
              </a:rPr>
              <a:t>Аппаратная реализация </a:t>
            </a:r>
            <a:r>
              <a:rPr lang="ru-RU" sz="1200" dirty="0">
                <a:solidFill>
                  <a:srgbClr val="000099"/>
                </a:solidFill>
              </a:rPr>
              <a:t>учитывает особенности платформы, на которой реализуется база данных.</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537612"/>
            <a:ext cx="3680545" cy="344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61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Связь</a:t>
            </a:r>
          </a:p>
        </p:txBody>
      </p:sp>
      <p:sp>
        <p:nvSpPr>
          <p:cNvPr id="36" name="Прямоугольник 35"/>
          <p:cNvSpPr/>
          <p:nvPr/>
        </p:nvSpPr>
        <p:spPr>
          <a:xfrm>
            <a:off x="0" y="461651"/>
            <a:ext cx="9144000" cy="1938992"/>
          </a:xfrm>
          <a:prstGeom prst="rect">
            <a:avLst/>
          </a:prstGeom>
        </p:spPr>
        <p:txBody>
          <a:bodyPr wrap="square">
            <a:spAutoFit/>
          </a:bodyPr>
          <a:lstStyle/>
          <a:p>
            <a:pPr algn="just"/>
            <a:r>
              <a:rPr lang="ru-RU" sz="1200" dirty="0">
                <a:solidFill>
                  <a:srgbClr val="000099"/>
                </a:solidFill>
              </a:rPr>
              <a:t>Каждая сущность может обладать любым количеством связей с другими сущностями модели. Связь (</a:t>
            </a:r>
            <a:r>
              <a:rPr lang="ru-RU" sz="1200" dirty="0" err="1">
                <a:solidFill>
                  <a:srgbClr val="000099"/>
                </a:solidFill>
              </a:rPr>
              <a:t>Relationship</a:t>
            </a:r>
            <a:r>
              <a:rPr lang="ru-RU" sz="1200" dirty="0">
                <a:solidFill>
                  <a:srgbClr val="000099"/>
                </a:solidFill>
              </a:rPr>
              <a:t>)— поименованная ассоциация между двумя сущностями, значимая для рассматриваемой предметной области. Связь — это ассоциация между сущностями, при которой каждый экземпляр одной сущности ассоциирован с произвольным количеством экземпляров второй сущности, и наоборот. Тип связи рассматривается между типами сущностей, а конкретный экземпляр связи рассматриваемого типа существует между конкретными экземплярами рассматриваемых типов сущностей. Связь может быть обязательной, возможной, условной. Чаще всего встречаются связи между двумя типами сущностей (бинарные связи), хотя в модели могут быть выделены связи между любым количеством сущностей (тернарные, … n-</a:t>
            </a:r>
            <a:r>
              <a:rPr lang="ru-RU" sz="1200" dirty="0" err="1">
                <a:solidFill>
                  <a:srgbClr val="000099"/>
                </a:solidFill>
              </a:rPr>
              <a:t>арные</a:t>
            </a:r>
            <a:r>
              <a:rPr lang="ru-RU" sz="1200" dirty="0">
                <a:solidFill>
                  <a:srgbClr val="000099"/>
                </a:solidFill>
              </a:rPr>
              <a:t>). </a:t>
            </a:r>
          </a:p>
          <a:p>
            <a:pPr algn="just"/>
            <a:r>
              <a:rPr lang="ru-RU" sz="1200" dirty="0">
                <a:solidFill>
                  <a:srgbClr val="000099"/>
                </a:solidFill>
              </a:rPr>
              <a:t>Мощность связи представляет собой отношение количества экземпляров одной сущности к соответствующему количеству экземпляров другой сущности. Связи в модели «сущность-связь» могут иметь мощность: «один-к-одному» (1:1), «один-ко-многим» (1:M) и «многие-ко-многим» (M:N). </a:t>
            </a:r>
          </a:p>
        </p:txBody>
      </p:sp>
      <p:pic>
        <p:nvPicPr>
          <p:cNvPr id="5" name="Рисунок 4" descr="http://citforum.ru/database/dblearn/image339.gif"/>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22900" y="2400643"/>
            <a:ext cx="2019300" cy="1104900"/>
          </a:xfrm>
          <a:prstGeom prst="rect">
            <a:avLst/>
          </a:prstGeom>
          <a:noFill/>
          <a:ln>
            <a:noFill/>
          </a:ln>
        </p:spPr>
      </p:pic>
      <p:sp>
        <p:nvSpPr>
          <p:cNvPr id="7" name="Прямоугольник 6"/>
          <p:cNvSpPr/>
          <p:nvPr/>
        </p:nvSpPr>
        <p:spPr>
          <a:xfrm>
            <a:off x="2042200" y="2355726"/>
            <a:ext cx="7101800" cy="1384995"/>
          </a:xfrm>
          <a:prstGeom prst="rect">
            <a:avLst/>
          </a:prstGeom>
        </p:spPr>
        <p:txBody>
          <a:bodyPr wrap="square">
            <a:spAutoFit/>
          </a:bodyPr>
          <a:lstStyle/>
          <a:p>
            <a:pPr algn="just"/>
            <a:r>
              <a:rPr lang="ru-RU" sz="1200" dirty="0">
                <a:solidFill>
                  <a:srgbClr val="000099"/>
                </a:solidFill>
              </a:rPr>
              <a:t>Связь типа один-к-одному означает, что один экземпляр первой сущности (левой) связан с одним экземпляром второй сущности (правой). Связь один-к-одному чаще всего свидетельствует о том, что на самом деле мы имеем всего одну сущность, неправильно разделенную на две.</a:t>
            </a:r>
          </a:p>
          <a:p>
            <a:pPr algn="just"/>
            <a:r>
              <a:rPr lang="ru-RU" sz="1200" dirty="0">
                <a:solidFill>
                  <a:srgbClr val="000099"/>
                </a:solidFill>
              </a:rPr>
              <a:t>Связь типа один-ко-многим означает, что один экземпляр первой сущности (левой, родительской) связан с несколькими экземплярами второй сущности (правой, дочерней). Это наиболее часто используемый тип связи.</a:t>
            </a:r>
          </a:p>
        </p:txBody>
      </p:sp>
      <p:sp>
        <p:nvSpPr>
          <p:cNvPr id="3" name="Прямоугольник 2"/>
          <p:cNvSpPr/>
          <p:nvPr/>
        </p:nvSpPr>
        <p:spPr>
          <a:xfrm>
            <a:off x="-16768" y="3651870"/>
            <a:ext cx="9144000" cy="1015663"/>
          </a:xfrm>
          <a:prstGeom prst="rect">
            <a:avLst/>
          </a:prstGeom>
        </p:spPr>
        <p:txBody>
          <a:bodyPr wrap="square">
            <a:spAutoFit/>
          </a:bodyPr>
          <a:lstStyle/>
          <a:p>
            <a:pPr lvl="0" algn="just"/>
            <a:r>
              <a:rPr lang="ru-RU" sz="1200" dirty="0">
                <a:solidFill>
                  <a:srgbClr val="000099"/>
                </a:solidFill>
              </a:rPr>
              <a:t>Связь типа много-ко-многим означает, что каждый экземпляр первой сущности может быть связан с несколькими экземплярами второй сущности, и каждый экземпляр второй сущности может быть связан с несколькими экземплярами первой сущности. Тип связи много-ко-многим является временным типом связи, допустимым на ранних этапах разработки модели. В дальнейшем этот тип связи должен быть заменен двумя связями типа один-ко-многим путем создания промежуточной сущности.</a:t>
            </a:r>
          </a:p>
        </p:txBody>
      </p:sp>
    </p:spTree>
    <p:extLst>
      <p:ext uri="{BB962C8B-B14F-4D97-AF65-F5344CB8AC3E}">
        <p14:creationId xmlns:p14="http://schemas.microsoft.com/office/powerpoint/2010/main" val="162013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Модальность. Соотношение диаграмм</a:t>
            </a:r>
          </a:p>
        </p:txBody>
      </p:sp>
      <p:sp>
        <p:nvSpPr>
          <p:cNvPr id="36" name="Прямоугольник 35"/>
          <p:cNvSpPr/>
          <p:nvPr/>
        </p:nvSpPr>
        <p:spPr>
          <a:xfrm>
            <a:off x="1043608" y="461651"/>
            <a:ext cx="8100392" cy="1200329"/>
          </a:xfrm>
          <a:prstGeom prst="rect">
            <a:avLst/>
          </a:prstGeom>
        </p:spPr>
        <p:txBody>
          <a:bodyPr wrap="square">
            <a:spAutoFit/>
          </a:bodyPr>
          <a:lstStyle/>
          <a:p>
            <a:pPr algn="just"/>
            <a:r>
              <a:rPr lang="ru-RU" sz="1200" dirty="0">
                <a:solidFill>
                  <a:srgbClr val="000099"/>
                </a:solidFill>
              </a:rPr>
              <a:t>Каждая связь может иметь одну из двух модальностей связи</a:t>
            </a:r>
            <a:r>
              <a:rPr lang="en-US" sz="1200" dirty="0">
                <a:solidFill>
                  <a:srgbClr val="000099"/>
                </a:solidFill>
              </a:rPr>
              <a:t>: </a:t>
            </a:r>
            <a:r>
              <a:rPr lang="ru-RU" sz="1200" dirty="0">
                <a:solidFill>
                  <a:srgbClr val="000099"/>
                </a:solidFill>
              </a:rPr>
              <a:t>может, должен.</a:t>
            </a:r>
          </a:p>
          <a:p>
            <a:pPr algn="just"/>
            <a:r>
              <a:rPr lang="ru-RU" sz="1200" dirty="0">
                <a:solidFill>
                  <a:srgbClr val="000099"/>
                </a:solidFill>
              </a:rPr>
              <a:t>Модальность "может" означает, что экземпляр одной сущности может быть связан с одним или несколькими экземплярами другой сущности, а может быть и не связан ни с одним экземпляром.</a:t>
            </a:r>
          </a:p>
          <a:p>
            <a:pPr algn="just"/>
            <a:r>
              <a:rPr lang="ru-RU" sz="1200" dirty="0">
                <a:solidFill>
                  <a:srgbClr val="000099"/>
                </a:solidFill>
              </a:rPr>
              <a:t>Модальность "должен" означает, что экземпляр одной сущности обязан быть связан не менее чем с одним экземпляром другой сущности.</a:t>
            </a:r>
          </a:p>
          <a:p>
            <a:pPr algn="just"/>
            <a:endParaRPr lang="ru-RU" sz="1200" dirty="0">
              <a:solidFill>
                <a:srgbClr val="000099"/>
              </a:solidFill>
            </a:endParaRPr>
          </a:p>
        </p:txBody>
      </p:sp>
      <p:pic>
        <p:nvPicPr>
          <p:cNvPr id="8" name="Рисунок 7" descr="http://citforum.ru/database/dblearn/image340.gif"/>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0" y="704626"/>
            <a:ext cx="1009650" cy="714375"/>
          </a:xfrm>
          <a:prstGeom prst="rect">
            <a:avLst/>
          </a:prstGeom>
          <a:noFill/>
          <a:ln>
            <a:noFill/>
          </a:ln>
        </p:spPr>
      </p:pic>
      <p:sp>
        <p:nvSpPr>
          <p:cNvPr id="2" name="Прямоугольник 1"/>
          <p:cNvSpPr/>
          <p:nvPr/>
        </p:nvSpPr>
        <p:spPr>
          <a:xfrm>
            <a:off x="1177260" y="4155926"/>
            <a:ext cx="3200107" cy="338554"/>
          </a:xfrm>
          <a:prstGeom prst="rect">
            <a:avLst/>
          </a:prstGeom>
        </p:spPr>
        <p:txBody>
          <a:bodyPr wrap="none">
            <a:spAutoFit/>
          </a:bodyPr>
          <a:lstStyle/>
          <a:p>
            <a:r>
              <a:rPr lang="ru-RU" sz="1600" b="1" dirty="0">
                <a:solidFill>
                  <a:srgbClr val="000099"/>
                </a:solidFill>
              </a:rPr>
              <a:t>Диаграмма в нотация П. </a:t>
            </a:r>
            <a:r>
              <a:rPr lang="ru-RU" sz="1600" b="1" dirty="0" err="1">
                <a:solidFill>
                  <a:srgbClr val="000099"/>
                </a:solidFill>
              </a:rPr>
              <a:t>Чена</a:t>
            </a:r>
            <a:endParaRPr lang="ru-RU" sz="1600" b="1" dirty="0">
              <a:solidFill>
                <a:srgbClr val="00009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310" y="1491630"/>
            <a:ext cx="3572824" cy="1886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4"/>
          <p:cNvSpPr>
            <a:spLocks noChangeArrowheads="1"/>
          </p:cNvSpPr>
          <p:nvPr/>
        </p:nvSpPr>
        <p:spPr bwMode="auto">
          <a:xfrm>
            <a:off x="1766764" y="2113590"/>
            <a:ext cx="911674" cy="316818"/>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Человек</a:t>
            </a:r>
          </a:p>
        </p:txBody>
      </p:sp>
      <p:sp>
        <p:nvSpPr>
          <p:cNvPr id="11" name="Oval 43"/>
          <p:cNvSpPr>
            <a:spLocks noChangeArrowheads="1"/>
          </p:cNvSpPr>
          <p:nvPr/>
        </p:nvSpPr>
        <p:spPr bwMode="auto">
          <a:xfrm>
            <a:off x="21764" y="153024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u="sng" dirty="0"/>
              <a:t>Код человека</a:t>
            </a:r>
          </a:p>
        </p:txBody>
      </p:sp>
      <p:sp>
        <p:nvSpPr>
          <p:cNvPr id="12" name="Oval 43"/>
          <p:cNvSpPr>
            <a:spLocks noChangeArrowheads="1"/>
          </p:cNvSpPr>
          <p:nvPr/>
        </p:nvSpPr>
        <p:spPr bwMode="auto">
          <a:xfrm>
            <a:off x="21763" y="189721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ФИО</a:t>
            </a:r>
          </a:p>
        </p:txBody>
      </p:sp>
      <p:sp>
        <p:nvSpPr>
          <p:cNvPr id="13" name="Oval 43"/>
          <p:cNvSpPr>
            <a:spLocks noChangeArrowheads="1"/>
          </p:cNvSpPr>
          <p:nvPr/>
        </p:nvSpPr>
        <p:spPr bwMode="auto">
          <a:xfrm>
            <a:off x="21762" y="2286392"/>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Адрес</a:t>
            </a:r>
          </a:p>
        </p:txBody>
      </p:sp>
      <p:sp>
        <p:nvSpPr>
          <p:cNvPr id="14" name="Oval 43"/>
          <p:cNvSpPr>
            <a:spLocks noChangeArrowheads="1"/>
          </p:cNvSpPr>
          <p:nvPr/>
        </p:nvSpPr>
        <p:spPr bwMode="auto">
          <a:xfrm>
            <a:off x="21764" y="2715766"/>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Телефон</a:t>
            </a:r>
          </a:p>
        </p:txBody>
      </p:sp>
      <p:cxnSp>
        <p:nvCxnSpPr>
          <p:cNvPr id="9" name="Соединительная линия уступом 8"/>
          <p:cNvCxnSpPr>
            <a:stCxn id="11" idx="6"/>
            <a:endCxn id="10" idx="1"/>
          </p:cNvCxnSpPr>
          <p:nvPr/>
        </p:nvCxnSpPr>
        <p:spPr>
          <a:xfrm>
            <a:off x="1342611" y="1674260"/>
            <a:ext cx="424153" cy="59773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Соединительная линия уступом 15"/>
          <p:cNvCxnSpPr>
            <a:stCxn id="12" idx="6"/>
            <a:endCxn id="10" idx="1"/>
          </p:cNvCxnSpPr>
          <p:nvPr/>
        </p:nvCxnSpPr>
        <p:spPr>
          <a:xfrm>
            <a:off x="1342610" y="2041230"/>
            <a:ext cx="424154" cy="23076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13" idx="6"/>
            <a:endCxn id="10" idx="1"/>
          </p:cNvCxnSpPr>
          <p:nvPr/>
        </p:nvCxnSpPr>
        <p:spPr>
          <a:xfrm flipV="1">
            <a:off x="1342609" y="2271999"/>
            <a:ext cx="424155" cy="15840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Соединительная линия уступом 21"/>
          <p:cNvCxnSpPr>
            <a:stCxn id="14" idx="6"/>
            <a:endCxn id="10" idx="1"/>
          </p:cNvCxnSpPr>
          <p:nvPr/>
        </p:nvCxnSpPr>
        <p:spPr>
          <a:xfrm flipV="1">
            <a:off x="1342611" y="2271999"/>
            <a:ext cx="424153" cy="587783"/>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5" name="Rectangle 34"/>
          <p:cNvSpPr>
            <a:spLocks noChangeArrowheads="1"/>
          </p:cNvSpPr>
          <p:nvPr/>
        </p:nvSpPr>
        <p:spPr bwMode="auto">
          <a:xfrm>
            <a:off x="2843808" y="2113590"/>
            <a:ext cx="911674" cy="316818"/>
          </a:xfrm>
          <a:prstGeom prst="rect">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Книга</a:t>
            </a:r>
          </a:p>
        </p:txBody>
      </p:sp>
      <p:sp>
        <p:nvSpPr>
          <p:cNvPr id="26" name="Oval 43"/>
          <p:cNvSpPr>
            <a:spLocks noChangeArrowheads="1"/>
          </p:cNvSpPr>
          <p:nvPr/>
        </p:nvSpPr>
        <p:spPr bwMode="auto">
          <a:xfrm>
            <a:off x="4053508" y="153024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u="sng" dirty="0"/>
              <a:t>Код книги</a:t>
            </a:r>
          </a:p>
        </p:txBody>
      </p:sp>
      <p:sp>
        <p:nvSpPr>
          <p:cNvPr id="27" name="Oval 43"/>
          <p:cNvSpPr>
            <a:spLocks noChangeArrowheads="1"/>
          </p:cNvSpPr>
          <p:nvPr/>
        </p:nvSpPr>
        <p:spPr bwMode="auto">
          <a:xfrm>
            <a:off x="4074076" y="1897214"/>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Наименование</a:t>
            </a:r>
          </a:p>
        </p:txBody>
      </p:sp>
      <p:sp>
        <p:nvSpPr>
          <p:cNvPr id="28" name="Oval 43"/>
          <p:cNvSpPr>
            <a:spLocks noChangeArrowheads="1"/>
          </p:cNvSpPr>
          <p:nvPr/>
        </p:nvSpPr>
        <p:spPr bwMode="auto">
          <a:xfrm>
            <a:off x="4053508" y="2286392"/>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Автор</a:t>
            </a:r>
          </a:p>
        </p:txBody>
      </p:sp>
      <p:sp>
        <p:nvSpPr>
          <p:cNvPr id="29" name="Oval 43"/>
          <p:cNvSpPr>
            <a:spLocks noChangeArrowheads="1"/>
          </p:cNvSpPr>
          <p:nvPr/>
        </p:nvSpPr>
        <p:spPr bwMode="auto">
          <a:xfrm>
            <a:off x="4074076" y="2715766"/>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Жанр</a:t>
            </a:r>
          </a:p>
        </p:txBody>
      </p:sp>
      <p:sp>
        <p:nvSpPr>
          <p:cNvPr id="30" name="AutoShape 58"/>
          <p:cNvSpPr>
            <a:spLocks noChangeArrowheads="1"/>
          </p:cNvSpPr>
          <p:nvPr/>
        </p:nvSpPr>
        <p:spPr bwMode="auto">
          <a:xfrm>
            <a:off x="1979712" y="3104520"/>
            <a:ext cx="1595204" cy="662651"/>
          </a:xfrm>
          <a:prstGeom prst="diamond">
            <a:avLst/>
          </a:prstGeom>
          <a:solidFill>
            <a:srgbClr val="FFD581"/>
          </a:solidFill>
          <a:ln w="222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400" dirty="0"/>
              <a:t>Взятая книга</a:t>
            </a:r>
          </a:p>
        </p:txBody>
      </p:sp>
      <p:cxnSp>
        <p:nvCxnSpPr>
          <p:cNvPr id="24" name="Соединительная линия уступом 23"/>
          <p:cNvCxnSpPr>
            <a:stCxn id="10" idx="2"/>
            <a:endCxn id="30" idx="0"/>
          </p:cNvCxnSpPr>
          <p:nvPr/>
        </p:nvCxnSpPr>
        <p:spPr>
          <a:xfrm rot="16200000" flipH="1">
            <a:off x="2162901" y="2490107"/>
            <a:ext cx="674112" cy="554713"/>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Соединительная линия уступом 31"/>
          <p:cNvCxnSpPr>
            <a:stCxn id="25" idx="2"/>
            <a:endCxn id="30" idx="0"/>
          </p:cNvCxnSpPr>
          <p:nvPr/>
        </p:nvCxnSpPr>
        <p:spPr>
          <a:xfrm rot="5400000">
            <a:off x="2701424" y="2506299"/>
            <a:ext cx="674112" cy="522331"/>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Соединительная линия уступом 33"/>
          <p:cNvCxnSpPr>
            <a:stCxn id="25" idx="3"/>
            <a:endCxn id="26" idx="2"/>
          </p:cNvCxnSpPr>
          <p:nvPr/>
        </p:nvCxnSpPr>
        <p:spPr>
          <a:xfrm flipV="1">
            <a:off x="3755482" y="1674260"/>
            <a:ext cx="298026" cy="59773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Соединительная линия уступом 36"/>
          <p:cNvCxnSpPr>
            <a:stCxn id="25" idx="3"/>
            <a:endCxn id="27" idx="2"/>
          </p:cNvCxnSpPr>
          <p:nvPr/>
        </p:nvCxnSpPr>
        <p:spPr>
          <a:xfrm flipV="1">
            <a:off x="3755482" y="2041230"/>
            <a:ext cx="318594" cy="23076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Соединительная линия уступом 38"/>
          <p:cNvCxnSpPr>
            <a:stCxn id="25" idx="3"/>
            <a:endCxn id="28" idx="2"/>
          </p:cNvCxnSpPr>
          <p:nvPr/>
        </p:nvCxnSpPr>
        <p:spPr>
          <a:xfrm>
            <a:off x="3755482" y="2271999"/>
            <a:ext cx="298026" cy="158409"/>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1" name="Соединительная линия уступом 40"/>
          <p:cNvCxnSpPr>
            <a:stCxn id="25" idx="3"/>
            <a:endCxn id="29" idx="2"/>
          </p:cNvCxnSpPr>
          <p:nvPr/>
        </p:nvCxnSpPr>
        <p:spPr>
          <a:xfrm>
            <a:off x="3755482" y="2271999"/>
            <a:ext cx="318594" cy="587783"/>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3" name="Прямоугольник 42"/>
          <p:cNvSpPr/>
          <p:nvPr/>
        </p:nvSpPr>
        <p:spPr>
          <a:xfrm>
            <a:off x="6372200" y="4155926"/>
            <a:ext cx="2179315" cy="338554"/>
          </a:xfrm>
          <a:prstGeom prst="rect">
            <a:avLst/>
          </a:prstGeom>
        </p:spPr>
        <p:txBody>
          <a:bodyPr wrap="none">
            <a:spAutoFit/>
          </a:bodyPr>
          <a:lstStyle/>
          <a:p>
            <a:r>
              <a:rPr lang="ru-RU" sz="1600" b="1" dirty="0">
                <a:solidFill>
                  <a:srgbClr val="000099"/>
                </a:solidFill>
              </a:rPr>
              <a:t>Диаграмма в </a:t>
            </a:r>
            <a:r>
              <a:rPr lang="en-US" sz="1600" b="1" dirty="0" err="1">
                <a:solidFill>
                  <a:srgbClr val="000099"/>
                </a:solidFill>
              </a:rPr>
              <a:t>ERwin</a:t>
            </a:r>
            <a:endParaRPr lang="ru-RU" sz="1600" b="1" dirty="0">
              <a:solidFill>
                <a:srgbClr val="000099"/>
              </a:solidFill>
            </a:endParaRPr>
          </a:p>
        </p:txBody>
      </p:sp>
      <p:sp>
        <p:nvSpPr>
          <p:cNvPr id="44" name="Oval 43"/>
          <p:cNvSpPr>
            <a:spLocks noChangeArrowheads="1"/>
          </p:cNvSpPr>
          <p:nvPr/>
        </p:nvSpPr>
        <p:spPr bwMode="auto">
          <a:xfrm>
            <a:off x="195407" y="3623155"/>
            <a:ext cx="1320847" cy="288032"/>
          </a:xfrm>
          <a:prstGeom prst="ellipse">
            <a:avLst/>
          </a:prstGeom>
          <a:solidFill>
            <a:srgbClr val="FFD581"/>
          </a:solidFill>
          <a:ln w="222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200" dirty="0"/>
              <a:t>Дата взятия</a:t>
            </a:r>
          </a:p>
        </p:txBody>
      </p:sp>
      <p:cxnSp>
        <p:nvCxnSpPr>
          <p:cNvPr id="45" name="Соединительная линия уступом 44"/>
          <p:cNvCxnSpPr>
            <a:stCxn id="44" idx="6"/>
            <a:endCxn id="30" idx="1"/>
          </p:cNvCxnSpPr>
          <p:nvPr/>
        </p:nvCxnSpPr>
        <p:spPr>
          <a:xfrm flipV="1">
            <a:off x="1516254" y="3435846"/>
            <a:ext cx="463458" cy="331325"/>
          </a:xfrm>
          <a:prstGeom prst="bentConnector3">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201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ea typeface="+mn-ea"/>
                <a:cs typeface="+mn-cs"/>
              </a:rPr>
              <a:t>Методологии информационного моделирования</a:t>
            </a:r>
            <a:endParaRPr lang="ru-RU" sz="2000" b="1" i="1" dirty="0">
              <a:solidFill>
                <a:srgbClr val="000099"/>
              </a:solidFill>
              <a:effectLst>
                <a:outerShdw blurRad="38100" dist="38100" dir="2700000" algn="tl">
                  <a:srgbClr val="C0C0C0"/>
                </a:outerShdw>
              </a:effectLst>
              <a:latin typeface="Arial" charset="0"/>
              <a:ea typeface="+mn-ea"/>
              <a:cs typeface="+mn-cs"/>
            </a:endParaRPr>
          </a:p>
        </p:txBody>
      </p:sp>
      <p:sp>
        <p:nvSpPr>
          <p:cNvPr id="12" name="Прямоугольник 11"/>
          <p:cNvSpPr/>
          <p:nvPr/>
        </p:nvSpPr>
        <p:spPr>
          <a:xfrm>
            <a:off x="0" y="478869"/>
            <a:ext cx="9144000" cy="4185761"/>
          </a:xfrm>
          <a:prstGeom prst="rect">
            <a:avLst/>
          </a:prstGeom>
        </p:spPr>
        <p:txBody>
          <a:bodyPr wrap="square">
            <a:spAutoFit/>
          </a:bodyPr>
          <a:lstStyle/>
          <a:p>
            <a:pPr algn="just" eaLnBrk="1" hangingPunct="1">
              <a:buFont typeface="Wingdings" pitchFamily="2" charset="2"/>
              <a:buNone/>
            </a:pPr>
            <a:r>
              <a:rPr lang="ru-RU" altLang="ru-RU" sz="1400" dirty="0"/>
              <a:t> </a:t>
            </a:r>
            <a:r>
              <a:rPr lang="ru-RU" altLang="ru-RU" sz="1400" dirty="0">
                <a:solidFill>
                  <a:srgbClr val="000099"/>
                </a:solidFill>
              </a:rPr>
              <a:t>Методология </a:t>
            </a:r>
            <a:r>
              <a:rPr lang="ru-RU" altLang="ru-RU" sz="1400" b="1" dirty="0">
                <a:solidFill>
                  <a:srgbClr val="000099"/>
                </a:solidFill>
              </a:rPr>
              <a:t>IDEF1X</a:t>
            </a:r>
            <a:r>
              <a:rPr lang="ru-RU" altLang="ru-RU" sz="1400" dirty="0">
                <a:solidFill>
                  <a:srgbClr val="000099"/>
                </a:solidFill>
              </a:rPr>
              <a:t> – один из подходов к семантическому моделированию данных, основанный на концепции </a:t>
            </a:r>
            <a:r>
              <a:rPr lang="ru-RU" altLang="ru-RU" sz="1400" b="1" dirty="0">
                <a:solidFill>
                  <a:srgbClr val="000099"/>
                </a:solidFill>
              </a:rPr>
              <a:t>Сущность-связи (</a:t>
            </a:r>
            <a:r>
              <a:rPr lang="ru-RU" altLang="ru-RU" sz="1400" b="1" dirty="0" err="1">
                <a:solidFill>
                  <a:srgbClr val="000099"/>
                </a:solidFill>
              </a:rPr>
              <a:t>Entity-Relationship</a:t>
            </a:r>
            <a:r>
              <a:rPr lang="ru-RU" altLang="ru-RU" sz="1400" dirty="0">
                <a:solidFill>
                  <a:srgbClr val="000099"/>
                </a:solidFill>
              </a:rPr>
              <a:t>), это инструмент для анализа информационной структуры систем различной природы.</a:t>
            </a:r>
          </a:p>
          <a:p>
            <a:pPr algn="just" eaLnBrk="1" hangingPunct="1">
              <a:buFont typeface="Wingdings" pitchFamily="2" charset="2"/>
              <a:buNone/>
            </a:pPr>
            <a:r>
              <a:rPr lang="ru-RU" altLang="ru-RU" sz="1400" dirty="0">
                <a:solidFill>
                  <a:srgbClr val="000099"/>
                </a:solidFill>
              </a:rPr>
              <a:t>Методология IDEF1X предназначена для построения </a:t>
            </a:r>
            <a:r>
              <a:rPr lang="ru-RU" altLang="ru-RU" sz="1400" b="1" dirty="0">
                <a:solidFill>
                  <a:srgbClr val="000099"/>
                </a:solidFill>
              </a:rPr>
              <a:t>концептуальной схемы реляционной базы данных</a:t>
            </a:r>
            <a:r>
              <a:rPr lang="ru-RU" altLang="ru-RU" sz="1400" dirty="0">
                <a:solidFill>
                  <a:srgbClr val="000099"/>
                </a:solidFill>
              </a:rPr>
              <a:t>, которая была бы независимой от программной платформы её конечной реализации.</a:t>
            </a:r>
          </a:p>
          <a:p>
            <a:pPr algn="just" eaLnBrk="1" hangingPunct="1">
              <a:buFont typeface="Wingdings" pitchFamily="2" charset="2"/>
              <a:buNone/>
            </a:pPr>
            <a:r>
              <a:rPr lang="ru-RU" altLang="ru-RU" sz="1400" dirty="0">
                <a:solidFill>
                  <a:srgbClr val="000099"/>
                </a:solidFill>
              </a:rPr>
              <a:t>Эта информация является необходимым дополнением функциональной IDEF0-модели, детализирует объекты, которыми манипулируют функции системы.</a:t>
            </a:r>
          </a:p>
          <a:p>
            <a:pPr algn="just" eaLnBrk="1" hangingPunct="1">
              <a:buFont typeface="Wingdings" pitchFamily="2" charset="2"/>
              <a:buNone/>
            </a:pPr>
            <a:r>
              <a:rPr lang="ru-RU" altLang="ru-RU" sz="1400" dirty="0">
                <a:solidFill>
                  <a:srgbClr val="000099"/>
                </a:solidFill>
              </a:rPr>
              <a:t>Концептуально </a:t>
            </a:r>
            <a:r>
              <a:rPr lang="ru-RU" altLang="ru-RU" sz="1400" b="1" dirty="0">
                <a:solidFill>
                  <a:srgbClr val="000099"/>
                </a:solidFill>
              </a:rPr>
              <a:t>IDEF1X-модель</a:t>
            </a:r>
            <a:r>
              <a:rPr lang="ru-RU" altLang="ru-RU" sz="1400" dirty="0">
                <a:solidFill>
                  <a:srgbClr val="000099"/>
                </a:solidFill>
              </a:rPr>
              <a:t> можно рассматривать как проект </a:t>
            </a:r>
            <a:r>
              <a:rPr lang="ru-RU" altLang="ru-RU" sz="1400" b="1" dirty="0">
                <a:solidFill>
                  <a:srgbClr val="000099"/>
                </a:solidFill>
              </a:rPr>
              <a:t>логической схемы базы данных </a:t>
            </a:r>
            <a:r>
              <a:rPr lang="ru-RU" altLang="ru-RU" sz="1400" dirty="0">
                <a:solidFill>
                  <a:srgbClr val="000099"/>
                </a:solidFill>
              </a:rPr>
              <a:t>для проектируемой системы. </a:t>
            </a:r>
          </a:p>
          <a:p>
            <a:pPr algn="just"/>
            <a:r>
              <a:rPr lang="ru-RU" altLang="ru-RU" sz="1400" b="1" dirty="0">
                <a:solidFill>
                  <a:srgbClr val="000099"/>
                </a:solidFill>
              </a:rPr>
              <a:t>IDEF1X</a:t>
            </a:r>
            <a:r>
              <a:rPr lang="ru-RU" altLang="ru-RU" sz="1400" dirty="0">
                <a:solidFill>
                  <a:srgbClr val="000099"/>
                </a:solidFill>
              </a:rPr>
              <a:t> использует понятия </a:t>
            </a:r>
            <a:r>
              <a:rPr lang="ru-RU" altLang="ru-RU" sz="1400" b="1" dirty="0">
                <a:solidFill>
                  <a:srgbClr val="000099"/>
                </a:solidFill>
              </a:rPr>
              <a:t>сущностей, атрибутов, отношений </a:t>
            </a:r>
            <a:r>
              <a:rPr lang="ru-RU" altLang="ru-RU" sz="1400" dirty="0">
                <a:solidFill>
                  <a:srgbClr val="000099"/>
                </a:solidFill>
              </a:rPr>
              <a:t>и</a:t>
            </a:r>
            <a:r>
              <a:rPr lang="ru-RU" altLang="ru-RU" sz="1400" b="1" dirty="0">
                <a:solidFill>
                  <a:srgbClr val="000099"/>
                </a:solidFill>
              </a:rPr>
              <a:t> ключей</a:t>
            </a:r>
            <a:r>
              <a:rPr lang="ru-RU" altLang="ru-RU" sz="1400" dirty="0">
                <a:solidFill>
                  <a:srgbClr val="000099"/>
                </a:solidFill>
              </a:rPr>
              <a:t>. Языки графического изображения моделей, используемые этими методологиями, также во многом схожи. Однако, IDEF1X не рассматривает объекты реального мира, а лишь их информационное отображение, так как к моменту разработки базы данных все информационные ресурсы организации должны быть изучены, необходимый набор данных для отражения её деятельности определен и проверен на полноту. Поскольку IDEF1X предназначена для разработки реляционных баз данных, она дополнительно оперирует рядом понятий, правил и ограничений, такими как домены, представления, первичные, внешние и суррогатные ключи и другими, пришедшими из реляционной алгебры и в которых нет необходимости на этапах изучения и описания деятельности организации.</a:t>
            </a:r>
          </a:p>
          <a:p>
            <a:pPr algn="just" eaLnBrk="1" hangingPunct="1">
              <a:buFont typeface="Wingdings" pitchFamily="2" charset="2"/>
              <a:buNone/>
            </a:pPr>
            <a:endParaRPr lang="ru-RU" altLang="ru-RU" sz="1400" dirty="0">
              <a:solidFill>
                <a:srgbClr val="000099"/>
              </a:solidFill>
            </a:endParaRPr>
          </a:p>
        </p:txBody>
      </p:sp>
    </p:spTree>
    <p:extLst>
      <p:ext uri="{BB962C8B-B14F-4D97-AF65-F5344CB8AC3E}">
        <p14:creationId xmlns:p14="http://schemas.microsoft.com/office/powerpoint/2010/main" val="357363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9738" y="39584"/>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Методологии информационного моделирования IDEF1X</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0" y="699542"/>
            <a:ext cx="9143999" cy="2314544"/>
          </a:xfrm>
          <a:prstGeom prst="rect">
            <a:avLst/>
          </a:prstGeom>
        </p:spPr>
        <p:txBody>
          <a:bodyPr wrap="square">
            <a:spAutoFit/>
          </a:bodyPr>
          <a:lstStyle/>
          <a:p>
            <a:pPr eaLnBrk="1" hangingPunct="1">
              <a:lnSpc>
                <a:spcPct val="150000"/>
              </a:lnSpc>
              <a:buFont typeface="Wingdings" pitchFamily="2" charset="2"/>
              <a:buNone/>
            </a:pPr>
            <a:r>
              <a:rPr lang="ru-RU" altLang="ru-RU" sz="1400" dirty="0">
                <a:solidFill>
                  <a:srgbClr val="000099"/>
                </a:solidFill>
              </a:rPr>
              <a:t>Стандарт и методология IDEF1X является специализированным инструментом, предназначенным для разработчиков реляционных баз данных.</a:t>
            </a:r>
          </a:p>
          <a:p>
            <a:pPr eaLnBrk="1" hangingPunct="1">
              <a:lnSpc>
                <a:spcPct val="150000"/>
              </a:lnSpc>
              <a:buFont typeface="Wingdings" pitchFamily="2" charset="2"/>
              <a:buNone/>
            </a:pPr>
            <a:r>
              <a:rPr lang="ru-RU" altLang="ru-RU" sz="1400" dirty="0">
                <a:solidFill>
                  <a:srgbClr val="000099"/>
                </a:solidFill>
              </a:rPr>
              <a:t>Наибольшее распространение получили следующие нотации, используемые при построении ER-диаграмм: </a:t>
            </a:r>
            <a:endParaRPr lang="en-US" altLang="ru-RU" sz="1400" dirty="0">
              <a:solidFill>
                <a:srgbClr val="000099"/>
              </a:solidFill>
            </a:endParaRPr>
          </a:p>
          <a:p>
            <a:pPr marL="285750" indent="-285750" eaLnBrk="1" hangingPunct="1">
              <a:lnSpc>
                <a:spcPct val="150000"/>
              </a:lnSpc>
              <a:buFont typeface="Arial" panose="020B0604020202020204" pitchFamily="34" charset="0"/>
              <a:buChar char="•"/>
            </a:pPr>
            <a:r>
              <a:rPr lang="ru-RU" altLang="ru-RU" sz="1400" dirty="0">
                <a:solidFill>
                  <a:srgbClr val="000099"/>
                </a:solidFill>
              </a:rPr>
              <a:t>нотация </a:t>
            </a:r>
            <a:r>
              <a:rPr lang="ru-RU" altLang="ru-RU" sz="1400" dirty="0" err="1">
                <a:solidFill>
                  <a:srgbClr val="000099"/>
                </a:solidFill>
              </a:rPr>
              <a:t>Чена</a:t>
            </a:r>
            <a:r>
              <a:rPr lang="ru-RU" altLang="ru-RU" sz="1400" dirty="0">
                <a:solidFill>
                  <a:srgbClr val="000099"/>
                </a:solidFill>
              </a:rPr>
              <a:t>, </a:t>
            </a:r>
            <a:endParaRPr lang="en-US" altLang="ru-RU" sz="1400" dirty="0">
              <a:solidFill>
                <a:srgbClr val="000099"/>
              </a:solidFill>
            </a:endParaRPr>
          </a:p>
          <a:p>
            <a:pPr marL="285750" indent="-285750" eaLnBrk="1" hangingPunct="1">
              <a:lnSpc>
                <a:spcPct val="150000"/>
              </a:lnSpc>
              <a:buFont typeface="Arial" panose="020B0604020202020204" pitchFamily="34" charset="0"/>
              <a:buChar char="•"/>
            </a:pPr>
            <a:r>
              <a:rPr lang="ru-RU" altLang="ru-RU" sz="1400" dirty="0">
                <a:solidFill>
                  <a:srgbClr val="000099"/>
                </a:solidFill>
              </a:rPr>
              <a:t>нотация Мартина, </a:t>
            </a:r>
            <a:endParaRPr lang="en-US" altLang="ru-RU" sz="1400" dirty="0">
              <a:solidFill>
                <a:srgbClr val="000099"/>
              </a:solidFill>
            </a:endParaRPr>
          </a:p>
          <a:p>
            <a:pPr marL="285750" indent="-285750" eaLnBrk="1" hangingPunct="1">
              <a:lnSpc>
                <a:spcPct val="150000"/>
              </a:lnSpc>
              <a:buFont typeface="Arial" panose="020B0604020202020204" pitchFamily="34" charset="0"/>
              <a:buChar char="•"/>
            </a:pPr>
            <a:r>
              <a:rPr lang="ru-RU" altLang="ru-RU" sz="1400" dirty="0">
                <a:solidFill>
                  <a:srgbClr val="000099"/>
                </a:solidFill>
              </a:rPr>
              <a:t>нотация IDEF1X, </a:t>
            </a:r>
            <a:endParaRPr lang="en-US" altLang="ru-RU" sz="1400" dirty="0">
              <a:solidFill>
                <a:srgbClr val="000099"/>
              </a:solidFill>
            </a:endParaRPr>
          </a:p>
          <a:p>
            <a:pPr marL="285750" indent="-285750" eaLnBrk="1" hangingPunct="1">
              <a:lnSpc>
                <a:spcPct val="150000"/>
              </a:lnSpc>
              <a:buFont typeface="Arial" panose="020B0604020202020204" pitchFamily="34" charset="0"/>
              <a:buChar char="•"/>
            </a:pPr>
            <a:r>
              <a:rPr lang="ru-RU" altLang="ru-RU" sz="1400" dirty="0">
                <a:solidFill>
                  <a:srgbClr val="000099"/>
                </a:solidFill>
              </a:rPr>
              <a:t>нотация </a:t>
            </a:r>
            <a:r>
              <a:rPr lang="ru-RU" altLang="ru-RU" sz="1400" dirty="0" err="1">
                <a:solidFill>
                  <a:srgbClr val="000099"/>
                </a:solidFill>
              </a:rPr>
              <a:t>Баркера</a:t>
            </a:r>
            <a:r>
              <a:rPr lang="ru-RU" altLang="ru-RU" sz="1400" dirty="0">
                <a:solidFill>
                  <a:srgbClr val="000099"/>
                </a:solidFill>
              </a:rPr>
              <a:t>.</a:t>
            </a:r>
          </a:p>
        </p:txBody>
      </p:sp>
    </p:spTree>
    <p:extLst>
      <p:ext uri="{BB962C8B-B14F-4D97-AF65-F5344CB8AC3E}">
        <p14:creationId xmlns:p14="http://schemas.microsoft.com/office/powerpoint/2010/main" val="213316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a:t>
            </a:r>
            <a:r>
              <a:rPr lang="ru-RU" altLang="ru-RU" sz="2000" b="1" i="1" dirty="0" err="1">
                <a:solidFill>
                  <a:srgbClr val="000099"/>
                </a:solidFill>
                <a:effectLst>
                  <a:outerShdw blurRad="38100" dist="38100" dir="2700000" algn="tl">
                    <a:srgbClr val="C0C0C0"/>
                  </a:outerShdw>
                </a:effectLst>
                <a:latin typeface="Arial" charset="0"/>
              </a:rPr>
              <a:t>Чена</a:t>
            </a:r>
            <a:r>
              <a:rPr lang="ru-RU" altLang="ru-RU" sz="2000" b="1" i="1" dirty="0">
                <a:solidFill>
                  <a:srgbClr val="000099"/>
                </a:solidFill>
                <a:effectLst>
                  <a:outerShdw blurRad="38100" dist="38100" dir="2700000" algn="tl">
                    <a:srgbClr val="C0C0C0"/>
                  </a:outerShdw>
                </a:effectLst>
                <a:latin typeface="Arial" charset="0"/>
              </a:rPr>
              <a:t>. Конструктивные элементы нотации </a:t>
            </a:r>
            <a:r>
              <a:rPr lang="ru-RU" altLang="ru-RU" sz="2000" b="1" i="1" dirty="0" err="1">
                <a:solidFill>
                  <a:srgbClr val="000099"/>
                </a:solidFill>
                <a:effectLst>
                  <a:outerShdw blurRad="38100" dist="38100" dir="2700000" algn="tl">
                    <a:srgbClr val="C0C0C0"/>
                  </a:outerShdw>
                </a:effectLst>
                <a:latin typeface="Arial" charset="0"/>
              </a:rPr>
              <a:t>Чена</a:t>
            </a:r>
            <a:r>
              <a:rPr lang="ru-RU" altLang="ru-RU" sz="2000" b="1" i="1" dirty="0">
                <a:solidFill>
                  <a:srgbClr val="000099"/>
                </a:solidFill>
                <a:effectLst>
                  <a:outerShdw blurRad="38100" dist="38100" dir="2700000" algn="tl">
                    <a:srgbClr val="C0C0C0"/>
                  </a:outerShdw>
                </a:effectLst>
                <a:latin typeface="Arial" charset="0"/>
              </a:rPr>
              <a:t> </a:t>
            </a:r>
          </a:p>
          <a:p>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48" y="500657"/>
            <a:ext cx="6661150" cy="268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948" y="3147815"/>
            <a:ext cx="6675115"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364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365983"/>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a:t>
            </a:r>
            <a:r>
              <a:rPr lang="ru-RU" altLang="ru-RU" sz="2000" b="1" i="1" dirty="0" err="1">
                <a:solidFill>
                  <a:srgbClr val="000099"/>
                </a:solidFill>
                <a:effectLst>
                  <a:outerShdw blurRad="38100" dist="38100" dir="2700000" algn="tl">
                    <a:srgbClr val="C0C0C0"/>
                  </a:outerShdw>
                </a:effectLst>
                <a:latin typeface="Arial" charset="0"/>
              </a:rPr>
              <a:t>Чена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470434" y="696147"/>
            <a:ext cx="82089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ru-RU" altLang="ru-RU" sz="1400" dirty="0">
                <a:solidFill>
                  <a:srgbClr val="000099"/>
                </a:solidFill>
                <a:latin typeface="Arial" charset="0"/>
              </a:rPr>
              <a:t>Связь соединяется с ассоциируемыми сущностями линиями. Возле каждой сущности на линии, соединяющей ее со связью, цифрами указывается класс принадлежности (рис. 1). </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700" y="1452728"/>
            <a:ext cx="7562732" cy="205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7"/>
          <p:cNvSpPr txBox="1">
            <a:spLocks noChangeArrowheads="1"/>
          </p:cNvSpPr>
          <p:nvPr/>
        </p:nvSpPr>
        <p:spPr bwMode="auto">
          <a:xfrm>
            <a:off x="470434" y="3867894"/>
            <a:ext cx="7704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1. Пример фрагмента концептуальной схемы в нотации </a:t>
            </a:r>
            <a:r>
              <a:rPr lang="ru-RU" altLang="ru-RU" sz="1400" dirty="0" err="1">
                <a:solidFill>
                  <a:srgbClr val="000099"/>
                </a:solidFill>
                <a:latin typeface="Arial" charset="0"/>
              </a:rPr>
              <a:t>Чена</a:t>
            </a:r>
            <a:endParaRPr lang="ru-RU" altLang="ru-RU" sz="1400" dirty="0">
              <a:solidFill>
                <a:srgbClr val="000099"/>
              </a:solidFill>
              <a:latin typeface="Arial" charset="0"/>
            </a:endParaRPr>
          </a:p>
        </p:txBody>
      </p:sp>
    </p:spTree>
    <p:extLst>
      <p:ext uri="{BB962C8B-B14F-4D97-AF65-F5344CB8AC3E}">
        <p14:creationId xmlns:p14="http://schemas.microsoft.com/office/powerpoint/2010/main" val="22175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47975"/>
            <a:ext cx="9144000" cy="48876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Мартина. Конструктивные элементы нотации Мартина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11162" y="594619"/>
            <a:ext cx="9144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В таблице  2 приведены конструктивные элементы концептуальной схемы базы данных в нотации Мартина.</a:t>
            </a:r>
          </a:p>
          <a:p>
            <a:pPr algn="just" eaLnBrk="1" hangingPunct="1">
              <a:spcBef>
                <a:spcPct val="50000"/>
              </a:spcBef>
            </a:pPr>
            <a:endParaRPr lang="ru-RU" altLang="ru-RU" sz="1400" dirty="0">
              <a:solidFill>
                <a:srgbClr val="000099"/>
              </a:solidFill>
              <a:latin typeface="Arial" charset="0"/>
            </a:endParaRPr>
          </a:p>
          <a:p>
            <a:pPr algn="ctr" eaLnBrk="1" hangingPunct="1"/>
            <a:r>
              <a:rPr lang="ru-RU" altLang="ru-RU" sz="1400" dirty="0">
                <a:solidFill>
                  <a:srgbClr val="000099"/>
                </a:solidFill>
                <a:latin typeface="Arial" charset="0"/>
              </a:rPr>
              <a:t>Таблица 2. Конструктивные элементы нотации Мартина</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60" y="1779662"/>
            <a:ext cx="775067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56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Мартина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20139"/>
            <a:ext cx="914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Список атрибутов приводится внутри прямоугольника, обозначающего сущность. Ключевые атрибуты подчеркиваются. Связи изображаются линиями, соединяющими сущности, вид линии в месте соединения с сущностью определяет кардинальность связи (таблица 3).</a:t>
            </a:r>
          </a:p>
          <a:p>
            <a:pPr algn="just" eaLnBrk="1" hangingPunct="1">
              <a:spcBef>
                <a:spcPct val="50000"/>
              </a:spcBef>
            </a:pPr>
            <a:endParaRPr lang="ru-RU" altLang="ru-RU" sz="1400" dirty="0">
              <a:solidFill>
                <a:srgbClr val="000099"/>
              </a:solidFill>
              <a:latin typeface="Arial" charset="0"/>
            </a:endParaRPr>
          </a:p>
          <a:p>
            <a:pPr algn="ctr" eaLnBrk="1" hangingPunct="1"/>
            <a:r>
              <a:rPr lang="ru-RU" altLang="ru-RU" sz="1400" dirty="0">
                <a:solidFill>
                  <a:srgbClr val="000099"/>
                </a:solidFill>
                <a:latin typeface="Arial" charset="0"/>
              </a:rPr>
              <a:t>Таблица 3. Обозначения связей в нотации Мартина</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24" y="1923678"/>
            <a:ext cx="8194551" cy="25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284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Мартина</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323528" y="690629"/>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ru-RU" altLang="ru-RU" sz="1400" dirty="0">
                <a:solidFill>
                  <a:srgbClr val="000099"/>
                </a:solidFill>
                <a:latin typeface="Arial" charset="0"/>
              </a:rPr>
              <a:t>Имя связи указывается на линии ее обозначающей (рис. 2).</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21" y="1131590"/>
            <a:ext cx="6237367"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293002" y="2859782"/>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2. Пример фрагмента концептуальной схемы в нотации Мартина</a:t>
            </a:r>
          </a:p>
        </p:txBody>
      </p:sp>
    </p:spTree>
    <p:extLst>
      <p:ext uri="{BB962C8B-B14F-4D97-AF65-F5344CB8AC3E}">
        <p14:creationId xmlns:p14="http://schemas.microsoft.com/office/powerpoint/2010/main" val="877036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IDEF1X. Конструктивные элементы нотации </a:t>
            </a:r>
            <a:r>
              <a:rPr lang="en-US" altLang="ru-RU" sz="2000" b="1" i="1" dirty="0">
                <a:solidFill>
                  <a:srgbClr val="000099"/>
                </a:solidFill>
                <a:effectLst>
                  <a:outerShdw blurRad="38100" dist="38100" dir="2700000" algn="tl">
                    <a:srgbClr val="C0C0C0"/>
                  </a:outerShdw>
                </a:effectLst>
                <a:latin typeface="Arial" charset="0"/>
              </a:rPr>
              <a:t>IDEF1X</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323528" y="582908"/>
            <a:ext cx="82089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ru-RU" altLang="ru-RU" sz="1400" dirty="0">
                <a:solidFill>
                  <a:srgbClr val="000099"/>
                </a:solidFill>
                <a:latin typeface="Arial" charset="0"/>
              </a:rPr>
              <a:t>Обозначения конструктивных элементов концептуальной схемы базы данных нотации IDEF1X приведены в табл. 4– 6</a:t>
            </a:r>
          </a:p>
        </p:txBody>
      </p:sp>
      <p:sp>
        <p:nvSpPr>
          <p:cNvPr id="9" name="Text Box 5"/>
          <p:cNvSpPr txBox="1">
            <a:spLocks noChangeArrowheads="1"/>
          </p:cNvSpPr>
          <p:nvPr/>
        </p:nvSpPr>
        <p:spPr bwMode="auto">
          <a:xfrm>
            <a:off x="287524" y="2998475"/>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b="1" dirty="0"/>
              <a:t>Обозначения связей в нотации IDEF1X</a:t>
            </a:r>
            <a:endParaRPr lang="ru-RU" altLang="ru-RU" sz="1400" dirty="0"/>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06128"/>
            <a:ext cx="5604207" cy="189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558" y="3263249"/>
            <a:ext cx="5400600" cy="128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04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Процесс моделирования</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7" y="483518"/>
            <a:ext cx="5688632" cy="378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Rectangle 56"/>
          <p:cNvSpPr>
            <a:spLocks noChangeArrowheads="1"/>
          </p:cNvSpPr>
          <p:nvPr/>
        </p:nvSpPr>
        <p:spPr bwMode="auto">
          <a:xfrm>
            <a:off x="-180528" y="4399062"/>
            <a:ext cx="2700338" cy="18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eaLnBrk="1" hangingPunct="1">
              <a:buClr>
                <a:srgbClr val="808080"/>
              </a:buClr>
              <a:buSzPct val="100000"/>
              <a:buFont typeface="Symbol"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ru-RU" b="1" dirty="0">
                <a:solidFill>
                  <a:srgbClr val="808080"/>
                </a:solidFill>
                <a:latin typeface="Symbol" pitchFamily="18" charset="2"/>
              </a:rPr>
              <a:t></a:t>
            </a:r>
            <a:r>
              <a:rPr lang="en-GB" altLang="ru-RU" sz="1600" dirty="0">
                <a:solidFill>
                  <a:srgbClr val="000000"/>
                </a:solidFill>
              </a:rPr>
              <a:t> </a:t>
            </a:r>
            <a:r>
              <a:rPr lang="en-GB" altLang="ru-RU" sz="1400" dirty="0" err="1">
                <a:solidFill>
                  <a:srgbClr val="000000"/>
                </a:solidFill>
              </a:rPr>
              <a:t>Бессарабов</a:t>
            </a:r>
            <a:r>
              <a:rPr lang="en-GB" altLang="ru-RU" sz="1400" dirty="0">
                <a:solidFill>
                  <a:srgbClr val="000000"/>
                </a:solidFill>
              </a:rPr>
              <a:t> Н.В.</a:t>
            </a:r>
            <a:r>
              <a:rPr lang="ru-RU" altLang="ru-RU" sz="1400" dirty="0">
                <a:solidFill>
                  <a:srgbClr val="000000"/>
                </a:solidFill>
              </a:rPr>
              <a:t>  </a:t>
            </a:r>
            <a:r>
              <a:rPr lang="en-GB" altLang="ru-RU" sz="1400" dirty="0">
                <a:solidFill>
                  <a:srgbClr val="000000"/>
                </a:solidFill>
              </a:rPr>
              <a:t>2019</a:t>
            </a:r>
          </a:p>
        </p:txBody>
      </p:sp>
      <p:sp>
        <p:nvSpPr>
          <p:cNvPr id="2" name="Прямоугольник 1"/>
          <p:cNvSpPr/>
          <p:nvPr/>
        </p:nvSpPr>
        <p:spPr>
          <a:xfrm>
            <a:off x="5796136" y="483518"/>
            <a:ext cx="3347864" cy="3970318"/>
          </a:xfrm>
          <a:prstGeom prst="rect">
            <a:avLst/>
          </a:prstGeom>
        </p:spPr>
        <p:txBody>
          <a:bodyPr wrap="square">
            <a:spAutoFit/>
          </a:bodyPr>
          <a:lstStyle/>
          <a:p>
            <a:pPr algn="just"/>
            <a:r>
              <a:rPr lang="ru-RU" sz="1200" i="1" dirty="0">
                <a:solidFill>
                  <a:srgbClr val="000099"/>
                </a:solidFill>
              </a:rPr>
              <a:t>Отдельного пользователя</a:t>
            </a:r>
            <a:r>
              <a:rPr lang="ru-RU" sz="1200" dirty="0">
                <a:solidFill>
                  <a:srgbClr val="000099"/>
                </a:solidFill>
              </a:rPr>
              <a:t> интересует лишь некоторая </a:t>
            </a:r>
            <a:r>
              <a:rPr lang="ru-RU" sz="1200" i="1" dirty="0">
                <a:solidFill>
                  <a:srgbClr val="000099"/>
                </a:solidFill>
              </a:rPr>
              <a:t>часть всей базы данных</a:t>
            </a:r>
            <a:r>
              <a:rPr lang="ru-RU" sz="1200" dirty="0">
                <a:solidFill>
                  <a:srgbClr val="000099"/>
                </a:solidFill>
              </a:rPr>
              <a:t>. Представление пользователя об этой части будет абстрактным по сравнению с выбранным способом физического хранения данных. В соответствии с терминологией </a:t>
            </a:r>
            <a:r>
              <a:rPr lang="en-US" sz="1200" dirty="0">
                <a:solidFill>
                  <a:srgbClr val="000099"/>
                </a:solidFill>
              </a:rPr>
              <a:t>ANSI</a:t>
            </a:r>
            <a:r>
              <a:rPr lang="ru-RU" sz="1200" dirty="0">
                <a:solidFill>
                  <a:srgbClr val="000099"/>
                </a:solidFill>
              </a:rPr>
              <a:t>/</a:t>
            </a:r>
            <a:r>
              <a:rPr lang="en-US" sz="1200" dirty="0">
                <a:solidFill>
                  <a:srgbClr val="000099"/>
                </a:solidFill>
              </a:rPr>
              <a:t>SPARC</a:t>
            </a:r>
            <a:r>
              <a:rPr lang="ru-RU" sz="1200" dirty="0">
                <a:solidFill>
                  <a:srgbClr val="000099"/>
                </a:solidFill>
              </a:rPr>
              <a:t> представление отдельного пользователя называется </a:t>
            </a:r>
            <a:r>
              <a:rPr lang="ru-RU" sz="1200" b="1" i="1" dirty="0">
                <a:solidFill>
                  <a:srgbClr val="000099"/>
                </a:solidFill>
              </a:rPr>
              <a:t>внешним</a:t>
            </a:r>
            <a:r>
              <a:rPr lang="ru-RU" sz="1200" dirty="0">
                <a:solidFill>
                  <a:srgbClr val="000099"/>
                </a:solidFill>
              </a:rPr>
              <a:t> </a:t>
            </a:r>
            <a:r>
              <a:rPr lang="ru-RU" sz="1200" b="1" i="1" dirty="0">
                <a:solidFill>
                  <a:srgbClr val="000099"/>
                </a:solidFill>
              </a:rPr>
              <a:t>представлением</a:t>
            </a:r>
            <a:r>
              <a:rPr lang="ru-RU" sz="1200" dirty="0">
                <a:solidFill>
                  <a:srgbClr val="000099"/>
                </a:solidFill>
              </a:rPr>
              <a:t>. Таким образом, внешнее представление – это содержимое базы данных таким, каким его видит определенный пользователь. В общем случае внешнее представление состоит из некоторого множества экземпляров каждого типа внешних записей. Подъязык данных всегда определяется в терминах внешних записей. Каждое внешнее представление определяется посредством </a:t>
            </a:r>
            <a:r>
              <a:rPr lang="ru-RU" sz="1200" b="1" i="1" dirty="0">
                <a:solidFill>
                  <a:srgbClr val="000099"/>
                </a:solidFill>
              </a:rPr>
              <a:t>внешней схемы</a:t>
            </a:r>
            <a:r>
              <a:rPr lang="ru-RU" sz="1200" dirty="0">
                <a:solidFill>
                  <a:srgbClr val="000099"/>
                </a:solidFill>
              </a:rPr>
              <a:t>, которая записывается с помощью внешнего языка определения данных. </a:t>
            </a:r>
          </a:p>
        </p:txBody>
      </p:sp>
    </p:spTree>
    <p:extLst>
      <p:ext uri="{BB962C8B-B14F-4D97-AF65-F5344CB8AC3E}">
        <p14:creationId xmlns:p14="http://schemas.microsoft.com/office/powerpoint/2010/main" val="225146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IDEF1X. Конструктивные элементы нотации </a:t>
            </a:r>
            <a:r>
              <a:rPr lang="en-US" altLang="ru-RU" sz="2000" b="1" i="1" dirty="0">
                <a:solidFill>
                  <a:srgbClr val="000099"/>
                </a:solidFill>
                <a:effectLst>
                  <a:outerShdw blurRad="38100" dist="38100" dir="2700000" algn="tl">
                    <a:srgbClr val="C0C0C0"/>
                  </a:outerShdw>
                </a:effectLst>
                <a:latin typeface="Arial" charset="0"/>
              </a:rPr>
              <a:t>IDEF1X</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323528" y="582908"/>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ru-RU" altLang="ru-RU" sz="1400" dirty="0">
                <a:solidFill>
                  <a:srgbClr val="000099"/>
                </a:solidFill>
                <a:latin typeface="Arial" charset="0"/>
              </a:rPr>
              <a:t>Обозначения </a:t>
            </a:r>
            <a:r>
              <a:rPr lang="ru-RU" altLang="ru-RU" sz="1400" dirty="0" err="1">
                <a:solidFill>
                  <a:srgbClr val="000099"/>
                </a:solidFill>
                <a:latin typeface="Arial" charset="0"/>
              </a:rPr>
              <a:t>кардинальностей</a:t>
            </a:r>
            <a:r>
              <a:rPr lang="ru-RU" altLang="ru-RU" sz="1400" dirty="0">
                <a:solidFill>
                  <a:srgbClr val="000099"/>
                </a:solidFill>
                <a:latin typeface="Arial" charset="0"/>
              </a:rPr>
              <a:t> связей в нотации IDEF1X</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856" y="1059582"/>
            <a:ext cx="4806256" cy="351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923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IDEF1X. Конструктивные элементы нотации </a:t>
            </a:r>
            <a:r>
              <a:rPr lang="en-US" altLang="ru-RU" sz="2000" b="1" i="1" dirty="0">
                <a:solidFill>
                  <a:srgbClr val="000099"/>
                </a:solidFill>
                <a:effectLst>
                  <a:outerShdw blurRad="38100" dist="38100" dir="2700000" algn="tl">
                    <a:srgbClr val="C0C0C0"/>
                  </a:outerShdw>
                </a:effectLst>
                <a:latin typeface="Arial" charset="0"/>
              </a:rPr>
              <a:t>IDEF1X</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82908"/>
            <a:ext cx="9144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В IDEF1X вводится понятие отношение категоризации, по смыслу эквивалентное рассмотренной нами иерархической связи. Обозначение отношения неполной категоризации (сущности-категории составляют неполное множество потомков общей сущности) приведено на рис. 3.</a:t>
            </a:r>
          </a:p>
          <a:p>
            <a:pPr algn="just" eaLnBrk="1" hangingPunct="1">
              <a:spcBef>
                <a:spcPct val="50000"/>
              </a:spcBef>
            </a:pPr>
            <a:r>
              <a:rPr lang="ru-RU" altLang="ru-RU" sz="1400" dirty="0">
                <a:solidFill>
                  <a:srgbClr val="000099"/>
                </a:solidFill>
                <a:latin typeface="Arial" charset="0"/>
              </a:rPr>
              <a:t>. </a:t>
            </a:r>
          </a:p>
        </p:txBody>
      </p:sp>
      <p:sp>
        <p:nvSpPr>
          <p:cNvPr id="9" name="Text Box 5"/>
          <p:cNvSpPr txBox="1">
            <a:spLocks noChangeArrowheads="1"/>
          </p:cNvSpPr>
          <p:nvPr/>
        </p:nvSpPr>
        <p:spPr bwMode="auto">
          <a:xfrm>
            <a:off x="544067" y="4083918"/>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3. Отношение полной категоризации в нотации IDEF1X</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79" y="1644737"/>
            <a:ext cx="5499688"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8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a:t>
            </a:r>
            <a:r>
              <a:rPr lang="ru-RU" altLang="ru-RU" sz="2000" b="1" i="1" dirty="0" err="1">
                <a:solidFill>
                  <a:srgbClr val="000099"/>
                </a:solidFill>
                <a:effectLst>
                  <a:outerShdw blurRad="38100" dist="38100" dir="2700000" algn="tl">
                    <a:srgbClr val="C0C0C0"/>
                  </a:outerShdw>
                </a:effectLst>
                <a:latin typeface="Arial" charset="0"/>
              </a:rPr>
              <a:t>Баркера</a:t>
            </a:r>
            <a:r>
              <a:rPr lang="ru-RU" altLang="ru-RU" sz="2000" b="1" i="1" dirty="0">
                <a:solidFill>
                  <a:srgbClr val="000099"/>
                </a:solidFill>
                <a:effectLst>
                  <a:outerShdw blurRad="38100" dist="38100" dir="2700000" algn="tl">
                    <a:srgbClr val="C0C0C0"/>
                  </a:outerShdw>
                </a:effectLst>
                <a:latin typeface="Arial" charset="0"/>
              </a:rPr>
              <a:t>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0" y="582908"/>
            <a:ext cx="9144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Сущности обозначаются прямоугольниками, внутри которых приводится список атрибутов. Ключевые атрибуты отмечаются символом # (решетка). Связи обозначаются линиями с именами (рис. 4), место соединения связи и сущности определяет кардинальность связи (таблица 7).</a:t>
            </a:r>
          </a:p>
        </p:txBody>
      </p:sp>
      <p:sp>
        <p:nvSpPr>
          <p:cNvPr id="9" name="Text Box 5"/>
          <p:cNvSpPr txBox="1">
            <a:spLocks noChangeArrowheads="1"/>
          </p:cNvSpPr>
          <p:nvPr/>
        </p:nvSpPr>
        <p:spPr bwMode="auto">
          <a:xfrm>
            <a:off x="1293714" y="3435052"/>
            <a:ext cx="6624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ru-RU" altLang="ru-RU" sz="1400" dirty="0">
                <a:solidFill>
                  <a:srgbClr val="000099"/>
                </a:solidFill>
                <a:latin typeface="Arial" charset="0"/>
              </a:rPr>
              <a:t>Рис. 4. Пример фрагмента концептуальной схемы в нотации </a:t>
            </a:r>
            <a:r>
              <a:rPr lang="ru-RU" altLang="ru-RU" sz="1400" dirty="0" err="1">
                <a:solidFill>
                  <a:srgbClr val="000099"/>
                </a:solidFill>
                <a:latin typeface="Arial" charset="0"/>
              </a:rPr>
              <a:t>Баркера</a:t>
            </a:r>
            <a:endParaRPr lang="ru-RU" altLang="ru-RU" sz="1400" dirty="0">
              <a:solidFill>
                <a:srgbClr val="000099"/>
              </a:solidFill>
              <a:latin typeface="Arial" charset="0"/>
            </a:endParaRPr>
          </a:p>
        </p:txBody>
      </p:sp>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68996"/>
            <a:ext cx="611683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8334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a:t>
            </a:r>
            <a:r>
              <a:rPr lang="ru-RU" altLang="ru-RU" sz="2000" b="1" i="1" dirty="0" err="1">
                <a:solidFill>
                  <a:srgbClr val="000099"/>
                </a:solidFill>
                <a:effectLst>
                  <a:outerShdw blurRad="38100" dist="38100" dir="2700000" algn="tl">
                    <a:srgbClr val="C0C0C0"/>
                  </a:outerShdw>
                </a:effectLst>
                <a:latin typeface="Arial" charset="0"/>
              </a:rPr>
              <a:t>Баркера</a:t>
            </a:r>
            <a:r>
              <a:rPr lang="ru-RU" altLang="ru-RU" sz="2000" b="1" i="1" dirty="0">
                <a:solidFill>
                  <a:srgbClr val="000099"/>
                </a:solidFill>
                <a:effectLst>
                  <a:outerShdw blurRad="38100" dist="38100" dir="2700000" algn="tl">
                    <a:srgbClr val="C0C0C0"/>
                  </a:outerShdw>
                </a:effectLst>
                <a:latin typeface="Arial" charset="0"/>
              </a:rPr>
              <a:t>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323528" y="582908"/>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Таблица 7. Обозначение связей </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31590"/>
            <a:ext cx="5814813"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35" y="2643758"/>
            <a:ext cx="504031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505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Нотация </a:t>
            </a:r>
            <a:r>
              <a:rPr lang="ru-RU" altLang="ru-RU" sz="2000" b="1" i="1" dirty="0" err="1">
                <a:solidFill>
                  <a:srgbClr val="000099"/>
                </a:solidFill>
                <a:effectLst>
                  <a:outerShdw blurRad="38100" dist="38100" dir="2700000" algn="tl">
                    <a:srgbClr val="C0C0C0"/>
                  </a:outerShdw>
                </a:effectLst>
                <a:latin typeface="Arial" charset="0"/>
              </a:rPr>
              <a:t>Баркера</a:t>
            </a:r>
            <a:r>
              <a:rPr lang="ru-RU" altLang="ru-RU" sz="2000" b="1" i="1" dirty="0">
                <a:solidFill>
                  <a:srgbClr val="000099"/>
                </a:solidFill>
                <a:effectLst>
                  <a:outerShdw blurRad="38100" dist="38100" dir="2700000" algn="tl">
                    <a:srgbClr val="C0C0C0"/>
                  </a:outerShdw>
                </a:effectLst>
                <a:latin typeface="Arial" charset="0"/>
              </a:rPr>
              <a:t>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7" name="Text Box 5"/>
          <p:cNvSpPr txBox="1">
            <a:spLocks noChangeArrowheads="1"/>
          </p:cNvSpPr>
          <p:nvPr/>
        </p:nvSpPr>
        <p:spPr bwMode="auto">
          <a:xfrm>
            <a:off x="395535" y="540369"/>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ru-RU" altLang="ru-RU" sz="1400" dirty="0">
                <a:solidFill>
                  <a:srgbClr val="000099"/>
                </a:solidFill>
                <a:latin typeface="Arial" charset="0"/>
              </a:rPr>
              <a:t>Для обозначения отношения категоризации вводится элемент «дуга» (рис. 5.).</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466" y="844518"/>
            <a:ext cx="6842718" cy="316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1239466" y="4083918"/>
            <a:ext cx="6624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Рис.5. Обозначение категоризации в нотации </a:t>
            </a:r>
            <a:r>
              <a:rPr lang="ru-RU" altLang="ru-RU" sz="1400" dirty="0" err="1">
                <a:solidFill>
                  <a:srgbClr val="000099"/>
                </a:solidFill>
                <a:latin typeface="Arial" charset="0"/>
              </a:rPr>
              <a:t>Баркера</a:t>
            </a:r>
            <a:endParaRPr lang="ru-RU" altLang="ru-RU" sz="1400" dirty="0">
              <a:solidFill>
                <a:srgbClr val="000099"/>
              </a:solidFill>
              <a:latin typeface="Arial" charset="0"/>
            </a:endParaRPr>
          </a:p>
        </p:txBody>
      </p:sp>
    </p:spTree>
    <p:extLst>
      <p:ext uri="{BB962C8B-B14F-4D97-AF65-F5344CB8AC3E}">
        <p14:creationId xmlns:p14="http://schemas.microsoft.com/office/powerpoint/2010/main" val="3131558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Язык инфологического моделирования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690629"/>
            <a:ext cx="9144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Язык ER-диаграмм используется для построения небольших моделей и иллюстрации отдельных фрагментов больших. Чаще же применяется менее наглядный, но более содержательный язык концептуального моделирования (ЯКМ), в котором сущности и связи представляются предложениями вида:</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СУЩНОСТЬ (атрибут 1, атрибут 2 , ..., атрибут n)</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СВЯЗЬ [СУЩНОСТЬ S1, СУЩНОСТЬ S2, ...] </a:t>
            </a:r>
          </a:p>
          <a:p>
            <a:pPr algn="just" eaLnBrk="1" hangingPunct="1"/>
            <a:r>
              <a:rPr lang="ru-RU" altLang="ru-RU" sz="1400" dirty="0">
                <a:solidFill>
                  <a:srgbClr val="000099"/>
                </a:solidFill>
                <a:latin typeface="Arial" charset="0"/>
              </a:rPr>
              <a:t>(атрибут 1, атрибут 2, ..., атрибут n),</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где S – степень связи, а атрибуты, входящие в ключ, должны быть отмечены с помощью подчеркивания.</a:t>
            </a:r>
          </a:p>
        </p:txBody>
      </p:sp>
    </p:spTree>
    <p:extLst>
      <p:ext uri="{BB962C8B-B14F-4D97-AF65-F5344CB8AC3E}">
        <p14:creationId xmlns:p14="http://schemas.microsoft.com/office/powerpoint/2010/main" val="1131876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Язык инфологического моделирования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406611" y="4253791"/>
            <a:ext cx="8208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ru-RU" altLang="ru-RU" sz="1400" dirty="0">
                <a:solidFill>
                  <a:srgbClr val="000099"/>
                </a:solidFill>
                <a:latin typeface="Arial" charset="0"/>
              </a:rPr>
              <a:t>Рис. 6. Фрагмент концептуальной схемы в нотации </a:t>
            </a:r>
            <a:r>
              <a:rPr lang="ru-RU" altLang="ru-RU" sz="1400" dirty="0" err="1">
                <a:solidFill>
                  <a:srgbClr val="000099"/>
                </a:solidFill>
                <a:latin typeface="Arial" charset="0"/>
              </a:rPr>
              <a:t>Чена</a:t>
            </a:r>
            <a:endParaRPr lang="ru-RU" altLang="ru-RU" sz="1400" dirty="0">
              <a:solidFill>
                <a:srgbClr val="000099"/>
              </a:solidFill>
              <a:latin typeface="Arial"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927" y="483518"/>
            <a:ext cx="7239775"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022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47975"/>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Язык инфологического моделирования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844518"/>
            <a:ext cx="9144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ru-RU" altLang="ru-RU" sz="1400" dirty="0">
                <a:solidFill>
                  <a:srgbClr val="000099"/>
                </a:solidFill>
                <a:latin typeface="Arial" charset="0"/>
              </a:rPr>
              <a:t>Так, рассмотренный выше пример множества связей между сущностями (рис. 6), может быть описан на языке ЯКМ следующим образом:</a:t>
            </a:r>
          </a:p>
          <a:p>
            <a:pPr eaLnBrk="1" hangingPunct="1"/>
            <a:endParaRPr lang="ru-RU" altLang="ru-RU" sz="1400" dirty="0">
              <a:solidFill>
                <a:srgbClr val="000099"/>
              </a:solidFill>
              <a:latin typeface="Arial" charset="0"/>
            </a:endParaRPr>
          </a:p>
          <a:p>
            <a:pPr eaLnBrk="1" hangingPunct="1"/>
            <a:r>
              <a:rPr lang="ru-RU" altLang="ru-RU" sz="1400" dirty="0">
                <a:solidFill>
                  <a:srgbClr val="000099"/>
                </a:solidFill>
                <a:latin typeface="Arial" charset="0"/>
              </a:rPr>
              <a:t>Врач (</a:t>
            </a:r>
            <a:r>
              <a:rPr lang="ru-RU" altLang="ru-RU" sz="1400" dirty="0" err="1">
                <a:solidFill>
                  <a:srgbClr val="000099"/>
                </a:solidFill>
                <a:latin typeface="Arial" charset="0"/>
              </a:rPr>
              <a:t>Номер_врача</a:t>
            </a:r>
            <a:r>
              <a:rPr lang="ru-RU" altLang="ru-RU" sz="1400" dirty="0">
                <a:solidFill>
                  <a:srgbClr val="000099"/>
                </a:solidFill>
                <a:latin typeface="Arial" charset="0"/>
              </a:rPr>
              <a:t>, Фамилия, Имя, Отчество, Специальность)</a:t>
            </a:r>
          </a:p>
          <a:p>
            <a:pPr eaLnBrk="1" hangingPunct="1"/>
            <a:endParaRPr lang="ru-RU" altLang="ru-RU" sz="1400" dirty="0">
              <a:solidFill>
                <a:srgbClr val="000099"/>
              </a:solidFill>
              <a:latin typeface="Arial" charset="0"/>
            </a:endParaRPr>
          </a:p>
          <a:p>
            <a:pPr eaLnBrk="1" hangingPunct="1"/>
            <a:r>
              <a:rPr lang="ru-RU" altLang="ru-RU" sz="1400" dirty="0">
                <a:solidFill>
                  <a:srgbClr val="000099"/>
                </a:solidFill>
                <a:latin typeface="Arial" charset="0"/>
              </a:rPr>
              <a:t>Пациент (</a:t>
            </a:r>
            <a:r>
              <a:rPr lang="ru-RU" altLang="ru-RU" sz="1400" dirty="0" err="1">
                <a:solidFill>
                  <a:srgbClr val="000099"/>
                </a:solidFill>
                <a:latin typeface="Arial" charset="0"/>
              </a:rPr>
              <a:t>Регистрационный_номер</a:t>
            </a:r>
            <a:r>
              <a:rPr lang="ru-RU" altLang="ru-RU" sz="1400" dirty="0">
                <a:solidFill>
                  <a:srgbClr val="000099"/>
                </a:solidFill>
                <a:latin typeface="Arial" charset="0"/>
              </a:rPr>
              <a:t>, Номер койки, Фамилия, Имя, Отчество, Адрес, Дата рождения, Пол)</a:t>
            </a:r>
          </a:p>
          <a:p>
            <a:pPr eaLnBrk="1" hangingPunct="1"/>
            <a:endParaRPr lang="ru-RU" altLang="ru-RU" sz="1400" dirty="0">
              <a:solidFill>
                <a:srgbClr val="000099"/>
              </a:solidFill>
              <a:latin typeface="Arial" charset="0"/>
            </a:endParaRPr>
          </a:p>
          <a:p>
            <a:pPr eaLnBrk="1" hangingPunct="1"/>
            <a:r>
              <a:rPr lang="ru-RU" altLang="ru-RU" sz="1400" dirty="0" err="1">
                <a:solidFill>
                  <a:srgbClr val="000099"/>
                </a:solidFill>
                <a:latin typeface="Arial" charset="0"/>
              </a:rPr>
              <a:t>Лечащий_врач</a:t>
            </a:r>
            <a:r>
              <a:rPr lang="ru-RU" altLang="ru-RU" sz="1400" dirty="0">
                <a:solidFill>
                  <a:srgbClr val="000099"/>
                </a:solidFill>
                <a:latin typeface="Arial" charset="0"/>
              </a:rPr>
              <a:t> [Врач (1,1), Пациент (1,M)]</a:t>
            </a:r>
          </a:p>
          <a:p>
            <a:pPr eaLnBrk="1" hangingPunct="1"/>
            <a:r>
              <a:rPr lang="ru-RU" altLang="ru-RU" sz="1400" dirty="0">
                <a:solidFill>
                  <a:srgbClr val="000099"/>
                </a:solidFill>
                <a:latin typeface="Arial" charset="0"/>
              </a:rPr>
              <a:t>(</a:t>
            </a:r>
            <a:r>
              <a:rPr lang="ru-RU" altLang="ru-RU" sz="1400" dirty="0" err="1">
                <a:solidFill>
                  <a:srgbClr val="000099"/>
                </a:solidFill>
                <a:latin typeface="Arial" charset="0"/>
              </a:rPr>
              <a:t>Номер_врача</a:t>
            </a:r>
            <a:r>
              <a:rPr lang="ru-RU" altLang="ru-RU" sz="1400" dirty="0">
                <a:solidFill>
                  <a:srgbClr val="000099"/>
                </a:solidFill>
                <a:latin typeface="Arial" charset="0"/>
              </a:rPr>
              <a:t>, </a:t>
            </a:r>
            <a:r>
              <a:rPr lang="ru-RU" altLang="ru-RU" sz="1400" dirty="0" err="1">
                <a:solidFill>
                  <a:srgbClr val="000099"/>
                </a:solidFill>
                <a:latin typeface="Arial" charset="0"/>
              </a:rPr>
              <a:t>Регистрационный_номер</a:t>
            </a:r>
            <a:r>
              <a:rPr lang="ru-RU" altLang="ru-RU" sz="1400" dirty="0">
                <a:solidFill>
                  <a:srgbClr val="000099"/>
                </a:solidFill>
                <a:latin typeface="Arial" charset="0"/>
              </a:rPr>
              <a:t>)</a:t>
            </a:r>
          </a:p>
          <a:p>
            <a:pPr eaLnBrk="1" hangingPunct="1"/>
            <a:endParaRPr lang="ru-RU" altLang="ru-RU" sz="1400" dirty="0">
              <a:solidFill>
                <a:srgbClr val="000099"/>
              </a:solidFill>
              <a:latin typeface="Arial" charset="0"/>
            </a:endParaRPr>
          </a:p>
          <a:p>
            <a:pPr eaLnBrk="1" hangingPunct="1"/>
            <a:r>
              <a:rPr lang="ru-RU" altLang="ru-RU" sz="1400" dirty="0">
                <a:solidFill>
                  <a:srgbClr val="000099"/>
                </a:solidFill>
                <a:latin typeface="Arial" charset="0"/>
              </a:rPr>
              <a:t>Консультант [Врач (1,M),Пациент (1,N)]</a:t>
            </a:r>
          </a:p>
          <a:p>
            <a:pPr eaLnBrk="1" hangingPunct="1"/>
            <a:r>
              <a:rPr lang="ru-RU" altLang="ru-RU" sz="1400" dirty="0">
                <a:solidFill>
                  <a:srgbClr val="000099"/>
                </a:solidFill>
                <a:latin typeface="Arial" charset="0"/>
              </a:rPr>
              <a:t>(</a:t>
            </a:r>
            <a:r>
              <a:rPr lang="ru-RU" altLang="ru-RU" sz="1400" dirty="0" err="1">
                <a:solidFill>
                  <a:srgbClr val="000099"/>
                </a:solidFill>
                <a:latin typeface="Arial" charset="0"/>
              </a:rPr>
              <a:t>Номер_врача</a:t>
            </a:r>
            <a:r>
              <a:rPr lang="ru-RU" altLang="ru-RU" sz="1400" dirty="0">
                <a:solidFill>
                  <a:srgbClr val="000099"/>
                </a:solidFill>
                <a:latin typeface="Arial" charset="0"/>
              </a:rPr>
              <a:t>, </a:t>
            </a:r>
            <a:r>
              <a:rPr lang="ru-RU" altLang="ru-RU" sz="1400" dirty="0" err="1">
                <a:solidFill>
                  <a:srgbClr val="000099"/>
                </a:solidFill>
                <a:latin typeface="Arial" charset="0"/>
              </a:rPr>
              <a:t>Регистрационный_номер</a:t>
            </a:r>
            <a:r>
              <a:rPr lang="ru-RU" altLang="ru-RU" sz="1400" dirty="0">
                <a:solidFill>
                  <a:srgbClr val="000099"/>
                </a:solidFill>
                <a:latin typeface="Arial" charset="0"/>
              </a:rPr>
              <a:t>).</a:t>
            </a:r>
          </a:p>
        </p:txBody>
      </p:sp>
    </p:spTree>
    <p:extLst>
      <p:ext uri="{BB962C8B-B14F-4D97-AF65-F5344CB8AC3E}">
        <p14:creationId xmlns:p14="http://schemas.microsoft.com/office/powerpoint/2010/main" val="877635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546229"/>
            <a:ext cx="9144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ru-RU" altLang="ru-RU" sz="1400" dirty="0">
                <a:solidFill>
                  <a:srgbClr val="000099"/>
                </a:solidFill>
                <a:latin typeface="Arial" charset="0"/>
              </a:rPr>
              <a:t>Основными компонентами IDEF1X- модели являются:</a:t>
            </a:r>
          </a:p>
          <a:p>
            <a:pPr algn="just" eaLnBrk="1" hangingPunct="1"/>
            <a:r>
              <a:rPr lang="ru-RU" altLang="ru-RU" sz="1400" dirty="0">
                <a:solidFill>
                  <a:srgbClr val="000099"/>
                </a:solidFill>
                <a:latin typeface="Arial" charset="0"/>
              </a:rPr>
              <a:t>1. </a:t>
            </a:r>
            <a:r>
              <a:rPr lang="ru-RU" altLang="ru-RU" sz="1400" b="1" dirty="0">
                <a:solidFill>
                  <a:srgbClr val="000099"/>
                </a:solidFill>
                <a:latin typeface="Arial" charset="0"/>
              </a:rPr>
              <a:t>Сущности</a:t>
            </a:r>
            <a:r>
              <a:rPr lang="ru-RU" altLang="ru-RU" sz="1400" dirty="0">
                <a:solidFill>
                  <a:srgbClr val="000099"/>
                </a:solidFill>
                <a:latin typeface="Arial" charset="0"/>
              </a:rPr>
              <a:t>, представляющие множество реальных или абстрактных предметов (людей, объектов, мест, событий, состояний, идей, пар предметов и </a:t>
            </a:r>
            <a:r>
              <a:rPr lang="ru-RU" altLang="ru-RU" sz="1400" dirty="0" err="1">
                <a:solidFill>
                  <a:srgbClr val="000099"/>
                </a:solidFill>
                <a:latin typeface="Arial" charset="0"/>
              </a:rPr>
              <a:t>т.д</a:t>
            </a:r>
            <a:r>
              <a:rPr lang="ru-RU" altLang="ru-RU" sz="1400" dirty="0">
                <a:solidFill>
                  <a:srgbClr val="000099"/>
                </a:solidFill>
                <a:latin typeface="Arial" charset="0"/>
              </a:rPr>
              <a:t>). Они изображаются блоками. Выделяют два вида сущностей: – </a:t>
            </a:r>
            <a:r>
              <a:rPr lang="ru-RU" altLang="ru-RU" sz="1400" i="1" dirty="0">
                <a:solidFill>
                  <a:srgbClr val="000099"/>
                </a:solidFill>
                <a:latin typeface="Arial" charset="0"/>
              </a:rPr>
              <a:t>независимые от идентификатора сущности</a:t>
            </a:r>
            <a:r>
              <a:rPr lang="ru-RU" altLang="ru-RU" sz="1400" dirty="0">
                <a:solidFill>
                  <a:srgbClr val="000099"/>
                </a:solidFill>
                <a:latin typeface="Arial" charset="0"/>
              </a:rPr>
              <a:t>; </a:t>
            </a:r>
            <a:r>
              <a:rPr lang="ru-RU" altLang="ru-RU" sz="1400" i="1" dirty="0">
                <a:solidFill>
                  <a:srgbClr val="000099"/>
                </a:solidFill>
                <a:latin typeface="Arial" charset="0"/>
              </a:rPr>
              <a:t>зависимые от идентификатора сущности</a:t>
            </a:r>
            <a:r>
              <a:rPr lang="ru-RU" altLang="ru-RU" sz="1400" dirty="0">
                <a:solidFill>
                  <a:srgbClr val="000099"/>
                </a:solidFill>
                <a:latin typeface="Arial" charset="0"/>
              </a:rPr>
              <a:t>.</a:t>
            </a:r>
          </a:p>
          <a:p>
            <a:pPr algn="just" eaLnBrk="1" hangingPunct="1"/>
            <a:r>
              <a:rPr lang="ru-RU" altLang="ru-RU" sz="1400" dirty="0">
                <a:solidFill>
                  <a:srgbClr val="000099"/>
                </a:solidFill>
                <a:latin typeface="Arial" charset="0"/>
              </a:rPr>
              <a:t>2. </a:t>
            </a:r>
            <a:r>
              <a:rPr lang="ru-RU" altLang="ru-RU" sz="1400" b="1" dirty="0">
                <a:solidFill>
                  <a:srgbClr val="000099"/>
                </a:solidFill>
                <a:latin typeface="Arial" charset="0"/>
              </a:rPr>
              <a:t>Отношения</a:t>
            </a:r>
            <a:r>
              <a:rPr lang="ru-RU" altLang="ru-RU" sz="1400" dirty="0">
                <a:solidFill>
                  <a:srgbClr val="000099"/>
                </a:solidFill>
                <a:latin typeface="Arial" charset="0"/>
              </a:rPr>
              <a:t> (</a:t>
            </a:r>
            <a:r>
              <a:rPr lang="ru-RU" altLang="ru-RU" sz="1400" b="1" dirty="0">
                <a:solidFill>
                  <a:srgbClr val="000099"/>
                </a:solidFill>
                <a:latin typeface="Arial" charset="0"/>
              </a:rPr>
              <a:t>связи</a:t>
            </a:r>
            <a:r>
              <a:rPr lang="ru-RU" altLang="ru-RU" sz="1400" dirty="0">
                <a:solidFill>
                  <a:srgbClr val="000099"/>
                </a:solidFill>
                <a:latin typeface="Arial" charset="0"/>
              </a:rPr>
              <a:t>) между сущностями, изображаемые соединяющими блоки линиями. Выделяют следующие виды отношений: отношения, идентифицирующие связи; отношения, не идентифицирующие связи; отношения категоризации; неспецифические отношения.</a:t>
            </a:r>
          </a:p>
          <a:p>
            <a:pPr algn="just" eaLnBrk="1" hangingPunct="1"/>
            <a:r>
              <a:rPr lang="ru-RU" altLang="ru-RU" sz="1400" dirty="0">
                <a:solidFill>
                  <a:srgbClr val="000099"/>
                </a:solidFill>
                <a:latin typeface="Arial" charset="0"/>
              </a:rPr>
              <a:t>3. </a:t>
            </a:r>
            <a:r>
              <a:rPr lang="ru-RU" altLang="ru-RU" sz="1400" b="1" dirty="0">
                <a:solidFill>
                  <a:srgbClr val="000099"/>
                </a:solidFill>
                <a:latin typeface="Arial" charset="0"/>
              </a:rPr>
              <a:t>Атрибуты</a:t>
            </a:r>
            <a:r>
              <a:rPr lang="ru-RU" altLang="ru-RU" sz="1400" dirty="0">
                <a:solidFill>
                  <a:srgbClr val="000099"/>
                </a:solidFill>
                <a:latin typeface="Arial" charset="0"/>
              </a:rPr>
              <a:t> – характеристики сущностей, изображаемые именами внутри блоков. Атрибуты могут быть: </a:t>
            </a:r>
            <a:r>
              <a:rPr lang="ru-RU" altLang="ru-RU" sz="1400" b="1" dirty="0" err="1">
                <a:solidFill>
                  <a:srgbClr val="000099"/>
                </a:solidFill>
                <a:latin typeface="Arial" charset="0"/>
              </a:rPr>
              <a:t>неключевыми</a:t>
            </a:r>
            <a:r>
              <a:rPr lang="ru-RU" altLang="ru-RU" sz="1400" dirty="0">
                <a:solidFill>
                  <a:srgbClr val="000099"/>
                </a:solidFill>
                <a:latin typeface="Arial" charset="0"/>
              </a:rPr>
              <a:t>; </a:t>
            </a:r>
            <a:r>
              <a:rPr lang="ru-RU" altLang="ru-RU" sz="1400" b="1" dirty="0">
                <a:solidFill>
                  <a:srgbClr val="000099"/>
                </a:solidFill>
                <a:latin typeface="Arial" charset="0"/>
              </a:rPr>
              <a:t>первичными</a:t>
            </a:r>
            <a:r>
              <a:rPr lang="ru-RU" altLang="ru-RU" sz="1400" dirty="0">
                <a:solidFill>
                  <a:srgbClr val="000099"/>
                </a:solidFill>
                <a:latin typeface="Arial" charset="0"/>
              </a:rPr>
              <a:t> ключами; </a:t>
            </a:r>
            <a:r>
              <a:rPr lang="ru-RU" altLang="ru-RU" sz="1400" b="1" dirty="0">
                <a:solidFill>
                  <a:srgbClr val="000099"/>
                </a:solidFill>
                <a:latin typeface="Arial" charset="0"/>
              </a:rPr>
              <a:t>альтернативными</a:t>
            </a:r>
            <a:r>
              <a:rPr lang="ru-RU" altLang="ru-RU" sz="1400" dirty="0">
                <a:solidFill>
                  <a:srgbClr val="000099"/>
                </a:solidFill>
                <a:latin typeface="Arial" charset="0"/>
              </a:rPr>
              <a:t> ключами; </a:t>
            </a:r>
            <a:r>
              <a:rPr lang="ru-RU" altLang="ru-RU" sz="1400" b="1" dirty="0">
                <a:solidFill>
                  <a:srgbClr val="000099"/>
                </a:solidFill>
                <a:latin typeface="Arial" charset="0"/>
              </a:rPr>
              <a:t>внешними</a:t>
            </a:r>
            <a:r>
              <a:rPr lang="ru-RU" altLang="ru-RU" sz="1400" dirty="0">
                <a:solidFill>
                  <a:srgbClr val="000099"/>
                </a:solidFill>
                <a:latin typeface="Arial" charset="0"/>
              </a:rPr>
              <a:t> ключами.</a:t>
            </a:r>
          </a:p>
          <a:p>
            <a:pPr algn="just" eaLnBrk="1" hangingPunct="1"/>
            <a:r>
              <a:rPr lang="ru-RU" altLang="ru-RU" sz="1400" b="1" dirty="0">
                <a:solidFill>
                  <a:srgbClr val="000099"/>
                </a:solidFill>
                <a:latin typeface="Arial" charset="0"/>
              </a:rPr>
              <a:t>Сущность</a:t>
            </a:r>
            <a:r>
              <a:rPr lang="ru-RU" altLang="ru-RU" sz="1400" dirty="0">
                <a:solidFill>
                  <a:srgbClr val="000099"/>
                </a:solidFill>
                <a:latin typeface="Arial" charset="0"/>
              </a:rPr>
              <a:t> представляет множество реальных или абстрактных предметов (людей, объектов, мест, событий, состояний, предметов и т.д.), обладающих общими атрибутами или характеристиками.</a:t>
            </a:r>
          </a:p>
          <a:p>
            <a:pPr algn="just" eaLnBrk="1" hangingPunct="1"/>
            <a:r>
              <a:rPr lang="ru-RU" altLang="ru-RU" sz="1400" dirty="0">
                <a:solidFill>
                  <a:srgbClr val="000099"/>
                </a:solidFill>
                <a:latin typeface="Arial" charset="0"/>
              </a:rPr>
              <a:t>Отдельный элемент этого множества называется </a:t>
            </a:r>
            <a:r>
              <a:rPr lang="ru-RU" altLang="ru-RU" sz="1400" b="1" dirty="0">
                <a:solidFill>
                  <a:srgbClr val="000099"/>
                </a:solidFill>
                <a:latin typeface="Arial" charset="0"/>
              </a:rPr>
              <a:t>экземпляром</a:t>
            </a:r>
            <a:r>
              <a:rPr lang="ru-RU" altLang="ru-RU" sz="1400" dirty="0">
                <a:solidFill>
                  <a:srgbClr val="000099"/>
                </a:solidFill>
                <a:latin typeface="Arial" charset="0"/>
              </a:rPr>
              <a:t> сущности.</a:t>
            </a:r>
          </a:p>
          <a:p>
            <a:pPr algn="just" eaLnBrk="1" hangingPunct="1"/>
            <a:r>
              <a:rPr lang="ru-RU" altLang="ru-RU" sz="1400" dirty="0">
                <a:solidFill>
                  <a:srgbClr val="000099"/>
                </a:solidFill>
                <a:latin typeface="Arial" charset="0"/>
              </a:rPr>
              <a:t>Каждая сущность может обладать любым количеством отношений с другими сущностями.</a:t>
            </a:r>
          </a:p>
          <a:p>
            <a:pPr algn="just" eaLnBrk="1" hangingPunct="1"/>
            <a:r>
              <a:rPr lang="ru-RU" altLang="ru-RU" sz="1400" dirty="0">
                <a:solidFill>
                  <a:srgbClr val="000099"/>
                </a:solidFill>
                <a:latin typeface="Arial" charset="0"/>
              </a:rPr>
              <a:t>Сущность является </a:t>
            </a:r>
            <a:r>
              <a:rPr lang="ru-RU" altLang="ru-RU" sz="1400" b="1" dirty="0">
                <a:solidFill>
                  <a:srgbClr val="000099"/>
                </a:solidFill>
                <a:latin typeface="Arial" charset="0"/>
              </a:rPr>
              <a:t>независимой</a:t>
            </a:r>
            <a:r>
              <a:rPr lang="ru-RU" altLang="ru-RU" sz="1400" dirty="0">
                <a:solidFill>
                  <a:srgbClr val="000099"/>
                </a:solidFill>
                <a:latin typeface="Arial" charset="0"/>
              </a:rPr>
              <a:t>, если каждый экземпляр сущности может быть однозначно идентифицирован без определения его отношений с другими сущностями.</a:t>
            </a:r>
          </a:p>
          <a:p>
            <a:pPr algn="just" eaLnBrk="1" hangingPunct="1"/>
            <a:r>
              <a:rPr lang="ru-RU" altLang="ru-RU" sz="1400" dirty="0">
                <a:solidFill>
                  <a:srgbClr val="000099"/>
                </a:solidFill>
                <a:latin typeface="Arial" charset="0"/>
              </a:rPr>
              <a:t>Сущность называется </a:t>
            </a:r>
            <a:r>
              <a:rPr lang="ru-RU" altLang="ru-RU" sz="1400" b="1" dirty="0">
                <a:solidFill>
                  <a:srgbClr val="000099"/>
                </a:solidFill>
                <a:latin typeface="Arial" charset="0"/>
              </a:rPr>
              <a:t>зависимой</a:t>
            </a:r>
            <a:r>
              <a:rPr lang="ru-RU" altLang="ru-RU" sz="1400" dirty="0">
                <a:solidFill>
                  <a:srgbClr val="000099"/>
                </a:solidFill>
                <a:latin typeface="Arial" charset="0"/>
              </a:rPr>
              <a:t>, если однозначная идентификация экземпляра сущности зависит от его отношения к другой сущности.</a:t>
            </a:r>
          </a:p>
          <a:p>
            <a:pPr eaLnBrk="1" hangingPunct="1"/>
            <a:endParaRPr lang="ru-RU" altLang="ru-RU" sz="1400" dirty="0">
              <a:solidFill>
                <a:srgbClr val="000099"/>
              </a:solidFill>
              <a:latin typeface="Arial" charset="0"/>
            </a:endParaRPr>
          </a:p>
        </p:txBody>
      </p:sp>
    </p:spTree>
    <p:extLst>
      <p:ext uri="{BB962C8B-B14F-4D97-AF65-F5344CB8AC3E}">
        <p14:creationId xmlns:p14="http://schemas.microsoft.com/office/powerpoint/2010/main" val="2218938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427681" y="4299942"/>
            <a:ext cx="8648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ru-RU" altLang="ru-RU" sz="1400" dirty="0">
                <a:solidFill>
                  <a:srgbClr val="000099"/>
                </a:solidFill>
                <a:latin typeface="Arial" charset="0"/>
              </a:rPr>
              <a:t>Рис. 7. Пример фрагмента IDEF1X- модели</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36741"/>
            <a:ext cx="5400600" cy="376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06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Семантическое моделирование</a:t>
            </a:r>
          </a:p>
        </p:txBody>
      </p:sp>
      <p:sp>
        <p:nvSpPr>
          <p:cNvPr id="36" name="Прямоугольник 35"/>
          <p:cNvSpPr/>
          <p:nvPr/>
        </p:nvSpPr>
        <p:spPr>
          <a:xfrm>
            <a:off x="8756" y="411510"/>
            <a:ext cx="9144000" cy="2462213"/>
          </a:xfrm>
          <a:prstGeom prst="rect">
            <a:avLst/>
          </a:prstGeom>
        </p:spPr>
        <p:txBody>
          <a:bodyPr wrap="square">
            <a:spAutoFit/>
          </a:bodyPr>
          <a:lstStyle/>
          <a:p>
            <a:pPr algn="just"/>
            <a:r>
              <a:rPr lang="ru-RU" sz="1100" dirty="0">
                <a:solidFill>
                  <a:srgbClr val="000099"/>
                </a:solidFill>
              </a:rPr>
              <a:t>Общий подход к проблеме семантического моделирования характеризуется четырьмя основными этапами:</a:t>
            </a:r>
          </a:p>
          <a:p>
            <a:pPr marL="228600" indent="-228600" algn="just">
              <a:buFont typeface="+mj-lt"/>
              <a:buAutoNum type="arabicPeriod"/>
            </a:pPr>
            <a:r>
              <a:rPr lang="ru-RU" sz="1100" dirty="0">
                <a:solidFill>
                  <a:srgbClr val="000099"/>
                </a:solidFill>
              </a:rPr>
              <a:t>Прежде всего выявляется некоторое множество семантических концепций, понятий, называемых </a:t>
            </a:r>
            <a:r>
              <a:rPr lang="ru-RU" sz="1100" b="1" dirty="0">
                <a:solidFill>
                  <a:srgbClr val="000099"/>
                </a:solidFill>
              </a:rPr>
              <a:t>«сущностями» </a:t>
            </a:r>
            <a:r>
              <a:rPr lang="ru-RU" sz="1100" dirty="0">
                <a:solidFill>
                  <a:srgbClr val="000099"/>
                </a:solidFill>
              </a:rPr>
              <a:t>которые могут быть полезны при неформальном обсуждении реального мира. Сущности могут быть </a:t>
            </a:r>
            <a:r>
              <a:rPr lang="ru-RU" sz="1100" i="1" dirty="0">
                <a:solidFill>
                  <a:srgbClr val="000099"/>
                </a:solidFill>
              </a:rPr>
              <a:t>классифицированы</a:t>
            </a:r>
            <a:r>
              <a:rPr lang="ru-RU" sz="1100" dirty="0">
                <a:solidFill>
                  <a:srgbClr val="000099"/>
                </a:solidFill>
              </a:rPr>
              <a:t> по разным типам сущностей и тогда все сущности определенного типа обладают некоторыми общими свойствами. Каждая сущность обладает некоторым особым </a:t>
            </a:r>
            <a:r>
              <a:rPr lang="ru-RU" sz="1100" i="1" dirty="0">
                <a:solidFill>
                  <a:srgbClr val="000099"/>
                </a:solidFill>
              </a:rPr>
              <a:t>свойством</a:t>
            </a:r>
            <a:r>
              <a:rPr lang="ru-RU" sz="1100" dirty="0">
                <a:solidFill>
                  <a:srgbClr val="000099"/>
                </a:solidFill>
              </a:rPr>
              <a:t>, предназначенным для ее идентификации. Каждая сущность может быть связана с другими сущностями посредством некоторых </a:t>
            </a:r>
            <a:r>
              <a:rPr lang="ru-RU" sz="1100" i="1" dirty="0">
                <a:solidFill>
                  <a:srgbClr val="000099"/>
                </a:solidFill>
              </a:rPr>
              <a:t>связей</a:t>
            </a:r>
            <a:r>
              <a:rPr lang="ru-RU" sz="1100" dirty="0">
                <a:solidFill>
                  <a:srgbClr val="000099"/>
                </a:solidFill>
              </a:rPr>
              <a:t>. </a:t>
            </a:r>
          </a:p>
          <a:p>
            <a:pPr marL="228600" indent="-228600" algn="just">
              <a:buFont typeface="+mj-lt"/>
              <a:buAutoNum type="arabicPeriod"/>
            </a:pPr>
            <a:r>
              <a:rPr lang="ru-RU" sz="1100" dirty="0">
                <a:solidFill>
                  <a:srgbClr val="000099"/>
                </a:solidFill>
              </a:rPr>
              <a:t>Далее определяется набор соответствующих </a:t>
            </a:r>
            <a:r>
              <a:rPr lang="ru-RU" sz="1100" i="1" dirty="0">
                <a:solidFill>
                  <a:srgbClr val="000099"/>
                </a:solidFill>
              </a:rPr>
              <a:t>символических, формальных объектов</a:t>
            </a:r>
            <a:r>
              <a:rPr lang="ru-RU" sz="1100" dirty="0">
                <a:solidFill>
                  <a:srgbClr val="000099"/>
                </a:solidFill>
              </a:rPr>
              <a:t>, которые могут использоваться для представления описанных семантических концепций.</a:t>
            </a:r>
          </a:p>
          <a:p>
            <a:pPr marL="228600" indent="-228600" algn="just">
              <a:buFont typeface="+mj-lt"/>
              <a:buAutoNum type="arabicPeriod"/>
            </a:pPr>
            <a:r>
              <a:rPr lang="ru-RU" sz="1100" dirty="0">
                <a:solidFill>
                  <a:srgbClr val="000099"/>
                </a:solidFill>
              </a:rPr>
              <a:t>Определяется набор формальных  общих </a:t>
            </a:r>
            <a:r>
              <a:rPr lang="ru-RU" sz="1100" i="1" dirty="0">
                <a:solidFill>
                  <a:srgbClr val="000099"/>
                </a:solidFill>
              </a:rPr>
              <a:t>правил целостности</a:t>
            </a:r>
            <a:r>
              <a:rPr lang="ru-RU" sz="1100" dirty="0">
                <a:solidFill>
                  <a:srgbClr val="000099"/>
                </a:solidFill>
              </a:rPr>
              <a:t>, предназначенных для работы с такими формальными объектами.</a:t>
            </a:r>
          </a:p>
          <a:p>
            <a:pPr marL="228600" indent="-228600" algn="just">
              <a:buFont typeface="+mj-lt"/>
              <a:buAutoNum type="arabicPeriod"/>
            </a:pPr>
            <a:r>
              <a:rPr lang="ru-RU" sz="1100" dirty="0">
                <a:solidFill>
                  <a:srgbClr val="000099"/>
                </a:solidFill>
              </a:rPr>
              <a:t>Также определяется набор </a:t>
            </a:r>
            <a:r>
              <a:rPr lang="ru-RU" sz="1100" i="1" dirty="0">
                <a:solidFill>
                  <a:srgbClr val="000099"/>
                </a:solidFill>
              </a:rPr>
              <a:t>формальных операторов</a:t>
            </a:r>
            <a:r>
              <a:rPr lang="ru-RU" sz="1100" dirty="0">
                <a:solidFill>
                  <a:srgbClr val="000099"/>
                </a:solidFill>
              </a:rPr>
              <a:t>, предназначенных для манипулирования формальными объектами.</a:t>
            </a:r>
          </a:p>
          <a:p>
            <a:pPr algn="just"/>
            <a:r>
              <a:rPr lang="ru-RU" sz="1100" dirty="0">
                <a:solidFill>
                  <a:srgbClr val="000099"/>
                </a:solidFill>
              </a:rPr>
              <a:t>Необходимо подчеркнуть, что правила целостности и операторы являются такой же частью модели данных, как и объекты. </a:t>
            </a:r>
          </a:p>
          <a:p>
            <a:pPr algn="just"/>
            <a:r>
              <a:rPr lang="ru-RU" sz="1100" dirty="0">
                <a:solidFill>
                  <a:srgbClr val="000099"/>
                </a:solidFill>
              </a:rPr>
              <a:t>На первом этапе пытаются выделить множество семантических концепций, полезных для описания предметной области (части реального мира, имеющей интерес для проектировщика ИС). Некоторые из этих концепций, а именно – сущности, свойства, связи и подтипы представлены ниже.</a:t>
            </a:r>
          </a:p>
        </p:txBody>
      </p:sp>
      <p:graphicFrame>
        <p:nvGraphicFramePr>
          <p:cNvPr id="38" name="Таблица 37"/>
          <p:cNvGraphicFramePr>
            <a:graphicFrameLocks noGrp="1"/>
          </p:cNvGraphicFramePr>
          <p:nvPr/>
        </p:nvGraphicFramePr>
        <p:xfrm>
          <a:off x="161392" y="2873723"/>
          <a:ext cx="8838728" cy="1725824"/>
        </p:xfrm>
        <a:graphic>
          <a:graphicData uri="http://schemas.openxmlformats.org/drawingml/2006/table">
            <a:tbl>
              <a:tblPr firstRow="1" bandRow="1">
                <a:tableStyleId>{21E4AEA4-8DFA-4A89-87EB-49C32662AFE0}</a:tableStyleId>
              </a:tblPr>
              <a:tblGrid>
                <a:gridCol w="962980">
                  <a:extLst>
                    <a:ext uri="{9D8B030D-6E8A-4147-A177-3AD203B41FA5}">
                      <a16:colId xmlns:a16="http://schemas.microsoft.com/office/drawing/2014/main" val="20000"/>
                    </a:ext>
                  </a:extLst>
                </a:gridCol>
                <a:gridCol w="3744416">
                  <a:extLst>
                    <a:ext uri="{9D8B030D-6E8A-4147-A177-3AD203B41FA5}">
                      <a16:colId xmlns:a16="http://schemas.microsoft.com/office/drawing/2014/main" val="20001"/>
                    </a:ext>
                  </a:extLst>
                </a:gridCol>
                <a:gridCol w="4131332">
                  <a:extLst>
                    <a:ext uri="{9D8B030D-6E8A-4147-A177-3AD203B41FA5}">
                      <a16:colId xmlns:a16="http://schemas.microsoft.com/office/drawing/2014/main" val="20002"/>
                    </a:ext>
                  </a:extLst>
                </a:gridCol>
              </a:tblGrid>
              <a:tr h="217064">
                <a:tc>
                  <a:txBody>
                    <a:bodyPr/>
                    <a:lstStyle/>
                    <a:p>
                      <a:pPr algn="ctr">
                        <a:spcAft>
                          <a:spcPts val="0"/>
                        </a:spcAft>
                        <a:tabLst>
                          <a:tab pos="4860925" algn="r"/>
                        </a:tabLst>
                      </a:pPr>
                      <a:r>
                        <a:rPr lang="ru-RU" sz="1100" dirty="0">
                          <a:effectLst/>
                          <a:latin typeface="Times New Roman"/>
                          <a:ea typeface="Times New Roman"/>
                        </a:rPr>
                        <a:t>Понятие</a:t>
                      </a:r>
                    </a:p>
                  </a:txBody>
                  <a:tcPr marL="68580" marR="68580" marT="0" marB="0"/>
                </a:tc>
                <a:tc>
                  <a:txBody>
                    <a:bodyPr/>
                    <a:lstStyle/>
                    <a:p>
                      <a:pPr algn="ctr">
                        <a:spcAft>
                          <a:spcPts val="0"/>
                        </a:spcAft>
                        <a:tabLst>
                          <a:tab pos="4860925" algn="r"/>
                        </a:tabLst>
                      </a:pPr>
                      <a:r>
                        <a:rPr lang="ru-RU" sz="1100">
                          <a:effectLst/>
                          <a:latin typeface="Times New Roman"/>
                          <a:ea typeface="Times New Roman"/>
                        </a:rPr>
                        <a:t>Неформальное определение</a:t>
                      </a:r>
                    </a:p>
                  </a:txBody>
                  <a:tcPr marL="68580" marR="68580" marT="0" marB="0"/>
                </a:tc>
                <a:tc>
                  <a:txBody>
                    <a:bodyPr/>
                    <a:lstStyle/>
                    <a:p>
                      <a:pPr algn="ctr">
                        <a:spcAft>
                          <a:spcPts val="0"/>
                        </a:spcAft>
                        <a:tabLst>
                          <a:tab pos="4860925" algn="r"/>
                        </a:tabLst>
                      </a:pPr>
                      <a:r>
                        <a:rPr lang="ru-RU" sz="1100">
                          <a:effectLst/>
                          <a:latin typeface="Times New Roman"/>
                          <a:ea typeface="Times New Roman"/>
                        </a:rPr>
                        <a:t>Примеры</a:t>
                      </a:r>
                    </a:p>
                  </a:txBody>
                  <a:tcPr marL="68580" marR="68580" marT="0" marB="0"/>
                </a:tc>
                <a:extLst>
                  <a:ext uri="{0D108BD9-81ED-4DB2-BD59-A6C34878D82A}">
                    <a16:rowId xmlns:a16="http://schemas.microsoft.com/office/drawing/2014/main" val="10000"/>
                  </a:ext>
                </a:extLst>
              </a:tr>
              <a:tr h="214453">
                <a:tc>
                  <a:txBody>
                    <a:bodyPr/>
                    <a:lstStyle/>
                    <a:p>
                      <a:pPr algn="just">
                        <a:spcAft>
                          <a:spcPts val="0"/>
                        </a:spcAft>
                        <a:tabLst>
                          <a:tab pos="4860925" algn="r"/>
                        </a:tabLst>
                      </a:pPr>
                      <a:r>
                        <a:rPr lang="ru-RU" sz="1100">
                          <a:effectLst/>
                          <a:latin typeface="Times New Roman"/>
                          <a:ea typeface="Times New Roman"/>
                        </a:rPr>
                        <a:t>СУЩНОСТЬ (</a:t>
                      </a:r>
                      <a:r>
                        <a:rPr lang="en-US" sz="1100">
                          <a:effectLst/>
                          <a:latin typeface="Times New Roman"/>
                          <a:ea typeface="Times New Roman"/>
                        </a:rPr>
                        <a:t>Entity</a:t>
                      </a:r>
                      <a:r>
                        <a:rPr lang="ru-RU" sz="110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Некоторый отличимый объект, явление, процесс</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Поставщик, деталь, поставка.</a:t>
                      </a:r>
                      <a:r>
                        <a:rPr lang="ru-RU" sz="1100" baseline="0" dirty="0">
                          <a:effectLst/>
                          <a:latin typeface="Times New Roman"/>
                          <a:ea typeface="Times New Roman"/>
                        </a:rPr>
                        <a:t> </a:t>
                      </a:r>
                      <a:r>
                        <a:rPr lang="ru-RU" sz="1100" dirty="0">
                          <a:effectLst/>
                          <a:latin typeface="Times New Roman"/>
                          <a:ea typeface="Times New Roman"/>
                        </a:rPr>
                        <a:t>Работник, отдел, человек. Произведение, концерт, оркестр.</a:t>
                      </a:r>
                      <a:r>
                        <a:rPr lang="ru-RU" sz="1100" baseline="0" dirty="0">
                          <a:effectLst/>
                          <a:latin typeface="Times New Roman"/>
                          <a:ea typeface="Times New Roman"/>
                        </a:rPr>
                        <a:t> </a:t>
                      </a:r>
                      <a:r>
                        <a:rPr lang="ru-RU" sz="1100" dirty="0">
                          <a:effectLst/>
                          <a:latin typeface="Times New Roman"/>
                          <a:ea typeface="Times New Roman"/>
                        </a:rPr>
                        <a:t>Заказ на поставку, серия заказов</a:t>
                      </a:r>
                    </a:p>
                  </a:txBody>
                  <a:tcPr marL="68580" marR="68580" marT="0" marB="0"/>
                </a:tc>
                <a:extLst>
                  <a:ext uri="{0D108BD9-81ED-4DB2-BD59-A6C34878D82A}">
                    <a16:rowId xmlns:a16="http://schemas.microsoft.com/office/drawing/2014/main" val="10001"/>
                  </a:ext>
                </a:extLst>
              </a:tr>
              <a:tr h="217923">
                <a:tc>
                  <a:txBody>
                    <a:bodyPr/>
                    <a:lstStyle/>
                    <a:p>
                      <a:pPr algn="just">
                        <a:spcAft>
                          <a:spcPts val="0"/>
                        </a:spcAft>
                        <a:tabLst>
                          <a:tab pos="4860925" algn="r"/>
                        </a:tabLst>
                      </a:pPr>
                      <a:r>
                        <a:rPr lang="ru-RU" sz="1100" dirty="0">
                          <a:effectLst/>
                          <a:latin typeface="Times New Roman"/>
                          <a:ea typeface="Times New Roman"/>
                        </a:rPr>
                        <a:t>СВОЙСТВО (</a:t>
                      </a:r>
                      <a:r>
                        <a:rPr lang="en-US" sz="1100" dirty="0">
                          <a:effectLst/>
                          <a:latin typeface="Times New Roman"/>
                          <a:ea typeface="Times New Roman"/>
                        </a:rPr>
                        <a:t>Property</a:t>
                      </a:r>
                      <a:r>
                        <a:rPr lang="ru-RU" sz="1100" dirty="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a:effectLst/>
                          <a:latin typeface="Times New Roman"/>
                          <a:ea typeface="Times New Roman"/>
                        </a:rPr>
                        <a:t>Элемент данных, описывающий характеристику сущности</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Номер поставщика, количество поставки.</a:t>
                      </a:r>
                      <a:r>
                        <a:rPr lang="ru-RU" sz="1100" baseline="0" dirty="0">
                          <a:effectLst/>
                          <a:latin typeface="Times New Roman"/>
                          <a:ea typeface="Times New Roman"/>
                        </a:rPr>
                        <a:t> </a:t>
                      </a:r>
                      <a:r>
                        <a:rPr lang="ru-RU" sz="1100" dirty="0">
                          <a:effectLst/>
                          <a:latin typeface="Times New Roman"/>
                          <a:ea typeface="Times New Roman"/>
                        </a:rPr>
                        <a:t>Отдел работника, оклад работника.</a:t>
                      </a:r>
                      <a:r>
                        <a:rPr lang="ru-RU" sz="1100" baseline="0" dirty="0">
                          <a:effectLst/>
                          <a:latin typeface="Times New Roman"/>
                          <a:ea typeface="Times New Roman"/>
                        </a:rPr>
                        <a:t> </a:t>
                      </a:r>
                      <a:r>
                        <a:rPr lang="ru-RU" sz="1100" dirty="0">
                          <a:effectLst/>
                          <a:latin typeface="Times New Roman"/>
                          <a:ea typeface="Times New Roman"/>
                        </a:rPr>
                        <a:t>Тип концерта.</a:t>
                      </a:r>
                      <a:r>
                        <a:rPr lang="ru-RU" sz="1100" baseline="0" dirty="0">
                          <a:effectLst/>
                          <a:latin typeface="Times New Roman"/>
                          <a:ea typeface="Times New Roman"/>
                        </a:rPr>
                        <a:t> </a:t>
                      </a:r>
                      <a:r>
                        <a:rPr lang="ru-RU" sz="1100" dirty="0">
                          <a:effectLst/>
                          <a:latin typeface="Times New Roman"/>
                          <a:ea typeface="Times New Roman"/>
                        </a:rPr>
                        <a:t>Дата заказа</a:t>
                      </a:r>
                    </a:p>
                  </a:txBody>
                  <a:tcPr marL="68580" marR="68580" marT="0" marB="0"/>
                </a:tc>
                <a:extLst>
                  <a:ext uri="{0D108BD9-81ED-4DB2-BD59-A6C34878D82A}">
                    <a16:rowId xmlns:a16="http://schemas.microsoft.com/office/drawing/2014/main" val="10002"/>
                  </a:ext>
                </a:extLst>
              </a:tr>
              <a:tr h="193536">
                <a:tc>
                  <a:txBody>
                    <a:bodyPr/>
                    <a:lstStyle/>
                    <a:p>
                      <a:pPr algn="just">
                        <a:spcAft>
                          <a:spcPts val="0"/>
                        </a:spcAft>
                        <a:tabLst>
                          <a:tab pos="4860925" algn="r"/>
                        </a:tabLst>
                      </a:pPr>
                      <a:r>
                        <a:rPr lang="ru-RU" sz="1100" dirty="0">
                          <a:effectLst/>
                          <a:latin typeface="Times New Roman"/>
                          <a:ea typeface="Times New Roman"/>
                        </a:rPr>
                        <a:t>СВЯЗЬ (</a:t>
                      </a:r>
                      <a:r>
                        <a:rPr lang="en-US" sz="1100" dirty="0">
                          <a:effectLst/>
                          <a:latin typeface="Times New Roman"/>
                          <a:ea typeface="Times New Roman"/>
                        </a:rPr>
                        <a:t>Relationship</a:t>
                      </a:r>
                      <a:r>
                        <a:rPr lang="ru-RU" sz="1100" dirty="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Связь, служащая для обеспечения взаимодействия между двумя или более другими сущностями</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Поставка (поставщик-деталь).</a:t>
                      </a:r>
                      <a:r>
                        <a:rPr lang="ru-RU" sz="1100" baseline="0" dirty="0">
                          <a:effectLst/>
                          <a:latin typeface="Times New Roman"/>
                          <a:ea typeface="Times New Roman"/>
                        </a:rPr>
                        <a:t> </a:t>
                      </a:r>
                      <a:r>
                        <a:rPr lang="ru-RU" sz="1100" dirty="0">
                          <a:effectLst/>
                          <a:latin typeface="Times New Roman"/>
                          <a:ea typeface="Times New Roman"/>
                        </a:rPr>
                        <a:t>Должность (работник–отдел).</a:t>
                      </a:r>
                      <a:r>
                        <a:rPr lang="ru-RU" sz="1100" baseline="0" dirty="0">
                          <a:effectLst/>
                          <a:latin typeface="Times New Roman"/>
                          <a:ea typeface="Times New Roman"/>
                        </a:rPr>
                        <a:t> </a:t>
                      </a:r>
                      <a:r>
                        <a:rPr lang="ru-RU" sz="1100" dirty="0">
                          <a:effectLst/>
                          <a:latin typeface="Times New Roman"/>
                          <a:ea typeface="Times New Roman"/>
                        </a:rPr>
                        <a:t>Запись(произведение–оркестр–дирижер)</a:t>
                      </a:r>
                    </a:p>
                  </a:txBody>
                  <a:tcPr marL="68580" marR="68580" marT="0" marB="0"/>
                </a:tc>
                <a:extLst>
                  <a:ext uri="{0D108BD9-81ED-4DB2-BD59-A6C34878D82A}">
                    <a16:rowId xmlns:a16="http://schemas.microsoft.com/office/drawing/2014/main" val="10003"/>
                  </a:ext>
                </a:extLst>
              </a:tr>
              <a:tr h="213966">
                <a:tc>
                  <a:txBody>
                    <a:bodyPr/>
                    <a:lstStyle/>
                    <a:p>
                      <a:pPr algn="just">
                        <a:spcAft>
                          <a:spcPts val="0"/>
                        </a:spcAft>
                        <a:tabLst>
                          <a:tab pos="4860925" algn="r"/>
                        </a:tabLst>
                      </a:pPr>
                      <a:r>
                        <a:rPr lang="ru-RU" sz="1100">
                          <a:effectLst/>
                          <a:latin typeface="Times New Roman"/>
                          <a:ea typeface="Times New Roman"/>
                        </a:rPr>
                        <a:t>ПОДТИП (</a:t>
                      </a:r>
                      <a:r>
                        <a:rPr lang="en-US" sz="1100">
                          <a:effectLst/>
                          <a:latin typeface="Times New Roman"/>
                          <a:ea typeface="Times New Roman"/>
                        </a:rPr>
                        <a:t>Subtype</a:t>
                      </a:r>
                      <a:r>
                        <a:rPr lang="ru-RU" sz="1100">
                          <a:effectLst/>
                          <a:latin typeface="Times New Roman"/>
                          <a:ea typeface="Times New Roman"/>
                        </a:rPr>
                        <a:t>)</a:t>
                      </a: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Сущность типа </a:t>
                      </a:r>
                      <a:r>
                        <a:rPr lang="en-US" sz="1100" dirty="0">
                          <a:effectLst/>
                          <a:latin typeface="Times New Roman"/>
                          <a:ea typeface="Times New Roman"/>
                        </a:rPr>
                        <a:t>Y</a:t>
                      </a:r>
                      <a:r>
                        <a:rPr lang="ru-RU" sz="1100" dirty="0">
                          <a:effectLst/>
                          <a:latin typeface="Times New Roman"/>
                          <a:ea typeface="Times New Roman"/>
                        </a:rPr>
                        <a:t> является подтипом сущности типа </a:t>
                      </a:r>
                      <a:r>
                        <a:rPr lang="en-US" sz="1100" dirty="0">
                          <a:effectLst/>
                          <a:latin typeface="Times New Roman"/>
                          <a:ea typeface="Times New Roman"/>
                        </a:rPr>
                        <a:t>X</a:t>
                      </a:r>
                      <a:r>
                        <a:rPr lang="ru-RU" sz="1100" dirty="0">
                          <a:effectLst/>
                          <a:latin typeface="Times New Roman"/>
                          <a:ea typeface="Times New Roman"/>
                        </a:rPr>
                        <a:t> тогда, когда каждый экземпляр сущности типа </a:t>
                      </a:r>
                      <a:r>
                        <a:rPr lang="en-US" sz="1100" dirty="0">
                          <a:effectLst/>
                          <a:latin typeface="Times New Roman"/>
                          <a:ea typeface="Times New Roman"/>
                        </a:rPr>
                        <a:t>Y</a:t>
                      </a:r>
                      <a:r>
                        <a:rPr lang="ru-RU" sz="1100" dirty="0">
                          <a:effectLst/>
                          <a:latin typeface="Times New Roman"/>
                          <a:ea typeface="Times New Roman"/>
                        </a:rPr>
                        <a:t> обязательно является экземпляром сущности типа </a:t>
                      </a:r>
                      <a:r>
                        <a:rPr lang="en-US" sz="1100" dirty="0">
                          <a:effectLst/>
                          <a:latin typeface="Times New Roman"/>
                          <a:ea typeface="Times New Roman"/>
                        </a:rPr>
                        <a:t>X</a:t>
                      </a:r>
                      <a:endParaRPr lang="ru-RU" sz="1100" dirty="0">
                        <a:effectLst/>
                        <a:latin typeface="Times New Roman"/>
                        <a:ea typeface="Times New Roman"/>
                      </a:endParaRPr>
                    </a:p>
                  </a:txBody>
                  <a:tcPr marL="68580" marR="68580" marT="0" marB="0"/>
                </a:tc>
                <a:tc>
                  <a:txBody>
                    <a:bodyPr/>
                    <a:lstStyle/>
                    <a:p>
                      <a:pPr algn="just">
                        <a:spcAft>
                          <a:spcPts val="0"/>
                        </a:spcAft>
                        <a:tabLst>
                          <a:tab pos="4860925" algn="r"/>
                        </a:tabLst>
                      </a:pPr>
                      <a:r>
                        <a:rPr lang="ru-RU" sz="1100" dirty="0">
                          <a:effectLst/>
                          <a:latin typeface="Times New Roman"/>
                          <a:ea typeface="Times New Roman"/>
                        </a:rPr>
                        <a:t>«Работник» является подтипом сущности «Человек»</a:t>
                      </a:r>
                    </a:p>
                    <a:p>
                      <a:pPr algn="just">
                        <a:spcAft>
                          <a:spcPts val="0"/>
                        </a:spcAft>
                        <a:tabLst>
                          <a:tab pos="4860925" algn="r"/>
                        </a:tabLst>
                      </a:pPr>
                      <a:r>
                        <a:rPr lang="ru-RU" sz="1100" dirty="0">
                          <a:effectLst/>
                          <a:latin typeface="Times New Roman"/>
                          <a:ea typeface="Times New Roman"/>
                        </a:rPr>
                        <a:t>«Концерт» является подтипом сущности «Произведение»</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1202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Сущность обладает одним или несколькими атрибутами, которые либо принадлежат сущности, либо наследуются через отношение.</a:t>
            </a:r>
          </a:p>
          <a:p>
            <a:pPr algn="just" eaLnBrk="1" hangingPunct="1"/>
            <a:r>
              <a:rPr lang="ru-RU" altLang="ru-RU" sz="1400" dirty="0">
                <a:solidFill>
                  <a:srgbClr val="000099"/>
                </a:solidFill>
                <a:latin typeface="Arial" charset="0"/>
              </a:rPr>
              <a:t>Сущность обладает одним или несколькими атрибутами, которые однозначно идентифицируют каждый образец сущности.</a:t>
            </a:r>
            <a:endParaRPr lang="en-US" altLang="ru-RU" sz="1400" dirty="0">
              <a:solidFill>
                <a:srgbClr val="000099"/>
              </a:solidFill>
              <a:latin typeface="Arial" charset="0"/>
            </a:endParaRPr>
          </a:p>
          <a:p>
            <a:pPr algn="just" eaLnBrk="1" hangingPunct="1"/>
            <a:r>
              <a:rPr lang="ru-RU" altLang="ru-RU" sz="1400" dirty="0">
                <a:solidFill>
                  <a:srgbClr val="000099"/>
                </a:solidFill>
                <a:latin typeface="Arial" charset="0"/>
              </a:rPr>
              <a:t>Каждая сущность может обладать любым количеством отношений с другими сущностями модели.</a:t>
            </a:r>
          </a:p>
          <a:p>
            <a:pPr algn="just" eaLnBrk="1" hangingPunct="1"/>
            <a:r>
              <a:rPr lang="ru-RU" altLang="ru-RU" sz="1400" dirty="0">
                <a:solidFill>
                  <a:srgbClr val="000099"/>
                </a:solidFill>
                <a:latin typeface="Arial" charset="0"/>
              </a:rPr>
              <a:t>Если внешний ключ целиком используется в качестве первичного ключа сущности или его части, то сущность является зависимой от идентификатора.</a:t>
            </a:r>
          </a:p>
          <a:p>
            <a:pPr algn="just" eaLnBrk="1" hangingPunct="1"/>
            <a:r>
              <a:rPr lang="ru-RU" altLang="ru-RU" sz="1400" dirty="0">
                <a:solidFill>
                  <a:srgbClr val="000099"/>
                </a:solidFill>
                <a:latin typeface="Arial" charset="0"/>
              </a:rPr>
              <a:t>И наоборот, если используется только часть внешнего ключа или вообще не используются внешние ключи, то сущность является независимой от идентификатора.</a:t>
            </a:r>
          </a:p>
          <a:p>
            <a:pPr algn="just" eaLnBrk="1" hangingPunct="1"/>
            <a:r>
              <a:rPr lang="ru-RU" altLang="ru-RU" sz="1400" b="1" dirty="0">
                <a:solidFill>
                  <a:srgbClr val="000099"/>
                </a:solidFill>
                <a:latin typeface="Arial" charset="0"/>
              </a:rPr>
              <a:t>Атрибут</a:t>
            </a:r>
            <a:r>
              <a:rPr lang="ru-RU" altLang="ru-RU" sz="1400" dirty="0">
                <a:solidFill>
                  <a:srgbClr val="000099"/>
                </a:solidFill>
                <a:latin typeface="Arial" charset="0"/>
              </a:rPr>
              <a:t> – это характеристика или элемент данных, описывающий что-либо в сущности. </a:t>
            </a:r>
          </a:p>
          <a:p>
            <a:pPr algn="just" eaLnBrk="1" hangingPunct="1"/>
            <a:r>
              <a:rPr lang="ru-RU" altLang="ru-RU" sz="1400" dirty="0">
                <a:solidFill>
                  <a:srgbClr val="000099"/>
                </a:solidFill>
                <a:latin typeface="Arial" charset="0"/>
              </a:rPr>
              <a:t>Атрибуты могут классифицироваться по принадлежности к одному из трех различных типов: описательные, указывающие, вспомогательные. </a:t>
            </a:r>
          </a:p>
          <a:p>
            <a:pPr algn="just" eaLnBrk="1" hangingPunct="1"/>
            <a:r>
              <a:rPr lang="ru-RU" altLang="ru-RU" sz="1400" b="1" dirty="0">
                <a:solidFill>
                  <a:srgbClr val="000099"/>
                </a:solidFill>
                <a:latin typeface="Arial" charset="0"/>
              </a:rPr>
              <a:t>Описательные</a:t>
            </a:r>
            <a:r>
              <a:rPr lang="ru-RU" altLang="ru-RU" sz="1400" dirty="0">
                <a:solidFill>
                  <a:srgbClr val="000099"/>
                </a:solidFill>
                <a:latin typeface="Arial" charset="0"/>
              </a:rPr>
              <a:t> атрибуты представляют факты, внутренне присущие каждому экземпляру сущности. </a:t>
            </a:r>
          </a:p>
          <a:p>
            <a:pPr algn="just" eaLnBrk="1" hangingPunct="1"/>
            <a:r>
              <a:rPr lang="ru-RU" altLang="ru-RU" sz="1400" b="1" dirty="0">
                <a:solidFill>
                  <a:srgbClr val="000099"/>
                </a:solidFill>
                <a:latin typeface="Arial" charset="0"/>
              </a:rPr>
              <a:t>Указывающие</a:t>
            </a:r>
            <a:r>
              <a:rPr lang="ru-RU" altLang="ru-RU" sz="1400" dirty="0">
                <a:solidFill>
                  <a:srgbClr val="000099"/>
                </a:solidFill>
                <a:latin typeface="Arial" charset="0"/>
              </a:rPr>
              <a:t> атрибуты используются для присвоения имени или обозначения экземплярам сущности. </a:t>
            </a:r>
          </a:p>
          <a:p>
            <a:pPr algn="just" eaLnBrk="1" hangingPunct="1"/>
            <a:r>
              <a:rPr lang="ru-RU" altLang="ru-RU" sz="1400" b="1" dirty="0">
                <a:solidFill>
                  <a:srgbClr val="000099"/>
                </a:solidFill>
                <a:latin typeface="Arial" charset="0"/>
              </a:rPr>
              <a:t>Вспомогательные</a:t>
            </a:r>
            <a:r>
              <a:rPr lang="ru-RU" altLang="ru-RU" sz="1400" dirty="0">
                <a:solidFill>
                  <a:srgbClr val="000099"/>
                </a:solidFill>
                <a:latin typeface="Arial" charset="0"/>
              </a:rPr>
              <a:t> атрибуты используются для связи экземпляра одной сущности с экземпляром другой. Атрибуты подчиняются строго определенным правилам.</a:t>
            </a:r>
          </a:p>
        </p:txBody>
      </p:sp>
    </p:spTree>
    <p:extLst>
      <p:ext uri="{BB962C8B-B14F-4D97-AF65-F5344CB8AC3E}">
        <p14:creationId xmlns:p14="http://schemas.microsoft.com/office/powerpoint/2010/main" val="2410864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78869"/>
            <a:ext cx="91440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ru-RU" altLang="ru-RU" sz="1400" b="1" dirty="0">
                <a:solidFill>
                  <a:srgbClr val="000099"/>
                </a:solidFill>
                <a:latin typeface="Arial" charset="0"/>
              </a:rPr>
              <a:t>Правила атрибутов</a:t>
            </a:r>
            <a:r>
              <a:rPr lang="ru-RU" altLang="ru-RU" sz="1400" dirty="0">
                <a:solidFill>
                  <a:srgbClr val="000099"/>
                </a:solidFill>
                <a:latin typeface="Arial" charset="0"/>
              </a:rPr>
              <a:t>:</a:t>
            </a:r>
          </a:p>
          <a:p>
            <a:pPr algn="just" eaLnBrk="1" hangingPunct="1"/>
            <a:r>
              <a:rPr lang="ru-RU" altLang="ru-RU" sz="1400" dirty="0">
                <a:solidFill>
                  <a:srgbClr val="000099"/>
                </a:solidFill>
                <a:latin typeface="Arial" charset="0"/>
              </a:rPr>
              <a:t>– Каждый атрибут идентифицируется уникальным именем, одному и тому же имени должно соответствовать одно и то же значение. Одно и тоже значение не может соответствовать различным именам.</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 Сущность может обладать любым количеством атрибутов. Каждый атрибут принадлежит в точности одной сущности.</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 Сущность может обладать любым количеством наследуемых атрибутов, но наследуемый атрибут должен быть частью первичного ключа соответствующей сущности-родителя или общей сущности.</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 Для каждого экземпляра сущности должно существовать значение каждого его атрибута (правило </a:t>
            </a:r>
            <a:r>
              <a:rPr lang="ru-RU" altLang="ru-RU" sz="1400" dirty="0" err="1">
                <a:solidFill>
                  <a:srgbClr val="000099"/>
                </a:solidFill>
                <a:latin typeface="Arial" charset="0"/>
              </a:rPr>
              <a:t>необращения</a:t>
            </a:r>
            <a:r>
              <a:rPr lang="ru-RU" altLang="ru-RU" sz="1400" dirty="0">
                <a:solidFill>
                  <a:srgbClr val="000099"/>
                </a:solidFill>
                <a:latin typeface="Arial" charset="0"/>
              </a:rPr>
              <a:t> в нуль).</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 Ни один из экземпляров сущности не может обладать более чем одним значением для связанного с ней атрибута (правило неповторения).</a:t>
            </a:r>
          </a:p>
          <a:p>
            <a:pPr algn="just" eaLnBrk="1" hangingPunct="1"/>
            <a:endParaRPr lang="ru-RU" altLang="ru-RU" sz="1400" dirty="0">
              <a:solidFill>
                <a:srgbClr val="000099"/>
              </a:solidFill>
              <a:latin typeface="Arial" charset="0"/>
            </a:endParaRPr>
          </a:p>
          <a:p>
            <a:pPr eaLnBrk="1" hangingPunct="1"/>
            <a:r>
              <a:rPr lang="ru-RU" altLang="ru-RU" sz="1400" dirty="0">
                <a:solidFill>
                  <a:srgbClr val="000099"/>
                </a:solidFill>
                <a:latin typeface="Arial" charset="0"/>
              </a:rPr>
              <a:t>Сущность должна обладать атрибутом или комбинацией атрибутов, чьи значения однозначно определяют каждый экземпляр сущности. Эти атрибуты образуют </a:t>
            </a:r>
            <a:r>
              <a:rPr lang="ru-RU" altLang="ru-RU" sz="1400" b="1" dirty="0">
                <a:solidFill>
                  <a:srgbClr val="000099"/>
                </a:solidFill>
                <a:latin typeface="Arial" charset="0"/>
              </a:rPr>
              <a:t>первичный</a:t>
            </a:r>
            <a:r>
              <a:rPr lang="ru-RU" altLang="ru-RU" sz="1400" dirty="0">
                <a:solidFill>
                  <a:srgbClr val="000099"/>
                </a:solidFill>
                <a:latin typeface="Arial" charset="0"/>
              </a:rPr>
              <a:t> ключ сущности.</a:t>
            </a:r>
          </a:p>
        </p:txBody>
      </p:sp>
    </p:spTree>
    <p:extLst>
      <p:ext uri="{BB962C8B-B14F-4D97-AF65-F5344CB8AC3E}">
        <p14:creationId xmlns:p14="http://schemas.microsoft.com/office/powerpoint/2010/main" val="3819900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1226"/>
            <a:ext cx="9144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При существовании нескольких возможных ключей один из них обозначается в качестве первичного ключа (атрибут Табельный-номер для сущности СЛУЖАЩИЙ), а остальные – как альтернативные ключи (атрибут №-паспорта для сущности СЛУЖАЩИЙ). </a:t>
            </a:r>
          </a:p>
          <a:p>
            <a:pPr algn="just" eaLnBrk="1" hangingPunct="1"/>
            <a:r>
              <a:rPr lang="ru-RU" altLang="ru-RU" sz="1400" dirty="0">
                <a:solidFill>
                  <a:srgbClr val="000099"/>
                </a:solidFill>
                <a:latin typeface="Arial" charset="0"/>
              </a:rPr>
              <a:t>Альтернативный ключ- это ключ, не являющийся первичным ключом сущности. Каждому альтернативному ключу присваивается уникальный целый номер. Этот ключ указывается с помощью размещения справа от каждого атрибута ключа заключенных в скобки букв АК с номером альтернативного ключа. Атрибуты изображаются в виде списка имен внутри блока сущности. </a:t>
            </a:r>
          </a:p>
          <a:p>
            <a:pPr algn="just" eaLnBrk="1" hangingPunct="1"/>
            <a:r>
              <a:rPr lang="ru-RU" altLang="ru-RU" sz="1400" dirty="0">
                <a:solidFill>
                  <a:srgbClr val="000099"/>
                </a:solidFill>
                <a:latin typeface="Arial" charset="0"/>
              </a:rPr>
              <a:t>Атрибуты, определяющие первичный ключ, размещаются наверху списка и отделяются от других атрибутов горизонтальной чертой (рис. 8).</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743" y="2529918"/>
            <a:ext cx="4608512" cy="195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39256" y="4180585"/>
            <a:ext cx="38633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8. Атрибуты сущности СОТРУДНИК</a:t>
            </a:r>
          </a:p>
        </p:txBody>
      </p:sp>
    </p:spTree>
    <p:extLst>
      <p:ext uri="{BB962C8B-B14F-4D97-AF65-F5344CB8AC3E}">
        <p14:creationId xmlns:p14="http://schemas.microsoft.com/office/powerpoint/2010/main" val="2261729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8812"/>
            <a:ext cx="9144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Атрибуты, появляющиеся в зависимой сущности и являющиеся также первичным ключом другой сущности (сущности-родителя или общей сущности) называются </a:t>
            </a:r>
            <a:r>
              <a:rPr lang="ru-RU" altLang="ru-RU" sz="1400" b="1" dirty="0">
                <a:solidFill>
                  <a:srgbClr val="000099"/>
                </a:solidFill>
                <a:latin typeface="Arial" charset="0"/>
              </a:rPr>
              <a:t>внешними</a:t>
            </a:r>
            <a:r>
              <a:rPr lang="ru-RU" altLang="ru-RU" sz="1400" dirty="0">
                <a:solidFill>
                  <a:srgbClr val="000099"/>
                </a:solidFill>
                <a:latin typeface="Arial" charset="0"/>
              </a:rPr>
              <a:t> ключами. </a:t>
            </a:r>
          </a:p>
          <a:p>
            <a:pPr algn="just" eaLnBrk="1" hangingPunct="1"/>
            <a:r>
              <a:rPr lang="ru-RU" altLang="ru-RU" sz="1400" dirty="0">
                <a:solidFill>
                  <a:srgbClr val="000099"/>
                </a:solidFill>
                <a:latin typeface="Arial" charset="0"/>
              </a:rPr>
              <a:t>Сущность может обладать любым количеством внешних (наследуемых) атрибутов. В диаграммах модели внешние ключи (</a:t>
            </a:r>
            <a:r>
              <a:rPr lang="ru-RU" altLang="ru-RU" sz="1400" dirty="0" err="1">
                <a:solidFill>
                  <a:srgbClr val="000099"/>
                </a:solidFill>
                <a:latin typeface="Arial" charset="0"/>
              </a:rPr>
              <a:t>Foreign</a:t>
            </a:r>
            <a:r>
              <a:rPr lang="ru-RU" altLang="ru-RU" sz="1400" dirty="0">
                <a:solidFill>
                  <a:srgbClr val="000099"/>
                </a:solidFill>
                <a:latin typeface="Arial" charset="0"/>
              </a:rPr>
              <a:t> </a:t>
            </a:r>
            <a:r>
              <a:rPr lang="ru-RU" altLang="ru-RU" sz="1400" dirty="0" err="1">
                <a:solidFill>
                  <a:srgbClr val="000099"/>
                </a:solidFill>
                <a:latin typeface="Arial" charset="0"/>
              </a:rPr>
              <a:t>Key</a:t>
            </a:r>
            <a:r>
              <a:rPr lang="ru-RU" altLang="ru-RU" sz="1400" dirty="0">
                <a:solidFill>
                  <a:srgbClr val="000099"/>
                </a:solidFill>
                <a:latin typeface="Arial" charset="0"/>
              </a:rPr>
              <a:t>) изображаются с помощью помещения внутрь блока сущности имен наследуемых атрибутов, после которых в скобках следуют буквы FK. </a:t>
            </a:r>
          </a:p>
          <a:p>
            <a:pPr algn="just" eaLnBrk="1" hangingPunct="1"/>
            <a:r>
              <a:rPr lang="ru-RU" altLang="ru-RU" sz="1400" dirty="0">
                <a:solidFill>
                  <a:srgbClr val="000099"/>
                </a:solidFill>
                <a:latin typeface="Arial" charset="0"/>
              </a:rPr>
              <a:t>Если наследуемый атрибут принадлежит первичному ключу сущности-потомка, то он помещается выше горизонтальной линии (а сущность изображается с закругленными углами), а если нет, то – ниже (рис. 9).</a:t>
            </a:r>
          </a:p>
        </p:txBody>
      </p:sp>
      <p:sp>
        <p:nvSpPr>
          <p:cNvPr id="6" name="Text Box 5"/>
          <p:cNvSpPr txBox="1">
            <a:spLocks noChangeArrowheads="1"/>
          </p:cNvSpPr>
          <p:nvPr/>
        </p:nvSpPr>
        <p:spPr bwMode="auto">
          <a:xfrm>
            <a:off x="141010" y="4228752"/>
            <a:ext cx="38633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9. Атрибуты сущности КОНТРАКТ</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183097"/>
            <a:ext cx="4703937" cy="219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173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6871" y="483518"/>
            <a:ext cx="9144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dirty="0">
                <a:solidFill>
                  <a:srgbClr val="000099"/>
                </a:solidFill>
                <a:latin typeface="Arial" charset="0"/>
              </a:rPr>
              <a:t>Процесс перемещения первичного ключа родительской или общей сущности в сущность-потомок или сущность-категорию из соответствующего отношения называется </a:t>
            </a:r>
            <a:r>
              <a:rPr lang="ru-RU" altLang="ru-RU" sz="1400" b="1" dirty="0">
                <a:solidFill>
                  <a:srgbClr val="000099"/>
                </a:solidFill>
                <a:latin typeface="Arial" charset="0"/>
              </a:rPr>
              <a:t>миграцией</a:t>
            </a:r>
            <a:r>
              <a:rPr lang="ru-RU" altLang="ru-RU" sz="1400" dirty="0">
                <a:solidFill>
                  <a:srgbClr val="000099"/>
                </a:solidFill>
                <a:latin typeface="Arial" charset="0"/>
              </a:rPr>
              <a:t> ключа.</a:t>
            </a:r>
          </a:p>
          <a:p>
            <a:pPr algn="just" eaLnBrk="1" hangingPunct="1"/>
            <a:endParaRPr lang="ru-RU" altLang="ru-RU" sz="1400" dirty="0">
              <a:solidFill>
                <a:srgbClr val="000099"/>
              </a:solidFill>
              <a:latin typeface="Arial" charset="0"/>
            </a:endParaRPr>
          </a:p>
          <a:p>
            <a:pPr algn="just" eaLnBrk="1" hangingPunct="1"/>
            <a:r>
              <a:rPr lang="ru-RU" altLang="ru-RU" sz="1400" b="1" dirty="0">
                <a:solidFill>
                  <a:srgbClr val="000099"/>
                </a:solidFill>
                <a:latin typeface="Arial" charset="0"/>
              </a:rPr>
              <a:t>Роль атрибута </a:t>
            </a:r>
            <a:r>
              <a:rPr lang="ru-RU" altLang="ru-RU" sz="1400" dirty="0">
                <a:solidFill>
                  <a:srgbClr val="000099"/>
                </a:solidFill>
                <a:latin typeface="Arial" charset="0"/>
              </a:rPr>
              <a:t>– это функция, выполняемая атрибутом в описании сущности, включая функцию </a:t>
            </a:r>
            <a:r>
              <a:rPr lang="ru-RU" altLang="ru-RU" sz="1400" dirty="0" err="1">
                <a:solidFill>
                  <a:srgbClr val="000099"/>
                </a:solidFill>
                <a:latin typeface="Arial" charset="0"/>
              </a:rPr>
              <a:t>мигрируемости</a:t>
            </a:r>
            <a:r>
              <a:rPr lang="ru-RU" altLang="ru-RU" sz="1400" dirty="0">
                <a:solidFill>
                  <a:srgbClr val="000099"/>
                </a:solidFill>
                <a:latin typeface="Arial" charset="0"/>
              </a:rPr>
              <a:t>, принадлежности первичного ключа, альтернативного ключа. Обычно имя роли атрибута назначается для каждого случая, когда отдельный атрибут наследуется более одного раза (т.е. когда сущность-потомок имеет несколько различных отношений с одной и той же сущностью-родителем).</a:t>
            </a: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Имена ролей могут использоваться и при единственном появлении наследуемого атрибута для более точного выражения его смысла в контексте сущности-потомка, но это не является обязательным. </a:t>
            </a:r>
          </a:p>
          <a:p>
            <a:pPr eaLnBrk="1" hangingPunct="1"/>
            <a:endParaRPr lang="ru-RU" altLang="ru-RU" sz="1400" dirty="0"/>
          </a:p>
        </p:txBody>
      </p:sp>
    </p:spTree>
    <p:extLst>
      <p:ext uri="{BB962C8B-B14F-4D97-AF65-F5344CB8AC3E}">
        <p14:creationId xmlns:p14="http://schemas.microsoft.com/office/powerpoint/2010/main" val="11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420699" y="4299116"/>
            <a:ext cx="8648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10. Фрагмент IDEF1X-модели</a:t>
            </a:r>
            <a:endParaRPr lang="ru-RU" altLang="ru-RU" sz="1400"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536740"/>
            <a:ext cx="5990167" cy="383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55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78870"/>
            <a:ext cx="9144000" cy="412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ru-RU" altLang="ru-RU" sz="1400" b="1" dirty="0">
                <a:solidFill>
                  <a:srgbClr val="000099"/>
                </a:solidFill>
                <a:latin typeface="Arial" charset="0"/>
              </a:rPr>
              <a:t>Правила ключей:</a:t>
            </a:r>
          </a:p>
          <a:p>
            <a:pPr algn="just" eaLnBrk="1" hangingPunct="1"/>
            <a:r>
              <a:rPr lang="ru-RU" altLang="ru-RU" sz="1400" dirty="0">
                <a:solidFill>
                  <a:srgbClr val="000099"/>
                </a:solidFill>
                <a:latin typeface="Arial" charset="0"/>
              </a:rPr>
              <a:t>– каждая сущность должна обладать первичным ключом;</a:t>
            </a:r>
          </a:p>
          <a:p>
            <a:pPr algn="just" eaLnBrk="1" hangingPunct="1"/>
            <a:r>
              <a:rPr lang="ru-RU" altLang="ru-RU" sz="1400" dirty="0">
                <a:solidFill>
                  <a:srgbClr val="000099"/>
                </a:solidFill>
                <a:latin typeface="Arial" charset="0"/>
              </a:rPr>
              <a:t>– каждая сущность может обладать любым числом альтернативных ключей;</a:t>
            </a:r>
          </a:p>
          <a:p>
            <a:pPr algn="just" eaLnBrk="1" hangingPunct="1"/>
            <a:r>
              <a:rPr lang="ru-RU" altLang="ru-RU" sz="1400" dirty="0">
                <a:solidFill>
                  <a:srgbClr val="000099"/>
                </a:solidFill>
                <a:latin typeface="Arial" charset="0"/>
              </a:rPr>
              <a:t>– первичный и альтернативный ключ может состоять из одного атрибута или комбинации атрибутов;</a:t>
            </a:r>
          </a:p>
          <a:p>
            <a:pPr algn="just" eaLnBrk="1" hangingPunct="1"/>
            <a:r>
              <a:rPr lang="ru-RU" altLang="ru-RU" sz="1400" dirty="0">
                <a:solidFill>
                  <a:srgbClr val="000099"/>
                </a:solidFill>
                <a:latin typeface="Arial" charset="0"/>
              </a:rPr>
              <a:t>– отдельный атрибут может быть частью более чем одного ключа, первичного или альтернативного;</a:t>
            </a:r>
          </a:p>
          <a:p>
            <a:pPr algn="just" eaLnBrk="1" hangingPunct="1"/>
            <a:r>
              <a:rPr lang="ru-RU" altLang="ru-RU" sz="1400" dirty="0">
                <a:solidFill>
                  <a:srgbClr val="000099"/>
                </a:solidFill>
                <a:latin typeface="Arial" charset="0"/>
              </a:rPr>
              <a:t>– атрибуты, входящие в первичные или альтернативные ключи сущности, могут быть собственными для сущности или наследоваться через отношение (внешними);</a:t>
            </a:r>
          </a:p>
          <a:p>
            <a:pPr algn="just" eaLnBrk="1" hangingPunct="1"/>
            <a:r>
              <a:rPr lang="ru-RU" altLang="ru-RU" sz="1400" dirty="0">
                <a:solidFill>
                  <a:srgbClr val="000099"/>
                </a:solidFill>
                <a:latin typeface="Arial" charset="0"/>
              </a:rPr>
              <a:t>– первичные или альтернативные ключи должны содержать только необходимые для однозначной идентификации атрибуты, т.е. при исключении из ключа любого атрибута не все экземпляры сущности могут быть однозначно определены (правило наименьшего ключа);</a:t>
            </a:r>
          </a:p>
          <a:p>
            <a:pPr algn="just" eaLnBrk="1" hangingPunct="1"/>
            <a:r>
              <a:rPr lang="ru-RU" altLang="ru-RU" sz="1400" dirty="0">
                <a:solidFill>
                  <a:srgbClr val="000099"/>
                </a:solidFill>
                <a:latin typeface="Arial" charset="0"/>
              </a:rPr>
              <a:t>– если первичный ключ состоит более чем из одного атрибута, то значение любого </a:t>
            </a:r>
            <a:r>
              <a:rPr lang="ru-RU" altLang="ru-RU" sz="1400" dirty="0" err="1">
                <a:solidFill>
                  <a:srgbClr val="000099"/>
                </a:solidFill>
                <a:latin typeface="Arial" charset="0"/>
              </a:rPr>
              <a:t>неключевого</a:t>
            </a:r>
            <a:r>
              <a:rPr lang="ru-RU" altLang="ru-RU" sz="1400" dirty="0">
                <a:solidFill>
                  <a:srgbClr val="000099"/>
                </a:solidFill>
                <a:latin typeface="Arial" charset="0"/>
              </a:rPr>
              <a:t> атрибута должно </a:t>
            </a:r>
            <a:r>
              <a:rPr lang="ru-RU" altLang="ru-RU" sz="1400" u="sng" dirty="0">
                <a:solidFill>
                  <a:srgbClr val="000099"/>
                </a:solidFill>
                <a:latin typeface="Arial" charset="0"/>
              </a:rPr>
              <a:t>функционально зависеть от всего первичного ключа</a:t>
            </a:r>
            <a:r>
              <a:rPr lang="ru-RU" altLang="ru-RU" sz="1400" dirty="0">
                <a:solidFill>
                  <a:srgbClr val="000099"/>
                </a:solidFill>
                <a:latin typeface="Arial" charset="0"/>
              </a:rPr>
              <a:t>, т.е. если первичный ключ известен, то известно значение каждого </a:t>
            </a:r>
            <a:r>
              <a:rPr lang="ru-RU" altLang="ru-RU" sz="1400" dirty="0" err="1">
                <a:solidFill>
                  <a:srgbClr val="000099"/>
                </a:solidFill>
                <a:latin typeface="Arial" charset="0"/>
              </a:rPr>
              <a:t>неключевого</a:t>
            </a:r>
            <a:r>
              <a:rPr lang="ru-RU" altLang="ru-RU" sz="1400" dirty="0">
                <a:solidFill>
                  <a:srgbClr val="000099"/>
                </a:solidFill>
                <a:latin typeface="Arial" charset="0"/>
              </a:rPr>
              <a:t> атрибута, и значение </a:t>
            </a:r>
            <a:r>
              <a:rPr lang="ru-RU" altLang="ru-RU" sz="1400" dirty="0" err="1">
                <a:solidFill>
                  <a:srgbClr val="000099"/>
                </a:solidFill>
                <a:latin typeface="Arial" charset="0"/>
              </a:rPr>
              <a:t>неключевого</a:t>
            </a:r>
            <a:r>
              <a:rPr lang="ru-RU" altLang="ru-RU" sz="1400" dirty="0">
                <a:solidFill>
                  <a:srgbClr val="000099"/>
                </a:solidFill>
                <a:latin typeface="Arial" charset="0"/>
              </a:rPr>
              <a:t> атрибута не может быть определено с помощью только части первичного ключа (правило полной функциональной зависимости);</a:t>
            </a:r>
          </a:p>
          <a:p>
            <a:pPr algn="just" eaLnBrk="1" hangingPunct="1"/>
            <a:r>
              <a:rPr lang="ru-RU" altLang="ru-RU" sz="1400" dirty="0">
                <a:solidFill>
                  <a:srgbClr val="000099"/>
                </a:solidFill>
                <a:latin typeface="Arial" charset="0"/>
              </a:rPr>
              <a:t>– каждый </a:t>
            </a:r>
            <a:r>
              <a:rPr lang="ru-RU" altLang="ru-RU" sz="1400" dirty="0" err="1">
                <a:solidFill>
                  <a:srgbClr val="000099"/>
                </a:solidFill>
                <a:latin typeface="Arial" charset="0"/>
              </a:rPr>
              <a:t>неключевой</a:t>
            </a:r>
            <a:r>
              <a:rPr lang="ru-RU" altLang="ru-RU" sz="1400" dirty="0">
                <a:solidFill>
                  <a:srgbClr val="000099"/>
                </a:solidFill>
                <a:latin typeface="Arial" charset="0"/>
              </a:rPr>
              <a:t> атрибут должен функционально зависеть только от первичного и альтернативных ключей, т.е. значение </a:t>
            </a:r>
            <a:r>
              <a:rPr lang="ru-RU" altLang="ru-RU" sz="1400" dirty="0" err="1">
                <a:solidFill>
                  <a:srgbClr val="000099"/>
                </a:solidFill>
                <a:latin typeface="Arial" charset="0"/>
              </a:rPr>
              <a:t>неключевого</a:t>
            </a:r>
            <a:r>
              <a:rPr lang="ru-RU" altLang="ru-RU" sz="1400" dirty="0">
                <a:solidFill>
                  <a:srgbClr val="000099"/>
                </a:solidFill>
                <a:latin typeface="Arial" charset="0"/>
              </a:rPr>
              <a:t> атрибута не может определяться значением другого </a:t>
            </a:r>
            <a:r>
              <a:rPr lang="ru-RU" altLang="ru-RU" sz="1400" dirty="0" err="1">
                <a:solidFill>
                  <a:srgbClr val="000099"/>
                </a:solidFill>
                <a:latin typeface="Arial" charset="0"/>
              </a:rPr>
              <a:t>неключевого</a:t>
            </a:r>
            <a:r>
              <a:rPr lang="ru-RU" altLang="ru-RU" sz="1400" dirty="0">
                <a:solidFill>
                  <a:srgbClr val="000099"/>
                </a:solidFill>
                <a:latin typeface="Arial" charset="0"/>
              </a:rPr>
              <a:t> атрибута (правило отсутствия транзитивной зависимости).</a:t>
            </a:r>
          </a:p>
          <a:p>
            <a:pPr eaLnBrk="1" hangingPunct="1"/>
            <a:endParaRPr lang="ru-RU" altLang="ru-RU" sz="1400" dirty="0"/>
          </a:p>
        </p:txBody>
      </p:sp>
    </p:spTree>
    <p:extLst>
      <p:ext uri="{BB962C8B-B14F-4D97-AF65-F5344CB8AC3E}">
        <p14:creationId xmlns:p14="http://schemas.microsoft.com/office/powerpoint/2010/main" val="3660389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b="1" dirty="0">
                <a:solidFill>
                  <a:srgbClr val="000099"/>
                </a:solidFill>
                <a:latin typeface="Arial" charset="0"/>
              </a:rPr>
              <a:t>Отношение связи</a:t>
            </a:r>
            <a:r>
              <a:rPr lang="ru-RU" altLang="ru-RU" sz="1400" dirty="0">
                <a:solidFill>
                  <a:srgbClr val="000099"/>
                </a:solidFill>
                <a:latin typeface="Arial" charset="0"/>
              </a:rPr>
              <a:t>, называемое также отношением родитель-потомок, – это связь между сущностями, при которой каждый экземпляр сущности-родитель ассоциирован с произвольным (в том числе нулевым) количеством экземпляров сущности-потомком, а – каждый экземпляр сущности-потомка ассоциирован в точности с одним экземпляром сущности-родителя.</a:t>
            </a:r>
            <a:endParaRPr lang="en-US" altLang="ru-RU" sz="1400" dirty="0">
              <a:solidFill>
                <a:srgbClr val="000099"/>
              </a:solidFill>
              <a:latin typeface="Arial" charset="0"/>
            </a:endParaRP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Если экземпляр сущности-потомка однозначно определяется своей связью с сущностью-родителем, то связь называется идентифицирующей, в противном случае – </a:t>
            </a:r>
            <a:r>
              <a:rPr lang="ru-RU" altLang="ru-RU" sz="1400" dirty="0" err="1">
                <a:solidFill>
                  <a:srgbClr val="000099"/>
                </a:solidFill>
                <a:latin typeface="Arial" charset="0"/>
              </a:rPr>
              <a:t>неидентифицирующей</a:t>
            </a:r>
            <a:r>
              <a:rPr lang="ru-RU" altLang="ru-RU" sz="1400" dirty="0">
                <a:solidFill>
                  <a:srgbClr val="000099"/>
                </a:solidFill>
                <a:latin typeface="Arial" charset="0"/>
              </a:rPr>
              <a:t>.</a:t>
            </a:r>
          </a:p>
          <a:p>
            <a:pPr algn="just" eaLnBrk="1" hangingPunct="1"/>
            <a:endParaRPr lang="en-US" altLang="ru-RU" sz="1400" dirty="0">
              <a:solidFill>
                <a:srgbClr val="000099"/>
              </a:solidFill>
              <a:latin typeface="Arial" charset="0"/>
            </a:endParaRPr>
          </a:p>
          <a:p>
            <a:pPr algn="just" eaLnBrk="1" hangingPunct="1"/>
            <a:r>
              <a:rPr lang="ru-RU" altLang="ru-RU" sz="1400" dirty="0">
                <a:solidFill>
                  <a:srgbClr val="000099"/>
                </a:solidFill>
                <a:latin typeface="Arial" charset="0"/>
              </a:rPr>
              <a:t>Связь изображается линией, проводимой между сущностью-родителем и сущностью-потомком с точкой на конце линии у сущности-потомка.</a:t>
            </a:r>
          </a:p>
          <a:p>
            <a:pPr algn="just" eaLnBrk="1" hangingPunct="1"/>
            <a:endParaRPr lang="en-US" altLang="ru-RU" sz="1400" dirty="0">
              <a:solidFill>
                <a:srgbClr val="000099"/>
              </a:solidFill>
              <a:latin typeface="Arial" charset="0"/>
            </a:endParaRPr>
          </a:p>
          <a:p>
            <a:pPr algn="just" eaLnBrk="1" hangingPunct="1"/>
            <a:r>
              <a:rPr lang="ru-RU" altLang="ru-RU" sz="1400" dirty="0">
                <a:solidFill>
                  <a:srgbClr val="000099"/>
                </a:solidFill>
                <a:latin typeface="Arial" charset="0"/>
              </a:rPr>
              <a:t>Отношению дается имя, выражаемое грамматическим оборотом глагола. Имя отношения всегда формируется с точки зрения родителя, так что может быть образовано предложение, если соединить имя сущности-родителя, имя отношения, выражение мощности и имя сущности-потомка. </a:t>
            </a:r>
            <a:endParaRPr lang="ru-RU" altLang="ru-RU" sz="1400" dirty="0"/>
          </a:p>
        </p:txBody>
      </p:sp>
    </p:spTree>
    <p:extLst>
      <p:ext uri="{BB962C8B-B14F-4D97-AF65-F5344CB8AC3E}">
        <p14:creationId xmlns:p14="http://schemas.microsoft.com/office/powerpoint/2010/main" val="2021761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b="1" dirty="0">
                <a:solidFill>
                  <a:srgbClr val="000099"/>
                </a:solidFill>
                <a:latin typeface="Arial" charset="0"/>
              </a:rPr>
              <a:t>Мощность</a:t>
            </a:r>
            <a:r>
              <a:rPr lang="ru-RU" altLang="ru-RU" sz="1400" dirty="0">
                <a:solidFill>
                  <a:srgbClr val="000099"/>
                </a:solidFill>
                <a:latin typeface="Arial" charset="0"/>
              </a:rPr>
              <a:t> определяет какое количество экземпляров сущности-потомка может существовать для каждого экземпляра сущности-родителя.</a:t>
            </a:r>
            <a:endParaRPr lang="en-US" altLang="ru-RU" sz="1400" dirty="0">
              <a:solidFill>
                <a:srgbClr val="000099"/>
              </a:solidFill>
              <a:latin typeface="Arial" charset="0"/>
            </a:endParaRP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В IDEF1X могут быть выражены следующие мощности отношений:</a:t>
            </a:r>
          </a:p>
          <a:p>
            <a:pPr algn="just" eaLnBrk="1" hangingPunct="1"/>
            <a:r>
              <a:rPr lang="ru-RU" altLang="ru-RU" sz="1400" dirty="0">
                <a:solidFill>
                  <a:srgbClr val="000099"/>
                </a:solidFill>
                <a:latin typeface="Arial" charset="0"/>
              </a:rPr>
              <a:t>– каждый экземпляр сущности-родителя может иметь ноль, один или более связанных с ним экземпляров сущности-потомка (эта мощность устанавливается по умолчанию);</a:t>
            </a:r>
          </a:p>
          <a:p>
            <a:pPr algn="just" eaLnBrk="1" hangingPunct="1"/>
            <a:r>
              <a:rPr lang="ru-RU" altLang="ru-RU" sz="1400" dirty="0">
                <a:solidFill>
                  <a:srgbClr val="000099"/>
                </a:solidFill>
                <a:latin typeface="Arial" charset="0"/>
              </a:rPr>
              <a:t>– каждый экземпляр сущности-родителя должен иметь не менее одного связанного с ним экземпляра сущности-потомка (буква Р (</a:t>
            </a:r>
            <a:r>
              <a:rPr lang="ru-RU" altLang="ru-RU" sz="1400" dirty="0" err="1">
                <a:solidFill>
                  <a:srgbClr val="000099"/>
                </a:solidFill>
                <a:latin typeface="Arial" charset="0"/>
              </a:rPr>
              <a:t>positive</a:t>
            </a:r>
            <a:r>
              <a:rPr lang="ru-RU" altLang="ru-RU" sz="1400" dirty="0">
                <a:solidFill>
                  <a:srgbClr val="000099"/>
                </a:solidFill>
                <a:latin typeface="Arial" charset="0"/>
              </a:rPr>
              <a:t>), помещенная рядом с точкой);</a:t>
            </a:r>
          </a:p>
          <a:p>
            <a:pPr algn="just" eaLnBrk="1" hangingPunct="1"/>
            <a:r>
              <a:rPr lang="ru-RU" altLang="ru-RU" sz="1400" dirty="0">
                <a:solidFill>
                  <a:srgbClr val="000099"/>
                </a:solidFill>
                <a:latin typeface="Arial" charset="0"/>
              </a:rPr>
              <a:t>– каждый экземпляр сущности-родителя может иметь не более одного связанного с ним экземпляра сущности-потомка (буква Z (</a:t>
            </a:r>
            <a:r>
              <a:rPr lang="ru-RU" altLang="ru-RU" sz="1400" dirty="0" err="1">
                <a:solidFill>
                  <a:srgbClr val="000099"/>
                </a:solidFill>
                <a:latin typeface="Arial" charset="0"/>
              </a:rPr>
              <a:t>zero</a:t>
            </a:r>
            <a:r>
              <a:rPr lang="ru-RU" altLang="ru-RU" sz="1400" dirty="0">
                <a:solidFill>
                  <a:srgbClr val="000099"/>
                </a:solidFill>
                <a:latin typeface="Arial" charset="0"/>
              </a:rPr>
              <a:t>), помещенная рядом с точкой);</a:t>
            </a:r>
          </a:p>
          <a:p>
            <a:pPr algn="just" eaLnBrk="1" hangingPunct="1"/>
            <a:r>
              <a:rPr lang="ru-RU" altLang="ru-RU" sz="1400" dirty="0">
                <a:solidFill>
                  <a:srgbClr val="000099"/>
                </a:solidFill>
                <a:latin typeface="Arial" charset="0"/>
              </a:rPr>
              <a:t>– каждый экземпляр сущности-родителя связан с некоторым фиксированным числом экземпляров сущности-потомка. Если мощность в точности равна некоторому числу N, это число (целое, положительное) помещается около точки.</a:t>
            </a:r>
          </a:p>
          <a:p>
            <a:pPr algn="just" eaLnBrk="1" hangingPunct="1"/>
            <a:endParaRPr lang="ru-RU" altLang="ru-RU" sz="1400" dirty="0"/>
          </a:p>
        </p:txBody>
      </p:sp>
    </p:spTree>
    <p:extLst>
      <p:ext uri="{BB962C8B-B14F-4D97-AF65-F5344CB8AC3E}">
        <p14:creationId xmlns:p14="http://schemas.microsoft.com/office/powerpoint/2010/main" val="2569723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420699" y="4299116"/>
            <a:ext cx="86488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11. Фрагмент IDEF1X-модели</a:t>
            </a:r>
            <a:endParaRPr lang="ru-RU" altLang="ru-RU" sz="1400"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36741"/>
            <a:ext cx="6520018" cy="381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092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600" b="1" dirty="0">
                <a:solidFill>
                  <a:srgbClr val="000099"/>
                </a:solidFill>
              </a:rPr>
              <a:t>Пример проектирования ИС «Факультет» на основе семантического моделирования</a:t>
            </a:r>
          </a:p>
        </p:txBody>
      </p:sp>
      <p:sp>
        <p:nvSpPr>
          <p:cNvPr id="3" name="Прямоугольник 2"/>
          <p:cNvSpPr/>
          <p:nvPr/>
        </p:nvSpPr>
        <p:spPr>
          <a:xfrm>
            <a:off x="0" y="483518"/>
            <a:ext cx="9144000" cy="4154984"/>
          </a:xfrm>
          <a:prstGeom prst="rect">
            <a:avLst/>
          </a:prstGeom>
        </p:spPr>
        <p:txBody>
          <a:bodyPr wrap="square">
            <a:spAutoFit/>
          </a:bodyPr>
          <a:lstStyle/>
          <a:p>
            <a:pPr algn="just"/>
            <a:r>
              <a:rPr lang="ru-RU" sz="1200" dirty="0">
                <a:solidFill>
                  <a:srgbClr val="000099"/>
                </a:solidFill>
              </a:rPr>
              <a:t>Рассмотрим пример разработки учебного проекта информационной системы «Факультет». Создадим систему баз данных, содержащую информацию о личных данных студентов, изучаемых студентами предметах, результатах сдачи экзаменов и зачетов, преподавателях и их учебной нагрузке. Отметим, что проект носит учебный характер, а это значит, что реальные процессы могут быть идеализированы или упрощены.</a:t>
            </a:r>
          </a:p>
          <a:p>
            <a:pPr algn="just"/>
            <a:r>
              <a:rPr lang="ru-RU" sz="1200" dirty="0">
                <a:solidFill>
                  <a:srgbClr val="000099"/>
                </a:solidFill>
              </a:rPr>
              <a:t>Учебный процесс в образовательном учреждении (университет, институт и пр.) по определенной специальности строится в соответствии с государственным образовательным стандартом. На его основе вузом разрабатывается учебный план по специальности, в котором учебные дисциплины группируются в блоки и определяется трудоемкость каждой дисциплины, их распределение по семестрам, объем аудиторных занятий и самостоятельной работы, формы итогового контроля. </a:t>
            </a:r>
          </a:p>
          <a:p>
            <a:pPr algn="just"/>
            <a:r>
              <a:rPr lang="ru-RU" sz="1200" dirty="0">
                <a:solidFill>
                  <a:srgbClr val="000099"/>
                </a:solidFill>
              </a:rPr>
              <a:t>Факультет вуза организационно включает два  взаимодействующих контингента: студентов и преподавателей. Студенты обучаются в течение определенного срока обучения на разных курсах, объединяясь в учебные группы. Процесс обучения учебной группы (курса) определенному предмету протекает под руководством преподавателя. Преподаватели работают на кафедрах вуза и в соответствии с их учебно-научным направлением в каждом году имеют определенную учебную нагрузку. </a:t>
            </a:r>
          </a:p>
          <a:p>
            <a:pPr algn="just"/>
            <a:r>
              <a:rPr lang="ru-RU" sz="1200" dirty="0">
                <a:solidFill>
                  <a:srgbClr val="000099"/>
                </a:solidFill>
              </a:rPr>
              <a:t>Учебный процесс организуется деканатом факультета путем составления расписания учебных занятий. Деканат осуществляет также контроль за проведением учебных занятий преподавателями, посещением студентами занятий, степенью усвоения студентами учебной программы по предметам, регулирует процесс сдачи студентами зачетов и экзаменов в сессию. После зачисления студента в вуз формируется «Личное дело», хранимое в студенческом отделе кадров, в деканате также известна информация анкетного характера о студентах и преподавателях. </a:t>
            </a:r>
          </a:p>
          <a:p>
            <a:pPr algn="just"/>
            <a:r>
              <a:rPr lang="ru-RU" sz="1200" dirty="0">
                <a:solidFill>
                  <a:srgbClr val="000099"/>
                </a:solidFill>
              </a:rPr>
              <a:t>Основной </a:t>
            </a:r>
            <a:r>
              <a:rPr lang="ru-RU" sz="1200" dirty="0" err="1">
                <a:solidFill>
                  <a:srgbClr val="000099"/>
                </a:solidFill>
              </a:rPr>
              <a:t>документооброт</a:t>
            </a:r>
            <a:r>
              <a:rPr lang="ru-RU" sz="1200" dirty="0">
                <a:solidFill>
                  <a:srgbClr val="000099"/>
                </a:solidFill>
              </a:rPr>
              <a:t> деканата осуществляется методистом факультета, который ведет учет успеваемости студентов, составляет расписание учебных занятий, выдает разнообразные справки и т.д. Декан составляет учебный план по специальности, утверждает учебную нагрузку преподавателей кафедр, принимает управленческие решения по организации учебного процесса на факультете. Управление факультетом осуществляется деканом путем выдачи распоряжений, приказов и т.д. Напоминаем, что рассматривается упрощенный вариант, модель реального факультета вуза. </a:t>
            </a:r>
          </a:p>
        </p:txBody>
      </p:sp>
    </p:spTree>
    <p:extLst>
      <p:ext uri="{BB962C8B-B14F-4D97-AF65-F5344CB8AC3E}">
        <p14:creationId xmlns:p14="http://schemas.microsoft.com/office/powerpoint/2010/main" val="2540698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8"/>
            <a:ext cx="9144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ru-RU" altLang="ru-RU" sz="1400" b="1" dirty="0">
                <a:solidFill>
                  <a:srgbClr val="000099"/>
                </a:solidFill>
                <a:latin typeface="Arial" charset="0"/>
              </a:rPr>
              <a:t>Идентифицирующая</a:t>
            </a:r>
            <a:r>
              <a:rPr lang="ru-RU" altLang="ru-RU" sz="1400" dirty="0">
                <a:solidFill>
                  <a:srgbClr val="000099"/>
                </a:solidFill>
                <a:latin typeface="Arial" charset="0"/>
              </a:rPr>
              <a:t> связь между сущностью-родителем и сущностью-потомком изображается сплошной линией (рис. 11). </a:t>
            </a:r>
            <a:endParaRPr lang="en-US" altLang="ru-RU" sz="1400" dirty="0">
              <a:solidFill>
                <a:srgbClr val="000099"/>
              </a:solidFill>
              <a:latin typeface="Arial" charset="0"/>
            </a:endParaRPr>
          </a:p>
          <a:p>
            <a:pPr algn="just" eaLnBrk="1" hangingPunct="1"/>
            <a:endParaRPr lang="ru-RU" altLang="ru-RU" sz="1400" dirty="0">
              <a:solidFill>
                <a:srgbClr val="000099"/>
              </a:solidFill>
              <a:latin typeface="Arial" charset="0"/>
            </a:endParaRPr>
          </a:p>
          <a:p>
            <a:pPr algn="just" eaLnBrk="1" hangingPunct="1"/>
            <a:r>
              <a:rPr lang="ru-RU" altLang="ru-RU" sz="1400" dirty="0">
                <a:solidFill>
                  <a:srgbClr val="000099"/>
                </a:solidFill>
                <a:latin typeface="Arial" charset="0"/>
              </a:rPr>
              <a:t>Сущность-потомок в идентифицирующей связи является зависимой от идентификатора сущностью. </a:t>
            </a:r>
            <a:endParaRPr lang="en-US" altLang="ru-RU" sz="1400" dirty="0">
              <a:solidFill>
                <a:srgbClr val="000099"/>
              </a:solidFill>
              <a:latin typeface="Arial" charset="0"/>
            </a:endParaRPr>
          </a:p>
          <a:p>
            <a:pPr algn="just" eaLnBrk="1" hangingPunct="1"/>
            <a:endParaRPr lang="en-US" altLang="ru-RU" sz="1400" dirty="0">
              <a:solidFill>
                <a:srgbClr val="000099"/>
              </a:solidFill>
              <a:latin typeface="Arial" charset="0"/>
            </a:endParaRPr>
          </a:p>
          <a:p>
            <a:pPr algn="just" eaLnBrk="1" hangingPunct="1"/>
            <a:r>
              <a:rPr lang="ru-RU" altLang="ru-RU" sz="1400" dirty="0">
                <a:solidFill>
                  <a:srgbClr val="000099"/>
                </a:solidFill>
                <a:latin typeface="Arial" charset="0"/>
              </a:rPr>
              <a:t>Сущность-родитель в идентифицирующей связи может быть как независимой, так и зависимой от идентификатора сущностью (это определяется ее связями с другими сущностями).</a:t>
            </a:r>
          </a:p>
          <a:p>
            <a:pPr algn="just" eaLnBrk="1" hangingPunct="1"/>
            <a:endParaRPr lang="en-US" altLang="ru-RU" sz="1400" dirty="0">
              <a:solidFill>
                <a:srgbClr val="000099"/>
              </a:solidFill>
              <a:latin typeface="Arial" charset="0"/>
            </a:endParaRPr>
          </a:p>
          <a:p>
            <a:pPr algn="just" eaLnBrk="1" hangingPunct="1"/>
            <a:r>
              <a:rPr lang="ru-RU" altLang="ru-RU" sz="1400" dirty="0">
                <a:solidFill>
                  <a:srgbClr val="000099"/>
                </a:solidFill>
                <a:latin typeface="Arial" charset="0"/>
              </a:rPr>
              <a:t>Пунктирная линия изображает </a:t>
            </a:r>
            <a:r>
              <a:rPr lang="ru-RU" altLang="ru-RU" sz="1400" b="1" dirty="0" err="1">
                <a:solidFill>
                  <a:srgbClr val="000099"/>
                </a:solidFill>
                <a:latin typeface="Arial" charset="0"/>
              </a:rPr>
              <a:t>неидентифицирующую</a:t>
            </a:r>
            <a:r>
              <a:rPr lang="ru-RU" altLang="ru-RU" sz="1400" dirty="0">
                <a:solidFill>
                  <a:srgbClr val="000099"/>
                </a:solidFill>
                <a:latin typeface="Arial" charset="0"/>
              </a:rPr>
              <a:t> связь (рис. 11).</a:t>
            </a:r>
          </a:p>
          <a:p>
            <a:pPr algn="just" eaLnBrk="1" hangingPunct="1"/>
            <a:r>
              <a:rPr lang="ru-RU" altLang="ru-RU" sz="1400" dirty="0">
                <a:solidFill>
                  <a:srgbClr val="000099"/>
                </a:solidFill>
                <a:latin typeface="Arial" charset="0"/>
              </a:rPr>
              <a:t>Сущность-потомок в </a:t>
            </a:r>
            <a:r>
              <a:rPr lang="ru-RU" altLang="ru-RU" sz="1400" dirty="0" err="1">
                <a:solidFill>
                  <a:srgbClr val="000099"/>
                </a:solidFill>
                <a:latin typeface="Arial" charset="0"/>
              </a:rPr>
              <a:t>неидентифицирующей</a:t>
            </a:r>
            <a:r>
              <a:rPr lang="ru-RU" altLang="ru-RU" sz="1400" dirty="0">
                <a:solidFill>
                  <a:srgbClr val="000099"/>
                </a:solidFill>
                <a:latin typeface="Arial" charset="0"/>
              </a:rPr>
              <a:t> связи будет независимой от идентификатора, если она не является также сущностью-потомком в какой-либо идентифицирующей связи.</a:t>
            </a:r>
          </a:p>
          <a:p>
            <a:pPr algn="just" eaLnBrk="1" hangingPunct="1"/>
            <a:endParaRPr lang="en-US" altLang="ru-RU" sz="1400" dirty="0">
              <a:solidFill>
                <a:srgbClr val="000099"/>
              </a:solidFill>
              <a:latin typeface="Arial" charset="0"/>
            </a:endParaRPr>
          </a:p>
          <a:p>
            <a:pPr algn="just" eaLnBrk="1" hangingPunct="1"/>
            <a:r>
              <a:rPr lang="ru-RU" altLang="ru-RU" sz="1400" dirty="0">
                <a:solidFill>
                  <a:srgbClr val="000099"/>
                </a:solidFill>
                <a:latin typeface="Arial" charset="0"/>
              </a:rPr>
              <a:t>Отношения </a:t>
            </a:r>
            <a:r>
              <a:rPr lang="ru-RU" altLang="ru-RU" sz="1400" b="1" dirty="0">
                <a:solidFill>
                  <a:srgbClr val="000099"/>
                </a:solidFill>
                <a:latin typeface="Arial" charset="0"/>
              </a:rPr>
              <a:t>полной категоризации </a:t>
            </a:r>
            <a:r>
              <a:rPr lang="ru-RU" altLang="ru-RU" sz="1400" dirty="0">
                <a:solidFill>
                  <a:srgbClr val="000099"/>
                </a:solidFill>
                <a:latin typeface="Arial" charset="0"/>
              </a:rPr>
              <a:t>– это отношение между двумя или более сущностями, в котором каждый экземпляр одной сущности, называющейся общей сущностью, связан в точности с одним экземпляром одной и только одной из других сущностей, называемых сущностями-категориями (рис. 12). </a:t>
            </a:r>
          </a:p>
        </p:txBody>
      </p:sp>
    </p:spTree>
    <p:extLst>
      <p:ext uri="{BB962C8B-B14F-4D97-AF65-F5344CB8AC3E}">
        <p14:creationId xmlns:p14="http://schemas.microsoft.com/office/powerpoint/2010/main" val="759298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3579862"/>
            <a:ext cx="9144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ru-RU" altLang="ru-RU" sz="1400" dirty="0">
                <a:solidFill>
                  <a:srgbClr val="000099"/>
                </a:solidFill>
                <a:latin typeface="Arial" charset="0"/>
              </a:rPr>
              <a:t>Рис. 12. Отношения полной категоризации в нотации IDEF1X</a:t>
            </a:r>
          </a:p>
          <a:p>
            <a:pPr algn="just" eaLnBrk="1" hangingPunct="1">
              <a:spcBef>
                <a:spcPct val="50000"/>
              </a:spcBef>
            </a:pPr>
            <a:r>
              <a:rPr lang="ru-RU" altLang="ru-RU" sz="1400" dirty="0">
                <a:solidFill>
                  <a:srgbClr val="000099"/>
                </a:solidFill>
                <a:latin typeface="Arial" charset="0"/>
              </a:rPr>
              <a:t>Каждый экземпляр общей сущности и связанный с ним экземпляр одной из </a:t>
            </a:r>
            <a:r>
              <a:rPr lang="ru-RU" altLang="ru-RU" sz="1400" dirty="0" err="1">
                <a:solidFill>
                  <a:srgbClr val="000099"/>
                </a:solidFill>
                <a:latin typeface="Arial" charset="0"/>
              </a:rPr>
              <a:t>категорных</a:t>
            </a:r>
            <a:r>
              <a:rPr lang="ru-RU" altLang="ru-RU" sz="1400" dirty="0">
                <a:solidFill>
                  <a:srgbClr val="000099"/>
                </a:solidFill>
                <a:latin typeface="Arial" charset="0"/>
              </a:rPr>
              <a:t> сущностей изображают один и тот же предмет реального мира и поэтому обладают одним и тем же уникальным идентификатором. </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155" y="536741"/>
            <a:ext cx="6305045" cy="305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883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0539" y="71339"/>
            <a:ext cx="8855968" cy="64265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i="1" dirty="0">
                <a:solidFill>
                  <a:srgbClr val="000099"/>
                </a:solidFill>
                <a:effectLst>
                  <a:outerShdw blurRad="38100" dist="38100" dir="2700000" algn="tl">
                    <a:srgbClr val="C0C0C0"/>
                  </a:outerShdw>
                </a:effectLst>
                <a:latin typeface="Arial" charset="0"/>
              </a:rPr>
              <a:t>Разработка информационной модели предметной области </a:t>
            </a:r>
            <a:endParaRPr lang="ru-RU" sz="2000" b="1" i="1" dirty="0">
              <a:solidFill>
                <a:srgbClr val="000099"/>
              </a:solidFill>
              <a:effectLst>
                <a:outerShdw blurRad="38100" dist="38100" dir="2700000" algn="tl">
                  <a:srgbClr val="C0C0C0"/>
                </a:outerShdw>
              </a:effectLst>
              <a:latin typeface="Arial" charset="0"/>
            </a:endParaRPr>
          </a:p>
        </p:txBody>
      </p:sp>
      <p:sp>
        <p:nvSpPr>
          <p:cNvPr id="12" name="Прямоугольник 11"/>
          <p:cNvSpPr/>
          <p:nvPr/>
        </p:nvSpPr>
        <p:spPr>
          <a:xfrm>
            <a:off x="173257" y="536741"/>
            <a:ext cx="8799097" cy="307777"/>
          </a:xfrm>
          <a:prstGeom prst="rect">
            <a:avLst/>
          </a:prstGeom>
        </p:spPr>
        <p:txBody>
          <a:bodyPr wrap="square">
            <a:spAutoFit/>
          </a:bodyPr>
          <a:lstStyle/>
          <a:p>
            <a:pPr algn="ctr" eaLnBrk="1" hangingPunct="1">
              <a:buFont typeface="Wingdings" pitchFamily="2" charset="2"/>
              <a:buNone/>
            </a:pPr>
            <a:r>
              <a:rPr lang="ru-RU" altLang="ru-RU" sz="1400" dirty="0"/>
              <a:t> </a:t>
            </a:r>
            <a:endParaRPr lang="ru-RU" altLang="ru-RU" sz="1400" dirty="0">
              <a:solidFill>
                <a:srgbClr val="000099"/>
              </a:solidFill>
            </a:endParaRPr>
          </a:p>
        </p:txBody>
      </p:sp>
      <p:sp>
        <p:nvSpPr>
          <p:cNvPr id="11" name="Text Box 5"/>
          <p:cNvSpPr txBox="1">
            <a:spLocks noChangeArrowheads="1"/>
          </p:cNvSpPr>
          <p:nvPr/>
        </p:nvSpPr>
        <p:spPr bwMode="auto">
          <a:xfrm>
            <a:off x="0" y="483519"/>
            <a:ext cx="9144000"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ru-RU" altLang="ru-RU" sz="1400" dirty="0">
                <a:solidFill>
                  <a:srgbClr val="000099"/>
                </a:solidFill>
                <a:latin typeface="Arial" charset="0"/>
              </a:rPr>
              <a:t>Для сущности-категории мощность не указывается, поскольку она всегда равна нулю или единице. Например, ЗАКАЗЧИК является общей сущностью, а ЗАРУБЕЖНОЕ-ПРЕДПРИЯТИЕ и ОТЕЧЕСТВЕННОЕ-ПРЕДПРИЯТИЕ являются сущностями-категориями. Значение некоторого атрибута в экземпляре общей сущности определяет, с каким из возможных сущностей-категорий он связан. Этот атрибут называется дискриминатором отношения категоризации. В данном примере дискриминатором является Национальная-принадлежность. Если существует экземпляр общей сущности, не связанный ни с каким экземпляром из сущностей-категорий, то такое отношение называется отношением неполной категоризации. На неполноту множества категорий на диаграмме указывает круг, подчеркнутый один раз.</a:t>
            </a:r>
          </a:p>
          <a:p>
            <a:pPr algn="just" eaLnBrk="1" hangingPunct="1">
              <a:spcBef>
                <a:spcPct val="50000"/>
              </a:spcBef>
            </a:pPr>
            <a:r>
              <a:rPr lang="ru-RU" altLang="ru-RU" sz="1400" dirty="0">
                <a:solidFill>
                  <a:srgbClr val="000099"/>
                </a:solidFill>
                <a:latin typeface="Arial" charset="0"/>
              </a:rPr>
              <a:t>Неспецифическое отношение, называемое также отношением многого ко многому, - это связь между двумя сущностями, при которой каждый экземпляр первой сущности связан с произвольным (в том числе нулевым) количеством экземпляров второй сущности, а каждый экземпляр второй сущности связан с произвольным (в том числе нулевым) количеством экземпляров первой сущности. Например, если служащий может быть занят во многих проектах, а в проекте может быть занято много служащих, то отношение между сущностями СЛУЖАЩИЙ и ПРОЕКТ является неспецифическим отношением. На более поздних стадиях построения модели все неспецифические отношения должны быть детализированы в специфические. </a:t>
            </a:r>
          </a:p>
          <a:p>
            <a:pPr algn="just" eaLnBrk="1" hangingPunct="1">
              <a:spcBef>
                <a:spcPct val="50000"/>
              </a:spcBef>
            </a:pPr>
            <a:endParaRPr lang="ru-RU" altLang="ru-RU" sz="1400" dirty="0">
              <a:solidFill>
                <a:srgbClr val="000099"/>
              </a:solidFill>
              <a:latin typeface="Arial" charset="0"/>
            </a:endParaRPr>
          </a:p>
          <a:p>
            <a:pPr algn="just" eaLnBrk="1" hangingPunct="1"/>
            <a:endParaRPr lang="ru-RU" altLang="ru-RU" sz="1400" dirty="0"/>
          </a:p>
        </p:txBody>
      </p:sp>
    </p:spTree>
    <p:extLst>
      <p:ext uri="{BB962C8B-B14F-4D97-AF65-F5344CB8AC3E}">
        <p14:creationId xmlns:p14="http://schemas.microsoft.com/office/powerpoint/2010/main" val="946843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sp>
        <p:nvSpPr>
          <p:cNvPr id="3" name="Document"/>
          <p:cNvSpPr>
            <a:spLocks noEditPoints="1" noChangeArrowheads="1"/>
          </p:cNvSpPr>
          <p:nvPr/>
        </p:nvSpPr>
        <p:spPr bwMode="auto">
          <a:xfrm>
            <a:off x="90488" y="596900"/>
            <a:ext cx="4613275" cy="308610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ru-RU"/>
          </a:p>
        </p:txBody>
      </p:sp>
      <p:sp>
        <p:nvSpPr>
          <p:cNvPr id="5" name="Text Box 6"/>
          <p:cNvSpPr txBox="1">
            <a:spLocks noChangeArrowheads="1"/>
          </p:cNvSpPr>
          <p:nvPr/>
        </p:nvSpPr>
        <p:spPr bwMode="auto">
          <a:xfrm>
            <a:off x="186271" y="627534"/>
            <a:ext cx="44577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Анкета студента</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 Box 8"/>
          <p:cNvSpPr txBox="1">
            <a:spLocks noChangeArrowheads="1"/>
          </p:cNvSpPr>
          <p:nvPr/>
        </p:nvSpPr>
        <p:spPr bwMode="auto">
          <a:xfrm>
            <a:off x="131763" y="860698"/>
            <a:ext cx="45720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Вуз _______ Факультет ________________ Год поступления_____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7" name="Text Box 10"/>
          <p:cNvSpPr txBox="1">
            <a:spLocks noChangeArrowheads="1"/>
          </p:cNvSpPr>
          <p:nvPr/>
        </p:nvSpPr>
        <p:spPr bwMode="auto">
          <a:xfrm>
            <a:off x="131763" y="1282700"/>
            <a:ext cx="44577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ФИО студента</a:t>
            </a: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___________________ Дата рождения 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9"/>
          <p:cNvSpPr txBox="1">
            <a:spLocks noChangeArrowheads="1"/>
          </p:cNvSpPr>
          <p:nvPr/>
        </p:nvSpPr>
        <p:spPr bwMode="auto">
          <a:xfrm>
            <a:off x="131764" y="1580778"/>
            <a:ext cx="4512208"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Домашний адрес________________________________________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11"/>
          <p:cNvSpPr>
            <a:spLocks noChangeArrowheads="1"/>
          </p:cNvSpPr>
          <p:nvPr/>
        </p:nvSpPr>
        <p:spPr bwMode="auto">
          <a:xfrm>
            <a:off x="3560763" y="2079625"/>
            <a:ext cx="1028700" cy="1143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1" name="Text Box 1"/>
          <p:cNvSpPr txBox="1">
            <a:spLocks noChangeArrowheads="1"/>
          </p:cNvSpPr>
          <p:nvPr/>
        </p:nvSpPr>
        <p:spPr bwMode="auto">
          <a:xfrm>
            <a:off x="3789363" y="2479675"/>
            <a:ext cx="57150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Фото</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2"/>
          <p:cNvSpPr txBox="1">
            <a:spLocks noChangeArrowheads="1"/>
          </p:cNvSpPr>
          <p:nvPr/>
        </p:nvSpPr>
        <p:spPr bwMode="auto">
          <a:xfrm>
            <a:off x="211640" y="2245990"/>
            <a:ext cx="3200400" cy="685800"/>
          </a:xfrm>
          <a:prstGeom prst="rect">
            <a:avLst/>
          </a:prstGeom>
          <a:solidFill>
            <a:srgbClr val="FFFFFF"/>
          </a:solidFill>
          <a:ln w="25400" cmpd="dbl">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4" name="Text Box 3"/>
          <p:cNvSpPr txBox="1">
            <a:spLocks noChangeArrowheads="1"/>
          </p:cNvSpPr>
          <p:nvPr/>
        </p:nvSpPr>
        <p:spPr bwMode="auto">
          <a:xfrm>
            <a:off x="251520" y="2283718"/>
            <a:ext cx="1257300" cy="288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Примечания</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5" name="Text Box 5"/>
          <p:cNvSpPr txBox="1">
            <a:spLocks noChangeArrowheads="1"/>
          </p:cNvSpPr>
          <p:nvPr/>
        </p:nvSpPr>
        <p:spPr bwMode="auto">
          <a:xfrm>
            <a:off x="1293813" y="3236849"/>
            <a:ext cx="180975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Дата заполнения________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4"/>
          <p:cNvSpPr txBox="1">
            <a:spLocks noChangeArrowheads="1"/>
          </p:cNvSpPr>
          <p:nvPr/>
        </p:nvSpPr>
        <p:spPr bwMode="auto">
          <a:xfrm>
            <a:off x="3028468" y="3399153"/>
            <a:ext cx="1600200" cy="2527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Подпись___________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9"/>
          <p:cNvSpPr>
            <a:spLocks noChangeArrowheads="1"/>
          </p:cNvSpPr>
          <p:nvPr/>
        </p:nvSpPr>
        <p:spPr bwMode="auto">
          <a:xfrm>
            <a:off x="743670" y="3951986"/>
            <a:ext cx="291003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endPar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rPr>
              <a:t>Форма 1. Анкета студента</a:t>
            </a:r>
            <a:endParaRPr kumimoji="0" lang="ru-RU" sz="600" b="0" i="0" u="none" strike="noStrike" cap="none" normalizeH="0" baseline="0" dirty="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2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9"/>
          <p:cNvSpPr txBox="1">
            <a:spLocks noChangeArrowheads="1"/>
          </p:cNvSpPr>
          <p:nvPr/>
        </p:nvSpPr>
        <p:spPr bwMode="auto">
          <a:xfrm>
            <a:off x="131800" y="1851670"/>
            <a:ext cx="3360080"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Сведения о</a:t>
            </a:r>
            <a:r>
              <a:rPr kumimoji="0" lang="ru-RU" sz="1100" b="0" i="0" u="none" strike="noStrike" cap="none" normalizeH="0" dirty="0">
                <a:ln>
                  <a:noFill/>
                </a:ln>
                <a:solidFill>
                  <a:schemeClr val="tx1"/>
                </a:solidFill>
                <a:effectLst/>
                <a:latin typeface="Arial" pitchFamily="34" charset="0"/>
                <a:ea typeface="Times New Roman" pitchFamily="18" charset="0"/>
                <a:cs typeface="Arial" pitchFamily="34" charset="0"/>
              </a:rPr>
              <a:t> родителях</a:t>
            </a:r>
            <a:r>
              <a:rPr kumimoji="0" lang="ru-RU" sz="1100" b="0" i="0" u="none" strike="noStrike" cap="none" normalizeH="0" baseline="0" dirty="0">
                <a:ln>
                  <a:noFill/>
                </a:ln>
                <a:solidFill>
                  <a:schemeClr val="tx1"/>
                </a:solidFill>
                <a:effectLst/>
                <a:latin typeface="Arial" pitchFamily="34" charset="0"/>
                <a:ea typeface="Times New Roman" pitchFamily="18" charset="0"/>
                <a:cs typeface="Arial" pitchFamily="34" charset="0"/>
              </a:rPr>
              <a:t>_____________________</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30" name="Рисунок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765060"/>
            <a:ext cx="4212784" cy="2838946"/>
          </a:xfrm>
          <a:prstGeom prst="rect">
            <a:avLst/>
          </a:prstGeom>
        </p:spPr>
      </p:pic>
      <p:sp>
        <p:nvSpPr>
          <p:cNvPr id="31" name="Rectangle 19"/>
          <p:cNvSpPr>
            <a:spLocks noChangeArrowheads="1"/>
          </p:cNvSpPr>
          <p:nvPr/>
        </p:nvSpPr>
        <p:spPr bwMode="auto">
          <a:xfrm>
            <a:off x="5364088" y="3951986"/>
            <a:ext cx="334208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endPar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sz="1200" b="1" i="1" u="none" strike="noStrike" cap="none" normalizeH="0" baseline="0" dirty="0">
                <a:ln>
                  <a:noFill/>
                </a:ln>
                <a:solidFill>
                  <a:schemeClr val="tx1"/>
                </a:solidFill>
                <a:effectLst/>
                <a:latin typeface="Arial" pitchFamily="34" charset="0"/>
                <a:ea typeface="Times New Roman" pitchFamily="18" charset="0"/>
                <a:cs typeface="Arial" pitchFamily="34" charset="0"/>
              </a:rPr>
              <a:t>Форма 2. Анкета преподавателя</a:t>
            </a:r>
            <a:endParaRPr kumimoji="0" lang="ru-RU" sz="600" b="0" i="0" u="none" strike="noStrike" cap="none" normalizeH="0" baseline="0" dirty="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971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sp>
        <p:nvSpPr>
          <p:cNvPr id="17"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9"/>
          <p:cNvSpPr>
            <a:spLocks noChangeArrowheads="1"/>
          </p:cNvSpPr>
          <p:nvPr/>
        </p:nvSpPr>
        <p:spPr bwMode="auto">
          <a:xfrm>
            <a:off x="709975" y="3291830"/>
            <a:ext cx="32522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latin typeface="Arial" pitchFamily="34" charset="0"/>
                <a:ea typeface="Times New Roman" pitchFamily="18" charset="0"/>
                <a:cs typeface="Arial" pitchFamily="34" charset="0"/>
              </a:rPr>
              <a:t>Форма 3. Список учебной группы</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19"/>
          <p:cNvSpPr>
            <a:spLocks noChangeArrowheads="1"/>
          </p:cNvSpPr>
          <p:nvPr/>
        </p:nvSpPr>
        <p:spPr bwMode="auto">
          <a:xfrm>
            <a:off x="5364088" y="3291830"/>
            <a:ext cx="3342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latin typeface="Arial" pitchFamily="34" charset="0"/>
                <a:ea typeface="Times New Roman" pitchFamily="18" charset="0"/>
                <a:cs typeface="Arial" pitchFamily="34" charset="0"/>
              </a:rPr>
              <a:t>Форма 4. Состав кафедры</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21" name="Рисунок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 y="699542"/>
            <a:ext cx="4615800" cy="2179246"/>
          </a:xfrm>
          <a:prstGeom prst="rect">
            <a:avLst/>
          </a:prstGeom>
        </p:spPr>
      </p:pic>
      <p:pic>
        <p:nvPicPr>
          <p:cNvPr id="22" name="Рисунок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264" y="699542"/>
            <a:ext cx="4419752" cy="2088232"/>
          </a:xfrm>
          <a:prstGeom prst="rect">
            <a:avLst/>
          </a:prstGeom>
        </p:spPr>
      </p:pic>
    </p:spTree>
    <p:extLst>
      <p:ext uri="{BB962C8B-B14F-4D97-AF65-F5344CB8AC3E}">
        <p14:creationId xmlns:p14="http://schemas.microsoft.com/office/powerpoint/2010/main" val="21542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450"/>
            <a:ext cx="4647275" cy="2286332"/>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361" y="573450"/>
            <a:ext cx="4460888" cy="2286332"/>
          </a:xfrm>
          <a:prstGeom prst="rect">
            <a:avLst/>
          </a:prstGeom>
        </p:spPr>
      </p:pic>
      <p:sp>
        <p:nvSpPr>
          <p:cNvPr id="9" name="Rectangle 19"/>
          <p:cNvSpPr>
            <a:spLocks noChangeArrowheads="1"/>
          </p:cNvSpPr>
          <p:nvPr/>
        </p:nvSpPr>
        <p:spPr bwMode="auto">
          <a:xfrm>
            <a:off x="709975" y="3291830"/>
            <a:ext cx="32522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5. Учебный план</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19"/>
          <p:cNvSpPr>
            <a:spLocks noChangeArrowheads="1"/>
          </p:cNvSpPr>
          <p:nvPr/>
        </p:nvSpPr>
        <p:spPr bwMode="auto">
          <a:xfrm>
            <a:off x="5004048" y="3291830"/>
            <a:ext cx="37021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6. Расписание учебных занятий</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840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Документы, используемые на «Факультете» </a:t>
            </a:r>
          </a:p>
        </p:txBody>
      </p:sp>
      <p:sp>
        <p:nvSpPr>
          <p:cNvPr id="9" name="Rectangle 19"/>
          <p:cNvSpPr>
            <a:spLocks noChangeArrowheads="1"/>
          </p:cNvSpPr>
          <p:nvPr/>
        </p:nvSpPr>
        <p:spPr bwMode="auto">
          <a:xfrm>
            <a:off x="107504" y="3291830"/>
            <a:ext cx="40324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7. Учебная нагрузка преподавателя</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19"/>
          <p:cNvSpPr>
            <a:spLocks noChangeArrowheads="1"/>
          </p:cNvSpPr>
          <p:nvPr/>
        </p:nvSpPr>
        <p:spPr bwMode="auto">
          <a:xfrm>
            <a:off x="4427984" y="3291830"/>
            <a:ext cx="44644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eaLnBrk="0" hangingPunct="0"/>
            <a:r>
              <a:rPr lang="ru-RU" sz="1200" b="1" i="1" dirty="0"/>
              <a:t>Форма 8. Зачетная/ экзаменационная ведомость</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 y="496705"/>
            <a:ext cx="4526585" cy="2304256"/>
          </a:xfrm>
          <a:prstGeom prst="rect">
            <a:avLst/>
          </a:prstGeom>
        </p:spPr>
      </p:pic>
      <p:pic>
        <p:nvPicPr>
          <p:cNvPr id="11" name="Рисунок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94041"/>
            <a:ext cx="4644008" cy="2750438"/>
          </a:xfrm>
          <a:prstGeom prst="rect">
            <a:avLst/>
          </a:prstGeom>
        </p:spPr>
      </p:pic>
    </p:spTree>
    <p:extLst>
      <p:ext uri="{BB962C8B-B14F-4D97-AF65-F5344CB8AC3E}">
        <p14:creationId xmlns:p14="http://schemas.microsoft.com/office/powerpoint/2010/main" val="645528477"/>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9958</TotalTime>
  <Words>5587</Words>
  <Application>Microsoft Office PowerPoint</Application>
  <PresentationFormat>Экран (16:9)</PresentationFormat>
  <Paragraphs>835</Paragraphs>
  <Slides>53</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53</vt:i4>
      </vt:variant>
    </vt:vector>
  </HeadingPairs>
  <TitlesOfParts>
    <vt:vector size="60" baseType="lpstr">
      <vt:lpstr>Arial</vt:lpstr>
      <vt:lpstr>Symbol</vt:lpstr>
      <vt:lpstr>Times New Roman</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514</cp:revision>
  <dcterms:created xsi:type="dcterms:W3CDTF">2014-10-05T21:41:36Z</dcterms:created>
  <dcterms:modified xsi:type="dcterms:W3CDTF">2022-03-15T04:36:11Z</dcterms:modified>
</cp:coreProperties>
</file>