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93"/>
  </p:notesMasterIdLst>
  <p:handoutMasterIdLst>
    <p:handoutMasterId r:id="rId94"/>
  </p:handoutMasterIdLst>
  <p:sldIdLst>
    <p:sldId id="330" r:id="rId4"/>
    <p:sldId id="557" r:id="rId5"/>
    <p:sldId id="558" r:id="rId6"/>
    <p:sldId id="560" r:id="rId7"/>
    <p:sldId id="559" r:id="rId8"/>
    <p:sldId id="561" r:id="rId9"/>
    <p:sldId id="562" r:id="rId10"/>
    <p:sldId id="563" r:id="rId11"/>
    <p:sldId id="564" r:id="rId12"/>
    <p:sldId id="594" r:id="rId13"/>
    <p:sldId id="595" r:id="rId14"/>
    <p:sldId id="602" r:id="rId15"/>
    <p:sldId id="603" r:id="rId16"/>
    <p:sldId id="604" r:id="rId17"/>
    <p:sldId id="605" r:id="rId18"/>
    <p:sldId id="606" r:id="rId19"/>
    <p:sldId id="615" r:id="rId20"/>
    <p:sldId id="607" r:id="rId21"/>
    <p:sldId id="608" r:id="rId22"/>
    <p:sldId id="609" r:id="rId23"/>
    <p:sldId id="610" r:id="rId24"/>
    <p:sldId id="616" r:id="rId25"/>
    <p:sldId id="617" r:id="rId26"/>
    <p:sldId id="611" r:id="rId27"/>
    <p:sldId id="612" r:id="rId28"/>
    <p:sldId id="613" r:id="rId29"/>
    <p:sldId id="618" r:id="rId30"/>
    <p:sldId id="619" r:id="rId31"/>
    <p:sldId id="596" r:id="rId32"/>
    <p:sldId id="597" r:id="rId33"/>
    <p:sldId id="598" r:id="rId34"/>
    <p:sldId id="600" r:id="rId35"/>
    <p:sldId id="601" r:id="rId36"/>
    <p:sldId id="599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511" r:id="rId47"/>
    <p:sldId id="512" r:id="rId48"/>
    <p:sldId id="629" r:id="rId49"/>
    <p:sldId id="630" r:id="rId50"/>
    <p:sldId id="631" r:id="rId51"/>
    <p:sldId id="614" r:id="rId52"/>
    <p:sldId id="632" r:id="rId53"/>
    <p:sldId id="633" r:id="rId54"/>
    <p:sldId id="634" r:id="rId55"/>
    <p:sldId id="635" r:id="rId56"/>
    <p:sldId id="636" r:id="rId57"/>
    <p:sldId id="637" r:id="rId58"/>
    <p:sldId id="638" r:id="rId59"/>
    <p:sldId id="639" r:id="rId60"/>
    <p:sldId id="640" r:id="rId61"/>
    <p:sldId id="641" r:id="rId62"/>
    <p:sldId id="642" r:id="rId63"/>
    <p:sldId id="643" r:id="rId64"/>
    <p:sldId id="644" r:id="rId65"/>
    <p:sldId id="645" r:id="rId66"/>
    <p:sldId id="591" r:id="rId67"/>
    <p:sldId id="592" r:id="rId68"/>
    <p:sldId id="593" r:id="rId69"/>
    <p:sldId id="646" r:id="rId70"/>
    <p:sldId id="647" r:id="rId71"/>
    <p:sldId id="648" r:id="rId72"/>
    <p:sldId id="649" r:id="rId73"/>
    <p:sldId id="650" r:id="rId74"/>
    <p:sldId id="651" r:id="rId75"/>
    <p:sldId id="652" r:id="rId76"/>
    <p:sldId id="653" r:id="rId77"/>
    <p:sldId id="654" r:id="rId78"/>
    <p:sldId id="655" r:id="rId79"/>
    <p:sldId id="656" r:id="rId80"/>
    <p:sldId id="657" r:id="rId81"/>
    <p:sldId id="658" r:id="rId82"/>
    <p:sldId id="659" r:id="rId83"/>
    <p:sldId id="660" r:id="rId84"/>
    <p:sldId id="661" r:id="rId85"/>
    <p:sldId id="662" r:id="rId86"/>
    <p:sldId id="663" r:id="rId87"/>
    <p:sldId id="664" r:id="rId88"/>
    <p:sldId id="665" r:id="rId89"/>
    <p:sldId id="666" r:id="rId90"/>
    <p:sldId id="667" r:id="rId91"/>
    <p:sldId id="502" r:id="rId92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CC3300"/>
    <a:srgbClr val="009900"/>
    <a:srgbClr val="ABDB77"/>
    <a:srgbClr val="FFCD2D"/>
    <a:srgbClr val="E6AF00"/>
    <a:srgbClr val="33CC33"/>
    <a:srgbClr val="0000FF"/>
    <a:srgbClr val="7AFF0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686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43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718978" y="4640818"/>
            <a:ext cx="77048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базы. Реляционная модель данных. Функциональные зависимости. Теорема </a:t>
            </a:r>
            <a:r>
              <a:rPr lang="ru-RU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Хиса</a:t>
            </a:r>
            <a:r>
              <a:rPr lang="ru-RU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Декомпозиция отношений. Аномалии. Нормальные формы. Нормализация</a:t>
            </a: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16416" y="470328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</a:t>
            </a:r>
            <a:r>
              <a:rPr lang="en-US" sz="1400" b="1" i="1" baseline="0" dirty="0">
                <a:solidFill>
                  <a:srgbClr val="C00000"/>
                </a:solidFill>
              </a:rPr>
              <a:t>89</a:t>
            </a:r>
            <a:r>
              <a:rPr lang="ru-RU" sz="1400" b="1" i="1" baseline="0" dirty="0">
                <a:solidFill>
                  <a:srgbClr val="C00000"/>
                </a:solidFill>
              </a:rPr>
              <a:t> 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0" y="2784872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-7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базы. Реляционная модель данных. Функциональные зависимости. Теорема </a:t>
            </a:r>
            <a:r>
              <a:rPr lang="ru-RU" sz="20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Хиса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Декомпозиция отношений. Аномалии. Нормальные формы. Нормализация</a:t>
            </a: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4049" y="214962"/>
            <a:ext cx="4139951" cy="14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09.03.03 – Прикладная информатика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3793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91496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Case-</a:t>
            </a:r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средства проектирования БД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Отношения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61651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Итак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рассматриваем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однотипных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строк-кортежей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имя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называемых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/>
              <a:t>атрибутами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отношения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400" b="1" u="sng" dirty="0">
              <a:solidFill>
                <a:srgbClr val="CC3300"/>
              </a:solidFill>
            </a:endParaRP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Пример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Объект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Студент</a:t>
            </a:r>
            <a:r>
              <a:rPr lang="en-GB" altLang="ru-RU" sz="1400" dirty="0">
                <a:solidFill>
                  <a:srgbClr val="000099"/>
                </a:solidFill>
              </a:rPr>
              <a:t>” с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атрибутами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Фамилия</a:t>
            </a:r>
            <a:r>
              <a:rPr lang="en-GB" altLang="ru-RU" sz="1400" dirty="0">
                <a:solidFill>
                  <a:srgbClr val="000099"/>
                </a:solidFill>
              </a:rPr>
              <a:t>”, “</a:t>
            </a:r>
            <a:r>
              <a:rPr lang="en-GB" altLang="ru-RU" sz="1400" dirty="0" err="1">
                <a:solidFill>
                  <a:srgbClr val="000099"/>
                </a:solidFill>
              </a:rPr>
              <a:t>Имя</a:t>
            </a:r>
            <a:r>
              <a:rPr lang="en-GB" altLang="ru-RU" sz="1400" dirty="0">
                <a:solidFill>
                  <a:srgbClr val="000099"/>
                </a:solidFill>
              </a:rPr>
              <a:t>”, “</a:t>
            </a:r>
            <a:r>
              <a:rPr lang="en-GB" altLang="ru-RU" sz="1400" dirty="0" err="1">
                <a:solidFill>
                  <a:srgbClr val="000099"/>
                </a:solidFill>
              </a:rPr>
              <a:t>Отчество</a:t>
            </a:r>
            <a:r>
              <a:rPr lang="en-GB" altLang="ru-RU" sz="1400" dirty="0">
                <a:solidFill>
                  <a:srgbClr val="000099"/>
                </a:solidFill>
              </a:rPr>
              <a:t>”, “</a:t>
            </a:r>
            <a:r>
              <a:rPr lang="en-GB" altLang="ru-RU" sz="1400" dirty="0" err="1">
                <a:solidFill>
                  <a:srgbClr val="000099"/>
                </a:solidFill>
              </a:rPr>
              <a:t>Дата_рождения</a:t>
            </a:r>
            <a:r>
              <a:rPr lang="en-GB" altLang="ru-RU" sz="1400" dirty="0">
                <a:solidFill>
                  <a:srgbClr val="000099"/>
                </a:solidFill>
              </a:rPr>
              <a:t>”, “</a:t>
            </a:r>
            <a:r>
              <a:rPr lang="en-GB" altLang="ru-RU" sz="1400" dirty="0" err="1">
                <a:solidFill>
                  <a:srgbClr val="000099"/>
                </a:solidFill>
              </a:rPr>
              <a:t>Cтуденческая_группа</a:t>
            </a:r>
            <a:r>
              <a:rPr lang="en-GB" altLang="ru-RU" sz="1400" dirty="0">
                <a:solidFill>
                  <a:srgbClr val="000099"/>
                </a:solidFill>
              </a:rPr>
              <a:t>”.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Схема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>
              <a:spcBef>
                <a:spcPts val="600"/>
              </a:spcBef>
              <a:buClr>
                <a:srgbClr val="C7850D"/>
              </a:buClr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i="1" dirty="0" err="1"/>
              <a:t>Студент</a:t>
            </a:r>
            <a:r>
              <a:rPr lang="en-GB" altLang="ru-RU" sz="1400" i="1" dirty="0"/>
              <a:t>(</a:t>
            </a:r>
            <a:r>
              <a:rPr lang="en-GB" altLang="ru-RU" sz="1400" i="1" dirty="0" err="1"/>
              <a:t>Фамилия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Имя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Отчество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Дата_рождения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Cтуденческая_группа</a:t>
            </a:r>
            <a:r>
              <a:rPr lang="en-GB" altLang="ru-RU" sz="1400" i="1" dirty="0"/>
              <a:t>)</a:t>
            </a:r>
            <a:r>
              <a:rPr lang="ar-SA" altLang="ru-RU" sz="1400" i="1" dirty="0">
                <a:cs typeface="Arial" panose="020B0604020202020204" pitchFamily="34" charset="0"/>
              </a:rPr>
              <a:t>‏</a:t>
            </a:r>
            <a:endParaRPr lang="en-GB" altLang="ru-RU" sz="1400" i="1" dirty="0"/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Каждый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студент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строкой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значений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b="1" dirty="0" err="1">
                <a:solidFill>
                  <a:srgbClr val="000099"/>
                </a:solidFill>
              </a:rPr>
              <a:t>кортежем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Пример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/>
              <a:t>(“Иванов”,”Петр”,”Сидорович”,”22.05.82”, 32).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400" b="1" u="sng" dirty="0">
              <a:solidFill>
                <a:srgbClr val="CC3300"/>
              </a:solidFill>
            </a:endParaRP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Свойство</a:t>
            </a:r>
            <a:r>
              <a:rPr lang="en-GB" altLang="ru-RU" sz="1400" b="1" u="sng" dirty="0">
                <a:solidFill>
                  <a:srgbClr val="CC3300"/>
                </a:solidFill>
              </a:rPr>
              <a:t>: </a:t>
            </a: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двух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одинаковых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b="1" u="sng" dirty="0">
                <a:solidFill>
                  <a:srgbClr val="CC3300"/>
                </a:solidFill>
              </a:rPr>
              <a:t> 1</a:t>
            </a:r>
            <a:r>
              <a:rPr lang="en-GB" altLang="ru-RU" sz="1400" b="1" u="sng" dirty="0">
                <a:solidFill>
                  <a:srgbClr val="CC3300"/>
                </a:solidFill>
              </a:rPr>
              <a:t>: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хранятся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только</a:t>
            </a:r>
            <a:r>
              <a:rPr lang="en-GB" altLang="ru-RU" sz="1400" b="1" dirty="0">
                <a:solidFill>
                  <a:srgbClr val="000099"/>
                </a:solidFill>
              </a:rPr>
              <a:t> в </a:t>
            </a:r>
            <a:r>
              <a:rPr lang="en-GB" altLang="ru-RU" sz="1400" b="1" dirty="0" err="1">
                <a:solidFill>
                  <a:srgbClr val="000099"/>
                </a:solidFill>
              </a:rPr>
              <a:t>отношениях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Других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источников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существует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b="1" u="sng" dirty="0">
                <a:solidFill>
                  <a:srgbClr val="CC3300"/>
                </a:solidFill>
              </a:rPr>
              <a:t> 2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ru-RU" altLang="ru-RU" sz="1400" b="1" u="sng" dirty="0">
                <a:solidFill>
                  <a:srgbClr val="CC33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Затруднения в задании семантики могут возникнуть, Например, если имеются атрибуты, задающие </a:t>
            </a:r>
            <a:r>
              <a:rPr lang="ru-RU" altLang="ru-RU" sz="1400" dirty="0" err="1">
                <a:solidFill>
                  <a:srgbClr val="000099"/>
                </a:solidFill>
              </a:rPr>
              <a:t>временн</a:t>
            </a:r>
            <a:r>
              <a:rPr lang="en-US" altLang="ru-RU" sz="1400" dirty="0">
                <a:solidFill>
                  <a:srgbClr val="000099"/>
                </a:solidFill>
              </a:rPr>
              <a:t>`</a:t>
            </a:r>
            <a:r>
              <a:rPr lang="ru-RU" altLang="ru-RU" sz="1400" dirty="0" err="1">
                <a:solidFill>
                  <a:srgbClr val="000099"/>
                </a:solidFill>
              </a:rPr>
              <a:t>ые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(темпоральные) свойства сущности.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Свойства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отношений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61651"/>
            <a:ext cx="9144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Основные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 (в </a:t>
            </a:r>
            <a:r>
              <a:rPr lang="ru-RU" altLang="ru-RU" sz="1400" dirty="0">
                <a:solidFill>
                  <a:srgbClr val="000099"/>
                </a:solidFill>
              </a:rPr>
              <a:t>реляционной </a:t>
            </a:r>
            <a:r>
              <a:rPr lang="en-GB" altLang="ru-RU" sz="1400" dirty="0" err="1">
                <a:solidFill>
                  <a:srgbClr val="000099"/>
                </a:solidFill>
              </a:rPr>
              <a:t>теории</a:t>
            </a:r>
            <a:r>
              <a:rPr lang="en-GB" altLang="ru-RU" sz="1400" dirty="0">
                <a:solidFill>
                  <a:srgbClr val="000099"/>
                </a:solidFill>
              </a:rPr>
              <a:t>):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Кортежи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упорядочены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Атрибуты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упорядочены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Число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конечно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Любой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содержать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Все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используемые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простыми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Отношение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обладает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метрическими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свойствами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такими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ширина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столбцов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число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т.д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endParaRPr lang="en-GB" altLang="ru-RU" sz="1400" b="1" u="sng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реализациях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отсутствие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</a:t>
            </a:r>
            <a:r>
              <a:rPr lang="en-GB" altLang="ru-RU" sz="1400" dirty="0" err="1">
                <a:solidFill>
                  <a:srgbClr val="000099"/>
                </a:solidFill>
              </a:rPr>
              <a:t>порядоченности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удобным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реализуемым</a:t>
            </a:r>
            <a:r>
              <a:rPr lang="en-GB" altLang="ru-RU" sz="1400" dirty="0">
                <a:solidFill>
                  <a:srgbClr val="000099"/>
                </a:solidFill>
              </a:rPr>
              <a:t>, а </a:t>
            </a:r>
            <a:r>
              <a:rPr lang="en-GB" altLang="ru-RU" sz="1400" dirty="0" err="1">
                <a:solidFill>
                  <a:srgbClr val="000099"/>
                </a:solidFill>
              </a:rPr>
              <a:t>метрические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всегда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важны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поскольку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они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многие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приложения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работающего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базой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93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Операции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над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отношениями</a:t>
            </a:r>
            <a:r>
              <a:rPr lang="en-GB" altLang="ru-RU" sz="2000" b="1" dirty="0">
                <a:solidFill>
                  <a:srgbClr val="C00000"/>
                </a:solidFill>
              </a:rPr>
              <a:t>. </a:t>
            </a:r>
            <a:r>
              <a:rPr lang="ru-RU" altLang="ru-RU" sz="2000" b="1" dirty="0">
                <a:solidFill>
                  <a:srgbClr val="C00000"/>
                </a:solidFill>
              </a:rPr>
              <a:t>Проекция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/>
              <p:nvPr/>
            </p:nvSpPr>
            <p:spPr>
              <a:xfrm>
                <a:off x="0" y="461651"/>
                <a:ext cx="9144000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В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этой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лекции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будут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рассмотрены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только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b="1" i="1" dirty="0" err="1">
                    <a:latin typeface="+mn-lt"/>
                  </a:rPr>
                  <a:t>проекции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:r>
                  <a:rPr lang="en-GB" altLang="ru-RU" sz="1400" b="1" i="1" dirty="0" err="1">
                    <a:latin typeface="+mn-lt"/>
                  </a:rPr>
                  <a:t>естественного</a:t>
                </a:r>
                <a:r>
                  <a:rPr lang="en-GB" altLang="ru-RU" sz="1400" b="1" i="1" dirty="0">
                    <a:latin typeface="+mn-lt"/>
                  </a:rPr>
                  <a:t> </a:t>
                </a:r>
                <a:r>
                  <a:rPr lang="en-GB" altLang="ru-RU" sz="1400" b="1" i="1" dirty="0" err="1">
                    <a:latin typeface="+mn-lt"/>
                  </a:rPr>
                  <a:t>соединения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необходимые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для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рассмотрения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декомпозиции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его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проекции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восстановления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исходных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соотношений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.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Все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остальные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определение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реляционной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алгебры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даны 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в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следующей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лекции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.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u="sng" dirty="0">
                    <a:solidFill>
                      <a:srgbClr val="CC3300"/>
                    </a:solidFill>
                    <a:latin typeface="+mn-lt"/>
                  </a:rPr>
                  <a:t>Замечание:</a:t>
                </a:r>
                <a:r>
                  <a:rPr lang="en-GB" altLang="ru-RU" sz="1400" b="1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Обратите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внимание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что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действуют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содержимое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отношени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преобразуют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их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схемы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.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Результат операции есть новое отношение.</a:t>
                </a:r>
              </a:p>
              <a:p>
                <a:pPr indent="360000" algn="ctr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ru-RU" altLang="ru-RU" sz="1400" b="1" dirty="0">
                    <a:solidFill>
                      <a:srgbClr val="CC3300"/>
                    </a:solidFill>
                    <a:latin typeface="+mn-lt"/>
                  </a:rPr>
                  <a:t>Проекция</a:t>
                </a:r>
              </a:p>
              <a:p>
                <a:pPr indent="360000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altLang="ru-RU" sz="1400" b="1" dirty="0">
                    <a:latin typeface="+mn-lt"/>
                  </a:rPr>
                  <a:t>Проекция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это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b="1" dirty="0" err="1">
                    <a:latin typeface="+mn-lt"/>
                  </a:rPr>
                  <a:t>набор</a:t>
                </a:r>
                <a:r>
                  <a:rPr lang="en-GB" altLang="ru-RU" sz="1400" b="1" dirty="0">
                    <a:latin typeface="+mn-lt"/>
                  </a:rPr>
                  <a:t> </a:t>
                </a:r>
                <a:r>
                  <a:rPr lang="en-GB" altLang="ru-RU" sz="1400" b="1" dirty="0" err="1">
                    <a:latin typeface="+mn-lt"/>
                  </a:rPr>
                  <a:t>унарных</a:t>
                </a:r>
                <a:r>
                  <a:rPr lang="en-GB" altLang="ru-RU" sz="1400" b="1" dirty="0">
                    <a:latin typeface="+mn-lt"/>
                  </a:rPr>
                  <a:t> </a:t>
                </a:r>
                <a:r>
                  <a:rPr lang="en-GB" altLang="ru-RU" sz="1400" b="1" dirty="0" err="1">
                    <a:latin typeface="+mn-lt"/>
                  </a:rPr>
                  <a:t>операций</a:t>
                </a:r>
                <a:r>
                  <a:rPr lang="en-GB" altLang="ru-RU" sz="1400" b="1" dirty="0"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выбора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подмножества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ru-RU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ru-RU" sz="1400" dirty="0">
                    <a:solidFill>
                      <a:schemeClr val="tx1"/>
                    </a:solidFill>
                    <a:latin typeface="+mn-lt"/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где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схема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altLang="ru-RU" sz="140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набор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.</a:t>
                </a:r>
              </a:p>
              <a:p>
                <a:pPr indent="360000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altLang="ru-RU" sz="1400" b="1" u="sng" dirty="0" err="1">
                    <a:solidFill>
                      <a:srgbClr val="CC3300"/>
                    </a:solidFill>
                    <a:latin typeface="+mn-lt"/>
                  </a:rPr>
                  <a:t>Пример</a:t>
                </a:r>
                <a:r>
                  <a:rPr lang="en-GB" altLang="ru-RU" sz="1400" b="1" u="sng" dirty="0">
                    <a:solidFill>
                      <a:srgbClr val="CC3300"/>
                    </a:solidFill>
                    <a:latin typeface="+mn-lt"/>
                  </a:rPr>
                  <a:t>:</a:t>
                </a:r>
                <a:r>
                  <a:rPr lang="en-GB" altLang="ru-RU" sz="1400" b="1" dirty="0">
                    <a:solidFill>
                      <a:srgbClr val="CC3300"/>
                    </a:solidFill>
                    <a:latin typeface="+mn-lt"/>
                  </a:rPr>
                  <a:t>  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51"/>
                <a:ext cx="9144000" cy="2631490"/>
              </a:xfrm>
              <a:prstGeom prst="rect">
                <a:avLst/>
              </a:prstGeom>
              <a:blipFill>
                <a:blip r:embed="rId3"/>
                <a:stretch>
                  <a:fillRect l="-200" t="-464" r="-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263B4E63-91F6-413D-8DB1-78D7D05DD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9742" y="2767317"/>
          <a:ext cx="5624513" cy="91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07881" imgH="439830" progId="">
                  <p:embed/>
                </p:oleObj>
              </mc:Choice>
              <mc:Fallback>
                <p:oleObj r:id="rId4" imgW="2707881" imgH="439830" progId="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263B4E63-91F6-413D-8DB1-78D7D05DD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742" y="2767317"/>
                        <a:ext cx="5624513" cy="913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3CC80789-C278-4A65-8662-DAB7307B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3656167"/>
                <a:ext cx="9144000" cy="852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GB" altLang="ru-RU" sz="1400" b="1" u="sng" dirty="0">
                    <a:solidFill>
                      <a:srgbClr val="CC3300"/>
                    </a:solidFill>
                  </a:rPr>
                  <a:t>Свойство: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ru-RU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ru-RU" altLang="ru-RU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altLang="ru-RU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</a:pPr>
                <a:endParaRPr lang="en-GB" altLang="ru-RU" sz="2100" dirty="0">
                  <a:solidFill>
                    <a:srgbClr val="C7850D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3CC80789-C278-4A65-8662-DAB7307BC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3656167"/>
                <a:ext cx="9144000" cy="852638"/>
              </a:xfrm>
              <a:prstGeom prst="rect">
                <a:avLst/>
              </a:prstGeom>
              <a:blipFill>
                <a:blip r:embed="rId6"/>
                <a:stretch>
                  <a:fillRect l="-467" t="-2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1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00000"/>
                </a:solidFill>
              </a:rPr>
              <a:t>Пример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1406442-E41F-454D-B78D-B248104A0B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9592" y="1449685"/>
              <a:ext cx="338437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7">
                      <a:extLst>
                        <a:ext uri="{9D8B030D-6E8A-4147-A177-3AD203B41FA5}">
                          <a16:colId xmlns:a16="http://schemas.microsoft.com/office/drawing/2014/main" val="352271002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517228293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914706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23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21.03.2019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65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07.08.2018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47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10.02.2020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18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30.12.2020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78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13.09.2021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539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1406442-E41F-454D-B78D-B248104A0B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103756"/>
                  </p:ext>
                </p:extLst>
              </p:nvPr>
            </p:nvGraphicFramePr>
            <p:xfrm>
              <a:off x="899592" y="1449685"/>
              <a:ext cx="338437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7">
                      <a:extLst>
                        <a:ext uri="{9D8B030D-6E8A-4147-A177-3AD203B41FA5}">
                          <a16:colId xmlns:a16="http://schemas.microsoft.com/office/drawing/2014/main" val="352271002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517228293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914706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1639" r="-33076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2254" t="-1639" r="-20281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6127" t="-1639" r="-1408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23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101639" r="-33076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21.03.2019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65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201639" r="-3307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07.08.2018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47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301639" r="-33076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10.02.2020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18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401639" r="-3307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30.12.2020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78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501639" r="-3307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13.09.2021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539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5">
                <a:extLst>
                  <a:ext uri="{FF2B5EF4-FFF2-40B4-BE49-F238E27FC236}">
                    <a16:creationId xmlns:a16="http://schemas.microsoft.com/office/drawing/2014/main" id="{382906A3-98AE-4B30-AA6E-FDDAE7742C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56176" y="1449685"/>
              <a:ext cx="16561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7">
                      <a:extLst>
                        <a:ext uri="{9D8B030D-6E8A-4147-A177-3AD203B41FA5}">
                          <a16:colId xmlns:a16="http://schemas.microsoft.com/office/drawing/2014/main" val="352271002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5172282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23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65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47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18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78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5">
                <a:extLst>
                  <a:ext uri="{FF2B5EF4-FFF2-40B4-BE49-F238E27FC236}">
                    <a16:creationId xmlns:a16="http://schemas.microsoft.com/office/drawing/2014/main" id="{382906A3-98AE-4B30-AA6E-FDDAE7742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222414"/>
                  </p:ext>
                </p:extLst>
              </p:nvPr>
            </p:nvGraphicFramePr>
            <p:xfrm>
              <a:off x="6156176" y="1449685"/>
              <a:ext cx="16561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7">
                      <a:extLst>
                        <a:ext uri="{9D8B030D-6E8A-4147-A177-3AD203B41FA5}">
                          <a16:colId xmlns:a16="http://schemas.microsoft.com/office/drawing/2014/main" val="352271002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5172282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639" r="-11145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2958" t="-1639" r="-281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23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1639" r="-11145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65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201639" r="-1114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47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301639" r="-111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18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401639" r="-111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78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DCEF6-F6E0-40B9-9EF0-9AF8EE3CC770}"/>
                  </a:ext>
                </a:extLst>
              </p:cNvPr>
              <p:cNvSpPr txBox="1"/>
              <p:nvPr/>
            </p:nvSpPr>
            <p:spPr>
              <a:xfrm>
                <a:off x="899592" y="1034388"/>
                <a:ext cx="377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DCEF6-F6E0-40B9-9EF0-9AF8EE3C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34388"/>
                <a:ext cx="37778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E9ABC-73D9-4DB8-BBD7-9E5B9D9D8567}"/>
                  </a:ext>
                </a:extLst>
              </p:cNvPr>
              <p:cNvSpPr txBox="1"/>
              <p:nvPr/>
            </p:nvSpPr>
            <p:spPr>
              <a:xfrm>
                <a:off x="5328084" y="1007971"/>
                <a:ext cx="1656184" cy="426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𝒑𝒓𝒐</m:t>
                      </m:r>
                      <m:sSub>
                        <m:sSubPr>
                          <m:ctrlP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E9ABC-73D9-4DB8-BBD7-9E5B9D9D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84" y="1007971"/>
                <a:ext cx="1656184" cy="42652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Естественное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соединение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/>
              <p:nvPr/>
            </p:nvSpPr>
            <p:spPr>
              <a:xfrm>
                <a:off x="0" y="461651"/>
                <a:ext cx="9144000" cy="3739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Пусть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ru-RU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dirty="0">
                    <a:solidFill>
                      <a:srgbClr val="000099"/>
                    </a:solidFill>
                  </a:rPr>
                  <a:t>и </a:t>
                </a: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Тогда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>
                    <a:solidFill>
                      <a:schemeClr val="tx1"/>
                    </a:solidFill>
                  </a:rPr>
                  <a:t>естественное </a:t>
                </a:r>
                <a:r>
                  <a:rPr lang="en-GB" altLang="ru-RU" sz="1400" b="1" dirty="0" err="1">
                    <a:solidFill>
                      <a:schemeClr val="tx1"/>
                    </a:solidFill>
                  </a:rPr>
                  <a:t>соединение</a:t>
                </a:r>
                <a:r>
                  <a:rPr lang="en-GB" altLang="ru-RU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𝒋𝒐𝒊𝒏</m:t>
                        </m:r>
                      </m:e>
                    </m:d>
                  </m:oMath>
                </a14:m>
                <a:r>
                  <a:rPr lang="en-GB" altLang="ru-RU" sz="1400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отношение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US" altLang="ru-RU" sz="1400" b="0" i="1" dirty="0">
                  <a:solidFill>
                    <a:srgbClr val="000099"/>
                  </a:solidFill>
                  <a:latin typeface="Cambria Math" panose="02040503050406030204" pitchFamily="18" charset="0"/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altLang="ru-RU" sz="1400" b="1" dirty="0">
                  <a:solidFill>
                    <a:srgbClr val="CC3300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котором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экземпляр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получена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конкатенацией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теми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записями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у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совпадают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общих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атрибутах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51"/>
                <a:ext cx="9144000" cy="3739485"/>
              </a:xfrm>
              <a:prstGeom prst="rect">
                <a:avLst/>
              </a:prstGeom>
              <a:blipFill>
                <a:blip r:embed="rId2"/>
                <a:stretch>
                  <a:fillRect t="-326" r="-200" b="-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кругленный прямоугольник 1">
            <a:extLst>
              <a:ext uri="{FF2B5EF4-FFF2-40B4-BE49-F238E27FC236}">
                <a16:creationId xmlns:a16="http://schemas.microsoft.com/office/drawing/2014/main" id="{89847A76-CD6B-4329-AB0D-92033DCF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1073757"/>
            <a:ext cx="792088" cy="29952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cxnSp>
        <p:nvCxnSpPr>
          <p:cNvPr id="7" name="Прямая со стрелкой 3">
            <a:extLst>
              <a:ext uri="{FF2B5EF4-FFF2-40B4-BE49-F238E27FC236}">
                <a16:creationId xmlns:a16="http://schemas.microsoft.com/office/drawing/2014/main" id="{A87FC30A-B69A-4C98-9EB9-381C7DE09D98}"/>
              </a:ext>
            </a:extLst>
          </p:cNvPr>
          <p:cNvCxnSpPr>
            <a:cxnSpLocks noChangeShapeType="1"/>
            <a:stCxn id="5" idx="2"/>
            <a:endCxn id="8" idx="0"/>
          </p:cNvCxnSpPr>
          <p:nvPr/>
        </p:nvCxnSpPr>
        <p:spPr bwMode="auto">
          <a:xfrm>
            <a:off x="4103948" y="1373285"/>
            <a:ext cx="0" cy="538895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605C3DEB-860C-4363-A6C7-0B8538F0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1912180"/>
            <a:ext cx="792088" cy="299529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9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Пример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естественного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соединения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693FFC7E-0A00-46D4-8D19-A310D8823B33}"/>
              </a:ext>
            </a:extLst>
          </p:cNvPr>
          <p:cNvGrpSpPr>
            <a:grpSpLocks/>
          </p:cNvGrpSpPr>
          <p:nvPr/>
        </p:nvGrpSpPr>
        <p:grpSpPr bwMode="auto">
          <a:xfrm>
            <a:off x="1722797" y="555526"/>
            <a:ext cx="5698406" cy="2664296"/>
            <a:chOff x="748" y="1166"/>
            <a:chExt cx="4129" cy="1585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B8B7B83-08B7-4FD7-9F3C-5E63814CE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1166"/>
              <a:ext cx="999" cy="1585"/>
              <a:chOff x="748" y="1166"/>
              <a:chExt cx="999" cy="1585"/>
            </a:xfrm>
          </p:grpSpPr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64C799AB-6555-4961-AB08-412C3DB0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498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DC664A6F-B166-4805-8864-B44B62D7C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498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4</a:t>
                </a:r>
              </a:p>
            </p:txBody>
          </p:sp>
          <p:sp>
            <p:nvSpPr>
              <p:cNvPr id="60" name="Rectangle 8">
                <a:extLst>
                  <a:ext uri="{FF2B5EF4-FFF2-40B4-BE49-F238E27FC236}">
                    <a16:creationId xmlns:a16="http://schemas.microsoft.com/office/drawing/2014/main" id="{99D58FBF-208A-491D-8C98-2788272E2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246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FAF8574A-4B27-462B-B6E7-91E006864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246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62" name="Rectangle 10">
                <a:extLst>
                  <a:ext uri="{FF2B5EF4-FFF2-40B4-BE49-F238E27FC236}">
                    <a16:creationId xmlns:a16="http://schemas.microsoft.com/office/drawing/2014/main" id="{A2A80847-BC7D-4E9B-94D6-A15FA9B41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993"/>
                <a:ext cx="499" cy="253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7</a:t>
                </a:r>
              </a:p>
            </p:txBody>
          </p:sp>
          <p:sp>
            <p:nvSpPr>
              <p:cNvPr id="63" name="Rectangle 11">
                <a:extLst>
                  <a:ext uri="{FF2B5EF4-FFF2-40B4-BE49-F238E27FC236}">
                    <a16:creationId xmlns:a16="http://schemas.microsoft.com/office/drawing/2014/main" id="{FB484F54-BA1B-4C6D-8FC9-5E8C6BDD1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993"/>
                <a:ext cx="499" cy="253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2</a:t>
                </a:r>
              </a:p>
            </p:txBody>
          </p:sp>
          <p:sp>
            <p:nvSpPr>
              <p:cNvPr id="64" name="Rectangle 12">
                <a:extLst>
                  <a:ext uri="{FF2B5EF4-FFF2-40B4-BE49-F238E27FC236}">
                    <a16:creationId xmlns:a16="http://schemas.microsoft.com/office/drawing/2014/main" id="{3F17F9F9-F524-4DC2-BF81-128EFF6DC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741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65" name="Rectangle 13">
                <a:extLst>
                  <a:ext uri="{FF2B5EF4-FFF2-40B4-BE49-F238E27FC236}">
                    <a16:creationId xmlns:a16="http://schemas.microsoft.com/office/drawing/2014/main" id="{CA44AC9D-290F-401D-ADAD-5A4452656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741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66" name="Rectangle 14">
                <a:extLst>
                  <a:ext uri="{FF2B5EF4-FFF2-40B4-BE49-F238E27FC236}">
                    <a16:creationId xmlns:a16="http://schemas.microsoft.com/office/drawing/2014/main" id="{E3737412-DDDE-4F52-AC57-A913FFFDF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>
                    <a:latin typeface="Georgia" panose="02040502050405020303" pitchFamily="18" charset="0"/>
                  </a:rPr>
                  <a:t>A</a:t>
                </a:r>
              </a:p>
            </p:txBody>
          </p:sp>
          <p:sp>
            <p:nvSpPr>
              <p:cNvPr id="67" name="Rectangle 15">
                <a:extLst>
                  <a:ext uri="{FF2B5EF4-FFF2-40B4-BE49-F238E27FC236}">
                    <a16:creationId xmlns:a16="http://schemas.microsoft.com/office/drawing/2014/main" id="{0DFC308F-EAA6-49B4-BD81-8CDD0F7F0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>
                    <a:latin typeface="Georgia" panose="02040502050405020303" pitchFamily="18" charset="0"/>
                  </a:rPr>
                  <a:t>B</a:t>
                </a:r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80A65353-07E6-4CE4-9B7B-4F7938098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454"/>
                <a:ext cx="998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36F60479-889E-4736-B40D-2B15E3824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741"/>
                <a:ext cx="998" cy="1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0" name="Line 18">
                <a:extLst>
                  <a:ext uri="{FF2B5EF4-FFF2-40B4-BE49-F238E27FC236}">
                    <a16:creationId xmlns:a16="http://schemas.microsoft.com/office/drawing/2014/main" id="{7A95FC8F-F71D-4BF9-BFAF-400C4FD71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993"/>
                <a:ext cx="998" cy="1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" name="Line 19">
                <a:extLst>
                  <a:ext uri="{FF2B5EF4-FFF2-40B4-BE49-F238E27FC236}">
                    <a16:creationId xmlns:a16="http://schemas.microsoft.com/office/drawing/2014/main" id="{4816AE2B-32FD-40ED-9A60-3131EF509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246"/>
                <a:ext cx="998" cy="1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" name="Line 20">
                <a:extLst>
                  <a:ext uri="{FF2B5EF4-FFF2-40B4-BE49-F238E27FC236}">
                    <a16:creationId xmlns:a16="http://schemas.microsoft.com/office/drawing/2014/main" id="{D0C13B2E-16F8-495A-9A30-83BCB841D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498"/>
                <a:ext cx="998" cy="1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3" name="Line 21">
                <a:extLst>
                  <a:ext uri="{FF2B5EF4-FFF2-40B4-BE49-F238E27FC236}">
                    <a16:creationId xmlns:a16="http://schemas.microsoft.com/office/drawing/2014/main" id="{B86BA997-F028-4E70-A63C-82457E4C2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750"/>
                <a:ext cx="998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" name="Line 22">
                <a:extLst>
                  <a:ext uri="{FF2B5EF4-FFF2-40B4-BE49-F238E27FC236}">
                    <a16:creationId xmlns:a16="http://schemas.microsoft.com/office/drawing/2014/main" id="{1BA6AD08-3CF6-4703-8D4F-1C76C53C7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454"/>
                <a:ext cx="1" cy="1296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5" name="Line 23">
                <a:extLst>
                  <a:ext uri="{FF2B5EF4-FFF2-40B4-BE49-F238E27FC236}">
                    <a16:creationId xmlns:a16="http://schemas.microsoft.com/office/drawing/2014/main" id="{CDDDD662-28E0-4DAE-BA40-B99E098A9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1454"/>
                <a:ext cx="1" cy="1296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6" name="Line 24">
                <a:extLst>
                  <a:ext uri="{FF2B5EF4-FFF2-40B4-BE49-F238E27FC236}">
                    <a16:creationId xmlns:a16="http://schemas.microsoft.com/office/drawing/2014/main" id="{26FB0EDA-4F89-42F0-BE4B-FA9B08D2B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1454"/>
                <a:ext cx="1" cy="1296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" name="Text Box 25">
                <a:extLst>
                  <a:ext uri="{FF2B5EF4-FFF2-40B4-BE49-F238E27FC236}">
                    <a16:creationId xmlns:a16="http://schemas.microsoft.com/office/drawing/2014/main" id="{4FC6FB93-439B-4CE9-80B2-404FDBF161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166"/>
                <a:ext cx="40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125"/>
                  </a:spcBef>
                  <a:buNone/>
                </a:pPr>
                <a:r>
                  <a:rPr lang="en-GB" altLang="ru-RU" sz="1800" b="1"/>
                  <a:t>r</a:t>
                </a:r>
                <a:r>
                  <a:rPr lang="en-GB" altLang="ru-RU" sz="1800" b="1" baseline="-25000"/>
                  <a:t>1</a:t>
                </a:r>
                <a:r>
                  <a:rPr lang="en-GB" altLang="ru-RU" sz="1800" b="1"/>
                  <a:t>:</a:t>
                </a:r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A03A41DA-BBF9-4D74-BC49-67B21160A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166"/>
              <a:ext cx="863" cy="1346"/>
              <a:chOff x="2109" y="1166"/>
              <a:chExt cx="863" cy="1346"/>
            </a:xfrm>
          </p:grpSpPr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2C979A4-BF31-43E9-A3B3-A2F60EB9A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2262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BE777A6C-7902-4FAE-B6DF-5C51ECD49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2262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0C309EC4-A335-4B9B-85B0-8F9588BED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2002"/>
                <a:ext cx="416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 dirty="0"/>
                  <a:t>c</a:t>
                </a:r>
                <a:r>
                  <a:rPr lang="en-GB" altLang="ru-RU" sz="1500" b="1" baseline="-25000" dirty="0"/>
                  <a:t>2</a:t>
                </a: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77FC7847-B760-430D-814E-FB22BD8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2002"/>
                <a:ext cx="416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E87C7E14-1F8F-49CB-AEA1-F65AF94EC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1741"/>
                <a:ext cx="416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E191D3BD-87EF-4AF7-9EC7-963C59259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1741"/>
                <a:ext cx="416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72BA12D7-613A-447C-A4F1-221845D27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1454"/>
                <a:ext cx="416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>
                    <a:latin typeface="Georgia" panose="02040502050405020303" pitchFamily="18" charset="0"/>
                  </a:rPr>
                  <a:t>C</a:t>
                </a:r>
              </a:p>
            </p:txBody>
          </p:sp>
          <p:sp>
            <p:nvSpPr>
              <p:cNvPr id="47" name="Rectangle 34">
                <a:extLst>
                  <a:ext uri="{FF2B5EF4-FFF2-40B4-BE49-F238E27FC236}">
                    <a16:creationId xmlns:a16="http://schemas.microsoft.com/office/drawing/2014/main" id="{05DF31F2-F1DB-4354-9C3C-ACF9AD4AC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1454"/>
                <a:ext cx="416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>
                    <a:latin typeface="Georgia" panose="02040502050405020303" pitchFamily="18" charset="0"/>
                  </a:rPr>
                  <a:t>A</a:t>
                </a:r>
              </a:p>
            </p:txBody>
          </p:sp>
          <p:sp>
            <p:nvSpPr>
              <p:cNvPr id="48" name="Line 35">
                <a:extLst>
                  <a:ext uri="{FF2B5EF4-FFF2-40B4-BE49-F238E27FC236}">
                    <a16:creationId xmlns:a16="http://schemas.microsoft.com/office/drawing/2014/main" id="{FC61FEE2-3C40-4F8F-B797-B2C238A66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1454"/>
                <a:ext cx="832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Line 36">
                <a:extLst>
                  <a:ext uri="{FF2B5EF4-FFF2-40B4-BE49-F238E27FC236}">
                    <a16:creationId xmlns:a16="http://schemas.microsoft.com/office/drawing/2014/main" id="{38003100-400C-4A53-926B-695BF36F0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1741"/>
                <a:ext cx="832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396A4159-8D7D-4589-88CF-49BFFE139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002"/>
                <a:ext cx="832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Line 38">
                <a:extLst>
                  <a:ext uri="{FF2B5EF4-FFF2-40B4-BE49-F238E27FC236}">
                    <a16:creationId xmlns:a16="http://schemas.microsoft.com/office/drawing/2014/main" id="{E2198026-4BD2-49B9-8C40-84B534C86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262"/>
                <a:ext cx="832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Line 39">
                <a:extLst>
                  <a:ext uri="{FF2B5EF4-FFF2-40B4-BE49-F238E27FC236}">
                    <a16:creationId xmlns:a16="http://schemas.microsoft.com/office/drawing/2014/main" id="{8A371D79-C577-43B0-AE35-94E168C1E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511"/>
                <a:ext cx="832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Line 40">
                <a:extLst>
                  <a:ext uri="{FF2B5EF4-FFF2-40B4-BE49-F238E27FC236}">
                    <a16:creationId xmlns:a16="http://schemas.microsoft.com/office/drawing/2014/main" id="{D69AC1EA-E6F2-4E60-AEF1-8208A4ED8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1454"/>
                <a:ext cx="1" cy="1057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Line 41">
                <a:extLst>
                  <a:ext uri="{FF2B5EF4-FFF2-40B4-BE49-F238E27FC236}">
                    <a16:creationId xmlns:a16="http://schemas.microsoft.com/office/drawing/2014/main" id="{8E72A18E-888B-493B-962C-D27000A0C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454"/>
                <a:ext cx="1" cy="1057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Line 42">
                <a:extLst>
                  <a:ext uri="{FF2B5EF4-FFF2-40B4-BE49-F238E27FC236}">
                    <a16:creationId xmlns:a16="http://schemas.microsoft.com/office/drawing/2014/main" id="{B7D13FC7-E723-4F98-A629-12DF53F9D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1454"/>
                <a:ext cx="1" cy="1057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Text Box 43">
                <a:extLst>
                  <a:ext uri="{FF2B5EF4-FFF2-40B4-BE49-F238E27FC236}">
                    <a16:creationId xmlns:a16="http://schemas.microsoft.com/office/drawing/2014/main" id="{8B6B737E-A6A3-4946-8B2D-020D75155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1166"/>
                <a:ext cx="6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844"/>
                  </a:spcBef>
                  <a:buNone/>
                </a:pPr>
                <a:r>
                  <a:rPr lang="en-GB" altLang="ru-RU" sz="1800" b="1"/>
                  <a:t>r</a:t>
                </a:r>
                <a:r>
                  <a:rPr lang="en-GB" altLang="ru-RU" sz="1800" b="1" baseline="-25000"/>
                  <a:t>2</a:t>
                </a:r>
                <a:r>
                  <a:rPr lang="en-GB" altLang="ru-RU" sz="1800" b="1"/>
                  <a:t>:</a:t>
                </a:r>
                <a:r>
                  <a:rPr lang="en-GB" altLang="ru-RU" sz="1350" b="1" baseline="-25000"/>
                  <a:t>  </a:t>
                </a:r>
              </a:p>
            </p:txBody>
          </p:sp>
        </p:grpSp>
        <p:grpSp>
          <p:nvGrpSpPr>
            <p:cNvPr id="13" name="Group 44">
              <a:extLst>
                <a:ext uri="{FF2B5EF4-FFF2-40B4-BE49-F238E27FC236}">
                  <a16:creationId xmlns:a16="http://schemas.microsoft.com/office/drawing/2014/main" id="{47F18BEF-1595-4471-9196-B684471F3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1166"/>
              <a:ext cx="1498" cy="1572"/>
              <a:chOff x="3379" y="1166"/>
              <a:chExt cx="1498" cy="1572"/>
            </a:xfrm>
          </p:grpSpPr>
          <p:sp>
            <p:nvSpPr>
              <p:cNvPr id="14" name="Rectangle 45">
                <a:extLst>
                  <a:ext uri="{FF2B5EF4-FFF2-40B4-BE49-F238E27FC236}">
                    <a16:creationId xmlns:a16="http://schemas.microsoft.com/office/drawing/2014/main" id="{C66091B6-D436-4648-8B75-EDEB5ED64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2488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8E543BB4-39A7-43B8-BCD6-6DA27B2F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2488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4</a:t>
                </a:r>
              </a:p>
            </p:txBody>
          </p:sp>
          <p:sp>
            <p:nvSpPr>
              <p:cNvPr id="16" name="Rectangle 47">
                <a:extLst>
                  <a:ext uri="{FF2B5EF4-FFF2-40B4-BE49-F238E27FC236}">
                    <a16:creationId xmlns:a16="http://schemas.microsoft.com/office/drawing/2014/main" id="{75B39790-F716-4C0C-AA97-5A5CA36B0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488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17" name="Rectangle 48">
                <a:extLst>
                  <a:ext uri="{FF2B5EF4-FFF2-40B4-BE49-F238E27FC236}">
                    <a16:creationId xmlns:a16="http://schemas.microsoft.com/office/drawing/2014/main" id="{9F03EBAD-E224-44D6-8F2D-E4AC11942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2239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18" name="Rectangle 49">
                <a:extLst>
                  <a:ext uri="{FF2B5EF4-FFF2-40B4-BE49-F238E27FC236}">
                    <a16:creationId xmlns:a16="http://schemas.microsoft.com/office/drawing/2014/main" id="{E90B8555-4B11-4351-AE56-1475B9398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2239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19" name="Rectangle 50">
                <a:extLst>
                  <a:ext uri="{FF2B5EF4-FFF2-40B4-BE49-F238E27FC236}">
                    <a16:creationId xmlns:a16="http://schemas.microsoft.com/office/drawing/2014/main" id="{97459673-98A1-49AF-9124-CCE4F82F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239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20" name="Rectangle 51">
                <a:extLst>
                  <a:ext uri="{FF2B5EF4-FFF2-40B4-BE49-F238E27FC236}">
                    <a16:creationId xmlns:a16="http://schemas.microsoft.com/office/drawing/2014/main" id="{B10DC782-1AF6-46F1-848F-F45706791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90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2</a:t>
                </a: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7048DAB9-0538-499C-A782-8B56FA211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990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22" name="Rectangle 53">
                <a:extLst>
                  <a:ext uri="{FF2B5EF4-FFF2-40B4-BE49-F238E27FC236}">
                    <a16:creationId xmlns:a16="http://schemas.microsoft.com/office/drawing/2014/main" id="{71FA61DC-58F6-4630-B4F9-E03D72625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990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23" name="Rectangle 54">
                <a:extLst>
                  <a:ext uri="{FF2B5EF4-FFF2-40B4-BE49-F238E27FC236}">
                    <a16:creationId xmlns:a16="http://schemas.microsoft.com/office/drawing/2014/main" id="{40D86DEE-F334-4966-93AD-076693472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741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24" name="Rectangle 55">
                <a:extLst>
                  <a:ext uri="{FF2B5EF4-FFF2-40B4-BE49-F238E27FC236}">
                    <a16:creationId xmlns:a16="http://schemas.microsoft.com/office/drawing/2014/main" id="{CD91CD85-4DBC-4823-8DF1-B52B9CDD6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741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F6F65E2D-7700-4619-B266-5E6390E6E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741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26" name="Rectangle 57">
                <a:extLst>
                  <a:ext uri="{FF2B5EF4-FFF2-40B4-BE49-F238E27FC236}">
                    <a16:creationId xmlns:a16="http://schemas.microsoft.com/office/drawing/2014/main" id="{82E0A376-2901-438E-B899-E054A2A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/>
                  <a:t>C</a:t>
                </a:r>
              </a:p>
            </p:txBody>
          </p:sp>
          <p:sp>
            <p:nvSpPr>
              <p:cNvPr id="27" name="Rectangle 58">
                <a:extLst>
                  <a:ext uri="{FF2B5EF4-FFF2-40B4-BE49-F238E27FC236}">
                    <a16:creationId xmlns:a16="http://schemas.microsoft.com/office/drawing/2014/main" id="{1FC60627-EC23-4337-8826-4BE14923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/>
                  <a:t>B</a:t>
                </a:r>
              </a:p>
            </p:txBody>
          </p:sp>
          <p:sp>
            <p:nvSpPr>
              <p:cNvPr id="28" name="Rectangle 59">
                <a:extLst>
                  <a:ext uri="{FF2B5EF4-FFF2-40B4-BE49-F238E27FC236}">
                    <a16:creationId xmlns:a16="http://schemas.microsoft.com/office/drawing/2014/main" id="{0EBC74D6-48DB-4451-98D5-BCAF6AB7A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/>
                  <a:t>A</a:t>
                </a:r>
              </a:p>
            </p:txBody>
          </p:sp>
          <p:sp>
            <p:nvSpPr>
              <p:cNvPr id="29" name="Line 60">
                <a:extLst>
                  <a:ext uri="{FF2B5EF4-FFF2-40B4-BE49-F238E27FC236}">
                    <a16:creationId xmlns:a16="http://schemas.microsoft.com/office/drawing/2014/main" id="{56B97525-8EC7-4E94-8FBF-E6D514A3E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1454"/>
                <a:ext cx="1497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Line 61">
                <a:extLst>
                  <a:ext uri="{FF2B5EF4-FFF2-40B4-BE49-F238E27FC236}">
                    <a16:creationId xmlns:a16="http://schemas.microsoft.com/office/drawing/2014/main" id="{320B1C02-D8E1-4648-8F04-B29CBA5E5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1741"/>
                <a:ext cx="1497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Line 62">
                <a:extLst>
                  <a:ext uri="{FF2B5EF4-FFF2-40B4-BE49-F238E27FC236}">
                    <a16:creationId xmlns:a16="http://schemas.microsoft.com/office/drawing/2014/main" id="{12BC330A-1CB7-416C-8922-DF74A3529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1990"/>
                <a:ext cx="1497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Line 63">
                <a:extLst>
                  <a:ext uri="{FF2B5EF4-FFF2-40B4-BE49-F238E27FC236}">
                    <a16:creationId xmlns:a16="http://schemas.microsoft.com/office/drawing/2014/main" id="{27EC1BAA-7C05-41E8-8EA9-FF6620F5B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239"/>
                <a:ext cx="1497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Line 64">
                <a:extLst>
                  <a:ext uri="{FF2B5EF4-FFF2-40B4-BE49-F238E27FC236}">
                    <a16:creationId xmlns:a16="http://schemas.microsoft.com/office/drawing/2014/main" id="{ED62CBC9-0129-4F18-A167-F958F276F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488"/>
                <a:ext cx="1497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Line 65">
                <a:extLst>
                  <a:ext uri="{FF2B5EF4-FFF2-40B4-BE49-F238E27FC236}">
                    <a16:creationId xmlns:a16="http://schemas.microsoft.com/office/drawing/2014/main" id="{1DE1A54D-52C0-4453-9EFF-05EBAD90D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737"/>
                <a:ext cx="1497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Line 66">
                <a:extLst>
                  <a:ext uri="{FF2B5EF4-FFF2-40B4-BE49-F238E27FC236}">
                    <a16:creationId xmlns:a16="http://schemas.microsoft.com/office/drawing/2014/main" id="{E263AF79-AB1F-417A-8483-516A0AB95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1454"/>
                <a:ext cx="1" cy="1283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Line 67">
                <a:extLst>
                  <a:ext uri="{FF2B5EF4-FFF2-40B4-BE49-F238E27FC236}">
                    <a16:creationId xmlns:a16="http://schemas.microsoft.com/office/drawing/2014/main" id="{0D887F47-D3CA-4480-B470-3E0AB1A0C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1454"/>
                <a:ext cx="1" cy="1283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Line 68">
                <a:extLst>
                  <a:ext uri="{FF2B5EF4-FFF2-40B4-BE49-F238E27FC236}">
                    <a16:creationId xmlns:a16="http://schemas.microsoft.com/office/drawing/2014/main" id="{79AB289B-D21D-43C6-BC6B-6CA779A7A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454"/>
                <a:ext cx="1" cy="1283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Line 69">
                <a:extLst>
                  <a:ext uri="{FF2B5EF4-FFF2-40B4-BE49-F238E27FC236}">
                    <a16:creationId xmlns:a16="http://schemas.microsoft.com/office/drawing/2014/main" id="{74C06E73-3C31-4C71-8711-E997C7639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454"/>
                <a:ext cx="1" cy="1283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Text Box 70">
                <a:extLst>
                  <a:ext uri="{FF2B5EF4-FFF2-40B4-BE49-F238E27FC236}">
                    <a16:creationId xmlns:a16="http://schemas.microsoft.com/office/drawing/2014/main" id="{A03ABFD0-E06D-48D8-877D-54D8FBF2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1166"/>
                <a:ext cx="86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938"/>
                  </a:spcBef>
                  <a:buNone/>
                </a:pPr>
                <a:r>
                  <a:rPr lang="en-GB" altLang="ru-RU" sz="1800" b="1"/>
                  <a:t>r</a:t>
                </a:r>
                <a:r>
                  <a:rPr lang="en-GB" altLang="ru-RU" sz="1800" b="1" baseline="-25000"/>
                  <a:t>1</a:t>
                </a:r>
                <a:r>
                  <a:rPr lang="en-GB" altLang="ru-RU" sz="1350" b="1" baseline="-25000"/>
                  <a:t> </a:t>
                </a:r>
                <a:r>
                  <a:rPr lang="en-GB" altLang="ru-RU" sz="1500" b="1">
                    <a:latin typeface="Georgia" panose="02040502050405020303" pitchFamily="18" charset="0"/>
                  </a:rPr>
                  <a:t>join </a:t>
                </a:r>
                <a:r>
                  <a:rPr lang="en-GB" altLang="ru-RU" sz="1800" b="1"/>
                  <a:t>r</a:t>
                </a:r>
                <a:r>
                  <a:rPr lang="en-GB" altLang="ru-RU" sz="1800" b="1" baseline="-25000"/>
                  <a:t>2</a:t>
                </a:r>
                <a:r>
                  <a:rPr lang="en-GB" altLang="ru-RU" sz="1500" b="1"/>
                  <a:t>: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69AE6B7-C29B-4F7B-B273-542AA844D249}"/>
                  </a:ext>
                </a:extLst>
              </p:cNvPr>
              <p:cNvSpPr txBox="1"/>
              <p:nvPr/>
            </p:nvSpPr>
            <p:spPr>
              <a:xfrm>
                <a:off x="0" y="3448248"/>
                <a:ext cx="9144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400" b="1" u="sng" dirty="0">
                    <a:solidFill>
                      <a:srgbClr val="C00000"/>
                    </a:solidFill>
                  </a:rPr>
                  <a:t>Обозначения:</a:t>
                </a:r>
                <a:r>
                  <a:rPr lang="en-GB" altLang="ru-RU" sz="1400" b="1" dirty="0">
                    <a:solidFill>
                      <a:srgbClr val="0099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𝒋𝒐𝒊𝒏</m:t>
                    </m:r>
                    <m:d>
                      <m:d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GB" altLang="ru-RU" sz="14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 err="1">
                    <a:solidFill>
                      <a:srgbClr val="000099"/>
                    </a:solidFill>
                  </a:rPr>
                  <a:t>или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𝒋𝒐𝒊𝒏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GB" altLang="ru-RU" sz="1400" b="1" baseline="-250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69AE6B7-C29B-4F7B-B273-542AA844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8248"/>
                <a:ext cx="914400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6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Декомпозиция отношений. </a:t>
            </a:r>
            <a:r>
              <a:rPr lang="en-GB" altLang="ru-RU" sz="2000" b="1" dirty="0" err="1">
                <a:solidFill>
                  <a:srgbClr val="C00000"/>
                </a:solidFill>
              </a:rPr>
              <a:t>Пример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полной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декомпозиции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7520008-F5BD-46FC-ADC9-B0277366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12" y="690138"/>
            <a:ext cx="3449204" cy="279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F36A3A8F-4220-4F29-B868-C59D49D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47012"/>
            <a:ext cx="5032944" cy="214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" name="Rectangle 2">
            <a:extLst>
              <a:ext uri="{FF2B5EF4-FFF2-40B4-BE49-F238E27FC236}">
                <a16:creationId xmlns:a16="http://schemas.microsoft.com/office/drawing/2014/main" id="{CC255CF5-7A63-4A3C-9FAC-FAD53F27B7FD}"/>
              </a:ext>
            </a:extLst>
          </p:cNvPr>
          <p:cNvSpPr txBox="1">
            <a:spLocks noChangeArrowheads="1"/>
          </p:cNvSpPr>
          <p:nvPr/>
        </p:nvSpPr>
        <p:spPr>
          <a:xfrm>
            <a:off x="5125185" y="452247"/>
            <a:ext cx="2304255" cy="286143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kern="0" dirty="0"/>
              <a:t>Исходное отношение</a:t>
            </a:r>
            <a:r>
              <a:rPr lang="en-US" altLang="ru-RU" sz="1400" b="1" kern="0" dirty="0"/>
              <a:t>:</a:t>
            </a:r>
            <a:endParaRPr lang="en-GB" altLang="ru-RU" sz="1400" b="1" kern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FF6F23-063D-492F-B034-308699153859}"/>
              </a:ext>
            </a:extLst>
          </p:cNvPr>
          <p:cNvSpPr txBox="1"/>
          <p:nvPr/>
        </p:nvSpPr>
        <p:spPr>
          <a:xfrm>
            <a:off x="3851920" y="2339235"/>
            <a:ext cx="5032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kern="0" dirty="0"/>
              <a:t>Соединение этих проекций даст исходное отношение</a:t>
            </a:r>
            <a:r>
              <a:rPr lang="en-US" altLang="ru-RU" sz="1400" b="1" kern="0" dirty="0"/>
              <a:t>:</a:t>
            </a:r>
            <a:endParaRPr lang="ru-RU" altLang="ru-RU" sz="1400" b="1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61110F-6137-447D-AAB5-2626CB5C1FD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03951"/>
            <a:ext cx="356226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CE2816"/>
                </a:solidFill>
              </a:rPr>
              <a:t>Декомпозиция </a:t>
            </a:r>
            <a:r>
              <a:rPr lang="en-GB" altLang="ru-RU" sz="1400" b="1" dirty="0" err="1">
                <a:solidFill>
                  <a:srgbClr val="CE2816"/>
                </a:solidFill>
              </a:rPr>
              <a:t>отношения</a:t>
            </a:r>
            <a:endParaRPr lang="ru-RU" sz="1400" b="1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400" b="1" u="sng" kern="0" dirty="0">
              <a:solidFill>
                <a:srgbClr val="CC330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kern="0" dirty="0" err="1">
                <a:solidFill>
                  <a:srgbClr val="CC3300"/>
                </a:solidFill>
              </a:rPr>
              <a:t>Определение</a:t>
            </a:r>
            <a:r>
              <a:rPr lang="en-GB" altLang="ru-RU" sz="1400" b="1" u="sng" kern="0" dirty="0">
                <a:solidFill>
                  <a:srgbClr val="CC3300"/>
                </a:solidFill>
              </a:rPr>
              <a:t>:</a:t>
            </a:r>
            <a:r>
              <a:rPr lang="ru-RU" altLang="ru-RU" sz="1400" b="1" kern="0" dirty="0">
                <a:solidFill>
                  <a:srgbClr val="CC3300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Полная</a:t>
            </a:r>
            <a:r>
              <a:rPr lang="en-GB" altLang="ru-RU" sz="1400" b="1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декомпозиция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это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его</a:t>
            </a:r>
            <a:r>
              <a:rPr lang="en-GB" altLang="ru-RU" sz="1400" kern="0" dirty="0">
                <a:solidFill>
                  <a:srgbClr val="000099"/>
                </a:solidFill>
              </a:rPr>
              <a:t> проекций,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соединение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которых</a:t>
            </a:r>
            <a:r>
              <a:rPr lang="ru-RU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идентично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отношению</a:t>
            </a:r>
            <a:r>
              <a:rPr lang="en-GB" altLang="ru-RU" sz="1400" kern="0" dirty="0">
                <a:solidFill>
                  <a:srgbClr val="000099"/>
                </a:solidFill>
              </a:rPr>
              <a:t>.</a:t>
            </a:r>
            <a:endParaRPr lang="en-GB" altLang="ru-RU" sz="1400" b="1" kern="0" dirty="0">
              <a:solidFill>
                <a:srgbClr val="000099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400" b="1" u="sng" kern="0" dirty="0">
              <a:solidFill>
                <a:srgbClr val="CC330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u="sng" kern="0" dirty="0">
                <a:solidFill>
                  <a:srgbClr val="CC3300"/>
                </a:solidFill>
              </a:rPr>
              <a:t>Замечание</a:t>
            </a:r>
            <a:r>
              <a:rPr lang="en-US" altLang="ru-RU" sz="1400" b="1" u="sng" kern="0" dirty="0">
                <a:solidFill>
                  <a:srgbClr val="CC3300"/>
                </a:solidFill>
              </a:rPr>
              <a:t>:</a:t>
            </a:r>
            <a:r>
              <a:rPr lang="en-US" altLang="ru-RU" sz="1400" b="1" kern="0" dirty="0">
                <a:solidFill>
                  <a:srgbClr val="CC3300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Существуют</a:t>
            </a:r>
            <a:r>
              <a:rPr lang="en-GB" altLang="ru-RU" sz="1400" b="1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неполные</a:t>
            </a:r>
            <a:r>
              <a:rPr lang="en-GB" altLang="ru-RU" sz="1400" b="1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декомпозиции</a:t>
            </a:r>
            <a:r>
              <a:rPr lang="en-GB" altLang="ru-RU" sz="1400" b="1" kern="0" dirty="0">
                <a:solidFill>
                  <a:srgbClr val="00009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631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Неполная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декомпозиция</a:t>
            </a:r>
            <a:r>
              <a:rPr lang="en-GB" altLang="ru-RU" sz="2000" b="1" dirty="0">
                <a:solidFill>
                  <a:srgbClr val="C00000"/>
                </a:solidFill>
              </a:rPr>
              <a:t>. </a:t>
            </a:r>
            <a:r>
              <a:rPr lang="en-GB" altLang="ru-RU" sz="2000" b="1" dirty="0" err="1">
                <a:solidFill>
                  <a:srgbClr val="C00000"/>
                </a:solidFill>
              </a:rPr>
              <a:t>Присоединенные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записи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F2581CE4-F7EE-4690-B320-3C9CFC6E5EB9}"/>
                  </a:ext>
                </a:extLst>
              </p:cNvPr>
              <p:cNvSpPr>
                <a:spLocks noGrp="1" noChangeArrowheads="1"/>
              </p:cNvSpPr>
              <p:nvPr/>
            </p:nvSpPr>
            <p:spPr bwMode="auto">
              <a:xfrm>
                <a:off x="683568" y="3219822"/>
                <a:ext cx="2854379" cy="8766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defTabSz="449263" rtl="0" eaLnBrk="0" fontAlgn="base" hangingPunct="0">
                  <a:lnSpc>
                    <a:spcPct val="93000"/>
                  </a:lnSpc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1pPr>
                <a:lvl2pPr marL="741363" indent="-284163" algn="l" defTabSz="449263" rtl="0" eaLnBrk="0" fontAlgn="base" hangingPunct="0">
                  <a:lnSpc>
                    <a:spcPct val="93000"/>
                  </a:lnSpc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2pPr>
                <a:lvl3pPr marL="1143000" indent="-228600" algn="l" defTabSz="449263" rtl="0" eaLnBrk="0" fontAlgn="base" hangingPunct="0">
                  <a:lnSpc>
                    <a:spcPct val="93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3pPr>
                <a:lvl4pPr marL="1600200" indent="-228600" algn="l" defTabSz="449263" rtl="0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4pPr>
                <a:lvl5pPr marL="2057400" indent="-228600" algn="l" defTabSz="449263" rtl="0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5pPr>
                <a:lvl6pPr marL="25146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>
                    <a:solidFill>
                      <a:srgbClr val="C00000"/>
                    </a:solidFill>
                  </a:rPr>
                  <a:t>Соединение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проекций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altLang="ru-RU" sz="1400" b="1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того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же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отношения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создает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присоединенные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записи</a:t>
                </a:r>
                <a:endParaRPr lang="en-GB" altLang="ru-RU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F2581CE4-F7EE-4690-B320-3C9CFC6E5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219822"/>
                <a:ext cx="2854379" cy="876686"/>
              </a:xfrm>
              <a:prstGeom prst="rect">
                <a:avLst/>
              </a:prstGeom>
              <a:blipFill>
                <a:blip r:embed="rId2"/>
                <a:stretch>
                  <a:fillRect l="-641" t="-6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28EDD1-0973-4288-89D8-0647ADB7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823298"/>
            <a:ext cx="4788686" cy="147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F038F4-BD77-4946-8F30-477413CD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90994"/>
            <a:ext cx="4553510" cy="195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E1EB10-311F-4CBC-ADE7-B219C330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7" y="699542"/>
            <a:ext cx="3449204" cy="279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46F79547-03C4-496B-8283-06CFB202BB1D}"/>
              </a:ext>
            </a:extLst>
          </p:cNvPr>
          <p:cNvSpPr txBox="1">
            <a:spLocks noChangeArrowheads="1"/>
          </p:cNvSpPr>
          <p:nvPr/>
        </p:nvSpPr>
        <p:spPr>
          <a:xfrm>
            <a:off x="504055" y="487881"/>
            <a:ext cx="2304255" cy="286143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kern="0" dirty="0"/>
              <a:t>Исходное отношение</a:t>
            </a:r>
            <a:r>
              <a:rPr lang="en-US" altLang="ru-RU" sz="1400" b="1" kern="0" dirty="0"/>
              <a:t>:</a:t>
            </a:r>
            <a:endParaRPr lang="en-GB" altLang="ru-RU" sz="1400" b="1" kern="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A78D006-96A3-4BFA-B714-43135A0936AA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490853"/>
            <a:ext cx="3449204" cy="286143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kern="0" dirty="0"/>
              <a:t>Другие проекции этого отношения</a:t>
            </a:r>
            <a:r>
              <a:rPr lang="en-US" altLang="ru-RU" sz="1400" b="1" kern="0" dirty="0"/>
              <a:t>:</a:t>
            </a:r>
            <a:endParaRPr lang="en-GB" altLang="ru-RU" sz="1400" b="1" kern="0" dirty="0"/>
          </a:p>
        </p:txBody>
      </p:sp>
    </p:spTree>
    <p:extLst>
      <p:ext uri="{BB962C8B-B14F-4D97-AF65-F5344CB8AC3E}">
        <p14:creationId xmlns:p14="http://schemas.microsoft.com/office/powerpoint/2010/main" val="141613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Первичный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ключ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D7C48EB-3786-4FD9-818D-0B035BD2E3F6}"/>
              </a:ext>
            </a:extLst>
          </p:cNvPr>
          <p:cNvSpPr/>
          <p:nvPr/>
        </p:nvSpPr>
        <p:spPr>
          <a:xfrm>
            <a:off x="0" y="461651"/>
            <a:ext cx="9144000" cy="397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>
                <a:solidFill>
                  <a:srgbClr val="CC3300"/>
                </a:solidFill>
              </a:rPr>
              <a:t>Определение (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Первичный</a:t>
            </a:r>
            <a:r>
              <a:rPr lang="en-GB" altLang="ru-RU" sz="1350" b="1" u="sng" dirty="0">
                <a:solidFill>
                  <a:srgbClr val="CC3300"/>
                </a:solidFill>
              </a:rPr>
              <a:t> 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ключ</a:t>
            </a:r>
            <a:r>
              <a:rPr lang="en-GB" altLang="ru-RU" sz="1350" b="1" u="sng" dirty="0">
                <a:solidFill>
                  <a:srgbClr val="CC3300"/>
                </a:solidFill>
              </a:rPr>
              <a:t> 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отношения</a:t>
            </a:r>
            <a:r>
              <a:rPr lang="ru-RU" altLang="ru-RU" sz="1350" b="1" u="sng" dirty="0">
                <a:solidFill>
                  <a:srgbClr val="CC3300"/>
                </a:solidFill>
              </a:rPr>
              <a:t> в реляционной алгебре</a:t>
            </a:r>
            <a:r>
              <a:rPr lang="en-GB" altLang="ru-RU" sz="1350" b="1" u="sng" dirty="0">
                <a:solidFill>
                  <a:srgbClr val="CC3300"/>
                </a:solidFill>
              </a:rPr>
              <a:t>)</a:t>
            </a:r>
            <a:r>
              <a:rPr lang="en-GB" altLang="ru-RU" sz="1350" b="1" dirty="0">
                <a:solidFill>
                  <a:srgbClr val="CC3300"/>
                </a:solidFill>
              </a:rPr>
              <a:t>: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или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набор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которых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позволяют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однозначно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выбрать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кортеж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называется</a:t>
            </a:r>
            <a:r>
              <a:rPr lang="ru-RU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первичным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ключом</a:t>
            </a:r>
            <a:r>
              <a:rPr lang="en-GB" altLang="ru-RU" sz="135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состоящий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из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простым</a:t>
            </a:r>
            <a:r>
              <a:rPr lang="en-GB" altLang="ru-RU" sz="135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состоящий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из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двух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или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более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составным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или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конкатенированным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dirty="0" err="1">
                <a:solidFill>
                  <a:srgbClr val="000099"/>
                </a:solidFill>
              </a:rPr>
              <a:t>Обратим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внимание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то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что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ключи</a:t>
            </a:r>
            <a:r>
              <a:rPr lang="en-GB" altLang="ru-RU" sz="1350" dirty="0">
                <a:solidFill>
                  <a:srgbClr val="000099"/>
                </a:solidFill>
              </a:rPr>
              <a:t> в </a:t>
            </a:r>
            <a:r>
              <a:rPr lang="en-GB" altLang="ru-RU" sz="1350" dirty="0" err="1">
                <a:solidFill>
                  <a:srgbClr val="000099"/>
                </a:solidFill>
              </a:rPr>
              <a:t>отношениях</a:t>
            </a:r>
            <a:r>
              <a:rPr lang="en-GB" altLang="ru-RU" sz="1350" dirty="0">
                <a:solidFill>
                  <a:srgbClr val="000099"/>
                </a:solidFill>
              </a:rPr>
              <a:t> (</a:t>
            </a:r>
            <a:r>
              <a:rPr lang="en-GB" altLang="ru-RU" sz="1350" dirty="0" err="1">
                <a:solidFill>
                  <a:srgbClr val="000099"/>
                </a:solidFill>
              </a:rPr>
              <a:t>логический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уровень</a:t>
            </a:r>
            <a:r>
              <a:rPr lang="en-GB" altLang="ru-RU" sz="1350" dirty="0">
                <a:solidFill>
                  <a:srgbClr val="000099"/>
                </a:solidFill>
              </a:rPr>
              <a:t>) и </a:t>
            </a:r>
            <a:r>
              <a:rPr lang="ru-RU" altLang="ru-RU" sz="1350" dirty="0">
                <a:solidFill>
                  <a:srgbClr val="000099"/>
                </a:solidFill>
              </a:rPr>
              <a:t>соответствующих им </a:t>
            </a:r>
            <a:r>
              <a:rPr lang="en-GB" altLang="ru-RU" sz="1350" dirty="0" err="1">
                <a:solidFill>
                  <a:srgbClr val="000099"/>
                </a:solidFill>
              </a:rPr>
              <a:t>реляционных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таблицах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находятся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взаимно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однозначном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соответствии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>
                <a:solidFill>
                  <a:srgbClr val="CC3300"/>
                </a:solidFill>
              </a:rPr>
              <a:t>Определение (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суррогатный</a:t>
            </a:r>
            <a:r>
              <a:rPr lang="en-GB" altLang="ru-RU" sz="1350" b="1" u="sng" dirty="0">
                <a:solidFill>
                  <a:srgbClr val="CC3300"/>
                </a:solidFill>
              </a:rPr>
              <a:t> 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ключ</a:t>
            </a:r>
            <a:r>
              <a:rPr lang="en-GB" altLang="ru-RU" sz="1350" b="1" u="sng" dirty="0">
                <a:solidFill>
                  <a:srgbClr val="CC3300"/>
                </a:solidFill>
              </a:rPr>
              <a:t>)</a:t>
            </a:r>
            <a:r>
              <a:rPr lang="en-GB" altLang="ru-RU" sz="1350" dirty="0">
                <a:solidFill>
                  <a:srgbClr val="CC3300"/>
                </a:solidFill>
              </a:rPr>
              <a:t>: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Суррогатным</a:t>
            </a:r>
            <a:r>
              <a:rPr lang="ru-RU" altLang="ru-RU" sz="1350" b="1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н</a:t>
            </a:r>
            <a:r>
              <a:rPr lang="en-GB" altLang="ru-RU" sz="1350" dirty="0" err="1">
                <a:solidFill>
                  <a:srgbClr val="000099"/>
                </a:solidFill>
              </a:rPr>
              <a:t>азыва</a:t>
            </a:r>
            <a:r>
              <a:rPr lang="ru-RU" altLang="ru-RU" sz="1350" dirty="0" err="1">
                <a:solidFill>
                  <a:srgbClr val="000099"/>
                </a:solidFill>
              </a:rPr>
              <a:t>ет</a:t>
            </a:r>
            <a:r>
              <a:rPr lang="en-GB" altLang="ru-RU" sz="1350" dirty="0" err="1">
                <a:solidFill>
                  <a:srgbClr val="000099"/>
                </a:solidFill>
              </a:rPr>
              <a:t>ся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не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имеющий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прототипа</a:t>
            </a:r>
            <a:r>
              <a:rPr lang="en-GB" altLang="ru-RU" sz="1350" dirty="0">
                <a:solidFill>
                  <a:srgbClr val="000099"/>
                </a:solidFill>
              </a:rPr>
              <a:t> в </a:t>
            </a:r>
            <a:r>
              <a:rPr lang="en-GB" altLang="ru-RU" sz="1350" dirty="0" err="1">
                <a:solidFill>
                  <a:srgbClr val="000099"/>
                </a:solidFill>
              </a:rPr>
              <a:t>предметной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области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  <a:r>
              <a:rPr lang="ru-RU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Обычно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его значения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генериру</a:t>
            </a:r>
            <a:r>
              <a:rPr lang="ru-RU" altLang="ru-RU" sz="1350" dirty="0">
                <a:solidFill>
                  <a:srgbClr val="000099"/>
                </a:solidFill>
              </a:rPr>
              <a:t>ю</a:t>
            </a:r>
            <a:r>
              <a:rPr lang="en-GB" altLang="ru-RU" sz="1350" dirty="0" err="1">
                <a:solidFill>
                  <a:srgbClr val="000099"/>
                </a:solidFill>
              </a:rPr>
              <a:t>тся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приложением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 err="1"/>
              <a:t>Утверждение</a:t>
            </a:r>
            <a:r>
              <a:rPr lang="en-GB" altLang="ru-RU" sz="1350" b="1" u="sng" dirty="0"/>
              <a:t>:</a:t>
            </a:r>
            <a:r>
              <a:rPr lang="en-GB" altLang="ru-RU" sz="1350" dirty="0">
                <a:solidFill>
                  <a:srgbClr val="009900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Из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того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что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кортежи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повторяются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следует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что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любое</a:t>
            </a:r>
            <a:r>
              <a:rPr lang="en-GB" altLang="ru-RU" sz="1350" dirty="0">
                <a:solidFill>
                  <a:srgbClr val="000099"/>
                </a:solidFill>
              </a:rPr>
              <a:t> отношение </a:t>
            </a:r>
            <a:r>
              <a:rPr lang="en-GB" altLang="ru-RU" sz="1350" dirty="0" err="1">
                <a:solidFill>
                  <a:srgbClr val="000099"/>
                </a:solidFill>
              </a:rPr>
              <a:t>имеет</a:t>
            </a:r>
            <a:r>
              <a:rPr lang="ru-RU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dirty="0" err="1">
                <a:solidFill>
                  <a:srgbClr val="000099"/>
                </a:solidFill>
              </a:rPr>
              <a:t>Заметим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что</a:t>
            </a:r>
            <a:r>
              <a:rPr lang="en-GB" altLang="ru-RU" sz="1350" dirty="0">
                <a:solidFill>
                  <a:srgbClr val="000099"/>
                </a:solidFill>
              </a:rPr>
              <a:t> в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могут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войти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все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атрибуты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 err="1"/>
              <a:t>Утверждение</a:t>
            </a:r>
            <a:r>
              <a:rPr lang="en-GB" altLang="ru-RU" sz="1350" b="1" u="sng" dirty="0"/>
              <a:t>:</a:t>
            </a:r>
            <a:r>
              <a:rPr lang="en-GB" altLang="ru-RU" sz="1350" b="1" dirty="0"/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Пополнение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еще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одним</a:t>
            </a:r>
            <a:r>
              <a:rPr lang="en-GB" altLang="ru-RU" sz="1350" dirty="0">
                <a:solidFill>
                  <a:srgbClr val="000099"/>
                </a:solidFill>
              </a:rPr>
              <a:t> (</a:t>
            </a:r>
            <a:r>
              <a:rPr lang="en-GB" altLang="ru-RU" sz="1350" dirty="0" err="1">
                <a:solidFill>
                  <a:srgbClr val="000099"/>
                </a:solidFill>
              </a:rPr>
              <a:t>не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ключевым</a:t>
            </a:r>
            <a:r>
              <a:rPr lang="en-GB" altLang="ru-RU" sz="1350" dirty="0">
                <a:solidFill>
                  <a:srgbClr val="000099"/>
                </a:solidFill>
              </a:rPr>
              <a:t>)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атрибутом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есть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>
                <a:solidFill>
                  <a:srgbClr val="CC3300"/>
                </a:solidFill>
              </a:rPr>
              <a:t>Определение</a:t>
            </a:r>
            <a:r>
              <a:rPr lang="en-GB" altLang="ru-RU" sz="1350" b="1" dirty="0">
                <a:solidFill>
                  <a:srgbClr val="CC3300"/>
                </a:solidFill>
              </a:rPr>
              <a:t>: </a:t>
            </a:r>
            <a:r>
              <a:rPr lang="en-GB" altLang="ru-RU" sz="1350" dirty="0" err="1">
                <a:solidFill>
                  <a:srgbClr val="000099"/>
                </a:solidFill>
              </a:rPr>
              <a:t>Если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удаление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лишает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ключевой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набор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статуса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ключа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то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такой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минимальным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 err="1"/>
              <a:t>Замечание</a:t>
            </a:r>
            <a:r>
              <a:rPr lang="en-GB" altLang="ru-RU" sz="1350" b="1" u="sng" dirty="0"/>
              <a:t> </a:t>
            </a:r>
            <a:r>
              <a:rPr lang="ru-RU" altLang="ru-RU" sz="1350" b="1" u="sng" dirty="0"/>
              <a:t>1</a:t>
            </a:r>
            <a:r>
              <a:rPr lang="en-GB" altLang="ru-RU" sz="1350" b="1" dirty="0"/>
              <a:t>: </a:t>
            </a:r>
            <a:r>
              <a:rPr lang="en-GB" altLang="ru-RU" sz="1350" b="1" dirty="0" err="1">
                <a:solidFill>
                  <a:srgbClr val="000099"/>
                </a:solidFill>
              </a:rPr>
              <a:t>Первичным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ключом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350" dirty="0">
                <a:solidFill>
                  <a:srgbClr val="000099"/>
                </a:solidFill>
              </a:rPr>
              <a:t> в </a:t>
            </a:r>
            <a:r>
              <a:rPr lang="en-GB" altLang="ru-RU" sz="1350" dirty="0" err="1">
                <a:solidFill>
                  <a:srgbClr val="000099"/>
                </a:solidFill>
              </a:rPr>
              <a:t>действительности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минимальный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первичный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b="1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350" b="1" u="sng" dirty="0"/>
              <a:t>Замечание 2</a:t>
            </a:r>
            <a:r>
              <a:rPr lang="ru-RU" altLang="ru-RU" sz="1350" b="1" dirty="0"/>
              <a:t>: </a:t>
            </a:r>
            <a:r>
              <a:rPr lang="ru-RU" altLang="ru-RU" sz="1350" dirty="0">
                <a:solidFill>
                  <a:srgbClr val="000099"/>
                </a:solidFill>
              </a:rPr>
              <a:t>Операция проекция может иметь результатом отношение в котором нет первичного ключа.</a:t>
            </a:r>
            <a:endParaRPr lang="en-GB" altLang="ru-RU" sz="135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9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00000"/>
                </a:solidFill>
              </a:rPr>
              <a:t>М</a:t>
            </a:r>
            <a:r>
              <a:rPr lang="en-GB" altLang="ru-RU" sz="1800" b="1" dirty="0" err="1">
                <a:solidFill>
                  <a:srgbClr val="C00000"/>
                </a:solidFill>
              </a:rPr>
              <a:t>инимальный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первичный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ключ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DB595DED-8B79-454D-92B6-A71487D80BCD}"/>
              </a:ext>
            </a:extLst>
          </p:cNvPr>
          <p:cNvGrpSpPr>
            <a:grpSpLocks/>
          </p:cNvGrpSpPr>
          <p:nvPr/>
        </p:nvGrpSpPr>
        <p:grpSpPr bwMode="auto">
          <a:xfrm>
            <a:off x="1537097" y="699542"/>
            <a:ext cx="5981700" cy="1041797"/>
            <a:chOff x="221" y="1344"/>
            <a:chExt cx="5024" cy="875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0B15D259-45AB-4699-BF20-727F24F58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4" y="1344"/>
              <a:ext cx="3681" cy="875"/>
              <a:chOff x="1564" y="1344"/>
              <a:chExt cx="3681" cy="875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1D4BE1D3-9D09-48F7-9A1E-EA5AB5FA85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8" y="1571"/>
                <a:ext cx="3317" cy="268"/>
                <a:chOff x="1928" y="1571"/>
                <a:chExt cx="3317" cy="268"/>
              </a:xfrm>
            </p:grpSpPr>
            <p:sp>
              <p:nvSpPr>
                <p:cNvPr id="17" name="Rectangle 5">
                  <a:extLst>
                    <a:ext uri="{FF2B5EF4-FFF2-40B4-BE49-F238E27FC236}">
                      <a16:creationId xmlns:a16="http://schemas.microsoft.com/office/drawing/2014/main" id="{43EB2BB7-0430-428C-BB0D-515A8257F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" y="1571"/>
                  <a:ext cx="664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6">
                  <a:extLst>
                    <a:ext uri="{FF2B5EF4-FFF2-40B4-BE49-F238E27FC236}">
                      <a16:creationId xmlns:a16="http://schemas.microsoft.com/office/drawing/2014/main" id="{9799FC30-9F9B-442B-BF7A-7A8E4E19B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9" y="1571"/>
                  <a:ext cx="663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7">
                  <a:extLst>
                    <a:ext uri="{FF2B5EF4-FFF2-40B4-BE49-F238E27FC236}">
                      <a16:creationId xmlns:a16="http://schemas.microsoft.com/office/drawing/2014/main" id="{F88B1193-4CE3-4155-8F26-C32602C75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4" y="1571"/>
                  <a:ext cx="664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ts val="300"/>
                    </a:spcBef>
                    <a:buNone/>
                  </a:pPr>
                  <a:r>
                    <a:rPr lang="en-GB" altLang="ru-RU" sz="1200" b="1"/>
                    <a:t>Паспорт</a:t>
                  </a:r>
                </a:p>
              </p:txBody>
            </p:sp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68CD09C1-F94C-4847-87AB-0B82A5387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571"/>
                  <a:ext cx="663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ts val="300"/>
                    </a:spcBef>
                    <a:buNone/>
                  </a:pPr>
                  <a:r>
                    <a:rPr lang="en-GB" altLang="ru-RU" sz="1200" b="1">
                      <a:latin typeface="Georgia" panose="02040502050405020303" pitchFamily="18" charset="0"/>
                    </a:rPr>
                    <a:t>ФИО</a:t>
                  </a:r>
                </a:p>
              </p:txBody>
            </p:sp>
            <p:sp>
              <p:nvSpPr>
                <p:cNvPr id="21" name="Rectangle 9">
                  <a:extLst>
                    <a:ext uri="{FF2B5EF4-FFF2-40B4-BE49-F238E27FC236}">
                      <a16:creationId xmlns:a16="http://schemas.microsoft.com/office/drawing/2014/main" id="{64E93A73-ECBE-4961-8B45-DE108AB38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8" y="1571"/>
                  <a:ext cx="664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ts val="300"/>
                    </a:spcBef>
                    <a:buNone/>
                  </a:pPr>
                  <a:r>
                    <a:rPr lang="en-GB" altLang="ru-RU" sz="1200" b="1">
                      <a:latin typeface="Georgia" panose="02040502050405020303" pitchFamily="18" charset="0"/>
                    </a:rPr>
                    <a:t>ИНН</a:t>
                  </a:r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031CD11F-2A01-43D2-9BD2-C357E42EA9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8" y="1571"/>
                  <a:ext cx="3318" cy="1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0D9E4885-FC44-4CBD-A39A-5E133B344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8" y="1840"/>
                  <a:ext cx="3318" cy="1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50E43B00-F3D2-4107-B38F-75D2CC2ED0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8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055270A0-A815-4BFF-BE24-A2010CEF7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F6768EE5-133C-4504-B15B-3B5D430F4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4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97786D48-E881-49E7-8401-EEC11D1CF0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9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C3B59E18-B413-439E-A23C-DCDE0ED96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1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F8C3A15C-8263-4AE3-AA34-3314EC99B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45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" name="Oval 18">
                <a:extLst>
                  <a:ext uri="{FF2B5EF4-FFF2-40B4-BE49-F238E27FC236}">
                    <a16:creationId xmlns:a16="http://schemas.microsoft.com/office/drawing/2014/main" id="{45CCB305-253C-4DBD-9B70-F53B98804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1390"/>
                <a:ext cx="1451" cy="681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ru-RU" altLang="ru-RU" sz="135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0A0B40CB-D745-40DD-B08B-9BDD660660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4" y="1344"/>
                <a:ext cx="2541" cy="875"/>
                <a:chOff x="1564" y="1344"/>
                <a:chExt cx="2541" cy="875"/>
              </a:xfrm>
            </p:grpSpPr>
            <p:sp>
              <p:nvSpPr>
                <p:cNvPr id="12" name="Oval 20">
                  <a:extLst>
                    <a:ext uri="{FF2B5EF4-FFF2-40B4-BE49-F238E27FC236}">
                      <a16:creationId xmlns:a16="http://schemas.microsoft.com/office/drawing/2014/main" id="{7C725E09-EEC1-495F-98D4-8F4A597EE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1" y="1390"/>
                  <a:ext cx="953" cy="589"/>
                </a:xfrm>
                <a:prstGeom prst="ellipse">
                  <a:avLst/>
                </a:prstGeom>
                <a:solidFill>
                  <a:srgbClr val="FF00FF">
                    <a:alpha val="20000"/>
                  </a:srgbClr>
                </a:solidFill>
                <a:ln w="25560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Oval 21">
                  <a:extLst>
                    <a:ext uri="{FF2B5EF4-FFF2-40B4-BE49-F238E27FC236}">
                      <a16:creationId xmlns:a16="http://schemas.microsoft.com/office/drawing/2014/main" id="{E740F820-B2C8-41BD-B15D-6C067F8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8" y="1344"/>
                  <a:ext cx="2087" cy="681"/>
                </a:xfrm>
                <a:prstGeom prst="ellipse">
                  <a:avLst/>
                </a:prstGeom>
                <a:solidFill>
                  <a:srgbClr val="0000FF">
                    <a:alpha val="20000"/>
                  </a:srgbClr>
                </a:solidFill>
                <a:ln w="2556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 Box 22">
                  <a:extLst>
                    <a:ext uri="{FF2B5EF4-FFF2-40B4-BE49-F238E27FC236}">
                      <a16:creationId xmlns:a16="http://schemas.microsoft.com/office/drawing/2014/main" id="{C0A7227D-702E-4A59-A35A-C9D7105CC2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1" y="2025"/>
                  <a:ext cx="59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ts val="938"/>
                    </a:spcBef>
                    <a:buClr>
                      <a:srgbClr val="FF33CC"/>
                    </a:buClr>
                    <a:buNone/>
                  </a:pPr>
                  <a:r>
                    <a:rPr lang="en-GB" altLang="ru-RU" sz="1500" dirty="0">
                      <a:solidFill>
                        <a:srgbClr val="FF33CC"/>
                      </a:solidFill>
                    </a:rPr>
                    <a:t>ПК</a:t>
                  </a:r>
                </a:p>
              </p:txBody>
            </p:sp>
            <p:sp>
              <p:nvSpPr>
                <p:cNvPr id="15" name="Text Box 23">
                  <a:extLst>
                    <a:ext uri="{FF2B5EF4-FFF2-40B4-BE49-F238E27FC236}">
                      <a16:creationId xmlns:a16="http://schemas.microsoft.com/office/drawing/2014/main" id="{AEEE7F83-47CA-41F3-9BEC-9C9204F89E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84" y="1989"/>
                  <a:ext cx="59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ts val="938"/>
                    </a:spcBef>
                    <a:buClr>
                      <a:srgbClr val="0000FF"/>
                    </a:buClr>
                    <a:buNone/>
                  </a:pPr>
                  <a:r>
                    <a:rPr lang="en-GB" altLang="ru-RU" sz="1500">
                      <a:solidFill>
                        <a:srgbClr val="0000FF"/>
                      </a:solidFill>
                    </a:rPr>
                    <a:t>ПК</a:t>
                  </a:r>
                </a:p>
              </p:txBody>
            </p:sp>
            <p:sp>
              <p:nvSpPr>
                <p:cNvPr id="16" name="Line 24">
                  <a:extLst>
                    <a:ext uri="{FF2B5EF4-FFF2-40B4-BE49-F238E27FC236}">
                      <a16:creationId xmlns:a16="http://schemas.microsoft.com/office/drawing/2014/main" id="{05D4D375-5B81-477A-991D-1DF86693F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64" y="1662"/>
                  <a:ext cx="274" cy="1"/>
                </a:xfrm>
                <a:prstGeom prst="line">
                  <a:avLst/>
                </a:prstGeom>
                <a:noFill/>
                <a:ln w="28440">
                  <a:solidFill>
                    <a:srgbClr val="FF0000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7C01C83C-10BE-489A-90C9-C92F56176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" y="1488"/>
              <a:ext cx="1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44"/>
                </a:spcBef>
                <a:buClr>
                  <a:srgbClr val="FF0000"/>
                </a:buClr>
                <a:buNone/>
              </a:pPr>
              <a:r>
                <a:rPr lang="en-GB" altLang="ru-RU" sz="14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Минимальный</a:t>
              </a:r>
              <a:r>
                <a:rPr lang="en-GB" altLang="ru-RU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ru-RU" sz="14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первичный</a:t>
              </a:r>
              <a:r>
                <a:rPr lang="en-GB" altLang="ru-RU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ru-RU" sz="14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ключ</a:t>
              </a:r>
              <a:endParaRPr lang="en-GB" altLang="ru-RU" sz="1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" name="Text Box 1">
            <a:extLst>
              <a:ext uri="{FF2B5EF4-FFF2-40B4-BE49-F238E27FC236}">
                <a16:creationId xmlns:a16="http://schemas.microsoft.com/office/drawing/2014/main" id="{2E4B24EF-D7E7-4A3D-A965-5F533DEF4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213" y="1626955"/>
            <a:ext cx="70246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938"/>
              </a:spcBef>
              <a:buClr>
                <a:srgbClr val="FF9933"/>
              </a:buClr>
              <a:buNone/>
            </a:pPr>
            <a:r>
              <a:rPr lang="en-GB" altLang="ru-RU" sz="1500" dirty="0">
                <a:solidFill>
                  <a:srgbClr val="FF9933"/>
                </a:solidFill>
              </a:rPr>
              <a:t>ПК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7E50C76-3E36-4D28-B2C1-FFA9299B687B}"/>
              </a:ext>
            </a:extLst>
          </p:cNvPr>
          <p:cNvSpPr/>
          <p:nvPr/>
        </p:nvSpPr>
        <p:spPr>
          <a:xfrm>
            <a:off x="0" y="218163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altLang="ru-RU" sz="1400" b="1" u="sng" dirty="0">
                <a:solidFill>
                  <a:srgbClr val="C00000"/>
                </a:solidFill>
              </a:rPr>
              <a:t>Замечание:</a:t>
            </a:r>
            <a:r>
              <a:rPr lang="en-GB" altLang="ru-RU" sz="1400" b="1" dirty="0">
                <a:solidFill>
                  <a:srgbClr val="C00000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Изучая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понимать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все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приводимые</a:t>
            </a:r>
            <a:r>
              <a:rPr lang="en-GB" altLang="ru-RU" sz="1400" dirty="0">
                <a:solidFill>
                  <a:srgbClr val="000099"/>
                </a:solidFill>
              </a:rPr>
              <a:t>  в </a:t>
            </a:r>
            <a:r>
              <a:rPr lang="en-GB" altLang="ru-RU" sz="1400" dirty="0" err="1">
                <a:solidFill>
                  <a:srgbClr val="000099"/>
                </a:solidFill>
              </a:rPr>
              <a:t>лекциях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примеры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необходимости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сделаны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простыми</a:t>
            </a:r>
            <a:r>
              <a:rPr lang="en-GB" altLang="ru-RU" sz="1400" dirty="0">
                <a:solidFill>
                  <a:srgbClr val="000099"/>
                </a:solidFill>
              </a:rPr>
              <a:t>.  </a:t>
            </a:r>
            <a:r>
              <a:rPr lang="en-GB" altLang="ru-RU" sz="1400" dirty="0" err="1">
                <a:solidFill>
                  <a:srgbClr val="000099"/>
                </a:solidFill>
              </a:rPr>
              <a:t>Всегда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ограничиваться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контекстом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примера</a:t>
            </a:r>
            <a:r>
              <a:rPr lang="en-GB" altLang="ru-RU" sz="1400" dirty="0">
                <a:solidFill>
                  <a:srgbClr val="000099"/>
                </a:solidFill>
              </a:rPr>
              <a:t>, и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пытаться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рассуждать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жизни</a:t>
            </a:r>
            <a:r>
              <a:rPr lang="en-GB" altLang="ru-RU" sz="1400" dirty="0">
                <a:solidFill>
                  <a:srgbClr val="000099"/>
                </a:solidFill>
              </a:rPr>
              <a:t>”,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”.</a:t>
            </a:r>
          </a:p>
          <a:p>
            <a:pPr indent="360000" algn="just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altLang="ru-RU" sz="1400" dirty="0" err="1">
                <a:solidFill>
                  <a:srgbClr val="000099"/>
                </a:solidFill>
              </a:rPr>
              <a:t>Так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нашем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спросить</a:t>
            </a:r>
            <a:r>
              <a:rPr lang="en-GB" altLang="ru-RU" sz="1400" dirty="0">
                <a:solidFill>
                  <a:srgbClr val="000099"/>
                </a:solidFill>
              </a:rPr>
              <a:t>: “А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теми</a:t>
            </a:r>
            <a:r>
              <a:rPr lang="en-GB" altLang="ru-RU" sz="1400" dirty="0">
                <a:solidFill>
                  <a:srgbClr val="000099"/>
                </a:solidFill>
              </a:rPr>
              <a:t>, у </a:t>
            </a:r>
            <a:r>
              <a:rPr lang="en-GB" altLang="ru-RU" sz="1400" dirty="0" err="1">
                <a:solidFill>
                  <a:srgbClr val="000099"/>
                </a:solidFill>
              </a:rPr>
              <a:t>кого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нет</a:t>
            </a:r>
            <a:r>
              <a:rPr lang="en-GB" altLang="ru-RU" sz="1400" dirty="0">
                <a:solidFill>
                  <a:srgbClr val="000099"/>
                </a:solidFill>
              </a:rPr>
              <a:t> ИНН?”. </a:t>
            </a:r>
            <a:r>
              <a:rPr lang="en-GB" altLang="ru-RU" sz="1400" dirty="0" err="1">
                <a:solidFill>
                  <a:srgbClr val="000099"/>
                </a:solidFill>
              </a:rPr>
              <a:t>Так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вот</a:t>
            </a:r>
            <a:r>
              <a:rPr lang="en-GB" altLang="ru-RU" sz="1400" dirty="0">
                <a:solidFill>
                  <a:srgbClr val="000099"/>
                </a:solidFill>
              </a:rPr>
              <a:t>, в </a:t>
            </a:r>
            <a:r>
              <a:rPr lang="en-GB" altLang="ru-RU" sz="1400" dirty="0" err="1">
                <a:solidFill>
                  <a:srgbClr val="000099"/>
                </a:solidFill>
              </a:rPr>
              <a:t>примере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предполагается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ИНН </a:t>
            </a:r>
            <a:r>
              <a:rPr lang="en-GB" altLang="ru-RU" sz="1400" dirty="0" err="1">
                <a:solidFill>
                  <a:srgbClr val="000099"/>
                </a:solidFill>
              </a:rPr>
              <a:t>есть</a:t>
            </a:r>
            <a:r>
              <a:rPr lang="en-GB" altLang="ru-RU" sz="1400" dirty="0">
                <a:solidFill>
                  <a:srgbClr val="000099"/>
                </a:solidFill>
              </a:rPr>
              <a:t> у </a:t>
            </a:r>
            <a:r>
              <a:rPr lang="en-GB" altLang="ru-RU" sz="1400" dirty="0" err="1">
                <a:solidFill>
                  <a:srgbClr val="000099"/>
                </a:solidFill>
              </a:rPr>
              <a:t>всех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altLang="ru-RU" sz="1400" dirty="0" err="1">
                <a:solidFill>
                  <a:srgbClr val="000099"/>
                </a:solidFill>
              </a:rPr>
              <a:t>При</a:t>
            </a:r>
            <a:r>
              <a:rPr lang="en-GB" altLang="ru-RU" sz="1400" dirty="0">
                <a:solidFill>
                  <a:srgbClr val="000099"/>
                </a:solidFill>
              </a:rPr>
              <a:t> проектировании </a:t>
            </a:r>
            <a:r>
              <a:rPr lang="en-GB" altLang="ru-RU" sz="1400" dirty="0" err="1">
                <a:solidFill>
                  <a:srgbClr val="000099"/>
                </a:solidFill>
              </a:rPr>
              <a:t>реальных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необходимые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ориентиры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спецификация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бизнеса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01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Поля</a:t>
            </a:r>
            <a:r>
              <a:rPr lang="en-GB" altLang="ru-RU" sz="2000" b="1" dirty="0">
                <a:solidFill>
                  <a:srgbClr val="CC3300"/>
                </a:solidFill>
              </a:rPr>
              <a:t>,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записи</a:t>
            </a:r>
            <a:r>
              <a:rPr lang="en-GB" altLang="ru-RU" sz="2000" b="1" dirty="0">
                <a:solidFill>
                  <a:srgbClr val="CC3300"/>
                </a:solidFill>
              </a:rPr>
              <a:t>, </a:t>
            </a:r>
            <a:r>
              <a:rPr lang="en-GB" altLang="ru-RU" sz="2000" b="1" dirty="0" err="1">
                <a:solidFill>
                  <a:srgbClr val="CC3300"/>
                </a:solidFill>
              </a:rPr>
              <a:t>наборы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записей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Данные </a:t>
            </a:r>
            <a:r>
              <a:rPr lang="ru-RU" altLang="ru-RU" sz="1400" dirty="0">
                <a:solidFill>
                  <a:srgbClr val="000099"/>
                </a:solidFill>
              </a:rPr>
              <a:t>часто </a:t>
            </a:r>
            <a:r>
              <a:rPr lang="en-GB" altLang="ru-RU" sz="1400" dirty="0" err="1">
                <a:solidFill>
                  <a:srgbClr val="000099"/>
                </a:solidFill>
              </a:rPr>
              <a:t>хранятся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виде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Записью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минимальную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уникально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идентифицируемую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единицу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независимого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хранения</a:t>
            </a:r>
            <a:r>
              <a:rPr lang="en-GB" altLang="ru-RU" sz="1400" dirty="0">
                <a:solidFill>
                  <a:srgbClr val="000099"/>
                </a:solidFill>
              </a:rPr>
              <a:t> данных,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образованную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иерархией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полей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Поле </a:t>
            </a:r>
            <a:r>
              <a:rPr lang="en-GB" altLang="ru-RU" sz="1400" b="1" dirty="0" err="1">
                <a:solidFill>
                  <a:srgbClr val="CC3300"/>
                </a:solidFill>
              </a:rPr>
              <a:t>записи</a:t>
            </a:r>
            <a:r>
              <a:rPr lang="en-GB" altLang="ru-RU" sz="1400" dirty="0">
                <a:solidFill>
                  <a:srgbClr val="CC33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</a:rPr>
              <a:t>именованный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элемент</a:t>
            </a:r>
            <a:r>
              <a:rPr lang="en-GB" altLang="ru-RU" sz="1400" dirty="0">
                <a:solidFill>
                  <a:srgbClr val="000099"/>
                </a:solidFill>
              </a:rPr>
              <a:t> данных, </a:t>
            </a:r>
            <a:r>
              <a:rPr lang="en-GB" altLang="ru-RU" sz="1400" dirty="0" err="1">
                <a:solidFill>
                  <a:srgbClr val="000099"/>
                </a:solidFill>
              </a:rPr>
              <a:t>являющийся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частью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базы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файла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Обычно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всегда, </a:t>
            </a:r>
            <a:r>
              <a:rPr lang="en-GB" altLang="ru-RU" sz="1400" dirty="0" err="1">
                <a:solidFill>
                  <a:srgbClr val="000099"/>
                </a:solidFill>
              </a:rPr>
              <a:t>поля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типизированы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элементами</a:t>
            </a:r>
            <a:r>
              <a:rPr lang="en-GB" altLang="ru-RU" sz="1400" b="1" dirty="0">
                <a:solidFill>
                  <a:srgbClr val="CC3300"/>
                </a:solidFill>
              </a:rPr>
              <a:t> данных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уникальной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идентификации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можно </a:t>
            </a:r>
            <a:r>
              <a:rPr lang="en-GB" altLang="ru-RU" sz="1400" dirty="0" err="1">
                <a:solidFill>
                  <a:srgbClr val="000099"/>
                </a:solidFill>
              </a:rPr>
              <a:t>выдел</a:t>
            </a:r>
            <a:r>
              <a:rPr lang="ru-RU" altLang="ru-RU" sz="1400" dirty="0">
                <a:solidFill>
                  <a:srgbClr val="000099"/>
                </a:solidFill>
              </a:rPr>
              <a:t>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нескольк</a:t>
            </a:r>
            <a:r>
              <a:rPr lang="ru-RU" altLang="ru-RU" sz="1400" dirty="0">
                <a:solidFill>
                  <a:srgbClr val="000099"/>
                </a:solidFill>
              </a:rPr>
              <a:t>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качестве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ключей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Могут создаваться специальные идентификаторы не имеющие смысла в предметной области.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Схема </a:t>
            </a:r>
            <a:r>
              <a:rPr lang="en-GB" altLang="ru-RU" sz="1400" b="1" dirty="0" err="1">
                <a:solidFill>
                  <a:srgbClr val="CC3300"/>
                </a:solidFill>
              </a:rPr>
              <a:t>записи</a:t>
            </a:r>
            <a:r>
              <a:rPr lang="en-GB" altLang="ru-RU" sz="1400" dirty="0">
                <a:solidFill>
                  <a:srgbClr val="CC33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- это </a:t>
            </a:r>
            <a:r>
              <a:rPr lang="en-GB" altLang="ru-RU" sz="1400" dirty="0" err="1">
                <a:solidFill>
                  <a:srgbClr val="000099"/>
                </a:solidFill>
              </a:rPr>
              <a:t>описание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внутренней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. Схема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связную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последовательность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b="1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образующую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дерево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Замечание</a:t>
            </a:r>
            <a:r>
              <a:rPr lang="ru-RU" altLang="ru-RU" sz="1400" b="1" u="sng" dirty="0">
                <a:solidFill>
                  <a:srgbClr val="CC3300"/>
                </a:solidFill>
              </a:rPr>
              <a:t> 1</a:t>
            </a:r>
            <a:r>
              <a:rPr lang="en-GB" altLang="ru-RU" sz="1400" dirty="0">
                <a:solidFill>
                  <a:srgbClr val="000099"/>
                </a:solidFill>
              </a:rPr>
              <a:t>: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храниться</a:t>
            </a:r>
            <a:r>
              <a:rPr lang="en-GB" altLang="ru-RU" sz="1400" dirty="0">
                <a:solidFill>
                  <a:srgbClr val="000099"/>
                </a:solidFill>
              </a:rPr>
              <a:t> данные, которые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удобно</a:t>
            </a:r>
            <a:r>
              <a:rPr lang="ru-RU" altLang="ru-RU" sz="1400" dirty="0">
                <a:solidFill>
                  <a:srgbClr val="000099"/>
                </a:solidFill>
              </a:rPr>
              <a:t> п</a:t>
            </a:r>
            <a:r>
              <a:rPr lang="en-GB" altLang="ru-RU" sz="1400" dirty="0" err="1">
                <a:solidFill>
                  <a:srgbClr val="000099"/>
                </a:solidFill>
              </a:rPr>
              <a:t>редставлять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типизированными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записями</a:t>
            </a:r>
            <a:r>
              <a:rPr lang="en-GB" altLang="ru-RU" sz="1400" dirty="0">
                <a:solidFill>
                  <a:srgbClr val="000099"/>
                </a:solidFill>
              </a:rPr>
              <a:t>. Это </a:t>
            </a:r>
            <a:r>
              <a:rPr lang="en-GB" altLang="ru-RU" sz="1400" dirty="0" err="1">
                <a:solidFill>
                  <a:srgbClr val="000099"/>
                </a:solidFill>
              </a:rPr>
              <a:t>картографические</a:t>
            </a:r>
            <a:r>
              <a:rPr lang="en-GB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мультимедийные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и </a:t>
            </a:r>
            <a:r>
              <a:rPr lang="en-GB" altLang="ru-RU" sz="1400" dirty="0" err="1">
                <a:solidFill>
                  <a:srgbClr val="000099"/>
                </a:solidFill>
              </a:rPr>
              <a:t>другие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слабо</a:t>
            </a:r>
            <a:r>
              <a:rPr lang="en-GB" altLang="ru-RU" sz="1400" dirty="0">
                <a:solidFill>
                  <a:srgbClr val="000099"/>
                </a:solidFill>
              </a:rPr>
              <a:t> структурированные </a:t>
            </a:r>
            <a:r>
              <a:rPr lang="ru-RU" altLang="ru-RU" sz="1400" dirty="0">
                <a:solidFill>
                  <a:srgbClr val="000099"/>
                </a:solidFill>
              </a:rPr>
              <a:t>или неструктурированные </a:t>
            </a:r>
            <a:r>
              <a:rPr lang="en-GB" altLang="ru-RU" sz="1400" dirty="0">
                <a:solidFill>
                  <a:srgbClr val="000099"/>
                </a:solidFill>
              </a:rPr>
              <a:t>данные.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 2</a:t>
            </a:r>
            <a:r>
              <a:rPr lang="ru-RU" altLang="ru-RU" sz="1400" dirty="0">
                <a:solidFill>
                  <a:srgbClr val="000099"/>
                </a:solidFill>
              </a:rPr>
              <a:t>: Мы будем рассматривать только данные представляемые записями.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79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1800" b="1" dirty="0" err="1">
                <a:solidFill>
                  <a:srgbClr val="C00000"/>
                </a:solidFill>
              </a:rPr>
              <a:t>Функциональные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зависимости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на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отношениях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441960F4-48B3-424F-93BB-DD0DA027D2DE}"/>
                  </a:ext>
                </a:extLst>
              </p:cNvPr>
              <p:cNvSpPr/>
              <p:nvPr/>
            </p:nvSpPr>
            <p:spPr>
              <a:xfrm>
                <a:off x="0" y="461651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FontTx/>
                  <a:buNone/>
                </a:pPr>
                <a:r>
                  <a:rPr lang="ru-RU" altLang="ru-RU" sz="1200" b="1" dirty="0">
                    <a:solidFill>
                      <a:srgbClr val="CC3300"/>
                    </a:solidFill>
                  </a:rPr>
                  <a:t>Функциональные зависимости </a:t>
                </a:r>
                <a:r>
                  <a:rPr lang="ru-RU" altLang="ru-RU" sz="1200" dirty="0">
                    <a:solidFill>
                      <a:srgbClr val="000099"/>
                    </a:solidFill>
                  </a:rPr>
                  <a:t>– это особый вид </a:t>
                </a:r>
                <a:r>
                  <a:rPr lang="ru-RU" altLang="ru-RU" sz="1200" i="1" dirty="0">
                    <a:solidFill>
                      <a:srgbClr val="000099"/>
                    </a:solidFill>
                  </a:rPr>
                  <a:t>ограничений целостности</a:t>
                </a:r>
                <a:r>
                  <a:rPr lang="ru-RU" altLang="ru-RU" sz="1200" dirty="0">
                    <a:solidFill>
                      <a:srgbClr val="000099"/>
                    </a:solidFill>
                  </a:rPr>
                  <a:t>, а потому они предоставляют проектировщику способ отразить семантические зависимости между данными. Распознавание функциональных зависимостей представляет собой часть процесса выяснения </a:t>
                </a:r>
                <a:r>
                  <a:rPr lang="ru-RU" altLang="ru-RU" sz="1200" i="1" dirty="0">
                    <a:solidFill>
                      <a:srgbClr val="000099"/>
                    </a:solidFill>
                  </a:rPr>
                  <a:t>смысла</a:t>
                </a:r>
                <a:r>
                  <a:rPr lang="ru-RU" altLang="ru-RU" sz="1200" dirty="0">
                    <a:solidFill>
                      <a:srgbClr val="000099"/>
                    </a:solidFill>
                  </a:rPr>
                  <a:t> тех или иных данных. Например, тот факт, что поставщик проживает точно в одном городе можно отразить с помощью функциональной зависимости </a:t>
                </a:r>
              </a:p>
              <a:p>
                <a:pPr algn="just">
                  <a:buFontTx/>
                  <a:buNone/>
                </a:pPr>
                <a:r>
                  <a:rPr lang="ru-RU" altLang="ru-RU" sz="1200" dirty="0">
                    <a:solidFill>
                      <a:srgbClr val="000099"/>
                    </a:solidFill>
                  </a:rPr>
                  <a:t>По сути, функциональная зависимость является связью типа «многие-к-одному» между множествами атрибутов внутри отношения. Дадим </a:t>
                </a:r>
                <a:r>
                  <a:rPr lang="ru-RU" altLang="ru-RU" sz="1200" b="1" dirty="0"/>
                  <a:t>определение</a:t>
                </a:r>
                <a:r>
                  <a:rPr lang="ru-RU" altLang="ru-RU" sz="1200" dirty="0"/>
                  <a:t> </a:t>
                </a:r>
                <a:r>
                  <a:rPr lang="ru-RU" altLang="ru-RU" sz="1200" b="1" dirty="0"/>
                  <a:t>функциональной зависимости</a:t>
                </a:r>
                <a:r>
                  <a:rPr lang="ru-RU" altLang="ru-RU" sz="1200" dirty="0">
                    <a:solidFill>
                      <a:srgbClr val="000099"/>
                    </a:solidFill>
                  </a:rPr>
                  <a:t>.</a:t>
                </a:r>
              </a:p>
              <a:p>
                <a:pPr algn="just"/>
                <a:r>
                  <a:rPr lang="ru-RU" altLang="ru-RU" sz="12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является отношением, а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– произвольные подмножества множества атрибутов отношения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. Тогда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функционально  зависимо  от 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 (или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функционально определяет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ru-RU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2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200" dirty="0">
                    <a:solidFill>
                      <a:srgbClr val="000099"/>
                    </a:solidFill>
                  </a:rPr>
                  <a:t>тогда  и  только  тогда,  когда  каждое  значение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441960F4-48B3-424F-93BB-DD0DA027D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51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t="-778" b="-19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">
            <a:extLst>
              <a:ext uri="{FF2B5EF4-FFF2-40B4-BE49-F238E27FC236}">
                <a16:creationId xmlns:a16="http://schemas.microsoft.com/office/drawing/2014/main" id="{8F04A9BD-C775-4A4C-97B6-A2E69C498D8F}"/>
              </a:ext>
            </a:extLst>
          </p:cNvPr>
          <p:cNvGrpSpPr>
            <a:grpSpLocks/>
          </p:cNvGrpSpPr>
          <p:nvPr/>
        </p:nvGrpSpPr>
        <p:grpSpPr bwMode="auto">
          <a:xfrm>
            <a:off x="1278753" y="3304035"/>
            <a:ext cx="6535340" cy="635794"/>
            <a:chOff x="113" y="2659"/>
            <a:chExt cx="5397" cy="534"/>
          </a:xfrm>
        </p:grpSpPr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4A309A83-5295-474E-81B1-F1B8F47DD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2659"/>
              <a:ext cx="1080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/>
                <a:t>Отдел</a:t>
              </a:r>
            </a:p>
          </p:txBody>
        </p:sp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9B59280A-059A-4251-AA46-FE4EAF59D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659"/>
              <a:ext cx="1295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/>
                <a:t>Комиссионные</a:t>
              </a:r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68761F21-6C65-4107-86D7-32DEC5C7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659"/>
              <a:ext cx="863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/>
                <a:t>Оклад</a:t>
              </a:r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4E12ADEF-90F5-4259-A0CA-835A420B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659"/>
              <a:ext cx="1215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/>
                <a:t>Должность</a:t>
              </a:r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8CFC76DF-458B-4807-8D1F-EE656C68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659"/>
              <a:ext cx="944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 dirty="0"/>
                <a:t>ФИО</a:t>
              </a:r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D8851F59-1887-4B73-AA2F-2C836F502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659"/>
              <a:ext cx="5398" cy="1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7AFD31F0-4DFD-46FB-B0DD-6D2A98D9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194"/>
              <a:ext cx="5398" cy="1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BDFA9875-443B-4602-A053-B48373D30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AAAC4F09-1C40-4EE0-A96A-67B5DDE9D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00F968C2-C083-4E55-9D28-4A1B8F582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id="{20F25595-2FFC-477E-A3F7-3BB0E59DB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14">
              <a:extLst>
                <a:ext uri="{FF2B5EF4-FFF2-40B4-BE49-F238E27FC236}">
                  <a16:creationId xmlns:a16="http://schemas.microsoft.com/office/drawing/2014/main" id="{B1C38D5B-A709-4C92-AE93-08E8E9978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C8FBCD7F-2082-4580-B840-564E9D7C2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7" name="AutoShape 16">
            <a:extLst>
              <a:ext uri="{FF2B5EF4-FFF2-40B4-BE49-F238E27FC236}">
                <a16:creationId xmlns:a16="http://schemas.microsoft.com/office/drawing/2014/main" id="{BE4AB3C3-EE85-45AF-B122-A8F9FB25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67" y="4294228"/>
            <a:ext cx="851297" cy="325040"/>
          </a:xfrm>
          <a:prstGeom prst="wedgeRoundRectCallout">
            <a:avLst>
              <a:gd name="adj1" fmla="val 21462"/>
              <a:gd name="adj2" fmla="val -132239"/>
              <a:gd name="adj3" fmla="val 16667"/>
            </a:avLst>
          </a:prstGeom>
          <a:solidFill>
            <a:srgbClr val="FFD585">
              <a:alpha val="59999"/>
            </a:srgbClr>
          </a:solidFill>
          <a:ln w="126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 b="1" dirty="0">
                <a:solidFill>
                  <a:srgbClr val="000099"/>
                </a:solidFill>
              </a:rPr>
              <a:t>ПК</a:t>
            </a:r>
          </a:p>
        </p:txBody>
      </p:sp>
      <p:sp>
        <p:nvSpPr>
          <p:cNvPr id="49" name="AutoShape 18">
            <a:extLst>
              <a:ext uri="{FF2B5EF4-FFF2-40B4-BE49-F238E27FC236}">
                <a16:creationId xmlns:a16="http://schemas.microsoft.com/office/drawing/2014/main" id="{F2658709-5FA4-49E5-9DA3-C0742C62AB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39804" y="4078724"/>
            <a:ext cx="3674289" cy="540544"/>
          </a:xfrm>
          <a:prstGeom prst="wedgeRoundRectCallout">
            <a:avLst>
              <a:gd name="adj1" fmla="val -39588"/>
              <a:gd name="adj2" fmla="val 68244"/>
              <a:gd name="adj3" fmla="val 16667"/>
            </a:avLst>
          </a:prstGeom>
          <a:solidFill>
            <a:srgbClr val="FFD585">
              <a:alpha val="59999"/>
            </a:srgbClr>
          </a:solidFill>
          <a:ln w="126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lIns="0" tIns="0" rIns="0" bIns="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 b="1" dirty="0" err="1">
                <a:solidFill>
                  <a:srgbClr val="000099"/>
                </a:solidFill>
              </a:rPr>
              <a:t>Зависимость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не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от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ключа</a:t>
            </a:r>
            <a:r>
              <a:rPr lang="ru-RU" altLang="ru-RU" sz="1350" b="1" dirty="0">
                <a:solidFill>
                  <a:srgbClr val="000099"/>
                </a:solidFill>
              </a:rPr>
              <a:t>, если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350" b="1" dirty="0">
                <a:solidFill>
                  <a:srgbClr val="000099"/>
                </a:solidFill>
              </a:rPr>
              <a:t>оклад определяет только должность</a:t>
            </a:r>
            <a:endParaRPr lang="en-GB" altLang="ru-RU" sz="1350" b="1" dirty="0">
              <a:solidFill>
                <a:srgbClr val="000099"/>
              </a:solidFill>
            </a:endParaRPr>
          </a:p>
        </p:txBody>
      </p:sp>
      <p:sp>
        <p:nvSpPr>
          <p:cNvPr id="50" name="AutoShape 25">
            <a:extLst>
              <a:ext uri="{FF2B5EF4-FFF2-40B4-BE49-F238E27FC236}">
                <a16:creationId xmlns:a16="http://schemas.microsoft.com/office/drawing/2014/main" id="{466105FB-1D29-4500-94E0-299950A5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9" y="2017262"/>
            <a:ext cx="2664296" cy="1177530"/>
          </a:xfrm>
          <a:prstGeom prst="cloudCallout">
            <a:avLst>
              <a:gd name="adj1" fmla="val 12859"/>
              <a:gd name="adj2" fmla="val 62425"/>
            </a:avLst>
          </a:prstGeom>
          <a:solidFill>
            <a:srgbClr val="FFD585">
              <a:alpha val="70195"/>
            </a:srgbClr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200" b="1" dirty="0">
                <a:solidFill>
                  <a:srgbClr val="000099"/>
                </a:solidFill>
              </a:rPr>
              <a:t>Некоторые </a:t>
            </a:r>
            <a:r>
              <a:rPr lang="en-GB" altLang="ru-RU" sz="1200" b="1" dirty="0">
                <a:solidFill>
                  <a:srgbClr val="000099"/>
                </a:solidFill>
              </a:rPr>
              <a:t>ФЗ </a:t>
            </a:r>
            <a:r>
              <a:rPr lang="en-GB" altLang="ru-RU" sz="1200" b="1" dirty="0" err="1">
                <a:solidFill>
                  <a:srgbClr val="000099"/>
                </a:solidFill>
              </a:rPr>
              <a:t>определенные</a:t>
            </a:r>
            <a:r>
              <a:rPr lang="en-GB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первичным</a:t>
            </a:r>
            <a:r>
              <a:rPr lang="en-GB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ключом</a:t>
            </a:r>
            <a:endParaRPr lang="en-GB" altLang="ru-RU" sz="1200" b="1" dirty="0">
              <a:solidFill>
                <a:srgbClr val="000099"/>
              </a:solidFill>
            </a:endParaRPr>
          </a:p>
        </p:txBody>
      </p:sp>
      <p:sp>
        <p:nvSpPr>
          <p:cNvPr id="79" name="Полилиния: фигура 78">
            <a:extLst>
              <a:ext uri="{FF2B5EF4-FFF2-40B4-BE49-F238E27FC236}">
                <a16:creationId xmlns:a16="http://schemas.microsoft.com/office/drawing/2014/main" id="{09AB6EEA-E792-4566-A733-373CD7D758CF}"/>
              </a:ext>
            </a:extLst>
          </p:cNvPr>
          <p:cNvSpPr/>
          <p:nvPr/>
        </p:nvSpPr>
        <p:spPr>
          <a:xfrm>
            <a:off x="1918176" y="2943186"/>
            <a:ext cx="3715027" cy="358008"/>
          </a:xfrm>
          <a:custGeom>
            <a:avLst/>
            <a:gdLst>
              <a:gd name="connsiteX0" fmla="*/ 0 w 2488818"/>
              <a:gd name="connsiteY0" fmla="*/ 405752 h 440128"/>
              <a:gd name="connsiteX1" fmla="*/ 1278785 w 2488818"/>
              <a:gd name="connsiteY1" fmla="*/ 116 h 440128"/>
              <a:gd name="connsiteX2" fmla="*/ 2488818 w 2488818"/>
              <a:gd name="connsiteY2" fmla="*/ 440128 h 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818" h="440128">
                <a:moveTo>
                  <a:pt x="0" y="405752"/>
                </a:moveTo>
                <a:cubicBezTo>
                  <a:pt x="431991" y="200069"/>
                  <a:pt x="863982" y="-5613"/>
                  <a:pt x="1278785" y="116"/>
                </a:cubicBezTo>
                <a:cubicBezTo>
                  <a:pt x="1693588" y="5845"/>
                  <a:pt x="2291729" y="358772"/>
                  <a:pt x="2488818" y="440128"/>
                </a:cubicBezTo>
              </a:path>
            </a:pathLst>
          </a:custGeom>
          <a:ln>
            <a:solidFill>
              <a:srgbClr val="CC33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олилиния: фигура 79">
            <a:extLst>
              <a:ext uri="{FF2B5EF4-FFF2-40B4-BE49-F238E27FC236}">
                <a16:creationId xmlns:a16="http://schemas.microsoft.com/office/drawing/2014/main" id="{FD3D06B7-995E-4656-A8C0-4AE28382EFBA}"/>
              </a:ext>
            </a:extLst>
          </p:cNvPr>
          <p:cNvSpPr/>
          <p:nvPr/>
        </p:nvSpPr>
        <p:spPr>
          <a:xfrm>
            <a:off x="1918176" y="2869731"/>
            <a:ext cx="5017873" cy="432730"/>
          </a:xfrm>
          <a:custGeom>
            <a:avLst/>
            <a:gdLst>
              <a:gd name="connsiteX0" fmla="*/ 0 w 2488818"/>
              <a:gd name="connsiteY0" fmla="*/ 405752 h 440128"/>
              <a:gd name="connsiteX1" fmla="*/ 1278785 w 2488818"/>
              <a:gd name="connsiteY1" fmla="*/ 116 h 440128"/>
              <a:gd name="connsiteX2" fmla="*/ 2488818 w 2488818"/>
              <a:gd name="connsiteY2" fmla="*/ 440128 h 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818" h="440128">
                <a:moveTo>
                  <a:pt x="0" y="405752"/>
                </a:moveTo>
                <a:cubicBezTo>
                  <a:pt x="431991" y="200069"/>
                  <a:pt x="863982" y="-5613"/>
                  <a:pt x="1278785" y="116"/>
                </a:cubicBezTo>
                <a:cubicBezTo>
                  <a:pt x="1693588" y="5845"/>
                  <a:pt x="2291729" y="358772"/>
                  <a:pt x="2488818" y="440128"/>
                </a:cubicBezTo>
              </a:path>
            </a:pathLst>
          </a:custGeom>
          <a:ln>
            <a:solidFill>
              <a:srgbClr val="CC33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олилиния: фигура 80">
            <a:extLst>
              <a:ext uri="{FF2B5EF4-FFF2-40B4-BE49-F238E27FC236}">
                <a16:creationId xmlns:a16="http://schemas.microsoft.com/office/drawing/2014/main" id="{57B379CB-996C-4EE9-809A-54C7AF191796}"/>
              </a:ext>
            </a:extLst>
          </p:cNvPr>
          <p:cNvSpPr/>
          <p:nvPr/>
        </p:nvSpPr>
        <p:spPr>
          <a:xfrm>
            <a:off x="1918176" y="2947814"/>
            <a:ext cx="1306584" cy="358008"/>
          </a:xfrm>
          <a:custGeom>
            <a:avLst/>
            <a:gdLst>
              <a:gd name="connsiteX0" fmla="*/ 0 w 2488818"/>
              <a:gd name="connsiteY0" fmla="*/ 405752 h 440128"/>
              <a:gd name="connsiteX1" fmla="*/ 1278785 w 2488818"/>
              <a:gd name="connsiteY1" fmla="*/ 116 h 440128"/>
              <a:gd name="connsiteX2" fmla="*/ 2488818 w 2488818"/>
              <a:gd name="connsiteY2" fmla="*/ 440128 h 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818" h="440128">
                <a:moveTo>
                  <a:pt x="0" y="405752"/>
                </a:moveTo>
                <a:cubicBezTo>
                  <a:pt x="431991" y="200069"/>
                  <a:pt x="863982" y="-5613"/>
                  <a:pt x="1278785" y="116"/>
                </a:cubicBezTo>
                <a:cubicBezTo>
                  <a:pt x="1693588" y="5845"/>
                  <a:pt x="2291729" y="358772"/>
                  <a:pt x="2488818" y="440128"/>
                </a:cubicBezTo>
              </a:path>
            </a:pathLst>
          </a:custGeom>
          <a:ln>
            <a:solidFill>
              <a:srgbClr val="CC33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олилиния: фигура 81">
            <a:extLst>
              <a:ext uri="{FF2B5EF4-FFF2-40B4-BE49-F238E27FC236}">
                <a16:creationId xmlns:a16="http://schemas.microsoft.com/office/drawing/2014/main" id="{35375241-3680-4A31-BB43-1FCB3770F068}"/>
              </a:ext>
            </a:extLst>
          </p:cNvPr>
          <p:cNvSpPr/>
          <p:nvPr/>
        </p:nvSpPr>
        <p:spPr>
          <a:xfrm flipV="1">
            <a:off x="2987824" y="3985501"/>
            <a:ext cx="1306585" cy="182277"/>
          </a:xfrm>
          <a:custGeom>
            <a:avLst/>
            <a:gdLst>
              <a:gd name="connsiteX0" fmla="*/ 0 w 2488818"/>
              <a:gd name="connsiteY0" fmla="*/ 405752 h 440128"/>
              <a:gd name="connsiteX1" fmla="*/ 1278785 w 2488818"/>
              <a:gd name="connsiteY1" fmla="*/ 116 h 440128"/>
              <a:gd name="connsiteX2" fmla="*/ 2488818 w 2488818"/>
              <a:gd name="connsiteY2" fmla="*/ 440128 h 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818" h="440128">
                <a:moveTo>
                  <a:pt x="0" y="405752"/>
                </a:moveTo>
                <a:cubicBezTo>
                  <a:pt x="431991" y="200069"/>
                  <a:pt x="863982" y="-5613"/>
                  <a:pt x="1278785" y="116"/>
                </a:cubicBezTo>
                <a:cubicBezTo>
                  <a:pt x="1693588" y="5845"/>
                  <a:pt x="2291729" y="358772"/>
                  <a:pt x="2488818" y="440128"/>
                </a:cubicBezTo>
              </a:path>
            </a:pathLst>
          </a:custGeom>
          <a:ln>
            <a:solidFill>
              <a:srgbClr val="CC33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2397D90-78ED-47DC-B96B-F902668057B8}"/>
                  </a:ext>
                </a:extLst>
              </p:cNvPr>
              <p:cNvSpPr txBox="1"/>
              <p:nvPr/>
            </p:nvSpPr>
            <p:spPr>
              <a:xfrm>
                <a:off x="2974713" y="1968623"/>
                <a:ext cx="616928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altLang="ru-RU" sz="1200" dirty="0">
                    <a:solidFill>
                      <a:srgbClr val="000099"/>
                    </a:solidFill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связано в точности с одним значением  множества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. Иначе говоря, если два кортежа отношения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совпадают по значению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, они совпадают и по значению </a:t>
                </a:r>
                <a14:m>
                  <m:oMath xmlns:m="http://schemas.openxmlformats.org/officeDocument/2006/math">
                    <m:r>
                      <a:rPr lang="ru-RU" altLang="ru-RU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.</a:t>
                </a:r>
                <a:endParaRPr lang="ru-RU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2397D90-78ED-47DC-B96B-F9026680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13" y="1968623"/>
                <a:ext cx="6169287" cy="646331"/>
              </a:xfrm>
              <a:prstGeom prst="rect">
                <a:avLst/>
              </a:prstGeom>
              <a:blipFill>
                <a:blip r:embed="rId3"/>
                <a:stretch>
                  <a:fillRect l="-99" t="-1887" b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127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1800" b="1" dirty="0" err="1">
                <a:solidFill>
                  <a:srgbClr val="C00000"/>
                </a:solidFill>
              </a:rPr>
              <a:t>Теорема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Хиса</a:t>
            </a:r>
            <a:r>
              <a:rPr lang="en-GB" altLang="ru-RU" sz="1800" b="1" dirty="0">
                <a:solidFill>
                  <a:srgbClr val="C00000"/>
                </a:solidFill>
              </a:rPr>
              <a:t> (Heath)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83631"/>
                <a:ext cx="7848872" cy="2889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Теорема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устанавливает связь между функциональными зависимостями в схеме отношения и способом его полной декомпозиции. </a:t>
                </a:r>
              </a:p>
              <a:p>
                <a:pPr indent="360000" algn="just">
                  <a:spcAft>
                    <a:spcPts val="600"/>
                  </a:spcAft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dirty="0">
                    <a:solidFill>
                      <a:srgbClr val="CC3300"/>
                    </a:solidFill>
                  </a:rPr>
                  <a:t>Теорема </a:t>
                </a:r>
                <a:r>
                  <a:rPr lang="ru-RU" altLang="ru-RU" sz="1400" b="1" dirty="0" err="1">
                    <a:solidFill>
                      <a:srgbClr val="CC3300"/>
                    </a:solidFill>
                  </a:rPr>
                  <a:t>Хиса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.</a:t>
                </a:r>
                <a:r>
                  <a:rPr lang="ru-RU" altLang="ru-RU" sz="1400" dirty="0">
                    <a:solidFill>
                      <a:srgbClr val="CC3300"/>
                    </a:solidFill>
                  </a:rPr>
                  <a:t> </a:t>
                </a: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в отношении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со схемой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– полный набор атрибутов отношения, выделены три набора атрибутов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таких что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Тогда, если существует функциональная зависимость действующая из набора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0" i="0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в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то проекции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образуют полную декомпозицию отношения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>
                  <a:spcAft>
                    <a:spcPts val="600"/>
                  </a:spcAft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Замечание</a:t>
                </a:r>
                <a:r>
                  <a:rPr lang="ru-RU" altLang="ru-RU" sz="1400" u="sng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обратите внимание на то, что проекция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содержит аргумент и значение функции, а другая проекция – только аргумент.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631"/>
                <a:ext cx="7848872" cy="2889124"/>
              </a:xfrm>
              <a:prstGeom prst="rect">
                <a:avLst/>
              </a:prstGeom>
              <a:blipFill>
                <a:blip r:embed="rId2"/>
                <a:stretch>
                  <a:fillRect l="-233" t="-211" r="-233" b="-1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3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731966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800" b="1" dirty="0">
                <a:solidFill>
                  <a:srgbClr val="C00000"/>
                </a:solidFill>
                <a:latin typeface="Arial" charset="0"/>
              </a:rPr>
              <a:t>Теорема </a:t>
            </a:r>
            <a:r>
              <a:rPr lang="ru-RU" altLang="ru-RU" sz="1800" b="1" dirty="0" err="1">
                <a:solidFill>
                  <a:srgbClr val="C00000"/>
                </a:solidFill>
                <a:latin typeface="Arial" charset="0"/>
              </a:rPr>
              <a:t>Хиса</a:t>
            </a:r>
            <a:r>
              <a:rPr lang="ru-RU" altLang="ru-RU" sz="1800" b="1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altLang="ru-RU" sz="1800" b="1" dirty="0">
                <a:solidFill>
                  <a:srgbClr val="C00000"/>
                </a:solidFill>
                <a:latin typeface="Arial" charset="0"/>
              </a:rPr>
              <a:t>Heath)</a:t>
            </a:r>
            <a:r>
              <a:rPr lang="ru-RU" altLang="ru-RU" sz="1800" b="1" dirty="0">
                <a:solidFill>
                  <a:srgbClr val="C00000"/>
                </a:solidFill>
                <a:latin typeface="Arial" charset="0"/>
              </a:rPr>
              <a:t>. Доказательство</a:t>
            </a:r>
            <a:endParaRPr lang="ru-RU" sz="1800" b="1" dirty="0">
              <a:solidFill>
                <a:srgbClr val="C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76FEF51-302C-4316-897C-6D8084FF9F1D}"/>
                  </a:ext>
                </a:extLst>
              </p:cNvPr>
              <p:cNvSpPr/>
              <p:nvPr/>
            </p:nvSpPr>
            <p:spPr>
              <a:xfrm>
                <a:off x="755576" y="483631"/>
                <a:ext cx="7776864" cy="3981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Введем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вспомогательное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𝒋𝒐𝒊𝒏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dirty="0">
                    <a:solidFill>
                      <a:srgbClr val="C7850D"/>
                    </a:solidFill>
                  </a:rPr>
                  <a:t>				</a:t>
                </a:r>
                <a:r>
                  <a:rPr lang="en-GB" altLang="ru-RU" sz="1400" b="1" dirty="0"/>
                  <a:t>(1)</a:t>
                </a:r>
                <a:r>
                  <a:rPr lang="ar-SA" altLang="ru-RU" sz="1400" dirty="0">
                    <a:cs typeface="Arial" panose="020B0604020202020204" pitchFamily="34" charset="0"/>
                  </a:rPr>
                  <a:t>‏</a:t>
                </a:r>
                <a:endParaRPr lang="en-GB" altLang="ru-RU" sz="1400" dirty="0"/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как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двух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проекций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endParaRPr lang="en-US" altLang="ru-RU" sz="1400" dirty="0"/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endParaRPr lang="ru-RU" altLang="ru-RU" sz="1400" dirty="0"/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Покажем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.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b="1" dirty="0">
                    <a:solidFill>
                      <a:srgbClr val="000099"/>
                    </a:solidFill>
                  </a:rPr>
                  <a:t>1)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Выберем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произвольную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 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ru-RU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. </a:t>
                </a:r>
                <a:endParaRPr lang="ru-RU" altLang="ru-RU" sz="1400" dirty="0"/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Так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как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,</a:t>
                </a:r>
              </a:p>
              <a:p>
                <a:pPr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∈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𝒑𝒓𝒐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а</a:t>
                </a:r>
              </a:p>
              <a:p>
                <a:pPr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∈</m:t>
                      </m:r>
                      <m:r>
                        <a:rPr lang="en-GB" altLang="ru-RU" sz="1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𝒑𝒓𝒐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GB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свойству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∈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altLang="ru-RU" sz="1400" dirty="0"/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Следовательно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	</a:t>
                </a:r>
                <a:r>
                  <a:rPr lang="en-GB" altLang="ru-RU" sz="1400" dirty="0"/>
                  <a:t>				 	</a:t>
                </a:r>
                <a:r>
                  <a:rPr lang="ru-RU" altLang="ru-RU" sz="1400" dirty="0"/>
                  <a:t>	</a:t>
                </a:r>
                <a:r>
                  <a:rPr lang="en-GB" altLang="ru-RU" sz="1400" dirty="0"/>
                  <a:t>(2)</a:t>
                </a:r>
                <a:r>
                  <a:rPr lang="ar-SA" altLang="ru-RU" sz="1400" dirty="0">
                    <a:cs typeface="Arial" panose="020B0604020202020204" pitchFamily="34" charset="0"/>
                  </a:rPr>
                  <a:t>‏</a:t>
                </a:r>
                <a:endParaRPr lang="en-GB" altLang="ru-RU" sz="14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76FEF51-302C-4316-897C-6D8084FF9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631"/>
                <a:ext cx="7776864" cy="3981090"/>
              </a:xfrm>
              <a:prstGeom prst="rect">
                <a:avLst/>
              </a:prstGeom>
              <a:blipFill>
                <a:blip r:embed="rId2"/>
                <a:stretch>
                  <a:fillRect l="-235" t="-613" b="-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Выноска-облако 1">
                <a:extLst>
                  <a:ext uri="{FF2B5EF4-FFF2-40B4-BE49-F238E27FC236}">
                    <a16:creationId xmlns:a16="http://schemas.microsoft.com/office/drawing/2014/main" id="{1117A2C5-E591-48C0-ADFC-E362C9ECDF47}"/>
                  </a:ext>
                </a:extLst>
              </p:cNvPr>
              <p:cNvSpPr/>
              <p:nvPr/>
            </p:nvSpPr>
            <p:spPr bwMode="auto">
              <a:xfrm>
                <a:off x="2987824" y="1347614"/>
                <a:ext cx="2376264" cy="594122"/>
              </a:xfrm>
              <a:prstGeom prst="cloudCallout">
                <a:avLst>
                  <a:gd name="adj1" fmla="val -60195"/>
                  <a:gd name="adj2" fmla="val 41148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350" b="1" dirty="0">
                    <a:solidFill>
                      <a:srgbClr val="000099"/>
                    </a:solidFill>
                  </a:rPr>
                  <a:t>Идём от</a:t>
                </a:r>
                <a:r>
                  <a:rPr lang="en-GB" altLang="ru-RU" sz="18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800" dirty="0">
                    <a:solidFill>
                      <a:srgbClr val="C7850D"/>
                    </a:solidFill>
                  </a:rPr>
                  <a:t> </a:t>
                </a:r>
                <a:r>
                  <a:rPr lang="ru-RU" altLang="ru-RU" sz="1500" b="1" dirty="0">
                    <a:solidFill>
                      <a:srgbClr val="000099"/>
                    </a:solidFill>
                  </a:rPr>
                  <a:t>к</a:t>
                </a:r>
                <a:r>
                  <a:rPr lang="ru-RU" altLang="ru-RU" sz="18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ru-RU" altLang="ru-RU" sz="13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Выноска-облако 1">
                <a:extLst>
                  <a:ext uri="{FF2B5EF4-FFF2-40B4-BE49-F238E27FC236}">
                    <a16:creationId xmlns:a16="http://schemas.microsoft.com/office/drawing/2014/main" id="{1117A2C5-E591-48C0-ADFC-E362C9ECD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1347614"/>
                <a:ext cx="2376264" cy="594122"/>
              </a:xfrm>
              <a:prstGeom prst="cloudCallout">
                <a:avLst>
                  <a:gd name="adj1" fmla="val -60195"/>
                  <a:gd name="adj2" fmla="val 41148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47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  <a:latin typeface="Arial" charset="0"/>
              </a:rPr>
              <a:t>Теорема </a:t>
            </a:r>
            <a:r>
              <a:rPr lang="ru-RU" altLang="ru-RU" sz="2000" b="1" dirty="0" err="1">
                <a:solidFill>
                  <a:srgbClr val="C00000"/>
                </a:solidFill>
                <a:latin typeface="Arial" charset="0"/>
              </a:rPr>
              <a:t>Хиса</a:t>
            </a:r>
            <a:r>
              <a:rPr lang="ru-RU" altLang="ru-RU" sz="2000" b="1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altLang="ru-RU" sz="2000" b="1" dirty="0">
                <a:solidFill>
                  <a:srgbClr val="C00000"/>
                </a:solidFill>
                <a:latin typeface="Arial" charset="0"/>
              </a:rPr>
              <a:t>Heath)</a:t>
            </a:r>
            <a:r>
              <a:rPr lang="ru-RU" altLang="ru-RU" sz="2000" b="1" dirty="0">
                <a:solidFill>
                  <a:srgbClr val="C00000"/>
                </a:solidFill>
                <a:latin typeface="Arial" charset="0"/>
              </a:rPr>
              <a:t>. Доказательство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99592" y="519273"/>
                <a:ext cx="7704856" cy="3400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2)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Выберем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произвольный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altLang="ru-RU" sz="1400" dirty="0"/>
                  <a:t>. 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определения 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(1)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следует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C7850D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en-GB" altLang="ru-RU" sz="1400" dirty="0"/>
                  <a:t>				</a:t>
                </a:r>
                <a:r>
                  <a:rPr lang="en-GB" altLang="ru-RU" sz="1400" b="1" dirty="0"/>
                  <a:t>(3)</a:t>
                </a:r>
                <a:r>
                  <a:rPr lang="ar-SA" altLang="ru-RU" sz="1400" b="1" dirty="0">
                    <a:cs typeface="Arial" panose="020B0604020202020204" pitchFamily="34" charset="0"/>
                  </a:rPr>
                  <a:t>‏</a:t>
                </a:r>
                <a:endParaRPr lang="en-GB" altLang="ru-RU" sz="1400" b="1" dirty="0"/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C7850D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	</a:t>
                </a:r>
                <a:r>
                  <a:rPr lang="en-GB" altLang="ru-RU" sz="1400" dirty="0"/>
                  <a:t>			</a:t>
                </a:r>
                <a:r>
                  <a:rPr lang="en-GB" altLang="ru-RU" sz="1400" b="1" dirty="0"/>
                  <a:t>(4)</a:t>
                </a:r>
                <a:r>
                  <a:rPr lang="ar-SA" altLang="ru-RU" sz="1400" b="1" dirty="0">
                    <a:cs typeface="Arial" panose="020B0604020202020204" pitchFamily="34" charset="0"/>
                  </a:rPr>
                  <a:t>‏</a:t>
                </a:r>
                <a:endParaRPr lang="en-GB" altLang="ru-RU" sz="1400" b="1" dirty="0"/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существуют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/>
                  <a:t>	</a:t>
                </a:r>
                <a:r>
                  <a:rPr lang="en-GB" altLang="ru-RU" sz="1400" b="1" dirty="0">
                    <a:solidFill>
                      <a:schemeClr val="tx1"/>
                    </a:solidFill>
                  </a:rPr>
                  <a:t>(3) </a:t>
                </a:r>
                <a:r>
                  <a:rPr lang="en-GB" altLang="ru-RU" sz="1400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</a:t>
                </a:r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∈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					(5)</a:t>
                </a:r>
                <a:r>
                  <a:rPr lang="ar-SA" altLang="ru-RU" sz="14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‏</a:t>
                </a:r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>
                    <a:solidFill>
                      <a:schemeClr val="tx1"/>
                    </a:solidFill>
                  </a:rPr>
                  <a:t>	(4) </a:t>
                </a:r>
                <a:r>
                  <a:rPr lang="en-GB" altLang="ru-RU" sz="1400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</a:t>
                </a:r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					(6)</a:t>
                </a:r>
                <a:r>
                  <a:rPr lang="ar-SA" altLang="ru-RU" sz="14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‏</a:t>
                </a:r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Но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функционально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зависит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altLang="ru-RU" sz="1400" dirty="0"/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Поэтому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кортежах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(5)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b="1" dirty="0"/>
                  <a:t>(6)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’&gt;  </m:t>
                    </m:r>
                  </m:oMath>
                </a14:m>
                <a:r>
                  <a:rPr lang="en-GB" altLang="ru-RU" sz="1400" dirty="0" err="1">
                    <a:solidFill>
                      <a:srgbClr val="000099"/>
                    </a:solidFill>
                  </a:rPr>
                  <a:t>входит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иначе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говоря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C7850D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m:rPr>
                        <m:nor/>
                      </m:rPr>
                      <a:rPr lang="en-GB" altLang="ru-RU" sz="1400" b="1" dirty="0">
                        <a:solidFill>
                          <a:schemeClr val="tx1"/>
                        </a:solidFill>
                      </a:rPr>
                      <m:t>	</m:t>
                    </m:r>
                  </m:oMath>
                </a14:m>
                <a:r>
                  <a:rPr lang="en-GB" altLang="ru-RU" sz="1400" dirty="0"/>
                  <a:t>		  				</a:t>
                </a:r>
                <a:r>
                  <a:rPr lang="en-GB" altLang="ru-RU" sz="1400" b="1" dirty="0"/>
                  <a:t>(7)</a:t>
                </a:r>
                <a:r>
                  <a:rPr lang="ar-SA" altLang="ru-RU" sz="1400" dirty="0">
                    <a:cs typeface="Arial" panose="020B0604020202020204" pitchFamily="34" charset="0"/>
                  </a:rPr>
                  <a:t>‏</a:t>
                </a:r>
                <a:endParaRPr lang="en-GB" altLang="ru-RU" sz="1400" dirty="0"/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GB" altLang="ru-RU" sz="1400" dirty="0"/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3)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Сопоставляя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(2)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b="1" dirty="0"/>
                  <a:t>(7)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получаем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Иначе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говоря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декомпозиция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полная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ru-RU" altLang="ru-RU" sz="1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19273"/>
                <a:ext cx="7704856" cy="3400290"/>
              </a:xfrm>
              <a:prstGeom prst="rect">
                <a:avLst/>
              </a:prstGeom>
              <a:blipFill>
                <a:blip r:embed="rId2"/>
                <a:stretch>
                  <a:fillRect l="-238" t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760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Мнемоническое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изображение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декомпозиции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по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теореме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Хиса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92E63A-18A2-487A-9A5A-1637127B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1" y="1275606"/>
            <a:ext cx="954881" cy="615554"/>
          </a:xfrm>
          <a:prstGeom prst="rect">
            <a:avLst/>
          </a:prstGeom>
          <a:solidFill>
            <a:srgbClr val="99CCFF">
              <a:alpha val="50195"/>
            </a:srgbClr>
          </a:soli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25"/>
              </a:spcBef>
              <a:buNone/>
            </a:pPr>
            <a:r>
              <a:rPr lang="en-GB" altLang="ru-RU" sz="2100"/>
              <a:t>C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C0C83-2DEC-481D-9FB1-7E4E70DD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1275606"/>
            <a:ext cx="952500" cy="615554"/>
          </a:xfrm>
          <a:prstGeom prst="rect">
            <a:avLst/>
          </a:prstGeom>
          <a:solidFill>
            <a:srgbClr val="FFCC00"/>
          </a:soli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25"/>
              </a:spcBef>
              <a:buNone/>
            </a:pPr>
            <a:r>
              <a:rPr lang="en-GB" altLang="ru-RU" sz="2100"/>
              <a:t>B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AAFA630-747E-472F-8A98-A84A8A7C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869" y="1275606"/>
            <a:ext cx="954881" cy="615554"/>
          </a:xfrm>
          <a:prstGeom prst="rect">
            <a:avLst/>
          </a:prstGeom>
          <a:solidFill>
            <a:srgbClr val="99CCFF">
              <a:alpha val="50195"/>
            </a:srgbClr>
          </a:soli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25"/>
              </a:spcBef>
              <a:buNone/>
            </a:pPr>
            <a:r>
              <a:rPr lang="en-GB" altLang="ru-RU" sz="2100"/>
              <a:t>A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A26D6686-C39F-481C-A947-46357D4B8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869" y="1275606"/>
            <a:ext cx="2862263" cy="1191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54CCC217-F0A8-4BCB-9EF4-43794C5E1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869" y="1891160"/>
            <a:ext cx="2862263" cy="1190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5328E67-ED15-4941-98FE-A1DA02AE4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869" y="1275606"/>
            <a:ext cx="1190" cy="61555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05638216-F2CB-4A45-97AB-EBA6949DD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1" y="1275606"/>
            <a:ext cx="1190" cy="61555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588E2886-2050-4183-8B1B-E76D5E1F3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1" y="1275606"/>
            <a:ext cx="1190" cy="61555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3C84E20-E123-4E32-BC7E-F0023B401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132" y="1275606"/>
            <a:ext cx="1190" cy="61555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4ED2C90B-36E4-429B-B9B2-5531F0C11A4D}"/>
              </a:ext>
            </a:extLst>
          </p:cNvPr>
          <p:cNvGrpSpPr>
            <a:grpSpLocks/>
          </p:cNvGrpSpPr>
          <p:nvPr/>
        </p:nvGrpSpPr>
        <p:grpSpPr bwMode="auto">
          <a:xfrm>
            <a:off x="2331244" y="3111550"/>
            <a:ext cx="2105025" cy="592931"/>
            <a:chOff x="1111" y="3294"/>
            <a:chExt cx="1768" cy="498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B9EDDA3C-A0A3-46D6-9901-5D4004536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3294"/>
              <a:ext cx="884" cy="499"/>
            </a:xfrm>
            <a:prstGeom prst="rect">
              <a:avLst/>
            </a:prstGeom>
            <a:solidFill>
              <a:srgbClr val="FFCC00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525"/>
                </a:spcBef>
                <a:buNone/>
              </a:pPr>
              <a:r>
                <a:rPr lang="en-GB" altLang="ru-RU" sz="2100"/>
                <a:t>B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85DB3D8F-D908-490A-A652-951BC01FF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294"/>
              <a:ext cx="885" cy="499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525"/>
                </a:spcBef>
                <a:buNone/>
              </a:pPr>
              <a:r>
                <a:rPr lang="en-GB" altLang="ru-RU" sz="2100"/>
                <a:t>A</a:t>
              </a: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DAFDA0F7-5CED-467C-981E-383D49959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769" cy="1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" name="Line 15">
            <a:extLst>
              <a:ext uri="{FF2B5EF4-FFF2-40B4-BE49-F238E27FC236}">
                <a16:creationId xmlns:a16="http://schemas.microsoft.com/office/drawing/2014/main" id="{3E6870C6-EAF5-4D52-A6C4-95BE58A6F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1244" y="3111550"/>
            <a:ext cx="1190" cy="54054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8036A03D-62E0-4ED2-A4DB-147C6B6F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459" y="3111550"/>
            <a:ext cx="1191" cy="594122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F34BD99C-7232-4604-A2E6-67092F07E4DA}"/>
              </a:ext>
            </a:extLst>
          </p:cNvPr>
          <p:cNvGrpSpPr>
            <a:grpSpLocks/>
          </p:cNvGrpSpPr>
          <p:nvPr/>
        </p:nvGrpSpPr>
        <p:grpSpPr bwMode="auto">
          <a:xfrm>
            <a:off x="4652963" y="3111550"/>
            <a:ext cx="2105025" cy="588169"/>
            <a:chOff x="3061" y="3294"/>
            <a:chExt cx="1768" cy="494"/>
          </a:xfrm>
        </p:grpSpPr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9B0B88A1-CEBB-4630-95BB-A53479D7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3294"/>
              <a:ext cx="884" cy="495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525"/>
                </a:spcBef>
                <a:buNone/>
              </a:pPr>
              <a:r>
                <a:rPr lang="en-GB" altLang="ru-RU" sz="2100"/>
                <a:t>C</a:t>
              </a: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DCFF159E-C80C-4CC2-A229-26133A4A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294"/>
              <a:ext cx="885" cy="495"/>
            </a:xfrm>
            <a:prstGeom prst="rect">
              <a:avLst/>
            </a:prstGeom>
            <a:solidFill>
              <a:srgbClr val="FFCC00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525"/>
                </a:spcBef>
                <a:buNone/>
              </a:pPr>
              <a:r>
                <a:rPr lang="en-GB" altLang="ru-RU" sz="2100"/>
                <a:t>B</a:t>
              </a:r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031B2888-95E0-45DE-8AD8-ECEB15CA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294"/>
              <a:ext cx="1769" cy="1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B401428E-6E3A-4209-AE6A-EB91E93D3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789"/>
              <a:ext cx="1769" cy="1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AD52A4E0-AC6E-4409-8B4F-B7399C50E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294"/>
              <a:ext cx="1" cy="495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E80210FF-6DFF-448C-8D17-32DC53FD4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3294"/>
              <a:ext cx="1" cy="495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620BC03D-B286-4851-8898-E5826AD4A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3294"/>
              <a:ext cx="1" cy="495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9" name="AutoShape 25">
            <a:extLst>
              <a:ext uri="{FF2B5EF4-FFF2-40B4-BE49-F238E27FC236}">
                <a16:creationId xmlns:a16="http://schemas.microsoft.com/office/drawing/2014/main" id="{F47ACCF7-B44E-4CBA-8339-63E885F174BA}"/>
              </a:ext>
            </a:extLst>
          </p:cNvPr>
          <p:cNvSpPr>
            <a:spLocks noChangeArrowheads="1"/>
          </p:cNvSpPr>
          <p:nvPr/>
        </p:nvSpPr>
        <p:spPr bwMode="auto">
          <a:xfrm rot="2160000">
            <a:off x="3031331" y="1814960"/>
            <a:ext cx="322659" cy="1435894"/>
          </a:xfrm>
          <a:prstGeom prst="downArrow">
            <a:avLst>
              <a:gd name="adj1" fmla="val 62796"/>
              <a:gd name="adj2" fmla="val 56967"/>
            </a:avLst>
          </a:prstGeom>
          <a:solidFill>
            <a:srgbClr val="99CCFF">
              <a:alpha val="29803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30" name="AutoShape 26">
            <a:extLst>
              <a:ext uri="{FF2B5EF4-FFF2-40B4-BE49-F238E27FC236}">
                <a16:creationId xmlns:a16="http://schemas.microsoft.com/office/drawing/2014/main" id="{0B508EBD-93E7-4BA2-B107-C362A26C7600}"/>
              </a:ext>
            </a:extLst>
          </p:cNvPr>
          <p:cNvSpPr>
            <a:spLocks noChangeArrowheads="1"/>
          </p:cNvSpPr>
          <p:nvPr/>
        </p:nvSpPr>
        <p:spPr bwMode="auto">
          <a:xfrm rot="-1860000">
            <a:off x="5628084" y="1812578"/>
            <a:ext cx="420291" cy="1404938"/>
          </a:xfrm>
          <a:prstGeom prst="downArrow">
            <a:avLst>
              <a:gd name="adj1" fmla="val 45102"/>
              <a:gd name="adj2" fmla="val 83709"/>
            </a:avLst>
          </a:prstGeom>
          <a:solidFill>
            <a:srgbClr val="99CCFF">
              <a:alpha val="29803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31" name="AutoShape 27">
            <a:extLst>
              <a:ext uri="{FF2B5EF4-FFF2-40B4-BE49-F238E27FC236}">
                <a16:creationId xmlns:a16="http://schemas.microsoft.com/office/drawing/2014/main" id="{9963C841-07EC-43DF-AE6A-365D04E18972}"/>
              </a:ext>
            </a:extLst>
          </p:cNvPr>
          <p:cNvSpPr>
            <a:spLocks noChangeArrowheads="1"/>
          </p:cNvSpPr>
          <p:nvPr/>
        </p:nvSpPr>
        <p:spPr bwMode="auto">
          <a:xfrm rot="1680000">
            <a:off x="4005263" y="1816150"/>
            <a:ext cx="377428" cy="1350169"/>
          </a:xfrm>
          <a:prstGeom prst="downArrow">
            <a:avLst>
              <a:gd name="adj1" fmla="val 50000"/>
              <a:gd name="adj2" fmla="val 89432"/>
            </a:avLst>
          </a:prstGeom>
          <a:solidFill>
            <a:srgbClr val="FFD585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32" name="AutoShape 28">
            <a:extLst>
              <a:ext uri="{FF2B5EF4-FFF2-40B4-BE49-F238E27FC236}">
                <a16:creationId xmlns:a16="http://schemas.microsoft.com/office/drawing/2014/main" id="{08FC9543-89FB-450E-B32E-CD34B04BED62}"/>
              </a:ext>
            </a:extLst>
          </p:cNvPr>
          <p:cNvSpPr>
            <a:spLocks noChangeArrowheads="1"/>
          </p:cNvSpPr>
          <p:nvPr/>
        </p:nvSpPr>
        <p:spPr bwMode="auto">
          <a:xfrm rot="-1800000">
            <a:off x="4651771" y="1793528"/>
            <a:ext cx="490538" cy="1370409"/>
          </a:xfrm>
          <a:prstGeom prst="downArrow">
            <a:avLst>
              <a:gd name="adj1" fmla="val 35843"/>
              <a:gd name="adj2" fmla="val 78986"/>
            </a:avLst>
          </a:prstGeom>
          <a:solidFill>
            <a:srgbClr val="FFD585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33" name="AutoShape 29">
            <a:extLst>
              <a:ext uri="{FF2B5EF4-FFF2-40B4-BE49-F238E27FC236}">
                <a16:creationId xmlns:a16="http://schemas.microsoft.com/office/drawing/2014/main" id="{7BBCAFC7-3E46-47F3-9F0D-19E625A5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460" y="789831"/>
            <a:ext cx="1164431" cy="73223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300" y="10800"/>
                </a:moveTo>
                <a:cubicBezTo>
                  <a:pt x="16300" y="7762"/>
                  <a:pt x="13837" y="5300"/>
                  <a:pt x="10800" y="5300"/>
                </a:cubicBezTo>
                <a:cubicBezTo>
                  <a:pt x="7762" y="5300"/>
                  <a:pt x="5300" y="7762"/>
                  <a:pt x="5300" y="10800"/>
                </a:cubicBezTo>
                <a:cubicBezTo>
                  <a:pt x="5299" y="11583"/>
                  <a:pt x="5467" y="12357"/>
                  <a:pt x="5790" y="13070"/>
                </a:cubicBezTo>
                <a:lnTo>
                  <a:pt x="963" y="15258"/>
                </a:lnTo>
                <a:cubicBezTo>
                  <a:pt x="328" y="13858"/>
                  <a:pt x="0" y="1233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lnTo>
                  <a:pt x="16300" y="10800"/>
                </a:lnTo>
                <a:close/>
              </a:path>
            </a:pathLst>
          </a:custGeom>
          <a:solidFill>
            <a:srgbClr val="99CC00">
              <a:alpha val="59999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2400" b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6548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00000"/>
                </a:solidFill>
              </a:rPr>
              <a:t>Теорема </a:t>
            </a:r>
            <a:r>
              <a:rPr lang="ru-RU" altLang="ru-RU" sz="1800" b="1" dirty="0" err="1">
                <a:solidFill>
                  <a:srgbClr val="C00000"/>
                </a:solidFill>
              </a:rPr>
              <a:t>Хиса</a:t>
            </a:r>
            <a:r>
              <a:rPr lang="ru-RU" altLang="ru-RU" sz="1800" b="1" dirty="0">
                <a:solidFill>
                  <a:srgbClr val="C00000"/>
                </a:solidFill>
              </a:rPr>
              <a:t> в табличной модели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0" y="483631"/>
            <a:ext cx="9144000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0"/>
              </a:spcAft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В теореме </a:t>
            </a:r>
            <a:r>
              <a:rPr lang="ru-RU" altLang="ru-RU" sz="1300" dirty="0" err="1">
                <a:solidFill>
                  <a:srgbClr val="000099"/>
                </a:solidFill>
              </a:rPr>
              <a:t>Хиса</a:t>
            </a:r>
            <a:r>
              <a:rPr lang="ru-RU" altLang="ru-RU" sz="1300" dirty="0">
                <a:solidFill>
                  <a:srgbClr val="000099"/>
                </a:solidFill>
              </a:rPr>
              <a:t> не предполагается, что на атрибутах могут быть определены какие-то блоки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(структуры) со своей семантикой.</a:t>
            </a:r>
          </a:p>
          <a:p>
            <a:pPr marL="0" indent="360000" algn="just">
              <a:spcAft>
                <a:spcPts val="0"/>
              </a:spcAft>
              <a:buNone/>
            </a:pPr>
            <a:r>
              <a:rPr lang="ru-RU" altLang="ru-RU" sz="1300" b="1" u="sng" dirty="0">
                <a:solidFill>
                  <a:srgbClr val="000099"/>
                </a:solidFill>
              </a:rPr>
              <a:t>Пример: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Список закупаемой партии товаров </a:t>
            </a:r>
          </a:p>
          <a:p>
            <a:pPr>
              <a:lnSpc>
                <a:spcPct val="90000"/>
              </a:lnSpc>
            </a:pPr>
            <a:endParaRPr lang="ru-RU" altLang="ru-RU" sz="1200" b="1" dirty="0"/>
          </a:p>
        </p:txBody>
      </p:sp>
      <p:graphicFrame>
        <p:nvGraphicFramePr>
          <p:cNvPr id="5" name="Объект 7">
            <a:extLst>
              <a:ext uri="{FF2B5EF4-FFF2-40B4-BE49-F238E27FC236}">
                <a16:creationId xmlns:a16="http://schemas.microsoft.com/office/drawing/2014/main" id="{35A3A3C9-0263-4F2E-88D2-C05AEAD41170}"/>
              </a:ext>
            </a:extLst>
          </p:cNvPr>
          <p:cNvGraphicFramePr>
            <a:graphicFrameLocks/>
          </p:cNvGraphicFramePr>
          <p:nvPr/>
        </p:nvGraphicFramePr>
        <p:xfrm>
          <a:off x="1051694" y="1298139"/>
          <a:ext cx="7040611" cy="281940"/>
        </p:xfrm>
        <a:graphic>
          <a:graphicData uri="http://schemas.openxmlformats.org/drawingml/2006/table">
            <a:tbl>
              <a:tblPr/>
              <a:tblGrid>
                <a:gridCol w="1235264">
                  <a:extLst>
                    <a:ext uri="{9D8B030D-6E8A-4147-A177-3AD203B41FA5}">
                      <a16:colId xmlns:a16="http://schemas.microsoft.com/office/drawing/2014/main" val="2696144410"/>
                    </a:ext>
                  </a:extLst>
                </a:gridCol>
                <a:gridCol w="864286">
                  <a:extLst>
                    <a:ext uri="{9D8B030D-6E8A-4147-A177-3AD203B41FA5}">
                      <a16:colId xmlns:a16="http://schemas.microsoft.com/office/drawing/2014/main" val="2261115480"/>
                    </a:ext>
                  </a:extLst>
                </a:gridCol>
                <a:gridCol w="2099552">
                  <a:extLst>
                    <a:ext uri="{9D8B030D-6E8A-4147-A177-3AD203B41FA5}">
                      <a16:colId xmlns:a16="http://schemas.microsoft.com/office/drawing/2014/main" val="3152228706"/>
                    </a:ext>
                  </a:extLst>
                </a:gridCol>
                <a:gridCol w="1826969">
                  <a:extLst>
                    <a:ext uri="{9D8B030D-6E8A-4147-A177-3AD203B41FA5}">
                      <a16:colId xmlns:a16="http://schemas.microsoft.com/office/drawing/2014/main" val="1941114029"/>
                    </a:ext>
                  </a:extLst>
                </a:gridCol>
                <a:gridCol w="1014540">
                  <a:extLst>
                    <a:ext uri="{9D8B030D-6E8A-4147-A177-3AD203B41FA5}">
                      <a16:colId xmlns:a16="http://schemas.microsoft.com/office/drawing/2014/main" val="352612115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Название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Кол-во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Вес единицы товара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Единица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изм.веса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Вес всего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66347"/>
                  </a:ext>
                </a:extLst>
              </a:tr>
            </a:tbl>
          </a:graphicData>
        </a:graphic>
      </p:graphicFrame>
      <p:sp>
        <p:nvSpPr>
          <p:cNvPr id="6" name="Правая фигурная скобка 1">
            <a:extLst>
              <a:ext uri="{FF2B5EF4-FFF2-40B4-BE49-F238E27FC236}">
                <a16:creationId xmlns:a16="http://schemas.microsoft.com/office/drawing/2014/main" id="{10E2298B-1E56-4C22-8567-67BD89880294}"/>
              </a:ext>
            </a:extLst>
          </p:cNvPr>
          <p:cNvSpPr>
            <a:spLocks/>
          </p:cNvSpPr>
          <p:nvPr/>
        </p:nvSpPr>
        <p:spPr bwMode="auto">
          <a:xfrm rot="5400000">
            <a:off x="2017335" y="645779"/>
            <a:ext cx="148861" cy="2080146"/>
          </a:xfrm>
          <a:prstGeom prst="rightBrace">
            <a:avLst>
              <a:gd name="adj1" fmla="val 11736"/>
              <a:gd name="adj2" fmla="val 50000"/>
            </a:avLst>
          </a:prstGeom>
          <a:solidFill>
            <a:schemeClr val="bg1"/>
          </a:solidFill>
          <a:ln w="28575" algn="ctr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1">
            <a:extLst>
              <a:ext uri="{FF2B5EF4-FFF2-40B4-BE49-F238E27FC236}">
                <a16:creationId xmlns:a16="http://schemas.microsoft.com/office/drawing/2014/main" id="{948E251D-87C0-4FB7-BD78-F379719A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750814"/>
            <a:ext cx="5405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50" b="1" dirty="0">
                <a:solidFill>
                  <a:srgbClr val="CC3300"/>
                </a:solidFill>
              </a:rPr>
              <a:t>PK</a:t>
            </a:r>
            <a:endParaRPr lang="ru-RU" altLang="ru-RU" sz="1200" b="1" dirty="0">
              <a:solidFill>
                <a:srgbClr val="CC330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8154B0-2127-4590-B66F-C1374ED154E4}"/>
              </a:ext>
            </a:extLst>
          </p:cNvPr>
          <p:cNvSpPr/>
          <p:nvPr/>
        </p:nvSpPr>
        <p:spPr>
          <a:xfrm>
            <a:off x="0" y="1998031"/>
            <a:ext cx="9144000" cy="285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>
              <a:spcAft>
                <a:spcPts val="0"/>
              </a:spcAft>
              <a:buNone/>
            </a:pPr>
            <a:r>
              <a:rPr lang="ru-RU" altLang="ru-RU" sz="1300" b="1" dirty="0">
                <a:solidFill>
                  <a:srgbClr val="CC3300"/>
                </a:solidFill>
              </a:rPr>
              <a:t>Особенности отношения: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Первичный ключ образуют атрибуты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Название</a:t>
            </a:r>
            <a:r>
              <a:rPr lang="en-US" altLang="ru-RU" sz="1300" b="1" dirty="0">
                <a:solidFill>
                  <a:srgbClr val="000099"/>
                </a:solidFill>
              </a:rPr>
              <a:t>” </a:t>
            </a:r>
            <a:r>
              <a:rPr lang="ru-RU" altLang="ru-RU" sz="1300" dirty="0">
                <a:solidFill>
                  <a:srgbClr val="000099"/>
                </a:solidFill>
              </a:rPr>
              <a:t>и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Атрибут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нельзя использовать без уточняющего атрибута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Единица измерения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; вместе они образуют блок атрибутов.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Атрибут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вычислимый, определяется через атрибуты 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 (эта тройка образует второй блок), и также связан с атрибутом 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Единица измерения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(это третий блок–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300" b="1" dirty="0">
                <a:solidFill>
                  <a:srgbClr val="000099"/>
                </a:solidFill>
              </a:rPr>
              <a:t>” </a:t>
            </a:r>
            <a:r>
              <a:rPr lang="ru-RU" altLang="ru-RU" sz="1300" dirty="0">
                <a:solidFill>
                  <a:srgbClr val="000099"/>
                </a:solidFill>
              </a:rPr>
              <a:t>и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Единица измерения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).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endParaRPr lang="ru-RU" altLang="ru-RU" sz="1300" dirty="0">
              <a:solidFill>
                <a:srgbClr val="000099"/>
              </a:solidFill>
            </a:endParaRPr>
          </a:p>
          <a:p>
            <a:pPr marL="0" indent="360000">
              <a:spcAft>
                <a:spcPts val="0"/>
              </a:spcAft>
              <a:buNone/>
            </a:pPr>
            <a:r>
              <a:rPr lang="ru-RU" altLang="ru-RU" sz="1300" b="1" dirty="0">
                <a:solidFill>
                  <a:srgbClr val="CC3300"/>
                </a:solidFill>
              </a:rPr>
              <a:t>Поэтому на рассматриваемом отношении существуют: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Функция из первичного ключа (атрибуты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Название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 в агрегат атрибутов (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,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Единица измерения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Функция из атрибутов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,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 в атрибут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.</a:t>
            </a:r>
          </a:p>
          <a:p>
            <a:pPr marL="0" indent="360000">
              <a:spcAft>
                <a:spcPts val="0"/>
              </a:spcAft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Заметим, что вычислимых и уточняющих атрибутов в реляционной теории нет. Добавляя блоки атрибутов мы выходим за рамки реляционной модели и попадаем в табличную модель. </a:t>
            </a:r>
          </a:p>
          <a:p>
            <a:pPr>
              <a:lnSpc>
                <a:spcPct val="90000"/>
              </a:lnSpc>
            </a:pP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667538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7">
            <a:extLst>
              <a:ext uri="{FF2B5EF4-FFF2-40B4-BE49-F238E27FC236}">
                <a16:creationId xmlns:a16="http://schemas.microsoft.com/office/drawing/2014/main" id="{0B27ACC8-3D32-4909-8264-6446477F3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328" y="2281193"/>
            <a:ext cx="1025873" cy="431006"/>
          </a:xfrm>
          <a:prstGeom prst="roundRect">
            <a:avLst>
              <a:gd name="adj" fmla="val 16667"/>
            </a:avLst>
          </a:prstGeom>
          <a:solidFill>
            <a:srgbClr val="FFFFCC">
              <a:alpha val="4784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8">
            <a:extLst>
              <a:ext uri="{FF2B5EF4-FFF2-40B4-BE49-F238E27FC236}">
                <a16:creationId xmlns:a16="http://schemas.microsoft.com/office/drawing/2014/main" id="{6182894F-BF96-45FE-AF9D-36D3FF6C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281193"/>
            <a:ext cx="3168352" cy="431006"/>
          </a:xfrm>
          <a:prstGeom prst="roundRect">
            <a:avLst>
              <a:gd name="adj" fmla="val 16667"/>
            </a:avLst>
          </a:prstGeom>
          <a:solidFill>
            <a:srgbClr val="FFFFCC">
              <a:alpha val="4784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700" b="1" dirty="0">
                <a:solidFill>
                  <a:srgbClr val="C00000"/>
                </a:solidFill>
              </a:rPr>
              <a:t>Уточнение модели структуры сущности и теоремы </a:t>
            </a:r>
            <a:r>
              <a:rPr lang="ru-RU" altLang="ru-RU" sz="1700" b="1" dirty="0" err="1">
                <a:solidFill>
                  <a:srgbClr val="C00000"/>
                </a:solidFill>
              </a:rPr>
              <a:t>Хиса</a:t>
            </a:r>
            <a:r>
              <a:rPr lang="ru-RU" altLang="ru-RU" sz="1700" b="1" dirty="0">
                <a:solidFill>
                  <a:srgbClr val="C00000"/>
                </a:solidFill>
              </a:rPr>
              <a:t> для табличной модели</a:t>
            </a:r>
            <a:endParaRPr lang="en-GB" altLang="ru-RU" sz="1700" b="1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0" y="483631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Не все упомянутые выше структуры могут быть использованы в теореме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, распространяемой на табличную модель данных.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 рисунке ниже отмечена функция из атрибутов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атрибут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Однако, выделенная по </a:t>
            </a:r>
            <a:r>
              <a:rPr lang="ru-RU" altLang="ru-RU" sz="1400" dirty="0" err="1">
                <a:solidFill>
                  <a:srgbClr val="000099"/>
                </a:solidFill>
              </a:rPr>
              <a:t>Хису</a:t>
            </a:r>
            <a:r>
              <a:rPr lang="ru-RU" altLang="ru-RU" sz="1400" dirty="0">
                <a:solidFill>
                  <a:srgbClr val="000099"/>
                </a:solidFill>
              </a:rPr>
              <a:t> сущность с атрибутами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бессмысленна. В ней не понятно, к каким товарам относятся приведенные данные. Неизвестно, в каких единицах измерен вес.  </a:t>
            </a:r>
            <a:endParaRPr lang="ru-RU" altLang="ru-RU" sz="1200" b="1" dirty="0">
              <a:solidFill>
                <a:srgbClr val="000099"/>
              </a:solidFill>
            </a:endParaRPr>
          </a:p>
        </p:txBody>
      </p:sp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A325A3A3-BA41-4F7A-9F5D-EEB511D65448}"/>
              </a:ext>
            </a:extLst>
          </p:cNvPr>
          <p:cNvGraphicFramePr>
            <a:graphicFrameLocks/>
          </p:cNvGraphicFramePr>
          <p:nvPr/>
        </p:nvGraphicFramePr>
        <p:xfrm>
          <a:off x="1187624" y="2355726"/>
          <a:ext cx="7416824" cy="281940"/>
        </p:xfrm>
        <a:graphic>
          <a:graphicData uri="http://schemas.openxmlformats.org/drawingml/2006/table">
            <a:tbl>
              <a:tblPr/>
              <a:tblGrid>
                <a:gridCol w="1084805">
                  <a:extLst>
                    <a:ext uri="{9D8B030D-6E8A-4147-A177-3AD203B41FA5}">
                      <a16:colId xmlns:a16="http://schemas.microsoft.com/office/drawing/2014/main" val="3050194229"/>
                    </a:ext>
                  </a:extLst>
                </a:gridCol>
                <a:gridCol w="1205783">
                  <a:extLst>
                    <a:ext uri="{9D8B030D-6E8A-4147-A177-3AD203B41FA5}">
                      <a16:colId xmlns:a16="http://schemas.microsoft.com/office/drawing/2014/main" val="1781232350"/>
                    </a:ext>
                  </a:extLst>
                </a:gridCol>
                <a:gridCol w="1990138">
                  <a:extLst>
                    <a:ext uri="{9D8B030D-6E8A-4147-A177-3AD203B41FA5}">
                      <a16:colId xmlns:a16="http://schemas.microsoft.com/office/drawing/2014/main" val="1393984805"/>
                    </a:ext>
                  </a:extLst>
                </a:gridCol>
                <a:gridCol w="2049963">
                  <a:extLst>
                    <a:ext uri="{9D8B030D-6E8A-4147-A177-3AD203B41FA5}">
                      <a16:colId xmlns:a16="http://schemas.microsoft.com/office/drawing/2014/main" val="3704704718"/>
                    </a:ext>
                  </a:extLst>
                </a:gridCol>
                <a:gridCol w="1086135">
                  <a:extLst>
                    <a:ext uri="{9D8B030D-6E8A-4147-A177-3AD203B41FA5}">
                      <a16:colId xmlns:a16="http://schemas.microsoft.com/office/drawing/2014/main" val="2917974351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Название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Количество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Вес единицы товара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Единица измерения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Вес всего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57051"/>
                  </a:ext>
                </a:extLst>
              </a:tr>
            </a:tbl>
          </a:graphicData>
        </a:graphic>
      </p:graphicFrame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C537749B-D516-409B-AE56-7A4A8C5CA1A8}"/>
              </a:ext>
            </a:extLst>
          </p:cNvPr>
          <p:cNvSpPr/>
          <p:nvPr/>
        </p:nvSpPr>
        <p:spPr>
          <a:xfrm>
            <a:off x="3746977" y="2028180"/>
            <a:ext cx="4310743" cy="240632"/>
          </a:xfrm>
          <a:custGeom>
            <a:avLst/>
            <a:gdLst>
              <a:gd name="connsiteX0" fmla="*/ 0 w 4310743"/>
              <a:gd name="connsiteY0" fmla="*/ 240632 h 240632"/>
              <a:gd name="connsiteX1" fmla="*/ 2193185 w 4310743"/>
              <a:gd name="connsiteY1" fmla="*/ 0 h 240632"/>
              <a:gd name="connsiteX2" fmla="*/ 4310743 w 4310743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0743" h="240632">
                <a:moveTo>
                  <a:pt x="0" y="240632"/>
                </a:moveTo>
                <a:cubicBezTo>
                  <a:pt x="737364" y="120316"/>
                  <a:pt x="1474728" y="0"/>
                  <a:pt x="2193185" y="0"/>
                </a:cubicBezTo>
                <a:cubicBezTo>
                  <a:pt x="2911642" y="0"/>
                  <a:pt x="4241991" y="239486"/>
                  <a:pt x="4310743" y="240632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B6A086B-ECAB-449A-AE54-FCB23BC4FFB7}"/>
              </a:ext>
            </a:extLst>
          </p:cNvPr>
          <p:cNvSpPr/>
          <p:nvPr/>
        </p:nvSpPr>
        <p:spPr>
          <a:xfrm>
            <a:off x="0" y="2829968"/>
            <a:ext cx="9144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О модели сущности/таблицы:</a:t>
            </a:r>
            <a:r>
              <a:rPr lang="ru-RU" altLang="ru-RU" sz="1400" b="1" dirty="0">
                <a:solidFill>
                  <a:srgbClr val="CC33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Необходимо выявить все существующие блоки атрибутов/столбцов и описать их семантику.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Уточнение:</a:t>
            </a:r>
            <a:r>
              <a:rPr lang="ru-RU" altLang="ru-RU" sz="1400" b="1" dirty="0">
                <a:solidFill>
                  <a:srgbClr val="CC33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Теорему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следует использовать только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если сущности, полученные в результате декомпозиции, осмысленны в принятой семантике.</a:t>
            </a:r>
          </a:p>
        </p:txBody>
      </p:sp>
    </p:spTree>
    <p:extLst>
      <p:ext uri="{BB962C8B-B14F-4D97-AF65-F5344CB8AC3E}">
        <p14:creationId xmlns:p14="http://schemas.microsoft.com/office/powerpoint/2010/main" val="29779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Отличия реляционной модели и модели сущность - связь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13" name="table">
            <a:extLst>
              <a:ext uri="{FF2B5EF4-FFF2-40B4-BE49-F238E27FC236}">
                <a16:creationId xmlns:a16="http://schemas.microsoft.com/office/drawing/2014/main" id="{D8B6ABA8-B260-436C-B998-06888E42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90" y="798390"/>
            <a:ext cx="5335419" cy="3546719"/>
          </a:xfrm>
          <a:prstGeom prst="rect">
            <a:avLst/>
          </a:prstGeom>
        </p:spPr>
      </p:pic>
      <p:sp>
        <p:nvSpPr>
          <p:cNvPr id="14" name="Скругленный прямоугольник 8">
            <a:extLst>
              <a:ext uri="{FF2B5EF4-FFF2-40B4-BE49-F238E27FC236}">
                <a16:creationId xmlns:a16="http://schemas.microsoft.com/office/drawing/2014/main" id="{55C86B19-F3F7-4BFB-A6F2-A094F006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235" y="2643758"/>
            <a:ext cx="2520280" cy="1512118"/>
          </a:xfrm>
          <a:prstGeom prst="roundRect">
            <a:avLst>
              <a:gd name="adj" fmla="val 16667"/>
            </a:avLst>
          </a:prstGeom>
          <a:solidFill>
            <a:schemeClr val="accent1">
              <a:alpha val="2901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Скругленная прямоугольная выноска 9">
            <a:extLst>
              <a:ext uri="{FF2B5EF4-FFF2-40B4-BE49-F238E27FC236}">
                <a16:creationId xmlns:a16="http://schemas.microsoft.com/office/drawing/2014/main" id="{3AB6E42D-A24F-4195-A835-B594F38DEC33}"/>
              </a:ext>
            </a:extLst>
          </p:cNvPr>
          <p:cNvSpPr/>
          <p:nvPr/>
        </p:nvSpPr>
        <p:spPr bwMode="auto">
          <a:xfrm>
            <a:off x="3528898" y="4363640"/>
            <a:ext cx="2968674" cy="246533"/>
          </a:xfrm>
          <a:prstGeom prst="wedgeRoundRectCallout">
            <a:avLst>
              <a:gd name="adj1" fmla="val 42355"/>
              <a:gd name="adj2" fmla="val -183666"/>
              <a:gd name="adj3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Нет соответствующего элемента</a:t>
            </a:r>
          </a:p>
        </p:txBody>
      </p:sp>
      <p:sp>
        <p:nvSpPr>
          <p:cNvPr id="16" name="Скругленный прямоугольник 10">
            <a:extLst>
              <a:ext uri="{FF2B5EF4-FFF2-40B4-BE49-F238E27FC236}">
                <a16:creationId xmlns:a16="http://schemas.microsoft.com/office/drawing/2014/main" id="{5DB32A49-694B-476F-BE0F-E79C7F2BE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97" y="1203598"/>
            <a:ext cx="5477203" cy="1368152"/>
          </a:xfrm>
          <a:prstGeom prst="roundRect">
            <a:avLst>
              <a:gd name="adj" fmla="val 16667"/>
            </a:avLst>
          </a:prstGeom>
          <a:solidFill>
            <a:schemeClr val="accent1">
              <a:alpha val="2901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7" name="Скругленная прямоугольная выноска 11">
            <a:extLst>
              <a:ext uri="{FF2B5EF4-FFF2-40B4-BE49-F238E27FC236}">
                <a16:creationId xmlns:a16="http://schemas.microsoft.com/office/drawing/2014/main" id="{4BF9F68D-B3CA-42F6-9823-B3182266542F}"/>
              </a:ext>
            </a:extLst>
          </p:cNvPr>
          <p:cNvSpPr/>
          <p:nvPr/>
        </p:nvSpPr>
        <p:spPr bwMode="auto">
          <a:xfrm>
            <a:off x="505389" y="2222759"/>
            <a:ext cx="1292562" cy="697979"/>
          </a:xfrm>
          <a:prstGeom prst="wedgeRoundRectCallout">
            <a:avLst>
              <a:gd name="adj1" fmla="val 56241"/>
              <a:gd name="adj2" fmla="val -111394"/>
              <a:gd name="adj3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Взаимно</a:t>
            </a:r>
          </a:p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однозначное</a:t>
            </a:r>
          </a:p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соответствие</a:t>
            </a:r>
          </a:p>
        </p:txBody>
      </p:sp>
    </p:spTree>
    <p:extLst>
      <p:ext uri="{BB962C8B-B14F-4D97-AF65-F5344CB8AC3E}">
        <p14:creationId xmlns:p14="http://schemas.microsoft.com/office/powerpoint/2010/main" val="2350620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Определения 1НФ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38082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Определение 1НФа (через атрибуты):</a:t>
            </a:r>
            <a:r>
              <a:rPr lang="ru-RU" altLang="ru-RU" sz="1400" b="1" dirty="0"/>
              <a:t>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Отношение/сущность находится в 1НФ, если значения всех его атрибутов </a:t>
            </a:r>
            <a:r>
              <a:rPr lang="ru-RU" altLang="ru-RU" sz="1400" dirty="0" err="1">
                <a:solidFill>
                  <a:srgbClr val="000099"/>
                </a:solidFill>
              </a:rPr>
              <a:t>атомарны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Определение 1НФк (через ключи):</a:t>
            </a:r>
            <a:r>
              <a:rPr lang="ru-RU" altLang="ru-RU" sz="1400" b="1" dirty="0"/>
              <a:t>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Отношение/сущность находится в 1НФ, если оно имеет ключ.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Утверждение: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1НФа  </a:t>
            </a:r>
            <a:r>
              <a:rPr lang="ru-RU" altLang="ru-RU" sz="1400" dirty="0">
                <a:solidFill>
                  <a:srgbClr val="000099"/>
                </a:solidFill>
                <a:sym typeface="Symbol" panose="05050102010706020507" pitchFamily="18" charset="2"/>
              </a:rPr>
              <a:t></a:t>
            </a:r>
            <a:r>
              <a:rPr lang="ru-RU" altLang="ru-RU" sz="1400" dirty="0">
                <a:solidFill>
                  <a:srgbClr val="000099"/>
                </a:solidFill>
              </a:rPr>
              <a:t> 1НФк.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самом деле, по определению реляционного отношения кортежи в отношении не повторяются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Если еще атрибуты </a:t>
            </a:r>
            <a:r>
              <a:rPr lang="ru-RU" altLang="ru-RU" sz="1400" dirty="0" err="1">
                <a:solidFill>
                  <a:srgbClr val="000099"/>
                </a:solidFill>
              </a:rPr>
              <a:t>атомарны</a:t>
            </a:r>
            <a:r>
              <a:rPr lang="ru-RU" altLang="ru-RU" sz="1400" dirty="0">
                <a:solidFill>
                  <a:srgbClr val="000099"/>
                </a:solidFill>
              </a:rPr>
              <a:t>, то есть удовлетворяют требованию предъявляемому в реляционной теории, то ключ в крайнем случае образуют все атрибуты, то есть ключ всегда существует.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1: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Обратное утверждение не верно.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2: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дальнейшем для изложения и уточнения фактов реляционной модели используем язык 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модели. Иначе говоря, мы позволим себе употреблять термины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сущность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отношение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как синонимы и, главное, рассуждать об отношениях используя термины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идентифицирующая связь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неидентифицирующая</a:t>
            </a:r>
            <a:r>
              <a:rPr lang="ru-RU" altLang="ru-RU" sz="1400" dirty="0">
                <a:solidFill>
                  <a:srgbClr val="000099"/>
                </a:solidFill>
              </a:rPr>
              <a:t> связь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и т.д.</a:t>
            </a:r>
            <a:endParaRPr lang="ru-RU" altLang="ru-RU" sz="1400" u="sng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47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Первая нормальная форма (1НФ)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0AA55A85-A28F-4173-ADBB-E5F66AAB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36" y="915566"/>
            <a:ext cx="5401727" cy="206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5">
            <a:extLst>
              <a:ext uri="{FF2B5EF4-FFF2-40B4-BE49-F238E27FC236}">
                <a16:creationId xmlns:a16="http://schemas.microsoft.com/office/drawing/2014/main" id="{B742487F-BB2A-42A5-A3DD-21E63D13D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5" y="3147814"/>
            <a:ext cx="1440160" cy="503609"/>
          </a:xfrm>
          <a:prstGeom prst="wedgeRoundRectCallout">
            <a:avLst>
              <a:gd name="adj1" fmla="val -38153"/>
              <a:gd name="adj2" fmla="val -172433"/>
              <a:gd name="adj3" fmla="val 16667"/>
            </a:avLst>
          </a:prstGeom>
          <a:solidFill>
            <a:schemeClr val="bg1">
              <a:lumMod val="95000"/>
              <a:alpha val="8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Неатомарный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столбец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2D344F2-EB92-4FBC-B641-D220EA1B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18" y="3234385"/>
            <a:ext cx="2036787" cy="697779"/>
          </a:xfrm>
          <a:prstGeom prst="wedgeRectCallout">
            <a:avLst>
              <a:gd name="adj1" fmla="val -17615"/>
              <a:gd name="adj2" fmla="val -884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 самом деле здесь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 err="1">
                <a:solidFill>
                  <a:srgbClr val="000099"/>
                </a:solidFill>
              </a:rPr>
              <a:t>непервая</a:t>
            </a:r>
            <a:r>
              <a:rPr lang="ru-RU" altLang="ru-RU" sz="1400" dirty="0">
                <a:solidFill>
                  <a:srgbClr val="000099"/>
                </a:solidFill>
              </a:rPr>
              <a:t> нормальная форма</a:t>
            </a:r>
          </a:p>
        </p:txBody>
      </p:sp>
      <p:sp>
        <p:nvSpPr>
          <p:cNvPr id="12" name="Скругленный прямоугольник 1">
            <a:extLst>
              <a:ext uri="{FF2B5EF4-FFF2-40B4-BE49-F238E27FC236}">
                <a16:creationId xmlns:a16="http://schemas.microsoft.com/office/drawing/2014/main" id="{D3F268B4-414A-4874-895D-88D0A4C1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487" y="4011910"/>
            <a:ext cx="3937023" cy="56834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Переходя в реляционную модель мы будем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также говорить о выравнивании отношений. </a:t>
            </a:r>
          </a:p>
        </p:txBody>
      </p:sp>
      <p:sp>
        <p:nvSpPr>
          <p:cNvPr id="13" name="Скругленная прямоугольная выноска 2">
            <a:extLst>
              <a:ext uri="{FF2B5EF4-FFF2-40B4-BE49-F238E27FC236}">
                <a16:creationId xmlns:a16="http://schemas.microsoft.com/office/drawing/2014/main" id="{B431DFE5-8DC5-4C59-A2A8-B824CDE10EF5}"/>
              </a:ext>
            </a:extLst>
          </p:cNvPr>
          <p:cNvSpPr/>
          <p:nvPr/>
        </p:nvSpPr>
        <p:spPr bwMode="auto">
          <a:xfrm>
            <a:off x="6228184" y="3452614"/>
            <a:ext cx="1718841" cy="444995"/>
          </a:xfrm>
          <a:prstGeom prst="wedgeRoundRectCallout">
            <a:avLst>
              <a:gd name="adj1" fmla="val -61612"/>
              <a:gd name="adj2" fmla="val -164205"/>
              <a:gd name="adj3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Здесь появилась </a:t>
            </a:r>
          </a:p>
          <a:p>
            <a:pPr algn="ctr" eaLnBrk="1" hangingPunct="1"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избыточность 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8DBE3-E88A-466B-893C-E879F60AA7D2}"/>
              </a:ext>
            </a:extLst>
          </p:cNvPr>
          <p:cNvSpPr txBox="1"/>
          <p:nvPr/>
        </p:nvSpPr>
        <p:spPr>
          <a:xfrm>
            <a:off x="2603487" y="534076"/>
            <a:ext cx="3840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600" b="1" dirty="0"/>
              <a:t>C</a:t>
            </a:r>
            <a:r>
              <a:rPr lang="ru-RU" altLang="ru-RU" sz="1600" b="1" dirty="0" err="1"/>
              <a:t>пособ</a:t>
            </a:r>
            <a:r>
              <a:rPr lang="ru-RU" altLang="ru-RU" sz="1600" b="1" dirty="0"/>
              <a:t> выравнивания сущностей</a:t>
            </a:r>
            <a:r>
              <a:rPr lang="en-US" altLang="ru-RU" sz="1600" b="1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420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Поля</a:t>
            </a:r>
            <a:r>
              <a:rPr lang="en-GB" altLang="ru-RU" sz="2000" b="1" dirty="0">
                <a:solidFill>
                  <a:srgbClr val="CC3300"/>
                </a:solidFill>
              </a:rPr>
              <a:t>,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записи</a:t>
            </a:r>
            <a:r>
              <a:rPr lang="en-GB" altLang="ru-RU" sz="2000" b="1" dirty="0">
                <a:solidFill>
                  <a:srgbClr val="CC3300"/>
                </a:solidFill>
              </a:rPr>
              <a:t>, </a:t>
            </a:r>
            <a:r>
              <a:rPr lang="en-GB" altLang="ru-RU" sz="2000" b="1" dirty="0" err="1">
                <a:solidFill>
                  <a:srgbClr val="CC3300"/>
                </a:solidFill>
              </a:rPr>
              <a:t>наборы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записей</a:t>
            </a:r>
            <a:endParaRPr lang="ru-RU" sz="2000" b="1" dirty="0">
              <a:solidFill>
                <a:srgbClr val="CC3300"/>
              </a:solidFill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D3248D1-4FF4-4FF5-8D43-4C2E1B1A34D2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211710"/>
            <a:ext cx="7747000" cy="2301875"/>
            <a:chOff x="340" y="2205"/>
            <a:chExt cx="4880" cy="1450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F70C8FDF-0A0C-40CE-A0A7-FD33A7B84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2976"/>
              <a:ext cx="182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DE1F18A-1CD5-4DF4-B86A-5852BD992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205"/>
              <a:ext cx="4880" cy="1450"/>
              <a:chOff x="340" y="2205"/>
              <a:chExt cx="4880" cy="145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24FB59D3-3A27-42CE-90C5-42C6B2305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275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адрес</a:t>
                </a: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275A394A-5215-4B4F-9644-C5414089C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205"/>
                <a:ext cx="796" cy="227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 dirty="0" err="1"/>
                  <a:t>сотрудник</a:t>
                </a:r>
                <a:endParaRPr lang="en-GB" altLang="ru-RU" sz="1800" dirty="0"/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D112B780-370B-4673-A840-3BA1E2F84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75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 dirty="0" err="1"/>
                  <a:t>таб_номер</a:t>
                </a:r>
                <a:endParaRPr lang="en-GB" altLang="ru-RU" sz="1800" dirty="0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0A640C4E-8C1C-409C-A126-21755A357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275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 dirty="0"/>
                  <a:t>ФИО</a:t>
                </a: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C31666E1-75F1-421C-9A5F-F1CBAF955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75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должность</a:t>
                </a: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440FB90C-04C0-4AF8-A090-4F882A52C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275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зарплата</a:t>
                </a: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C592503-BF98-498E-A3C3-AF8A7374E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43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индекс</a:t>
                </a: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91AF6007-F851-415F-8EB2-7B1626CF8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43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страна</a:t>
                </a: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FAE59F4-0B2D-4DF3-89A4-43E7A582D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43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город</a:t>
                </a:r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656DA8D9-C2F2-4804-85F1-1977A76FD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343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улица</a:t>
                </a:r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C651ED80-C428-40FE-8727-4A58CA1A5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43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дом</a:t>
                </a:r>
              </a:p>
            </p:txBody>
          </p: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8A0643AE-0431-496F-B825-4C023B55F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43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квартира</a:t>
                </a:r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797BDC3B-6636-4C2A-ADDE-BC2294B27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3" y="2432"/>
                <a:ext cx="1815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875EED43-F49A-4B16-A02D-68F534B7B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1" y="2432"/>
                <a:ext cx="797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D10CAAC7-E806-4479-A9ED-BA61075BD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432"/>
                <a:ext cx="133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C036F33A-46E3-4420-9478-2CCC67DA3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432"/>
                <a:ext cx="1149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45941A8C-F44E-4805-8481-3A5CD68E3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432"/>
                <a:ext cx="2122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C8FBCD99-60F2-4F6A-809C-DF23FF754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" y="2976"/>
                <a:ext cx="3838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9277AF77-77BD-4CB8-A8F3-11CDA21D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8" y="2976"/>
                <a:ext cx="3052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EB6F40ED-0384-4017-AC11-A51B2DFE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0" y="2976"/>
                <a:ext cx="2250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EF425140-C633-4159-885A-23E6475C3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6" y="2976"/>
                <a:ext cx="1434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14F8B50B-3DA7-4200-97CD-0B384913C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8" y="2976"/>
                <a:ext cx="585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2F7C88D1-A5E7-4BCC-98F7-BB3060ABE1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83518"/>
            <a:ext cx="9144000" cy="201627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u="sng" kern="0" dirty="0">
                <a:solidFill>
                  <a:srgbClr val="000099"/>
                </a:solidFill>
              </a:rPr>
              <a:t>Пример</a:t>
            </a:r>
            <a:r>
              <a:rPr lang="en-GB" altLang="ru-RU" sz="1600" kern="0" dirty="0">
                <a:solidFill>
                  <a:srgbClr val="000099"/>
                </a:solidFill>
              </a:rPr>
              <a:t>: </a:t>
            </a:r>
            <a:r>
              <a:rPr lang="en-GB" altLang="ru-RU" sz="1600" kern="0" dirty="0" err="1">
                <a:solidFill>
                  <a:srgbClr val="000099"/>
                </a:solidFill>
              </a:rPr>
              <a:t>Запись</a:t>
            </a:r>
            <a:r>
              <a:rPr lang="en-GB" altLang="ru-RU" sz="1600" kern="0" dirty="0">
                <a:solidFill>
                  <a:srgbClr val="000099"/>
                </a:solidFill>
              </a:rPr>
              <a:t> “</a:t>
            </a:r>
            <a:r>
              <a:rPr lang="en-GB" altLang="ru-RU" sz="1600" kern="0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600" kern="0" dirty="0">
                <a:solidFill>
                  <a:srgbClr val="000099"/>
                </a:solidFill>
              </a:rPr>
              <a:t>”, с </a:t>
            </a:r>
            <a:r>
              <a:rPr lang="en-GB" altLang="ru-RU" sz="1600" kern="0" dirty="0" err="1">
                <a:solidFill>
                  <a:srgbClr val="000099"/>
                </a:solidFill>
              </a:rPr>
              <a:t>полем</a:t>
            </a:r>
            <a:r>
              <a:rPr lang="en-GB" altLang="ru-RU" sz="1600" kern="0" dirty="0">
                <a:solidFill>
                  <a:srgbClr val="000099"/>
                </a:solidFill>
              </a:rPr>
              <a:t> “</a:t>
            </a:r>
            <a:r>
              <a:rPr lang="en-GB" altLang="ru-RU" sz="1600" kern="0" dirty="0" err="1">
                <a:solidFill>
                  <a:srgbClr val="000099"/>
                </a:solidFill>
              </a:rPr>
              <a:t>адрес</a:t>
            </a:r>
            <a:r>
              <a:rPr lang="en-GB" altLang="ru-RU" sz="1600" kern="0" dirty="0">
                <a:solidFill>
                  <a:srgbClr val="000099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1600" kern="0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kern="0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600" kern="0" dirty="0"/>
              <a:t>(1101, </a:t>
            </a:r>
            <a:r>
              <a:rPr lang="en-GB" altLang="ru-RU" sz="1600" kern="0" dirty="0" err="1"/>
              <a:t>Пирогов</a:t>
            </a:r>
            <a:r>
              <a:rPr lang="en-GB" altLang="ru-RU" sz="1600" kern="0" dirty="0"/>
              <a:t> </a:t>
            </a:r>
            <a:r>
              <a:rPr lang="en-GB" altLang="ru-RU" sz="1600" kern="0" dirty="0" err="1"/>
              <a:t>Олег</a:t>
            </a:r>
            <a:r>
              <a:rPr lang="en-GB" altLang="ru-RU" sz="1600" kern="0" dirty="0"/>
              <a:t> </a:t>
            </a:r>
            <a:r>
              <a:rPr lang="en-GB" altLang="ru-RU" sz="1600" kern="0" dirty="0" err="1"/>
              <a:t>Николаевич</a:t>
            </a:r>
            <a:r>
              <a:rPr lang="en-GB" altLang="ru-RU" sz="1600" kern="0" dirty="0"/>
              <a:t>, </a:t>
            </a:r>
            <a:r>
              <a:rPr lang="en-GB" altLang="ru-RU" sz="1600" kern="0" dirty="0" err="1"/>
              <a:t>лаборант</a:t>
            </a:r>
            <a:r>
              <a:rPr lang="en-GB" altLang="ru-RU" sz="1600" kern="0" dirty="0"/>
              <a:t>, 2000,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kern="0" dirty="0" err="1">
                <a:solidFill>
                  <a:srgbClr val="000099"/>
                </a:solidFill>
              </a:rPr>
              <a:t>адрес</a:t>
            </a:r>
            <a:r>
              <a:rPr lang="en-GB" altLang="ru-RU" sz="1600" kern="0" dirty="0"/>
              <a:t>(350033, </a:t>
            </a:r>
            <a:r>
              <a:rPr lang="en-GB" altLang="ru-RU" sz="1600" kern="0" dirty="0" err="1"/>
              <a:t>Россия</a:t>
            </a:r>
            <a:r>
              <a:rPr lang="en-GB" altLang="ru-RU" sz="1600" kern="0" dirty="0"/>
              <a:t>, </a:t>
            </a:r>
            <a:r>
              <a:rPr lang="en-GB" altLang="ru-RU" sz="1600" kern="0" dirty="0" err="1"/>
              <a:t>Краснодар</a:t>
            </a:r>
            <a:r>
              <a:rPr lang="en-GB" altLang="ru-RU" sz="1600" kern="0" dirty="0"/>
              <a:t>, </a:t>
            </a:r>
            <a:r>
              <a:rPr lang="en-GB" altLang="ru-RU" sz="1600" kern="0" dirty="0" err="1"/>
              <a:t>Ставропольская</a:t>
            </a:r>
            <a:r>
              <a:rPr lang="en-GB" altLang="ru-RU" sz="1600" kern="0" dirty="0"/>
              <a:t>, 140, 5))</a:t>
            </a:r>
            <a:r>
              <a:rPr lang="ar-SA" altLang="ru-RU" sz="2000" kern="0" dirty="0">
                <a:solidFill>
                  <a:srgbClr val="C7850D"/>
                </a:solidFill>
                <a:cs typeface="Arial" panose="020B0604020202020204" pitchFamily="34" charset="0"/>
              </a:rPr>
              <a:t>‏</a:t>
            </a:r>
            <a:endParaRPr lang="ru-RU" altLang="ru-RU" sz="2000" kern="0" dirty="0">
              <a:solidFill>
                <a:srgbClr val="C7850D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2000" u="sng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u="sng" dirty="0">
                <a:solidFill>
                  <a:srgbClr val="000099"/>
                </a:solidFill>
              </a:rPr>
              <a:t>Схема </a:t>
            </a:r>
            <a:r>
              <a:rPr lang="en-GB" altLang="ru-RU" sz="1600" u="sng" dirty="0" err="1">
                <a:solidFill>
                  <a:srgbClr val="000099"/>
                </a:solidFill>
              </a:rPr>
              <a:t>записи</a:t>
            </a:r>
            <a:r>
              <a:rPr lang="en-GB" altLang="ru-RU" sz="1600" u="sng" dirty="0">
                <a:solidFill>
                  <a:srgbClr val="000099"/>
                </a:solidFill>
              </a:rPr>
              <a:t> “</a:t>
            </a:r>
            <a:r>
              <a:rPr lang="en-GB" altLang="ru-RU" sz="1600" u="sng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600" u="sng" dirty="0">
                <a:solidFill>
                  <a:srgbClr val="000099"/>
                </a:solidFill>
              </a:rPr>
              <a:t>”: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 sz="2000" kern="0" dirty="0">
              <a:solidFill>
                <a:srgbClr val="C785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20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Правило приведения к 1НФ способом выравнивания сущностей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F36475-1E8B-4219-AFEA-870C44D61927}"/>
              </a:ext>
            </a:extLst>
          </p:cNvPr>
          <p:cNvSpPr/>
          <p:nvPr/>
        </p:nvSpPr>
        <p:spPr>
          <a:xfrm>
            <a:off x="791580" y="461651"/>
            <a:ext cx="7560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сущности с неатомарными атрибутами разделить каждую строку на несколько строк с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атомарными атрибутами</a:t>
            </a:r>
          </a:p>
          <a:p>
            <a:pPr indent="360000" algn="just">
              <a:defRPr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buFontTx/>
              <a:buNone/>
              <a:defRPr/>
            </a:pPr>
            <a:r>
              <a:rPr lang="ru-RU" altLang="ru-RU" sz="1400" b="1" u="sng" dirty="0"/>
              <a:t>Замечание 1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атомарность атрибута не означает простоту структуры записи, или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отсутствие у неё компонентов; атомарность это просто невозможность выделить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компоненты.</a:t>
            </a:r>
          </a:p>
          <a:p>
            <a:pPr indent="360000" algn="just">
              <a:buFontTx/>
              <a:buNone/>
              <a:defRPr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buFontTx/>
              <a:buNone/>
              <a:defRPr/>
            </a:pPr>
            <a:r>
              <a:rPr lang="ru-RU" altLang="ru-RU" sz="1400" b="1" u="sng" dirty="0"/>
              <a:t>Замечание 2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Смысл концепта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простота записи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как и любой другой смысл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семантике, определённой через отображение в модель бизнеса, постигается через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сопоставление с некоторым свойством или правилом из этого бизнеса; если, например,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базе данных вы работаете с полем ФИО, то это означает, что в бизнесе вы никогда не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будете искать людей только по имени, что </a:t>
            </a:r>
            <a:r>
              <a:rPr lang="en-US" altLang="ru-RU" sz="1400" dirty="0">
                <a:solidFill>
                  <a:srgbClr val="000099"/>
                </a:solidFill>
              </a:rPr>
              <a:t>middle name </a:t>
            </a:r>
            <a:r>
              <a:rPr lang="ru-RU" altLang="ru-RU" sz="1400" dirty="0">
                <a:solidFill>
                  <a:srgbClr val="000099"/>
                </a:solidFill>
              </a:rPr>
              <a:t>приравнивается к отчеству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(забавно, помните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персонажа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Остап Сулейман Берта Мария Бендер Бей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 и многое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другое.</a:t>
            </a:r>
          </a:p>
        </p:txBody>
      </p:sp>
    </p:spTree>
    <p:extLst>
      <p:ext uri="{BB962C8B-B14F-4D97-AF65-F5344CB8AC3E}">
        <p14:creationId xmlns:p14="http://schemas.microsoft.com/office/powerpoint/2010/main" val="1604557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приведения к 1НФ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25CF28-BAC0-4E35-BF30-45BFE777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1904"/>
            <a:ext cx="2554499" cy="253402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C9528122-8CCB-4ED7-82FF-E16CC5927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1289"/>
            <a:ext cx="3888432" cy="2534637"/>
          </a:xfrm>
          <a:prstGeom prst="rect">
            <a:avLst/>
          </a:prstGeom>
        </p:spPr>
      </p:pic>
      <p:sp>
        <p:nvSpPr>
          <p:cNvPr id="79" name="Rectangle 3">
            <a:extLst>
              <a:ext uri="{FF2B5EF4-FFF2-40B4-BE49-F238E27FC236}">
                <a16:creationId xmlns:a16="http://schemas.microsoft.com/office/drawing/2014/main" id="{D3FFCD77-0D44-4371-84CC-BCE3BA5C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84" y="1203598"/>
            <a:ext cx="32232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Ненормализованное  отношение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9FCD26-A267-4B47-9005-313A775941C2}"/>
              </a:ext>
            </a:extLst>
          </p:cNvPr>
          <p:cNvSpPr txBox="1"/>
          <p:nvPr/>
        </p:nvSpPr>
        <p:spPr>
          <a:xfrm>
            <a:off x="5481228" y="1238055"/>
            <a:ext cx="178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400" b="1" dirty="0">
                <a:solidFill>
                  <a:srgbClr val="000099"/>
                </a:solidFill>
              </a:rPr>
              <a:t>Отношения в 1НФ</a:t>
            </a:r>
            <a:endParaRPr lang="ru-RU" sz="1400" b="1" dirty="0">
              <a:solidFill>
                <a:srgbClr val="0000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246C9-C980-426F-A7DA-4B257D33ACD0}"/>
              </a:ext>
            </a:extLst>
          </p:cNvPr>
          <p:cNvSpPr txBox="1"/>
          <p:nvPr/>
        </p:nvSpPr>
        <p:spPr>
          <a:xfrm>
            <a:off x="1619672" y="634742"/>
            <a:ext cx="67687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600" b="1" dirty="0"/>
              <a:t>Способ выделения в отдельное</a:t>
            </a:r>
            <a:r>
              <a:rPr lang="en-US" altLang="ru-RU" sz="1600" b="1" dirty="0"/>
              <a:t> </a:t>
            </a:r>
            <a:r>
              <a:rPr lang="ru-RU" altLang="ru-RU" sz="1600" b="1" dirty="0"/>
              <a:t>отношение/сущность</a:t>
            </a:r>
            <a:r>
              <a:rPr lang="en-US" altLang="ru-RU" sz="1600" b="1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59527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Семантика исходного отношения </a:t>
            </a:r>
            <a:r>
              <a:rPr lang="en-US" altLang="ru-RU" sz="2000" b="1" dirty="0">
                <a:solidFill>
                  <a:srgbClr val="C00000"/>
                </a:solidFill>
              </a:rPr>
              <a:t>“</a:t>
            </a:r>
            <a:r>
              <a:rPr lang="ru-RU" altLang="ru-RU" sz="2000" b="1" dirty="0">
                <a:solidFill>
                  <a:srgbClr val="C00000"/>
                </a:solidFill>
              </a:rPr>
              <a:t>Сотрудник</a:t>
            </a:r>
            <a:r>
              <a:rPr lang="en-US" altLang="ru-RU" sz="2000" b="1" dirty="0">
                <a:solidFill>
                  <a:srgbClr val="C00000"/>
                </a:solidFill>
              </a:rPr>
              <a:t>”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7DC2-D746-44F5-9819-C5A6D0C12302}"/>
              </a:ext>
            </a:extLst>
          </p:cNvPr>
          <p:cNvSpPr txBox="1"/>
          <p:nvPr/>
        </p:nvSpPr>
        <p:spPr>
          <a:xfrm>
            <a:off x="827584" y="461651"/>
            <a:ext cx="7704856" cy="401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Один из используемых нами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видов семантики основан на отображении изучаемой модели данных в модель бизнеса.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Неполную, но полезную информацию о семантике в некоторых случаях можно получить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просто рассуждая об особенностях бизнеса и сопоставляя их с реализуемой схемой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данных.</a:t>
            </a:r>
          </a:p>
          <a:p>
            <a:pPr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Исходя из интуитивных соображений по поводу бизнес-процессов в отделах кадров или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других подразделений учитывающих работников, нетрудно сделать следующие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замечания:</a:t>
            </a:r>
          </a:p>
          <a:p>
            <a:pPr marL="342900" indent="-342900" algn="just">
              <a:spcAft>
                <a:spcPts val="4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Непонятно почему хобби всего два, а телефонов три. Если их больше, придётся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перестраивать схему. Это, как минимум, не удобно.</a:t>
            </a:r>
          </a:p>
          <a:p>
            <a:pPr marL="342900" indent="-342900" algn="just">
              <a:spcAft>
                <a:spcPts val="4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Сотрудник может по нескольку раз приниматься на работу, переводиться на другую должность, и увольняться. Это у нас никак не отображается. Проблема ключа!</a:t>
            </a:r>
          </a:p>
          <a:p>
            <a:pPr marL="342900" indent="-342900" algn="just">
              <a:spcAft>
                <a:spcPts val="4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Используя ещё один вид семантики, определенный через отображение рассматриваемой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сущности концептуального уровня в сущность физического уровня, можно было бы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прийти к выводу о том, что атрибуту "дата зачисления или увольнения" невозможно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присвоить тип дата. Это не удобно.</a:t>
            </a:r>
          </a:p>
          <a:p>
            <a:pPr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Поскольку пример модельный, часть перечисленных смыслов не рассматриваем. Поэтому и в преобразованной схеме с семантикой не всё в порядке.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72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900" b="1" dirty="0">
                <a:solidFill>
                  <a:srgbClr val="CE2816"/>
                </a:solidFill>
              </a:rPr>
              <a:t>Правила приведения к 1НФ способом выделения в отдельное отношение</a:t>
            </a:r>
            <a:endParaRPr lang="ru-RU" sz="1900" b="1" dirty="0">
              <a:solidFill>
                <a:srgbClr val="0000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F229F-FC0F-4546-93D6-AC3C6363562C}"/>
              </a:ext>
            </a:extLst>
          </p:cNvPr>
          <p:cNvSpPr txBox="1"/>
          <p:nvPr/>
        </p:nvSpPr>
        <p:spPr>
          <a:xfrm>
            <a:off x="791580" y="483518"/>
            <a:ext cx="75608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Разделить составные атрибуты (в примере выше это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Дата зачисления и увольнения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 на простые (атомарные) (в примере это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Дата зачисления</a:t>
            </a:r>
            <a:r>
              <a:rPr lang="en-US" altLang="ru-RU" sz="1300" dirty="0">
                <a:solidFill>
                  <a:srgbClr val="000099"/>
                </a:solidFill>
              </a:rPr>
              <a:t>” </a:t>
            </a:r>
            <a:r>
              <a:rPr lang="ru-RU" altLang="ru-RU" sz="1300" dirty="0">
                <a:solidFill>
                  <a:srgbClr val="000099"/>
                </a:solidFill>
              </a:rPr>
              <a:t>и</a:t>
            </a:r>
            <a:r>
              <a:rPr lang="en-US" altLang="ru-RU" sz="1300" dirty="0">
                <a:solidFill>
                  <a:srgbClr val="000099"/>
                </a:solidFill>
              </a:rPr>
              <a:t> “</a:t>
            </a:r>
            <a:r>
              <a:rPr lang="ru-RU" altLang="ru-RU" sz="1300" dirty="0">
                <a:solidFill>
                  <a:srgbClr val="000099"/>
                </a:solidFill>
              </a:rPr>
              <a:t>Дата увольнения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</a:t>
            </a:r>
          </a:p>
          <a:p>
            <a:pPr indent="360000" algn="just" eaLnBrk="1" hangingPunct="1">
              <a:spcAft>
                <a:spcPts val="6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Выделить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повторяющиеся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 (близкие по смыслу) атрибуты (в примере это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Хобби_</a:t>
            </a:r>
            <a:r>
              <a:rPr lang="en-US" altLang="ru-RU" sz="1300" dirty="0" err="1">
                <a:solidFill>
                  <a:srgbClr val="000099"/>
                </a:solidFill>
              </a:rPr>
              <a:t>i</a:t>
            </a:r>
            <a:r>
              <a:rPr lang="en-US" altLang="ru-RU" sz="1300" dirty="0">
                <a:solidFill>
                  <a:srgbClr val="000099"/>
                </a:solidFill>
              </a:rPr>
              <a:t>” </a:t>
            </a:r>
            <a:r>
              <a:rPr lang="ru-RU" altLang="ru-RU" sz="1300" dirty="0">
                <a:solidFill>
                  <a:srgbClr val="000099"/>
                </a:solidFill>
              </a:rPr>
              <a:t>и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 err="1">
                <a:solidFill>
                  <a:srgbClr val="000099"/>
                </a:solidFill>
              </a:rPr>
              <a:t>Тлф</a:t>
            </a:r>
            <a:r>
              <a:rPr lang="en-US" altLang="ru-RU" sz="1300" dirty="0">
                <a:solidFill>
                  <a:srgbClr val="000099"/>
                </a:solidFill>
              </a:rPr>
              <a:t>_j”</a:t>
            </a:r>
            <a:r>
              <a:rPr lang="ru-RU" altLang="ru-RU" sz="1300" dirty="0">
                <a:solidFill>
                  <a:srgbClr val="000099"/>
                </a:solidFill>
              </a:rPr>
              <a:t>), обращая внимание на их семантику; учесть, что все эти атрибуты зависят от ключа исходного отношения</a:t>
            </a:r>
          </a:p>
          <a:p>
            <a:pPr indent="360000" algn="just" eaLnBrk="1" hangingPunct="1">
              <a:spcAft>
                <a:spcPts val="600"/>
              </a:spcAft>
              <a:defRPr/>
            </a:pP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Свернув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 каждую такую группу атрибутов в один атрибут, и, используя теорему </a:t>
            </a:r>
            <a:r>
              <a:rPr lang="ru-RU" altLang="ru-RU" sz="1300" dirty="0" err="1">
                <a:solidFill>
                  <a:srgbClr val="000099"/>
                </a:solidFill>
              </a:rPr>
              <a:t>Хиса</a:t>
            </a:r>
            <a:r>
              <a:rPr lang="ru-RU" altLang="ru-RU" sz="1300" dirty="0">
                <a:solidFill>
                  <a:srgbClr val="000099"/>
                </a:solidFill>
              </a:rPr>
              <a:t>, создать новую справочную сущность/отношение,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ключ которой состоит из ключа исходного отношения и полученного обобщающего атрибута</a:t>
            </a:r>
          </a:p>
          <a:p>
            <a:pPr indent="360000" algn="just" eaLnBrk="1" hangingPunct="1">
              <a:spcAft>
                <a:spcPts val="6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Установить </a:t>
            </a:r>
            <a:r>
              <a:rPr lang="ru-RU" altLang="ru-RU" sz="1300" b="1" dirty="0">
                <a:solidFill>
                  <a:srgbClr val="000099"/>
                </a:solidFill>
              </a:rPr>
              <a:t>идентифицирующую связь</a:t>
            </a:r>
            <a:r>
              <a:rPr lang="ru-RU" altLang="ru-RU" sz="1300" dirty="0">
                <a:solidFill>
                  <a:srgbClr val="000099"/>
                </a:solidFill>
              </a:rPr>
              <a:t> типа 1:</a:t>
            </a:r>
            <a:r>
              <a:rPr lang="en-US" altLang="ru-RU" sz="1300" dirty="0">
                <a:solidFill>
                  <a:srgbClr val="000099"/>
                </a:solidFill>
              </a:rPr>
              <a:t>N </a:t>
            </a:r>
            <a:r>
              <a:rPr lang="ru-RU" altLang="ru-RU" sz="1300" dirty="0">
                <a:solidFill>
                  <a:srgbClr val="000099"/>
                </a:solidFill>
              </a:rPr>
              <a:t>от исходной сущности к каждой созданной справочной сущности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300" b="1" u="sng" dirty="0"/>
              <a:t>Замечание</a:t>
            </a:r>
            <a:r>
              <a:rPr lang="ru-RU" altLang="ru-RU" sz="1300" b="1" dirty="0"/>
              <a:t>: </a:t>
            </a:r>
            <a:r>
              <a:rPr lang="ru-RU" altLang="ru-RU" sz="1300" dirty="0">
                <a:solidFill>
                  <a:srgbClr val="000099"/>
                </a:solidFill>
              </a:rPr>
              <a:t>Заметьте, что </a:t>
            </a:r>
            <a:r>
              <a:rPr lang="ru-RU" altLang="ru-RU" sz="13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300" dirty="0">
                <a:solidFill>
                  <a:srgbClr val="000099"/>
                </a:solidFill>
              </a:rPr>
              <a:t> атрибутов в новых сущностях в примере выше не существует.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1D2E5-467C-4BC7-89E8-9B665C73321B}"/>
              </a:ext>
            </a:extLst>
          </p:cNvPr>
          <p:cNvSpPr txBox="1"/>
          <p:nvPr/>
        </p:nvSpPr>
        <p:spPr>
          <a:xfrm>
            <a:off x="899592" y="3284285"/>
            <a:ext cx="7452828" cy="1292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Почему связь должна быть идентифицирующей? Потому, что выделенные справочные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сущности только уточняют свойства основной сущности и без привязки к основной сущности эта особенность (т. е. уточнение) теряется.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Например, на слайде 11 справочная сущность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хобби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 имеет смысл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хобби данного сотрудника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, а без привязки её смыслом будет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хобби вообще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, что не соответствует семантике исходной сущности. </a:t>
            </a:r>
          </a:p>
        </p:txBody>
      </p:sp>
    </p:spTree>
    <p:extLst>
      <p:ext uri="{BB962C8B-B14F-4D97-AF65-F5344CB8AC3E}">
        <p14:creationId xmlns:p14="http://schemas.microsoft.com/office/powerpoint/2010/main" val="2440764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Два способа приведения к 1НФ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8D85BE9-25C6-464F-9F99-A97B6C3B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5526"/>
            <a:ext cx="763284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EADD4485-4EFE-4636-80F2-2E164063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457713"/>
            <a:ext cx="7632847" cy="1032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ru-RU" altLang="ru-RU" sz="14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dirty="0"/>
              <a:t>Если отношение приведено к 1НФ, то для соответствующей таблицы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dirty="0"/>
              <a:t>(физический уровень):</a:t>
            </a:r>
          </a:p>
          <a:p>
            <a:pPr marL="285750" indent="-2857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1400" dirty="0"/>
              <a:t>в столбцах данные одного скалярного типа, то есть ячейки таблицы </a:t>
            </a:r>
            <a:r>
              <a:rPr lang="ru-RU" altLang="ru-RU" sz="1400" dirty="0" err="1"/>
              <a:t>атомарны</a:t>
            </a:r>
            <a:r>
              <a:rPr lang="ru-RU" altLang="ru-RU" sz="1400" dirty="0"/>
              <a:t>;</a:t>
            </a:r>
          </a:p>
          <a:p>
            <a:pPr marL="285750" indent="-2857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1400" dirty="0"/>
              <a:t>нет дублирования</a:t>
            </a:r>
            <a:r>
              <a:rPr lang="en-US" altLang="ru-RU" sz="1400" dirty="0"/>
              <a:t> </a:t>
            </a:r>
            <a:r>
              <a:rPr lang="ru-RU" altLang="ru-RU" sz="1400" dirty="0"/>
              <a:t>строк.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4111174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Сильные и слабые сущности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65C9B40-F887-4CB2-9CEB-3ABE649CBD95}"/>
              </a:ext>
            </a:extLst>
          </p:cNvPr>
          <p:cNvSpPr/>
          <p:nvPr/>
        </p:nvSpPr>
        <p:spPr>
          <a:xfrm>
            <a:off x="755576" y="461651"/>
            <a:ext cx="777686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Вспомним, что сущности (и отношения) бывают двух видов: </a:t>
            </a:r>
            <a:r>
              <a:rPr lang="ru-RU" altLang="ru-RU" sz="1400" b="1" dirty="0">
                <a:solidFill>
                  <a:srgbClr val="000099"/>
                </a:solidFill>
              </a:rPr>
              <a:t>слабые (зависимые) и сильные (независимые).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Сильная сущность существует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сама по себе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Первичные ключи у нее тоже свои, то есть определяются только своими атрибутами (свойствами). На </a:t>
            </a:r>
            <a:r>
              <a:rPr lang="en-US" altLang="ru-RU" sz="1400" dirty="0">
                <a:solidFill>
                  <a:srgbClr val="000099"/>
                </a:solidFill>
              </a:rPr>
              <a:t>ER</a:t>
            </a:r>
            <a:r>
              <a:rPr lang="ru-RU" altLang="ru-RU" sz="1400" dirty="0">
                <a:solidFill>
                  <a:srgbClr val="000099"/>
                </a:solidFill>
              </a:rPr>
              <a:t>-диаграммах в </a:t>
            </a:r>
            <a:r>
              <a:rPr lang="en-US" altLang="ru-RU" sz="1400" dirty="0" err="1">
                <a:solidFill>
                  <a:srgbClr val="000099"/>
                </a:solidFill>
              </a:rPr>
              <a:t>ERWin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сильные сущности представляются прямоугольниками.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Слабая сущность для идентификации своих экземпляров требует </a:t>
            </a:r>
            <a:r>
              <a:rPr lang="ru-RU" altLang="ru-RU" sz="1400" b="1" dirty="0">
                <a:solidFill>
                  <a:srgbClr val="000099"/>
                </a:solidFill>
              </a:rPr>
              <a:t>привязки</a:t>
            </a:r>
            <a:r>
              <a:rPr lang="ru-RU" altLang="ru-RU" sz="1400" dirty="0">
                <a:solidFill>
                  <a:srgbClr val="000099"/>
                </a:solidFill>
              </a:rPr>
              <a:t> к экземпляру связанной с ней, другой </a:t>
            </a:r>
            <a:r>
              <a:rPr lang="ru-RU" altLang="ru-RU" sz="1400" b="1" dirty="0">
                <a:solidFill>
                  <a:srgbClr val="000099"/>
                </a:solidFill>
              </a:rPr>
              <a:t>сильной или слабой</a:t>
            </a:r>
            <a:r>
              <a:rPr lang="ru-RU" altLang="ru-RU" sz="1400" dirty="0">
                <a:solidFill>
                  <a:srgbClr val="000099"/>
                </a:solidFill>
              </a:rPr>
              <a:t>, сущности. Первичный ключ слабой сущности использует ключевые поля этой связанной с ней сущности. Происходит миграция первичного ключа сильной сущности в первичный ключ связанной слабой сущности. На ER-диаграмме в </a:t>
            </a:r>
            <a:r>
              <a:rPr lang="en-US" altLang="ru-RU" sz="1400" dirty="0" err="1">
                <a:solidFill>
                  <a:srgbClr val="000099"/>
                </a:solidFill>
              </a:rPr>
              <a:t>ERWin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слабая сущность представляется прямоугольником с закругленными углами.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Сущности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хобби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телефон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слабые, а преобразованная или исходная сущность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сотрудник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сильная.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Не следует считать, что слабая сущность определяется через связь только с сильной сущностью. На другом конце связи может быть и другая слабая сущность.</a:t>
            </a:r>
          </a:p>
        </p:txBody>
      </p:sp>
    </p:spTree>
    <p:extLst>
      <p:ext uri="{BB962C8B-B14F-4D97-AF65-F5344CB8AC3E}">
        <p14:creationId xmlns:p14="http://schemas.microsoft.com/office/powerpoint/2010/main" val="1152627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Замечание о </a:t>
            </a:r>
            <a:r>
              <a:rPr lang="ru-RU" altLang="ru-RU" sz="2000" b="1" dirty="0" err="1">
                <a:solidFill>
                  <a:srgbClr val="CE2816"/>
                </a:solidFill>
              </a:rPr>
              <a:t>непервой</a:t>
            </a:r>
            <a:r>
              <a:rPr lang="ru-RU" altLang="ru-RU" sz="2000" b="1" dirty="0">
                <a:solidFill>
                  <a:srgbClr val="CE2816"/>
                </a:solidFill>
              </a:rPr>
              <a:t> нормальной форме (Н1НФ, </a:t>
            </a:r>
            <a:r>
              <a:rPr lang="en-US" altLang="ru-RU" sz="2000" b="1" dirty="0">
                <a:solidFill>
                  <a:srgbClr val="CE2816"/>
                </a:solidFill>
              </a:rPr>
              <a:t>NFNF, NF</a:t>
            </a:r>
            <a:r>
              <a:rPr lang="en-US" altLang="ru-RU" sz="2000" b="1" baseline="30000" dirty="0">
                <a:solidFill>
                  <a:srgbClr val="CE2816"/>
                </a:solidFill>
              </a:rPr>
              <a:t>2</a:t>
            </a:r>
            <a:r>
              <a:rPr lang="ru-RU" altLang="ru-RU" sz="2000" b="1" dirty="0">
                <a:solidFill>
                  <a:srgbClr val="CE2816"/>
                </a:solidFill>
              </a:rPr>
              <a:t>)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F7E1EE-D5BC-4B8B-88DE-CC4BE423ECB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555526"/>
            <a:ext cx="7272808" cy="209849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1НФ удовлетворяющая условию 1НФк, но не удовлетворяющая условию 1НФа называется </a:t>
            </a:r>
            <a:r>
              <a:rPr lang="ru-RU" altLang="ru-RU" sz="1400" b="1" dirty="0" err="1">
                <a:solidFill>
                  <a:srgbClr val="000099"/>
                </a:solidFill>
              </a:rPr>
              <a:t>непервой</a:t>
            </a:r>
            <a:r>
              <a:rPr lang="ru-RU" altLang="ru-RU" sz="1400" b="1" dirty="0">
                <a:solidFill>
                  <a:srgbClr val="000099"/>
                </a:solidFill>
              </a:rPr>
              <a:t> нормальной формой (Н1НФ, </a:t>
            </a:r>
            <a:r>
              <a:rPr lang="en-US" altLang="ru-RU" sz="1400" b="1" dirty="0">
                <a:solidFill>
                  <a:srgbClr val="000099"/>
                </a:solidFill>
              </a:rPr>
              <a:t>NFNF, NF</a:t>
            </a:r>
            <a:r>
              <a:rPr lang="en-US" altLang="ru-RU" sz="1400" b="1" baseline="30000" dirty="0">
                <a:solidFill>
                  <a:srgbClr val="000099"/>
                </a:solidFill>
              </a:rPr>
              <a:t>2</a:t>
            </a:r>
            <a:r>
              <a:rPr lang="ru-RU" altLang="ru-RU" sz="1400" b="1" dirty="0">
                <a:solidFill>
                  <a:srgbClr val="000099"/>
                </a:solidFill>
              </a:rPr>
              <a:t>).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Основное преимущество модели, развиваемой на основе Н1НФ, в том, что хранить в базе можно  значения не только атомарных, но и конструируемых, в том числе, реляционно-</a:t>
            </a:r>
            <a:r>
              <a:rPr lang="ru-RU" altLang="ru-RU" sz="1400" dirty="0" err="1">
                <a:solidFill>
                  <a:srgbClr val="000099"/>
                </a:solidFill>
              </a:rPr>
              <a:t>значных</a:t>
            </a:r>
            <a:r>
              <a:rPr lang="ru-RU" altLang="ru-RU" sz="1400" dirty="0">
                <a:solidFill>
                  <a:srgbClr val="000099"/>
                </a:solidFill>
              </a:rPr>
              <a:t> типов. В частности, некоторые отношения могут содержать вложенные отношения. Тем самым устраняется один из основных недостатков реляционного подхода – отсутствие агрегатов в значениях.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В этом курсе мы вспомним Н1НФ при изучении объектных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2191522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Аномалии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B3DAF3B-F282-4572-A901-34EB11E7F2E2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1"/>
            <a:ext cx="7776864" cy="41983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sz="1300" dirty="0">
                <a:solidFill>
                  <a:srgbClr val="000099"/>
                </a:solidFill>
              </a:rPr>
              <a:t>Семантика определяется прагматикой и потому может задаваться не обязательно  единственным образом. Перечислим три варианта определения семантики: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sz="1300" dirty="0">
                <a:solidFill>
                  <a:srgbClr val="000099"/>
                </a:solidFill>
              </a:rPr>
              <a:t>семантика с точки зрения соответствия: а) концептуальной модели данных б) моделям  бизнес-процессов; определяет смыслы данных;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sz="1300" dirty="0">
                <a:solidFill>
                  <a:srgbClr val="000099"/>
                </a:solidFill>
              </a:rPr>
              <a:t>семантика с точки зрения соответствия: а) логической/физической модели б) моделям систем запросов и манипуляций данными на выбранной архитектуре реализации; не меняет смыслов данных; определяет, например, необходимость и варианты </a:t>
            </a:r>
            <a:r>
              <a:rPr lang="ru-RU" sz="1300" dirty="0" err="1">
                <a:solidFill>
                  <a:srgbClr val="000099"/>
                </a:solidFill>
              </a:rPr>
              <a:t>денормализации</a:t>
            </a:r>
            <a:r>
              <a:rPr lang="ru-RU" sz="1300" dirty="0">
                <a:solidFill>
                  <a:srgbClr val="000099"/>
                </a:solidFill>
              </a:rPr>
              <a:t>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sz="1300" dirty="0">
                <a:solidFill>
                  <a:srgbClr val="000099"/>
                </a:solidFill>
              </a:rPr>
              <a:t>семантика с точки зрения соответствия: а) концептуальной модели данных б) физической модели данных; определяет вариант типизации, задания ограничений целостности, эмулирование элементов моделей данных. </a:t>
            </a:r>
          </a:p>
          <a:p>
            <a:pPr marL="0" indent="360000" algn="just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Аномалии могут пониматься как несоответствие правил работы в моделях сопоставляемых в определении семантики, или же как несоответствия семантики двух этих моделей. </a:t>
            </a:r>
            <a:endParaRPr lang="ru-RU" sz="13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b="1" dirty="0">
                <a:solidFill>
                  <a:srgbClr val="000099"/>
                </a:solidFill>
              </a:rPr>
              <a:t>Цель нормализации это как раз устранение аномалий возникающих при включении, обновлении и удалении данных</a:t>
            </a:r>
          </a:p>
          <a:p>
            <a:pPr marL="0" indent="360000" algn="just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Невозможность отображения ограничений может быть связана с особенностями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разработанной схемы, а может определяться выбранной моделью данных или особенностями СУБД.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Например, в реляционной модели не реализуются правила, требующие разбора значений атрибутов, которые считаются атомарными.</a:t>
            </a:r>
            <a:endParaRPr lang="en-GB" altLang="ru-RU" sz="1300" kern="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74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проектирования через контекстное отношение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DC07166D-B17B-4E19-AF1F-FEC4C0E0F392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776864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Рассмотрим в качестве примера странное медицинское учреждение. В нём есть врачи, к нему обращаются пациенты, которым назначают физиотерапевтические процедуры и лекарства, но не ставят диагнозы. Фиксируются побочные эффекты от применения назначенных лекарств.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Кроме отсутствия диагнозов, странностей у нашего учреждения много. Из </a:t>
            </a:r>
            <a:r>
              <a:rPr lang="ru-RU" altLang="ru-RU" sz="1400" dirty="0" err="1">
                <a:solidFill>
                  <a:srgbClr val="000099"/>
                </a:solidFill>
              </a:rPr>
              <a:t>временн</a:t>
            </a:r>
            <a:r>
              <a:rPr lang="en-US" altLang="ru-RU" sz="1400" dirty="0">
                <a:solidFill>
                  <a:srgbClr val="000099"/>
                </a:solidFill>
              </a:rPr>
              <a:t>`</a:t>
            </a:r>
            <a:r>
              <a:rPr lang="ru-RU" altLang="ru-RU" sz="1400" dirty="0" err="1">
                <a:solidFill>
                  <a:srgbClr val="000099"/>
                </a:solidFill>
              </a:rPr>
              <a:t>ых</a:t>
            </a:r>
            <a:r>
              <a:rPr lang="ru-RU" altLang="ru-RU" sz="1400" dirty="0">
                <a:solidFill>
                  <a:srgbClr val="000099"/>
                </a:solidFill>
              </a:rPr>
              <a:t> (темпоральных) атрибутов фиксируется только время выполнения процедуры. Неплохо было бы кроме даты процедуры отмечать ещё дату приёма врача на работу и не только это.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подходе сверху вниз все атрибуты собираем в единственное отношение, которое называется контекстом в теории называемой формальным анализом концептов (</a:t>
            </a:r>
            <a:r>
              <a:rPr lang="en-US" altLang="ru-RU" sz="1400" dirty="0">
                <a:solidFill>
                  <a:srgbClr val="000099"/>
                </a:solidFill>
              </a:rPr>
              <a:t>Formal Concept Analysis</a:t>
            </a:r>
            <a:r>
              <a:rPr lang="ru-RU" altLang="ru-RU" sz="1400" dirty="0">
                <a:solidFill>
                  <a:srgbClr val="000099"/>
                </a:solidFill>
              </a:rPr>
              <a:t>).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Замечание 1</a:t>
            </a:r>
            <a:r>
              <a:rPr lang="ru-RU" altLang="ru-RU" sz="1400" b="1" i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В реальных приложениях число атрибутов в контексте многие сотни и тысячи. Анализировать такую конструкцию практически не возможно. Поэтому выбран примитивный пример, что не помешает нам разобраться с аномалиями.</a:t>
            </a:r>
          </a:p>
        </p:txBody>
      </p:sp>
    </p:spTree>
    <p:extLst>
      <p:ext uri="{BB962C8B-B14F-4D97-AF65-F5344CB8AC3E}">
        <p14:creationId xmlns:p14="http://schemas.microsoft.com/office/powerpoint/2010/main" val="281053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Аномалии включения,</a:t>
            </a:r>
            <a:r>
              <a:rPr lang="en-US" altLang="ru-RU" sz="2000" b="1" dirty="0">
                <a:solidFill>
                  <a:srgbClr val="CE2816"/>
                </a:solidFill>
              </a:rPr>
              <a:t> </a:t>
            </a:r>
            <a:r>
              <a:rPr lang="ru-RU" altLang="ru-RU" sz="2000" b="1" dirty="0">
                <a:solidFill>
                  <a:srgbClr val="CE2816"/>
                </a:solidFill>
              </a:rPr>
              <a:t>удаления и </a:t>
            </a:r>
            <a:r>
              <a:rPr lang="ru-RU" altLang="ru-RU" sz="2000" b="1" dirty="0">
                <a:solidFill>
                  <a:srgbClr val="C00000"/>
                </a:solidFill>
              </a:rPr>
              <a:t>обновления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331EE-4A4C-48A2-963B-6EF4B7F4B5B2}"/>
              </a:ext>
            </a:extLst>
          </p:cNvPr>
          <p:cNvSpPr txBox="1"/>
          <p:nvPr/>
        </p:nvSpPr>
        <p:spPr>
          <a:xfrm>
            <a:off x="755576" y="483518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>
                <a:solidFill>
                  <a:srgbClr val="000099"/>
                </a:solidFill>
              </a:rPr>
              <a:t>Исходное отношение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16F58-EF61-4405-A5A6-9BA0C937B4F6}"/>
              </a:ext>
            </a:extLst>
          </p:cNvPr>
          <p:cNvSpPr txBox="1"/>
          <p:nvPr/>
        </p:nvSpPr>
        <p:spPr>
          <a:xfrm>
            <a:off x="755576" y="1419622"/>
            <a:ext cx="3240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>
                <a:solidFill>
                  <a:srgbClr val="000099"/>
                </a:solidFill>
              </a:rPr>
              <a:t>Декомпозированное отношение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0D769E-D383-40B4-91E3-66BD835C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13162"/>
            <a:ext cx="6170617" cy="703291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4D9DB7A2-5597-4862-8DEF-34AC0958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57509"/>
            <a:ext cx="4752528" cy="365128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C3207860-D4FE-45FA-A639-5F53F6D94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077776"/>
            <a:ext cx="2664296" cy="365128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D421F8E0-24D6-4195-9163-BDAA91A0D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10" y="3473014"/>
            <a:ext cx="6984776" cy="612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72754D-E93F-4091-9BDD-467F1709C4BE}"/>
              </a:ext>
            </a:extLst>
          </p:cNvPr>
          <p:cNvSpPr txBox="1"/>
          <p:nvPr/>
        </p:nvSpPr>
        <p:spPr>
          <a:xfrm>
            <a:off x="746311" y="1782914"/>
            <a:ext cx="3240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>
                <a:solidFill>
                  <a:srgbClr val="C00000"/>
                </a:solidFill>
              </a:rPr>
              <a:t>Врач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46B8B-C87E-4447-B39A-FBA129789C30}"/>
              </a:ext>
            </a:extLst>
          </p:cNvPr>
          <p:cNvSpPr txBox="1"/>
          <p:nvPr/>
        </p:nvSpPr>
        <p:spPr>
          <a:xfrm>
            <a:off x="741910" y="2442904"/>
            <a:ext cx="3240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>
                <a:solidFill>
                  <a:srgbClr val="C00000"/>
                </a:solidFill>
              </a:rPr>
              <a:t>Пациент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62452-4D3C-42C8-842E-E48E15EBC9C5}"/>
              </a:ext>
            </a:extLst>
          </p:cNvPr>
          <p:cNvSpPr txBox="1"/>
          <p:nvPr/>
        </p:nvSpPr>
        <p:spPr>
          <a:xfrm>
            <a:off x="747250" y="310972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 err="1">
                <a:solidFill>
                  <a:srgbClr val="C00000"/>
                </a:solidFill>
              </a:rPr>
              <a:t>Врач_и_пациент</a:t>
            </a:r>
            <a:endParaRPr lang="ru-RU" altLang="ru-RU" sz="1400" b="1" dirty="0">
              <a:solidFill>
                <a:srgbClr val="C00000"/>
              </a:solidFill>
            </a:endParaRPr>
          </a:p>
        </p:txBody>
      </p:sp>
      <p:sp>
        <p:nvSpPr>
          <p:cNvPr id="17" name="Скругленная прямоугольная выноска 1">
            <a:extLst>
              <a:ext uri="{FF2B5EF4-FFF2-40B4-BE49-F238E27FC236}">
                <a16:creationId xmlns:a16="http://schemas.microsoft.com/office/drawing/2014/main" id="{200FEB6E-727C-4CF6-9268-5EE7B87C7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600278"/>
            <a:ext cx="1692453" cy="490413"/>
          </a:xfrm>
          <a:prstGeom prst="wedgeRoundRectCallout">
            <a:avLst>
              <a:gd name="adj1" fmla="val -50261"/>
              <a:gd name="adj2" fmla="val -98713"/>
              <a:gd name="adj3" fmla="val 16667"/>
            </a:avLst>
          </a:prstGeom>
          <a:noFill/>
          <a:ln w="158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Это отношение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и есть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96804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C3300"/>
                </a:solidFill>
              </a:rPr>
              <a:t>Структурированные </a:t>
            </a:r>
            <a:r>
              <a:rPr lang="en-GB" altLang="ru-RU" sz="20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2000" b="1" dirty="0">
                <a:solidFill>
                  <a:srgbClr val="CC3300"/>
                </a:solidFill>
              </a:rPr>
              <a:t> данных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90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Структурированные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1400" b="1" dirty="0">
                <a:solidFill>
                  <a:srgbClr val="CC3300"/>
                </a:solidFill>
              </a:rPr>
              <a:t> 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образуются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составляющих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компонентов</a:t>
            </a:r>
            <a:r>
              <a:rPr lang="en-GB" altLang="ru-RU" sz="1400" dirty="0">
                <a:solidFill>
                  <a:srgbClr val="000099"/>
                </a:solidFill>
              </a:rPr>
              <a:t>, которые, в </a:t>
            </a:r>
            <a:r>
              <a:rPr lang="en-GB" altLang="ru-RU" sz="1400" dirty="0" err="1">
                <a:solidFill>
                  <a:srgbClr val="000099"/>
                </a:solidFill>
              </a:rPr>
              <a:t>свою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очередь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структурированы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Наиболее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</a:t>
            </a:r>
            <a:r>
              <a:rPr lang="en-GB" altLang="ru-RU" sz="1400" dirty="0" err="1">
                <a:solidFill>
                  <a:srgbClr val="000099"/>
                </a:solidFill>
              </a:rPr>
              <a:t>аспространены</a:t>
            </a:r>
            <a:r>
              <a:rPr lang="en-GB" altLang="ru-RU" sz="1400" dirty="0">
                <a:solidFill>
                  <a:srgbClr val="000099"/>
                </a:solidFill>
              </a:rPr>
              <a:t> структурированные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  <a:r>
              <a:rPr lang="en-GB" altLang="ru-RU" sz="1400" b="1" dirty="0" err="1">
                <a:solidFill>
                  <a:srgbClr val="000099"/>
                </a:solidFill>
              </a:rPr>
              <a:t>массивы</a:t>
            </a:r>
            <a:r>
              <a:rPr lang="en-GB" altLang="ru-RU" sz="1400" dirty="0">
                <a:solidFill>
                  <a:srgbClr val="000099"/>
                </a:solidFill>
              </a:rPr>
              <a:t> и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Пример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Структурированный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запись</a:t>
            </a:r>
            <a:r>
              <a:rPr lang="en-GB" altLang="ru-RU" sz="1400" dirty="0">
                <a:solidFill>
                  <a:srgbClr val="000099"/>
                </a:solidFill>
              </a:rPr>
              <a:t> «</a:t>
            </a:r>
            <a:r>
              <a:rPr lang="en-GB" altLang="ru-RU" sz="1400" dirty="0" err="1">
                <a:solidFill>
                  <a:srgbClr val="000099"/>
                </a:solidFill>
              </a:rPr>
              <a:t>адрес</a:t>
            </a:r>
            <a:r>
              <a:rPr lang="en-GB" altLang="ru-RU" sz="1400" dirty="0">
                <a:solidFill>
                  <a:srgbClr val="000099"/>
                </a:solidFill>
              </a:rPr>
              <a:t>», </a:t>
            </a:r>
            <a:r>
              <a:rPr lang="en-GB" altLang="ru-RU" sz="1400" dirty="0" err="1">
                <a:solidFill>
                  <a:srgbClr val="000099"/>
                </a:solidFill>
              </a:rPr>
              <a:t>рассмотренный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ранее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indent="432000" eaLnBrk="1" hangingPunct="1">
              <a:lnSpc>
                <a:spcPct val="80000"/>
              </a:lnSpc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 sz="1400" i="1" dirty="0">
              <a:solidFill>
                <a:srgbClr val="C7850D"/>
              </a:solidFill>
            </a:endParaRPr>
          </a:p>
          <a:p>
            <a:pPr indent="432000" eaLnBrk="1" hangingPunct="1">
              <a:lnSpc>
                <a:spcPct val="80000"/>
              </a:lnSpc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i="1" dirty="0" err="1"/>
              <a:t>сотрудник</a:t>
            </a:r>
            <a:r>
              <a:rPr lang="en-GB" altLang="ru-RU" sz="1400" i="1" dirty="0"/>
              <a:t>(</a:t>
            </a:r>
            <a:r>
              <a:rPr lang="en-GB" altLang="ru-RU" sz="1400" i="1" dirty="0" err="1"/>
              <a:t>таб_номер</a:t>
            </a:r>
            <a:r>
              <a:rPr lang="en-GB" altLang="ru-RU" sz="1400" i="1" dirty="0"/>
              <a:t>, ФИО, </a:t>
            </a:r>
            <a:r>
              <a:rPr lang="en-GB" altLang="ru-RU" sz="1400" i="1" dirty="0" err="1"/>
              <a:t>должность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зарплата</a:t>
            </a:r>
            <a:r>
              <a:rPr lang="en-GB" altLang="ru-RU" sz="1400" i="1" dirty="0"/>
              <a:t>, </a:t>
            </a:r>
            <a:r>
              <a:rPr lang="en-GB" altLang="ru-RU" sz="1400" b="1" i="1" dirty="0" err="1">
                <a:solidFill>
                  <a:srgbClr val="CC3300"/>
                </a:solidFill>
              </a:rPr>
              <a:t>адрес</a:t>
            </a:r>
            <a:r>
              <a:rPr lang="en-GB" altLang="ru-RU" sz="1400" i="1" dirty="0">
                <a:solidFill>
                  <a:srgbClr val="CC3300"/>
                </a:solidFill>
              </a:rPr>
              <a:t>(</a:t>
            </a:r>
            <a:r>
              <a:rPr lang="en-GB" altLang="ru-RU" sz="1400" i="1" dirty="0" err="1">
                <a:solidFill>
                  <a:srgbClr val="CC3300"/>
                </a:solidFill>
              </a:rPr>
              <a:t>индекс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страна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город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улица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дом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квартира</a:t>
            </a:r>
            <a:r>
              <a:rPr lang="en-GB" altLang="ru-RU" sz="1400" dirty="0">
                <a:solidFill>
                  <a:srgbClr val="CC3300"/>
                </a:solidFill>
              </a:rPr>
              <a:t>)</a:t>
            </a:r>
            <a:r>
              <a:rPr lang="en-GB" altLang="ru-RU" sz="1400" dirty="0"/>
              <a:t>)</a:t>
            </a:r>
            <a:r>
              <a:rPr lang="ar-SA" altLang="ru-RU" sz="1400" dirty="0">
                <a:cs typeface="Arial" panose="020B0604020202020204" pitchFamily="34" charset="0"/>
              </a:rPr>
              <a:t>‏</a:t>
            </a:r>
            <a:endParaRPr lang="en-GB" altLang="ru-RU" sz="1400" dirty="0">
              <a:cs typeface="Arial" panose="020B0604020202020204" pitchFamily="34" charset="0"/>
            </a:endParaRPr>
          </a:p>
          <a:p>
            <a:pPr indent="432000" eaLnBrk="1" hangingPunct="1">
              <a:lnSpc>
                <a:spcPct val="80000"/>
              </a:lnSpc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 sz="1400" b="1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Ссылочные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1400" b="1" dirty="0">
                <a:solidFill>
                  <a:srgbClr val="CC3300"/>
                </a:solidFill>
              </a:rPr>
              <a:t> 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используются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объектных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ссылочных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представляемых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называемыми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объектными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ссылками</a:t>
            </a:r>
            <a:r>
              <a:rPr lang="en-GB" altLang="ru-RU" sz="1400" dirty="0">
                <a:solidFill>
                  <a:srgbClr val="000099"/>
                </a:solidFill>
              </a:rPr>
              <a:t> (OID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>
                <a:solidFill>
                  <a:srgbClr val="000099"/>
                </a:solidFill>
              </a:rPr>
              <a:t>OREF). </a:t>
            </a:r>
            <a:r>
              <a:rPr lang="en-GB" altLang="ru-RU" sz="1400" dirty="0" err="1">
                <a:solidFill>
                  <a:srgbClr val="000099"/>
                </a:solidFill>
              </a:rPr>
              <a:t>Пока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подобными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конструкциями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занимаемся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Обратите внимание на то, что данные любых типов, за исключением структурированных, воспринимается как единое и неделимое целое.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 данных структурированных типов такими неделимыми элементами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являются листовые элементы дерева типа. </a:t>
            </a: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С точки зрения пользователя или других программ эти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неделимые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элементы могут иметь свою структуру, но система управления базами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данных не может воспринимать её детали.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800" b="1" dirty="0">
                <a:solidFill>
                  <a:srgbClr val="CE2816"/>
                </a:solidFill>
              </a:rPr>
              <a:t>Аномалии включения, удаления и обновления для исходного отношения</a:t>
            </a:r>
            <a:endParaRPr lang="ru-RU" sz="18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BBBAE-7A9E-4A29-B66F-7749A47CFC0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776864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Отметим, что семантика этого отношения-контекста совершенно безобразна. Например,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нельзя записать диагноз, нельзя отметить период времени, в который врач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работал/работает в нашем странном учреждении. 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Находим аномалии по введению, удалению и обновлению записей, предполагая, что концептуальная модель нам известна.</a:t>
            </a:r>
          </a:p>
          <a:p>
            <a:pPr algn="just" eaLnBrk="1" hangingPunct="1">
              <a:spcBef>
                <a:spcPts val="0"/>
              </a:spcBef>
              <a:spcAft>
                <a:spcPts val="400"/>
              </a:spcAft>
              <a:buFont typeface="+mj-lt"/>
              <a:buAutoNum type="alphaLcParenR"/>
              <a:defRPr/>
            </a:pPr>
            <a:r>
              <a:rPr lang="ru-RU" altLang="ru-RU" sz="1300" b="1" dirty="0"/>
              <a:t>Аномалии включения: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с больным ничего не делалось, то сведения о нем можно ввести только в виде фиктивных записей, приписав ему врача, процедуру и лекарство;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врач ничего не делал, то сведения о нем можно ввести только в виде фиктивных записей, придумав дату, пациента, и пр.;</a:t>
            </a:r>
          </a:p>
          <a:p>
            <a:pPr algn="just" eaLnBrk="1" hangingPunct="1">
              <a:spcBef>
                <a:spcPts val="0"/>
              </a:spcBef>
              <a:spcAft>
                <a:spcPts val="400"/>
              </a:spcAft>
              <a:buFont typeface="+mj-lt"/>
              <a:buAutoNum type="alphaLcParenR" startAt="2"/>
              <a:defRPr/>
            </a:pPr>
            <a:r>
              <a:rPr lang="ru-RU" altLang="ru-RU" sz="1300" b="1" dirty="0"/>
              <a:t>Аномалии удаления: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сведения о закончившем курс пациенте удаляются, то удалятся  сведения о враче, если он работал с этим единственным пациентом;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сменить препарат, то удаляются сведения о побочном эффекте, которые могут быть уникальными</a:t>
            </a:r>
          </a:p>
          <a:p>
            <a:pPr algn="just" eaLnBrk="1" hangingPunct="1">
              <a:spcBef>
                <a:spcPts val="0"/>
              </a:spcBef>
              <a:spcAft>
                <a:spcPts val="400"/>
              </a:spcAft>
              <a:buFont typeface="+mj-lt"/>
              <a:buAutoNum type="alphaLcParenR" startAt="3"/>
              <a:defRPr/>
            </a:pPr>
            <a:r>
              <a:rPr lang="ru-RU" altLang="ru-RU" sz="1300" b="1" dirty="0"/>
              <a:t>Аномалии обновления: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курс лечения повторяется и если между сеансами пациент меняет адрес, то первый найденный адрес может быть устаревшим.</a:t>
            </a:r>
            <a:endParaRPr lang="en-GB" altLang="ru-RU" sz="13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76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Аномалии преобразованной схемы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FFE01078-1932-4D0A-90A8-0314BE8B89D8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81012"/>
            <a:ext cx="7776864" cy="41069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преобразованном наборе отношений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Врач</a:t>
            </a:r>
            <a:r>
              <a:rPr lang="en-US" altLang="ru-RU" sz="1400" b="1" dirty="0"/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Пациент</a:t>
            </a:r>
            <a:r>
              <a:rPr lang="en-US" altLang="ru-RU" sz="1400" b="1" dirty="0"/>
              <a:t>”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/>
              <a:t>“</a:t>
            </a:r>
            <a:r>
              <a:rPr lang="ru-RU" altLang="ru-RU" sz="1400" b="1" dirty="0" err="1"/>
              <a:t>Врач_и_пациент</a:t>
            </a:r>
            <a:r>
              <a:rPr lang="en-US" altLang="ru-RU" sz="1400" b="1" dirty="0"/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часть аномалий устранена: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можно ввести сведения о пациенте, который не проходил лечение и сведения о враче, который ничего не делал;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после удалений сведений о больном остаются сведения о враче;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Изменение адреса больного затронет только отношение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Пациент</a:t>
            </a:r>
            <a:r>
              <a:rPr lang="en-US" altLang="ru-RU" sz="1400" b="1" dirty="0"/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но сама аномалия останется. Устраните её сами.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Часть аномалий устранена потому, что были  выделены две сущности: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Врач</a:t>
            </a:r>
            <a:r>
              <a:rPr lang="en-US" altLang="ru-RU" sz="1400" b="1" dirty="0"/>
              <a:t>”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Пациент</a:t>
            </a:r>
            <a:r>
              <a:rPr lang="en-US" altLang="ru-RU" sz="1400" b="1" dirty="0"/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Снова о времени</a:t>
            </a:r>
            <a:r>
              <a:rPr lang="ru-RU" altLang="ru-RU" sz="1400" b="1" dirty="0">
                <a:solidFill>
                  <a:srgbClr val="C00000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Мы избегали введения необходимых темпоральных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атрибутов только для того, чтобы упростить изложение. Но их отсутствие делает нашу схему совершенно не реалистичной. Следовало бы отмечать </a:t>
            </a:r>
            <a:r>
              <a:rPr lang="ru-RU" altLang="ru-RU" sz="1400" dirty="0" err="1">
                <a:solidFill>
                  <a:srgbClr val="000099"/>
                </a:solidFill>
              </a:rPr>
              <a:t>времёна</a:t>
            </a:r>
            <a:r>
              <a:rPr lang="ru-RU" altLang="ru-RU" sz="1400" dirty="0">
                <a:solidFill>
                  <a:srgbClr val="000099"/>
                </a:solidFill>
              </a:rPr>
              <a:t> выполнения всех существующих изменений.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Запомните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b="1" dirty="0">
                <a:solidFill>
                  <a:srgbClr val="000099"/>
                </a:solidFill>
              </a:rPr>
              <a:t> Цель нормализации – устранение аномалий</a:t>
            </a:r>
            <a:r>
              <a:rPr lang="ru-RU" altLang="ru-RU" sz="1400" dirty="0">
                <a:solidFill>
                  <a:srgbClr val="000099"/>
                </a:solidFill>
              </a:rPr>
              <a:t> (а не уменьшение избыточности данных, как иногда говорят). Приведение к 1НФ в варианте выравнивания может увеличить избыточность.</a:t>
            </a:r>
          </a:p>
        </p:txBody>
      </p:sp>
    </p:spTree>
    <p:extLst>
      <p:ext uri="{BB962C8B-B14F-4D97-AF65-F5344CB8AC3E}">
        <p14:creationId xmlns:p14="http://schemas.microsoft.com/office/powerpoint/2010/main" val="3038775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Вторая нормальная форма. Зависимости от части ключа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40B8C-A6D8-4276-BD7C-F2A3BE406A9C}"/>
              </a:ext>
            </a:extLst>
          </p:cNvPr>
          <p:cNvSpPr txBox="1"/>
          <p:nvPr/>
        </p:nvSpPr>
        <p:spPr>
          <a:xfrm>
            <a:off x="755576" y="555526"/>
            <a:ext cx="7776864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Может оказаться, что кроме функциональной зависимости всех ключевых атрибутов от</a:t>
            </a:r>
            <a:r>
              <a:rPr lang="ru-RU" altLang="ru-RU" sz="1400" b="1" dirty="0">
                <a:solidFill>
                  <a:srgbClr val="000099"/>
                </a:solidFill>
              </a:rPr>
              <a:t> всего</a:t>
            </a:r>
            <a:r>
              <a:rPr lang="ru-RU" altLang="ru-RU" sz="1400" u="sng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ключа</a:t>
            </a:r>
            <a:r>
              <a:rPr lang="ru-RU" altLang="ru-RU" sz="1400" dirty="0">
                <a:solidFill>
                  <a:srgbClr val="000099"/>
                </a:solidFill>
              </a:rPr>
              <a:t>, существуют зависимости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</a:t>
            </a:r>
            <a:r>
              <a:rPr lang="ru-RU" altLang="ru-RU" sz="1400" b="1" dirty="0">
                <a:solidFill>
                  <a:srgbClr val="000099"/>
                </a:solidFill>
              </a:rPr>
              <a:t>части ключа</a:t>
            </a:r>
            <a:r>
              <a:rPr lang="en-US" altLang="ru-RU" sz="1400" b="1" dirty="0">
                <a:solidFill>
                  <a:srgbClr val="000099"/>
                </a:solidFill>
              </a:rPr>
              <a:t>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>
                <a:solidFill>
                  <a:srgbClr val="C00000"/>
                </a:solidFill>
              </a:rPr>
              <a:t>Пример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приведенном ниже отношении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 err="1">
                <a:solidFill>
                  <a:srgbClr val="000099"/>
                </a:solidFill>
              </a:rPr>
              <a:t>Доходы_совместителей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поле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ИНН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однозначно определяет поле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Ф.И.О.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61042C-DE31-4EBA-BA52-A7791273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8" y="2283718"/>
            <a:ext cx="4680520" cy="1563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F59F3-5633-4C2C-9DC3-FAFFBC0BDCAA}"/>
              </a:ext>
            </a:extLst>
          </p:cNvPr>
          <p:cNvSpPr txBox="1"/>
          <p:nvPr/>
        </p:nvSpPr>
        <p:spPr>
          <a:xfrm>
            <a:off x="2303748" y="21298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400" b="1" dirty="0" err="1">
                <a:solidFill>
                  <a:srgbClr val="000099"/>
                </a:solidFill>
              </a:rPr>
              <a:t>Доходы_совместителей</a:t>
            </a:r>
            <a:endParaRPr lang="ru-RU" sz="1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62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Определения 2НФ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3FBF74-6610-40BF-94A1-5A474DDBCB46}"/>
                  </a:ext>
                </a:extLst>
              </p:cNvPr>
              <p:cNvSpPr txBox="1"/>
              <p:nvPr/>
            </p:nvSpPr>
            <p:spPr>
              <a:xfrm>
                <a:off x="755576" y="555526"/>
                <a:ext cx="7776864" cy="2805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Определение:</a:t>
                </a:r>
                <a:r>
                  <a:rPr lang="ru-RU" altLang="ru-RU" sz="1400" u="sng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Если набор атрибутов 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 зависит от всего набора атрибутов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но не зависит от части этого набора, то говорят, что функциональная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ru-RU" sz="1400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полная (или, в другой терминологии, неприводимая слева). 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2НФа (через атрибуты):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в 1НФ находится в 2НФ, если ни один атрибут вне первичного ключа не находится в функциональной зависимости от атрибутов, образующих часть ключа.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2НФк (через ключи):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в 1НФ находится в 2НФ, если каждый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неключевой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атрибут, находится в полной функциональной зависимости от ключа.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 1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Определения 2НФа и 2НФк эквивалентны.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</a:t>
                </a:r>
                <a:r>
                  <a:rPr lang="en-US" altLang="ru-RU" sz="1400" b="1" u="sng" dirty="0">
                    <a:solidFill>
                      <a:srgbClr val="C00000"/>
                    </a:solidFill>
                  </a:rPr>
                  <a:t> 2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Если единственный ключ отношения в 1НФ является простым (не конкатенированным), то отношение в 1НФ уже находится в 2НФ.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3FBF74-6610-40BF-94A1-5A474DDB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5526"/>
                <a:ext cx="7776864" cy="2805255"/>
              </a:xfrm>
              <a:prstGeom prst="rect">
                <a:avLst/>
              </a:prstGeom>
              <a:blipFill>
                <a:blip r:embed="rId2"/>
                <a:stretch>
                  <a:fillRect l="-235" r="-235" b="-1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967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Правило приведения к 2НФ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48E09-58B8-4F32-B4E7-17C62AC98D3D}"/>
              </a:ext>
            </a:extLst>
          </p:cNvPr>
          <p:cNvSpPr txBox="1"/>
          <p:nvPr/>
        </p:nvSpPr>
        <p:spPr>
          <a:xfrm>
            <a:off x="755576" y="483518"/>
            <a:ext cx="77768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Выделить </a:t>
            </a:r>
            <a:r>
              <a:rPr lang="ru-RU" altLang="ru-RU" sz="1400" i="1" dirty="0" err="1">
                <a:solidFill>
                  <a:srgbClr val="000099"/>
                </a:solidFill>
              </a:rPr>
              <a:t>неключевые</a:t>
            </a:r>
            <a:r>
              <a:rPr lang="ru-RU" altLang="ru-RU" sz="1400" i="1" dirty="0">
                <a:solidFill>
                  <a:srgbClr val="000099"/>
                </a:solidFill>
              </a:rPr>
              <a:t> атрибуты</a:t>
            </a:r>
            <a:r>
              <a:rPr lang="ru-RU" altLang="ru-RU" sz="1400" dirty="0">
                <a:solidFill>
                  <a:srgbClr val="000099"/>
                </a:solidFill>
              </a:rPr>
              <a:t>, зависящие  от части первичного ключа. Иначе говоря, найти функциональные зависимости группы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части атрибутов ключа.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Для каждой такой функции в соответствии с теоремой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i="1" dirty="0">
                <a:solidFill>
                  <a:srgbClr val="000099"/>
                </a:solidFill>
              </a:rPr>
              <a:t>создать новую сущность</a:t>
            </a:r>
            <a:r>
              <a:rPr lang="ru-RU" altLang="ru-RU" sz="1400" dirty="0">
                <a:solidFill>
                  <a:srgbClr val="000099"/>
                </a:solidFill>
              </a:rPr>
              <a:t>; все ее атрибуты входят в соответствующую  функциональную зависимость.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Вычеркнуть атрибуты-значения найденной функции в исходной сущности</a:t>
            </a:r>
            <a:r>
              <a:rPr lang="ru-RU" altLang="ru-RU" sz="1400" dirty="0">
                <a:solidFill>
                  <a:srgbClr val="000099"/>
                </a:solidFill>
              </a:rPr>
              <a:t>, первичный ключ которой останется неизменным.</a:t>
            </a:r>
          </a:p>
          <a:p>
            <a:pPr indent="360000" algn="just" eaLnBrk="1" hangingPunct="1">
              <a:spcAft>
                <a:spcPts val="600"/>
              </a:spcAft>
            </a:pPr>
            <a:endParaRPr lang="en-US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 startAt="4"/>
            </a:pPr>
            <a:r>
              <a:rPr lang="ru-RU" altLang="ru-RU" sz="1400" dirty="0">
                <a:solidFill>
                  <a:srgbClr val="000099"/>
                </a:solidFill>
              </a:rPr>
              <a:t>Установить </a:t>
            </a:r>
            <a:r>
              <a:rPr lang="ru-RU" altLang="ru-RU" sz="1400" b="1" dirty="0">
                <a:solidFill>
                  <a:srgbClr val="000099"/>
                </a:solidFill>
              </a:rPr>
              <a:t>идентифицирующую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связь 1:</a:t>
            </a:r>
            <a:r>
              <a:rPr lang="en-US" altLang="ru-RU" sz="1400" b="1" dirty="0">
                <a:solidFill>
                  <a:srgbClr val="000099"/>
                </a:solidFill>
              </a:rPr>
              <a:t>N </a:t>
            </a:r>
            <a:r>
              <a:rPr lang="ru-RU" altLang="ru-RU" sz="1400" b="1" dirty="0">
                <a:solidFill>
                  <a:srgbClr val="000099"/>
                </a:solidFill>
              </a:rPr>
              <a:t>или </a:t>
            </a:r>
            <a:r>
              <a:rPr lang="en-US" altLang="ru-RU" sz="1400" b="1" dirty="0">
                <a:solidFill>
                  <a:srgbClr val="000099"/>
                </a:solidFill>
              </a:rPr>
              <a:t>N:1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 исходной сущности к созданной сущности.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 startAt="4"/>
            </a:pPr>
            <a:r>
              <a:rPr lang="ru-RU" altLang="ru-RU" sz="1400" i="1" dirty="0">
                <a:solidFill>
                  <a:srgbClr val="000099"/>
                </a:solidFill>
              </a:rPr>
              <a:t>Продолжить процесс</a:t>
            </a:r>
            <a:r>
              <a:rPr lang="ru-RU" altLang="ru-RU" sz="1400" dirty="0">
                <a:solidFill>
                  <a:srgbClr val="000099"/>
                </a:solidFill>
              </a:rPr>
              <a:t> поиска функциональных зависимостей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частей ключа.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примере на следующем слайде существует зависимость атрибутов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Фамилия</a:t>
            </a:r>
            <a:r>
              <a:rPr lang="en-US" altLang="ru-RU" sz="1400" dirty="0">
                <a:solidFill>
                  <a:srgbClr val="000099"/>
                </a:solidFill>
              </a:rPr>
              <a:t>”, “</a:t>
            </a:r>
            <a:r>
              <a:rPr lang="ru-RU" altLang="ru-RU" sz="1400" dirty="0">
                <a:solidFill>
                  <a:srgbClr val="000099"/>
                </a:solidFill>
              </a:rPr>
              <a:t>Имя</a:t>
            </a:r>
            <a:r>
              <a:rPr lang="en-US" altLang="ru-RU" sz="1400" dirty="0">
                <a:solidFill>
                  <a:srgbClr val="000099"/>
                </a:solidFill>
              </a:rPr>
              <a:t>”, “</a:t>
            </a:r>
            <a:r>
              <a:rPr lang="ru-RU" altLang="ru-RU" sz="1400" dirty="0">
                <a:solidFill>
                  <a:srgbClr val="000099"/>
                </a:solidFill>
              </a:rPr>
              <a:t>Отчество</a:t>
            </a:r>
            <a:r>
              <a:rPr lang="en-US" altLang="ru-RU" sz="1400" dirty="0">
                <a:solidFill>
                  <a:srgbClr val="000099"/>
                </a:solidFill>
              </a:rPr>
              <a:t>”, “</a:t>
            </a:r>
            <a:r>
              <a:rPr lang="ru-RU" altLang="ru-RU" sz="1400" dirty="0">
                <a:solidFill>
                  <a:srgbClr val="000099"/>
                </a:solidFill>
              </a:rPr>
              <a:t>Должность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от атрибута</a:t>
            </a:r>
            <a:r>
              <a:rPr lang="en-US" altLang="ru-RU" sz="1400" dirty="0">
                <a:solidFill>
                  <a:srgbClr val="000099"/>
                </a:solidFill>
              </a:rPr>
              <a:t>  “</a:t>
            </a:r>
            <a:r>
              <a:rPr lang="ru-RU" altLang="ru-RU" sz="1400" dirty="0" err="1">
                <a:solidFill>
                  <a:srgbClr val="000099"/>
                </a:solidFill>
              </a:rPr>
              <a:t>Таб_номер_рук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являющегося частью первичного ключа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5" name="Скругленная прямоугольная выноска 1">
            <a:extLst>
              <a:ext uri="{FF2B5EF4-FFF2-40B4-BE49-F238E27FC236}">
                <a16:creationId xmlns:a16="http://schemas.microsoft.com/office/drawing/2014/main" id="{7A00FA15-1632-45A5-93D4-2B1D89F0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2239971"/>
            <a:ext cx="2700611" cy="215677"/>
          </a:xfrm>
          <a:prstGeom prst="wedgeRoundRectCallout">
            <a:avLst>
              <a:gd name="adj1" fmla="val -50716"/>
              <a:gd name="adj2" fmla="val 92643"/>
              <a:gd name="adj3" fmla="val 16667"/>
            </a:avLst>
          </a:prstGeom>
          <a:noFill/>
          <a:ln w="158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B050"/>
                </a:solidFill>
              </a:rPr>
              <a:t>Почему идентифицирующую?</a:t>
            </a:r>
          </a:p>
        </p:txBody>
      </p:sp>
    </p:spTree>
    <p:extLst>
      <p:ext uri="{BB962C8B-B14F-4D97-AF65-F5344CB8AC3E}">
        <p14:creationId xmlns:p14="http://schemas.microsoft.com/office/powerpoint/2010/main" val="1410662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приведения к 2НФ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BFC657-07E6-4168-829C-37F9F87AF64F}"/>
              </a:ext>
            </a:extLst>
          </p:cNvPr>
          <p:cNvSpPr/>
          <p:nvPr/>
        </p:nvSpPr>
        <p:spPr>
          <a:xfrm>
            <a:off x="827584" y="3795886"/>
            <a:ext cx="7704856" cy="738664"/>
          </a:xfrm>
          <a:prstGeom prst="rect">
            <a:avLst/>
          </a:prstGeom>
          <a:ln w="19050">
            <a:solidFill>
              <a:srgbClr val="C898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altLang="ru-RU" sz="1400" kern="0" dirty="0">
                <a:solidFill>
                  <a:srgbClr val="000099"/>
                </a:solidFill>
                <a:latin typeface="Arial"/>
              </a:rPr>
              <a:t>А связь будет идентифицирующей потому</a:t>
            </a:r>
            <a:r>
              <a:rPr lang="en-US" altLang="ru-RU" sz="1400" kern="0" dirty="0">
                <a:solidFill>
                  <a:srgbClr val="000099"/>
                </a:solidFill>
                <a:latin typeface="Arial"/>
              </a:rPr>
              <a:t>,</a:t>
            </a:r>
            <a:r>
              <a:rPr lang="ru-RU" altLang="ru-RU" sz="1400" kern="0" dirty="0">
                <a:solidFill>
                  <a:srgbClr val="000099"/>
                </a:solidFill>
                <a:latin typeface="Arial"/>
              </a:rPr>
              <a:t> что ключ новой зависимости мигрирует в ключевую область преобразованной исходной сущности. т.е. проект определяется своим названием и таб. номером руководителя.  </a:t>
            </a:r>
            <a:endParaRPr lang="ru-RU" sz="1400" dirty="0">
              <a:solidFill>
                <a:srgbClr val="000099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8864A-1EDE-4863-A78B-D606B0DE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78978"/>
            <a:ext cx="2516795" cy="24308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997768-F018-4ECF-9EBE-980237FCE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12823"/>
            <a:ext cx="2011866" cy="31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20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Третья нормальная форма. Зависимости </a:t>
            </a:r>
            <a:r>
              <a:rPr lang="ru-RU" altLang="ru-RU" sz="2000" b="1" dirty="0" err="1">
                <a:solidFill>
                  <a:srgbClr val="CE2816"/>
                </a:solidFill>
              </a:rPr>
              <a:t>неключевых</a:t>
            </a:r>
            <a:r>
              <a:rPr lang="ru-RU" altLang="ru-RU" sz="2000" b="1" dirty="0">
                <a:solidFill>
                  <a:srgbClr val="CE2816"/>
                </a:solidFill>
              </a:rPr>
              <a:t> атрибутов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95272A7-4710-4527-AACA-D469F2B1C9D1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103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Кроме функциональной зависимости всех атрибутов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от всего ключа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зависимостей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неключевых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атрибутов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от части ключа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могут существовать зависимости </a:t>
                </a:r>
                <a:r>
                  <a:rPr lang="ru-RU" altLang="ru-RU" sz="1400" b="1" dirty="0" err="1">
                    <a:solidFill>
                      <a:srgbClr val="000099"/>
                    </a:solidFill>
                  </a:rPr>
                  <a:t>неключевых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атрибутов от других </a:t>
                </a:r>
                <a:r>
                  <a:rPr lang="ru-RU" altLang="ru-RU" sz="1400" b="1" dirty="0" err="1">
                    <a:solidFill>
                      <a:srgbClr val="000099"/>
                    </a:solidFill>
                  </a:rPr>
                  <a:t>неключевых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атрибутов.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Пример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: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Должность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Оклад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(если  оклад зависит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только от должности)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95272A7-4710-4527-AACA-D469F2B1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1031051"/>
              </a:xfrm>
              <a:prstGeom prst="rect">
                <a:avLst/>
              </a:prstGeom>
              <a:blipFill>
                <a:blip r:embed="rId2"/>
                <a:stretch>
                  <a:fillRect l="-235" t="-592" r="-235" b="-5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327FF7-4F6C-424B-9A82-6A3953015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139608"/>
            <a:ext cx="227076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80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Определения 3НФ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FC6CF4-61AA-4821-9F52-6C55E5A1BD0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35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(транзитивной и прямой ФЗ):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функциональная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называется транзитивной, если найдется атрибут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такой, что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функциональные зависимости. Если не существует транзитивной зависимости, то функциональная зависимость называется прямой.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3НФк (через ключи):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в 1НФ находится в 3НФ, если все его атрибуты прямо зависят от ключа.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3НФа (через атрибуты):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 в 1НФ находится в 3НФ, если оно не содержит зависимостей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неключевых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атрибутов от других атрибутов, не входящих в состав первичного ключа.</a:t>
                </a: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Определения 3НФк и 3НФа эквивалентны.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FC6CF4-61AA-4821-9F52-6C55E5A1B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354765"/>
              </a:xfrm>
              <a:prstGeom prst="rect">
                <a:avLst/>
              </a:prstGeom>
              <a:blipFill>
                <a:blip r:embed="rId2"/>
                <a:stretch>
                  <a:fillRect l="-235" t="-181" r="-940" b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кругленная прямоугольная выноска 6">
            <a:extLst>
              <a:ext uri="{FF2B5EF4-FFF2-40B4-BE49-F238E27FC236}">
                <a16:creationId xmlns:a16="http://schemas.microsoft.com/office/drawing/2014/main" id="{1EACC2B5-0FB2-41FF-B280-DF5BA0BF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2164445"/>
            <a:ext cx="2016224" cy="216025"/>
          </a:xfrm>
          <a:prstGeom prst="wedgeRoundRectCallout">
            <a:avLst>
              <a:gd name="adj1" fmla="val 25408"/>
              <a:gd name="adj2" fmla="val 114810"/>
              <a:gd name="adj3" fmla="val 16667"/>
            </a:avLst>
          </a:prstGeom>
          <a:noFill/>
          <a:ln w="158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B050"/>
                </a:solidFill>
              </a:rPr>
              <a:t>Почему не во второй?</a:t>
            </a:r>
          </a:p>
        </p:txBody>
      </p:sp>
      <p:sp>
        <p:nvSpPr>
          <p:cNvPr id="6" name="Скругленная прямоугольная выноска 6">
            <a:extLst>
              <a:ext uri="{FF2B5EF4-FFF2-40B4-BE49-F238E27FC236}">
                <a16:creationId xmlns:a16="http://schemas.microsoft.com/office/drawing/2014/main" id="{47AD2E4E-E4DF-4D0D-AA81-D816EC99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1419622"/>
            <a:ext cx="2016224" cy="216025"/>
          </a:xfrm>
          <a:prstGeom prst="wedgeRoundRectCallout">
            <a:avLst>
              <a:gd name="adj1" fmla="val 15788"/>
              <a:gd name="adj2" fmla="val 92363"/>
              <a:gd name="adj3" fmla="val 16667"/>
            </a:avLst>
          </a:prstGeom>
          <a:noFill/>
          <a:ln w="158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B050"/>
                </a:solidFill>
              </a:rPr>
              <a:t>Почему не во второй?</a:t>
            </a:r>
          </a:p>
        </p:txBody>
      </p:sp>
    </p:spTree>
    <p:extLst>
      <p:ext uri="{BB962C8B-B14F-4D97-AF65-F5344CB8AC3E}">
        <p14:creationId xmlns:p14="http://schemas.microsoft.com/office/powerpoint/2010/main" val="1853016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Правило приведения к  3НФ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C6CF4-61AA-4821-9F52-6C55E5A1BD08}"/>
              </a:ext>
            </a:extLst>
          </p:cNvPr>
          <p:cNvSpPr txBox="1"/>
          <p:nvPr/>
        </p:nvSpPr>
        <p:spPr>
          <a:xfrm>
            <a:off x="755576" y="483518"/>
            <a:ext cx="777686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Найти функциональную зависимость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других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Создать новую сущность</a:t>
            </a:r>
            <a:r>
              <a:rPr lang="ru-RU" altLang="ru-RU" sz="1400" dirty="0">
                <a:solidFill>
                  <a:srgbClr val="000099"/>
                </a:solidFill>
              </a:rPr>
              <a:t>. В соответствии с теоремой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все ее атрибуты входят в  найденную функциональную зависимость.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Вычеркнуть атрибуты-значения </a:t>
            </a:r>
            <a:r>
              <a:rPr lang="ru-RU" altLang="ru-RU" sz="1400" dirty="0">
                <a:solidFill>
                  <a:srgbClr val="000099"/>
                </a:solidFill>
              </a:rPr>
              <a:t>найденной функции в исходной сущности.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Установить </a:t>
            </a:r>
            <a:r>
              <a:rPr lang="ru-RU" altLang="ru-RU" sz="1400" b="1" i="1" dirty="0" err="1">
                <a:solidFill>
                  <a:srgbClr val="000099"/>
                </a:solidFill>
              </a:rPr>
              <a:t>неидентифицирующую</a:t>
            </a:r>
            <a:r>
              <a:rPr lang="ru-RU" altLang="ru-RU" sz="1400" i="1" dirty="0">
                <a:solidFill>
                  <a:srgbClr val="000099"/>
                </a:solidFill>
              </a:rPr>
              <a:t> связь </a:t>
            </a:r>
            <a:r>
              <a:rPr lang="ru-RU" altLang="ru-RU" sz="1400" dirty="0">
                <a:solidFill>
                  <a:srgbClr val="000099"/>
                </a:solidFill>
              </a:rPr>
              <a:t>от созданной сущности к исходной сущности.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Продолжить процесс поиска </a:t>
            </a:r>
            <a:r>
              <a:rPr lang="ru-RU" altLang="ru-RU" sz="1400" dirty="0">
                <a:solidFill>
                  <a:srgbClr val="000099"/>
                </a:solidFill>
              </a:rPr>
              <a:t>функциональных зависимостей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других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76167-BF73-4C83-B791-B00BB303A8DF}"/>
              </a:ext>
            </a:extLst>
          </p:cNvPr>
          <p:cNvSpPr txBox="1"/>
          <p:nvPr/>
        </p:nvSpPr>
        <p:spPr>
          <a:xfrm>
            <a:off x="755576" y="3075806"/>
            <a:ext cx="7632848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C00000"/>
                </a:solidFill>
              </a:rPr>
              <a:t>Почему связь </a:t>
            </a:r>
            <a:r>
              <a:rPr lang="ru-RU" altLang="ru-RU" sz="1400" dirty="0" err="1">
                <a:solidFill>
                  <a:srgbClr val="C00000"/>
                </a:solidFill>
              </a:rPr>
              <a:t>неидентифицирующая</a:t>
            </a:r>
            <a:r>
              <a:rPr lang="ru-RU" altLang="ru-RU" sz="1400" dirty="0">
                <a:solidFill>
                  <a:srgbClr val="C00000"/>
                </a:solidFill>
              </a:rPr>
              <a:t>?</a:t>
            </a:r>
            <a:r>
              <a:rPr lang="en-US" altLang="ru-RU" sz="1400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C00000"/>
                </a:solidFill>
              </a:rPr>
              <a:t>Потому, что аргумент выделенной функции не содержит </a:t>
            </a:r>
            <a:r>
              <a:rPr lang="en-US" altLang="ru-RU" sz="1400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C00000"/>
                </a:solidFill>
              </a:rPr>
              <a:t>ключевых столбцов исходного отношения. Это означает что создаваемое справочное отношение содержит сведения общие для всех возможных кортежей исходного отношения.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7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Пример приведения к 3НФ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Пример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: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Функция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:Должность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Оклад </m:t>
                    </m:r>
                  </m:oMath>
                </a14:m>
                <a:endParaRPr lang="ru-RU" altLang="ru-RU" sz="1400" b="1" dirty="0">
                  <a:solidFill>
                    <a:schemeClr val="tx1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en-US" altLang="ru-RU" sz="1400" b="1" dirty="0">
                  <a:solidFill>
                    <a:srgbClr val="000099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eaLnBrk="1" hangingPunct="1">
                  <a:buFontTx/>
                  <a:buNone/>
                </a:pPr>
                <a:r>
                  <a:rPr lang="ru-RU" altLang="ru-RU" sz="1400" b="1" dirty="0">
                    <a:solidFill>
                      <a:srgbClr val="C00000"/>
                    </a:solidFill>
                  </a:rPr>
                  <a:t>Ненормализованное               Нормализованное</a:t>
                </a:r>
              </a:p>
              <a:p>
                <a:pPr eaLnBrk="1" hangingPunct="1">
                  <a:buFontTx/>
                  <a:buNone/>
                </a:pPr>
                <a:r>
                  <a:rPr lang="ru-RU" altLang="ru-RU" sz="1400" b="1" dirty="0">
                    <a:solidFill>
                      <a:srgbClr val="C00000"/>
                    </a:solidFill>
                  </a:rPr>
                  <a:t>       отношение                              </a:t>
                </a:r>
                <a:r>
                  <a:rPr lang="ru-RU" altLang="ru-RU" sz="1400" b="1" dirty="0" err="1">
                    <a:solidFill>
                      <a:srgbClr val="C00000"/>
                    </a:solidFill>
                  </a:rPr>
                  <a:t>отношение</a:t>
                </a:r>
                <a:endParaRPr lang="ru-RU" altLang="ru-RU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1169551"/>
              </a:xfrm>
              <a:prstGeom prst="rect">
                <a:avLst/>
              </a:prstGeom>
              <a:blipFill>
                <a:blip r:embed="rId2"/>
                <a:stretch>
                  <a:fillRect l="-235" t="-1042"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3E56FB-2D91-4635-9AFE-77F075F1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35646"/>
            <a:ext cx="2270760" cy="22707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874B8A-034F-49D6-BE88-2164F8F6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88046"/>
            <a:ext cx="435864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2000" b="1" dirty="0">
                <a:solidFill>
                  <a:srgbClr val="CC3300"/>
                </a:solidFill>
              </a:rPr>
              <a:t> данных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Разделим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три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группы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Простые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данных.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Структурированные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данных.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Ссылочные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данных.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Простые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иначе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атомарные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скалярные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обладают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внутренней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структурой</a:t>
            </a:r>
            <a:r>
              <a:rPr lang="en-GB" altLang="ru-RU" sz="1400" dirty="0">
                <a:solidFill>
                  <a:srgbClr val="000099"/>
                </a:solidFill>
              </a:rPr>
              <a:t>. К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простым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относятся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минимум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строковые</a:t>
            </a:r>
            <a:r>
              <a:rPr lang="en-GB" altLang="ru-RU" sz="1400" dirty="0">
                <a:solidFill>
                  <a:srgbClr val="000099"/>
                </a:solidFill>
              </a:rPr>
              <a:t> (с </a:t>
            </a:r>
            <a:r>
              <a:rPr lang="en-GB" altLang="ru-RU" sz="1400" dirty="0" err="1">
                <a:solidFill>
                  <a:srgbClr val="000099"/>
                </a:solidFill>
              </a:rPr>
              <a:t>переменной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фиксированной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длиной</a:t>
            </a:r>
            <a:r>
              <a:rPr lang="en-GB" altLang="ru-RU" sz="1400" dirty="0">
                <a:solidFill>
                  <a:srgbClr val="000099"/>
                </a:solidFill>
              </a:rPr>
              <a:t>),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численные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целый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вещественный</a:t>
            </a:r>
            <a:r>
              <a:rPr lang="en-GB" altLang="ru-RU" sz="1400" dirty="0">
                <a:solidFill>
                  <a:srgbClr val="000099"/>
                </a:solidFill>
              </a:rPr>
              <a:t>),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денежный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вещественный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двумя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знаками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после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десятичной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точки</a:t>
            </a:r>
            <a:r>
              <a:rPr lang="en-GB" altLang="ru-RU" sz="1400" dirty="0">
                <a:solidFill>
                  <a:srgbClr val="000099"/>
                </a:solidFill>
              </a:rPr>
              <a:t>),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интервальные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дата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время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временные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метки</a:t>
            </a:r>
            <a:r>
              <a:rPr lang="en-GB" altLang="ru-RU" sz="1400" dirty="0">
                <a:solidFill>
                  <a:srgbClr val="000099"/>
                </a:solidFill>
              </a:rPr>
              <a:t>),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перечислимые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1400" u="sng" dirty="0">
              <a:solidFill>
                <a:srgbClr val="000099"/>
              </a:solidFill>
            </a:endParaRP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повезло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логическому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типу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Очень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часто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отсутствует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Поэтому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приходится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его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например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символьным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значениями</a:t>
            </a:r>
            <a:r>
              <a:rPr lang="en-GB" altLang="ru-RU" sz="1400" dirty="0">
                <a:solidFill>
                  <a:srgbClr val="000099"/>
                </a:solidFill>
              </a:rPr>
              <a:t> 1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true и 0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381688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Связь 3НФ и 2НФ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403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dirty="0">
                    <a:solidFill>
                      <a:srgbClr val="000099"/>
                    </a:solidFill>
                  </a:rPr>
                  <a:t>Сформулируем два отрицательных высказывания.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b="1" dirty="0">
                    <a:solidFill>
                      <a:srgbClr val="000099"/>
                    </a:solidFill>
                  </a:rPr>
                  <a:t>Нарушение условия 2НФ</a:t>
                </a:r>
                <a:r>
                  <a:rPr lang="en-US" altLang="ru-RU" sz="1300" b="1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Во </a:t>
                </a:r>
                <a:r>
                  <a:rPr lang="ru-RU" altLang="ru-RU" sz="1300" b="1" dirty="0"/>
                  <a:t>2НФ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каждый </a:t>
                </a:r>
                <a:r>
                  <a:rPr lang="ru-RU" altLang="ru-RU" sz="1300" dirty="0" err="1">
                    <a:solidFill>
                      <a:srgbClr val="000099"/>
                    </a:solidFill>
                  </a:rPr>
                  <a:t>непервичный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атрибут не может зависеть от</a:t>
                </a:r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части ключа</a:t>
                </a:r>
                <a:r>
                  <a:rPr lang="en-US" altLang="ru-RU" sz="1300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Обозначим нарушение условия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acc>
                      </m:e>
                    </m:d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b="1" dirty="0">
                    <a:solidFill>
                      <a:srgbClr val="000099"/>
                    </a:solidFill>
                  </a:rPr>
                  <a:t>Нарушение условия 3НФ.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В </a:t>
                </a:r>
                <a:r>
                  <a:rPr lang="ru-RU" altLang="ru-RU" sz="1300" b="1" dirty="0"/>
                  <a:t>3НФ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ни один из </a:t>
                </a:r>
                <a:r>
                  <a:rPr lang="ru-RU" altLang="ru-RU" sz="1300" dirty="0" err="1">
                    <a:solidFill>
                      <a:srgbClr val="000099"/>
                    </a:solidFill>
                  </a:rPr>
                  <a:t>непервичных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атрибутов не может транзитивно зависеть от ключа. Обозначим нарушение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acc>
                      </m:e>
                    </m:d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300" b="1" u="sng" dirty="0">
                    <a:solidFill>
                      <a:srgbClr val="CE2816"/>
                    </a:solidFill>
                  </a:rPr>
                  <a:t>Теорема.</a:t>
                </a:r>
                <a:r>
                  <a:rPr lang="ru-RU" altLang="ru-RU" sz="1300" b="1" dirty="0">
                    <a:solidFill>
                      <a:srgbClr val="CE2816"/>
                    </a:solidFill>
                  </a:rPr>
                  <a:t> Если отношение находится в 3НФ, то оно находится во 2НФ.</a:t>
                </a:r>
                <a:endParaRPr lang="en-US" altLang="ru-RU" sz="13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b="1" u="sng" dirty="0">
                    <a:solidFill>
                      <a:srgbClr val="000099"/>
                    </a:solidFill>
                  </a:rPr>
                  <a:t>Выбор схемы доказательства</a:t>
                </a:r>
                <a:r>
                  <a:rPr lang="ru-RU" altLang="ru-RU" sz="1300" b="1" dirty="0">
                    <a:solidFill>
                      <a:srgbClr val="000099"/>
                    </a:solidFill>
                  </a:rPr>
                  <a:t>: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Достаточно показать, что из частичной зависимости следует транзитивная зависимость. Это будет означать, что из нарушения условия </a:t>
                </a:r>
                <a:r>
                  <a:rPr lang="ru-RU" altLang="ru-RU" sz="1300" b="1" dirty="0"/>
                  <a:t>2НФ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следует нарушение условие </a:t>
                </a:r>
                <a:r>
                  <a:rPr lang="ru-RU" altLang="ru-RU" sz="1300" b="1" dirty="0"/>
                  <a:t>3НФ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. В самом деле, по определению импликации</a:t>
                </a:r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ru-RU" sz="13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ru-RU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 Докажем,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d>
                        <m:r>
                          <a:rPr lang="en-US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⇒</m:t>
                        </m:r>
                        <m:d>
                          <m:dPr>
                            <m:ctrlP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d>
                      </m:e>
                    </m:d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en-US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НФ</m:t>
                                </m:r>
                              </m:e>
                            </m:acc>
                          </m:e>
                        </m:d>
                        <m:r>
                          <a:rPr lang="ru-RU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</m:t>
                        </m:r>
                        <m:d>
                          <m:dPr>
                            <m:ctrlP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ru-RU" sz="13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𝟑</m:t>
                                </m:r>
                                <m: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НФ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 В самом деле, в более простых вспомогательных обозначениях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и</a:t>
                </a:r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имеем </a:t>
                </a:r>
                <a:endParaRPr lang="en-US" altLang="ru-RU" sz="13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acc>
                        <m:r>
                          <a:rPr lang="en-US" altLang="ru-RU" sz="13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⇒</m:t>
                        </m:r>
                        <m:acc>
                          <m:accPr>
                            <m:chr m:val="̅"/>
                            <m:ctrlPr>
                              <a:rPr lang="en-US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ru-RU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ru-RU" altLang="ru-RU" sz="1300" b="1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ru-RU" altLang="ru-RU" sz="1300" b="1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ru-RU" sz="1300" b="1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</m:acc>
                        <m:r>
                          <a:rPr lang="ru-RU" altLang="ru-RU" sz="13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  <m:d>
                          <m:dPr>
                            <m:ctrlP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ru-RU" sz="13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ru-RU" sz="13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d>
                      <m:dPr>
                        <m:ctrlPr>
                          <a:rPr lang="ru-RU" altLang="ru-RU" sz="13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ru-RU" sz="13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ru-RU" altLang="ru-RU" sz="13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ru-RU" sz="13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altLang="ru-RU" sz="1300" b="1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b="1" u="sng" dirty="0">
                    <a:solidFill>
                      <a:srgbClr val="000099"/>
                    </a:solidFill>
                  </a:rPr>
                  <a:t>Доказательство</a:t>
                </a:r>
                <a:r>
                  <a:rPr lang="en-US" altLang="ru-RU" sz="1300" b="1" u="sng" dirty="0">
                    <a:solidFill>
                      <a:srgbClr val="000099"/>
                    </a:solidFill>
                  </a:rPr>
                  <a:t>:</a:t>
                </a:r>
                <a:r>
                  <a:rPr lang="ru-RU" altLang="ru-RU" sz="13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acc>
                      </m:e>
                    </m:d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то есть </a:t>
                </a:r>
                <a:r>
                  <a:rPr lang="ru-RU" altLang="ru-RU" sz="1300" dirty="0" err="1">
                    <a:solidFill>
                      <a:srgbClr val="000099"/>
                    </a:solidFill>
                  </a:rPr>
                  <a:t>непервичный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атрибут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 частично зависит от ключа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 Это означает, что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 Конечно, не существует зависимости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300" b="1" i="1" dirty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иначе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 было бы ключом. Ведь ключ по определению минимален. Итак, существуют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то есть цепочка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 транзитивная, </a:t>
                </a:r>
                <a:r>
                  <a:rPr lang="ru-RU" altLang="ru-RU" sz="1300" dirty="0" err="1">
                    <a:solidFill>
                      <a:srgbClr val="000099"/>
                    </a:solidFill>
                  </a:rPr>
                  <a:t>ч.т.д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4030847"/>
              </a:xfrm>
              <a:prstGeom prst="rect">
                <a:avLst/>
              </a:prstGeom>
              <a:blipFill>
                <a:blip r:embed="rId2"/>
                <a:stretch>
                  <a:fillRect l="-157" t="-151" r="-78" b="-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557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Графическое пояснение к теореме 3НФ </a:t>
            </a:r>
            <a:r>
              <a:rPr lang="en-US" altLang="ru-RU" sz="2000" b="1" dirty="0">
                <a:solidFill>
                  <a:srgbClr val="CE2816"/>
                </a:solidFill>
                <a:sym typeface="Symbol" panose="05050102010706020507" pitchFamily="18" charset="2"/>
              </a:rPr>
              <a:t></a:t>
            </a:r>
            <a:r>
              <a:rPr lang="ru-RU" altLang="ru-RU" sz="2000" b="1" dirty="0">
                <a:solidFill>
                  <a:srgbClr val="CE2816"/>
                </a:solidFill>
              </a:rPr>
              <a:t> 2НФ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8BDF3B-0530-48CC-BCB6-D60581C2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819" y="1009209"/>
            <a:ext cx="5806083" cy="16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0CDC670E-56BE-47CA-A10F-BAD88EC9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572260"/>
            <a:ext cx="3704812" cy="32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Цепочка транзитивных ФЗ для 2НФ </a:t>
            </a:r>
          </a:p>
        </p:txBody>
      </p:sp>
      <p:pic>
        <p:nvPicPr>
          <p:cNvPr id="7" name="Picture 7" descr="1str6">
            <a:extLst>
              <a:ext uri="{FF2B5EF4-FFF2-40B4-BE49-F238E27FC236}">
                <a16:creationId xmlns:a16="http://schemas.microsoft.com/office/drawing/2014/main" id="{63428AFA-F4BB-49C4-9CF8-1CB59998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4" y="3147814"/>
            <a:ext cx="475297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A7294D3A-8846-4D47-911B-5CCD1528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970" y="2754714"/>
            <a:ext cx="3528392" cy="2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Цепочка транзитивных ФЗ для 3НФ </a:t>
            </a:r>
          </a:p>
        </p:txBody>
      </p:sp>
    </p:spTree>
    <p:extLst>
      <p:ext uri="{BB962C8B-B14F-4D97-AF65-F5344CB8AC3E}">
        <p14:creationId xmlns:p14="http://schemas.microsoft.com/office/powerpoint/2010/main" val="1059904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Теорема </a:t>
            </a:r>
            <a:r>
              <a:rPr lang="ru-RU" altLang="ru-RU" sz="2000" b="1" dirty="0" err="1">
                <a:solidFill>
                  <a:srgbClr val="CE2816"/>
                </a:solidFill>
              </a:rPr>
              <a:t>Хиса</a:t>
            </a:r>
            <a:r>
              <a:rPr lang="ru-RU" altLang="ru-RU" sz="2000" b="1" dirty="0">
                <a:solidFill>
                  <a:srgbClr val="CE2816"/>
                </a:solidFill>
              </a:rPr>
              <a:t>. Семантика. Контрпримеры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Расширенные табличные модели данных, используемые в современных СУБД, допускают вычислимые столбцы и объединение атрибутов в блоки. Работа с ними требует уточнения формулировки теоремы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Пример 1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В отношении имеются атрибуты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зарплата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допустимые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_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комиссионные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Последние вычисляются по некоторой формуле </a:t>
                </a:r>
                <a:r>
                  <a:rPr lang="ru-RU" altLang="ru-RU" sz="1400" b="1" dirty="0"/>
                  <a:t>«</a:t>
                </a:r>
                <a:r>
                  <a:rPr lang="ru-RU" altLang="ru-RU" sz="1400" b="1" dirty="0" err="1"/>
                  <a:t>допустимые_комиссионные</a:t>
                </a:r>
                <a:r>
                  <a:rPr lang="ru-RU" altLang="ru-RU" sz="1400" b="1" dirty="0"/>
                  <a:t> =</a:t>
                </a:r>
                <a:r>
                  <a:rPr lang="en-US" altLang="ru-RU" sz="1400" b="1" dirty="0"/>
                  <a:t> F(</a:t>
                </a:r>
                <a:r>
                  <a:rPr lang="ru-RU" altLang="ru-RU" sz="1400" b="1" dirty="0"/>
                  <a:t>зарплата</a:t>
                </a:r>
                <a:r>
                  <a:rPr lang="en-US" altLang="ru-RU" sz="1400" b="1" dirty="0"/>
                  <a:t>)</a:t>
                </a:r>
                <a:r>
                  <a:rPr lang="ru-RU" altLang="ru-RU" sz="1400" b="1" dirty="0"/>
                  <a:t>»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как зависимость от зарплаты. 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Выделив функцию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зарплата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”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допустимые комиссионные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”</m:t>
                    </m:r>
                    <m:r>
                      <a:rPr lang="ru-RU" altLang="ru-RU" sz="1400" b="1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получаем по теореме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некоторый набор экземпляров новой сущности с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плохой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семантикой. Например, такой: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примеры зависимости допустимых комиссионных от зарплаты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Пример 2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Придумайте семантику для сущности в которой, кроме всего прочего, есть два атрибута: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вес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единица измерения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Вывод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В правилах нормализации и теореме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создаваемые сущности должны иметь приемлемую семантику.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4154984"/>
              </a:xfrm>
              <a:prstGeom prst="rect">
                <a:avLst/>
              </a:prstGeom>
              <a:blipFill>
                <a:blip r:embed="rId2"/>
                <a:stretch>
                  <a:fillRect l="-235" t="-294" r="-235" b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51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Отношения в 3НФ, имеющие несколько ключей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B0990B-371E-4927-95D9-D9E9A6A084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55576" y="637828"/>
            <a:ext cx="6912768" cy="53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Пример 1: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Отношение с тремя не пересекающимися ключами. Атрибут </a:t>
            </a:r>
            <a:r>
              <a:rPr lang="ru-RU" altLang="ru-RU" sz="1400" dirty="0" err="1">
                <a:solidFill>
                  <a:srgbClr val="000099"/>
                </a:solidFill>
              </a:rPr>
              <a:t>Табельный_Номер</a:t>
            </a:r>
            <a:r>
              <a:rPr lang="ru-RU" altLang="ru-RU" sz="1400" dirty="0">
                <a:solidFill>
                  <a:srgbClr val="000099"/>
                </a:solidFill>
              </a:rPr>
              <a:t> уникальный.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432725-144A-494B-AAD2-7A61BA79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34" y="1181871"/>
            <a:ext cx="6624736" cy="78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572514-48BF-4360-88A6-67C422BE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102610"/>
            <a:ext cx="51855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 Пример 2: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Отношение с двумя пересекающимися ключами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093EFE50-0BA8-4DCC-821D-61E5B0AAFF7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91878" y="2542843"/>
            <a:ext cx="1800201" cy="360362"/>
          </a:xfrm>
          <a:prstGeom prst="curvedDownArrow">
            <a:avLst>
              <a:gd name="adj1" fmla="val 37161"/>
              <a:gd name="adj2" fmla="val 114874"/>
              <a:gd name="adj3" fmla="val 33333"/>
            </a:avLst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27AE694B-995E-46BC-8DCD-0841BF63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17" y="2916290"/>
            <a:ext cx="2310170" cy="162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9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Нормальная форма </a:t>
            </a:r>
            <a:r>
              <a:rPr lang="ru-RU" altLang="ru-RU" sz="2000" b="1" dirty="0" err="1">
                <a:solidFill>
                  <a:srgbClr val="CE2816"/>
                </a:solidFill>
              </a:rPr>
              <a:t>Бойса</a:t>
            </a:r>
            <a:r>
              <a:rPr lang="ru-RU" altLang="ru-RU" sz="2000" b="1" dirty="0">
                <a:solidFill>
                  <a:srgbClr val="CE2816"/>
                </a:solidFill>
              </a:rPr>
              <a:t>-Кодда (</a:t>
            </a:r>
            <a:r>
              <a:rPr lang="en-US" altLang="ru-RU" sz="2000" b="1" dirty="0">
                <a:solidFill>
                  <a:srgbClr val="CE2816"/>
                </a:solidFill>
              </a:rPr>
              <a:t>Boyce</a:t>
            </a:r>
            <a:r>
              <a:rPr lang="ru-RU" altLang="ru-RU" sz="2000" b="1" dirty="0">
                <a:solidFill>
                  <a:srgbClr val="CE2816"/>
                </a:solidFill>
              </a:rPr>
              <a:t>-</a:t>
            </a:r>
            <a:r>
              <a:rPr lang="en-US" altLang="ru-RU" sz="2000" b="1" dirty="0">
                <a:solidFill>
                  <a:srgbClr val="CE2816"/>
                </a:solidFill>
              </a:rPr>
              <a:t>Codd</a:t>
            </a:r>
            <a:r>
              <a:rPr lang="ru-RU" altLang="ru-RU" sz="2000" b="1" dirty="0">
                <a:solidFill>
                  <a:srgbClr val="CE2816"/>
                </a:solidFill>
              </a:rPr>
              <a:t>)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200"/>
              </a:spcAft>
            </a:pPr>
            <a:r>
              <a:rPr lang="ru-RU" altLang="ru-RU" sz="1300" dirty="0">
                <a:solidFill>
                  <a:srgbClr val="000099"/>
                </a:solidFill>
              </a:rPr>
              <a:t>Исходное определение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b="1" dirty="0">
                <a:solidFill>
                  <a:srgbClr val="000099"/>
                </a:solidFill>
              </a:rPr>
              <a:t>3НФ</a:t>
            </a:r>
            <a:r>
              <a:rPr lang="ru-RU" altLang="ru-RU" sz="1300" dirty="0">
                <a:solidFill>
                  <a:srgbClr val="000099"/>
                </a:solidFill>
              </a:rPr>
              <a:t> основывается на предположении о том, что первичный ключ единственный. Может оказаться, что</a:t>
            </a:r>
            <a:r>
              <a:rPr lang="en-US" altLang="ru-RU" sz="1300" dirty="0">
                <a:solidFill>
                  <a:srgbClr val="000099"/>
                </a:solidFill>
              </a:rPr>
              <a:t>:</a:t>
            </a:r>
            <a:endParaRPr lang="ru-RU" altLang="ru-RU" sz="13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отношение имеет два или более ключа-кандидата (альтернативных ключа);</a:t>
            </a:r>
          </a:p>
          <a:p>
            <a:pPr marL="285750" indent="-285750" algn="just" eaLnBrk="1" hangingPunct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по крайней мере два из них конкатенированы;</a:t>
            </a:r>
          </a:p>
          <a:p>
            <a:pPr marL="285750" indent="-285750" algn="just" eaLnBrk="1" hangingPunct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некоторые из конкатенированных ключей перекрываются (имеют общие атрибуты).</a:t>
            </a:r>
          </a:p>
          <a:p>
            <a:pPr indent="360000" algn="just" eaLnBrk="1" hangingPunct="1">
              <a:spcAft>
                <a:spcPts val="200"/>
              </a:spcAft>
            </a:pPr>
            <a:r>
              <a:rPr lang="ru-RU" altLang="ru-RU" sz="1300" dirty="0">
                <a:solidFill>
                  <a:srgbClr val="000099"/>
                </a:solidFill>
              </a:rPr>
              <a:t>В этом случае после получения </a:t>
            </a:r>
            <a:r>
              <a:rPr lang="ru-RU" altLang="ru-RU" sz="1300" b="1" dirty="0">
                <a:solidFill>
                  <a:srgbClr val="000099"/>
                </a:solidFill>
              </a:rPr>
              <a:t>3НФ</a:t>
            </a:r>
            <a:r>
              <a:rPr lang="ru-RU" altLang="ru-RU" sz="1300" dirty="0">
                <a:solidFill>
                  <a:srgbClr val="000099"/>
                </a:solidFill>
              </a:rPr>
              <a:t> необходимо привести отношения к нормальной форме </a:t>
            </a:r>
            <a:r>
              <a:rPr lang="ru-RU" altLang="ru-RU" sz="1300" dirty="0" err="1">
                <a:solidFill>
                  <a:srgbClr val="000099"/>
                </a:solidFill>
              </a:rPr>
              <a:t>Бойса</a:t>
            </a:r>
            <a:r>
              <a:rPr lang="ru-RU" altLang="ru-RU" sz="1300" dirty="0">
                <a:solidFill>
                  <a:srgbClr val="000099"/>
                </a:solidFill>
              </a:rPr>
              <a:t>-Кодда, сокращённо, </a:t>
            </a:r>
            <a:r>
              <a:rPr lang="ru-RU" altLang="ru-RU" sz="1300" b="1" dirty="0">
                <a:solidFill>
                  <a:srgbClr val="000099"/>
                </a:solidFill>
              </a:rPr>
              <a:t>НФБК</a:t>
            </a:r>
            <a:r>
              <a:rPr lang="ru-RU" altLang="ru-RU" sz="1300" dirty="0">
                <a:solidFill>
                  <a:srgbClr val="000099"/>
                </a:solidFill>
              </a:rPr>
              <a:t>. Ещё её называли исправленной третьей нормальной формой.</a:t>
            </a:r>
            <a:endParaRPr lang="en-US" altLang="ru-RU" sz="1300" dirty="0">
              <a:solidFill>
                <a:srgbClr val="000099"/>
              </a:solidFill>
            </a:endParaRPr>
          </a:p>
          <a:p>
            <a:pPr indent="360000" algn="just">
              <a:spcAft>
                <a:spcPts val="200"/>
              </a:spcAft>
            </a:pPr>
            <a:r>
              <a:rPr lang="ru-RU" altLang="ru-RU" sz="1300" b="1" dirty="0">
                <a:solidFill>
                  <a:srgbClr val="CE2816"/>
                </a:solidFill>
              </a:rPr>
              <a:t>Какие функциональные зависимости должны быть исследованы при приведении к НФБК</a:t>
            </a:r>
            <a:r>
              <a:rPr lang="en-US" altLang="ru-RU" sz="1300" b="1" dirty="0">
                <a:solidFill>
                  <a:srgbClr val="CE2816"/>
                </a:solidFill>
              </a:rPr>
              <a:t>?</a:t>
            </a:r>
            <a:endParaRPr lang="en-GB" altLang="ru-RU" sz="13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200"/>
              </a:spcAft>
            </a:pPr>
            <a:r>
              <a:rPr lang="ru-RU" altLang="ru-RU" sz="1300" b="1" u="sng" dirty="0">
                <a:solidFill>
                  <a:srgbClr val="000099"/>
                </a:solidFill>
              </a:rPr>
              <a:t>Ответ</a:t>
            </a:r>
            <a:r>
              <a:rPr lang="ru-RU" altLang="ru-RU" sz="1300" b="1" dirty="0">
                <a:solidFill>
                  <a:srgbClr val="000099"/>
                </a:solidFill>
              </a:rPr>
              <a:t>: </a:t>
            </a:r>
            <a:r>
              <a:rPr lang="ru-RU" altLang="ru-RU" sz="1300" dirty="0">
                <a:solidFill>
                  <a:srgbClr val="000099"/>
                </a:solidFill>
              </a:rPr>
              <a:t>Если ранее приводили отношение к </a:t>
            </a:r>
            <a:r>
              <a:rPr lang="ru-RU" altLang="ru-RU" sz="1300" b="1" dirty="0">
                <a:solidFill>
                  <a:srgbClr val="000099"/>
                </a:solidFill>
              </a:rPr>
              <a:t>1НФ</a:t>
            </a:r>
            <a:r>
              <a:rPr lang="ru-RU" altLang="ru-RU" sz="1300" dirty="0">
                <a:solidFill>
                  <a:srgbClr val="000099"/>
                </a:solidFill>
              </a:rPr>
              <a:t>, </a:t>
            </a:r>
            <a:r>
              <a:rPr lang="ru-RU" altLang="ru-RU" sz="1300" b="1" dirty="0">
                <a:solidFill>
                  <a:srgbClr val="000099"/>
                </a:solidFill>
              </a:rPr>
              <a:t>2НФ</a:t>
            </a:r>
            <a:r>
              <a:rPr lang="ru-RU" altLang="ru-RU" sz="1300" dirty="0">
                <a:solidFill>
                  <a:srgbClr val="000099"/>
                </a:solidFill>
              </a:rPr>
              <a:t> и </a:t>
            </a:r>
            <a:r>
              <a:rPr lang="ru-RU" altLang="ru-RU" sz="1300" b="1" dirty="0">
                <a:solidFill>
                  <a:srgbClr val="000099"/>
                </a:solidFill>
              </a:rPr>
              <a:t>3НФ</a:t>
            </a:r>
            <a:r>
              <a:rPr lang="ru-RU" altLang="ru-RU" sz="1300" dirty="0">
                <a:solidFill>
                  <a:srgbClr val="000099"/>
                </a:solidFill>
              </a:rPr>
              <a:t>, но не заметили пересекающихся ключей, то только функции, действующие из атрибутов одного ключа, не принадлежащих пересечению ключей, в  атрибуты второго ключа, не принадлежащие первому.</a:t>
            </a:r>
            <a:endParaRPr lang="en-US" altLang="ru-RU" sz="13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200"/>
              </a:spcAft>
            </a:pPr>
            <a:r>
              <a:rPr lang="ru-RU" altLang="ru-RU" sz="1300" dirty="0">
                <a:solidFill>
                  <a:srgbClr val="000099"/>
                </a:solidFill>
              </a:rPr>
              <a:t>Заметим, что часть таких функций могла быть найдена ранее.</a:t>
            </a:r>
          </a:p>
        </p:txBody>
      </p:sp>
      <p:sp>
        <p:nvSpPr>
          <p:cNvPr id="5" name="AutoShape 46">
            <a:extLst>
              <a:ext uri="{FF2B5EF4-FFF2-40B4-BE49-F238E27FC236}">
                <a16:creationId xmlns:a16="http://schemas.microsoft.com/office/drawing/2014/main" id="{9437A9FE-DD28-4259-A96F-E73619F9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3435844"/>
            <a:ext cx="2160587" cy="936099"/>
          </a:xfrm>
          <a:prstGeom prst="roundRect">
            <a:avLst>
              <a:gd name="adj" fmla="val 16667"/>
            </a:avLst>
          </a:prstGeom>
          <a:solidFill>
            <a:srgbClr val="99CC00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" name="AutoShape 45">
            <a:extLst>
              <a:ext uri="{FF2B5EF4-FFF2-40B4-BE49-F238E27FC236}">
                <a16:creationId xmlns:a16="http://schemas.microsoft.com/office/drawing/2014/main" id="{4A780049-7CEC-40A2-B580-0524C379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87" y="3579867"/>
            <a:ext cx="2303463" cy="1008103"/>
          </a:xfrm>
          <a:prstGeom prst="roundRect">
            <a:avLst>
              <a:gd name="adj" fmla="val 16667"/>
            </a:avLst>
          </a:prstGeom>
          <a:solidFill>
            <a:srgbClr val="FFD58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2B10D9C9-BA1D-4E30-868D-0B16226D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831" y="3761508"/>
            <a:ext cx="787400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ru-RU" altLang="ru-RU" sz="2000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90BFA071-B717-4044-A621-F6B4486A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181" y="3761509"/>
            <a:ext cx="984250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PK2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E9FC90A-F85D-4FF3-A002-E481AE99E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219" y="3761509"/>
            <a:ext cx="1223962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ru-RU" sz="1800"/>
              <a:t>PK1,PK2</a:t>
            </a:r>
            <a:endParaRPr lang="ru-RU" altLang="ru-RU" sz="1800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42D29CE-2862-41FE-9429-CA6A0C07F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619" y="3761510"/>
            <a:ext cx="863600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PK1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0CC538EB-E750-4A1A-B0F5-64D02FA8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431" y="3761508"/>
            <a:ext cx="787400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ru-RU" altLang="ru-RU" sz="2000"/>
          </a:p>
        </p:txBody>
      </p: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0154096F-F798-410D-86C0-18111EFADBB1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3805362" y="2687567"/>
            <a:ext cx="1" cy="21478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23BDB54F-D590-45B3-BEE4-C38A8B6CD26E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>
            <a:off x="3805363" y="3190803"/>
            <a:ext cx="1" cy="21478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36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Виды функциональных зависимостей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83518"/>
                <a:ext cx="7272808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1 (Тривиальная функциональная зависимость)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endParaRPr lang="en-US" altLang="ru-RU" sz="1400" b="1" dirty="0">
                  <a:solidFill>
                    <a:srgbClr val="C00000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Функциональная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тривиальна тогда и только тогда, когда правая часть функциональной зависимости является подмножеством (не обязательно собственным) левой части, то есть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Повторим приводившееся ранее: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2 (Функциональная зависимость неприводимая слева)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Функциональная зависимость называется неприводимой слева, если ни один атрибут в левой части не может быть опущен без разрушения функциональной зависимости.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272808" cy="2631490"/>
              </a:xfrm>
              <a:prstGeom prst="rect">
                <a:avLst/>
              </a:prstGeom>
              <a:blipFill>
                <a:blip r:embed="rId2"/>
                <a:stretch>
                  <a:fillRect l="-251" t="-231" r="-251" b="-16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150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>
                <a:srgbClr val="CE2816"/>
              </a:buClr>
            </a:pPr>
            <a:r>
              <a:rPr lang="ru-RU" altLang="ru-RU" sz="2000" b="1" dirty="0">
                <a:solidFill>
                  <a:srgbClr val="CE2816"/>
                </a:solidFill>
              </a:rPr>
              <a:t>Определения НФБК. Правила преобразования в НФБК</a:t>
            </a:r>
            <a:endParaRPr lang="en-GB" altLang="ru-RU" sz="2000" b="1" dirty="0">
              <a:solidFill>
                <a:srgbClr val="000099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endParaRPr lang="en-GB" altLang="ru-RU" sz="17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Определение 1 (НФБК):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Отношение находится в НФБК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тогда и только тогда, когда каждая нетривиальная и неприводимая слева функциональная зависимость имеет аргументом ключ.</a:t>
            </a:r>
            <a:endParaRPr lang="ru-RU" altLang="ru-RU" sz="1400" b="1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Определение 2 (НФБК):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Отношение находится в НФБК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тогда и только тогда, когда аргументы любой функциональной зависимости есть ключи.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Чего не должно быть в отношении находящемся в НФБК</a:t>
            </a:r>
            <a:r>
              <a:rPr lang="ru-RU" altLang="ru-RU" sz="1400" b="1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ранее приводили отношение к 1НФ, 2НФ и 3НФ, то функциональных зависимостей, действующих из атрибутов принадлежащих только одному из пересекающихся ключей в атрибуты принадлежащие только другому ключу.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b="1" dirty="0">
                <a:solidFill>
                  <a:srgbClr val="CE2816"/>
                </a:solidFill>
              </a:rPr>
              <a:t>Правила преобразования в НФБК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342900" indent="-342900" eaLnBrk="1" hangingPunct="1">
              <a:spcAft>
                <a:spcPts val="3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Если вы шли последовательно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(1НФ, 2НФ, 3НФ), то правила для приведения к НФБК совпадают с правилами для 3НФ. Отличия только в анализируемых функциях.</a:t>
            </a:r>
          </a:p>
          <a:p>
            <a:pPr marL="342900" indent="-342900" eaLnBrk="1" hangingPunct="1">
              <a:spcAft>
                <a:spcPts val="3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Можно получить сразу НФБК, если проверять, что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каждая нетривиальная и неприводимая слева функциональная зависимость имеет аргументом ключ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либо что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аргументы любой функциональной зависимости есть ключи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342900" indent="-342900" eaLnBrk="1" hangingPunct="1">
              <a:spcAft>
                <a:spcPts val="3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Связь между образовавшимися сущностями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неидентифицирующая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как в 3НФ.</a:t>
            </a:r>
          </a:p>
        </p:txBody>
      </p:sp>
    </p:spTree>
    <p:extLst>
      <p:ext uri="{BB962C8B-B14F-4D97-AF65-F5344CB8AC3E}">
        <p14:creationId xmlns:p14="http://schemas.microsoft.com/office/powerpoint/2010/main" val="2110276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Мнемоника преобразования для НФБК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11" name="Стрелка: изогнутая вниз 10">
            <a:extLst>
              <a:ext uri="{FF2B5EF4-FFF2-40B4-BE49-F238E27FC236}">
                <a16:creationId xmlns:a16="http://schemas.microsoft.com/office/drawing/2014/main" id="{CA2A40F7-7A7C-4877-84F1-A406C13D7DC0}"/>
              </a:ext>
            </a:extLst>
          </p:cNvPr>
          <p:cNvSpPr/>
          <p:nvPr/>
        </p:nvSpPr>
        <p:spPr>
          <a:xfrm>
            <a:off x="3059832" y="1077112"/>
            <a:ext cx="1728192" cy="7920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1AE96A-E982-4221-A45A-BC1FF4AD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293136"/>
            <a:ext cx="4509772" cy="336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D0FF64-30F9-49E1-978B-1DF49CEC0286}"/>
                  </a:ext>
                </a:extLst>
              </p:cNvPr>
              <p:cNvSpPr txBox="1"/>
              <p:nvPr/>
            </p:nvSpPr>
            <p:spPr>
              <a:xfrm>
                <a:off x="3059832" y="599768"/>
                <a:ext cx="2520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altLang="ru-RU" sz="1800" b="1" dirty="0">
                    <a:solidFill>
                      <a:srgbClr val="000099"/>
                    </a:solidFill>
                  </a:rPr>
                  <a:t>Зависимость </a:t>
                </a:r>
                <a14:m>
                  <m:oMath xmlns:m="http://schemas.openxmlformats.org/officeDocument/2006/math">
                    <m:r>
                      <a:rPr lang="en-US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ru-RU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ru-RU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D0FF64-30F9-49E1-978B-1DF49CEC0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99768"/>
                <a:ext cx="2520280" cy="369332"/>
              </a:xfrm>
              <a:prstGeom prst="rect">
                <a:avLst/>
              </a:prstGeom>
              <a:blipFill>
                <a:blip r:embed="rId3"/>
                <a:stretch>
                  <a:fillRect l="-2179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624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Пример преобразования в НФБК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CB40AC-6AB2-4D45-9873-8E5C9064257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11560" y="598461"/>
            <a:ext cx="8218488" cy="41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Заменим отношение двумя проекциями: ”Бригада - Стажёр” и “Стажер - Наставник”.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B514C9-353B-4157-B36A-DBDBB69F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07" y="1610857"/>
            <a:ext cx="5615696" cy="21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B0EB78DD-C275-4F16-A63C-EE2EC961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1630"/>
            <a:ext cx="2310170" cy="162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954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E2816"/>
                </a:solidFill>
              </a:rPr>
              <a:t>Об отношениях с двумя атрибутами</a:t>
            </a:r>
            <a:endParaRPr lang="en-GB" altLang="ru-RU" sz="17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827584" y="555526"/>
                <a:ext cx="7776864" cy="307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u="sng" dirty="0">
                    <a:solidFill>
                      <a:srgbClr val="CE2816"/>
                    </a:solidFill>
                  </a:rPr>
                  <a:t>Теорема:</a:t>
                </a:r>
                <a:r>
                  <a:rPr lang="ru-RU" altLang="ru-RU" sz="1400" b="1" dirty="0">
                    <a:solidFill>
                      <a:srgbClr val="CE2816"/>
                    </a:solidFill>
                  </a:rPr>
                  <a:t> Любое отношение с двумя атрибутами находится в НФБК</a:t>
                </a:r>
                <a:endParaRPr lang="ru-RU" altLang="ru-RU" sz="1400" b="1" dirty="0"/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атрибуты поименованы как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Возможны четыре случая: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единственный ключ, то есть нетривиальных зависимостей нет.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Имеется единственная нетривиальная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но нет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Единственный ключ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единственная функция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содержит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слева.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 (*)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но нет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Симметричная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(*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ситуация.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Значит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не пересекающиеся ключи. Других функций нет.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Замечание: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Вывод о том, что следует все отношения декомпозировать до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двухатрибутных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– неверен.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Причина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декомпозиция может оказаться неполной.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5526"/>
                <a:ext cx="7776864" cy="3077766"/>
              </a:xfrm>
              <a:prstGeom prst="rect">
                <a:avLst/>
              </a:prstGeom>
              <a:blipFill>
                <a:blip r:embed="rId2"/>
                <a:stretch>
                  <a:fillRect l="-235" t="-396" r="-314" b="-1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86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Домены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Домен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считать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уточнением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r>
              <a:rPr lang="en-GB" altLang="ru-RU" sz="1400" dirty="0">
                <a:solidFill>
                  <a:srgbClr val="000099"/>
                </a:solidFill>
              </a:rPr>
              <a:t> данных. Домен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подмножество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имеющих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определенный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смысл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Домен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уникальное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пределах</a:t>
            </a:r>
            <a:r>
              <a:rPr lang="en-GB" altLang="ru-RU" sz="1400" dirty="0">
                <a:solidFill>
                  <a:srgbClr val="000099"/>
                </a:solidFill>
              </a:rPr>
              <a:t> базы данных </a:t>
            </a:r>
            <a:r>
              <a:rPr lang="en-GB" altLang="ru-RU" sz="1400" b="1" i="1" dirty="0" err="1">
                <a:solidFill>
                  <a:srgbClr val="000099"/>
                </a:solidFill>
              </a:rPr>
              <a:t>имя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типе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другом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домене</a:t>
            </a:r>
            <a:r>
              <a:rPr lang="en-GB" altLang="ru-RU" sz="1400" dirty="0">
                <a:solidFill>
                  <a:srgbClr val="000099"/>
                </a:solidFill>
              </a:rPr>
              <a:t>. Домен </a:t>
            </a:r>
            <a:r>
              <a:rPr lang="en-GB" altLang="ru-RU" sz="1400" dirty="0" err="1">
                <a:solidFill>
                  <a:srgbClr val="000099"/>
                </a:solidFill>
              </a:rPr>
              <a:t>характеризуется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>
                <a:solidFill>
                  <a:srgbClr val="000099"/>
                </a:solidFill>
              </a:rPr>
              <a:t>условием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выделяющем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подмножество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описываемого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домена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Пример</a:t>
            </a:r>
            <a:r>
              <a:rPr lang="en-GB" altLang="ru-RU" sz="1400" dirty="0">
                <a:solidFill>
                  <a:srgbClr val="000099"/>
                </a:solidFill>
              </a:rPr>
              <a:t>: Домен “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человека</a:t>
            </a:r>
            <a:r>
              <a:rPr lang="en-GB" altLang="ru-RU" sz="1400" dirty="0">
                <a:solidFill>
                  <a:srgbClr val="000099"/>
                </a:solidFill>
              </a:rPr>
              <a:t>” </a:t>
            </a:r>
            <a:r>
              <a:rPr lang="en-GB" altLang="ru-RU" sz="1400" dirty="0" err="1">
                <a:solidFill>
                  <a:srgbClr val="000099"/>
                </a:solidFill>
              </a:rPr>
              <a:t>характеризуется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условием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(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&gt;0 и 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&lt;120).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этом домене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помощью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условий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(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&gt;21 и 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&lt; 45)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домен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охранного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предприятия</a:t>
            </a:r>
            <a:r>
              <a:rPr lang="en-GB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400" dirty="0">
                <a:solidFill>
                  <a:srgbClr val="000099"/>
                </a:solidFill>
              </a:rPr>
              <a:t>: К </a:t>
            </a:r>
            <a:r>
              <a:rPr lang="en-GB" altLang="ru-RU" sz="1400" dirty="0" err="1">
                <a:solidFill>
                  <a:srgbClr val="000099"/>
                </a:solidFill>
              </a:rPr>
              <a:t>сожалению</a:t>
            </a:r>
            <a:r>
              <a:rPr lang="en-GB" altLang="ru-RU" sz="1400" dirty="0">
                <a:solidFill>
                  <a:srgbClr val="000099"/>
                </a:solidFill>
              </a:rPr>
              <a:t>, в </a:t>
            </a:r>
            <a:r>
              <a:rPr lang="en-GB" altLang="ru-RU" sz="1400" dirty="0" err="1">
                <a:solidFill>
                  <a:srgbClr val="000099"/>
                </a:solidFill>
              </a:rPr>
              <a:t>существующих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управления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базами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домены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поддерживаются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193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>
                <a:srgbClr val="CE2816"/>
              </a:buClr>
            </a:pPr>
            <a:r>
              <a:rPr lang="ru-RU" altLang="ru-RU" sz="1600" b="1" dirty="0">
                <a:solidFill>
                  <a:srgbClr val="CE2816"/>
                </a:solidFill>
              </a:rPr>
              <a:t>Нормальная форма схемы базы. Сходимость процесса нормализации по теореме </a:t>
            </a:r>
            <a:r>
              <a:rPr lang="ru-RU" altLang="ru-RU" sz="1600" b="1" dirty="0" err="1">
                <a:solidFill>
                  <a:srgbClr val="CE2816"/>
                </a:solidFill>
              </a:rPr>
              <a:t>Хиса</a:t>
            </a:r>
            <a:endParaRPr lang="en-GB" altLang="ru-RU" sz="16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Определение: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Говорят, что схема базы данных находится в нормальной форме </a:t>
            </a:r>
            <a:r>
              <a:rPr lang="en-US" altLang="ru-RU" sz="1400" dirty="0">
                <a:solidFill>
                  <a:srgbClr val="000099"/>
                </a:solidFill>
              </a:rPr>
              <a:t>n</a:t>
            </a:r>
            <a:r>
              <a:rPr lang="ru-RU" altLang="ru-RU" sz="1400" dirty="0">
                <a:solidFill>
                  <a:srgbClr val="000099"/>
                </a:solidFill>
              </a:rPr>
              <a:t>НФ, если каждое ее отношение находится в этой нормальной форме или в форме которая «не слабее» </a:t>
            </a:r>
            <a:r>
              <a:rPr lang="en-US" altLang="ru-RU" sz="1400" dirty="0">
                <a:solidFill>
                  <a:srgbClr val="000099"/>
                </a:solidFill>
              </a:rPr>
              <a:t>n</a:t>
            </a:r>
            <a:r>
              <a:rPr lang="ru-RU" altLang="ru-RU" sz="1400" dirty="0">
                <a:solidFill>
                  <a:srgbClr val="000099"/>
                </a:solidFill>
              </a:rPr>
              <a:t>НФ.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Процессы нормализации до первых четырёх нормальных форм (1НФ, 2НФ, 3НФ, НФБК) сходятся.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самом деле, приведение к 1НФ либо не меняет число столбцов (выравнивание) либо однократно увеличивает его на количество составных атрибутов.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переходе к следующим формам (2НФ, 3НФ, НФБК) каждая декомпозиция по теореме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приводит к отношениям с числом атрибутов меньшим по крайней мере на единицу, а число отношений схемы и исходное число атрибутов в каждом отношении схемы по определению конечно. Поэтому число создаваемых отношений также конечно.</a:t>
            </a:r>
          </a:p>
        </p:txBody>
      </p:sp>
    </p:spTree>
    <p:extLst>
      <p:ext uri="{BB962C8B-B14F-4D97-AF65-F5344CB8AC3E}">
        <p14:creationId xmlns:p14="http://schemas.microsoft.com/office/powerpoint/2010/main" val="36902475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 стиле проектирования базы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Подход при котором все атрибуты, используемые в схеме базы, относятся к единственному отношению, которое можно назвать контекстом, для практики не пригоден. (см. </a:t>
            </a:r>
            <a:r>
              <a:rPr lang="en-US" altLang="ru-RU" sz="1400" dirty="0">
                <a:solidFill>
                  <a:srgbClr val="000099"/>
                </a:solidFill>
              </a:rPr>
              <a:t>Formal Concept Analysis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документарных систем следует, исходя из описания бизнес-процессов выделить используемые сущности, а затем уточнять их и связи между ними. Потом в них ищут функциональные зависимости и, используя теорему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, выделяют отношения, которые не могут быть далее декомпозированы.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достаточном опыте можно сразу получить схему в третьей нормальной форме или НФБК.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1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Не забывайте уточнять семантику отношений, связей и атрибутов.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2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При любом опыте проектирования  может встретиться структура данных, с которой вам трудно разобраться. Что делать? Выписывайте явно всю семантику и все функциональные зависимости.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3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Для работы со сложными структурами данных и эмуляцией других моделей данных следует изучить шаблоны (паттерны) проектирования структур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90745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Нормализация в реляционной и </a:t>
            </a:r>
            <a:r>
              <a:rPr lang="en-US" altLang="ru-RU" sz="2000" b="1" dirty="0">
                <a:solidFill>
                  <a:srgbClr val="CE2816"/>
                </a:solidFill>
              </a:rPr>
              <a:t>ER-</a:t>
            </a:r>
            <a:r>
              <a:rPr lang="ru-RU" altLang="ru-RU" sz="2000" b="1" dirty="0">
                <a:solidFill>
                  <a:srgbClr val="CE2816"/>
                </a:solidFill>
              </a:rPr>
              <a:t>моделях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Отношению в реляционной модели данных соответствует сущность в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диаграмме. Любая реляционная связь представима связью в </a:t>
            </a:r>
            <a:r>
              <a:rPr lang="en-US" altLang="ru-RU" sz="1400" dirty="0">
                <a:solidFill>
                  <a:srgbClr val="000099"/>
                </a:solidFill>
              </a:rPr>
              <a:t>ER</a:t>
            </a:r>
            <a:r>
              <a:rPr lang="ru-RU" altLang="ru-RU" sz="1400" dirty="0">
                <a:solidFill>
                  <a:srgbClr val="000099"/>
                </a:solidFill>
              </a:rPr>
              <a:t>-модели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 наличия такого отображения следует использованная нами возможность переноса понятия и алгоритма нормализации из реляционной модели в  модель «сущность-связь».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Обратный переход от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диаграмм к реляционной модели связан с потерей некоторой части информации и, может быть замены одной связи двумя и более. Последнее определяется тем, что связи в реляционной модели более примитивны и не выделены как самостоятельные объекты.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 сказанного, однако, не следует, что в реляционной модели невозможно эмулировать все связи, определённые в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модели.  </a:t>
            </a:r>
          </a:p>
        </p:txBody>
      </p:sp>
    </p:spTree>
    <p:extLst>
      <p:ext uri="{BB962C8B-B14F-4D97-AF65-F5344CB8AC3E}">
        <p14:creationId xmlns:p14="http://schemas.microsoft.com/office/powerpoint/2010/main" val="5348176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E2816"/>
                </a:solidFill>
              </a:rPr>
              <a:t>Простой способ получения отношений сразу в 3НФ и уточнения до НФБК: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Выделите простые сущности с атомарными атрибутами, не имеющие составных атрибутов и групп однородных атрибутов. Они не должны содержать в себе других сущностей. Невозможность дальнейшей декомпозиции определяется по отсутствию  функциональных зависимостей кроме зависимостей от первичных ключей. Если этот этап выполнен правильно, получена 3НФ.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При наличии сомнений в правильности решения уточните ключевые атрибуты, выделив все первичные, внешние, и альтернативные ключи. Если не существует никаких ФЗ кроме зависимостей от ключей, то сущность простая. Если другие зависимости обнаружены, декомпозируйте эту сущность по </a:t>
            </a:r>
            <a:r>
              <a:rPr lang="ru-RU" altLang="ru-RU" sz="1400" dirty="0" err="1">
                <a:solidFill>
                  <a:srgbClr val="000099"/>
                </a:solidFill>
              </a:rPr>
              <a:t>Хису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Если есть пересекающиеся ключи, проверьте условие: все ФЗ должны иметь аргументами первичные ключи. При обнаружении других зависимостей получите НФБК, используя теорему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. (если вы последовательно получали 1НФ, 2НФ, 3НФ, то достаточно проверить существование функций на непересекающихся частях пересекающихся ключей)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На всех этапах процесса полезно выяснять семантику, в том числе смысл сущностей, первичные, альтернативные и внешние ключи, ограничения целостности, типы данных, метаданные, а также элементы семантики, внесённые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1941438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Многозначные зависимости</a:t>
            </a:r>
            <a:r>
              <a:rPr lang="en-US" altLang="ru-RU" sz="2000" b="1" dirty="0">
                <a:solidFill>
                  <a:srgbClr val="CE2816"/>
                </a:solidFill>
              </a:rPr>
              <a:t>. </a:t>
            </a:r>
            <a:r>
              <a:rPr lang="ru-RU" altLang="ru-RU" sz="2000" b="1" dirty="0">
                <a:solidFill>
                  <a:srgbClr val="CE2816"/>
                </a:solidFill>
              </a:rPr>
              <a:t>Пример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8EB529B-2698-4479-8E37-384121741321}"/>
              </a:ext>
            </a:extLst>
          </p:cNvPr>
          <p:cNvSpPr/>
          <p:nvPr/>
        </p:nvSpPr>
        <p:spPr>
          <a:xfrm>
            <a:off x="827583" y="2996474"/>
            <a:ext cx="748883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Лектор и учебник независимы в том смысле, что возможны любые сочетания их значений.</a:t>
            </a:r>
            <a:r>
              <a:rPr lang="en-US" altLang="ru-RU" sz="13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С одной стороны получена </a:t>
            </a:r>
            <a:r>
              <a:rPr lang="ru-RU" altLang="ru-RU" sz="1300" b="1" dirty="0">
                <a:solidFill>
                  <a:srgbClr val="000099"/>
                </a:solidFill>
                <a:latin typeface="+mj-lt"/>
              </a:rPr>
              <a:t>НФБК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, так как имеется единственный ключ и возможны только тривиальные зависимости. С другой стороны налицо избыточность. Имеются аномалии по включению (одного лектора включаем 2 раза)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300" b="1" u="sng" dirty="0">
                <a:latin typeface="+mj-lt"/>
              </a:rPr>
              <a:t>Замечание 1</a:t>
            </a:r>
            <a:r>
              <a:rPr lang="ru-RU" altLang="ru-RU" sz="1300" b="1" dirty="0">
                <a:latin typeface="+mj-lt"/>
              </a:rPr>
              <a:t>: 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Обратите внимание, что в </a:t>
            </a:r>
            <a:r>
              <a:rPr lang="ru-RU" altLang="ru-RU" sz="1300" b="1" dirty="0">
                <a:solidFill>
                  <a:srgbClr val="000099"/>
                </a:solidFill>
                <a:latin typeface="+mj-lt"/>
              </a:rPr>
              <a:t>1НФ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 ключ образуется двумя независимыми столбцами.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300" b="1" u="sng" dirty="0">
                <a:latin typeface="+mj-lt"/>
              </a:rPr>
              <a:t>Замечание 2</a:t>
            </a:r>
            <a:r>
              <a:rPr lang="ru-RU" altLang="ru-RU" sz="1300" b="1" dirty="0">
                <a:latin typeface="+mj-lt"/>
              </a:rPr>
              <a:t>: 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Можно ли независимость атрибутов понимать как наличие между ними связи многие-ко-многим?</a:t>
            </a:r>
            <a:endParaRPr lang="ru-RU" altLang="ru-RU" sz="1300" u="sng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6028AD-8AA0-4157-ACFD-C4339521DFFC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99" y="696290"/>
            <a:ext cx="7592353" cy="29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BC6056AE-408F-46E2-A58F-DEBEAC9D743F}"/>
              </a:ext>
            </a:extLst>
          </p:cNvPr>
          <p:cNvSpPr>
            <a:spLocks/>
          </p:cNvSpPr>
          <p:nvPr/>
        </p:nvSpPr>
        <p:spPr bwMode="auto">
          <a:xfrm rot="16200000">
            <a:off x="6407759" y="1026168"/>
            <a:ext cx="288925" cy="3384376"/>
          </a:xfrm>
          <a:prstGeom prst="leftBrace">
            <a:avLst>
              <a:gd name="adj1" fmla="val 77256"/>
              <a:gd name="adj2" fmla="val 50958"/>
            </a:avLst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eaVer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825E6EF-796F-4C12-95C0-1045904E37FE}"/>
              </a:ext>
            </a:extLst>
          </p:cNvPr>
          <p:cNvSpPr>
            <a:spLocks/>
          </p:cNvSpPr>
          <p:nvPr/>
        </p:nvSpPr>
        <p:spPr bwMode="auto">
          <a:xfrm rot="16200000">
            <a:off x="1470262" y="1677552"/>
            <a:ext cx="226812" cy="1080119"/>
          </a:xfrm>
          <a:prstGeom prst="leftBrace">
            <a:avLst>
              <a:gd name="adj1" fmla="val 77256"/>
              <a:gd name="adj2" fmla="val 50657"/>
            </a:avLst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eaVer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2A9B484-D17E-4E0B-A5F6-83AFC902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36" y="2331018"/>
            <a:ext cx="576263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0D3DC64-F6F6-4672-8EF4-E1E4C178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425553"/>
            <a:ext cx="7200801" cy="3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300" b="1" u="sng" dirty="0"/>
              <a:t>Особенность</a:t>
            </a:r>
            <a:r>
              <a:rPr lang="ru-RU" altLang="ru-RU" sz="1300" b="1" dirty="0"/>
              <a:t>: </a:t>
            </a:r>
            <a:r>
              <a:rPr lang="ru-RU" altLang="ru-RU" sz="1300" dirty="0">
                <a:solidFill>
                  <a:srgbClr val="000099"/>
                </a:solidFill>
              </a:rPr>
              <a:t>Все учебники обязательны для всех лекторов читающих курс</a:t>
            </a:r>
          </a:p>
        </p:txBody>
      </p:sp>
    </p:spTree>
    <p:extLst>
      <p:ext uri="{BB962C8B-B14F-4D97-AF65-F5344CB8AC3E}">
        <p14:creationId xmlns:p14="http://schemas.microsoft.com/office/powerpoint/2010/main" val="2223850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Многозначные зависимости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9B74F47-78E4-42C8-AA53-AF2F35ABB7A0}"/>
                  </a:ext>
                </a:extLst>
              </p:cNvPr>
              <p:cNvSpPr/>
              <p:nvPr/>
            </p:nvSpPr>
            <p:spPr>
              <a:xfrm>
                <a:off x="755576" y="461651"/>
                <a:ext cx="7560840" cy="406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Многозначные зависимости (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multi-valued dependency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возникают когда необходимо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привести к первой нормальной форме отношение, с независимыми многозначными атрибутами. Пусть имеется два таких атрибута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Тогда для получения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1НФ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необходимо для каждого набора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значений остальных атрибутов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повторить эту строку для каждого сочетания атомарного значения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 каждым атомарным значением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Как Вы помните,  это называется выравниванием таблицы. 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Образуется многозначная зависимость в которой: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каждому значению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соответствует набор значений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каждому значению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соответствует набор значений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значения атрибутов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не зависят один от другого.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Многозначную зависимость принято обозначать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хотя можно было бы указать наличие двух существующих одновременно обычных функциональных зависимостей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Иногда обозначают многозначную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Определение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MV-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называется тривиальной если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⊇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либо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∪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объединение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X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Y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образует весь заголовок отношения</a:t>
                </a:r>
                <a:r>
                  <a:rPr lang="en-US" sz="1400" dirty="0">
                    <a:solidFill>
                      <a:srgbClr val="000099"/>
                    </a:solidFill>
                  </a:rPr>
                  <a:t>)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9B74F47-78E4-42C8-AA53-AF2F35AB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560840" cy="4062651"/>
              </a:xfrm>
              <a:prstGeom prst="rect">
                <a:avLst/>
              </a:prstGeom>
              <a:blipFill>
                <a:blip r:embed="rId2"/>
                <a:stretch>
                  <a:fillRect l="-242" t="-300" r="-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38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Определение </a:t>
            </a:r>
            <a:r>
              <a:rPr lang="en-US" altLang="ru-RU" sz="2000" b="1" dirty="0">
                <a:solidFill>
                  <a:srgbClr val="CE2800"/>
                </a:solidFill>
              </a:rPr>
              <a:t>MV-</a:t>
            </a:r>
            <a:r>
              <a:rPr lang="ru-RU" altLang="ru-RU" sz="2000" b="1" dirty="0">
                <a:solidFill>
                  <a:srgbClr val="CE2800"/>
                </a:solidFill>
              </a:rPr>
              <a:t>зависимости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827584" y="482961"/>
                <a:ext cx="7632848" cy="247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  <a:defRPr/>
                </a:pPr>
                <a:r>
                  <a:rPr lang="ru-RU" altLang="ru-RU" sz="1400" b="1" u="sng" dirty="0">
                    <a:solidFill>
                      <a:srgbClr val="CC3300"/>
                    </a:solidFill>
                    <a:latin typeface="+mj-lt"/>
                  </a:rPr>
                  <a:t>Определение:</a:t>
                </a:r>
                <a:r>
                  <a:rPr lang="ru-RU" altLang="ru-RU" sz="1400" b="1" dirty="0">
                    <a:solidFill>
                      <a:srgbClr val="CC3300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–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отношение</a:t>
                </a:r>
                <a:r>
                  <a:rPr lang="en-GB" altLang="ru-RU" sz="1400" kern="0" dirty="0">
                    <a:solidFill>
                      <a:srgbClr val="000099"/>
                    </a:solidFill>
                    <a:latin typeface="+mj-lt"/>
                    <a:cs typeface="Lucida Sans Unicode"/>
                  </a:rPr>
                  <a:t> </a:t>
                </a:r>
                <a:r>
                  <a:rPr lang="ru-RU" altLang="ru-RU" sz="1400" kern="0" dirty="0">
                    <a:solidFill>
                      <a:srgbClr val="000099"/>
                    </a:solidFill>
                    <a:latin typeface="+mj-lt"/>
                    <a:cs typeface="Lucida Sans Unicode"/>
                  </a:rPr>
                  <a:t>со схемой </a:t>
                </a:r>
                <a14:m>
                  <m:oMath xmlns:m="http://schemas.openxmlformats.org/officeDocument/2006/math">
                    <m:r>
                      <a:rPr lang="en-US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𝑹</m:t>
                    </m:r>
                    <m:d>
                      <m:d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𝑺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, 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–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непересекающиеся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множества его атрибутов, такие, что </a:t>
                </a:r>
                <a14:m>
                  <m:oMath xmlns:m="http://schemas.openxmlformats.org/officeDocument/2006/math"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𝑿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  <a:latin typeface="+mj-lt"/>
                  </a:rPr>
                  <a:t>.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Атрибуты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многозначно зависят от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(обозначение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) если из того, что в отношении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содержатся кортежи 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следует, что в отношении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содержится также кортеж 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.</a:t>
                </a:r>
                <a:endParaRPr lang="en-US" altLang="ru-RU" sz="1400" dirty="0">
                  <a:solidFill>
                    <a:srgbClr val="000099"/>
                  </a:solidFill>
                  <a:latin typeface="+mj-lt"/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  <a:defRPr/>
                </a:pPr>
                <a:endParaRPr lang="en-US" altLang="ru-RU" sz="1400" u="sng" dirty="0">
                  <a:solidFill>
                    <a:srgbClr val="000099"/>
                  </a:solidFill>
                  <a:latin typeface="+mj-lt"/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b="1" u="sng" dirty="0">
                    <a:solidFill>
                      <a:srgbClr val="CC3300"/>
                    </a:solidFill>
                    <a:latin typeface="+mj-lt"/>
                  </a:rPr>
                  <a:t>Замечание</a:t>
                </a:r>
                <a:r>
                  <a:rPr lang="en-US" altLang="ru-RU" sz="1400" b="1" u="sng" dirty="0">
                    <a:solidFill>
                      <a:srgbClr val="CC3300"/>
                    </a:solidFill>
                    <a:latin typeface="+mj-lt"/>
                  </a:rPr>
                  <a:t> 1</a:t>
                </a:r>
                <a:r>
                  <a:rPr lang="ru-RU" altLang="ru-RU" sz="1400" b="1" u="sng" dirty="0">
                    <a:solidFill>
                      <a:srgbClr val="CC3300"/>
                    </a:solidFill>
                    <a:latin typeface="+mj-lt"/>
                  </a:rPr>
                  <a:t>:</a:t>
                </a:r>
                <a:r>
                  <a:rPr lang="ru-RU" altLang="ru-RU" sz="1400" b="1" dirty="0">
                    <a:solidFill>
                      <a:srgbClr val="CC3300"/>
                    </a:solidFill>
                    <a:latin typeface="+mj-lt"/>
                  </a:rPr>
                  <a:t> 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По симметрии определения 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содержится и кортеж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.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Атрибуты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как бы симметричны по отношению к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.</a:t>
                </a: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b="1" u="sng" dirty="0">
                    <a:solidFill>
                      <a:srgbClr val="CC3300"/>
                    </a:solidFill>
                    <a:latin typeface="+mj-lt"/>
                  </a:rPr>
                  <a:t>Замечание 2</a:t>
                </a:r>
                <a:r>
                  <a:rPr lang="ru-RU" altLang="ru-RU" sz="1400" b="1" dirty="0">
                    <a:solidFill>
                      <a:srgbClr val="CC3300"/>
                    </a:solidFill>
                    <a:latin typeface="+mj-lt"/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При наличии 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MV-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зависимости кортежи  обязаны вставляться и удаляться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одновременно </a:t>
                </a:r>
                <a:r>
                  <a:rPr lang="ru-RU" altLang="ru-RU" sz="1400" b="1" dirty="0">
                    <a:solidFill>
                      <a:srgbClr val="000099"/>
                    </a:solidFill>
                    <a:latin typeface="+mj-lt"/>
                  </a:rPr>
                  <a:t>целыми наборами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82961"/>
                <a:ext cx="7632848" cy="2477601"/>
              </a:xfrm>
              <a:prstGeom prst="rect">
                <a:avLst/>
              </a:prstGeom>
              <a:blipFill>
                <a:blip r:embed="rId2"/>
                <a:stretch>
                  <a:fillRect l="-240" t="-491" r="-240" b="-1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801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Теорема </a:t>
            </a:r>
            <a:r>
              <a:rPr lang="ru-RU" altLang="ru-RU" sz="2000" b="1" dirty="0" err="1">
                <a:solidFill>
                  <a:srgbClr val="CE2800"/>
                </a:solidFill>
              </a:rPr>
              <a:t>Фейгина</a:t>
            </a:r>
            <a:r>
              <a:rPr lang="ru-RU" altLang="ru-RU" sz="2000" b="1" dirty="0">
                <a:solidFill>
                  <a:srgbClr val="CE2800"/>
                </a:solidFill>
              </a:rPr>
              <a:t> (</a:t>
            </a:r>
            <a:r>
              <a:rPr lang="en-US" altLang="ru-RU" sz="2000" b="1" dirty="0">
                <a:solidFill>
                  <a:srgbClr val="CE2800"/>
                </a:solidFill>
              </a:rPr>
              <a:t>R. Fagin</a:t>
            </a:r>
            <a:r>
              <a:rPr lang="ru-RU" altLang="ru-RU" sz="2000" b="1" dirty="0">
                <a:solidFill>
                  <a:srgbClr val="CE2800"/>
                </a:solidFill>
              </a:rPr>
              <a:t>)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04856" cy="2985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Теорема </a:t>
                </a:r>
                <a:r>
                  <a:rPr lang="ru-RU" altLang="ru-RU" sz="1400" b="1" u="sng" dirty="0" err="1">
                    <a:solidFill>
                      <a:srgbClr val="CC3300"/>
                    </a:solidFill>
                  </a:rPr>
                  <a:t>Фейгина</a:t>
                </a: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: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три непересекающиеся подмножества  атрибутов 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со схемой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Декомпозиция отношения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 проекции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будет декомпозицией без потерь тогда и только тогда, когда имеется многозначная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Частный случай тривиальной </a:t>
                </a:r>
                <a:r>
                  <a:rPr lang="en-US" altLang="ru-RU" sz="1400" b="1" u="sng" dirty="0">
                    <a:solidFill>
                      <a:srgbClr val="CC3300"/>
                    </a:solidFill>
                  </a:rPr>
                  <a:t>MV-</a:t>
                </a: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зависимости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Если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является тривиальной, т.е. существует только одна из функциональных зависимостей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но не может быть задана независимость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 получаем теорему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Определение 4НФ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находится в четвёртой нормальной форме если оно находится в нормальной форме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Бойса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-Кодда и не содержит нетривиальных многозначных зависимостей.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04856" cy="2985433"/>
              </a:xfrm>
              <a:prstGeom prst="rect">
                <a:avLst/>
              </a:prstGeom>
              <a:blipFill>
                <a:blip r:embed="rId2"/>
                <a:stretch>
                  <a:fillRect l="-237" t="-409" r="-237" b="-1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3">
            <a:extLst>
              <a:ext uri="{FF2B5EF4-FFF2-40B4-BE49-F238E27FC236}">
                <a16:creationId xmlns:a16="http://schemas.microsoft.com/office/drawing/2014/main" id="{33FC3DC2-8131-44F5-A279-7AC4D420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579862"/>
            <a:ext cx="4646687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b="1" dirty="0">
                <a:solidFill>
                  <a:srgbClr val="000099"/>
                </a:solidFill>
              </a:rPr>
              <a:t>Теорема </a:t>
            </a:r>
            <a:r>
              <a:rPr lang="ru-RU" altLang="ru-RU" sz="1400" b="1" dirty="0" err="1">
                <a:solidFill>
                  <a:srgbClr val="000099"/>
                </a:solidFill>
              </a:rPr>
              <a:t>Фейгина</a:t>
            </a:r>
            <a:r>
              <a:rPr lang="ru-RU" altLang="ru-RU" sz="1400" b="1" dirty="0">
                <a:solidFill>
                  <a:srgbClr val="000099"/>
                </a:solidFill>
              </a:rPr>
              <a:t> обобщает теорему </a:t>
            </a:r>
            <a:r>
              <a:rPr lang="ru-RU" altLang="ru-RU" sz="1400" b="1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b="1" dirty="0">
                <a:solidFill>
                  <a:srgbClr val="000099"/>
                </a:solidFill>
              </a:rPr>
              <a:t>на многозначные функциональные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33539140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Использование теоремы </a:t>
            </a:r>
            <a:r>
              <a:rPr lang="ru-RU" altLang="ru-RU" sz="2000" b="1" dirty="0" err="1">
                <a:solidFill>
                  <a:srgbClr val="CE2800"/>
                </a:solidFill>
              </a:rPr>
              <a:t>Фейгина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755576" y="461651"/>
                <a:ext cx="7380820" cy="2693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Пояснение 1: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Теорема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Фейгина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дает правило приведения к четвертой нормальной форме (4НФ).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Пояснение 2: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Отношения с нетривиальными многозначными зависимостями могут появиться при хранении в одном отношении 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двух независимых сущностей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Такое отношение образуется как естественное соединение двух отношений по общему полю, которое 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не образует полного ключа ни в одном из этих отношений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Пример: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Объединение двух отношений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Работник- Должность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(допускается совместительство) 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 – Ребенок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вызывает появление многозначной зависимости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Работник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Должность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Ребенок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”.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lvl="0" indent="360000" algn="just">
                  <a:spcAft>
                    <a:spcPts val="600"/>
                  </a:spcAft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Для приведения отношения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Должность, Ребенок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 4НФ необходима декомпозиция на отношения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Работник-Должность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 – Ребенок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380820" cy="2693045"/>
              </a:xfrm>
              <a:prstGeom prst="rect">
                <a:avLst/>
              </a:prstGeom>
              <a:blipFill>
                <a:blip r:embed="rId2"/>
                <a:stretch>
                  <a:fillRect l="-248" t="-452" r="-248" b="-1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487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Правил</a:t>
            </a:r>
            <a:r>
              <a:rPr lang="en-US" altLang="ru-RU" sz="2000" b="1" dirty="0">
                <a:solidFill>
                  <a:srgbClr val="CE2800"/>
                </a:solidFill>
              </a:rPr>
              <a:t>o</a:t>
            </a:r>
            <a:r>
              <a:rPr lang="ru-RU" altLang="ru-RU" sz="2000" b="1" dirty="0">
                <a:solidFill>
                  <a:srgbClr val="CE2800"/>
                </a:solidFill>
              </a:rPr>
              <a:t> приведения к 4НФ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87F4AB54-5163-443B-A5B4-E6F352336004}"/>
                  </a:ext>
                </a:extLst>
              </p:cNvPr>
              <p:cNvSpPr/>
              <p:nvPr/>
            </p:nvSpPr>
            <p:spPr>
              <a:xfrm>
                <a:off x="755576" y="461651"/>
                <a:ext cx="7380820" cy="327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Правило приведения к 4НФ: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Если в отношении находящемся в НФБК обнаружены нетривиальные многозначные зависимости,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 для их исключения необходимо провести декомпозицию используя теорему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Фейгина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Иначе говоря, если в отношении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 схемой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ru-RU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ru-RU" altLang="ru-RU" sz="1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ru-RU" altLang="ru-RU" sz="1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имеется нетривиальная многозначная зависимость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то для перехода к 4НФ необходимо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выполнить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декомпозицию 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его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проекции на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. 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Полученные отношения не связаны между собой.</a:t>
                </a:r>
              </a:p>
              <a:p>
                <a:pPr lvl="0" indent="360000" algn="just">
                  <a:spcAft>
                    <a:spcPts val="600"/>
                  </a:spcAft>
                  <a:buNone/>
                </a:pP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lvl="0" indent="360000" algn="just">
                  <a:spcAft>
                    <a:spcPts val="600"/>
                  </a:spcAft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Замечание:</a:t>
                </a:r>
                <a:r>
                  <a:rPr lang="en-US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Для обнаружения необходимости приведения к 4НФ можно разобраться с семантикой отношения и найти в нём два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встроенных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независимых  отношения, затем найти общее поле, соединяющее отношения, но не образующее полного ключа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ни в одном из этих отношений. </a:t>
                </a: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87F4AB54-5163-443B-A5B4-E6F352336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380820" cy="3277820"/>
              </a:xfrm>
              <a:prstGeom prst="rect">
                <a:avLst/>
              </a:prstGeom>
              <a:blipFill>
                <a:blip r:embed="rId2"/>
                <a:stretch>
                  <a:fillRect l="-248" t="-372" r="-248" b="-1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94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Структура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набора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записей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1C4F030D-5940-45D4-A15F-0F81BA83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68" y="532606"/>
            <a:ext cx="7993063" cy="4074319"/>
          </a:xfrm>
          <a:prstGeom prst="ellipse">
            <a:avLst/>
          </a:prstGeom>
          <a:gradFill rotWithShape="0">
            <a:gsLst>
              <a:gs pos="0">
                <a:srgbClr val="FFCC66"/>
              </a:gs>
              <a:gs pos="100000">
                <a:srgbClr val="CCFF33"/>
              </a:gs>
            </a:gsLst>
            <a:lin ang="5400000" scaled="1"/>
          </a:gradFill>
          <a:ln w="4428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800">
              <a:solidFill>
                <a:schemeClr val="bg1"/>
              </a:solidFill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0001ECF0-AE44-43C3-868B-B68184E5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475" y="1003225"/>
            <a:ext cx="5179814" cy="1054175"/>
          </a:xfrm>
          <a:prstGeom prst="roundRect">
            <a:avLst>
              <a:gd name="adj" fmla="val 16667"/>
            </a:avLst>
          </a:prstGeom>
          <a:solidFill>
            <a:srgbClr val="FFFFFF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800">
              <a:solidFill>
                <a:schemeClr val="bg1"/>
              </a:solidFill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C7429416-0C4D-426B-884C-451BDBDA8D59}"/>
              </a:ext>
            </a:extLst>
          </p:cNvPr>
          <p:cNvGrpSpPr>
            <a:grpSpLocks/>
          </p:cNvGrpSpPr>
          <p:nvPr/>
        </p:nvGrpSpPr>
        <p:grpSpPr bwMode="auto">
          <a:xfrm>
            <a:off x="2807494" y="1367632"/>
            <a:ext cx="3403600" cy="622300"/>
            <a:chOff x="1372" y="861"/>
            <a:chExt cx="2144" cy="392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45832A4A-9288-4805-9F0D-BB09F395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054"/>
              <a:ext cx="717" cy="191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Текст</a:t>
              </a:r>
              <a:r>
                <a:rPr lang="en-GB" altLang="ru-RU" sz="1600" dirty="0"/>
                <a:t>(12)</a:t>
              </a:r>
              <a:r>
                <a:rPr lang="ar-SA" altLang="ru-RU" sz="1600" dirty="0">
                  <a:cs typeface="Arial" panose="020B0604020202020204" pitchFamily="34" charset="0"/>
                </a:rPr>
                <a:t>‏</a:t>
              </a:r>
              <a:endParaRPr lang="en-GB" alt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5B76926-D940-4AD5-A431-7FDF75709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050"/>
              <a:ext cx="713" cy="195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Текст</a:t>
              </a:r>
              <a:r>
                <a:rPr lang="en-GB" altLang="ru-RU" sz="1600" dirty="0"/>
                <a:t>(35)</a:t>
              </a:r>
              <a:r>
                <a:rPr lang="ar-SA" altLang="ru-RU" sz="1600" dirty="0">
                  <a:cs typeface="Arial" panose="020B0604020202020204" pitchFamily="34" charset="0"/>
                </a:rPr>
                <a:t>‏</a:t>
              </a:r>
              <a:endParaRPr lang="en-GB" alt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A460DC4A-49BC-41A3-AE03-3E43A089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1054"/>
              <a:ext cx="713" cy="188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Текст</a:t>
              </a:r>
              <a:r>
                <a:rPr lang="en-GB" altLang="ru-RU" sz="1600" dirty="0"/>
                <a:t>(20)</a:t>
              </a:r>
              <a:r>
                <a:rPr lang="ar-SA" altLang="ru-RU" sz="1600" dirty="0">
                  <a:cs typeface="Arial" panose="020B0604020202020204" pitchFamily="34" charset="0"/>
                </a:rPr>
                <a:t>‏</a:t>
              </a:r>
              <a:endParaRPr lang="en-GB" alt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5DBEE22-1020-4436-9A43-C781841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870"/>
              <a:ext cx="713" cy="184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Телефон</a:t>
              </a:r>
              <a:endParaRPr lang="en-GB" altLang="ru-RU" sz="1600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516227F-5A26-4CEE-AA28-94F47C253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869"/>
              <a:ext cx="713" cy="182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Адрес</a:t>
              </a:r>
              <a:endParaRPr lang="en-GB" altLang="ru-RU" sz="1600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14EC43A7-1C68-4075-A463-3146D33C1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870"/>
              <a:ext cx="713" cy="188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/>
                <a:t>ФИО</a:t>
              </a:r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A9DA841-877A-4F1C-82C5-1F45E6643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2" y="869"/>
              <a:ext cx="2139" cy="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E384A1DC-7F4A-4494-91B4-26C215F46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2" y="1250"/>
              <a:ext cx="213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4EFD38F8-E02B-414D-AB99-C6D23535C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861"/>
              <a:ext cx="5" cy="3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F3678125-2D76-42C6-9EAA-7D21D5807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" y="872"/>
              <a:ext cx="0" cy="3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31CBC7D9-093B-4A7C-A3F2-6F5F66C2B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883"/>
              <a:ext cx="5" cy="36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500F4284-EFEB-40A4-ACF1-6388BC9B6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1" y="871"/>
              <a:ext cx="5" cy="38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2600EBE6-1698-4AE8-9EE9-DBC65B99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049"/>
              <a:ext cx="2128" cy="1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4" name="Text Box 17">
            <a:extLst>
              <a:ext uri="{FF2B5EF4-FFF2-40B4-BE49-F238E27FC236}">
                <a16:creationId xmlns:a16="http://schemas.microsoft.com/office/drawing/2014/main" id="{083EE19B-011B-4672-A99A-51E0E5078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831" y="1017154"/>
            <a:ext cx="201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600" b="1" dirty="0"/>
              <a:t>схема </a:t>
            </a:r>
            <a:r>
              <a:rPr lang="en-GB" altLang="ru-RU" sz="1600" b="1" dirty="0" err="1"/>
              <a:t>записи</a:t>
            </a:r>
            <a:endParaRPr lang="en-GB" altLang="ru-RU" sz="1600" b="1" dirty="0"/>
          </a:p>
        </p:txBody>
      </p:sp>
      <p:sp>
        <p:nvSpPr>
          <p:cNvPr id="25" name="AutoShape 18">
            <a:extLst>
              <a:ext uri="{FF2B5EF4-FFF2-40B4-BE49-F238E27FC236}">
                <a16:creationId xmlns:a16="http://schemas.microsoft.com/office/drawing/2014/main" id="{6B42073B-A4A1-491B-88D0-334BF02F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247107"/>
            <a:ext cx="5254997" cy="1891580"/>
          </a:xfrm>
          <a:prstGeom prst="roundRect">
            <a:avLst>
              <a:gd name="adj" fmla="val 16667"/>
            </a:avLst>
          </a:prstGeom>
          <a:solidFill>
            <a:srgbClr val="FFFFFF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800">
              <a:solidFill>
                <a:schemeClr val="bg1"/>
              </a:solidFill>
            </a:endParaRP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41523B11-4F8E-4FFD-AA4B-E7B90BF64113}"/>
              </a:ext>
            </a:extLst>
          </p:cNvPr>
          <p:cNvGrpSpPr>
            <a:grpSpLocks/>
          </p:cNvGrpSpPr>
          <p:nvPr/>
        </p:nvGrpSpPr>
        <p:grpSpPr bwMode="auto">
          <a:xfrm>
            <a:off x="7010314" y="2644415"/>
            <a:ext cx="1257300" cy="306388"/>
            <a:chOff x="4194" y="2523"/>
            <a:chExt cx="792" cy="193"/>
          </a:xfrm>
        </p:grpSpPr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F74B2BB6-56D7-441B-915C-905D0D19F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617"/>
              <a:ext cx="178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5C00CA2-0A2D-48BF-8AFD-BB0477306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523"/>
              <a:ext cx="612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875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 err="1"/>
                <a:t>Запись</a:t>
              </a:r>
              <a:r>
                <a:rPr lang="en-GB" altLang="ru-RU" sz="1400" b="1" dirty="0"/>
                <a:t> 1</a:t>
              </a:r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id="{A914EE48-3CE2-4CA4-95F4-44BE9491B665}"/>
              </a:ext>
            </a:extLst>
          </p:cNvPr>
          <p:cNvGrpSpPr>
            <a:grpSpLocks/>
          </p:cNvGrpSpPr>
          <p:nvPr/>
        </p:nvGrpSpPr>
        <p:grpSpPr bwMode="auto">
          <a:xfrm>
            <a:off x="2215784" y="2660132"/>
            <a:ext cx="4726781" cy="301625"/>
            <a:chOff x="793" y="2529"/>
            <a:chExt cx="3388" cy="190"/>
          </a:xfrm>
        </p:grpSpPr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65EF59B-DE5D-4D3D-8DC5-D29D7F7D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2529"/>
              <a:ext cx="891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/>
                <a:t>1-111-111</a:t>
              </a:r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E7A0EB0D-6807-4AA9-B888-9D165120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2529"/>
              <a:ext cx="1472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 err="1"/>
                <a:t>Ставропольская</a:t>
              </a:r>
              <a:r>
                <a:rPr lang="en-GB" altLang="ru-RU" sz="1400" b="1" dirty="0"/>
                <a:t> 149</a:t>
              </a:r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3A54FC84-0A7D-4337-A40A-9C828DC8D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529"/>
              <a:ext cx="1026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/>
                <a:t>Иванов И.И.</a:t>
              </a: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EE7C6C64-D314-429E-A212-96E30156E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529"/>
              <a:ext cx="338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1BC49714-6167-4C15-8B4D-B245E3C44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720"/>
              <a:ext cx="338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FD4902A1-E64F-4654-B62A-D3CB9E894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52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D47968C0-6F75-439F-AA9D-2F940171C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52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54B37A08-E68C-4732-B7ED-3B7659F04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252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94DD65D8-F1B9-44B6-901A-52E8B266A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252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" name="AutoShape 33">
            <a:extLst>
              <a:ext uri="{FF2B5EF4-FFF2-40B4-BE49-F238E27FC236}">
                <a16:creationId xmlns:a16="http://schemas.microsoft.com/office/drawing/2014/main" id="{158EA882-521F-4160-8021-D20D797FB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6" y="1199994"/>
            <a:ext cx="865188" cy="430213"/>
          </a:xfrm>
          <a:prstGeom prst="wedgeRoundRectCallout">
            <a:avLst>
              <a:gd name="adj1" fmla="val -97791"/>
              <a:gd name="adj2" fmla="val 31146"/>
              <a:gd name="adj3" fmla="val 16667"/>
            </a:avLst>
          </a:prstGeom>
          <a:solidFill>
            <a:srgbClr val="FFFFFF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400" b="1" dirty="0" err="1"/>
              <a:t>Имена</a:t>
            </a:r>
            <a:r>
              <a:rPr lang="en-GB" altLang="ru-RU" sz="1400" b="1" dirty="0"/>
              <a:t> </a:t>
            </a:r>
            <a:r>
              <a:rPr lang="en-GB" altLang="ru-RU" sz="1400" b="1" dirty="0" err="1"/>
              <a:t>полей</a:t>
            </a:r>
            <a:endParaRPr lang="en-GB" altLang="ru-RU" sz="1400" b="1" dirty="0"/>
          </a:p>
        </p:txBody>
      </p:sp>
      <p:sp>
        <p:nvSpPr>
          <p:cNvPr id="40" name="AutoShape 34">
            <a:extLst>
              <a:ext uri="{FF2B5EF4-FFF2-40B4-BE49-F238E27FC236}">
                <a16:creationId xmlns:a16="http://schemas.microsoft.com/office/drawing/2014/main" id="{6CE902C1-A378-48AE-83BE-D766F7986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907" y="1732977"/>
            <a:ext cx="865188" cy="420688"/>
          </a:xfrm>
          <a:prstGeom prst="wedgeRoundRectCallout">
            <a:avLst>
              <a:gd name="adj1" fmla="val -99155"/>
              <a:gd name="adj2" fmla="val -22144"/>
              <a:gd name="adj3" fmla="val 16667"/>
            </a:avLst>
          </a:prstGeom>
          <a:solidFill>
            <a:srgbClr val="FFFFFF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400" b="1" dirty="0" err="1"/>
              <a:t>Типы</a:t>
            </a:r>
            <a:r>
              <a:rPr lang="en-GB" altLang="ru-RU" sz="1400" b="1" dirty="0"/>
              <a:t> </a:t>
            </a:r>
            <a:r>
              <a:rPr lang="en-GB" altLang="ru-RU" sz="1400" b="1" dirty="0" err="1"/>
              <a:t>полей</a:t>
            </a:r>
            <a:endParaRPr lang="en-GB" altLang="ru-RU" sz="1400" b="1" dirty="0"/>
          </a:p>
        </p:txBody>
      </p:sp>
      <p:grpSp>
        <p:nvGrpSpPr>
          <p:cNvPr id="41" name="Group 35">
            <a:extLst>
              <a:ext uri="{FF2B5EF4-FFF2-40B4-BE49-F238E27FC236}">
                <a16:creationId xmlns:a16="http://schemas.microsoft.com/office/drawing/2014/main" id="{2572B71F-ADDD-4D27-B528-8BCD1F00764F}"/>
              </a:ext>
            </a:extLst>
          </p:cNvPr>
          <p:cNvGrpSpPr>
            <a:grpSpLocks/>
          </p:cNvGrpSpPr>
          <p:nvPr/>
        </p:nvGrpSpPr>
        <p:grpSpPr bwMode="auto">
          <a:xfrm>
            <a:off x="7013399" y="3142546"/>
            <a:ext cx="1273175" cy="304800"/>
            <a:chOff x="4195" y="2886"/>
            <a:chExt cx="802" cy="192"/>
          </a:xfrm>
        </p:grpSpPr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6083FA2A-2BE8-4F86-96EB-1825C8971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984"/>
              <a:ext cx="181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Text Box 37">
              <a:extLst>
                <a:ext uri="{FF2B5EF4-FFF2-40B4-BE49-F238E27FC236}">
                  <a16:creationId xmlns:a16="http://schemas.microsoft.com/office/drawing/2014/main" id="{E4FF8E8A-902E-4922-ADAF-22EBAB274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886"/>
              <a:ext cx="624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 err="1"/>
                <a:t>Запись</a:t>
              </a:r>
              <a:r>
                <a:rPr lang="en-GB" altLang="ru-RU" sz="1400" b="1" dirty="0"/>
                <a:t> 2</a:t>
              </a:r>
            </a:p>
          </p:txBody>
        </p:sp>
      </p:grpSp>
      <p:sp>
        <p:nvSpPr>
          <p:cNvPr id="44" name="Text Box 38">
            <a:extLst>
              <a:ext uri="{FF2B5EF4-FFF2-40B4-BE49-F238E27FC236}">
                <a16:creationId xmlns:a16="http://schemas.microsoft.com/office/drawing/2014/main" id="{854D0795-E283-4E73-B8F6-A20D3D00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656" y="3567202"/>
            <a:ext cx="708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125"/>
              </a:spcBef>
              <a:buFont typeface="Arial" panose="020B0604020202020204" pitchFamily="34" charset="0"/>
              <a:buNone/>
            </a:pPr>
            <a:r>
              <a:rPr lang="en-GB" altLang="ru-RU" sz="1800" b="1" dirty="0"/>
              <a:t>…</a:t>
            </a:r>
          </a:p>
        </p:txBody>
      </p:sp>
      <p:sp>
        <p:nvSpPr>
          <p:cNvPr id="45" name="Text Box 39">
            <a:extLst>
              <a:ext uri="{FF2B5EF4-FFF2-40B4-BE49-F238E27FC236}">
                <a16:creationId xmlns:a16="http://schemas.microsoft.com/office/drawing/2014/main" id="{0229D9FE-EB7C-4E69-93AA-27479F6BB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610" y="2224523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600" b="1" dirty="0"/>
              <a:t>данные</a:t>
            </a:r>
          </a:p>
        </p:txBody>
      </p:sp>
      <p:grpSp>
        <p:nvGrpSpPr>
          <p:cNvPr id="46" name="Group 40">
            <a:extLst>
              <a:ext uri="{FF2B5EF4-FFF2-40B4-BE49-F238E27FC236}">
                <a16:creationId xmlns:a16="http://schemas.microsoft.com/office/drawing/2014/main" id="{C0BC7049-A628-488A-9559-212EEDB2B6DF}"/>
              </a:ext>
            </a:extLst>
          </p:cNvPr>
          <p:cNvGrpSpPr>
            <a:grpSpLocks/>
          </p:cNvGrpSpPr>
          <p:nvPr/>
        </p:nvGrpSpPr>
        <p:grpSpPr bwMode="auto">
          <a:xfrm>
            <a:off x="2207213" y="3146439"/>
            <a:ext cx="4729571" cy="304800"/>
            <a:chOff x="793" y="2889"/>
            <a:chExt cx="3390" cy="192"/>
          </a:xfrm>
        </p:grpSpPr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CBCE54FA-2FFD-4A39-B8B3-598A4EC9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889"/>
              <a:ext cx="892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/>
                <a:t>2-222-222</a:t>
              </a:r>
            </a:p>
          </p:txBody>
        </p:sp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id="{188E6A0C-767F-4B97-980D-928CADDA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889"/>
              <a:ext cx="1472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/>
                <a:t>Ставропольская 153</a:t>
              </a:r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17627978-7B7C-4364-AC35-1101E103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889"/>
              <a:ext cx="1025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 err="1"/>
                <a:t>Петров</a:t>
              </a:r>
              <a:r>
                <a:rPr lang="en-GB" altLang="ru-RU" sz="1400" b="1" dirty="0"/>
                <a:t> П.П.</a:t>
              </a:r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8888F5D3-AF34-4320-B1B0-54BDBD0A4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889"/>
              <a:ext cx="338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AAC75B31-B104-4BDD-8C6C-3DA3AAB6D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80"/>
              <a:ext cx="338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9579C240-B04D-427D-AC8E-1171FB12F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88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Line 47">
              <a:extLst>
                <a:ext uri="{FF2B5EF4-FFF2-40B4-BE49-F238E27FC236}">
                  <a16:creationId xmlns:a16="http://schemas.microsoft.com/office/drawing/2014/main" id="{0A6DC523-E739-45A5-BC0D-DD85CF456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8" y="288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C89F419E-ED5A-4D96-88CE-6D5B65545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88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A8C4B4EB-3DED-4A67-BE24-82FFCC7BC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288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6" name="Group 50">
            <a:extLst>
              <a:ext uri="{FF2B5EF4-FFF2-40B4-BE49-F238E27FC236}">
                <a16:creationId xmlns:a16="http://schemas.microsoft.com/office/drawing/2014/main" id="{D843F33E-3FFD-4265-A28E-F9A2FFA2C66A}"/>
              </a:ext>
            </a:extLst>
          </p:cNvPr>
          <p:cNvGrpSpPr>
            <a:grpSpLocks/>
          </p:cNvGrpSpPr>
          <p:nvPr/>
        </p:nvGrpSpPr>
        <p:grpSpPr bwMode="auto">
          <a:xfrm>
            <a:off x="2211639" y="3651870"/>
            <a:ext cx="4733676" cy="301625"/>
            <a:chOff x="793" y="3209"/>
            <a:chExt cx="3389" cy="190"/>
          </a:xfrm>
        </p:grpSpPr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1AF7BF61-CBB4-4FAD-B4E7-A67A9755E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3209"/>
              <a:ext cx="892" cy="191"/>
            </a:xfrm>
            <a:prstGeom prst="rect">
              <a:avLst/>
            </a:prstGeom>
            <a:solidFill>
              <a:srgbClr val="B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800">
                <a:solidFill>
                  <a:schemeClr val="bg1"/>
                </a:solidFill>
              </a:endParaRPr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D9BC03E3-BA2B-499D-B76C-645A8D47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209"/>
              <a:ext cx="1472" cy="191"/>
            </a:xfrm>
            <a:prstGeom prst="rect">
              <a:avLst/>
            </a:prstGeom>
            <a:solidFill>
              <a:srgbClr val="B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800">
                <a:solidFill>
                  <a:schemeClr val="bg1"/>
                </a:solidFill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6F9D5F48-6AA4-404B-B53D-CD7DEB2F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209"/>
              <a:ext cx="1026" cy="191"/>
            </a:xfrm>
            <a:prstGeom prst="rect">
              <a:avLst/>
            </a:prstGeom>
            <a:solidFill>
              <a:srgbClr val="B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800">
                <a:solidFill>
                  <a:schemeClr val="bg1"/>
                </a:solidFill>
              </a:endParaRPr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52D0578B-AACE-4173-8973-A9621DF6D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09"/>
              <a:ext cx="339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EB2B7FCF-96C0-4CF7-B9DB-84FB7418E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400"/>
              <a:ext cx="339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6721525D-B245-4A8A-80E5-9D73CC8E3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0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ED0F8167-3E91-453C-9442-565FD1DF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D64AFA41-7563-432F-A501-1C4603455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320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1FD8DE10-E2A6-45F1-BAC9-F8B786D2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320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6" name="Oval 60">
            <a:extLst>
              <a:ext uri="{FF2B5EF4-FFF2-40B4-BE49-F238E27FC236}">
                <a16:creationId xmlns:a16="http://schemas.microsoft.com/office/drawing/2014/main" id="{998460EA-46DC-44F5-8380-9BB6803A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244" y="484236"/>
            <a:ext cx="2832100" cy="371116"/>
          </a:xfrm>
          <a:prstGeom prst="ellipse">
            <a:avLst/>
          </a:prstGeom>
          <a:solidFill>
            <a:srgbClr val="FFCC66"/>
          </a:solidFill>
          <a:ln w="381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ru-RU" sz="2000" b="1" dirty="0" err="1">
                <a:latin typeface="Times New Roman" panose="02020603050405020304" pitchFamily="18" charset="0"/>
              </a:rPr>
              <a:t>Набор</a:t>
            </a:r>
            <a:r>
              <a:rPr lang="en-GB" altLang="ru-RU" sz="2000" b="1" dirty="0">
                <a:latin typeface="Times New Roman" panose="02020603050405020304" pitchFamily="18" charset="0"/>
              </a:rPr>
              <a:t> </a:t>
            </a:r>
            <a:r>
              <a:rPr lang="en-GB" altLang="ru-RU" sz="2000" b="1" dirty="0" err="1">
                <a:latin typeface="Times New Roman" panose="02020603050405020304" pitchFamily="18" charset="0"/>
              </a:rPr>
              <a:t>записей</a:t>
            </a:r>
            <a:endParaRPr lang="en-GB" altLang="ru-RU" sz="2000" b="1" dirty="0">
              <a:latin typeface="Times New Roman" panose="02020603050405020304" pitchFamily="18" charset="0"/>
            </a:endParaRP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1291FBD4-AA2D-4278-9429-CD8CA24EE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9371" y="1992948"/>
            <a:ext cx="6543" cy="664872"/>
          </a:xfrm>
          <a:prstGeom prst="line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" name="Line 62">
            <a:extLst>
              <a:ext uri="{FF2B5EF4-FFF2-40B4-BE49-F238E27FC236}">
                <a16:creationId xmlns:a16="http://schemas.microsoft.com/office/drawing/2014/main" id="{503F60B1-D661-4A03-A0F4-A8B821789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203" y="1994695"/>
            <a:ext cx="0" cy="663125"/>
          </a:xfrm>
          <a:prstGeom prst="line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" name="Line 63">
            <a:extLst>
              <a:ext uri="{FF2B5EF4-FFF2-40B4-BE49-F238E27FC236}">
                <a16:creationId xmlns:a16="http://schemas.microsoft.com/office/drawing/2014/main" id="{45E88606-13AA-4A2E-90A7-EE9111164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9840" y="1992949"/>
            <a:ext cx="1395" cy="663124"/>
          </a:xfrm>
          <a:prstGeom prst="line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Скругленная прямоугольная выноска 1">
            <a:extLst>
              <a:ext uri="{FF2B5EF4-FFF2-40B4-BE49-F238E27FC236}">
                <a16:creationId xmlns:a16="http://schemas.microsoft.com/office/drawing/2014/main" id="{F3D283A4-BCAC-496B-9FB0-7A466D77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6" y="703538"/>
            <a:ext cx="1682398" cy="724694"/>
          </a:xfrm>
          <a:prstGeom prst="wedgeRoundRectCallout">
            <a:avLst>
              <a:gd name="adj1" fmla="val 26443"/>
              <a:gd name="adj2" fmla="val 157832"/>
              <a:gd name="adj3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ru-RU" altLang="ru-RU" sz="1400" dirty="0">
                <a:solidFill>
                  <a:schemeClr val="tx1"/>
                </a:solidFill>
              </a:rPr>
              <a:t>Домены задают ограничениями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ru-RU" altLang="ru-RU" sz="1400" dirty="0">
                <a:solidFill>
                  <a:schemeClr val="tx1"/>
                </a:solidFill>
              </a:rPr>
              <a:t>целостности</a:t>
            </a:r>
          </a:p>
        </p:txBody>
      </p:sp>
    </p:spTree>
    <p:extLst>
      <p:ext uri="{BB962C8B-B14F-4D97-AF65-F5344CB8AC3E}">
        <p14:creationId xmlns:p14="http://schemas.microsoft.com/office/powerpoint/2010/main" val="2558670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Многозначные зависимости</a:t>
            </a:r>
            <a:r>
              <a:rPr lang="en-US" altLang="ru-RU" sz="2000" b="1" dirty="0">
                <a:solidFill>
                  <a:srgbClr val="CE2816"/>
                </a:solidFill>
              </a:rPr>
              <a:t>. </a:t>
            </a:r>
            <a:r>
              <a:rPr lang="ru-RU" altLang="ru-RU" sz="2000" b="1" dirty="0">
                <a:solidFill>
                  <a:srgbClr val="CE2816"/>
                </a:solidFill>
              </a:rPr>
              <a:t>Пример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AEBC7E-C32B-4CEC-B0CD-E14E580D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99" y="1417310"/>
            <a:ext cx="6710357" cy="25767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A77280-451F-41D5-9DDC-A0B781B9C03C}"/>
              </a:ext>
            </a:extLst>
          </p:cNvPr>
          <p:cNvSpPr/>
          <p:nvPr/>
        </p:nvSpPr>
        <p:spPr>
          <a:xfrm>
            <a:off x="683568" y="463203"/>
            <a:ext cx="73808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Столбцы З – Завод, Т – Товар, М – Магазин. Условие: каждый товар из группы товаров продается во все магазины из некоторой группы магазинов. (И в группе товаров и в группе магазинов может быть один экземпляр). Исходное отношение ЗТМ разлагается на ЗТ и ЗМ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D66CEB9-8496-4C72-B74F-4A9A10D2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516965"/>
            <a:ext cx="4248472" cy="954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Обратите внимание на отсутствие связи между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ЗТ и ЗМ. Вспомните, что в 1НФ и 2НФ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образовывались идентифицирующие связи, а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3НФ и НФБК –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неидентифицирующие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50C8836-CD47-466A-8EC8-0512937A7F9E}"/>
              </a:ext>
            </a:extLst>
          </p:cNvPr>
          <p:cNvSpPr/>
          <p:nvPr/>
        </p:nvSpPr>
        <p:spPr>
          <a:xfrm>
            <a:off x="3059832" y="3089003"/>
            <a:ext cx="3942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Какие ключи в данных отношениях</a:t>
            </a:r>
            <a:r>
              <a:rPr lang="en-US" altLang="ru-RU" sz="1400" dirty="0">
                <a:solidFill>
                  <a:srgbClr val="000099"/>
                </a:solidFill>
              </a:rPr>
              <a:t>?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668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Мнемоника</a:t>
            </a:r>
            <a:endParaRPr lang="ru-RU" sz="2000" b="1" dirty="0">
              <a:solidFill>
                <a:srgbClr val="000099"/>
              </a:solidFill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D9432683-6D32-4B1E-B853-C0CEB65B5F9B}"/>
              </a:ext>
            </a:extLst>
          </p:cNvPr>
          <p:cNvGraphicFramePr>
            <a:graphicFrameLocks noGrp="1"/>
          </p:cNvGraphicFramePr>
          <p:nvPr/>
        </p:nvGraphicFramePr>
        <p:xfrm>
          <a:off x="1475656" y="746085"/>
          <a:ext cx="43924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25583892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53419633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26747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graphicFrame>
        <p:nvGraphicFramePr>
          <p:cNvPr id="48" name="Таблица 12">
            <a:extLst>
              <a:ext uri="{FF2B5EF4-FFF2-40B4-BE49-F238E27FC236}">
                <a16:creationId xmlns:a16="http://schemas.microsoft.com/office/drawing/2014/main" id="{33BEB67A-1C1C-4F74-8424-CF6A55D9FE2B}"/>
              </a:ext>
            </a:extLst>
          </p:cNvPr>
          <p:cNvGraphicFramePr>
            <a:graphicFrameLocks noGrp="1"/>
          </p:cNvGraphicFramePr>
          <p:nvPr/>
        </p:nvGraphicFramePr>
        <p:xfrm>
          <a:off x="1471642" y="1629926"/>
          <a:ext cx="43924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25583892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53419633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267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graphicFrame>
        <p:nvGraphicFramePr>
          <p:cNvPr id="49" name="Таблица 12">
            <a:extLst>
              <a:ext uri="{FF2B5EF4-FFF2-40B4-BE49-F238E27FC236}">
                <a16:creationId xmlns:a16="http://schemas.microsoft.com/office/drawing/2014/main" id="{45B3544A-558B-40BE-BDAF-45E891C9400D}"/>
              </a:ext>
            </a:extLst>
          </p:cNvPr>
          <p:cNvGraphicFramePr>
            <a:graphicFrameLocks noGrp="1"/>
          </p:cNvGraphicFramePr>
          <p:nvPr/>
        </p:nvGraphicFramePr>
        <p:xfrm>
          <a:off x="1471642" y="2566030"/>
          <a:ext cx="43924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25583892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53419633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26747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9EFD2E4-A9A6-4D37-8DCB-010A761EB9FC}"/>
              </a:ext>
            </a:extLst>
          </p:cNvPr>
          <p:cNvSpPr/>
          <p:nvPr/>
        </p:nvSpPr>
        <p:spPr>
          <a:xfrm>
            <a:off x="2420066" y="661457"/>
            <a:ext cx="921275" cy="77031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B208C256-B557-41F6-A72C-831BCAB6ED24}"/>
              </a:ext>
            </a:extLst>
          </p:cNvPr>
          <p:cNvSpPr/>
          <p:nvPr/>
        </p:nvSpPr>
        <p:spPr>
          <a:xfrm>
            <a:off x="2420066" y="573303"/>
            <a:ext cx="1647878" cy="165186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олилиния: фигура 52">
            <a:extLst>
              <a:ext uri="{FF2B5EF4-FFF2-40B4-BE49-F238E27FC236}">
                <a16:creationId xmlns:a16="http://schemas.microsoft.com/office/drawing/2014/main" id="{0DD56163-CF7F-4D88-9102-2118C2F7BDB8}"/>
              </a:ext>
            </a:extLst>
          </p:cNvPr>
          <p:cNvSpPr/>
          <p:nvPr/>
        </p:nvSpPr>
        <p:spPr>
          <a:xfrm>
            <a:off x="2413494" y="496409"/>
            <a:ext cx="2374529" cy="234790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5FA37E6-E17C-4FE7-9B31-E5722EF26F4A}"/>
              </a:ext>
            </a:extLst>
          </p:cNvPr>
          <p:cNvSpPr/>
          <p:nvPr/>
        </p:nvSpPr>
        <p:spPr>
          <a:xfrm>
            <a:off x="395536" y="775076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1</a:t>
            </a:r>
            <a:r>
              <a:rPr lang="ru-RU" altLang="ru-RU" sz="1400" b="1" dirty="0"/>
              <a:t>НФ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1F12C40-C783-44B2-9304-507A8D75392A}"/>
              </a:ext>
            </a:extLst>
          </p:cNvPr>
          <p:cNvSpPr/>
          <p:nvPr/>
        </p:nvSpPr>
        <p:spPr>
          <a:xfrm>
            <a:off x="1259632" y="1111845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91BFDF3-63BD-4269-A979-8CC21CBF134D}"/>
              </a:ext>
            </a:extLst>
          </p:cNvPr>
          <p:cNvSpPr/>
          <p:nvPr/>
        </p:nvSpPr>
        <p:spPr>
          <a:xfrm>
            <a:off x="1979712" y="1111845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F148FF2-E14E-4360-8FCE-1E13D51B4233}"/>
              </a:ext>
            </a:extLst>
          </p:cNvPr>
          <p:cNvSpPr/>
          <p:nvPr/>
        </p:nvSpPr>
        <p:spPr>
          <a:xfrm>
            <a:off x="360245" y="1659569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2</a:t>
            </a:r>
            <a:r>
              <a:rPr lang="ru-RU" altLang="ru-RU" sz="1400" b="1" dirty="0"/>
              <a:t>НФ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059902B-40A6-470F-8321-0B60D9F60BA0}"/>
              </a:ext>
            </a:extLst>
          </p:cNvPr>
          <p:cNvSpPr/>
          <p:nvPr/>
        </p:nvSpPr>
        <p:spPr>
          <a:xfrm>
            <a:off x="395536" y="2624013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3</a:t>
            </a:r>
            <a:r>
              <a:rPr lang="ru-RU" altLang="ru-RU" sz="1400" b="1" dirty="0"/>
              <a:t>НФ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3A2691F-6D34-469A-A7CE-474586166C0E}"/>
              </a:ext>
            </a:extLst>
          </p:cNvPr>
          <p:cNvSpPr/>
          <p:nvPr/>
        </p:nvSpPr>
        <p:spPr>
          <a:xfrm>
            <a:off x="360245" y="3449780"/>
            <a:ext cx="1078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НФБК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7C3E7B39-CEC7-4879-88BE-6B692E0B16DB}"/>
              </a:ext>
            </a:extLst>
          </p:cNvPr>
          <p:cNvSpPr/>
          <p:nvPr/>
        </p:nvSpPr>
        <p:spPr>
          <a:xfrm>
            <a:off x="360245" y="4313819"/>
            <a:ext cx="1078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4НФ</a:t>
            </a:r>
          </a:p>
        </p:txBody>
      </p:sp>
      <p:sp>
        <p:nvSpPr>
          <p:cNvPr id="61" name="Полилиния: фигура 60">
            <a:extLst>
              <a:ext uri="{FF2B5EF4-FFF2-40B4-BE49-F238E27FC236}">
                <a16:creationId xmlns:a16="http://schemas.microsoft.com/office/drawing/2014/main" id="{455C609C-904D-4F34-99AE-BD3D669224FA}"/>
              </a:ext>
            </a:extLst>
          </p:cNvPr>
          <p:cNvSpPr/>
          <p:nvPr/>
        </p:nvSpPr>
        <p:spPr>
          <a:xfrm>
            <a:off x="2420066" y="1556348"/>
            <a:ext cx="921275" cy="72987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олилиния: фигура 61">
            <a:extLst>
              <a:ext uri="{FF2B5EF4-FFF2-40B4-BE49-F238E27FC236}">
                <a16:creationId xmlns:a16="http://schemas.microsoft.com/office/drawing/2014/main" id="{E4E91CC7-023F-4901-A0C8-447817DEF4C5}"/>
              </a:ext>
            </a:extLst>
          </p:cNvPr>
          <p:cNvSpPr/>
          <p:nvPr/>
        </p:nvSpPr>
        <p:spPr>
          <a:xfrm>
            <a:off x="2420066" y="1494179"/>
            <a:ext cx="1647878" cy="135155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олилиния: фигура 62">
            <a:extLst>
              <a:ext uri="{FF2B5EF4-FFF2-40B4-BE49-F238E27FC236}">
                <a16:creationId xmlns:a16="http://schemas.microsoft.com/office/drawing/2014/main" id="{497AFCD5-6196-45D4-B5E0-6FA066C5A83A}"/>
              </a:ext>
            </a:extLst>
          </p:cNvPr>
          <p:cNvSpPr/>
          <p:nvPr/>
        </p:nvSpPr>
        <p:spPr>
          <a:xfrm>
            <a:off x="2420066" y="1405596"/>
            <a:ext cx="2367957" cy="223737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CC15C99-847D-4AB2-BEDB-7A902BB347C9}"/>
              </a:ext>
            </a:extLst>
          </p:cNvPr>
          <p:cNvCxnSpPr/>
          <p:nvPr/>
        </p:nvCxnSpPr>
        <p:spPr>
          <a:xfrm>
            <a:off x="2627784" y="1419622"/>
            <a:ext cx="252919" cy="209711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9EFCB895-903E-44EA-9CB7-91513D0EAA9B}"/>
              </a:ext>
            </a:extLst>
          </p:cNvPr>
          <p:cNvCxnSpPr>
            <a:cxnSpLocks/>
          </p:cNvCxnSpPr>
          <p:nvPr/>
        </p:nvCxnSpPr>
        <p:spPr>
          <a:xfrm flipH="1">
            <a:off x="2651225" y="1433648"/>
            <a:ext cx="206839" cy="191093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CFA247B1-4CDC-4C53-971B-00B8B8655A31}"/>
              </a:ext>
            </a:extLst>
          </p:cNvPr>
          <p:cNvSpPr/>
          <p:nvPr/>
        </p:nvSpPr>
        <p:spPr>
          <a:xfrm>
            <a:off x="1259632" y="199973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486513E-5049-48A9-BCC0-9D0EFBF44494}"/>
              </a:ext>
            </a:extLst>
          </p:cNvPr>
          <p:cNvSpPr/>
          <p:nvPr/>
        </p:nvSpPr>
        <p:spPr>
          <a:xfrm>
            <a:off x="1979712" y="199973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74" name="Полилиния: фигура 73">
            <a:extLst>
              <a:ext uri="{FF2B5EF4-FFF2-40B4-BE49-F238E27FC236}">
                <a16:creationId xmlns:a16="http://schemas.microsoft.com/office/drawing/2014/main" id="{46F5DD74-537D-4283-8BB6-EFC70EC9A129}"/>
              </a:ext>
            </a:extLst>
          </p:cNvPr>
          <p:cNvSpPr/>
          <p:nvPr/>
        </p:nvSpPr>
        <p:spPr>
          <a:xfrm>
            <a:off x="1835696" y="2353511"/>
            <a:ext cx="1440159" cy="212519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олилиния: фигура 74">
            <a:extLst>
              <a:ext uri="{FF2B5EF4-FFF2-40B4-BE49-F238E27FC236}">
                <a16:creationId xmlns:a16="http://schemas.microsoft.com/office/drawing/2014/main" id="{A8BBA638-660F-419C-B588-56BC2F903082}"/>
              </a:ext>
            </a:extLst>
          </p:cNvPr>
          <p:cNvSpPr/>
          <p:nvPr/>
        </p:nvSpPr>
        <p:spPr>
          <a:xfrm>
            <a:off x="3299550" y="2353511"/>
            <a:ext cx="1440158" cy="212519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6B297773-B725-460F-B05D-691B8E514B74}"/>
              </a:ext>
            </a:extLst>
          </p:cNvPr>
          <p:cNvCxnSpPr/>
          <p:nvPr/>
        </p:nvCxnSpPr>
        <p:spPr>
          <a:xfrm>
            <a:off x="3941083" y="2268236"/>
            <a:ext cx="252919" cy="209711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384532BD-AFE6-4FAC-AE1A-E8E285CEA4E1}"/>
              </a:ext>
            </a:extLst>
          </p:cNvPr>
          <p:cNvCxnSpPr>
            <a:cxnSpLocks/>
          </p:cNvCxnSpPr>
          <p:nvPr/>
        </p:nvCxnSpPr>
        <p:spPr>
          <a:xfrm flipH="1">
            <a:off x="3964524" y="2282262"/>
            <a:ext cx="206839" cy="191093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1BA6328-866F-4933-9CA1-8122AE8A6D7D}"/>
              </a:ext>
            </a:extLst>
          </p:cNvPr>
          <p:cNvSpPr/>
          <p:nvPr/>
        </p:nvSpPr>
        <p:spPr>
          <a:xfrm>
            <a:off x="5871265" y="804068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ключ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4372557-8D08-4467-B4CD-17E841B3B718}"/>
              </a:ext>
            </a:extLst>
          </p:cNvPr>
          <p:cNvSpPr/>
          <p:nvPr/>
        </p:nvSpPr>
        <p:spPr>
          <a:xfrm>
            <a:off x="5864128" y="1690282"/>
            <a:ext cx="1520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весь ключ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B90C61A3-1163-44CD-A060-D232CA707BED}"/>
              </a:ext>
            </a:extLst>
          </p:cNvPr>
          <p:cNvSpPr/>
          <p:nvPr/>
        </p:nvSpPr>
        <p:spPr>
          <a:xfrm>
            <a:off x="5868142" y="2908741"/>
            <a:ext cx="23762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ничего кроме </a:t>
            </a:r>
            <a:endParaRPr lang="en-US" altLang="ru-RU" sz="1400" b="1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ключа</a:t>
            </a:r>
          </a:p>
        </p:txBody>
      </p:sp>
      <p:graphicFrame>
        <p:nvGraphicFramePr>
          <p:cNvPr id="84" name="Таблица 12">
            <a:extLst>
              <a:ext uri="{FF2B5EF4-FFF2-40B4-BE49-F238E27FC236}">
                <a16:creationId xmlns:a16="http://schemas.microsoft.com/office/drawing/2014/main" id="{23373DA1-41EA-4FEF-BA5E-ACCD0BF628A8}"/>
              </a:ext>
            </a:extLst>
          </p:cNvPr>
          <p:cNvGraphicFramePr>
            <a:graphicFrameLocks noGrp="1"/>
          </p:cNvGraphicFramePr>
          <p:nvPr/>
        </p:nvGraphicFramePr>
        <p:xfrm>
          <a:off x="1478779" y="3421342"/>
          <a:ext cx="43924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25583892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53419633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26747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sp>
        <p:nvSpPr>
          <p:cNvPr id="85" name="Полилиния: фигура 84">
            <a:extLst>
              <a:ext uri="{FF2B5EF4-FFF2-40B4-BE49-F238E27FC236}">
                <a16:creationId xmlns:a16="http://schemas.microsoft.com/office/drawing/2014/main" id="{178BB404-1CF6-4C93-ABCA-F53D2EF13C34}"/>
              </a:ext>
            </a:extLst>
          </p:cNvPr>
          <p:cNvSpPr/>
          <p:nvPr/>
        </p:nvSpPr>
        <p:spPr>
          <a:xfrm>
            <a:off x="1842833" y="3208823"/>
            <a:ext cx="1440159" cy="212519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33C0A2FA-1831-4739-B128-7F3F51D53164}"/>
              </a:ext>
            </a:extLst>
          </p:cNvPr>
          <p:cNvCxnSpPr/>
          <p:nvPr/>
        </p:nvCxnSpPr>
        <p:spPr>
          <a:xfrm>
            <a:off x="2420945" y="3130283"/>
            <a:ext cx="252919" cy="209711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A9A2B2C4-36D4-475C-8DE0-24B7D3DCDCCC}"/>
              </a:ext>
            </a:extLst>
          </p:cNvPr>
          <p:cNvCxnSpPr>
            <a:cxnSpLocks/>
          </p:cNvCxnSpPr>
          <p:nvPr/>
        </p:nvCxnSpPr>
        <p:spPr>
          <a:xfrm flipH="1">
            <a:off x="2444386" y="3144309"/>
            <a:ext cx="206839" cy="191093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B94C4A70-F2BB-49F6-BC2D-7CB7C76E160A}"/>
              </a:ext>
            </a:extLst>
          </p:cNvPr>
          <p:cNvSpPr/>
          <p:nvPr/>
        </p:nvSpPr>
        <p:spPr>
          <a:xfrm>
            <a:off x="1189358" y="3795829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88ACAA31-B3D1-4794-BB07-19CD299995D5}"/>
              </a:ext>
            </a:extLst>
          </p:cNvPr>
          <p:cNvSpPr/>
          <p:nvPr/>
        </p:nvSpPr>
        <p:spPr>
          <a:xfrm>
            <a:off x="1819240" y="3787102"/>
            <a:ext cx="12224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PK, AK</a:t>
            </a:r>
            <a:endParaRPr lang="ru-RU" altLang="ru-RU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92AB14-8DCA-4A45-8BE9-B63CE382D094}"/>
              </a:ext>
            </a:extLst>
          </p:cNvPr>
          <p:cNvSpPr txBox="1"/>
          <p:nvPr/>
        </p:nvSpPr>
        <p:spPr>
          <a:xfrm>
            <a:off x="3141726" y="3787102"/>
            <a:ext cx="518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400" b="1" dirty="0"/>
              <a:t>AK</a:t>
            </a:r>
            <a:endParaRPr lang="ru-RU" sz="1400" dirty="0"/>
          </a:p>
        </p:txBody>
      </p:sp>
      <p:graphicFrame>
        <p:nvGraphicFramePr>
          <p:cNvPr id="92" name="Таблица 12">
            <a:extLst>
              <a:ext uri="{FF2B5EF4-FFF2-40B4-BE49-F238E27FC236}">
                <a16:creationId xmlns:a16="http://schemas.microsoft.com/office/drawing/2014/main" id="{824BB558-C213-45A2-B0CB-6A03B4A7FC42}"/>
              </a:ext>
            </a:extLst>
          </p:cNvPr>
          <p:cNvGraphicFramePr>
            <a:graphicFrameLocks noGrp="1"/>
          </p:cNvGraphicFramePr>
          <p:nvPr/>
        </p:nvGraphicFramePr>
        <p:xfrm>
          <a:off x="1438939" y="4246555"/>
          <a:ext cx="21962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sp>
        <p:nvSpPr>
          <p:cNvPr id="93" name="Полилиния: фигура 92">
            <a:extLst>
              <a:ext uri="{FF2B5EF4-FFF2-40B4-BE49-F238E27FC236}">
                <a16:creationId xmlns:a16="http://schemas.microsoft.com/office/drawing/2014/main" id="{4812EF3C-5860-4A97-A1E6-B553D28439A3}"/>
              </a:ext>
            </a:extLst>
          </p:cNvPr>
          <p:cNvSpPr/>
          <p:nvPr/>
        </p:nvSpPr>
        <p:spPr>
          <a:xfrm>
            <a:off x="1731317" y="4054350"/>
            <a:ext cx="896467" cy="222304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Полилиния: фигура 93">
            <a:extLst>
              <a:ext uri="{FF2B5EF4-FFF2-40B4-BE49-F238E27FC236}">
                <a16:creationId xmlns:a16="http://schemas.microsoft.com/office/drawing/2014/main" id="{C4905A3A-01BE-4BA4-B4B7-A968CBDE277F}"/>
              </a:ext>
            </a:extLst>
          </p:cNvPr>
          <p:cNvSpPr/>
          <p:nvPr/>
        </p:nvSpPr>
        <p:spPr>
          <a:xfrm>
            <a:off x="1754758" y="4024251"/>
            <a:ext cx="1521097" cy="222304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591A985C-2AF8-4107-B829-198BDC68FDD0}"/>
              </a:ext>
            </a:extLst>
          </p:cNvPr>
          <p:cNvSpPr/>
          <p:nvPr/>
        </p:nvSpPr>
        <p:spPr>
          <a:xfrm>
            <a:off x="1232446" y="2896160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FEEE69-BE28-4D07-9961-5A150526FA41}"/>
              </a:ext>
            </a:extLst>
          </p:cNvPr>
          <p:cNvSpPr txBox="1"/>
          <p:nvPr/>
        </p:nvSpPr>
        <p:spPr>
          <a:xfrm>
            <a:off x="4211755" y="413580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“Every attribute must depend upon the key, the whole key, and nothing but the key, so help me Codd."</a:t>
            </a:r>
            <a:endParaRPr lang="ru-RU" sz="1400" i="1"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FA40EE1C-EA4D-4507-8499-CCAD0952D423}"/>
              </a:ext>
            </a:extLst>
          </p:cNvPr>
          <p:cNvCxnSpPr/>
          <p:nvPr/>
        </p:nvCxnSpPr>
        <p:spPr>
          <a:xfrm>
            <a:off x="1990631" y="3975287"/>
            <a:ext cx="252919" cy="209711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6E517E80-A0FC-4ED2-969D-B6BCFCB60963}"/>
              </a:ext>
            </a:extLst>
          </p:cNvPr>
          <p:cNvCxnSpPr>
            <a:cxnSpLocks/>
          </p:cNvCxnSpPr>
          <p:nvPr/>
        </p:nvCxnSpPr>
        <p:spPr>
          <a:xfrm flipH="1">
            <a:off x="2014072" y="3989313"/>
            <a:ext cx="206839" cy="191093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980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Получение концептуальной схемы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7DC2-D746-44F5-9819-C5A6D0C12302}"/>
              </a:ext>
            </a:extLst>
          </p:cNvPr>
          <p:cNvSpPr txBox="1"/>
          <p:nvPr/>
        </p:nvSpPr>
        <p:spPr>
          <a:xfrm>
            <a:off x="827584" y="461651"/>
            <a:ext cx="77048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buNone/>
              <a:defRPr/>
            </a:pPr>
            <a:r>
              <a:rPr lang="ru-RU" altLang="ru-RU" sz="1200" b="1" dirty="0"/>
              <a:t>Получение концептуальной схемы базы сразу в 3НФ и уточнения до НФБК</a:t>
            </a:r>
            <a:r>
              <a:rPr lang="en-US" altLang="ru-RU" sz="1200" b="1" dirty="0"/>
              <a:t> </a:t>
            </a:r>
            <a:r>
              <a:rPr lang="ru-RU" altLang="ru-RU" sz="1200" b="1" dirty="0"/>
              <a:t>и 4НФ</a:t>
            </a:r>
            <a:r>
              <a:rPr lang="en-US" altLang="ru-RU" sz="1200" b="1" dirty="0"/>
              <a:t>:</a:t>
            </a:r>
            <a:endParaRPr lang="en-US" altLang="ru-RU" sz="1200" b="1" u="sng" dirty="0"/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000099"/>
                </a:solidFill>
              </a:rPr>
              <a:t>1. Получение 3НФ</a:t>
            </a:r>
            <a:r>
              <a:rPr lang="ru-RU" altLang="ru-RU" sz="1200" b="1" dirty="0">
                <a:solidFill>
                  <a:srgbClr val="000099"/>
                </a:solidFill>
              </a:rPr>
              <a:t>:</a:t>
            </a:r>
            <a:r>
              <a:rPr lang="ru-RU" altLang="ru-RU" sz="1200" dirty="0">
                <a:solidFill>
                  <a:srgbClr val="000099"/>
                </a:solidFill>
              </a:rPr>
              <a:t> Выделите простые сущности, не содержащие в себе другие сущности и не имеющие составных атрибутов и групп однородных атрибутов. Определите характер связей  (идентифицирующая, не идентифицирующая, обязательная, не обязательная) если они существуют. </a:t>
            </a: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000099"/>
                </a:solidFill>
              </a:rPr>
              <a:t>2. Проверка 3НФ (поиск пропущенных ФЗ):</a:t>
            </a:r>
            <a:r>
              <a:rPr lang="ru-RU" altLang="ru-RU" sz="1200" b="1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Уточните семантику, найдите ключевые атрибуты, выделив все альтернативные ключи. Чтобы окончательно убедиться в простоте сущностей проверьте наличие ФЗ кроме зависимостей от ключа. Если такие обнаружены, декомпозируйте сущности по </a:t>
            </a:r>
            <a:r>
              <a:rPr lang="ru-RU" altLang="ru-RU" sz="1200" dirty="0" err="1">
                <a:solidFill>
                  <a:srgbClr val="000099"/>
                </a:solidFill>
              </a:rPr>
              <a:t>Хису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  <a:endParaRPr lang="en-US" altLang="ru-RU" sz="1200" dirty="0">
              <a:solidFill>
                <a:srgbClr val="000099"/>
              </a:solidFill>
            </a:endParaRP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000099"/>
                </a:solidFill>
              </a:rPr>
              <a:t>3. Получение НФБК</a:t>
            </a:r>
            <a:r>
              <a:rPr lang="ru-RU" altLang="ru-RU" sz="1200" b="1" dirty="0">
                <a:solidFill>
                  <a:srgbClr val="000099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Если в отношении есть пересекающиеся ключи, стоит проверить его на НФБК. Ищите зависимости между ключевыми атрибутами не входящими одновременно в оба пересекающихся ключа. При обнаружении таких зависимостей получите НФБК, используя теорему </a:t>
            </a:r>
            <a:r>
              <a:rPr lang="ru-RU" altLang="ru-RU" sz="1200" dirty="0" err="1">
                <a:solidFill>
                  <a:srgbClr val="000099"/>
                </a:solidFill>
              </a:rPr>
              <a:t>Хиса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  <a:endParaRPr lang="en-US" altLang="ru-RU" sz="1200" dirty="0">
              <a:solidFill>
                <a:srgbClr val="000099"/>
              </a:solidFill>
            </a:endParaRP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000099"/>
                </a:solidFill>
              </a:rPr>
              <a:t>4. Получение 4НФ</a:t>
            </a:r>
            <a:r>
              <a:rPr lang="ru-RU" altLang="ru-RU" sz="1200" b="1" dirty="0">
                <a:solidFill>
                  <a:srgbClr val="000099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Если в исходных или полученных отношениях (в том числе при записи в Н1НФ) обнаружены независимые многозначные атрибуты, необходимо привести эти отношения к 4НФ используя теорему </a:t>
            </a:r>
            <a:r>
              <a:rPr lang="ru-RU" altLang="ru-RU" sz="1200" dirty="0" err="1">
                <a:solidFill>
                  <a:srgbClr val="000099"/>
                </a:solidFill>
              </a:rPr>
              <a:t>Фейгина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C00000"/>
                </a:solidFill>
              </a:rPr>
              <a:t>Замечание 1</a:t>
            </a:r>
            <a:r>
              <a:rPr lang="ru-RU" altLang="ru-RU" sz="1200" b="1" dirty="0">
                <a:solidFill>
                  <a:srgbClr val="C00000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На всех этапах необходимо выяснять семантику сущностей, их атрибутов и блоков атрибутов. Помните, что разработчик может внести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дополнительные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элементы семантики и даже эмулировать другие модели данных.</a:t>
            </a: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C00000"/>
                </a:solidFill>
              </a:rPr>
              <a:t>Замечание 2</a:t>
            </a:r>
            <a:r>
              <a:rPr lang="ru-RU" altLang="ru-RU" sz="1200" b="1" dirty="0">
                <a:solidFill>
                  <a:srgbClr val="C00000"/>
                </a:solidFill>
              </a:rPr>
              <a:t>:</a:t>
            </a:r>
            <a:r>
              <a:rPr lang="en-US" altLang="ru-RU" sz="1200" b="1" dirty="0">
                <a:solidFill>
                  <a:srgbClr val="C00000"/>
                </a:solidFill>
              </a:rPr>
              <a:t> </a:t>
            </a:r>
            <a:r>
              <a:rPr lang="ru-RU" altLang="ru-RU" sz="1200" b="1" dirty="0">
                <a:solidFill>
                  <a:srgbClr val="000099"/>
                </a:solidFill>
              </a:rPr>
              <a:t>Вычислимые атрибуты </a:t>
            </a:r>
            <a:r>
              <a:rPr lang="ru-RU" altLang="ru-RU" sz="1200" dirty="0">
                <a:solidFill>
                  <a:srgbClr val="000099"/>
                </a:solidFill>
              </a:rPr>
              <a:t>в концептуальной схеме должны выявляться, но реализовываться они будут на физическом уровне.</a:t>
            </a: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C00000"/>
                </a:solidFill>
              </a:rPr>
              <a:t>Замечание 3</a:t>
            </a:r>
            <a:r>
              <a:rPr lang="ru-RU" altLang="ru-RU" sz="1200" b="1" dirty="0">
                <a:solidFill>
                  <a:srgbClr val="C00000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К пункту 4. Паре любых независимых атрибутов можно приписать</a:t>
            </a:r>
            <a:r>
              <a:rPr lang="en-US" altLang="ru-RU" sz="1200" dirty="0">
                <a:solidFill>
                  <a:srgbClr val="000099"/>
                </a:solidFill>
              </a:rPr>
              <a:t> MV-</a:t>
            </a:r>
            <a:r>
              <a:rPr lang="ru-RU" altLang="ru-RU" sz="1200" dirty="0">
                <a:solidFill>
                  <a:srgbClr val="000099"/>
                </a:solidFill>
              </a:rPr>
              <a:t> зависимость. Но работать следует только с осмысленными зависимостями.</a:t>
            </a:r>
          </a:p>
        </p:txBody>
      </p:sp>
    </p:spTree>
    <p:extLst>
      <p:ext uri="{BB962C8B-B14F-4D97-AF65-F5344CB8AC3E}">
        <p14:creationId xmlns:p14="http://schemas.microsoft.com/office/powerpoint/2010/main" val="38861518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Зависимости соединения и 5НФ</a:t>
            </a:r>
            <a:endParaRPr lang="ru-RU" sz="19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F229F-FC0F-4546-93D6-AC3C6363562C}"/>
                  </a:ext>
                </a:extLst>
              </p:cNvPr>
              <p:cNvSpPr txBox="1"/>
              <p:nvPr/>
            </p:nvSpPr>
            <p:spPr>
              <a:xfrm>
                <a:off x="791580" y="483518"/>
                <a:ext cx="7560840" cy="2591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4НФ не дает полного решения вопроса о декомпозиции отношений без потерь информации. Дело в том, что рассмотрения декомпозиции на два отношения недостаточно. Может существовать нетривиальная декомпозиция на три и более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отношений, но не существовать такой декомпозиции на два отношения.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Ниже приведен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пример отношения, которое нельзя восстановить после разложения на две части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но например, соединение трёх отношений </a:t>
                </a:r>
              </a:p>
              <a:p>
                <a:pPr indent="360000" algn="ctr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ru-RU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ru-RU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𝒋𝒐𝒊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altLang="ru-RU" sz="1400" b="1" baseline="-250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восстанавливает отношение. Оказалось необходимым использование соединения всех трёх проекций.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F229F-FC0F-4546-93D6-AC3C63635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483518"/>
                <a:ext cx="7560840" cy="2591030"/>
              </a:xfrm>
              <a:prstGeom prst="rect">
                <a:avLst/>
              </a:prstGeom>
              <a:blipFill>
                <a:blip r:embed="rId2"/>
                <a:stretch>
                  <a:fillRect l="-242" t="-235" r="-242" b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66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</a:t>
            </a:r>
            <a:r>
              <a:rPr lang="ru-RU" altLang="ru-RU" sz="2000" b="1" dirty="0">
                <a:solidFill>
                  <a:srgbClr val="CE2800"/>
                </a:solidFill>
              </a:rPr>
              <a:t>зависимости</a:t>
            </a:r>
            <a:r>
              <a:rPr lang="en-US" altLang="ru-RU" sz="2000" b="1" dirty="0">
                <a:solidFill>
                  <a:srgbClr val="CE2800"/>
                </a:solidFill>
              </a:rPr>
              <a:t> </a:t>
            </a:r>
            <a:r>
              <a:rPr lang="ru-RU" altLang="ru-RU" sz="2000" b="1" dirty="0">
                <a:solidFill>
                  <a:srgbClr val="CE2800"/>
                </a:solidFill>
              </a:rPr>
              <a:t>проекция - соединение</a:t>
            </a:r>
            <a:r>
              <a:rPr lang="ru-RU" altLang="ru-RU" sz="2000" b="1" dirty="0">
                <a:solidFill>
                  <a:srgbClr val="CE2816"/>
                </a:solidFill>
              </a:rPr>
              <a:t> 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66FFED-9ECC-4A75-A82B-562EA50F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461651"/>
            <a:ext cx="5400600" cy="50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32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Определение зависимости</a:t>
            </a:r>
            <a:r>
              <a:rPr lang="en-US" altLang="ru-RU" sz="2000" b="1" dirty="0">
                <a:solidFill>
                  <a:srgbClr val="CE2800"/>
                </a:solidFill>
              </a:rPr>
              <a:t> </a:t>
            </a:r>
            <a:r>
              <a:rPr lang="ru-RU" altLang="ru-RU" sz="2000" b="1" dirty="0">
                <a:solidFill>
                  <a:srgbClr val="CE2800"/>
                </a:solidFill>
              </a:rPr>
              <a:t>проекция - соединение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2373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То, что отношение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восстанавливается соединением 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всех трех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проекций, но не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любых двух означает, что между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атрибутами 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имеется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зависимость, но эта зависимость не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является ни функциональной, ни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многозначной.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Определение</a:t>
                </a:r>
                <a:r>
                  <a:rPr lang="en-US" altLang="ru-RU" sz="1400" b="1" u="sng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зависимости проекция - соединение: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 подмножествах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может быть пересекающихся. Отношение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удовлетворяет </a:t>
                </a:r>
                <a:r>
                  <a:rPr lang="ru-RU" altLang="ru-RU" sz="1400" b="1" i="1" dirty="0">
                    <a:solidFill>
                      <a:srgbClr val="000099"/>
                    </a:solidFill>
                  </a:rPr>
                  <a:t>зависимости 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тогда и только тогда, когда оно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равносильно соединению всех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своих проекций на подмножества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то есть: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2373791"/>
              </a:xfrm>
              <a:prstGeom prst="rect">
                <a:avLst/>
              </a:prstGeom>
              <a:blipFill>
                <a:blip r:embed="rId2"/>
                <a:stretch>
                  <a:fillRect l="-235" t="-514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6306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Зависимость проекция - соединение как обобщение </a:t>
            </a:r>
            <a:r>
              <a:rPr lang="en-US" altLang="ru-RU" sz="2000" b="1" dirty="0">
                <a:solidFill>
                  <a:srgbClr val="CE2800"/>
                </a:solidFill>
              </a:rPr>
              <a:t>MV-</a:t>
            </a:r>
            <a:r>
              <a:rPr lang="ru-RU" altLang="ru-RU" sz="2000" b="1" dirty="0">
                <a:solidFill>
                  <a:srgbClr val="CE2800"/>
                </a:solidFill>
              </a:rPr>
              <a:t>зависимости</a:t>
            </a:r>
            <a:r>
              <a:rPr lang="ru-RU" altLang="ru-RU" sz="2000" b="1" dirty="0"/>
              <a:t> 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77F7E1EE-D5BC-4B8B-88DE-CC4BE423EC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81528"/>
                <a:ext cx="7272808" cy="209849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Связь расширений функциональной зависимости: 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 схемой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удовлетворяет зависимости соединения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𝑿𝒀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𝑿𝒁</m:t>
                        </m:r>
                        <m:r>
                          <a:rPr lang="ru-RU" altLang="ru-RU" sz="1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если имеется  многозначная зависимость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Пояснение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: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MV-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является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частным случаем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зависимости соединения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Если в отношении имеется многозначная зависимость, то имеется и зависимость соединения.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Обратное неверно.</a:t>
                </a:r>
              </a:p>
            </p:txBody>
          </p:sp>
        </mc:Choice>
        <mc:Fallback xmlns="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77F7E1EE-D5BC-4B8B-88DE-CC4BE423E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1528"/>
                <a:ext cx="7272808" cy="2098493"/>
              </a:xfrm>
              <a:prstGeom prst="rect">
                <a:avLst/>
              </a:prstGeom>
              <a:blipFill>
                <a:blip r:embed="rId2"/>
                <a:stretch>
                  <a:fillRect l="-251" t="-581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2808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Нетривиальная</a:t>
            </a:r>
            <a:r>
              <a:rPr lang="en-US" altLang="ru-RU" sz="2000" b="1" dirty="0">
                <a:solidFill>
                  <a:srgbClr val="CE2800"/>
                </a:solidFill>
              </a:rPr>
              <a:t>/</a:t>
            </a:r>
            <a:r>
              <a:rPr lang="ru-RU" altLang="ru-RU" sz="2000" b="1" dirty="0">
                <a:solidFill>
                  <a:srgbClr val="CE2800"/>
                </a:solidFill>
              </a:rPr>
              <a:t>Тривиальная зависимость</a:t>
            </a:r>
            <a:r>
              <a:rPr lang="en-US" altLang="ru-RU" sz="2000" b="1" dirty="0">
                <a:solidFill>
                  <a:srgbClr val="CE2800"/>
                </a:solidFill>
              </a:rPr>
              <a:t> </a:t>
            </a:r>
            <a:r>
              <a:rPr lang="ru-RU" altLang="ru-RU" sz="2000" b="1" dirty="0">
                <a:solidFill>
                  <a:srgbClr val="CE2800"/>
                </a:solidFill>
              </a:rPr>
              <a:t>соединения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2B3DAF3B-F282-4572-A901-34EB11E7F2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61651"/>
                <a:ext cx="7776864" cy="419833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Определение (нетривиальной зависимости соединения).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 </a:t>
                </a:r>
                <a:endParaRPr lang="en-US" altLang="ru-RU" sz="1400" b="1" dirty="0">
                  <a:solidFill>
                    <a:srgbClr val="CC3300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соединения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ru-RU" sz="1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называется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нетривиальной зависимостью 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если выполняются условия: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хотя бы одно из подмножеств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не содержит потенциального ключа отношения;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ни одно из подмножеств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не совпадает со всем множеством атрибутов отношения.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Определение тривиальной зависимости </a:t>
                </a:r>
                <a:r>
                  <a:rPr lang="en-US" altLang="ru-RU" sz="1400" b="1" u="sng" dirty="0">
                    <a:solidFill>
                      <a:srgbClr val="CC3300"/>
                    </a:solidFill>
                  </a:rPr>
                  <a:t>c</a:t>
                </a:r>
                <a:r>
                  <a:rPr lang="ru-RU" altLang="ru-RU" sz="1400" b="1" u="sng" dirty="0" err="1">
                    <a:solidFill>
                      <a:srgbClr val="CC3300"/>
                    </a:solidFill>
                  </a:rPr>
                  <a:t>оединения</a:t>
                </a: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соединения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ru-RU" sz="1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называется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тривиальной зависимостью 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если выполняется одно из  условий: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все 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содержат потенциальный ключ 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одно из 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совпадает со всем множеством атрибутов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2B3DAF3B-F282-4572-A901-34EB11E7F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4198331"/>
              </a:xfrm>
              <a:prstGeom prst="rect">
                <a:avLst/>
              </a:prstGeom>
              <a:blipFill>
                <a:blip r:embed="rId2"/>
                <a:stretch>
                  <a:fillRect l="-235" t="-291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8525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Пятая нормальная форма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DC07166D-B17B-4E19-AF1F-FEC4C0E0F3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61650"/>
                <a:ext cx="7776864" cy="419833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Определение (5НФ):</a:t>
                </a:r>
                <a:r>
                  <a:rPr lang="ru-RU" altLang="ru-RU" sz="1400" b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 находится в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пятой нормальной форме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5НФ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тогда и только тогда, когда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любая имеющаяся зависимость соединения является тривиальной. 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Определение (5НФ):</a:t>
                </a:r>
                <a:r>
                  <a:rPr lang="ru-RU" altLang="ru-RU" sz="1400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 находится в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пятой нормальной форме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5НФ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если оно не содержит нетривиальных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зависимостей соединения.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Отрицание определения 5НФ: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не находится в 5НФ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если в отношении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найдется нетривиальная зависимость 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dirty="0">
                    <a:solidFill>
                      <a:srgbClr val="C00000"/>
                    </a:solidFill>
                  </a:rPr>
                  <a:t>Правило нормализации для 5НФ</a:t>
                </a:r>
                <a:endParaRPr lang="en-US" altLang="ru-RU" sz="1400" b="1" dirty="0">
                  <a:solidFill>
                    <a:srgbClr val="C00000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Приведение к 5НФ:</a:t>
                </a:r>
                <a:r>
                  <a:rPr lang="ru-RU" altLang="ru-RU" sz="1400" b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Если в отношениях обнаружены нетривиальные зависимости соединения, то для их исключения необходимо провести декомпозицию на выделенные подмножества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DC07166D-B17B-4E19-AF1F-FEC4C0E0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0"/>
                <a:ext cx="7776864" cy="4198332"/>
              </a:xfrm>
              <a:prstGeom prst="rect">
                <a:avLst/>
              </a:prstGeom>
              <a:blipFill>
                <a:blip r:embed="rId2"/>
                <a:stretch>
                  <a:fillRect l="-235" t="-291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953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Когда нужна нормализации до 5НФ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5E52B8B-6AEC-4B47-8662-7665C8B74F44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776864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400" dirty="0">
                <a:solidFill>
                  <a:srgbClr val="000099"/>
                </a:solidFill>
              </a:rPr>
              <a:t>Пятая нормальная форма может понадобиться для преобразования схемы из трёх и более сущностей связанных между собой исключительно отношениями многие-ко-многим. Стандартное преобразование каждой такой связи с помощью ассоциативной сущности может привести к появлению присоединённых записей при выполнении некоторых запросов.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400" dirty="0">
                <a:solidFill>
                  <a:srgbClr val="000099"/>
                </a:solidFill>
              </a:rPr>
              <a:t>Для их устранения необходимо создать дополнительную сущность связывающую все исходные отношения. 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400" b="1" u="sng" dirty="0"/>
              <a:t>Замечание</a:t>
            </a:r>
            <a:r>
              <a:rPr lang="ru-RU" sz="1400" b="1" dirty="0"/>
              <a:t>:</a:t>
            </a:r>
            <a:r>
              <a:rPr lang="ru-RU" sz="1400" dirty="0">
                <a:solidFill>
                  <a:srgbClr val="000099"/>
                </a:solidFill>
              </a:rPr>
              <a:t> Схемы, в которых нарушается 5НФ встречаются очень редко.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400" b="1" u="sng" dirty="0"/>
              <a:t>Пример</a:t>
            </a:r>
            <a:r>
              <a:rPr lang="ru-RU" sz="1400" b="1" dirty="0"/>
              <a:t>:</a:t>
            </a:r>
            <a:r>
              <a:rPr lang="ru-RU" sz="1400" dirty="0">
                <a:solidFill>
                  <a:srgbClr val="000099"/>
                </a:solidFill>
              </a:rPr>
              <a:t> схема из трёх сущностей со связями многие-ко-многим, а именно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ru-RU" sz="1400" dirty="0">
                <a:solidFill>
                  <a:srgbClr val="000099"/>
                </a:solidFill>
              </a:rPr>
              <a:t>автомобиль;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ru-RU" sz="1400" dirty="0">
                <a:solidFill>
                  <a:srgbClr val="000099"/>
                </a:solidFill>
              </a:rPr>
              <a:t>цвет кузова;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ru-RU" sz="1400" dirty="0">
                <a:solidFill>
                  <a:srgbClr val="000099"/>
                </a:solidFill>
              </a:rPr>
              <a:t>модель.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      Ассоциативные сущности: модель – цвет, автомобиль – цвет, автомобиль – модель.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      Добавляем ассоциативную сущность модель – цвет -  автомобиль. </a:t>
            </a:r>
          </a:p>
        </p:txBody>
      </p:sp>
    </p:spTree>
    <p:extLst>
      <p:ext uri="{BB962C8B-B14F-4D97-AF65-F5344CB8AC3E}">
        <p14:creationId xmlns:p14="http://schemas.microsoft.com/office/powerpoint/2010/main" val="13204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C3300"/>
                </a:solidFill>
              </a:rPr>
              <a:t>Схема базы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80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Вспомним,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что схема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это </a:t>
            </a:r>
            <a:r>
              <a:rPr lang="en-GB" altLang="ru-RU" sz="1400" dirty="0" err="1">
                <a:solidFill>
                  <a:srgbClr val="000099"/>
                </a:solidFill>
              </a:rPr>
              <a:t>описание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Описание</a:t>
            </a:r>
            <a:r>
              <a:rPr lang="en-GB" altLang="ru-RU" sz="1400" dirty="0">
                <a:solidFill>
                  <a:srgbClr val="000099"/>
                </a:solidFill>
              </a:rPr>
              <a:t> базы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фрагмента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принято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схемой</a:t>
            </a:r>
            <a:r>
              <a:rPr lang="en-GB" altLang="ru-RU" sz="1400" b="1" dirty="0">
                <a:solidFill>
                  <a:srgbClr val="CC3300"/>
                </a:solidFill>
              </a:rPr>
              <a:t> базы/</a:t>
            </a:r>
            <a:r>
              <a:rPr lang="en-GB" altLang="ru-RU" sz="1400" b="1" dirty="0" err="1">
                <a:solidFill>
                  <a:srgbClr val="CC3300"/>
                </a:solidFill>
              </a:rPr>
              <a:t>фрагмента</a:t>
            </a:r>
            <a:r>
              <a:rPr lang="en-GB" altLang="ru-RU" sz="1400" b="1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схеме</a:t>
            </a:r>
            <a:r>
              <a:rPr lang="en-GB" altLang="ru-RU" sz="1400" dirty="0">
                <a:solidFill>
                  <a:srgbClr val="000099"/>
                </a:solidFill>
              </a:rPr>
              <a:t> базы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связаны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Поэтому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схему</a:t>
            </a:r>
            <a:r>
              <a:rPr lang="en-GB" altLang="ru-RU" sz="1400" dirty="0">
                <a:solidFill>
                  <a:srgbClr val="000099"/>
                </a:solidFill>
              </a:rPr>
              <a:t> базы </a:t>
            </a:r>
            <a:r>
              <a:rPr lang="en-GB" altLang="ru-RU" sz="1400" dirty="0" err="1">
                <a:solidFill>
                  <a:srgbClr val="000099"/>
                </a:solidFill>
              </a:rPr>
              <a:t>включаются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связи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представляемые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как</a:t>
            </a:r>
            <a:r>
              <a:rPr lang="en-GB" altLang="ru-RU" sz="1400" i="1" dirty="0">
                <a:solidFill>
                  <a:srgbClr val="000099"/>
                </a:solidFill>
              </a:rPr>
              <a:t> часть </a:t>
            </a:r>
            <a:r>
              <a:rPr lang="en-GB" altLang="ru-RU" sz="1400" i="1" dirty="0" err="1">
                <a:solidFill>
                  <a:srgbClr val="000099"/>
                </a:solidFill>
              </a:rPr>
              <a:t>схем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связываемых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i="1" dirty="0">
                <a:solidFill>
                  <a:srgbClr val="000099"/>
                </a:solidFill>
              </a:rPr>
              <a:t>, </a:t>
            </a:r>
            <a:r>
              <a:rPr lang="en-GB" altLang="ru-RU" sz="1400" i="1" dirty="0" err="1">
                <a:solidFill>
                  <a:srgbClr val="000099"/>
                </a:solidFill>
              </a:rPr>
              <a:t>либо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отдельным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описанием</a:t>
            </a:r>
            <a:r>
              <a:rPr lang="en-GB" altLang="ru-RU" sz="1400" i="1" dirty="0">
                <a:solidFill>
                  <a:srgbClr val="000099"/>
                </a:solidFill>
              </a:rPr>
              <a:t>.</a:t>
            </a:r>
          </a:p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Пример</a:t>
            </a:r>
            <a:r>
              <a:rPr lang="en-GB" altLang="ru-RU" sz="1400" dirty="0">
                <a:solidFill>
                  <a:srgbClr val="000099"/>
                </a:solidFill>
              </a:rPr>
              <a:t>: в </a:t>
            </a:r>
            <a:r>
              <a:rPr lang="en-GB" altLang="ru-RU" sz="1400" dirty="0" err="1">
                <a:solidFill>
                  <a:srgbClr val="000099"/>
                </a:solidFill>
              </a:rPr>
              <a:t>двух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400" dirty="0">
                <a:solidFill>
                  <a:srgbClr val="000099"/>
                </a:solidFill>
              </a:rPr>
              <a:t>” и “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</a:t>
            </a:r>
            <a:r>
              <a:rPr lang="en-GB" altLang="ru-RU" sz="1400" dirty="0">
                <a:solidFill>
                  <a:srgbClr val="000099"/>
                </a:solidFill>
              </a:rPr>
              <a:t>” </a:t>
            </a:r>
            <a:r>
              <a:rPr lang="en-GB" altLang="ru-RU" sz="1400" dirty="0" err="1">
                <a:solidFill>
                  <a:srgbClr val="000099"/>
                </a:solidFill>
              </a:rPr>
              <a:t>со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схемой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i="1" dirty="0" err="1"/>
              <a:t>сотрудник</a:t>
            </a:r>
            <a:r>
              <a:rPr lang="en-GB" altLang="ru-RU" sz="1400" i="1" dirty="0"/>
              <a:t>(</a:t>
            </a:r>
            <a:r>
              <a:rPr lang="en-GB" altLang="ru-RU" sz="1400" i="1" dirty="0" err="1"/>
              <a:t>табельный_номер</a:t>
            </a:r>
            <a:r>
              <a:rPr lang="en-GB" altLang="ru-RU" sz="1400" i="1" dirty="0"/>
              <a:t>, ФИО, </a:t>
            </a:r>
            <a:r>
              <a:rPr lang="en-GB" altLang="ru-RU" sz="1400" i="1" dirty="0" err="1"/>
              <a:t>должность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таб_ном_начальника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зарплата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комисионные</a:t>
            </a:r>
            <a:r>
              <a:rPr lang="en-GB" altLang="ru-RU" sz="1400" i="1" dirty="0"/>
              <a:t>, </a:t>
            </a:r>
            <a:r>
              <a:rPr lang="en-GB" altLang="ru-RU" sz="1400" b="1" i="1" dirty="0" err="1"/>
              <a:t>номер_отдела</a:t>
            </a:r>
            <a:r>
              <a:rPr lang="en-GB" altLang="ru-RU" sz="1400" i="1" dirty="0"/>
              <a:t>)</a:t>
            </a:r>
            <a:r>
              <a:rPr lang="ar-SA" altLang="ru-RU" sz="1400" i="1" dirty="0">
                <a:cs typeface="Arial" panose="020B0604020202020204" pitchFamily="34" charset="0"/>
              </a:rPr>
              <a:t>‏</a:t>
            </a:r>
            <a:endParaRPr lang="en-GB" altLang="ru-RU" sz="1400" i="1" dirty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i="1" dirty="0" err="1"/>
              <a:t>отдел</a:t>
            </a:r>
            <a:r>
              <a:rPr lang="en-GB" altLang="ru-RU" sz="1400" i="1" dirty="0"/>
              <a:t> ( </a:t>
            </a:r>
            <a:r>
              <a:rPr lang="en-GB" altLang="ru-RU" sz="1400" b="1" i="1" dirty="0" err="1"/>
              <a:t>номер_отдела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название_отдела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город</a:t>
            </a:r>
            <a:r>
              <a:rPr lang="en-GB" altLang="ru-RU" sz="1400" i="1" dirty="0"/>
              <a:t>)</a:t>
            </a:r>
            <a:r>
              <a:rPr lang="ar-SA" altLang="ru-RU" sz="1400" i="1" dirty="0">
                <a:cs typeface="Arial" panose="020B0604020202020204" pitchFamily="34" charset="0"/>
              </a:rPr>
              <a:t>‏</a:t>
            </a:r>
            <a:endParaRPr lang="en-GB" altLang="ru-RU" sz="1400" i="1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свяжем </a:t>
            </a:r>
            <a:r>
              <a:rPr lang="en-GB" altLang="ru-RU" sz="1400" dirty="0" err="1">
                <a:solidFill>
                  <a:srgbClr val="000099"/>
                </a:solidFill>
              </a:rPr>
              <a:t>эти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через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>
                <a:solidFill>
                  <a:srgbClr val="000099"/>
                </a:solidFill>
              </a:rPr>
              <a:t>“</a:t>
            </a:r>
            <a:r>
              <a:rPr lang="en-GB" altLang="ru-RU" sz="1400" b="1" dirty="0" err="1">
                <a:solidFill>
                  <a:srgbClr val="000099"/>
                </a:solidFill>
              </a:rPr>
              <a:t>номер_отдела</a:t>
            </a:r>
            <a:r>
              <a:rPr lang="en-GB" altLang="ru-RU" sz="1400" b="1" dirty="0">
                <a:solidFill>
                  <a:srgbClr val="000099"/>
                </a:solidFill>
              </a:rPr>
              <a:t>”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имея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виду</a:t>
            </a:r>
            <a:r>
              <a:rPr lang="en-GB" altLang="ru-RU" sz="1400" dirty="0">
                <a:solidFill>
                  <a:srgbClr val="000099"/>
                </a:solidFill>
              </a:rPr>
              <a:t>, что у </a:t>
            </a:r>
            <a:r>
              <a:rPr lang="en-GB" altLang="ru-RU" sz="1400" dirty="0" err="1">
                <a:solidFill>
                  <a:srgbClr val="000099"/>
                </a:solidFill>
              </a:rPr>
              <a:t>каждого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сотрудника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поле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номер_отдела</a:t>
            </a:r>
            <a:r>
              <a:rPr lang="en-GB" altLang="ru-RU" sz="1400" dirty="0">
                <a:solidFill>
                  <a:srgbClr val="000099"/>
                </a:solidFill>
              </a:rPr>
              <a:t>”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стоять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номер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имеется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набора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</a:t>
            </a:r>
            <a:r>
              <a:rPr lang="en-GB" altLang="ru-RU" sz="1400" dirty="0">
                <a:solidFill>
                  <a:srgbClr val="000099"/>
                </a:solidFill>
              </a:rPr>
              <a:t>” и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номера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указанного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набора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</a:t>
            </a:r>
            <a:r>
              <a:rPr lang="en-GB" altLang="ru-RU" sz="1400" dirty="0">
                <a:solidFill>
                  <a:srgbClr val="000099"/>
                </a:solidFill>
              </a:rPr>
              <a:t>”.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Остается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добавить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схему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связи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i="1" dirty="0" err="1"/>
              <a:t>связь_сотр_отд</a:t>
            </a:r>
            <a:r>
              <a:rPr lang="en-GB" altLang="ru-RU" sz="1400" i="1" dirty="0"/>
              <a:t>(</a:t>
            </a:r>
            <a:r>
              <a:rPr lang="en-GB" altLang="ru-RU" sz="1400" b="1" i="1" dirty="0" err="1"/>
              <a:t>сотрудник.номер_отдела</a:t>
            </a:r>
            <a:r>
              <a:rPr lang="en-GB" altLang="ru-RU" sz="1400" i="1" dirty="0"/>
              <a:t>, </a:t>
            </a:r>
            <a:r>
              <a:rPr lang="en-GB" altLang="ru-RU" sz="1400" b="1" i="1" dirty="0" err="1"/>
              <a:t>отдел.номер_отдела</a:t>
            </a:r>
            <a:r>
              <a:rPr lang="en-GB" altLang="ru-RU" sz="1400" i="1" dirty="0"/>
              <a:t>)</a:t>
            </a:r>
            <a:r>
              <a:rPr lang="ar-SA" altLang="ru-RU" sz="1400" i="1" dirty="0">
                <a:cs typeface="Arial" panose="020B0604020202020204" pitchFamily="34" charset="0"/>
              </a:rPr>
              <a:t>‏</a:t>
            </a:r>
            <a:endParaRPr lang="en-GB" altLang="ru-RU" sz="1400" i="1" dirty="0"/>
          </a:p>
          <a:p>
            <a:pPr algn="just" eaLnBrk="1" hangingPunct="1"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При моделировании реальных объектов бизнеса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уточнить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многие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подробности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например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как-то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указать</a:t>
            </a:r>
            <a:r>
              <a:rPr lang="en-GB" altLang="ru-RU" sz="1400" dirty="0">
                <a:solidFill>
                  <a:srgbClr val="000099"/>
                </a:solidFill>
              </a:rPr>
              <a:t>, что в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сотрудников</a:t>
            </a:r>
            <a:r>
              <a:rPr lang="en-GB" altLang="ru-RU" sz="1400" dirty="0">
                <a:solidFill>
                  <a:srgbClr val="000099"/>
                </a:solidFill>
              </a:rPr>
              <a:t>, что </a:t>
            </a:r>
            <a:r>
              <a:rPr lang="en-GB" altLang="ru-RU" sz="1400" dirty="0" err="1">
                <a:solidFill>
                  <a:srgbClr val="000099"/>
                </a:solidFill>
              </a:rPr>
              <a:t>один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работать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двух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отделах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т.д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Этим</a:t>
            </a:r>
            <a:r>
              <a:rPr lang="ru-RU" altLang="ru-RU" sz="1400" dirty="0">
                <a:solidFill>
                  <a:srgbClr val="000099"/>
                </a:solidFill>
              </a:rPr>
              <a:t>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ограничениями целостности </a:t>
            </a:r>
            <a:r>
              <a:rPr lang="en-GB" altLang="ru-RU" sz="1400" dirty="0" err="1">
                <a:solidFill>
                  <a:srgbClr val="000099"/>
                </a:solidFill>
              </a:rPr>
              <a:t>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займёмся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позже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1134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Понятие о нормальной форме домен-ключ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BBBAE-7A9E-4A29-B66F-7749A47CFC0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48883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latin typeface="+mj-lt"/>
              </a:rPr>
              <a:t>Определение (НФДК, </a:t>
            </a:r>
            <a:r>
              <a:rPr lang="en-US" altLang="ru-RU" sz="1400" b="1" u="sng" dirty="0">
                <a:latin typeface="+mj-lt"/>
              </a:rPr>
              <a:t>DKNF</a:t>
            </a:r>
            <a:r>
              <a:rPr lang="ru-RU" altLang="ru-RU" sz="1400" b="1" u="sng" dirty="0">
                <a:latin typeface="+mj-lt"/>
              </a:rPr>
              <a:t>)</a:t>
            </a:r>
            <a:r>
              <a:rPr lang="ru-RU" altLang="ru-RU" sz="1400" b="1" dirty="0">
                <a:latin typeface="+mj-lt"/>
              </a:rPr>
              <a:t>: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Отношение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находится в нормальной форме Домен/Ключ если каждое ограничение отношения есть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логическое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следствие определений ключей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и доменов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</a:pPr>
            <a:endParaRPr lang="en-US" altLang="ru-RU" sz="1400" dirty="0">
              <a:solidFill>
                <a:srgbClr val="000099"/>
              </a:solidFill>
              <a:latin typeface="+mj-lt"/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Р. </a:t>
            </a:r>
            <a:r>
              <a:rPr lang="ru-RU" altLang="ru-RU" sz="1400" dirty="0" err="1">
                <a:solidFill>
                  <a:srgbClr val="000099"/>
                </a:solidFill>
                <a:latin typeface="+mj-lt"/>
              </a:rPr>
              <a:t>Фейгин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доказал, что отношение в нормальной форме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домен/ключ не имеет никаких аномалий модификации и, с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другой стороны, отношение не имеющее аномалий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модификации находится в нормальной форме домен/ключ.</a:t>
            </a:r>
          </a:p>
        </p:txBody>
      </p:sp>
    </p:spTree>
    <p:extLst>
      <p:ext uri="{BB962C8B-B14F-4D97-AF65-F5344CB8AC3E}">
        <p14:creationId xmlns:p14="http://schemas.microsoft.com/office/powerpoint/2010/main" val="33812486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00"/>
                </a:solidFill>
              </a:rPr>
              <a:t>Известные понятия, использованные в определении НФДК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FFE01078-1932-4D0A-90A8-0314BE8B89D8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81012"/>
            <a:ext cx="7776864" cy="41069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</a:pPr>
            <a:r>
              <a:rPr lang="ru-RU" altLang="ru-RU" sz="1400" b="1" u="sng" dirty="0"/>
              <a:t>Ограничение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это правило заданное для статических значений атрибутов с помощью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Функциональных зависимостей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Многозначных зависимостей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Ограничений на значения атрибутов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Ограничений типа бизнес-правил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</a:pPr>
            <a:r>
              <a:rPr lang="ru-RU" altLang="ru-RU" sz="1400" b="1" u="sng" dirty="0"/>
              <a:t>Домен</a:t>
            </a:r>
            <a:r>
              <a:rPr lang="ru-RU" altLang="ru-RU" sz="1400" dirty="0">
                <a:solidFill>
                  <a:srgbClr val="000099"/>
                </a:solidFill>
              </a:rPr>
              <a:t> это множество допустимых значений. Содержит: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Описание физического уровня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Описание логического уровня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</a:pPr>
            <a:r>
              <a:rPr lang="ru-RU" altLang="ru-RU" sz="1400" b="1" u="sng" dirty="0"/>
              <a:t>Ключ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Наборы атрибутов, однозначно определяющие запись в отношении.</a:t>
            </a:r>
          </a:p>
        </p:txBody>
      </p:sp>
    </p:spTree>
    <p:extLst>
      <p:ext uri="{BB962C8B-B14F-4D97-AF65-F5344CB8AC3E}">
        <p14:creationId xmlns:p14="http://schemas.microsoft.com/office/powerpoint/2010/main" val="4169750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00"/>
                </a:solidFill>
              </a:rPr>
              <a:t>Пример НФДК. Исходное отношение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40B8C-A6D8-4276-BD7C-F2A3BE406A9C}"/>
              </a:ext>
            </a:extLst>
          </p:cNvPr>
          <p:cNvSpPr txBox="1"/>
          <p:nvPr/>
        </p:nvSpPr>
        <p:spPr>
          <a:xfrm>
            <a:off x="755576" y="555526"/>
            <a:ext cx="7776864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Отношение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STUDENT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и два ограничения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: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Схема отношения: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STUDENT (SID, </a:t>
            </a:r>
            <a:r>
              <a:rPr lang="en-US" altLang="ru-RU" sz="1400" dirty="0" err="1">
                <a:solidFill>
                  <a:srgbClr val="000099"/>
                </a:solidFill>
                <a:latin typeface="+mn-lt"/>
              </a:rPr>
              <a:t>GradeLevel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, Building, Fee)</a:t>
            </a: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Ключ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: SID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Ограничения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: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Building ------&gt; Fee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SID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не может начинаться с цифры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7861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00"/>
                </a:solidFill>
              </a:rPr>
              <a:t>Пример НФДК. Отношение в НФДК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FBF74-6610-40BF-94A1-5A474DDBCB46}"/>
              </a:ext>
            </a:extLst>
          </p:cNvPr>
          <p:cNvSpPr txBox="1"/>
          <p:nvPr/>
        </p:nvSpPr>
        <p:spPr>
          <a:xfrm>
            <a:off x="755576" y="555526"/>
            <a:ext cx="77768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Отношения и определения ключей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STUDENT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(</a:t>
            </a:r>
            <a:r>
              <a:rPr lang="en-US" altLang="ru-RU" sz="1400" u="sng" dirty="0">
                <a:solidFill>
                  <a:srgbClr val="000099"/>
                </a:solidFill>
                <a:latin typeface="+mn-lt"/>
              </a:rPr>
              <a:t>SID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, </a:t>
            </a:r>
            <a:r>
              <a:rPr lang="en-US" altLang="ru-RU" sz="1400" dirty="0" err="1">
                <a:solidFill>
                  <a:srgbClr val="000099"/>
                </a:solidFill>
                <a:latin typeface="+mn-lt"/>
              </a:rPr>
              <a:t>GradeLevel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, Building)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BLDG-FEE ( </a:t>
            </a:r>
            <a:r>
              <a:rPr lang="en-US" altLang="ru-RU" sz="1400" u="sng" dirty="0">
                <a:solidFill>
                  <a:srgbClr val="000099"/>
                </a:solidFill>
                <a:latin typeface="+mn-lt"/>
              </a:rPr>
              <a:t>Building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, Fee)</a:t>
            </a:r>
          </a:p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Определения доменов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SID      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        в формате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CDDD,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где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C 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	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                  десятичная цифра, не равная 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		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1, а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D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любая десятичная цифра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 err="1">
                <a:solidFill>
                  <a:srgbClr val="000099"/>
                </a:solidFill>
                <a:latin typeface="+mn-lt"/>
              </a:rPr>
              <a:t>GradeLevel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 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домен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    {'FR', 'SO', 'JR', 'SR’}</a:t>
            </a:r>
          </a:p>
          <a:p>
            <a:pPr marL="742950" lvl="1" indent="-28575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Building        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домен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    CHAR(4)</a:t>
            </a:r>
          </a:p>
          <a:p>
            <a:pPr marL="742950" lvl="1" indent="-28575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Fee               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домен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    DEC(4)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27599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Нормальные формы. Итог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E17789DE-DB98-4A61-9A4B-25E7CADBBAC2}"/>
              </a:ext>
            </a:extLst>
          </p:cNvPr>
          <p:cNvSpPr>
            <a:spLocks noGrp="1"/>
          </p:cNvSpPr>
          <p:nvPr/>
        </p:nvSpPr>
        <p:spPr>
          <a:xfrm>
            <a:off x="6373019" y="5076825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4195CD-E488-4695-A15C-BC162B2A4B0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ru-RU" altLang="ru-RU" sz="1400"/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B2E5A3B1-BBB5-463D-B7CF-B6027E813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63" y="498807"/>
            <a:ext cx="6799187" cy="4091912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01332C75-3BCA-44E9-A939-ED3110CF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7" y="552781"/>
            <a:ext cx="4608512" cy="3975965"/>
          </a:xfrm>
          <a:prstGeom prst="ellipse">
            <a:avLst/>
          </a:prstGeom>
          <a:solidFill>
            <a:srgbClr val="E9E98B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9" name="AutoShape 8">
            <a:extLst>
              <a:ext uri="{FF2B5EF4-FFF2-40B4-BE49-F238E27FC236}">
                <a16:creationId xmlns:a16="http://schemas.microsoft.com/office/drawing/2014/main" id="{AC99CA28-50B9-4D57-A92C-5B2866B2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593" y="884901"/>
            <a:ext cx="3072799" cy="331172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1ECB1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DDD2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54658D73-2F68-42EE-ADD6-A9B7CDB8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415" y="956587"/>
            <a:ext cx="2973153" cy="3168352"/>
          </a:xfrm>
          <a:prstGeom prst="ellipse">
            <a:avLst/>
          </a:prstGeom>
          <a:solidFill>
            <a:srgbClr val="FCF89E"/>
          </a:solidFill>
          <a:ln w="19050">
            <a:solidFill>
              <a:srgbClr val="DDD2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1" name="AutoShape 10">
            <a:extLst>
              <a:ext uri="{FF2B5EF4-FFF2-40B4-BE49-F238E27FC236}">
                <a16:creationId xmlns:a16="http://schemas.microsoft.com/office/drawing/2014/main" id="{D593A021-0A84-469C-BE09-64A7D262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800" y="1389598"/>
            <a:ext cx="2556381" cy="2364299"/>
          </a:xfrm>
          <a:prstGeom prst="octagon">
            <a:avLst>
              <a:gd name="adj" fmla="val 20088"/>
            </a:avLst>
          </a:prstGeom>
          <a:gradFill rotWithShape="1">
            <a:gsLst>
              <a:gs pos="0">
                <a:srgbClr val="FFD581"/>
              </a:gs>
              <a:gs pos="100000">
                <a:srgbClr val="FCE6BA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7EC0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9E58265-B17F-4995-A76D-DF788F683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479" y="1731612"/>
            <a:ext cx="1613021" cy="16802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D581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DDD2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DAB952AE-0BFF-4995-9D01-5FDA50F0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007" y="1935019"/>
            <a:ext cx="1223963" cy="1152525"/>
          </a:xfrm>
          <a:prstGeom prst="ellipse">
            <a:avLst/>
          </a:prstGeom>
          <a:solidFill>
            <a:srgbClr val="FCD904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E9B62F7A-D28D-4BE6-86A1-703075C0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403" y="2282065"/>
            <a:ext cx="93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DKNF</a:t>
            </a:r>
            <a:endParaRPr lang="ru-RU" altLang="ru-RU" sz="1600" b="1" dirty="0"/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ECA6AF6D-CF9B-4B88-9853-84790103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531" y="1725796"/>
            <a:ext cx="720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5NF</a:t>
            </a:r>
            <a:endParaRPr lang="ru-RU" altLang="ru-RU" sz="1600" b="1" dirty="0"/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517DE2FE-EE3B-4C0F-A220-D404FDB8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233" y="1403933"/>
            <a:ext cx="720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4NF</a:t>
            </a:r>
            <a:endParaRPr lang="ru-RU" altLang="ru-RU" sz="1600" b="1" dirty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4AD54B9B-E7E0-4A52-83A4-4AE07EE38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39" y="1078459"/>
            <a:ext cx="14398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3NF/BCNF</a:t>
            </a:r>
            <a:endParaRPr lang="ru-RU" altLang="ru-RU" sz="1600" b="1" dirty="0"/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A5763C97-EED0-40CA-8B63-7945C8C65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730" y="921208"/>
            <a:ext cx="8651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2NF</a:t>
            </a:r>
            <a:endParaRPr lang="ru-RU" altLang="ru-RU" sz="1600" b="1" dirty="0"/>
          </a:p>
        </p:txBody>
      </p:sp>
      <p:sp>
        <p:nvSpPr>
          <p:cNvPr id="40" name="AutoShape 19">
            <a:extLst>
              <a:ext uri="{FF2B5EF4-FFF2-40B4-BE49-F238E27FC236}">
                <a16:creationId xmlns:a16="http://schemas.microsoft.com/office/drawing/2014/main" id="{B5A485A6-8671-4C7D-B0B5-297E6087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777" y="2139702"/>
            <a:ext cx="2467632" cy="1865348"/>
          </a:xfrm>
          <a:prstGeom prst="cloudCallout">
            <a:avLst>
              <a:gd name="adj1" fmla="val -113825"/>
              <a:gd name="adj2" fmla="val -18866"/>
            </a:avLst>
          </a:prstGeom>
          <a:solidFill>
            <a:srgbClr val="CCFFFF">
              <a:alpha val="39999"/>
            </a:srgbClr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Заметим, что из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предыдущих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рассуждений не следует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строгое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включение </a:t>
            </a:r>
            <a:r>
              <a:rPr lang="en-US" altLang="ru-RU" sz="1400" b="1" dirty="0"/>
              <a:t>DKNF </a:t>
            </a:r>
            <a:r>
              <a:rPr lang="ru-RU" altLang="ru-RU" sz="1400" b="1" dirty="0"/>
              <a:t>в </a:t>
            </a:r>
            <a:r>
              <a:rPr lang="ru-RU" altLang="ru-RU" sz="1400" dirty="0"/>
              <a:t>5</a:t>
            </a:r>
            <a:r>
              <a:rPr lang="en-US" altLang="ru-RU" sz="1400" dirty="0"/>
              <a:t>NF </a:t>
            </a:r>
            <a:endParaRPr lang="en-US" altLang="ru-RU" sz="1400" b="1" dirty="0"/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F1FB3D08-64BF-4663-A5BB-EC915DE0B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7" y="573574"/>
            <a:ext cx="720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1NF</a:t>
            </a:r>
            <a:endParaRPr lang="ru-RU" altLang="ru-RU" sz="1600" b="1" dirty="0"/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B927EDF9-B8F9-49B1-83F2-20986F74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198" y="625497"/>
            <a:ext cx="1589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1600" b="1" dirty="0"/>
              <a:t>Ненормализованные</a:t>
            </a:r>
          </a:p>
        </p:txBody>
      </p:sp>
    </p:spTree>
    <p:extLst>
      <p:ext uri="{BB962C8B-B14F-4D97-AF65-F5344CB8AC3E}">
        <p14:creationId xmlns:p14="http://schemas.microsoft.com/office/powerpoint/2010/main" val="3273513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Понятие о </a:t>
            </a:r>
            <a:r>
              <a:rPr lang="ru-RU" altLang="ru-RU" sz="2000" b="1" dirty="0" err="1">
                <a:solidFill>
                  <a:srgbClr val="CE2816"/>
                </a:solidFill>
              </a:rPr>
              <a:t>денормализации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0255E4-54A1-4BAF-A2AA-A16678C5419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48883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 известно, база данных это не только то, что в ней содержится, но и то, </a:t>
            </a:r>
            <a:r>
              <a:rPr lang="ru-RU" altLang="ru-RU" sz="1400" b="1" dirty="0">
                <a:solidFill>
                  <a:srgbClr val="000099"/>
                </a:solidFill>
              </a:rPr>
              <a:t>что в ней можно спросить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ru-RU" altLang="ru-RU" sz="1400" b="1" dirty="0">
                <a:solidFill>
                  <a:srgbClr val="000099"/>
                </a:solidFill>
              </a:rPr>
              <a:t>что фактически спрашивают. 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Во всех возможных вариантах семантики моделей данных отображается только аспект получения правильного результата, но не время исполнения, не размерные параметры (число кортежей, объём данных ширина строки и т.д.). В реализациях же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семантика расширяется и время выполнения -- важнейший параметр. 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Нормализация повышает производительность  операций манипулирования данными и простых запросов, не требующих соединения данных из многих таблиц.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Анализ потока запросов может показать, что для повышения производительности схема  нормализованной базы нуждается в преобразовании, не соответствующем требованиям нормализации. Такие преобразования называют </a:t>
            </a:r>
            <a:r>
              <a:rPr lang="ru-RU" altLang="ru-RU" sz="1400" b="1" dirty="0" err="1">
                <a:solidFill>
                  <a:srgbClr val="000099"/>
                </a:solidFill>
              </a:rPr>
              <a:t>денормализацией</a:t>
            </a:r>
            <a:r>
              <a:rPr lang="ru-RU" altLang="ru-RU" sz="1400" b="1" dirty="0">
                <a:solidFill>
                  <a:srgbClr val="000099"/>
                </a:solidFill>
              </a:rPr>
              <a:t>.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 правило, </a:t>
            </a:r>
            <a:r>
              <a:rPr lang="ru-RU" altLang="ru-RU" sz="1400" dirty="0" err="1">
                <a:solidFill>
                  <a:srgbClr val="000099"/>
                </a:solidFill>
              </a:rPr>
              <a:t>денормализация</a:t>
            </a:r>
            <a:r>
              <a:rPr lang="ru-RU" altLang="ru-RU" sz="1400" dirty="0">
                <a:solidFill>
                  <a:srgbClr val="000099"/>
                </a:solidFill>
              </a:rPr>
              <a:t> ускоряет некоторые запросы, но  замедляет и усложняет  манипулирование данными.</a:t>
            </a:r>
            <a:endParaRPr lang="ru-RU" altLang="ru-RU" sz="1400" dirty="0">
              <a:solidFill>
                <a:srgbClr val="00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48267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</a:t>
            </a:r>
            <a:r>
              <a:rPr lang="ru-RU" altLang="ru-RU" sz="2000" b="1" dirty="0" err="1">
                <a:solidFill>
                  <a:srgbClr val="CE2816"/>
                </a:solidFill>
              </a:rPr>
              <a:t>денормализации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5272A7-4710-4527-AACA-D469F2B1C9D1}"/>
              </a:ext>
            </a:extLst>
          </p:cNvPr>
          <p:cNvSpPr txBox="1"/>
          <p:nvPr/>
        </p:nvSpPr>
        <p:spPr>
          <a:xfrm>
            <a:off x="755576" y="483518"/>
            <a:ext cx="77768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Так называемая </a:t>
            </a:r>
            <a:r>
              <a:rPr lang="ru-RU" altLang="ru-RU" sz="1400" b="1" dirty="0" err="1">
                <a:solidFill>
                  <a:srgbClr val="000099"/>
                </a:solidFill>
              </a:rPr>
              <a:t>сверхномализация</a:t>
            </a:r>
            <a:r>
              <a:rPr lang="ru-RU" altLang="ru-RU" sz="1400" b="1" dirty="0">
                <a:solidFill>
                  <a:srgbClr val="000099"/>
                </a:solidFill>
              </a:rPr>
              <a:t>. </a:t>
            </a:r>
          </a:p>
          <a:p>
            <a:pPr marL="360000"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Обнаружено, что запросы к проблемной таблице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 обращаются чаще к коротким столбцам 1, 2, 5, 6 шириной, например, по 5 байт, чем к широким столбцам 3 и 4 шириной 12 кбайт и 64 кбайт, соответственно. Ключ образуют столбцы 1 и 2.</a:t>
            </a:r>
          </a:p>
          <a:p>
            <a:pPr marL="360000"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Проведем </a:t>
            </a:r>
            <a:r>
              <a:rPr lang="ru-RU" altLang="ru-RU" sz="1400" b="1" dirty="0" err="1">
                <a:solidFill>
                  <a:srgbClr val="000099"/>
                </a:solidFill>
              </a:rPr>
              <a:t>денормализацию</a:t>
            </a:r>
            <a:r>
              <a:rPr lang="ru-RU" altLang="ru-RU" sz="1400" dirty="0">
                <a:solidFill>
                  <a:srgbClr val="000099"/>
                </a:solidFill>
              </a:rPr>
              <a:t>. Разделим таблицу на две – 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1_</a:t>
            </a:r>
            <a:r>
              <a:rPr lang="en-US" altLang="ru-RU" sz="1400" dirty="0">
                <a:solidFill>
                  <a:srgbClr val="000099"/>
                </a:solidFill>
              </a:rPr>
              <a:t>1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включающую широкие  столбцы 3, 4, и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1_</a:t>
            </a:r>
            <a:r>
              <a:rPr lang="en-US" altLang="ru-RU" sz="1400" dirty="0">
                <a:solidFill>
                  <a:srgbClr val="000099"/>
                </a:solidFill>
              </a:rPr>
              <a:t>2</a:t>
            </a:r>
            <a:r>
              <a:rPr lang="ru-RU" altLang="ru-RU" sz="1400" dirty="0">
                <a:solidFill>
                  <a:srgbClr val="000099"/>
                </a:solidFill>
              </a:rPr>
              <a:t> с узкими столбцами. Ключ у новых таблиц тот же. Скорость запросов извлекающих столбцы 1, 2, 5, 6 возрастет, но теперь вместо одной команды вставки, удаления  и обновления исходной таблицы необходимо выполнять по две соответствующих команды для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1_</a:t>
            </a:r>
            <a:r>
              <a:rPr lang="en-US" altLang="ru-RU" sz="1400" dirty="0">
                <a:solidFill>
                  <a:srgbClr val="000099"/>
                </a:solidFill>
              </a:rPr>
              <a:t>1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1_</a:t>
            </a:r>
            <a:r>
              <a:rPr lang="en-US" altLang="ru-RU" sz="1400" dirty="0">
                <a:solidFill>
                  <a:srgbClr val="000099"/>
                </a:solidFill>
              </a:rPr>
              <a:t>2</a:t>
            </a:r>
            <a:r>
              <a:rPr lang="ru-RU" altLang="ru-RU" sz="1400" dirty="0">
                <a:solidFill>
                  <a:srgbClr val="000099"/>
                </a:solidFill>
              </a:rPr>
              <a:t>, причём </a:t>
            </a:r>
            <a:r>
              <a:rPr lang="ru-RU" altLang="ru-RU" sz="1400" b="1" dirty="0">
                <a:solidFill>
                  <a:srgbClr val="000099"/>
                </a:solidFill>
              </a:rPr>
              <a:t>обе команды должны быть выполнены обязательно.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20438B-38E7-4241-AC73-159C7485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170227"/>
            <a:ext cx="4248472" cy="443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/>
              <a:t>Обратите внимание на то, что между </a:t>
            </a:r>
            <a:r>
              <a:rPr lang="en-US" altLang="ru-RU" sz="1200" dirty="0"/>
              <a:t>Tab1</a:t>
            </a:r>
            <a:r>
              <a:rPr lang="ru-RU" altLang="ru-RU" sz="1200" dirty="0"/>
              <a:t>_</a:t>
            </a:r>
            <a:r>
              <a:rPr lang="en-US" altLang="ru-RU" sz="1200" dirty="0"/>
              <a:t>1</a:t>
            </a:r>
            <a:r>
              <a:rPr lang="ru-RU" altLang="ru-RU" sz="1200" dirty="0"/>
              <a:t> и</a:t>
            </a:r>
            <a:r>
              <a:rPr lang="en-US" altLang="ru-RU" sz="1200" dirty="0"/>
              <a:t> Tab1</a:t>
            </a:r>
            <a:r>
              <a:rPr lang="ru-RU" altLang="ru-RU" sz="1200" dirty="0"/>
              <a:t>_</a:t>
            </a:r>
            <a:r>
              <a:rPr lang="en-US" altLang="ru-RU" sz="1200" dirty="0"/>
              <a:t>2</a:t>
            </a:r>
            <a:endParaRPr lang="ru-RU" altLang="ru-RU" sz="12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/>
              <a:t>использована редко встречающаяся связь 1:1</a:t>
            </a:r>
            <a:r>
              <a:rPr lang="en-US" altLang="ru-RU" sz="1200" dirty="0"/>
              <a:t> </a:t>
            </a:r>
            <a:r>
              <a:rPr lang="ru-RU" altLang="ru-RU" sz="1200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9F4AACF-3E6B-4FB6-9B8A-B67D6EA1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658958"/>
            <a:ext cx="2088654" cy="346579"/>
          </a:xfrm>
          <a:prstGeom prst="wedgeRoundRectCallout">
            <a:avLst>
              <a:gd name="adj1" fmla="val -75534"/>
              <a:gd name="adj2" fmla="val -3550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А как этого добиться?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207382D2-4105-4F99-9725-860F718CFBF4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3153878"/>
          <a:ext cx="73448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221559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5073073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398474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42681475"/>
                    </a:ext>
                  </a:extLst>
                </a:gridCol>
                <a:gridCol w="604050">
                  <a:extLst>
                    <a:ext uri="{9D8B030D-6E8A-4147-A177-3AD203B41FA5}">
                      <a16:colId xmlns:a16="http://schemas.microsoft.com/office/drawing/2014/main" val="1997309166"/>
                    </a:ext>
                  </a:extLst>
                </a:gridCol>
                <a:gridCol w="404061">
                  <a:extLst>
                    <a:ext uri="{9D8B030D-6E8A-4147-A177-3AD203B41FA5}">
                      <a16:colId xmlns:a16="http://schemas.microsoft.com/office/drawing/2014/main" val="1862962217"/>
                    </a:ext>
                  </a:extLst>
                </a:gridCol>
              </a:tblGrid>
              <a:tr h="24262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04827"/>
                  </a:ext>
                </a:extLst>
              </a:tr>
            </a:tbl>
          </a:graphicData>
        </a:graphic>
      </p:graphicFrame>
      <p:graphicFrame>
        <p:nvGraphicFramePr>
          <p:cNvPr id="9" name="Таблица 2">
            <a:extLst>
              <a:ext uri="{FF2B5EF4-FFF2-40B4-BE49-F238E27FC236}">
                <a16:creationId xmlns:a16="http://schemas.microsoft.com/office/drawing/2014/main" id="{23768C25-C89E-48F2-B4EF-C23B4ED12719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3779617"/>
          <a:ext cx="63367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221559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5073073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398474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42681475"/>
                    </a:ext>
                  </a:extLst>
                </a:gridCol>
              </a:tblGrid>
              <a:tr h="23229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04827"/>
                  </a:ext>
                </a:extLst>
              </a:tr>
            </a:tbl>
          </a:graphicData>
        </a:graphic>
      </p:graphicFrame>
      <p:graphicFrame>
        <p:nvGraphicFramePr>
          <p:cNvPr id="10" name="Таблица 2">
            <a:extLst>
              <a:ext uri="{FF2B5EF4-FFF2-40B4-BE49-F238E27FC236}">
                <a16:creationId xmlns:a16="http://schemas.microsoft.com/office/drawing/2014/main" id="{541B42F0-98E6-44BC-8188-5819E045DB65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4279974"/>
          <a:ext cx="223224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221559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50730733"/>
                    </a:ext>
                  </a:extLst>
                </a:gridCol>
                <a:gridCol w="604050">
                  <a:extLst>
                    <a:ext uri="{9D8B030D-6E8A-4147-A177-3AD203B41FA5}">
                      <a16:colId xmlns:a16="http://schemas.microsoft.com/office/drawing/2014/main" val="1997309166"/>
                    </a:ext>
                  </a:extLst>
                </a:gridCol>
                <a:gridCol w="404061">
                  <a:extLst>
                    <a:ext uri="{9D8B030D-6E8A-4147-A177-3AD203B41FA5}">
                      <a16:colId xmlns:a16="http://schemas.microsoft.com/office/drawing/2014/main" val="1862962217"/>
                    </a:ext>
                  </a:extLst>
                </a:gridCol>
              </a:tblGrid>
              <a:tr h="24847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048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92BA2C-B67E-4555-A6B2-D1553BF2B871}"/>
              </a:ext>
            </a:extLst>
          </p:cNvPr>
          <p:cNvSpPr txBox="1"/>
          <p:nvPr/>
        </p:nvSpPr>
        <p:spPr>
          <a:xfrm>
            <a:off x="395536" y="3776640"/>
            <a:ext cx="88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400" b="1" dirty="0"/>
              <a:t>Tab</a:t>
            </a:r>
            <a:r>
              <a:rPr lang="ru-RU" altLang="ru-RU" sz="1400" b="1" dirty="0"/>
              <a:t>1_</a:t>
            </a:r>
            <a:r>
              <a:rPr lang="en-US" altLang="ru-RU" sz="1400" b="1" dirty="0"/>
              <a:t>1 </a:t>
            </a:r>
            <a:endParaRPr lang="ru-R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D4051-932B-4A83-96DF-86BE5819E76D}"/>
              </a:ext>
            </a:extLst>
          </p:cNvPr>
          <p:cNvSpPr txBox="1"/>
          <p:nvPr/>
        </p:nvSpPr>
        <p:spPr>
          <a:xfrm>
            <a:off x="395536" y="4276997"/>
            <a:ext cx="88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400" b="1" dirty="0"/>
              <a:t>Tab</a:t>
            </a:r>
            <a:r>
              <a:rPr lang="ru-RU" altLang="ru-RU" sz="1400" b="1" dirty="0"/>
              <a:t>1_</a:t>
            </a:r>
            <a:r>
              <a:rPr lang="en-US" altLang="ru-RU" sz="1400" b="1" dirty="0"/>
              <a:t>2 </a:t>
            </a:r>
            <a:endParaRPr lang="ru-RU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ED3FC-C415-43B9-81F9-13B139FC2506}"/>
              </a:ext>
            </a:extLst>
          </p:cNvPr>
          <p:cNvSpPr txBox="1"/>
          <p:nvPr/>
        </p:nvSpPr>
        <p:spPr>
          <a:xfrm>
            <a:off x="395536" y="3156782"/>
            <a:ext cx="88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400" b="1" dirty="0"/>
              <a:t>Tab</a:t>
            </a:r>
            <a:r>
              <a:rPr lang="ru-RU" altLang="ru-RU" sz="1400" b="1" dirty="0"/>
              <a:t>1_</a:t>
            </a:r>
            <a:r>
              <a:rPr lang="en-US" altLang="ru-RU" sz="1400" b="1" dirty="0"/>
              <a:t>1 </a:t>
            </a:r>
            <a:endParaRPr lang="ru-R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8433E-A9DA-42B4-9BFA-35E8C9A77E4F}"/>
              </a:ext>
            </a:extLst>
          </p:cNvPr>
          <p:cNvSpPr txBox="1"/>
          <p:nvPr/>
        </p:nvSpPr>
        <p:spPr>
          <a:xfrm>
            <a:off x="1181588" y="2826577"/>
            <a:ext cx="243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До </a:t>
            </a:r>
            <a:r>
              <a:rPr lang="ru-RU" sz="1400" b="1" dirty="0" err="1"/>
              <a:t>денормализации</a:t>
            </a:r>
            <a:endParaRPr lang="ru-RU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798A3-95E2-42D1-A817-6269004EA0E1}"/>
              </a:ext>
            </a:extLst>
          </p:cNvPr>
          <p:cNvSpPr txBox="1"/>
          <p:nvPr/>
        </p:nvSpPr>
        <p:spPr>
          <a:xfrm>
            <a:off x="1083803" y="3471840"/>
            <a:ext cx="243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После </a:t>
            </a:r>
            <a:r>
              <a:rPr lang="ru-RU" sz="1400" b="1" dirty="0" err="1"/>
              <a:t>денормализации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0104039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C3300"/>
                </a:solidFill>
              </a:rPr>
              <a:t>Нисходящая </a:t>
            </a:r>
            <a:r>
              <a:rPr lang="ru-RU" sz="2000" b="1" dirty="0" err="1">
                <a:solidFill>
                  <a:srgbClr val="CC3300"/>
                </a:solidFill>
              </a:rPr>
              <a:t>денормализация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D72DDB-EB41-4733-96DE-81AA2CBD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96634"/>
            <a:ext cx="1952307" cy="2617285"/>
          </a:xfrm>
          <a:prstGeom prst="rect">
            <a:avLst/>
          </a:prstGeom>
        </p:spPr>
      </p:pic>
      <p:sp>
        <p:nvSpPr>
          <p:cNvPr id="8" name="Объект 3">
            <a:extLst>
              <a:ext uri="{FF2B5EF4-FFF2-40B4-BE49-F238E27FC236}">
                <a16:creationId xmlns:a16="http://schemas.microsoft.com/office/drawing/2014/main" id="{46A1CEE3-0BC9-4A53-929F-7297BAF7A9FC}"/>
              </a:ext>
            </a:extLst>
          </p:cNvPr>
          <p:cNvSpPr>
            <a:spLocks noGrp="1"/>
          </p:cNvSpPr>
          <p:nvPr/>
        </p:nvSpPr>
        <p:spPr>
          <a:xfrm>
            <a:off x="1079612" y="3435846"/>
            <a:ext cx="698477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dirty="0">
                <a:solidFill>
                  <a:srgbClr val="000099"/>
                </a:solidFill>
              </a:rPr>
              <a:t>Имеет смысл только если столбец </a:t>
            </a:r>
            <a:r>
              <a:rPr lang="en-US" sz="1400" b="1" dirty="0"/>
              <a:t>Name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часто используется в запросах к таблице </a:t>
            </a:r>
            <a:r>
              <a:rPr lang="en-US" sz="1400" b="1" dirty="0"/>
              <a:t>Order_2</a:t>
            </a:r>
            <a:r>
              <a:rPr lang="ru-RU" sz="1400" dirty="0">
                <a:solidFill>
                  <a:srgbClr val="000099"/>
                </a:solidFill>
              </a:rPr>
              <a:t>, когда эти запросы критические, то есть используют  достаточно много ресурсов. Соединение таблиц даст тот же результат, но запрос будет работать медленнее.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7274A7-A988-4919-A4CF-9DEA778A3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96634"/>
            <a:ext cx="1952307" cy="2706981"/>
          </a:xfrm>
          <a:prstGeom prst="rect">
            <a:avLst/>
          </a:prstGeom>
        </p:spPr>
      </p:pic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24A0DC6E-6CF5-4EE3-8C3B-5BCDC140D3F5}"/>
              </a:ext>
            </a:extLst>
          </p:cNvPr>
          <p:cNvCxnSpPr>
            <a:cxnSpLocks/>
          </p:cNvCxnSpPr>
          <p:nvPr/>
        </p:nvCxnSpPr>
        <p:spPr>
          <a:xfrm rot="5400000">
            <a:off x="5256076" y="1671650"/>
            <a:ext cx="1728192" cy="36004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33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C3300"/>
                </a:solidFill>
              </a:rPr>
              <a:t>Восходящая </a:t>
            </a:r>
            <a:r>
              <a:rPr lang="ru-RU" sz="2000" b="1" dirty="0" err="1">
                <a:solidFill>
                  <a:srgbClr val="CC3300"/>
                </a:solidFill>
              </a:rPr>
              <a:t>денормализация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F1C239-67C8-40BD-9410-6BCB190A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551384"/>
            <a:ext cx="2448272" cy="4040732"/>
          </a:xfrm>
          <a:prstGeom prst="rect">
            <a:avLst/>
          </a:prstGeom>
        </p:spPr>
      </p:pic>
      <p:sp>
        <p:nvSpPr>
          <p:cNvPr id="6" name="Скругленный прямоугольник 49">
            <a:extLst>
              <a:ext uri="{FF2B5EF4-FFF2-40B4-BE49-F238E27FC236}">
                <a16:creationId xmlns:a16="http://schemas.microsoft.com/office/drawing/2014/main" id="{ED43A21F-0EB1-4398-BA3A-54B7A6678927}"/>
              </a:ext>
            </a:extLst>
          </p:cNvPr>
          <p:cNvSpPr/>
          <p:nvPr/>
        </p:nvSpPr>
        <p:spPr>
          <a:xfrm>
            <a:off x="4788024" y="1707654"/>
            <a:ext cx="271208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solidFill>
                  <a:srgbClr val="000099"/>
                </a:solidFill>
              </a:rPr>
              <a:t>Сумма заказа </a:t>
            </a:r>
            <a:r>
              <a:rPr lang="en-US" sz="1600" b="1" dirty="0">
                <a:solidFill>
                  <a:schemeClr val="tx1"/>
                </a:solidFill>
              </a:rPr>
              <a:t>total</a:t>
            </a:r>
            <a:r>
              <a:rPr lang="en-US" sz="1600" dirty="0">
                <a:solidFill>
                  <a:srgbClr val="000099"/>
                </a:solidFill>
              </a:rPr>
              <a:t> </a:t>
            </a:r>
            <a:r>
              <a:rPr lang="ru-RU" sz="1600" dirty="0">
                <a:solidFill>
                  <a:srgbClr val="000099"/>
                </a:solidFill>
              </a:rPr>
              <a:t> вычисляется как сумма  строк заказа </a:t>
            </a:r>
            <a:r>
              <a:rPr lang="en-US" sz="1600" b="1" dirty="0">
                <a:solidFill>
                  <a:schemeClr val="tx1"/>
                </a:solidFill>
              </a:rPr>
              <a:t>subtotal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6A3AFC33-B88E-4857-990D-AAB8049ABB42}"/>
              </a:ext>
            </a:extLst>
          </p:cNvPr>
          <p:cNvCxnSpPr/>
          <p:nvPr/>
        </p:nvCxnSpPr>
        <p:spPr>
          <a:xfrm rot="5400000" flipH="1" flipV="1">
            <a:off x="1403648" y="2715766"/>
            <a:ext cx="2304256" cy="2880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211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1995686"/>
            <a:ext cx="9144000" cy="864096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5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5245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Построение схемы базы в рамках диаграммы сущность-связь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1600" dirty="0">
                <a:effectLst/>
                <a:latin typeface="+mn-lt"/>
                <a:ea typeface="Times New Roman" panose="02020603050405020304" pitchFamily="18" charset="0"/>
              </a:rPr>
              <a:t>Ниже описаны требования, предъявляемые к проектируемой базе данных. Постройте диаграмму "сущность-связь".</a:t>
            </a:r>
          </a:p>
          <a:p>
            <a:pPr indent="450215" algn="just"/>
            <a:endParaRPr lang="ru-RU" sz="1600" dirty="0">
              <a:latin typeface="+mn-lt"/>
              <a:ea typeface="Times New Roman" panose="02020603050405020304" pitchFamily="18" charset="0"/>
            </a:endParaRPr>
          </a:p>
          <a:p>
            <a:pPr indent="450215" algn="just"/>
            <a:r>
              <a:rPr lang="ru-RU" sz="1600" dirty="0">
                <a:solidFill>
                  <a:srgbClr val="000099"/>
                </a:solidFill>
                <a:effectLst/>
                <a:latin typeface="+mn-lt"/>
                <a:ea typeface="Times New Roman" panose="02020603050405020304" pitchFamily="18" charset="0"/>
              </a:rPr>
              <a:t>Базу данных использует для работы коллектив врачей. В таблицы должны быть занесены имя, пол, дата рождения и домашний адрес каждого их пациента. Всякий раз, когда врач осматривает больного, явившегося к нему на прием, или сам приходит к нему на дом, он записывает дату и место, где проводится осмотр, симптомы, диагноз и предписания больному, проставляет имя пациента, а также свое имя. Если врач прописывает больному какое-либо лекарство, в таблицу заносится название лекарства, способ его приема, словесное описание предполагаемого действия и возможных побочных эффектов.</a:t>
            </a:r>
          </a:p>
        </p:txBody>
      </p:sp>
    </p:spTree>
    <p:extLst>
      <p:ext uri="{BB962C8B-B14F-4D97-AF65-F5344CB8AC3E}">
        <p14:creationId xmlns:p14="http://schemas.microsoft.com/office/powerpoint/2010/main" val="3993949661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10958</TotalTime>
  <Words>9312</Words>
  <Application>Microsoft Office PowerPoint</Application>
  <PresentationFormat>Экран (16:9)</PresentationFormat>
  <Paragraphs>782</Paragraphs>
  <Slides>89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89</vt:i4>
      </vt:variant>
    </vt:vector>
  </HeadingPairs>
  <TitlesOfParts>
    <vt:vector size="98" baseType="lpstr">
      <vt:lpstr>Arial</vt:lpstr>
      <vt:lpstr>Cambria Math</vt:lpstr>
      <vt:lpstr>Georgia</vt:lpstr>
      <vt:lpstr>Symbol</vt:lpstr>
      <vt:lpstr>Times New Roman</vt:lpstr>
      <vt:lpstr>Wingdings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543</cp:revision>
  <dcterms:created xsi:type="dcterms:W3CDTF">2014-10-05T21:41:36Z</dcterms:created>
  <dcterms:modified xsi:type="dcterms:W3CDTF">2023-05-22T06:06:33Z</dcterms:modified>
</cp:coreProperties>
</file>