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20"/>
  </p:notesMasterIdLst>
  <p:handoutMasterIdLst>
    <p:handoutMasterId r:id="rId21"/>
  </p:handoutMasterIdLst>
  <p:sldIdLst>
    <p:sldId id="330" r:id="rId4"/>
    <p:sldId id="489" r:id="rId5"/>
    <p:sldId id="495" r:id="rId6"/>
    <p:sldId id="494" r:id="rId7"/>
    <p:sldId id="491" r:id="rId8"/>
    <p:sldId id="510" r:id="rId9"/>
    <p:sldId id="511" r:id="rId10"/>
    <p:sldId id="493" r:id="rId11"/>
    <p:sldId id="490" r:id="rId12"/>
    <p:sldId id="512" r:id="rId13"/>
    <p:sldId id="519" r:id="rId14"/>
    <p:sldId id="520" r:id="rId15"/>
    <p:sldId id="521" r:id="rId16"/>
    <p:sldId id="522" r:id="rId17"/>
    <p:sldId id="524" r:id="rId18"/>
    <p:sldId id="502" r:id="rId19"/>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000099"/>
    <a:srgbClr val="009900"/>
    <a:srgbClr val="ABDB77"/>
    <a:srgbClr val="FFCD2D"/>
    <a:srgbClr val="E6AF00"/>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p:cViewPr varScale="1">
        <p:scale>
          <a:sx n="113" d="100"/>
          <a:sy n="113" d="100"/>
        </p:scale>
        <p:origin x="614" y="91"/>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1160092" y="4763019"/>
            <a:ext cx="6822628" cy="276999"/>
          </a:xfrm>
          <a:prstGeom prst="rect">
            <a:avLst/>
          </a:prstGeom>
          <a:noFill/>
          <a:ln w="9525">
            <a:noFill/>
            <a:miter lim="800000"/>
            <a:headEnd/>
            <a:tailEnd/>
          </a:ln>
          <a:effectLst/>
        </p:spPr>
        <p:txBody>
          <a:bodyPr wrap="square">
            <a:spAutoFit/>
          </a:bodyPr>
          <a:lstStyle/>
          <a:p>
            <a:pPr algn="ctr"/>
            <a:r>
              <a:rPr lang="ru-RU" sz="1200" b="1" dirty="0">
                <a:solidFill>
                  <a:srgbClr val="000099"/>
                </a:solidFill>
                <a:effectLst>
                  <a:outerShdw blurRad="38100" dist="38100" dir="2700000" algn="tl">
                    <a:srgbClr val="C0C0C0"/>
                  </a:outerShdw>
                </a:effectLst>
              </a:rPr>
              <a:t>Объектно-ориентированный подход к проектированию ИС</a:t>
            </a:r>
            <a:r>
              <a:rPr lang="en-US" sz="1200" b="1" dirty="0">
                <a:solidFill>
                  <a:srgbClr val="000099"/>
                </a:solidFill>
                <a:effectLst>
                  <a:outerShdw blurRad="38100" dist="38100" dir="2700000" algn="tl">
                    <a:srgbClr val="C0C0C0"/>
                  </a:outerShdw>
                </a:effectLst>
              </a:rPr>
              <a:t>.</a:t>
            </a:r>
            <a:r>
              <a:rPr lang="ru-RU" sz="1200" b="1" dirty="0">
                <a:solidFill>
                  <a:srgbClr val="000099"/>
                </a:solidFill>
                <a:effectLst>
                  <a:outerShdw blurRad="38100" dist="38100" dir="2700000" algn="tl">
                    <a:srgbClr val="C0C0C0"/>
                  </a:outerShdw>
                </a:effectLst>
              </a:rPr>
              <a:t> Диаграмма пакетов.</a:t>
            </a:r>
            <a:r>
              <a:rPr lang="en-US" sz="1200" b="1" dirty="0">
                <a:solidFill>
                  <a:srgbClr val="000099"/>
                </a:solidFill>
                <a:effectLst>
                  <a:outerShdw blurRad="38100" dist="38100" dir="2700000" algn="tl">
                    <a:srgbClr val="C0C0C0"/>
                  </a:outerShdw>
                </a:effectLst>
              </a:rPr>
              <a:t> </a:t>
            </a:r>
            <a:endParaRPr lang="ru-RU" sz="1200" b="1" dirty="0">
              <a:solidFill>
                <a:srgbClr val="000099"/>
              </a:solidFill>
              <a:effectLst>
                <a:outerShdw blurRad="38100" dist="38100" dir="2700000" algn="tl">
                  <a:srgbClr val="C0C0C0"/>
                </a:outerShdw>
              </a:effectLst>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16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Кубанский</a:t>
            </a:r>
            <a:r>
              <a:rPr lang="ru-RU" sz="1400" b="1" baseline="0" dirty="0">
                <a:solidFill>
                  <a:srgbClr val="000099"/>
                </a:solidFill>
              </a:rPr>
              <a:t> государственный университет</a:t>
            </a:r>
            <a:endParaRPr lang="ru-RU" sz="1400" b="1" dirty="0">
              <a:solidFill>
                <a:srgbClr val="000099"/>
              </a:solidFill>
            </a:endParaRPr>
          </a:p>
          <a:p>
            <a:pPr algn="ctr" eaLnBrk="0" hangingPunct="0"/>
            <a:r>
              <a:rPr lang="ru-RU" sz="1400" b="1" dirty="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Факультет компьютерных</a:t>
            </a:r>
            <a:r>
              <a:rPr lang="ru-RU" sz="1400" b="1" baseline="0" dirty="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0" y="2784872"/>
            <a:ext cx="9144000" cy="1568051"/>
          </a:xfrm>
          <a:prstGeom prst="rect">
            <a:avLst/>
          </a:prstGeom>
          <a:noFill/>
          <a:ln w="9525">
            <a:noFill/>
            <a:miter lim="800000"/>
            <a:headEnd/>
            <a:tailEnd/>
          </a:ln>
          <a:effectLst/>
        </p:spPr>
        <p:txBody>
          <a:bodyPr anchor="t"/>
          <a:lstStyle/>
          <a:p>
            <a:pPr algn="ctr"/>
            <a:r>
              <a:rPr lang="ru-RU" sz="2000" b="1" dirty="0">
                <a:solidFill>
                  <a:srgbClr val="000099"/>
                </a:solidFill>
                <a:effectLst>
                  <a:outerShdw blurRad="38100" dist="38100" dir="2700000" algn="tl">
                    <a:srgbClr val="C0C0C0"/>
                  </a:outerShdw>
                </a:effectLst>
              </a:rPr>
              <a:t>Лекция 7</a:t>
            </a:r>
            <a:r>
              <a:rPr lang="en-US" sz="2000" b="1" dirty="0">
                <a:solidFill>
                  <a:srgbClr val="000099"/>
                </a:solidFill>
                <a:effectLst>
                  <a:outerShdw blurRad="38100" dist="38100" dir="2700000" algn="tl">
                    <a:srgbClr val="C0C0C0"/>
                  </a:outerShdw>
                </a:effectLst>
              </a:rPr>
              <a:t>. </a:t>
            </a:r>
            <a:r>
              <a:rPr lang="ru-RU" sz="2000" b="1" dirty="0">
                <a:solidFill>
                  <a:srgbClr val="000099"/>
                </a:solidFill>
                <a:effectLst>
                  <a:outerShdw blurRad="38100" dist="38100" dir="2700000" algn="tl">
                    <a:srgbClr val="C0C0C0"/>
                  </a:outerShdw>
                </a:effectLst>
              </a:rPr>
              <a:t>Объектно-ориентированный подход к проектированию ИС</a:t>
            </a:r>
            <a:r>
              <a:rPr lang="en-US" sz="2000" b="1" dirty="0">
                <a:solidFill>
                  <a:srgbClr val="000099"/>
                </a:solidFill>
                <a:effectLst>
                  <a:outerShdw blurRad="38100" dist="38100" dir="2700000" algn="tl">
                    <a:srgbClr val="C0C0C0"/>
                  </a:outerShdw>
                </a:effectLst>
              </a:rPr>
              <a:t>.</a:t>
            </a:r>
            <a:r>
              <a:rPr lang="ru-RU" sz="2000" b="1" dirty="0">
                <a:solidFill>
                  <a:srgbClr val="000099"/>
                </a:solidFill>
                <a:effectLst>
                  <a:outerShdw blurRad="38100" dist="38100" dir="2700000" algn="tl">
                    <a:srgbClr val="C0C0C0"/>
                  </a:outerShdw>
                </a:effectLst>
              </a:rPr>
              <a:t> Диаграмма пакетов</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09.03.03 – Прикладная информатика</a:t>
            </a: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926871"/>
            <a:ext cx="9144000" cy="584775"/>
          </a:xfrm>
          <a:prstGeom prst="rect">
            <a:avLst/>
          </a:prstGeom>
        </p:spPr>
        <p:txBody>
          <a:bodyPr wrap="square">
            <a:spAutoFit/>
          </a:bodyPr>
          <a:lstStyle/>
          <a:p>
            <a:pPr algn="ctr"/>
            <a:r>
              <a:rPr lang="en-US" sz="3200" b="1" dirty="0">
                <a:solidFill>
                  <a:srgbClr val="000099"/>
                </a:solidFill>
                <a:effectLst>
                  <a:outerShdw blurRad="38100" dist="38100" dir="2700000" algn="tl">
                    <a:srgbClr val="C0C0C0"/>
                  </a:outerShdw>
                </a:effectLst>
              </a:rPr>
              <a:t>Case-</a:t>
            </a:r>
            <a:r>
              <a:rPr lang="ru-RU" sz="3200" b="1" dirty="0">
                <a:solidFill>
                  <a:srgbClr val="000099"/>
                </a:solidFill>
                <a:effectLst>
                  <a:outerShdw blurRad="38100" dist="38100" dir="2700000" algn="tl">
                    <a:srgbClr val="C0C0C0"/>
                  </a:outerShdw>
                </a:effectLst>
              </a:rPr>
              <a:t>средства проектирования БД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Рекомендации по графическому изображению диаграмм языка UML</a:t>
            </a:r>
          </a:p>
        </p:txBody>
      </p:sp>
      <p:sp>
        <p:nvSpPr>
          <p:cNvPr id="13" name="Прямоугольник 12"/>
          <p:cNvSpPr/>
          <p:nvPr/>
        </p:nvSpPr>
        <p:spPr>
          <a:xfrm>
            <a:off x="-15302" y="461651"/>
            <a:ext cx="9144000" cy="3985706"/>
          </a:xfrm>
          <a:prstGeom prst="rect">
            <a:avLst/>
          </a:prstGeom>
        </p:spPr>
        <p:txBody>
          <a:bodyPr wrap="square">
            <a:spAutoFit/>
          </a:bodyPr>
          <a:lstStyle/>
          <a:p>
            <a:pPr marL="171450" indent="-171450" algn="just">
              <a:buFont typeface="Arial" pitchFamily="34" charset="0"/>
              <a:buChar char="•"/>
            </a:pPr>
            <a:r>
              <a:rPr lang="ru-RU" sz="1150" u="sng" dirty="0">
                <a:solidFill>
                  <a:srgbClr val="000099"/>
                </a:solidFill>
              </a:rPr>
              <a:t>Каждая диаграмма должна быть самодостаточной для правильной интерпретации всех ее элементов и понимания семантики всех используемых графических символов</a:t>
            </a:r>
            <a:r>
              <a:rPr lang="ru-RU" sz="1150" dirty="0">
                <a:solidFill>
                  <a:srgbClr val="000099"/>
                </a:solidFill>
              </a:rPr>
              <a:t>. Любые пояснительные тексты, не являющиеся собственными элементами диаграммы (</a:t>
            </a:r>
            <a:r>
              <a:rPr lang="ru-RU" sz="1150" i="1" dirty="0">
                <a:solidFill>
                  <a:srgbClr val="000099"/>
                </a:solidFill>
              </a:rPr>
              <a:t>например, комментариями</a:t>
            </a:r>
            <a:r>
              <a:rPr lang="ru-RU" sz="1150" dirty="0">
                <a:solidFill>
                  <a:srgbClr val="000099"/>
                </a:solidFill>
              </a:rPr>
              <a:t>), не должны приниматься во внимание разработчиками. В то же время общие фрагменты диаграмм могут уточняться или детализироваться на других диаграммах этого же типа, образуя вложенные или подчиненные диаграммы. </a:t>
            </a:r>
            <a:r>
              <a:rPr lang="ru-RU" sz="1150" b="1" dirty="0">
                <a:solidFill>
                  <a:srgbClr val="000099"/>
                </a:solidFill>
              </a:rPr>
              <a:t>Модель системы на языке UML представляет собой пакет иерархически вложенных диаграмм</a:t>
            </a:r>
            <a:r>
              <a:rPr lang="ru-RU" sz="1150" dirty="0">
                <a:solidFill>
                  <a:srgbClr val="000099"/>
                </a:solidFill>
              </a:rPr>
              <a:t>, детализация которых должна быть достаточной для последующей генерации программного кода, реализующего проект соответствующей системы.</a:t>
            </a:r>
          </a:p>
          <a:p>
            <a:pPr marL="171450" indent="-171450" algn="just">
              <a:buFont typeface="Arial" pitchFamily="34" charset="0"/>
              <a:buChar char="•"/>
            </a:pPr>
            <a:r>
              <a:rPr lang="ru-RU" sz="1150" u="sng" dirty="0">
                <a:solidFill>
                  <a:srgbClr val="000099"/>
                </a:solidFill>
              </a:rPr>
              <a:t>Количество типов диаграмм для конкретной модели приложения строго не фиксировано</a:t>
            </a:r>
            <a:r>
              <a:rPr lang="ru-RU" sz="1150" dirty="0">
                <a:solidFill>
                  <a:srgbClr val="000099"/>
                </a:solidFill>
              </a:rPr>
              <a:t>. </a:t>
            </a:r>
            <a:r>
              <a:rPr lang="ru-RU" sz="1150" i="1" dirty="0">
                <a:solidFill>
                  <a:srgbClr val="000099"/>
                </a:solidFill>
              </a:rPr>
              <a:t>Для простых приложений нет необходимости строить все без исключения типы диаграмм</a:t>
            </a:r>
            <a:r>
              <a:rPr lang="ru-RU" sz="1150" dirty="0">
                <a:solidFill>
                  <a:srgbClr val="000099"/>
                </a:solidFill>
              </a:rPr>
              <a:t>. Некоторые из них могут просто отсутствовать в проекте системы, и это не будет считаться ошибкой разработчика. Важно понимать, что перечень диаграмм зависит от специфики конкретного проекта системы.</a:t>
            </a:r>
          </a:p>
          <a:p>
            <a:pPr marL="171450" indent="-171450" algn="just">
              <a:buFont typeface="Arial" pitchFamily="34" charset="0"/>
              <a:buChar char="•"/>
            </a:pPr>
            <a:r>
              <a:rPr lang="ru-RU" sz="1150" u="sng" dirty="0">
                <a:solidFill>
                  <a:srgbClr val="000099"/>
                </a:solidFill>
              </a:rPr>
              <a:t>Любая модель системы должна содержать только те элементы, которые определены в нотации языка UML</a:t>
            </a:r>
            <a:r>
              <a:rPr lang="ru-RU" sz="1150" dirty="0">
                <a:solidFill>
                  <a:srgbClr val="000099"/>
                </a:solidFill>
              </a:rPr>
              <a:t>. Имеется в виду требование начинать разработку проекта, используя только те конструкции, которые уже определены в метамодели UML. И только при отсутствии необходимых базовых элементов языка UML следует использовать механизмы их расширения для адекватного представления конкретной модели системы. Не допускается переопределение семантики тех элементов, которые отнесены к базовой нотации метамодели языка UML.</a:t>
            </a:r>
            <a:endParaRPr lang="en-US" sz="1150" dirty="0">
              <a:solidFill>
                <a:srgbClr val="000099"/>
              </a:solidFill>
            </a:endParaRPr>
          </a:p>
          <a:p>
            <a:pPr algn="just"/>
            <a:endParaRPr lang="ru-RU" sz="1150" dirty="0">
              <a:solidFill>
                <a:srgbClr val="000099"/>
              </a:solidFill>
            </a:endParaRPr>
          </a:p>
          <a:p>
            <a:pPr algn="just"/>
            <a:r>
              <a:rPr lang="ru-RU" sz="1150" dirty="0">
                <a:solidFill>
                  <a:srgbClr val="000099"/>
                </a:solidFill>
              </a:rPr>
              <a:t>Нужно отметить, что наличие в инструментальных CASE-средствах встроенной поддержки визуализации различных диаграмм языка UML позволяет в некоторой степени исключить ошибочное использование графических символов, а также контролировать уникальность имен элементов диаграмм. Однако, необходимо помнить, что недостаточно формальный характер языка UML и возможность его расширения может служить источником потенциальных ошибок, которые в полном объеме вряд</a:t>
            </a:r>
            <a:r>
              <a:rPr lang="en-US" sz="1150" dirty="0">
                <a:solidFill>
                  <a:srgbClr val="000099"/>
                </a:solidFill>
              </a:rPr>
              <a:t>-</a:t>
            </a:r>
            <a:r>
              <a:rPr lang="ru-RU" sz="1150" dirty="0">
                <a:solidFill>
                  <a:srgbClr val="000099"/>
                </a:solidFill>
              </a:rPr>
              <a:t>ли будут выявлены инструментальными средствами. </a:t>
            </a:r>
          </a:p>
        </p:txBody>
      </p:sp>
    </p:spTree>
    <p:extLst>
      <p:ext uri="{BB962C8B-B14F-4D97-AF65-F5344CB8AC3E}">
        <p14:creationId xmlns:p14="http://schemas.microsoft.com/office/powerpoint/2010/main" val="141719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Диаграмма пакетов в языке </a:t>
            </a:r>
            <a:r>
              <a:rPr lang="en-US" sz="2000" b="1" dirty="0">
                <a:solidFill>
                  <a:srgbClr val="000099"/>
                </a:solidFill>
              </a:rPr>
              <a:t>UML</a:t>
            </a:r>
            <a:endParaRPr lang="ru-RU" sz="2000" b="1" dirty="0">
              <a:solidFill>
                <a:srgbClr val="000099"/>
              </a:solidFill>
            </a:endParaRPr>
          </a:p>
        </p:txBody>
      </p:sp>
      <p:sp>
        <p:nvSpPr>
          <p:cNvPr id="3" name="Прямоугольник 2"/>
          <p:cNvSpPr/>
          <p:nvPr/>
        </p:nvSpPr>
        <p:spPr>
          <a:xfrm>
            <a:off x="-2917" y="464560"/>
            <a:ext cx="9144000" cy="3231654"/>
          </a:xfrm>
          <a:prstGeom prst="rect">
            <a:avLst/>
          </a:prstGeom>
        </p:spPr>
        <p:txBody>
          <a:bodyPr wrap="square">
            <a:spAutoFit/>
          </a:bodyPr>
          <a:lstStyle/>
          <a:p>
            <a:pPr algn="just">
              <a:buFont typeface="Wingdings" pitchFamily="2" charset="2"/>
              <a:buNone/>
            </a:pPr>
            <a:r>
              <a:rPr lang="ru-RU" sz="1200" dirty="0">
                <a:solidFill>
                  <a:srgbClr val="000099"/>
                </a:solidFill>
              </a:rPr>
              <a:t>Для описания языка UML используются средства самого языка. К базовым средствам относится </a:t>
            </a:r>
            <a:r>
              <a:rPr lang="ru-RU" sz="1200" b="1" dirty="0">
                <a:solidFill>
                  <a:srgbClr val="000099"/>
                </a:solidFill>
              </a:rPr>
              <a:t>пакет</a:t>
            </a:r>
            <a:r>
              <a:rPr lang="ru-RU" sz="1200" dirty="0">
                <a:solidFill>
                  <a:srgbClr val="000099"/>
                </a:solidFill>
              </a:rPr>
              <a:t>, который </a:t>
            </a:r>
            <a:r>
              <a:rPr lang="ru-RU" sz="1200" u="sng" dirty="0">
                <a:solidFill>
                  <a:srgbClr val="000099"/>
                </a:solidFill>
              </a:rPr>
              <a:t>служит для группировки элементов модели</a:t>
            </a:r>
            <a:r>
              <a:rPr lang="ru-RU" sz="1200" dirty="0">
                <a:solidFill>
                  <a:srgbClr val="000099"/>
                </a:solidFill>
              </a:rPr>
              <a:t>. При этом сами элементы модели, в том числе произвольные сущности, отнесенные к одному пакету, выступают в роли единого целого. При этом все разновидности элементов графической нотации языка UML организованы в пакеты.</a:t>
            </a:r>
          </a:p>
          <a:p>
            <a:pPr algn="just">
              <a:buFont typeface="Wingdings" pitchFamily="2" charset="2"/>
              <a:buNone/>
            </a:pPr>
            <a:r>
              <a:rPr lang="ru-RU" sz="1200" b="1" dirty="0">
                <a:solidFill>
                  <a:srgbClr val="CC3300"/>
                </a:solidFill>
              </a:rPr>
              <a:t>Пакет</a:t>
            </a:r>
            <a:r>
              <a:rPr lang="ru-RU" sz="1200" dirty="0">
                <a:solidFill>
                  <a:srgbClr val="CC3300"/>
                </a:solidFill>
              </a:rPr>
              <a:t> </a:t>
            </a:r>
            <a:r>
              <a:rPr lang="ru-RU" sz="1200" dirty="0">
                <a:solidFill>
                  <a:srgbClr val="000099"/>
                </a:solidFill>
              </a:rPr>
              <a:t>(</a:t>
            </a:r>
            <a:r>
              <a:rPr lang="ru-RU" sz="1200" dirty="0" err="1">
                <a:solidFill>
                  <a:srgbClr val="000099"/>
                </a:solidFill>
              </a:rPr>
              <a:t>package</a:t>
            </a:r>
            <a:r>
              <a:rPr lang="ru-RU" sz="1200" dirty="0">
                <a:solidFill>
                  <a:srgbClr val="000099"/>
                </a:solidFill>
              </a:rPr>
              <a:t>) — общецелевой </a:t>
            </a:r>
            <a:r>
              <a:rPr lang="ru-RU" sz="1200" i="1" dirty="0">
                <a:solidFill>
                  <a:srgbClr val="000099"/>
                </a:solidFill>
              </a:rPr>
              <a:t>механизм для организации</a:t>
            </a:r>
            <a:r>
              <a:rPr lang="ru-RU" sz="1200" dirty="0">
                <a:solidFill>
                  <a:srgbClr val="000099"/>
                </a:solidFill>
              </a:rPr>
              <a:t> различных </a:t>
            </a:r>
            <a:r>
              <a:rPr lang="ru-RU" sz="1200" i="1" dirty="0">
                <a:solidFill>
                  <a:srgbClr val="000099"/>
                </a:solidFill>
              </a:rPr>
              <a:t>элементов модели</a:t>
            </a:r>
            <a:r>
              <a:rPr lang="ru-RU" sz="1200" dirty="0">
                <a:solidFill>
                  <a:srgbClr val="000099"/>
                </a:solidFill>
              </a:rPr>
              <a:t> в множество, реализующий системный принцип декомпозиции модели сложной системы и допускающий вложенность пакетов друг в друга.</a:t>
            </a:r>
          </a:p>
          <a:p>
            <a:pPr algn="just">
              <a:buFont typeface="Wingdings" pitchFamily="2" charset="2"/>
              <a:buNone/>
            </a:pPr>
            <a:r>
              <a:rPr lang="ru-RU" sz="1200" dirty="0">
                <a:solidFill>
                  <a:srgbClr val="000099"/>
                </a:solidFill>
              </a:rPr>
              <a:t>Пакет - основной способ организации элементов модели в языке UML. Каждый пакет владеет всеми своими элементами, т. е. теми элементами, которые включены в него. Про соответствующие элементы пакета говорят, что они принадлежат пакету или входят в него. При этом каждый элемент может принадлежать только одному пакету. В свою очередь, одни пакеты могут быть вложены в другие.</a:t>
            </a:r>
          </a:p>
          <a:p>
            <a:pPr algn="just">
              <a:buFont typeface="Wingdings" pitchFamily="2" charset="2"/>
              <a:buNone/>
            </a:pPr>
            <a:r>
              <a:rPr lang="ru-RU" sz="1200" b="1" dirty="0" err="1">
                <a:solidFill>
                  <a:srgbClr val="CC3300"/>
                </a:solidFill>
              </a:rPr>
              <a:t>Подпакет</a:t>
            </a:r>
            <a:r>
              <a:rPr lang="ru-RU" sz="1200" dirty="0">
                <a:solidFill>
                  <a:srgbClr val="CC3300"/>
                </a:solidFill>
              </a:rPr>
              <a:t> </a:t>
            </a:r>
            <a:r>
              <a:rPr lang="ru-RU" sz="1200" dirty="0">
                <a:solidFill>
                  <a:srgbClr val="000099"/>
                </a:solidFill>
              </a:rPr>
              <a:t>(</a:t>
            </a:r>
            <a:r>
              <a:rPr lang="ru-RU" sz="1200" dirty="0" err="1">
                <a:solidFill>
                  <a:srgbClr val="000099"/>
                </a:solidFill>
              </a:rPr>
              <a:t>subpackege</a:t>
            </a:r>
            <a:r>
              <a:rPr lang="ru-RU" sz="1200" dirty="0">
                <a:solidFill>
                  <a:srgbClr val="000099"/>
                </a:solidFill>
              </a:rPr>
              <a:t>) — пакет, который является </a:t>
            </a:r>
            <a:r>
              <a:rPr lang="ru-RU" sz="1200" i="1" dirty="0">
                <a:solidFill>
                  <a:srgbClr val="000099"/>
                </a:solidFill>
              </a:rPr>
              <a:t>составной частью другого пакета</a:t>
            </a:r>
            <a:r>
              <a:rPr lang="ru-RU" sz="1200" dirty="0">
                <a:solidFill>
                  <a:srgbClr val="000099"/>
                </a:solidFill>
              </a:rPr>
              <a:t>. По определению </a:t>
            </a:r>
            <a:r>
              <a:rPr lang="ru-RU" sz="1200" u="sng" dirty="0">
                <a:solidFill>
                  <a:srgbClr val="000099"/>
                </a:solidFill>
              </a:rPr>
              <a:t>все элементы </a:t>
            </a:r>
            <a:r>
              <a:rPr lang="ru-RU" sz="1200" u="sng" dirty="0" err="1">
                <a:solidFill>
                  <a:srgbClr val="000099"/>
                </a:solidFill>
              </a:rPr>
              <a:t>подпакета</a:t>
            </a:r>
            <a:r>
              <a:rPr lang="ru-RU" sz="1200" u="sng" dirty="0">
                <a:solidFill>
                  <a:srgbClr val="000099"/>
                </a:solidFill>
              </a:rPr>
              <a:t> принадлежат и более общему пакету</a:t>
            </a:r>
            <a:r>
              <a:rPr lang="ru-RU" sz="1200" dirty="0">
                <a:solidFill>
                  <a:srgbClr val="000099"/>
                </a:solidFill>
              </a:rPr>
              <a:t>. Тем самым для элементов модели задается отношение вложенности пакетов, которое представляет собой </a:t>
            </a:r>
            <a:r>
              <a:rPr lang="ru-RU" sz="1200" i="1" dirty="0">
                <a:solidFill>
                  <a:srgbClr val="000099"/>
                </a:solidFill>
              </a:rPr>
              <a:t>иерархию</a:t>
            </a:r>
            <a:r>
              <a:rPr lang="ru-RU" sz="1200" dirty="0">
                <a:solidFill>
                  <a:srgbClr val="000099"/>
                </a:solidFill>
              </a:rPr>
              <a:t>.</a:t>
            </a:r>
            <a:endParaRPr lang="en-US" sz="1200" dirty="0">
              <a:solidFill>
                <a:srgbClr val="000099"/>
              </a:solidFill>
            </a:endParaRPr>
          </a:p>
          <a:p>
            <a:pPr algn="just">
              <a:buFont typeface="Wingdings" pitchFamily="2" charset="2"/>
              <a:buNone/>
            </a:pPr>
            <a:r>
              <a:rPr lang="ru-RU" sz="1200" dirty="0">
                <a:solidFill>
                  <a:srgbClr val="000099"/>
                </a:solidFill>
              </a:rPr>
              <a:t>Для графического изображения пакетов на диаграммах применяется специальный графический символ — большой прямоугольник с небольшим прямоугольником, присоединенным к левой части верхней стороны первого.</a:t>
            </a:r>
          </a:p>
          <a:p>
            <a:pPr algn="just">
              <a:buFont typeface="Wingdings" pitchFamily="2" charset="2"/>
              <a:buNone/>
            </a:pPr>
            <a:r>
              <a:rPr lang="ru-RU" sz="1200" dirty="0">
                <a:solidFill>
                  <a:srgbClr val="000099"/>
                </a:solidFill>
              </a:rPr>
              <a:t>Можно сказать, что визуально символ пакета напоминает пиктограмму папки в популярном графическом интерфейсе. Внутри большого прямоугольника может записываться информация, относящаяся к данному пакету. </a:t>
            </a:r>
          </a:p>
        </p:txBody>
      </p:sp>
    </p:spTree>
    <p:extLst>
      <p:ext uri="{BB962C8B-B14F-4D97-AF65-F5344CB8AC3E}">
        <p14:creationId xmlns:p14="http://schemas.microsoft.com/office/powerpoint/2010/main" val="25318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Пакеты в языке </a:t>
            </a:r>
            <a:r>
              <a:rPr lang="en-US" sz="2000" b="1" dirty="0">
                <a:solidFill>
                  <a:srgbClr val="000099"/>
                </a:solidFill>
              </a:rPr>
              <a:t>UML</a:t>
            </a:r>
            <a:endParaRPr lang="ru-RU" sz="2000" b="1" dirty="0">
              <a:solidFill>
                <a:srgbClr val="000099"/>
              </a:solidFill>
            </a:endParaRPr>
          </a:p>
        </p:txBody>
      </p:sp>
      <p:sp>
        <p:nvSpPr>
          <p:cNvPr id="3" name="Прямоугольник 2"/>
          <p:cNvSpPr/>
          <p:nvPr/>
        </p:nvSpPr>
        <p:spPr>
          <a:xfrm>
            <a:off x="-2917" y="464560"/>
            <a:ext cx="5367005" cy="3970318"/>
          </a:xfrm>
          <a:prstGeom prst="rect">
            <a:avLst/>
          </a:prstGeom>
        </p:spPr>
        <p:txBody>
          <a:bodyPr wrap="square">
            <a:spAutoFit/>
          </a:bodyPr>
          <a:lstStyle/>
          <a:p>
            <a:pPr algn="just">
              <a:buFont typeface="Wingdings" pitchFamily="2" charset="2"/>
              <a:buNone/>
            </a:pPr>
            <a:r>
              <a:rPr lang="ru-RU" sz="1200" dirty="0">
                <a:solidFill>
                  <a:srgbClr val="000099"/>
                </a:solidFill>
              </a:rPr>
              <a:t>Перед именем пакета может помещаться строка текста, содержащая ключевое слово, заранее определенное в языке UML и называемое стереотипом, например </a:t>
            </a:r>
            <a:r>
              <a:rPr lang="ru-RU" sz="1200" dirty="0" err="1">
                <a:solidFill>
                  <a:srgbClr val="000099"/>
                </a:solidFill>
              </a:rPr>
              <a:t>facade</a:t>
            </a:r>
            <a:r>
              <a:rPr lang="ru-RU" sz="1200" dirty="0">
                <a:solidFill>
                  <a:srgbClr val="000099"/>
                </a:solidFill>
              </a:rPr>
              <a:t>, </a:t>
            </a:r>
            <a:r>
              <a:rPr lang="ru-RU" sz="1200" dirty="0" err="1">
                <a:solidFill>
                  <a:srgbClr val="000099"/>
                </a:solidFill>
              </a:rPr>
              <a:t>framework</a:t>
            </a:r>
            <a:r>
              <a:rPr lang="ru-RU" sz="1200" dirty="0">
                <a:solidFill>
                  <a:srgbClr val="000099"/>
                </a:solidFill>
              </a:rPr>
              <a:t>, </a:t>
            </a:r>
            <a:r>
              <a:rPr lang="ru-RU" sz="1200" dirty="0" err="1">
                <a:solidFill>
                  <a:srgbClr val="000099"/>
                </a:solidFill>
              </a:rPr>
              <a:t>stub</a:t>
            </a:r>
            <a:r>
              <a:rPr lang="ru-RU" sz="1200" dirty="0">
                <a:solidFill>
                  <a:srgbClr val="000099"/>
                </a:solidFill>
              </a:rPr>
              <a:t> и </a:t>
            </a:r>
            <a:r>
              <a:rPr lang="ru-RU" sz="1200" dirty="0" err="1">
                <a:solidFill>
                  <a:srgbClr val="000099"/>
                </a:solidFill>
              </a:rPr>
              <a:t>topLevel</a:t>
            </a:r>
            <a:r>
              <a:rPr lang="ru-RU" sz="1200" dirty="0">
                <a:solidFill>
                  <a:srgbClr val="000099"/>
                </a:solidFill>
              </a:rPr>
              <a:t>. В качестве </a:t>
            </a:r>
            <a:r>
              <a:rPr lang="ru-RU" sz="1200" b="1" dirty="0">
                <a:solidFill>
                  <a:srgbClr val="000099"/>
                </a:solidFill>
              </a:rPr>
              <a:t>содержимого пакета </a:t>
            </a:r>
            <a:r>
              <a:rPr lang="ru-RU" sz="1200" dirty="0">
                <a:solidFill>
                  <a:srgbClr val="000099"/>
                </a:solidFill>
              </a:rPr>
              <a:t>могут выступать </a:t>
            </a:r>
            <a:r>
              <a:rPr lang="ru-RU" sz="1200" u="sng" dirty="0">
                <a:solidFill>
                  <a:srgbClr val="000099"/>
                </a:solidFill>
              </a:rPr>
              <a:t>имена его отдельных элементов и их свойства</a:t>
            </a:r>
            <a:r>
              <a:rPr lang="ru-RU" sz="1200" dirty="0">
                <a:solidFill>
                  <a:srgbClr val="000099"/>
                </a:solidFill>
              </a:rPr>
              <a:t>, такие как </a:t>
            </a:r>
            <a:r>
              <a:rPr lang="ru-RU" sz="1200" i="1" dirty="0">
                <a:solidFill>
                  <a:srgbClr val="000099"/>
                </a:solidFill>
              </a:rPr>
              <a:t>видимость</a:t>
            </a:r>
            <a:r>
              <a:rPr lang="ru-RU" sz="1200" dirty="0">
                <a:solidFill>
                  <a:srgbClr val="000099"/>
                </a:solidFill>
              </a:rPr>
              <a:t> элементов </a:t>
            </a:r>
            <a:r>
              <a:rPr lang="ru-RU" sz="1200" i="1" dirty="0">
                <a:solidFill>
                  <a:srgbClr val="000099"/>
                </a:solidFill>
              </a:rPr>
              <a:t>за пределами пакета</a:t>
            </a:r>
            <a:r>
              <a:rPr lang="ru-RU" sz="1200" dirty="0">
                <a:solidFill>
                  <a:srgbClr val="000099"/>
                </a:solidFill>
              </a:rPr>
              <a:t>. </a:t>
            </a:r>
            <a:endParaRPr lang="en-US" sz="1200" dirty="0">
              <a:solidFill>
                <a:srgbClr val="000099"/>
              </a:solidFill>
            </a:endParaRPr>
          </a:p>
          <a:p>
            <a:pPr algn="just">
              <a:buFont typeface="Wingdings" pitchFamily="2" charset="2"/>
              <a:buNone/>
            </a:pPr>
            <a:r>
              <a:rPr lang="ru-RU" sz="1200" dirty="0">
                <a:solidFill>
                  <a:srgbClr val="000099"/>
                </a:solidFill>
              </a:rPr>
              <a:t>Одним из типов отношений между пакетами является отношение вложенности или включения пакетов друг в друга. В языке UML, это отношение может быть изображено без использования линий простым размещением одного пакета-прямоугольника внутри другого пакета-прямоугольника (рис. 2.3). Так, в данном случае пакет с именем Пакет_1 содержит в себе два </a:t>
            </a:r>
            <a:r>
              <a:rPr lang="ru-RU" sz="1200" dirty="0" err="1">
                <a:solidFill>
                  <a:srgbClr val="000099"/>
                </a:solidFill>
              </a:rPr>
              <a:t>подпакета</a:t>
            </a:r>
            <a:r>
              <a:rPr lang="ru-RU" sz="1200" dirty="0">
                <a:solidFill>
                  <a:srgbClr val="000099"/>
                </a:solidFill>
              </a:rPr>
              <a:t>: Пакет_2 и Пакет_3.</a:t>
            </a:r>
          </a:p>
          <a:p>
            <a:pPr algn="just">
              <a:buFont typeface="Wingdings" pitchFamily="2" charset="2"/>
              <a:buNone/>
            </a:pPr>
            <a:r>
              <a:rPr lang="ru-RU" sz="1200" dirty="0">
                <a:solidFill>
                  <a:srgbClr val="000099"/>
                </a:solidFill>
              </a:rPr>
              <a:t>Кроме того, в языке UML это же отношение может быть изображено с помощью отрезков линий аналогично графическому представлению дерева. В этом случае наиболее общий пакет или контейнер изображается в верхней части рисунка, а его </a:t>
            </a:r>
            <a:r>
              <a:rPr lang="ru-RU" sz="1200" dirty="0" err="1">
                <a:solidFill>
                  <a:srgbClr val="000099"/>
                </a:solidFill>
              </a:rPr>
              <a:t>подпакеты</a:t>
            </a:r>
            <a:r>
              <a:rPr lang="ru-RU" sz="1200" dirty="0">
                <a:solidFill>
                  <a:srgbClr val="000099"/>
                </a:solidFill>
              </a:rPr>
              <a:t> - уровнем ниже. Контейнер соединяется с </a:t>
            </a:r>
            <a:r>
              <a:rPr lang="ru-RU" sz="1200" dirty="0" err="1">
                <a:solidFill>
                  <a:srgbClr val="000099"/>
                </a:solidFill>
              </a:rPr>
              <a:t>подпакетами</a:t>
            </a:r>
            <a:r>
              <a:rPr lang="ru-RU" sz="1200" dirty="0">
                <a:solidFill>
                  <a:srgbClr val="000099"/>
                </a:solidFill>
              </a:rPr>
              <a:t> сплошной линией, на конце которой, примыкающем к контейнеру, изображается специальный символ — </a:t>
            </a:r>
            <a:r>
              <a:rPr lang="ru-RU" sz="1200" dirty="0">
                <a:sym typeface="Symbol" pitchFamily="18" charset="2"/>
              </a:rPr>
              <a:t></a:t>
            </a:r>
            <a:r>
              <a:rPr lang="ru-RU" sz="1200" dirty="0">
                <a:solidFill>
                  <a:srgbClr val="000099"/>
                </a:solidFill>
              </a:rPr>
              <a:t>. Он означает, что </a:t>
            </a:r>
            <a:r>
              <a:rPr lang="ru-RU" sz="1200" dirty="0" err="1">
                <a:solidFill>
                  <a:srgbClr val="000099"/>
                </a:solidFill>
              </a:rPr>
              <a:t>подпакеты</a:t>
            </a:r>
            <a:r>
              <a:rPr lang="ru-RU" sz="1200" dirty="0">
                <a:solidFill>
                  <a:srgbClr val="000099"/>
                </a:solidFill>
              </a:rPr>
              <a:t> — «собственность» или часть контейнера, и, кроме этих </a:t>
            </a:r>
            <a:r>
              <a:rPr lang="ru-RU" sz="1200" dirty="0" err="1">
                <a:solidFill>
                  <a:srgbClr val="000099"/>
                </a:solidFill>
              </a:rPr>
              <a:t>подпакетов</a:t>
            </a:r>
            <a:r>
              <a:rPr lang="ru-RU" sz="1200" dirty="0">
                <a:solidFill>
                  <a:srgbClr val="000099"/>
                </a:solidFill>
              </a:rPr>
              <a:t>, контейнер не содержит никаких других. </a:t>
            </a:r>
          </a:p>
          <a:p>
            <a:pPr algn="just">
              <a:buFont typeface="Wingdings" pitchFamily="2" charset="2"/>
              <a:buNone/>
            </a:pPr>
            <a:endParaRPr lang="ru-RU" sz="1200" dirty="0">
              <a:solidFill>
                <a:srgbClr val="000099"/>
              </a:solidFill>
            </a:endParaRPr>
          </a:p>
        </p:txBody>
      </p:sp>
      <p:pic>
        <p:nvPicPr>
          <p:cNvPr id="5" name="Рисунок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129" y="555526"/>
            <a:ext cx="3558286"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635646"/>
            <a:ext cx="3743821" cy="1734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Рисунок 9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3830" y="3291830"/>
            <a:ext cx="3024336" cy="128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80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Модель в диаграмме пакетов</a:t>
            </a:r>
          </a:p>
        </p:txBody>
      </p:sp>
      <p:sp>
        <p:nvSpPr>
          <p:cNvPr id="3" name="Прямоугольник 2"/>
          <p:cNvSpPr/>
          <p:nvPr/>
        </p:nvSpPr>
        <p:spPr>
          <a:xfrm>
            <a:off x="-2917" y="464560"/>
            <a:ext cx="5367005" cy="1938992"/>
          </a:xfrm>
          <a:prstGeom prst="rect">
            <a:avLst/>
          </a:prstGeom>
        </p:spPr>
        <p:txBody>
          <a:bodyPr wrap="square">
            <a:spAutoFit/>
          </a:bodyPr>
          <a:lstStyle/>
          <a:p>
            <a:pPr algn="just">
              <a:buFont typeface="Wingdings" pitchFamily="2" charset="2"/>
              <a:buNone/>
            </a:pPr>
            <a:r>
              <a:rPr lang="ru-RU" sz="1200" b="1" dirty="0">
                <a:solidFill>
                  <a:srgbClr val="CC3300"/>
                </a:solidFill>
              </a:rPr>
              <a:t>Модель</a:t>
            </a:r>
            <a:r>
              <a:rPr lang="ru-RU" sz="1200" dirty="0">
                <a:solidFill>
                  <a:srgbClr val="CC3300"/>
                </a:solidFill>
              </a:rPr>
              <a:t> </a:t>
            </a:r>
            <a:r>
              <a:rPr lang="ru-RU" sz="1200" dirty="0">
                <a:solidFill>
                  <a:srgbClr val="000099"/>
                </a:solidFill>
              </a:rPr>
              <a:t>является </a:t>
            </a:r>
            <a:r>
              <a:rPr lang="ru-RU" sz="1200" u="sng" dirty="0">
                <a:solidFill>
                  <a:srgbClr val="000099"/>
                </a:solidFill>
              </a:rPr>
              <a:t>подклассом пакета </a:t>
            </a:r>
            <a:r>
              <a:rPr lang="ru-RU" sz="1200" dirty="0">
                <a:solidFill>
                  <a:srgbClr val="000099"/>
                </a:solidFill>
              </a:rPr>
              <a:t>и представляет собой </a:t>
            </a:r>
            <a:r>
              <a:rPr lang="ru-RU" sz="1200" u="sng" dirty="0">
                <a:solidFill>
                  <a:srgbClr val="000099"/>
                </a:solidFill>
              </a:rPr>
              <a:t>абстракцию физической системы</a:t>
            </a:r>
            <a:r>
              <a:rPr lang="ru-RU" sz="1200" dirty="0">
                <a:solidFill>
                  <a:srgbClr val="000099"/>
                </a:solidFill>
              </a:rPr>
              <a:t>, которая предназначена для вполне определенной </a:t>
            </a:r>
            <a:r>
              <a:rPr lang="ru-RU" sz="1200" u="sng" dirty="0">
                <a:solidFill>
                  <a:srgbClr val="000099"/>
                </a:solidFill>
              </a:rPr>
              <a:t>цели</a:t>
            </a:r>
            <a:r>
              <a:rPr lang="ru-RU" sz="1200" dirty="0">
                <a:solidFill>
                  <a:srgbClr val="000099"/>
                </a:solidFill>
              </a:rPr>
              <a:t>. Именно эта </a:t>
            </a:r>
            <a:r>
              <a:rPr lang="ru-RU" sz="1200" i="1" dirty="0">
                <a:solidFill>
                  <a:srgbClr val="000099"/>
                </a:solidFill>
              </a:rPr>
              <a:t>цель предопределяет </a:t>
            </a:r>
            <a:r>
              <a:rPr lang="ru-RU" sz="1200" dirty="0">
                <a:solidFill>
                  <a:srgbClr val="000099"/>
                </a:solidFill>
              </a:rPr>
              <a:t>те компоненты, которые </a:t>
            </a:r>
            <a:r>
              <a:rPr lang="ru-RU" sz="1200" i="1" dirty="0">
                <a:solidFill>
                  <a:srgbClr val="000099"/>
                </a:solidFill>
              </a:rPr>
              <a:t>должны быть включены </a:t>
            </a:r>
            <a:r>
              <a:rPr lang="ru-RU" sz="1200" dirty="0">
                <a:solidFill>
                  <a:srgbClr val="000099"/>
                </a:solidFill>
              </a:rPr>
              <a:t>в модель и те, рассмотрение которых </a:t>
            </a:r>
            <a:r>
              <a:rPr lang="ru-RU" sz="1200" i="1" dirty="0">
                <a:solidFill>
                  <a:srgbClr val="000099"/>
                </a:solidFill>
              </a:rPr>
              <a:t>не является обязательным</a:t>
            </a:r>
            <a:r>
              <a:rPr lang="ru-RU" sz="1200" dirty="0">
                <a:solidFill>
                  <a:srgbClr val="000099"/>
                </a:solidFill>
              </a:rPr>
              <a:t>. Другими словами, модель отражает релевантные аспекты физической системы, оказывающие непосредственное влияние на достижение поставленной цели. В прикладных задачах цель обычно задается в форме исходных требований к системе, которые, в свою очередь, в языке UML записываются в виде вариантов использования системы.</a:t>
            </a:r>
          </a:p>
        </p:txBody>
      </p:sp>
      <p:pic>
        <p:nvPicPr>
          <p:cNvPr id="8" name="Рисунок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576" y="555526"/>
            <a:ext cx="3816424" cy="132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Прямоугольник 8"/>
          <p:cNvSpPr/>
          <p:nvPr/>
        </p:nvSpPr>
        <p:spPr>
          <a:xfrm>
            <a:off x="0" y="2355726"/>
            <a:ext cx="9146917" cy="1384995"/>
          </a:xfrm>
          <a:prstGeom prst="rect">
            <a:avLst/>
          </a:prstGeom>
        </p:spPr>
        <p:txBody>
          <a:bodyPr wrap="square">
            <a:spAutoFit/>
          </a:bodyPr>
          <a:lstStyle/>
          <a:p>
            <a:pPr lvl="0" algn="just"/>
            <a:r>
              <a:rPr lang="ru-RU" sz="1200" dirty="0">
                <a:solidFill>
                  <a:srgbClr val="000099"/>
                </a:solidFill>
              </a:rPr>
              <a:t>В языке UML </a:t>
            </a:r>
            <a:r>
              <a:rPr lang="ru-RU" sz="1200" u="sng" dirty="0">
                <a:solidFill>
                  <a:srgbClr val="000099"/>
                </a:solidFill>
              </a:rPr>
              <a:t>для одной и той же физической системы </a:t>
            </a:r>
            <a:r>
              <a:rPr lang="ru-RU" sz="1200" dirty="0">
                <a:solidFill>
                  <a:srgbClr val="000099"/>
                </a:solidFill>
              </a:rPr>
              <a:t>могут быть определены </a:t>
            </a:r>
            <a:r>
              <a:rPr lang="ru-RU" sz="1200" i="1" dirty="0">
                <a:solidFill>
                  <a:srgbClr val="000099"/>
                </a:solidFill>
              </a:rPr>
              <a:t>различные модели</a:t>
            </a:r>
            <a:r>
              <a:rPr lang="ru-RU" sz="1200" dirty="0">
                <a:solidFill>
                  <a:srgbClr val="000099"/>
                </a:solidFill>
              </a:rPr>
              <a:t>, каждая из которых специфицирует систему </a:t>
            </a:r>
            <a:r>
              <a:rPr lang="ru-RU" sz="1200" i="1" dirty="0">
                <a:solidFill>
                  <a:srgbClr val="000099"/>
                </a:solidFill>
              </a:rPr>
              <a:t>с различных точек зрения</a:t>
            </a:r>
            <a:r>
              <a:rPr lang="ru-RU" sz="1200" dirty="0">
                <a:solidFill>
                  <a:srgbClr val="000099"/>
                </a:solidFill>
              </a:rPr>
              <a:t>. Примерами таких моделей являются логическая модель, модель проектирования, модель вариантов использования и другие. </a:t>
            </a:r>
            <a:endParaRPr lang="en-US" sz="1200" dirty="0">
              <a:solidFill>
                <a:srgbClr val="000099"/>
              </a:solidFill>
            </a:endParaRPr>
          </a:p>
          <a:p>
            <a:pPr lvl="0" algn="just"/>
            <a:r>
              <a:rPr lang="ru-RU" sz="1200" dirty="0">
                <a:solidFill>
                  <a:srgbClr val="000099"/>
                </a:solidFill>
              </a:rPr>
              <a:t>При этом каждая такая модель имеет собственную точку зрения на физическую систему и свой уровень абстракции. Модели, как и пакеты, могут быть вложены друг в друга. Пакет может включать в себя несколько различных моделей одной и той же системы, и в этом состоит один из важнейших механизмов разработки моделей на языке UML. Общая модель системы в контексте языка UML содержит в себе модель анализа и модель проектирования, что явно отражает связь с ООАП </a:t>
            </a:r>
          </a:p>
        </p:txBody>
      </p:sp>
    </p:spTree>
    <p:extLst>
      <p:ext uri="{BB962C8B-B14F-4D97-AF65-F5344CB8AC3E}">
        <p14:creationId xmlns:p14="http://schemas.microsoft.com/office/powerpoint/2010/main" val="227084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Подсистема в диаграмме пакетов</a:t>
            </a:r>
          </a:p>
        </p:txBody>
      </p:sp>
      <p:sp>
        <p:nvSpPr>
          <p:cNvPr id="3" name="Прямоугольник 2"/>
          <p:cNvSpPr/>
          <p:nvPr/>
        </p:nvSpPr>
        <p:spPr>
          <a:xfrm>
            <a:off x="-2917" y="464560"/>
            <a:ext cx="5367005" cy="2308324"/>
          </a:xfrm>
          <a:prstGeom prst="rect">
            <a:avLst/>
          </a:prstGeom>
        </p:spPr>
        <p:txBody>
          <a:bodyPr wrap="square">
            <a:spAutoFit/>
          </a:bodyPr>
          <a:lstStyle/>
          <a:p>
            <a:pPr algn="just">
              <a:buFont typeface="Wingdings" pitchFamily="2" charset="2"/>
              <a:buNone/>
            </a:pPr>
            <a:r>
              <a:rPr lang="ru-RU" sz="1200" b="1" dirty="0">
                <a:solidFill>
                  <a:srgbClr val="CC3300"/>
                </a:solidFill>
              </a:rPr>
              <a:t>Подсистема</a:t>
            </a:r>
            <a:r>
              <a:rPr lang="ru-RU" sz="1200" dirty="0">
                <a:solidFill>
                  <a:srgbClr val="CC3300"/>
                </a:solidFill>
              </a:rPr>
              <a:t> </a:t>
            </a:r>
            <a:r>
              <a:rPr lang="ru-RU" sz="1200" u="sng" dirty="0">
                <a:solidFill>
                  <a:srgbClr val="000099"/>
                </a:solidFill>
              </a:rPr>
              <a:t>есть просто группировка элементов модели, которые специфицируют простейшее поведение физической системы</a:t>
            </a:r>
            <a:r>
              <a:rPr lang="ru-RU" sz="1200" dirty="0">
                <a:solidFill>
                  <a:srgbClr val="000099"/>
                </a:solidFill>
              </a:rPr>
              <a:t>. При этом элементы подсистемы делятся на две части — </a:t>
            </a:r>
            <a:r>
              <a:rPr lang="ru-RU" sz="1200" b="1" dirty="0">
                <a:solidFill>
                  <a:srgbClr val="000099"/>
                </a:solidFill>
              </a:rPr>
              <a:t>спецификацию поведения</a:t>
            </a:r>
            <a:r>
              <a:rPr lang="ru-RU" sz="1200" dirty="0">
                <a:solidFill>
                  <a:srgbClr val="000099"/>
                </a:solidFill>
              </a:rPr>
              <a:t> и </a:t>
            </a:r>
            <a:r>
              <a:rPr lang="ru-RU" sz="1200" b="1" dirty="0">
                <a:solidFill>
                  <a:srgbClr val="000099"/>
                </a:solidFill>
              </a:rPr>
              <a:t>его реализацию</a:t>
            </a:r>
            <a:r>
              <a:rPr lang="ru-RU" sz="1200" dirty="0">
                <a:solidFill>
                  <a:srgbClr val="000099"/>
                </a:solidFill>
              </a:rPr>
              <a:t>. Для графического представления подсистемы применяется специальное обозначение — прямоугольник, как в случае пакета, но дополнительно разделенный на три секции. При этом в верхнем маленьком прямоугольнике изображается символ, по своей форме напоминающий «вилку» и указывающий на подсистему. Имя подсистемы вместе с необязательным ключевым словом или стереотипом записывается внутри большого прямоугольника. Однако при наличии строк текста внутри большого прямоугольника имя подсистемы может быть записано рядом с обозначением «вилки». </a:t>
            </a:r>
          </a:p>
        </p:txBody>
      </p:sp>
      <p:sp>
        <p:nvSpPr>
          <p:cNvPr id="9" name="Прямоугольник 8"/>
          <p:cNvSpPr/>
          <p:nvPr/>
        </p:nvSpPr>
        <p:spPr>
          <a:xfrm>
            <a:off x="-2917" y="2755414"/>
            <a:ext cx="9146917" cy="830997"/>
          </a:xfrm>
          <a:prstGeom prst="rect">
            <a:avLst/>
          </a:prstGeom>
        </p:spPr>
        <p:txBody>
          <a:bodyPr wrap="square">
            <a:spAutoFit/>
          </a:bodyPr>
          <a:lstStyle/>
          <a:p>
            <a:pPr lvl="0" algn="just"/>
            <a:r>
              <a:rPr lang="ru-RU" sz="1200" dirty="0">
                <a:solidFill>
                  <a:srgbClr val="000099"/>
                </a:solidFill>
              </a:rPr>
              <a:t>Операции подсистемы записываются в левой верхней секции, ниже указываются элементы спецификации, а справа от вертикальной линии — элементы реализации. При этом два последних раздела помечаются соответствующими метками: «Элементы спецификации» и «Элементы реализации». Секция операций никак не помечается. Если в подсистеме отсутствуют те или иные секции, то они не отображаются на схеме.</a:t>
            </a:r>
          </a:p>
        </p:txBody>
      </p:sp>
      <p:pic>
        <p:nvPicPr>
          <p:cNvPr id="6" name="Рисунок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587751"/>
            <a:ext cx="3641865" cy="15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538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Пример диаграммы пакетов</a:t>
            </a:r>
          </a:p>
        </p:txBody>
      </p:sp>
      <p:sp>
        <p:nvSpPr>
          <p:cNvPr id="9" name="Прямоугольник 8"/>
          <p:cNvSpPr/>
          <p:nvPr/>
        </p:nvSpPr>
        <p:spPr>
          <a:xfrm>
            <a:off x="0" y="461651"/>
            <a:ext cx="5292080" cy="3600986"/>
          </a:xfrm>
          <a:prstGeom prst="rect">
            <a:avLst/>
          </a:prstGeom>
        </p:spPr>
        <p:txBody>
          <a:bodyPr wrap="square">
            <a:spAutoFit/>
          </a:bodyPr>
          <a:lstStyle/>
          <a:p>
            <a:pPr lvl="0" algn="just"/>
            <a:r>
              <a:rPr lang="ru-RU" sz="1200" dirty="0">
                <a:solidFill>
                  <a:srgbClr val="000099"/>
                </a:solidFill>
              </a:rPr>
              <a:t>Например, руководитель проекта может нарисовать примерно такую пакетную диаграмму веб-приложения, как показано на рисунке ниже. Данная диаграмма сама по себе передает очень мало полезной информации. К ней должен прилагаться текстовый документ с описанием основных принципов разбиения на пакеты. Такой документ, например, может содержать список следующего вида:</a:t>
            </a:r>
          </a:p>
          <a:p>
            <a:pPr marL="171450" lvl="0" indent="-171450" algn="just">
              <a:buFont typeface="Arial" pitchFamily="34" charset="0"/>
              <a:buChar char="•"/>
            </a:pPr>
            <a:r>
              <a:rPr lang="ru-RU" sz="1200" dirty="0" err="1">
                <a:solidFill>
                  <a:srgbClr val="000099"/>
                </a:solidFill>
              </a:rPr>
              <a:t>web</a:t>
            </a:r>
            <a:r>
              <a:rPr lang="ru-RU" sz="1200" dirty="0">
                <a:solidFill>
                  <a:srgbClr val="000099"/>
                </a:solidFill>
              </a:rPr>
              <a:t> — требует специальных навыков: HTML, CSS и </a:t>
            </a:r>
            <a:r>
              <a:rPr lang="ru-RU" sz="1200" dirty="0" err="1">
                <a:solidFill>
                  <a:srgbClr val="000099"/>
                </a:solidFill>
              </a:rPr>
              <a:t>Struts</a:t>
            </a:r>
            <a:r>
              <a:rPr lang="ru-RU" sz="1200" dirty="0">
                <a:solidFill>
                  <a:srgbClr val="000099"/>
                </a:solidFill>
              </a:rPr>
              <a:t>, технология представления; максимум зависимостей;</a:t>
            </a:r>
          </a:p>
          <a:p>
            <a:pPr marL="171450" lvl="0" indent="-171450" algn="just">
              <a:buFont typeface="Arial" pitchFamily="34" charset="0"/>
              <a:buChar char="•"/>
            </a:pPr>
            <a:r>
              <a:rPr lang="ru-RU" sz="1200" dirty="0" err="1">
                <a:solidFill>
                  <a:srgbClr val="000099"/>
                </a:solidFill>
              </a:rPr>
              <a:t>database</a:t>
            </a:r>
            <a:r>
              <a:rPr lang="ru-RU" sz="1200" dirty="0">
                <a:solidFill>
                  <a:srgbClr val="000099"/>
                </a:solidFill>
              </a:rPr>
              <a:t> — требует навыков управления базами данных и моделирования; минимум зависимостей;</a:t>
            </a:r>
          </a:p>
          <a:p>
            <a:pPr marL="171450" lvl="0" indent="-171450" algn="just">
              <a:buFont typeface="Arial" pitchFamily="34" charset="0"/>
              <a:buChar char="•"/>
            </a:pPr>
            <a:r>
              <a:rPr lang="ru-RU" sz="1200" dirty="0" err="1">
                <a:solidFill>
                  <a:srgbClr val="000099"/>
                </a:solidFill>
              </a:rPr>
              <a:t>user</a:t>
            </a:r>
            <a:r>
              <a:rPr lang="ru-RU" sz="1200" dirty="0">
                <a:solidFill>
                  <a:srgbClr val="000099"/>
                </a:solidFill>
              </a:rPr>
              <a:t> — будет создаваться сторонней группой разработчиков;</a:t>
            </a:r>
          </a:p>
          <a:p>
            <a:pPr marL="171450" lvl="0" indent="-171450" algn="just">
              <a:buFont typeface="Arial" pitchFamily="34" charset="0"/>
              <a:buChar char="•"/>
            </a:pPr>
            <a:r>
              <a:rPr lang="ru-RU" sz="1200" dirty="0" err="1">
                <a:solidFill>
                  <a:srgbClr val="000099"/>
                </a:solidFill>
              </a:rPr>
              <a:t>search</a:t>
            </a:r>
            <a:r>
              <a:rPr lang="ru-RU" sz="1200" dirty="0">
                <a:solidFill>
                  <a:srgbClr val="000099"/>
                </a:solidFill>
              </a:rPr>
              <a:t> — требует знакомства с технологией и методами использования поисковых систем; автономная подсистема;</a:t>
            </a:r>
          </a:p>
          <a:p>
            <a:pPr marL="171450" lvl="0" indent="-171450" algn="just">
              <a:buFont typeface="Arial" pitchFamily="34" charset="0"/>
              <a:buChar char="•"/>
            </a:pPr>
            <a:r>
              <a:rPr lang="ru-RU" sz="1200" dirty="0" err="1">
                <a:solidFill>
                  <a:srgbClr val="000099"/>
                </a:solidFill>
              </a:rPr>
              <a:t>editing</a:t>
            </a:r>
            <a:r>
              <a:rPr lang="ru-RU" sz="1200" dirty="0">
                <a:solidFill>
                  <a:srgbClr val="000099"/>
                </a:solidFill>
              </a:rPr>
              <a:t> — основные функции редактирования, включаемые в первую версию; разные навыки, отдельная команда;</a:t>
            </a:r>
          </a:p>
          <a:p>
            <a:pPr marL="171450" lvl="0" indent="-171450" algn="just">
              <a:buFont typeface="Arial" pitchFamily="34" charset="0"/>
              <a:buChar char="•"/>
            </a:pPr>
            <a:r>
              <a:rPr lang="ru-RU" sz="1200" dirty="0" err="1">
                <a:solidFill>
                  <a:srgbClr val="000099"/>
                </a:solidFill>
              </a:rPr>
              <a:t>rtf-editing</a:t>
            </a:r>
            <a:r>
              <a:rPr lang="ru-RU" sz="1200" dirty="0">
                <a:solidFill>
                  <a:srgbClr val="000099"/>
                </a:solidFill>
              </a:rPr>
              <a:t> — функции редактирования, запланированные к выходу версии 2.</a:t>
            </a:r>
          </a:p>
          <a:p>
            <a:pPr marL="171450" lvl="0" indent="-171450" algn="just">
              <a:buFont typeface="Arial" pitchFamily="34" charset="0"/>
              <a:buChar char="•"/>
            </a:pPr>
            <a:r>
              <a:rPr lang="ru-RU" sz="1200" dirty="0">
                <a:solidFill>
                  <a:srgbClr val="000099"/>
                </a:solidFill>
              </a:rPr>
              <a:t>x-</a:t>
            </a:r>
            <a:r>
              <a:rPr lang="ru-RU" sz="1200" dirty="0" err="1">
                <a:solidFill>
                  <a:srgbClr val="000099"/>
                </a:solidFill>
              </a:rPr>
              <a:t>editing</a:t>
            </a:r>
            <a:r>
              <a:rPr lang="ru-RU" sz="1200" dirty="0">
                <a:solidFill>
                  <a:srgbClr val="000099"/>
                </a:solidFill>
              </a:rPr>
              <a:t> — функции редактирования, запрашиваемые конкретным клиентом.</a:t>
            </a:r>
          </a:p>
        </p:txBody>
      </p:sp>
      <p:pic>
        <p:nvPicPr>
          <p:cNvPr id="1026" name="Picture 2" descr="C:\Users\EA\Desktop\umlПример.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86685"/>
            <a:ext cx="3831465" cy="2421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7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1995686"/>
            <a:ext cx="9144000" cy="86409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5400" b="1" dirty="0">
                <a:solidFill>
                  <a:srgbClr val="000099"/>
                </a:solidFill>
                <a:effectLst>
                  <a:outerShdw blurRad="38100" dist="38100" dir="2700000" algn="tl">
                    <a:srgbClr val="000000">
                      <a:alpha val="43137"/>
                    </a:srgbClr>
                  </a:outerShdw>
                </a:effectLst>
              </a:rPr>
              <a:t>Спасибо за внимание</a:t>
            </a:r>
          </a:p>
        </p:txBody>
      </p:sp>
    </p:spTree>
    <p:extLst>
      <p:ext uri="{BB962C8B-B14F-4D97-AF65-F5344CB8AC3E}">
        <p14:creationId xmlns:p14="http://schemas.microsoft.com/office/powerpoint/2010/main" val="145245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Методология объектно-ориентированного программирования</a:t>
            </a:r>
          </a:p>
        </p:txBody>
      </p:sp>
      <p:sp>
        <p:nvSpPr>
          <p:cNvPr id="12" name="Прямоугольник 11"/>
          <p:cNvSpPr/>
          <p:nvPr/>
        </p:nvSpPr>
        <p:spPr>
          <a:xfrm>
            <a:off x="-2917" y="464560"/>
            <a:ext cx="9144000" cy="4339650"/>
          </a:xfrm>
          <a:prstGeom prst="rect">
            <a:avLst/>
          </a:prstGeom>
        </p:spPr>
        <p:txBody>
          <a:bodyPr wrap="square">
            <a:spAutoFit/>
          </a:bodyPr>
          <a:lstStyle/>
          <a:p>
            <a:pPr algn="just">
              <a:buFont typeface="Wingdings" pitchFamily="2" charset="2"/>
              <a:buNone/>
            </a:pPr>
            <a:r>
              <a:rPr lang="ru-RU" sz="1200" b="1" dirty="0">
                <a:solidFill>
                  <a:srgbClr val="C00000"/>
                </a:solidFill>
              </a:rPr>
              <a:t>Объектно-ориентированное программирование </a:t>
            </a:r>
            <a:r>
              <a:rPr lang="ru-RU" sz="1200" dirty="0">
                <a:solidFill>
                  <a:srgbClr val="000099"/>
                </a:solidFill>
              </a:rPr>
              <a:t>(</a:t>
            </a:r>
            <a:r>
              <a:rPr lang="ru-RU" sz="1200" dirty="0" err="1">
                <a:solidFill>
                  <a:srgbClr val="000099"/>
                </a:solidFill>
              </a:rPr>
              <a:t>Object-Oriented</a:t>
            </a:r>
            <a:r>
              <a:rPr lang="ru-RU" sz="1200" dirty="0">
                <a:solidFill>
                  <a:srgbClr val="000099"/>
                </a:solidFill>
              </a:rPr>
              <a:t> </a:t>
            </a:r>
            <a:r>
              <a:rPr lang="ru-RU" sz="1200" dirty="0" err="1">
                <a:solidFill>
                  <a:srgbClr val="000099"/>
                </a:solidFill>
              </a:rPr>
              <a:t>Programming</a:t>
            </a:r>
            <a:r>
              <a:rPr lang="ru-RU" sz="1200" dirty="0">
                <a:solidFill>
                  <a:srgbClr val="000099"/>
                </a:solidFill>
              </a:rPr>
              <a:t>) — </a:t>
            </a:r>
            <a:r>
              <a:rPr lang="ru-RU" sz="1200" i="1" dirty="0">
                <a:solidFill>
                  <a:srgbClr val="000099"/>
                </a:solidFill>
              </a:rPr>
              <a:t>совокупность принципов, технологий</a:t>
            </a:r>
            <a:r>
              <a:rPr lang="ru-RU" sz="1200" dirty="0">
                <a:solidFill>
                  <a:srgbClr val="000099"/>
                </a:solidFill>
              </a:rPr>
              <a:t>, а также </a:t>
            </a:r>
            <a:r>
              <a:rPr lang="ru-RU" sz="1200" i="1" dirty="0">
                <a:solidFill>
                  <a:srgbClr val="000099"/>
                </a:solidFill>
              </a:rPr>
              <a:t>инструментальных средств </a:t>
            </a:r>
            <a:r>
              <a:rPr lang="ru-RU" sz="1200" dirty="0">
                <a:solidFill>
                  <a:srgbClr val="000099"/>
                </a:solidFill>
              </a:rPr>
              <a:t>для создания программных систем на основе архитектуры взаимодействия объектов.</a:t>
            </a:r>
          </a:p>
          <a:p>
            <a:pPr algn="just">
              <a:buFont typeface="Wingdings" pitchFamily="2" charset="2"/>
              <a:buNone/>
            </a:pPr>
            <a:r>
              <a:rPr lang="ru-RU" sz="1200" dirty="0">
                <a:solidFill>
                  <a:srgbClr val="000099"/>
                </a:solidFill>
              </a:rPr>
              <a:t>Распространение методологии ООП связано с процессом разработки программ. В частности, </a:t>
            </a:r>
            <a:r>
              <a:rPr lang="ru-RU" sz="1200" u="sng" dirty="0">
                <a:solidFill>
                  <a:srgbClr val="000099"/>
                </a:solidFill>
              </a:rPr>
              <a:t>процедурно-ориентированная декомпозиция программ уступила место объектно-ориентированной</a:t>
            </a:r>
            <a:r>
              <a:rPr lang="ru-RU" sz="1200" dirty="0">
                <a:solidFill>
                  <a:srgbClr val="000099"/>
                </a:solidFill>
              </a:rPr>
              <a:t>, при которой в качестве отдельных структурных единиц программы рассматриваются не процедуры и функции, а классы и объекты с соответствующими свойствами и методами. Как следствие, программа перестала быть </a:t>
            </a:r>
            <a:r>
              <a:rPr lang="ru-RU" sz="1200" i="1" dirty="0">
                <a:solidFill>
                  <a:srgbClr val="000099"/>
                </a:solidFill>
              </a:rPr>
              <a:t>последовательностью</a:t>
            </a:r>
            <a:r>
              <a:rPr lang="ru-RU" sz="1200" dirty="0">
                <a:solidFill>
                  <a:srgbClr val="000099"/>
                </a:solidFill>
              </a:rPr>
              <a:t> предопределенных на этапе кодирования </a:t>
            </a:r>
            <a:r>
              <a:rPr lang="ru-RU" sz="1200" i="1" dirty="0">
                <a:solidFill>
                  <a:srgbClr val="000099"/>
                </a:solidFill>
              </a:rPr>
              <a:t>действий</a:t>
            </a:r>
            <a:r>
              <a:rPr lang="ru-RU" sz="1200" dirty="0">
                <a:solidFill>
                  <a:srgbClr val="000099"/>
                </a:solidFill>
              </a:rPr>
              <a:t>, а преобразовалась в </a:t>
            </a:r>
            <a:r>
              <a:rPr lang="ru-RU" sz="1200" i="1" dirty="0">
                <a:solidFill>
                  <a:srgbClr val="000099"/>
                </a:solidFill>
              </a:rPr>
              <a:t>событийно управляемую</a:t>
            </a:r>
            <a:r>
              <a:rPr lang="ru-RU" sz="1200" dirty="0">
                <a:solidFill>
                  <a:srgbClr val="000099"/>
                </a:solidFill>
              </a:rPr>
              <a:t>.</a:t>
            </a:r>
            <a:endParaRPr lang="en-US" sz="1200" dirty="0">
              <a:solidFill>
                <a:srgbClr val="000099"/>
              </a:solidFill>
            </a:endParaRPr>
          </a:p>
          <a:p>
            <a:pPr algn="just">
              <a:buFont typeface="Wingdings" pitchFamily="2" charset="2"/>
              <a:buNone/>
            </a:pPr>
            <a:r>
              <a:rPr lang="ru-RU" sz="1200" dirty="0">
                <a:solidFill>
                  <a:srgbClr val="000099"/>
                </a:solidFill>
              </a:rPr>
              <a:t>Основные принципы ООП: </a:t>
            </a:r>
            <a:r>
              <a:rPr lang="ru-RU" sz="1200" b="1" dirty="0">
                <a:solidFill>
                  <a:srgbClr val="000099"/>
                </a:solidFill>
              </a:rPr>
              <a:t>абстракция</a:t>
            </a:r>
            <a:r>
              <a:rPr lang="ru-RU" sz="1200" dirty="0">
                <a:solidFill>
                  <a:srgbClr val="000099"/>
                </a:solidFill>
              </a:rPr>
              <a:t>, </a:t>
            </a:r>
            <a:r>
              <a:rPr lang="ru-RU" sz="1200" b="1" dirty="0">
                <a:solidFill>
                  <a:srgbClr val="000099"/>
                </a:solidFill>
              </a:rPr>
              <a:t>наследование</a:t>
            </a:r>
            <a:r>
              <a:rPr lang="ru-RU" sz="1200" dirty="0">
                <a:solidFill>
                  <a:srgbClr val="000099"/>
                </a:solidFill>
              </a:rPr>
              <a:t>, </a:t>
            </a:r>
            <a:r>
              <a:rPr lang="ru-RU" sz="1200" b="1" dirty="0">
                <a:solidFill>
                  <a:srgbClr val="000099"/>
                </a:solidFill>
              </a:rPr>
              <a:t>инкапсуляция</a:t>
            </a:r>
            <a:r>
              <a:rPr lang="ru-RU" sz="1200" dirty="0">
                <a:solidFill>
                  <a:srgbClr val="000099"/>
                </a:solidFill>
              </a:rPr>
              <a:t> и </a:t>
            </a:r>
            <a:r>
              <a:rPr lang="ru-RU" sz="1200" b="1" dirty="0">
                <a:solidFill>
                  <a:srgbClr val="000099"/>
                </a:solidFill>
              </a:rPr>
              <a:t>полиморфизм</a:t>
            </a:r>
            <a:r>
              <a:rPr lang="ru-RU" sz="1200" dirty="0">
                <a:solidFill>
                  <a:srgbClr val="000099"/>
                </a:solidFill>
              </a:rPr>
              <a:t>.</a:t>
            </a:r>
          </a:p>
          <a:p>
            <a:pPr algn="just">
              <a:buFont typeface="Wingdings" pitchFamily="2" charset="2"/>
              <a:buNone/>
            </a:pPr>
            <a:r>
              <a:rPr lang="ru-RU" sz="1200" b="1" dirty="0">
                <a:solidFill>
                  <a:srgbClr val="C00000"/>
                </a:solidFill>
              </a:rPr>
              <a:t>1. </a:t>
            </a:r>
            <a:r>
              <a:rPr lang="ru-RU" sz="1200" b="1" dirty="0">
                <a:solidFill>
                  <a:srgbClr val="000099"/>
                </a:solidFill>
              </a:rPr>
              <a:t>Абстракция</a:t>
            </a:r>
            <a:r>
              <a:rPr lang="ru-RU" sz="1200" dirty="0">
                <a:solidFill>
                  <a:srgbClr val="000099"/>
                </a:solidFill>
              </a:rPr>
              <a:t> (</a:t>
            </a:r>
            <a:r>
              <a:rPr lang="ru-RU" sz="1200" dirty="0" err="1">
                <a:solidFill>
                  <a:srgbClr val="000099"/>
                </a:solidFill>
              </a:rPr>
              <a:t>abstraction</a:t>
            </a:r>
            <a:r>
              <a:rPr lang="ru-RU" sz="1200" dirty="0">
                <a:solidFill>
                  <a:srgbClr val="000099"/>
                </a:solidFill>
              </a:rPr>
              <a:t>) — </a:t>
            </a:r>
            <a:r>
              <a:rPr lang="ru-RU" sz="1200" i="1" dirty="0">
                <a:solidFill>
                  <a:srgbClr val="000099"/>
                </a:solidFill>
              </a:rPr>
              <a:t>характеристика сущности</a:t>
            </a:r>
            <a:r>
              <a:rPr lang="ru-RU" sz="1200" dirty="0">
                <a:solidFill>
                  <a:srgbClr val="000099"/>
                </a:solidFill>
              </a:rPr>
              <a:t>, которая отличает ее от других сущностей. Абстракция определяет границу представления соответствующего элемента модели и применяется для определения фундаментальных понятий ООП, таких как </a:t>
            </a:r>
            <a:r>
              <a:rPr lang="ru-RU" sz="1200" u="sng" dirty="0">
                <a:solidFill>
                  <a:srgbClr val="000099"/>
                </a:solidFill>
              </a:rPr>
              <a:t>класс и объект</a:t>
            </a:r>
            <a:r>
              <a:rPr lang="ru-RU" sz="1200" dirty="0">
                <a:solidFill>
                  <a:srgbClr val="000099"/>
                </a:solidFill>
              </a:rPr>
              <a:t>.</a:t>
            </a:r>
          </a:p>
          <a:p>
            <a:pPr algn="just">
              <a:buFont typeface="Wingdings" pitchFamily="2" charset="2"/>
              <a:buNone/>
            </a:pPr>
            <a:r>
              <a:rPr lang="ru-RU" sz="1200" i="1" dirty="0">
                <a:solidFill>
                  <a:srgbClr val="000099"/>
                </a:solidFill>
              </a:rPr>
              <a:t>Класс</a:t>
            </a:r>
            <a:r>
              <a:rPr lang="ru-RU" sz="1200" dirty="0">
                <a:solidFill>
                  <a:srgbClr val="000099"/>
                </a:solidFill>
              </a:rPr>
              <a:t> представляет собой абстракцию </a:t>
            </a:r>
            <a:r>
              <a:rPr lang="ru-RU" sz="1200" i="1" dirty="0">
                <a:solidFill>
                  <a:srgbClr val="000099"/>
                </a:solidFill>
              </a:rPr>
              <a:t>совокупности реальных объектов</a:t>
            </a:r>
            <a:r>
              <a:rPr lang="ru-RU" sz="1200" dirty="0">
                <a:solidFill>
                  <a:srgbClr val="000099"/>
                </a:solidFill>
              </a:rPr>
              <a:t>, которые имеют </a:t>
            </a:r>
            <a:r>
              <a:rPr lang="ru-RU" sz="1200" i="1" dirty="0">
                <a:solidFill>
                  <a:srgbClr val="000099"/>
                </a:solidFill>
              </a:rPr>
              <a:t>общий набор свойств </a:t>
            </a:r>
            <a:r>
              <a:rPr lang="ru-RU" sz="1200" dirty="0">
                <a:solidFill>
                  <a:srgbClr val="000099"/>
                </a:solidFill>
              </a:rPr>
              <a:t>и обладают одинаковым поведением. </a:t>
            </a:r>
            <a:r>
              <a:rPr lang="ru-RU" sz="1200" i="1" dirty="0">
                <a:solidFill>
                  <a:srgbClr val="000099"/>
                </a:solidFill>
              </a:rPr>
              <a:t>Объект</a:t>
            </a:r>
            <a:r>
              <a:rPr lang="ru-RU" sz="1200" dirty="0">
                <a:solidFill>
                  <a:srgbClr val="000099"/>
                </a:solidFill>
              </a:rPr>
              <a:t> в контексте ООП рассматривается как экземпляр </a:t>
            </a:r>
            <a:r>
              <a:rPr lang="ru-RU" sz="1200" i="1" dirty="0">
                <a:solidFill>
                  <a:srgbClr val="000099"/>
                </a:solidFill>
              </a:rPr>
              <a:t>соответствующего класса</a:t>
            </a:r>
            <a:r>
              <a:rPr lang="ru-RU" sz="1200" dirty="0">
                <a:solidFill>
                  <a:srgbClr val="000099"/>
                </a:solidFill>
              </a:rPr>
              <a:t>. Объекты, которые не имеют идентичных свойств или не обладают одинаковым поведением, по определению, не могут быть отнесены к одному классу.</a:t>
            </a:r>
            <a:endParaRPr lang="en-US" sz="1200" dirty="0">
              <a:solidFill>
                <a:srgbClr val="000099"/>
              </a:solidFill>
            </a:endParaRPr>
          </a:p>
          <a:p>
            <a:pPr algn="just">
              <a:buFont typeface="Wingdings" pitchFamily="2" charset="2"/>
              <a:buNone/>
            </a:pPr>
            <a:r>
              <a:rPr lang="ru-RU" sz="1200" b="1" dirty="0">
                <a:solidFill>
                  <a:srgbClr val="C00000"/>
                </a:solidFill>
              </a:rPr>
              <a:t>2. </a:t>
            </a:r>
            <a:r>
              <a:rPr lang="ru-RU" sz="1200" dirty="0">
                <a:solidFill>
                  <a:srgbClr val="000099"/>
                </a:solidFill>
              </a:rPr>
              <a:t>Принцип, в соответствии с которым знание о наиболее общей категории разрешается применять для более частной категории, называется </a:t>
            </a:r>
            <a:r>
              <a:rPr lang="ru-RU" sz="1200" b="1" dirty="0">
                <a:solidFill>
                  <a:srgbClr val="000099"/>
                </a:solidFill>
              </a:rPr>
              <a:t>наследованием</a:t>
            </a:r>
            <a:r>
              <a:rPr lang="ru-RU" sz="1200" dirty="0">
                <a:solidFill>
                  <a:srgbClr val="000099"/>
                </a:solidFill>
              </a:rPr>
              <a:t>. Наследование тесно связано с </a:t>
            </a:r>
            <a:r>
              <a:rPr lang="ru-RU" sz="1200" i="1" dirty="0">
                <a:solidFill>
                  <a:srgbClr val="000099"/>
                </a:solidFill>
              </a:rPr>
              <a:t>иерархией классов</a:t>
            </a:r>
            <a:r>
              <a:rPr lang="ru-RU" sz="1200" dirty="0">
                <a:solidFill>
                  <a:srgbClr val="000099"/>
                </a:solidFill>
              </a:rPr>
              <a:t>, определяющей, какие классы следует считать наиболее абстрактными и общими по отношению к другим классам. При этом если общий или родительский класс (предок) обладает фиксированным набором свойств и поведением, то производный от него класс (потомок) должен содержать этот же набор свойств и подобное поведение, а также дополнительные, которые будут характеризовать уникальность полученного класса. В этом случае говорят, что производный класс наследует свойства и поведение родительского класса.</a:t>
            </a:r>
          </a:p>
          <a:p>
            <a:pPr algn="just">
              <a:buFont typeface="Wingdings" pitchFamily="2" charset="2"/>
              <a:buNone/>
            </a:pPr>
            <a:endParaRPr lang="ru-RU" sz="1200" dirty="0">
              <a:solidFill>
                <a:srgbClr val="000099"/>
              </a:solidFill>
            </a:endParaRPr>
          </a:p>
        </p:txBody>
      </p:sp>
    </p:spTree>
    <p:extLst>
      <p:ext uri="{BB962C8B-B14F-4D97-AF65-F5344CB8AC3E}">
        <p14:creationId xmlns:p14="http://schemas.microsoft.com/office/powerpoint/2010/main" val="357363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Методология объектно-ориентированного программирования</a:t>
            </a:r>
          </a:p>
        </p:txBody>
      </p:sp>
      <p:sp>
        <p:nvSpPr>
          <p:cNvPr id="3" name="Прямоугольник 2"/>
          <p:cNvSpPr/>
          <p:nvPr/>
        </p:nvSpPr>
        <p:spPr>
          <a:xfrm>
            <a:off x="-2917" y="464560"/>
            <a:ext cx="9144000" cy="3785652"/>
          </a:xfrm>
          <a:prstGeom prst="rect">
            <a:avLst/>
          </a:prstGeom>
        </p:spPr>
        <p:txBody>
          <a:bodyPr wrap="square">
            <a:spAutoFit/>
          </a:bodyPr>
          <a:lstStyle/>
          <a:p>
            <a:pPr algn="just">
              <a:buFont typeface="Wingdings" pitchFamily="2" charset="2"/>
              <a:buNone/>
            </a:pPr>
            <a:r>
              <a:rPr lang="ru-RU" sz="1200" b="1" dirty="0">
                <a:solidFill>
                  <a:srgbClr val="C00000"/>
                </a:solidFill>
              </a:rPr>
              <a:t>3. </a:t>
            </a:r>
            <a:r>
              <a:rPr lang="ru-RU" sz="1200" dirty="0">
                <a:solidFill>
                  <a:srgbClr val="000099"/>
                </a:solidFill>
              </a:rPr>
              <a:t>Следующий принцип ООП - </a:t>
            </a:r>
            <a:r>
              <a:rPr lang="ru-RU" sz="1200" b="1" dirty="0">
                <a:solidFill>
                  <a:srgbClr val="000099"/>
                </a:solidFill>
              </a:rPr>
              <a:t>инкапсуляция</a:t>
            </a:r>
            <a:r>
              <a:rPr lang="ru-RU" sz="1200" dirty="0">
                <a:solidFill>
                  <a:srgbClr val="000099"/>
                </a:solidFill>
              </a:rPr>
              <a:t>. Инкапсуляция характеризует </a:t>
            </a:r>
            <a:r>
              <a:rPr lang="ru-RU" sz="1200" i="1" dirty="0">
                <a:solidFill>
                  <a:srgbClr val="000099"/>
                </a:solidFill>
              </a:rPr>
              <a:t>сокрытие отдельных деталей</a:t>
            </a:r>
            <a:r>
              <a:rPr lang="ru-RU" sz="1200" dirty="0">
                <a:solidFill>
                  <a:srgbClr val="000099"/>
                </a:solidFill>
              </a:rPr>
              <a:t> внутреннего устройства классов </a:t>
            </a:r>
            <a:r>
              <a:rPr lang="ru-RU" sz="1200" i="1" dirty="0">
                <a:solidFill>
                  <a:srgbClr val="000099"/>
                </a:solidFill>
              </a:rPr>
              <a:t>от внешних </a:t>
            </a:r>
            <a:r>
              <a:rPr lang="ru-RU" sz="1200" dirty="0">
                <a:solidFill>
                  <a:srgbClr val="000099"/>
                </a:solidFill>
              </a:rPr>
              <a:t>по отношению к нему </a:t>
            </a:r>
            <a:r>
              <a:rPr lang="ru-RU" sz="1200" i="1" dirty="0">
                <a:solidFill>
                  <a:srgbClr val="000099"/>
                </a:solidFill>
              </a:rPr>
              <a:t>объектов или пользователей</a:t>
            </a:r>
            <a:r>
              <a:rPr lang="ru-RU" sz="1200" dirty="0">
                <a:solidFill>
                  <a:srgbClr val="000099"/>
                </a:solidFill>
              </a:rPr>
              <a:t>.</a:t>
            </a:r>
          </a:p>
          <a:p>
            <a:pPr algn="just">
              <a:buFont typeface="Wingdings" pitchFamily="2" charset="2"/>
              <a:buNone/>
            </a:pPr>
            <a:r>
              <a:rPr lang="ru-RU" sz="1200" dirty="0">
                <a:solidFill>
                  <a:srgbClr val="000099"/>
                </a:solidFill>
              </a:rPr>
              <a:t>Клиенту, взаимодействующему с объектом класса, необязательно знать, каким образом осуществлен тот или иной элемент класса. Конкретная реализация присущих классу свойств и методов, которые определяют его поведение, является собственным делом данного класса. Более того, отдельные свойства и методы класса могут быть невидимы за его пределами, это относится к базовой идее введения различных категорий видимости для элементов класса.</a:t>
            </a:r>
            <a:endParaRPr lang="en-US" sz="1200" dirty="0">
              <a:solidFill>
                <a:srgbClr val="000099"/>
              </a:solidFill>
            </a:endParaRPr>
          </a:p>
          <a:p>
            <a:pPr algn="just">
              <a:buFont typeface="Wingdings" pitchFamily="2" charset="2"/>
              <a:buNone/>
            </a:pPr>
            <a:r>
              <a:rPr lang="ru-RU" sz="1200" b="1" dirty="0">
                <a:solidFill>
                  <a:srgbClr val="C00000"/>
                </a:solidFill>
              </a:rPr>
              <a:t>4. </a:t>
            </a:r>
            <a:r>
              <a:rPr lang="ru-RU" sz="1200" b="1" dirty="0">
                <a:solidFill>
                  <a:srgbClr val="000099"/>
                </a:solidFill>
              </a:rPr>
              <a:t>Полиморфизм</a:t>
            </a:r>
            <a:r>
              <a:rPr lang="ru-RU" sz="1200" dirty="0">
                <a:solidFill>
                  <a:srgbClr val="000099"/>
                </a:solidFill>
              </a:rPr>
              <a:t> также является одним из основных принципов ООП.</a:t>
            </a:r>
            <a:r>
              <a:rPr lang="en-US" sz="1200" dirty="0">
                <a:solidFill>
                  <a:srgbClr val="000099"/>
                </a:solidFill>
              </a:rPr>
              <a:t> </a:t>
            </a:r>
            <a:r>
              <a:rPr lang="ru-RU" sz="1200" dirty="0">
                <a:solidFill>
                  <a:srgbClr val="000099"/>
                </a:solidFill>
              </a:rPr>
              <a:t>Под полиморфизмом (греч. </a:t>
            </a:r>
            <a:r>
              <a:rPr lang="ru-RU" sz="1200" dirty="0" err="1">
                <a:solidFill>
                  <a:srgbClr val="000099"/>
                </a:solidFill>
              </a:rPr>
              <a:t>Ро</a:t>
            </a:r>
            <a:r>
              <a:rPr lang="en-US" sz="1200" dirty="0">
                <a:solidFill>
                  <a:srgbClr val="000099"/>
                </a:solidFill>
              </a:rPr>
              <a:t>l</a:t>
            </a:r>
            <a:r>
              <a:rPr lang="ru-RU" sz="1200" dirty="0">
                <a:solidFill>
                  <a:srgbClr val="000099"/>
                </a:solidFill>
              </a:rPr>
              <a:t>у — много, </a:t>
            </a:r>
            <a:r>
              <a:rPr lang="ru-RU" sz="1200" dirty="0" err="1">
                <a:solidFill>
                  <a:srgbClr val="000099"/>
                </a:solidFill>
              </a:rPr>
              <a:t>morfos</a:t>
            </a:r>
            <a:r>
              <a:rPr lang="ru-RU" sz="1200" dirty="0">
                <a:solidFill>
                  <a:srgbClr val="000099"/>
                </a:solidFill>
              </a:rPr>
              <a:t> — форма) понимается свойство объектов принимать различные внешние формы в зависимости от обстоятельств. Применительно к ООП полиморфизм означает, что </a:t>
            </a:r>
            <a:r>
              <a:rPr lang="ru-RU" sz="1200" i="1" dirty="0">
                <a:solidFill>
                  <a:srgbClr val="000099"/>
                </a:solidFill>
              </a:rPr>
              <a:t>действия</a:t>
            </a:r>
            <a:r>
              <a:rPr lang="ru-RU" sz="1200" dirty="0">
                <a:solidFill>
                  <a:srgbClr val="000099"/>
                </a:solidFill>
              </a:rPr>
              <a:t>, выполняемые одноименными методами, могут </a:t>
            </a:r>
            <a:r>
              <a:rPr lang="ru-RU" sz="1200" i="1" dirty="0">
                <a:solidFill>
                  <a:srgbClr val="000099"/>
                </a:solidFill>
              </a:rPr>
              <a:t>отличаться в зависимости от</a:t>
            </a:r>
            <a:r>
              <a:rPr lang="ru-RU" sz="1200" dirty="0">
                <a:solidFill>
                  <a:srgbClr val="000099"/>
                </a:solidFill>
              </a:rPr>
              <a:t> того, к какому из </a:t>
            </a:r>
            <a:r>
              <a:rPr lang="ru-RU" sz="1200" i="1" dirty="0">
                <a:solidFill>
                  <a:srgbClr val="000099"/>
                </a:solidFill>
              </a:rPr>
              <a:t>классов</a:t>
            </a:r>
            <a:r>
              <a:rPr lang="ru-RU" sz="1200" dirty="0">
                <a:solidFill>
                  <a:srgbClr val="000099"/>
                </a:solidFill>
              </a:rPr>
              <a:t> относится тот или иной метод.</a:t>
            </a:r>
          </a:p>
          <a:p>
            <a:pPr algn="just">
              <a:buFont typeface="Wingdings" pitchFamily="2" charset="2"/>
              <a:buNone/>
            </a:pPr>
            <a:r>
              <a:rPr lang="ru-RU" sz="1200" dirty="0">
                <a:solidFill>
                  <a:srgbClr val="000099"/>
                </a:solidFill>
              </a:rPr>
              <a:t>Наиболее существенным обстоятельством в развитии методологии ООП явилось осознание того, что </a:t>
            </a:r>
            <a:r>
              <a:rPr lang="ru-RU" sz="1200" i="1" dirty="0">
                <a:solidFill>
                  <a:srgbClr val="000099"/>
                </a:solidFill>
              </a:rPr>
              <a:t>процесс написания программного кода</a:t>
            </a:r>
            <a:r>
              <a:rPr lang="ru-RU" sz="1200" dirty="0">
                <a:solidFill>
                  <a:srgbClr val="000099"/>
                </a:solidFill>
              </a:rPr>
              <a:t> может быть </a:t>
            </a:r>
            <a:r>
              <a:rPr lang="ru-RU" sz="1200" u="sng" dirty="0">
                <a:solidFill>
                  <a:srgbClr val="000099"/>
                </a:solidFill>
              </a:rPr>
              <a:t>отделен от</a:t>
            </a:r>
            <a:r>
              <a:rPr lang="ru-RU" sz="1200" dirty="0">
                <a:solidFill>
                  <a:srgbClr val="000099"/>
                </a:solidFill>
              </a:rPr>
              <a:t> процесса </a:t>
            </a:r>
            <a:r>
              <a:rPr lang="ru-RU" sz="1200" i="1" dirty="0">
                <a:solidFill>
                  <a:srgbClr val="000099"/>
                </a:solidFill>
              </a:rPr>
              <a:t>проектирования структуры программы</a:t>
            </a:r>
            <a:r>
              <a:rPr lang="ru-RU" sz="1200" dirty="0">
                <a:solidFill>
                  <a:srgbClr val="000099"/>
                </a:solidFill>
              </a:rPr>
              <a:t>. </a:t>
            </a:r>
            <a:r>
              <a:rPr lang="ru-RU" sz="1200" i="1" dirty="0">
                <a:solidFill>
                  <a:srgbClr val="000099"/>
                </a:solidFill>
              </a:rPr>
              <a:t>Прежде, чем начать программирование классов</a:t>
            </a:r>
            <a:r>
              <a:rPr lang="ru-RU" sz="1200" dirty="0">
                <a:solidFill>
                  <a:srgbClr val="000099"/>
                </a:solidFill>
              </a:rPr>
              <a:t>, их свойств и методов, </a:t>
            </a:r>
            <a:r>
              <a:rPr lang="ru-RU" sz="1200" u="sng" dirty="0">
                <a:solidFill>
                  <a:srgbClr val="000099"/>
                </a:solidFill>
              </a:rPr>
              <a:t>необходимо определить</a:t>
            </a:r>
            <a:r>
              <a:rPr lang="ru-RU" sz="1200" dirty="0">
                <a:solidFill>
                  <a:srgbClr val="000099"/>
                </a:solidFill>
              </a:rPr>
              <a:t> сами эти </a:t>
            </a:r>
            <a:r>
              <a:rPr lang="ru-RU" sz="1200" u="sng" dirty="0">
                <a:solidFill>
                  <a:srgbClr val="000099"/>
                </a:solidFill>
              </a:rPr>
              <a:t>классы</a:t>
            </a:r>
            <a:r>
              <a:rPr lang="ru-RU" sz="1200" dirty="0">
                <a:solidFill>
                  <a:srgbClr val="000099"/>
                </a:solidFill>
              </a:rPr>
              <a:t>. Более того, нужно дать ответы на следующие вопросы: </a:t>
            </a:r>
            <a:r>
              <a:rPr lang="ru-RU" sz="1200" i="1" dirty="0">
                <a:solidFill>
                  <a:srgbClr val="000099"/>
                </a:solidFill>
              </a:rPr>
              <a:t>сколько и какие классы </a:t>
            </a:r>
            <a:r>
              <a:rPr lang="ru-RU" sz="1200" dirty="0">
                <a:solidFill>
                  <a:srgbClr val="000099"/>
                </a:solidFill>
              </a:rPr>
              <a:t>нужно определить для решения поставленной задачи, </a:t>
            </a:r>
            <a:r>
              <a:rPr lang="ru-RU" sz="1200" i="1" dirty="0">
                <a:solidFill>
                  <a:srgbClr val="000099"/>
                </a:solidFill>
              </a:rPr>
              <a:t>какие свойства и методы необходимы </a:t>
            </a:r>
            <a:r>
              <a:rPr lang="ru-RU" sz="1200" dirty="0">
                <a:solidFill>
                  <a:srgbClr val="000099"/>
                </a:solidFill>
              </a:rPr>
              <a:t>для придания классам требуемого поведения, а также установить </a:t>
            </a:r>
            <a:r>
              <a:rPr lang="ru-RU" sz="1200" i="1" dirty="0">
                <a:solidFill>
                  <a:srgbClr val="000099"/>
                </a:solidFill>
              </a:rPr>
              <a:t>взаимосвязи между классами</a:t>
            </a:r>
            <a:r>
              <a:rPr lang="ru-RU" sz="1200" dirty="0">
                <a:solidFill>
                  <a:srgbClr val="000099"/>
                </a:solidFill>
              </a:rPr>
              <a:t>. Эта совокупность задач не столько связана с написанием кода, сколько с общим анализом требований к будущей программе, а также с анализом конкретной предметной области, для которой разрабатывается программа. Все эти обстоятельства привели к появлению специальной методологии, получившей название </a:t>
            </a:r>
            <a:r>
              <a:rPr lang="ru-RU" sz="1200" b="1" dirty="0">
                <a:solidFill>
                  <a:srgbClr val="000099"/>
                </a:solidFill>
              </a:rPr>
              <a:t>методологии объектно-ориентированного анализа и проектирования</a:t>
            </a:r>
            <a:r>
              <a:rPr lang="ru-RU" sz="1200" dirty="0">
                <a:solidFill>
                  <a:srgbClr val="000099"/>
                </a:solidFill>
              </a:rPr>
              <a:t> .</a:t>
            </a:r>
          </a:p>
          <a:p>
            <a:pPr algn="just">
              <a:buFont typeface="Wingdings" pitchFamily="2" charset="2"/>
              <a:buNone/>
            </a:pPr>
            <a:endParaRPr lang="ru-RU" sz="1200" dirty="0">
              <a:solidFill>
                <a:srgbClr val="000099"/>
              </a:solidFill>
            </a:endParaRPr>
          </a:p>
        </p:txBody>
      </p:sp>
    </p:spTree>
    <p:extLst>
      <p:ext uri="{BB962C8B-B14F-4D97-AF65-F5344CB8AC3E}">
        <p14:creationId xmlns:p14="http://schemas.microsoft.com/office/powerpoint/2010/main" val="411751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Методология объектно-ориентированного программирования</a:t>
            </a:r>
          </a:p>
        </p:txBody>
      </p:sp>
      <p:sp>
        <p:nvSpPr>
          <p:cNvPr id="3" name="Прямоугольник 2"/>
          <p:cNvSpPr/>
          <p:nvPr/>
        </p:nvSpPr>
        <p:spPr>
          <a:xfrm>
            <a:off x="-2917" y="464560"/>
            <a:ext cx="9144000" cy="3231654"/>
          </a:xfrm>
          <a:prstGeom prst="rect">
            <a:avLst/>
          </a:prstGeom>
        </p:spPr>
        <p:txBody>
          <a:bodyPr wrap="square">
            <a:spAutoFit/>
          </a:bodyPr>
          <a:lstStyle/>
          <a:p>
            <a:pPr algn="just">
              <a:buFont typeface="Wingdings" pitchFamily="2" charset="2"/>
              <a:buNone/>
            </a:pPr>
            <a:r>
              <a:rPr lang="ru-RU" sz="1200" b="1" dirty="0">
                <a:solidFill>
                  <a:srgbClr val="C00000"/>
                </a:solidFill>
              </a:rPr>
              <a:t>Объектно-ориентированный анализ и проектирование </a:t>
            </a:r>
            <a:r>
              <a:rPr lang="ru-RU" sz="1200" dirty="0">
                <a:solidFill>
                  <a:srgbClr val="000099"/>
                </a:solidFill>
              </a:rPr>
              <a:t>(ООАП, </a:t>
            </a:r>
            <a:r>
              <a:rPr lang="ru-RU" sz="1200" dirty="0" err="1">
                <a:solidFill>
                  <a:srgbClr val="000099"/>
                </a:solidFill>
              </a:rPr>
              <a:t>Object-Oriented</a:t>
            </a:r>
            <a:r>
              <a:rPr lang="ru-RU" sz="1200" dirty="0">
                <a:solidFill>
                  <a:srgbClr val="000099"/>
                </a:solidFill>
              </a:rPr>
              <a:t> </a:t>
            </a:r>
            <a:r>
              <a:rPr lang="ru-RU" sz="1200" dirty="0" err="1">
                <a:solidFill>
                  <a:srgbClr val="000099"/>
                </a:solidFill>
              </a:rPr>
              <a:t>Analysis</a:t>
            </a:r>
            <a:r>
              <a:rPr lang="ru-RU" sz="1200" dirty="0">
                <a:solidFill>
                  <a:srgbClr val="000099"/>
                </a:solidFill>
              </a:rPr>
              <a:t>/</a:t>
            </a:r>
            <a:r>
              <a:rPr lang="ru-RU" sz="1200" dirty="0" err="1">
                <a:solidFill>
                  <a:srgbClr val="000099"/>
                </a:solidFill>
              </a:rPr>
              <a:t>Design</a:t>
            </a:r>
            <a:r>
              <a:rPr lang="ru-RU" sz="1200" dirty="0">
                <a:solidFill>
                  <a:srgbClr val="000099"/>
                </a:solidFill>
              </a:rPr>
              <a:t>) — </a:t>
            </a:r>
            <a:r>
              <a:rPr lang="ru-RU" sz="1200" u="sng" dirty="0">
                <a:solidFill>
                  <a:srgbClr val="000099"/>
                </a:solidFill>
              </a:rPr>
              <a:t>технология разработки программных систем</a:t>
            </a:r>
            <a:r>
              <a:rPr lang="ru-RU" sz="1200" dirty="0">
                <a:solidFill>
                  <a:srgbClr val="000099"/>
                </a:solidFill>
              </a:rPr>
              <a:t>, в основу которых положена объектно-ориентированная </a:t>
            </a:r>
            <a:r>
              <a:rPr lang="ru-RU" sz="1200" i="1" dirty="0">
                <a:solidFill>
                  <a:srgbClr val="000099"/>
                </a:solidFill>
              </a:rPr>
              <a:t>методология представления предметной области в виде объектов</a:t>
            </a:r>
            <a:r>
              <a:rPr lang="ru-RU" sz="1200" dirty="0">
                <a:solidFill>
                  <a:srgbClr val="000099"/>
                </a:solidFill>
              </a:rPr>
              <a:t>, являющихся </a:t>
            </a:r>
            <a:r>
              <a:rPr lang="ru-RU" sz="1200" i="1" dirty="0">
                <a:solidFill>
                  <a:srgbClr val="000099"/>
                </a:solidFill>
              </a:rPr>
              <a:t>экземплярами</a:t>
            </a:r>
            <a:r>
              <a:rPr lang="ru-RU" sz="1200" dirty="0">
                <a:solidFill>
                  <a:srgbClr val="000099"/>
                </a:solidFill>
              </a:rPr>
              <a:t> соответствующих </a:t>
            </a:r>
            <a:r>
              <a:rPr lang="ru-RU" sz="1200" i="1" dirty="0">
                <a:solidFill>
                  <a:srgbClr val="000099"/>
                </a:solidFill>
              </a:rPr>
              <a:t>классов</a:t>
            </a:r>
            <a:r>
              <a:rPr lang="ru-RU" sz="1200" dirty="0">
                <a:solidFill>
                  <a:srgbClr val="000099"/>
                </a:solidFill>
              </a:rPr>
              <a:t>.</a:t>
            </a:r>
          </a:p>
          <a:p>
            <a:pPr algn="just">
              <a:buFont typeface="Wingdings" pitchFamily="2" charset="2"/>
              <a:buNone/>
            </a:pPr>
            <a:r>
              <a:rPr lang="ru-RU" sz="1200" i="1" dirty="0">
                <a:solidFill>
                  <a:srgbClr val="000099"/>
                </a:solidFill>
              </a:rPr>
              <a:t>Методология ООАП </a:t>
            </a:r>
            <a:r>
              <a:rPr lang="ru-RU" sz="1200" dirty="0">
                <a:solidFill>
                  <a:srgbClr val="000099"/>
                </a:solidFill>
              </a:rPr>
              <a:t>тесно </a:t>
            </a:r>
            <a:r>
              <a:rPr lang="ru-RU" sz="1200" i="1" dirty="0">
                <a:solidFill>
                  <a:srgbClr val="000099"/>
                </a:solidFill>
              </a:rPr>
              <a:t>связана</a:t>
            </a:r>
            <a:r>
              <a:rPr lang="ru-RU" sz="1200" dirty="0">
                <a:solidFill>
                  <a:srgbClr val="000099"/>
                </a:solidFill>
              </a:rPr>
              <a:t> </a:t>
            </a:r>
            <a:r>
              <a:rPr lang="ru-RU" sz="1200" i="1" dirty="0">
                <a:solidFill>
                  <a:srgbClr val="000099"/>
                </a:solidFill>
              </a:rPr>
              <a:t>с</a:t>
            </a:r>
            <a:r>
              <a:rPr lang="ru-RU" sz="1200" dirty="0">
                <a:solidFill>
                  <a:srgbClr val="000099"/>
                </a:solidFill>
              </a:rPr>
              <a:t> концепцией автоматизированной разработки программного обеспечения (</a:t>
            </a:r>
            <a:r>
              <a:rPr lang="ru-RU" sz="1200" dirty="0" err="1">
                <a:solidFill>
                  <a:srgbClr val="000099"/>
                </a:solidFill>
              </a:rPr>
              <a:t>Computer</a:t>
            </a:r>
            <a:r>
              <a:rPr lang="ru-RU" sz="1200" dirty="0">
                <a:solidFill>
                  <a:srgbClr val="000099"/>
                </a:solidFill>
              </a:rPr>
              <a:t> </a:t>
            </a:r>
            <a:r>
              <a:rPr lang="ru-RU" sz="1200" dirty="0" err="1">
                <a:solidFill>
                  <a:srgbClr val="000099"/>
                </a:solidFill>
              </a:rPr>
              <a:t>Aided</a:t>
            </a:r>
            <a:r>
              <a:rPr lang="ru-RU" sz="1200" dirty="0">
                <a:solidFill>
                  <a:srgbClr val="000099"/>
                </a:solidFill>
              </a:rPr>
              <a:t> </a:t>
            </a:r>
            <a:r>
              <a:rPr lang="ru-RU" sz="1200" dirty="0" err="1">
                <a:solidFill>
                  <a:srgbClr val="000099"/>
                </a:solidFill>
              </a:rPr>
              <a:t>Software</a:t>
            </a:r>
            <a:r>
              <a:rPr lang="ru-RU" sz="1200" dirty="0">
                <a:solidFill>
                  <a:srgbClr val="000099"/>
                </a:solidFill>
              </a:rPr>
              <a:t> </a:t>
            </a:r>
            <a:r>
              <a:rPr lang="ru-RU" sz="1200" dirty="0" err="1">
                <a:solidFill>
                  <a:srgbClr val="000099"/>
                </a:solidFill>
              </a:rPr>
              <a:t>Engeneering</a:t>
            </a:r>
            <a:r>
              <a:rPr lang="ru-RU" sz="1200" dirty="0">
                <a:solidFill>
                  <a:srgbClr val="000099"/>
                </a:solidFill>
              </a:rPr>
              <a:t>, </a:t>
            </a:r>
            <a:r>
              <a:rPr lang="ru-RU" sz="1200" i="1" dirty="0">
                <a:solidFill>
                  <a:srgbClr val="000099"/>
                </a:solidFill>
              </a:rPr>
              <a:t>CASE</a:t>
            </a:r>
            <a:r>
              <a:rPr lang="ru-RU" sz="1200" dirty="0">
                <a:solidFill>
                  <a:srgbClr val="000099"/>
                </a:solidFill>
              </a:rPr>
              <a:t>). К первым CASE-средствам отнеслись </a:t>
            </a:r>
            <a:r>
              <a:rPr lang="ru-RU" sz="1200" u="sng" dirty="0">
                <a:solidFill>
                  <a:srgbClr val="000099"/>
                </a:solidFill>
              </a:rPr>
              <a:t>с определенной настороженностью</a:t>
            </a:r>
            <a:r>
              <a:rPr lang="ru-RU" sz="1200" dirty="0">
                <a:solidFill>
                  <a:srgbClr val="000099"/>
                </a:solidFill>
              </a:rPr>
              <a:t>, со временем появились как восторженные отзывы об их применении, так и критические оценки их возможностей. Причин для столь противоречивых мнений было несколько. </a:t>
            </a:r>
            <a:endParaRPr lang="en-US" sz="1200" dirty="0">
              <a:solidFill>
                <a:srgbClr val="000099"/>
              </a:solidFill>
            </a:endParaRPr>
          </a:p>
          <a:p>
            <a:pPr algn="just">
              <a:buFont typeface="Wingdings" pitchFamily="2" charset="2"/>
              <a:buNone/>
            </a:pPr>
            <a:r>
              <a:rPr lang="ru-RU" sz="1200" b="1" dirty="0">
                <a:solidFill>
                  <a:srgbClr val="000099"/>
                </a:solidFill>
              </a:rPr>
              <a:t>Первая</a:t>
            </a:r>
            <a:r>
              <a:rPr lang="ru-RU" sz="1200" dirty="0">
                <a:solidFill>
                  <a:srgbClr val="000099"/>
                </a:solidFill>
              </a:rPr>
              <a:t> из них заключается в том, что ранние </a:t>
            </a:r>
            <a:r>
              <a:rPr lang="ru-RU" sz="1200" i="1" dirty="0">
                <a:solidFill>
                  <a:srgbClr val="000099"/>
                </a:solidFill>
              </a:rPr>
              <a:t>CASE-средства были простой надстройкой над</a:t>
            </a:r>
            <a:r>
              <a:rPr lang="ru-RU" sz="1200" dirty="0">
                <a:solidFill>
                  <a:srgbClr val="000099"/>
                </a:solidFill>
              </a:rPr>
              <a:t> системой управления базами данных (</a:t>
            </a:r>
            <a:r>
              <a:rPr lang="ru-RU" sz="1200" i="1" dirty="0">
                <a:solidFill>
                  <a:srgbClr val="000099"/>
                </a:solidFill>
              </a:rPr>
              <a:t>СУБД</a:t>
            </a:r>
            <a:r>
              <a:rPr lang="ru-RU" sz="1200" dirty="0">
                <a:solidFill>
                  <a:srgbClr val="000099"/>
                </a:solidFill>
              </a:rPr>
              <a:t>). Визуализация процесса разработки концептуальной схемы БД имеет немаловажное значение, тем не менее, она не решает проблем создания приложений других типов.</a:t>
            </a:r>
            <a:endParaRPr lang="en-US" sz="1200" dirty="0">
              <a:solidFill>
                <a:srgbClr val="000099"/>
              </a:solidFill>
            </a:endParaRPr>
          </a:p>
          <a:p>
            <a:pPr algn="just">
              <a:buFont typeface="Wingdings" pitchFamily="2" charset="2"/>
              <a:buNone/>
            </a:pPr>
            <a:r>
              <a:rPr lang="ru-RU" sz="1200" b="1" dirty="0">
                <a:solidFill>
                  <a:srgbClr val="000099"/>
                </a:solidFill>
              </a:rPr>
              <a:t>Вторая</a:t>
            </a:r>
            <a:r>
              <a:rPr lang="ru-RU" sz="1200" dirty="0">
                <a:solidFill>
                  <a:srgbClr val="000099"/>
                </a:solidFill>
              </a:rPr>
              <a:t> причина связана с графической нотацией, реализованной в CASE-средстве. Если языки программирования имеют </a:t>
            </a:r>
            <a:r>
              <a:rPr lang="ru-RU" sz="1200" i="1" dirty="0">
                <a:solidFill>
                  <a:srgbClr val="000099"/>
                </a:solidFill>
              </a:rPr>
              <a:t>строгий синтаксис</a:t>
            </a:r>
            <a:r>
              <a:rPr lang="ru-RU" sz="1200" dirty="0">
                <a:solidFill>
                  <a:srgbClr val="000099"/>
                </a:solidFill>
              </a:rPr>
              <a:t>, то попытки предложить подходящий синтаксис для </a:t>
            </a:r>
            <a:r>
              <a:rPr lang="ru-RU" sz="1200" i="1" dirty="0">
                <a:solidFill>
                  <a:srgbClr val="000099"/>
                </a:solidFill>
              </a:rPr>
              <a:t>визуального представления </a:t>
            </a:r>
            <a:r>
              <a:rPr lang="ru-RU" sz="1200" dirty="0">
                <a:solidFill>
                  <a:srgbClr val="000099"/>
                </a:solidFill>
              </a:rPr>
              <a:t>концептуальных схем БД были восприняты далеко </a:t>
            </a:r>
            <a:r>
              <a:rPr lang="ru-RU" sz="1200" i="1" dirty="0">
                <a:solidFill>
                  <a:srgbClr val="000099"/>
                </a:solidFill>
              </a:rPr>
              <a:t>неоднозначно</a:t>
            </a:r>
            <a:r>
              <a:rPr lang="ru-RU" sz="1200" dirty="0">
                <a:solidFill>
                  <a:srgbClr val="000099"/>
                </a:solidFill>
              </a:rPr>
              <a:t>. </a:t>
            </a:r>
            <a:endParaRPr lang="en-US" sz="1200" dirty="0">
              <a:solidFill>
                <a:srgbClr val="000099"/>
              </a:solidFill>
            </a:endParaRPr>
          </a:p>
          <a:p>
            <a:pPr algn="just">
              <a:buFont typeface="Wingdings" pitchFamily="2" charset="2"/>
              <a:buNone/>
            </a:pPr>
            <a:r>
              <a:rPr lang="ru-RU" sz="1200" dirty="0">
                <a:solidFill>
                  <a:srgbClr val="000099"/>
                </a:solidFill>
              </a:rPr>
              <a:t>В целом же процесс ООАП можно рассматривать как </a:t>
            </a:r>
            <a:r>
              <a:rPr lang="ru-RU" sz="1200" i="1" dirty="0">
                <a:solidFill>
                  <a:srgbClr val="000099"/>
                </a:solidFill>
              </a:rPr>
              <a:t>последовательный переход от </a:t>
            </a:r>
            <a:r>
              <a:rPr lang="ru-RU" sz="1200" dirty="0">
                <a:solidFill>
                  <a:srgbClr val="000099"/>
                </a:solidFill>
              </a:rPr>
              <a:t>разработки наиболее </a:t>
            </a:r>
            <a:r>
              <a:rPr lang="ru-RU" sz="1200" i="1" dirty="0">
                <a:solidFill>
                  <a:srgbClr val="000099"/>
                </a:solidFill>
              </a:rPr>
              <a:t>общих моделей </a:t>
            </a:r>
            <a:r>
              <a:rPr lang="ru-RU" sz="1200" dirty="0">
                <a:solidFill>
                  <a:srgbClr val="000099"/>
                </a:solidFill>
              </a:rPr>
              <a:t>и </a:t>
            </a:r>
            <a:r>
              <a:rPr lang="ru-RU" sz="1200" i="1" dirty="0">
                <a:solidFill>
                  <a:srgbClr val="000099"/>
                </a:solidFill>
              </a:rPr>
              <a:t>представлений концептуального уровня к</a:t>
            </a:r>
            <a:r>
              <a:rPr lang="ru-RU" sz="1200" dirty="0">
                <a:solidFill>
                  <a:srgbClr val="000099"/>
                </a:solidFill>
              </a:rPr>
              <a:t> более частным и детальным представлениям </a:t>
            </a:r>
            <a:r>
              <a:rPr lang="ru-RU" sz="1200" i="1" dirty="0">
                <a:solidFill>
                  <a:srgbClr val="000099"/>
                </a:solidFill>
              </a:rPr>
              <a:t>логического и физического уровня</a:t>
            </a:r>
            <a:r>
              <a:rPr lang="ru-RU" sz="1200" dirty="0">
                <a:solidFill>
                  <a:srgbClr val="000099"/>
                </a:solidFill>
              </a:rPr>
              <a:t>. При этом на каждом этапе ООАП данные модели последовательно дополняются все большим количеством деталей, что позволяет им более адекватно отражать различные аспекты конкретной реализации сложной системы. </a:t>
            </a:r>
          </a:p>
        </p:txBody>
      </p:sp>
    </p:spTree>
    <p:extLst>
      <p:ext uri="{BB962C8B-B14F-4D97-AF65-F5344CB8AC3E}">
        <p14:creationId xmlns:p14="http://schemas.microsoft.com/office/powerpoint/2010/main" val="323148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Канонические диаграммы языка </a:t>
            </a:r>
            <a:r>
              <a:rPr lang="en-US" sz="2000" b="1" dirty="0">
                <a:solidFill>
                  <a:srgbClr val="000099"/>
                </a:solidFill>
              </a:rPr>
              <a:t>UML </a:t>
            </a:r>
            <a:endParaRPr lang="ru-RU" sz="2000" b="1" dirty="0">
              <a:solidFill>
                <a:srgbClr val="000099"/>
              </a:solidFill>
            </a:endParaRPr>
          </a:p>
        </p:txBody>
      </p:sp>
      <p:sp>
        <p:nvSpPr>
          <p:cNvPr id="3" name="Прямоугольник 2"/>
          <p:cNvSpPr/>
          <p:nvPr/>
        </p:nvSpPr>
        <p:spPr>
          <a:xfrm>
            <a:off x="-2917" y="464560"/>
            <a:ext cx="9144000" cy="2308324"/>
          </a:xfrm>
          <a:prstGeom prst="rect">
            <a:avLst/>
          </a:prstGeom>
        </p:spPr>
        <p:txBody>
          <a:bodyPr wrap="square">
            <a:spAutoFit/>
          </a:bodyPr>
          <a:lstStyle/>
          <a:p>
            <a:pPr algn="just">
              <a:buFont typeface="Wingdings" pitchFamily="2" charset="2"/>
              <a:buNone/>
            </a:pPr>
            <a:r>
              <a:rPr lang="ru-RU" sz="1200" b="1" dirty="0">
                <a:solidFill>
                  <a:srgbClr val="CC3300"/>
                </a:solidFill>
              </a:rPr>
              <a:t>Диаграмма</a:t>
            </a:r>
            <a:r>
              <a:rPr lang="ru-RU" sz="1200" dirty="0">
                <a:solidFill>
                  <a:srgbClr val="CC3300"/>
                </a:solidFill>
              </a:rPr>
              <a:t> </a:t>
            </a:r>
            <a:r>
              <a:rPr lang="ru-RU" sz="1200" dirty="0">
                <a:solidFill>
                  <a:srgbClr val="000099"/>
                </a:solidFill>
              </a:rPr>
              <a:t>(</a:t>
            </a:r>
            <a:r>
              <a:rPr lang="ru-RU" sz="1200" dirty="0" err="1">
                <a:solidFill>
                  <a:srgbClr val="000099"/>
                </a:solidFill>
              </a:rPr>
              <a:t>diagram</a:t>
            </a:r>
            <a:r>
              <a:rPr lang="ru-RU" sz="1200" dirty="0">
                <a:solidFill>
                  <a:srgbClr val="000099"/>
                </a:solidFill>
              </a:rPr>
              <a:t>) — графическое представление совокупности элементов модели в форме связного графа, вершинам и ребрам (дугам) которого приписывается определенная семантика. Нотация канонических диаграмм — основное средство разработки моделей на языке UML.</a:t>
            </a:r>
          </a:p>
          <a:p>
            <a:pPr algn="just">
              <a:buFont typeface="Wingdings" pitchFamily="2" charset="2"/>
              <a:buNone/>
            </a:pPr>
            <a:r>
              <a:rPr lang="ru-RU" sz="1200" dirty="0">
                <a:solidFill>
                  <a:srgbClr val="000099"/>
                </a:solidFill>
              </a:rPr>
              <a:t>В нотации языка UML определены следующие виды </a:t>
            </a:r>
            <a:r>
              <a:rPr lang="ru-RU" sz="1200" b="1" dirty="0">
                <a:solidFill>
                  <a:srgbClr val="C00000"/>
                </a:solidFill>
              </a:rPr>
              <a:t>канонических диаграмм</a:t>
            </a:r>
            <a:r>
              <a:rPr lang="ru-RU" sz="1200" dirty="0">
                <a:solidFill>
                  <a:srgbClr val="000099"/>
                </a:solidFill>
              </a:rPr>
              <a:t>:</a:t>
            </a:r>
          </a:p>
          <a:p>
            <a:pPr marL="171450" indent="-171450" algn="just">
              <a:buFont typeface="Arial" pitchFamily="34" charset="0"/>
              <a:buChar char="•"/>
            </a:pPr>
            <a:r>
              <a:rPr lang="ru-RU" sz="1200" b="1" dirty="0">
                <a:solidFill>
                  <a:srgbClr val="000099"/>
                </a:solidFill>
              </a:rPr>
              <a:t>Вариантов использования </a:t>
            </a:r>
            <a:r>
              <a:rPr lang="ru-RU" sz="1200" dirty="0">
                <a:solidFill>
                  <a:srgbClr val="000099"/>
                </a:solidFill>
              </a:rPr>
              <a:t>(</a:t>
            </a:r>
            <a:r>
              <a:rPr lang="ru-RU" sz="1200" dirty="0" err="1">
                <a:solidFill>
                  <a:srgbClr val="000099"/>
                </a:solidFill>
              </a:rPr>
              <a:t>use</a:t>
            </a:r>
            <a:r>
              <a:rPr lang="ru-RU" sz="1200" dirty="0">
                <a:solidFill>
                  <a:srgbClr val="000099"/>
                </a:solidFill>
              </a:rPr>
              <a:t> </a:t>
            </a:r>
            <a:r>
              <a:rPr lang="ru-RU" sz="1200" dirty="0" err="1">
                <a:solidFill>
                  <a:srgbClr val="000099"/>
                </a:solidFill>
              </a:rPr>
              <a:t>case</a:t>
            </a:r>
            <a:r>
              <a:rPr lang="ru-RU" sz="1200" dirty="0">
                <a:solidFill>
                  <a:srgbClr val="000099"/>
                </a:solidFill>
              </a:rPr>
              <a:t> </a:t>
            </a:r>
            <a:r>
              <a:rPr lang="ru-RU" sz="1200" dirty="0" err="1">
                <a:solidFill>
                  <a:srgbClr val="000099"/>
                </a:solidFill>
              </a:rPr>
              <a:t>diagram</a:t>
            </a:r>
            <a:r>
              <a:rPr lang="ru-RU" sz="1200" dirty="0">
                <a:solidFill>
                  <a:srgbClr val="000099"/>
                </a:solidFill>
              </a:rPr>
              <a:t>).</a:t>
            </a:r>
          </a:p>
          <a:p>
            <a:pPr marL="171450" indent="-171450" algn="just">
              <a:buFont typeface="Arial" pitchFamily="34" charset="0"/>
              <a:buChar char="•"/>
            </a:pPr>
            <a:r>
              <a:rPr lang="ru-RU" sz="1200" b="1" dirty="0">
                <a:solidFill>
                  <a:srgbClr val="000099"/>
                </a:solidFill>
              </a:rPr>
              <a:t>Классов</a:t>
            </a:r>
            <a:r>
              <a:rPr lang="ru-RU" sz="1200" dirty="0">
                <a:solidFill>
                  <a:srgbClr val="000099"/>
                </a:solidFill>
              </a:rPr>
              <a:t> (</a:t>
            </a:r>
            <a:r>
              <a:rPr lang="ru-RU" sz="1200" dirty="0" err="1">
                <a:solidFill>
                  <a:srgbClr val="000099"/>
                </a:solidFill>
              </a:rPr>
              <a:t>class</a:t>
            </a:r>
            <a:r>
              <a:rPr lang="ru-RU" sz="1200" dirty="0">
                <a:solidFill>
                  <a:srgbClr val="000099"/>
                </a:solidFill>
              </a:rPr>
              <a:t> </a:t>
            </a:r>
            <a:r>
              <a:rPr lang="ru-RU" sz="1200" dirty="0" err="1">
                <a:solidFill>
                  <a:srgbClr val="000099"/>
                </a:solidFill>
              </a:rPr>
              <a:t>diagram</a:t>
            </a:r>
            <a:r>
              <a:rPr lang="ru-RU" sz="1200" dirty="0">
                <a:solidFill>
                  <a:srgbClr val="000099"/>
                </a:solidFill>
              </a:rPr>
              <a:t>).</a:t>
            </a:r>
          </a:p>
          <a:p>
            <a:pPr marL="171450" indent="-171450" algn="just">
              <a:buFont typeface="Arial" pitchFamily="34" charset="0"/>
              <a:buChar char="•"/>
            </a:pPr>
            <a:r>
              <a:rPr lang="ru-RU" sz="1200" b="1" dirty="0">
                <a:solidFill>
                  <a:srgbClr val="000099"/>
                </a:solidFill>
              </a:rPr>
              <a:t>Кооперации</a:t>
            </a:r>
            <a:r>
              <a:rPr lang="ru-RU" sz="1200" dirty="0">
                <a:solidFill>
                  <a:srgbClr val="000099"/>
                </a:solidFill>
              </a:rPr>
              <a:t> (взаимодействия, </a:t>
            </a:r>
            <a:r>
              <a:rPr lang="ru-RU" sz="1200" dirty="0" err="1">
                <a:solidFill>
                  <a:srgbClr val="000099"/>
                </a:solidFill>
              </a:rPr>
              <a:t>collaboration</a:t>
            </a:r>
            <a:r>
              <a:rPr lang="ru-RU" sz="1200" dirty="0">
                <a:solidFill>
                  <a:srgbClr val="000099"/>
                </a:solidFill>
              </a:rPr>
              <a:t> </a:t>
            </a:r>
            <a:r>
              <a:rPr lang="ru-RU" sz="1200" dirty="0" err="1">
                <a:solidFill>
                  <a:srgbClr val="000099"/>
                </a:solidFill>
              </a:rPr>
              <a:t>diagram</a:t>
            </a:r>
            <a:r>
              <a:rPr lang="ru-RU" sz="1200" dirty="0">
                <a:solidFill>
                  <a:srgbClr val="000099"/>
                </a:solidFill>
              </a:rPr>
              <a:t>).</a:t>
            </a:r>
          </a:p>
          <a:p>
            <a:pPr marL="171450" indent="-171450" algn="just">
              <a:buFont typeface="Arial" pitchFamily="34" charset="0"/>
              <a:buChar char="•"/>
            </a:pPr>
            <a:r>
              <a:rPr lang="ru-RU" sz="1200" b="1" dirty="0">
                <a:solidFill>
                  <a:srgbClr val="000099"/>
                </a:solidFill>
              </a:rPr>
              <a:t>Последовательности</a:t>
            </a:r>
            <a:r>
              <a:rPr lang="ru-RU" sz="1200" dirty="0">
                <a:solidFill>
                  <a:srgbClr val="000099"/>
                </a:solidFill>
              </a:rPr>
              <a:t> (</a:t>
            </a:r>
            <a:r>
              <a:rPr lang="ru-RU" sz="1200" dirty="0" err="1">
                <a:solidFill>
                  <a:srgbClr val="000099"/>
                </a:solidFill>
              </a:rPr>
              <a:t>sequence</a:t>
            </a:r>
            <a:r>
              <a:rPr lang="ru-RU" sz="1200" dirty="0">
                <a:solidFill>
                  <a:srgbClr val="000099"/>
                </a:solidFill>
              </a:rPr>
              <a:t> </a:t>
            </a:r>
            <a:r>
              <a:rPr lang="ru-RU" sz="1200" dirty="0" err="1">
                <a:solidFill>
                  <a:srgbClr val="000099"/>
                </a:solidFill>
              </a:rPr>
              <a:t>diagram</a:t>
            </a:r>
            <a:r>
              <a:rPr lang="ru-RU" sz="1200" dirty="0">
                <a:solidFill>
                  <a:srgbClr val="000099"/>
                </a:solidFill>
              </a:rPr>
              <a:t>).</a:t>
            </a:r>
          </a:p>
          <a:p>
            <a:pPr marL="171450" indent="-171450" algn="just">
              <a:buFont typeface="Arial" pitchFamily="34" charset="0"/>
              <a:buChar char="•"/>
            </a:pPr>
            <a:r>
              <a:rPr lang="ru-RU" sz="1200" b="1" dirty="0">
                <a:solidFill>
                  <a:srgbClr val="000099"/>
                </a:solidFill>
              </a:rPr>
              <a:t>Состояний</a:t>
            </a:r>
            <a:r>
              <a:rPr lang="ru-RU" sz="1200" dirty="0">
                <a:solidFill>
                  <a:srgbClr val="000099"/>
                </a:solidFill>
              </a:rPr>
              <a:t> (</a:t>
            </a:r>
            <a:r>
              <a:rPr lang="ru-RU" sz="1200" dirty="0" err="1">
                <a:solidFill>
                  <a:srgbClr val="000099"/>
                </a:solidFill>
              </a:rPr>
              <a:t>statechart</a:t>
            </a:r>
            <a:r>
              <a:rPr lang="ru-RU" sz="1200" dirty="0">
                <a:solidFill>
                  <a:srgbClr val="000099"/>
                </a:solidFill>
              </a:rPr>
              <a:t> </a:t>
            </a:r>
            <a:r>
              <a:rPr lang="ru-RU" sz="1200" dirty="0" err="1">
                <a:solidFill>
                  <a:srgbClr val="000099"/>
                </a:solidFill>
              </a:rPr>
              <a:t>diagram</a:t>
            </a:r>
            <a:r>
              <a:rPr lang="ru-RU" sz="1200" dirty="0">
                <a:solidFill>
                  <a:srgbClr val="000099"/>
                </a:solidFill>
              </a:rPr>
              <a:t>).</a:t>
            </a:r>
          </a:p>
          <a:p>
            <a:pPr marL="171450" indent="-171450" algn="just">
              <a:buFont typeface="Arial" pitchFamily="34" charset="0"/>
              <a:buChar char="•"/>
            </a:pPr>
            <a:r>
              <a:rPr lang="ru-RU" sz="1200" b="1" dirty="0">
                <a:solidFill>
                  <a:srgbClr val="000099"/>
                </a:solidFill>
              </a:rPr>
              <a:t>Деятельности</a:t>
            </a:r>
            <a:r>
              <a:rPr lang="ru-RU" sz="1200" dirty="0">
                <a:solidFill>
                  <a:srgbClr val="000099"/>
                </a:solidFill>
              </a:rPr>
              <a:t> (</a:t>
            </a:r>
            <a:r>
              <a:rPr lang="ru-RU" sz="1200" dirty="0" err="1">
                <a:solidFill>
                  <a:srgbClr val="000099"/>
                </a:solidFill>
              </a:rPr>
              <a:t>activity</a:t>
            </a:r>
            <a:r>
              <a:rPr lang="ru-RU" sz="1200" dirty="0">
                <a:solidFill>
                  <a:srgbClr val="000099"/>
                </a:solidFill>
              </a:rPr>
              <a:t> </a:t>
            </a:r>
            <a:r>
              <a:rPr lang="ru-RU" sz="1200" dirty="0" err="1">
                <a:solidFill>
                  <a:srgbClr val="000099"/>
                </a:solidFill>
              </a:rPr>
              <a:t>diagram</a:t>
            </a:r>
            <a:r>
              <a:rPr lang="ru-RU" sz="1200" dirty="0">
                <a:solidFill>
                  <a:srgbClr val="000099"/>
                </a:solidFill>
              </a:rPr>
              <a:t>).</a:t>
            </a:r>
          </a:p>
          <a:p>
            <a:pPr marL="171450" indent="-171450" algn="just">
              <a:buFont typeface="Arial" pitchFamily="34" charset="0"/>
              <a:buChar char="•"/>
            </a:pPr>
            <a:r>
              <a:rPr lang="ru-RU" sz="1200" b="1" dirty="0">
                <a:solidFill>
                  <a:srgbClr val="000099"/>
                </a:solidFill>
              </a:rPr>
              <a:t>Компонентов</a:t>
            </a:r>
            <a:r>
              <a:rPr lang="ru-RU" sz="1200" dirty="0">
                <a:solidFill>
                  <a:srgbClr val="000099"/>
                </a:solidFill>
              </a:rPr>
              <a:t> (</a:t>
            </a:r>
            <a:r>
              <a:rPr lang="ru-RU" sz="1200" dirty="0" err="1">
                <a:solidFill>
                  <a:srgbClr val="000099"/>
                </a:solidFill>
              </a:rPr>
              <a:t>component</a:t>
            </a:r>
            <a:r>
              <a:rPr lang="ru-RU" sz="1200" dirty="0">
                <a:solidFill>
                  <a:srgbClr val="000099"/>
                </a:solidFill>
              </a:rPr>
              <a:t> </a:t>
            </a:r>
            <a:r>
              <a:rPr lang="ru-RU" sz="1200" dirty="0" err="1">
                <a:solidFill>
                  <a:srgbClr val="000099"/>
                </a:solidFill>
              </a:rPr>
              <a:t>diagram</a:t>
            </a:r>
            <a:r>
              <a:rPr lang="ru-RU" sz="1200" dirty="0">
                <a:solidFill>
                  <a:srgbClr val="000099"/>
                </a:solidFill>
              </a:rPr>
              <a:t>).</a:t>
            </a:r>
          </a:p>
          <a:p>
            <a:pPr marL="171450" indent="-171450" algn="just">
              <a:buFont typeface="Arial" pitchFamily="34" charset="0"/>
              <a:buChar char="•"/>
            </a:pPr>
            <a:r>
              <a:rPr lang="ru-RU" sz="1200" b="1" dirty="0">
                <a:solidFill>
                  <a:srgbClr val="000099"/>
                </a:solidFill>
              </a:rPr>
              <a:t>Развертывания</a:t>
            </a:r>
            <a:r>
              <a:rPr lang="ru-RU" sz="1200" dirty="0">
                <a:solidFill>
                  <a:srgbClr val="000099"/>
                </a:solidFill>
              </a:rPr>
              <a:t> (размещения, </a:t>
            </a:r>
            <a:r>
              <a:rPr lang="ru-RU" sz="1200" dirty="0" err="1">
                <a:solidFill>
                  <a:srgbClr val="000099"/>
                </a:solidFill>
              </a:rPr>
              <a:t>deployment</a:t>
            </a:r>
            <a:r>
              <a:rPr lang="ru-RU" sz="1200" dirty="0">
                <a:solidFill>
                  <a:srgbClr val="000099"/>
                </a:solidFill>
              </a:rPr>
              <a:t> </a:t>
            </a:r>
            <a:r>
              <a:rPr lang="ru-RU" sz="1200" dirty="0" err="1">
                <a:solidFill>
                  <a:srgbClr val="000099"/>
                </a:solidFill>
              </a:rPr>
              <a:t>diagram</a:t>
            </a:r>
            <a:r>
              <a:rPr lang="ru-RU" sz="1200" dirty="0">
                <a:solidFill>
                  <a:srgbClr val="000099"/>
                </a:solidFill>
              </a:rPr>
              <a:t>).</a:t>
            </a:r>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0195" y="1271112"/>
            <a:ext cx="4820887" cy="1501772"/>
          </a:xfrm>
          <a:prstGeom prst="rect">
            <a:avLst/>
          </a:prstGeom>
        </p:spPr>
      </p:pic>
      <p:sp>
        <p:nvSpPr>
          <p:cNvPr id="6" name="Прямоугольник 5"/>
          <p:cNvSpPr/>
          <p:nvPr/>
        </p:nvSpPr>
        <p:spPr>
          <a:xfrm>
            <a:off x="-5835" y="3147814"/>
            <a:ext cx="9146917" cy="830997"/>
          </a:xfrm>
          <a:prstGeom prst="rect">
            <a:avLst/>
          </a:prstGeom>
        </p:spPr>
        <p:txBody>
          <a:bodyPr wrap="square">
            <a:spAutoFit/>
          </a:bodyPr>
          <a:lstStyle/>
          <a:p>
            <a:pPr lvl="0" algn="just"/>
            <a:r>
              <a:rPr lang="ru-RU" sz="1200" dirty="0">
                <a:solidFill>
                  <a:srgbClr val="000099"/>
                </a:solidFill>
              </a:rPr>
              <a:t>Перечень этих диаграмм и их названия являются </a:t>
            </a:r>
            <a:r>
              <a:rPr lang="ru-RU" sz="1200" b="1" dirty="0">
                <a:solidFill>
                  <a:srgbClr val="000099"/>
                </a:solidFill>
              </a:rPr>
              <a:t>каноническими</a:t>
            </a:r>
            <a:r>
              <a:rPr lang="ru-RU" sz="1200" dirty="0">
                <a:solidFill>
                  <a:srgbClr val="000099"/>
                </a:solidFill>
              </a:rPr>
              <a:t> в том смысле, что представляют собой </a:t>
            </a:r>
            <a:r>
              <a:rPr lang="ru-RU" sz="1200" u="sng" dirty="0">
                <a:solidFill>
                  <a:srgbClr val="000099"/>
                </a:solidFill>
              </a:rPr>
              <a:t>неотъемлемую часть графической нотации языка UML</a:t>
            </a:r>
            <a:r>
              <a:rPr lang="ru-RU" sz="1200" dirty="0">
                <a:solidFill>
                  <a:srgbClr val="000099"/>
                </a:solidFill>
              </a:rPr>
              <a:t>. Более того, процесс ООАП неразрывно связан с процессом построения этих диаграмм. При этом </a:t>
            </a:r>
            <a:r>
              <a:rPr lang="ru-RU" sz="1200" u="sng" dirty="0">
                <a:solidFill>
                  <a:srgbClr val="000099"/>
                </a:solidFill>
              </a:rPr>
              <a:t>совокупность построенных таким образом диаграмм является самодостаточной </a:t>
            </a:r>
            <a:r>
              <a:rPr lang="ru-RU" sz="1200" dirty="0">
                <a:solidFill>
                  <a:srgbClr val="000099"/>
                </a:solidFill>
              </a:rPr>
              <a:t>в том смысле, что в них содержится </a:t>
            </a:r>
            <a:r>
              <a:rPr lang="ru-RU" sz="1200" u="sng" dirty="0">
                <a:solidFill>
                  <a:srgbClr val="000099"/>
                </a:solidFill>
              </a:rPr>
              <a:t>вся информация, которая необходима для реализации проекта сложной системы</a:t>
            </a:r>
            <a:r>
              <a:rPr lang="ru-RU" sz="1200" dirty="0">
                <a:solidFill>
                  <a:srgbClr val="000099"/>
                </a:solidFill>
              </a:rPr>
              <a:t>.</a:t>
            </a:r>
          </a:p>
        </p:txBody>
      </p:sp>
    </p:spTree>
    <p:extLst>
      <p:ext uri="{BB962C8B-B14F-4D97-AF65-F5344CB8AC3E}">
        <p14:creationId xmlns:p14="http://schemas.microsoft.com/office/powerpoint/2010/main" val="392022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1800" b="1" dirty="0">
                <a:solidFill>
                  <a:srgbClr val="000099"/>
                </a:solidFill>
              </a:rPr>
              <a:t>Особенности графического изображения диаграмм языка UML. Расширения </a:t>
            </a:r>
          </a:p>
        </p:txBody>
      </p:sp>
      <p:sp>
        <p:nvSpPr>
          <p:cNvPr id="3" name="Прямоугольник 2"/>
          <p:cNvSpPr/>
          <p:nvPr/>
        </p:nvSpPr>
        <p:spPr>
          <a:xfrm>
            <a:off x="-2917" y="464560"/>
            <a:ext cx="9144000" cy="1754326"/>
          </a:xfrm>
          <a:prstGeom prst="rect">
            <a:avLst/>
          </a:prstGeom>
        </p:spPr>
        <p:txBody>
          <a:bodyPr wrap="square">
            <a:spAutoFit/>
          </a:bodyPr>
          <a:lstStyle/>
          <a:p>
            <a:pPr algn="just">
              <a:buFont typeface="Wingdings" pitchFamily="2" charset="2"/>
              <a:buNone/>
            </a:pPr>
            <a:r>
              <a:rPr lang="ru-RU" sz="1200" dirty="0">
                <a:solidFill>
                  <a:srgbClr val="000099"/>
                </a:solidFill>
              </a:rPr>
              <a:t>Кроме графических элементов, которые определены для каждой канонической диаграммы, на них может быть изображена текстовая информация, которая расширяет семантику базовых элементов. В языке UML предусмотрены три специальных механизма расширения, которые включают в себя следующие конструкции.</a:t>
            </a:r>
          </a:p>
          <a:p>
            <a:pPr algn="just">
              <a:buFont typeface="Wingdings" pitchFamily="2" charset="2"/>
              <a:buNone/>
            </a:pPr>
            <a:r>
              <a:rPr lang="ru-RU" sz="1200" b="1" dirty="0">
                <a:solidFill>
                  <a:srgbClr val="CC3300"/>
                </a:solidFill>
              </a:rPr>
              <a:t>Стереотип</a:t>
            </a:r>
            <a:r>
              <a:rPr lang="ru-RU" sz="1200" dirty="0">
                <a:solidFill>
                  <a:srgbClr val="CC3300"/>
                </a:solidFill>
              </a:rPr>
              <a:t> </a:t>
            </a:r>
            <a:r>
              <a:rPr lang="ru-RU" sz="1200" dirty="0">
                <a:solidFill>
                  <a:srgbClr val="000099"/>
                </a:solidFill>
              </a:rPr>
              <a:t>(</a:t>
            </a:r>
            <a:r>
              <a:rPr lang="ru-RU" sz="1200" dirty="0" err="1">
                <a:solidFill>
                  <a:srgbClr val="000099"/>
                </a:solidFill>
              </a:rPr>
              <a:t>stereotype</a:t>
            </a:r>
            <a:r>
              <a:rPr lang="ru-RU" sz="1200" dirty="0">
                <a:solidFill>
                  <a:srgbClr val="000099"/>
                </a:solidFill>
              </a:rPr>
              <a:t>) - новый </a:t>
            </a:r>
            <a:r>
              <a:rPr lang="ru-RU" sz="1200" u="sng" dirty="0">
                <a:solidFill>
                  <a:srgbClr val="000099"/>
                </a:solidFill>
              </a:rPr>
              <a:t>тип элемента модели</a:t>
            </a:r>
            <a:r>
              <a:rPr lang="ru-RU" sz="1200" dirty="0">
                <a:solidFill>
                  <a:srgbClr val="000099"/>
                </a:solidFill>
              </a:rPr>
              <a:t>, который расширяет </a:t>
            </a:r>
            <a:r>
              <a:rPr lang="ru-RU" sz="1200" u="sng" dirty="0">
                <a:solidFill>
                  <a:srgbClr val="000099"/>
                </a:solidFill>
              </a:rPr>
              <a:t>семантику метамодели</a:t>
            </a:r>
            <a:r>
              <a:rPr lang="ru-RU" sz="1200" dirty="0">
                <a:solidFill>
                  <a:srgbClr val="000099"/>
                </a:solidFill>
              </a:rPr>
              <a:t>. Стереотипы должны основываться на уже существующих и описанных в метамодели языка UML типах или классах.</a:t>
            </a:r>
          </a:p>
          <a:p>
            <a:pPr algn="just">
              <a:buFont typeface="Wingdings" pitchFamily="2" charset="2"/>
              <a:buNone/>
            </a:pPr>
            <a:r>
              <a:rPr lang="ru-RU" sz="1200" dirty="0">
                <a:solidFill>
                  <a:srgbClr val="000099"/>
                </a:solidFill>
              </a:rPr>
              <a:t>Стереотипы предназначены для расширения именно семантики, но не структуры уже описанных типов или классов. Некоторые стереотипы предопределены в языке UML, другие могут быть указаны разработчиком. На диаграммах они изображаются в форме текста, </a:t>
            </a:r>
            <a:r>
              <a:rPr lang="ru-RU" sz="1200" i="1" dirty="0">
                <a:solidFill>
                  <a:srgbClr val="000099"/>
                </a:solidFill>
              </a:rPr>
              <a:t>заключенного в угловые кавычки</a:t>
            </a:r>
            <a:r>
              <a:rPr lang="ru-RU" sz="1200" dirty="0">
                <a:solidFill>
                  <a:srgbClr val="000099"/>
                </a:solidFill>
              </a:rPr>
              <a:t>. Предопределенные стереотипы являются ключевыми словами языка UML, которые используются на канонических диаграммах на языке оригинала без их перевода.</a:t>
            </a:r>
          </a:p>
        </p:txBody>
      </p:sp>
      <p:pic>
        <p:nvPicPr>
          <p:cNvPr id="2050" name="Picture 2" descr="C:\Users\EA\Desktop\41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7" y="2199670"/>
            <a:ext cx="3056915" cy="1694594"/>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2805" y="2185576"/>
            <a:ext cx="6156176" cy="1754326"/>
          </a:xfrm>
          <a:prstGeom prst="rect">
            <a:avLst/>
          </a:prstGeom>
        </p:spPr>
        <p:txBody>
          <a:bodyPr wrap="square">
            <a:spAutoFit/>
          </a:bodyPr>
          <a:lstStyle/>
          <a:p>
            <a:pPr lvl="0" algn="just"/>
            <a:r>
              <a:rPr lang="ru-RU" sz="1200" b="1" dirty="0">
                <a:solidFill>
                  <a:srgbClr val="CC3300"/>
                </a:solidFill>
              </a:rPr>
              <a:t>Помеченное значение </a:t>
            </a:r>
            <a:r>
              <a:rPr lang="ru-RU" sz="1200" dirty="0">
                <a:solidFill>
                  <a:srgbClr val="000099"/>
                </a:solidFill>
              </a:rPr>
              <a:t>(</a:t>
            </a:r>
            <a:r>
              <a:rPr lang="ru-RU" sz="1200" dirty="0" err="1">
                <a:solidFill>
                  <a:srgbClr val="000099"/>
                </a:solidFill>
              </a:rPr>
              <a:t>tagged</a:t>
            </a:r>
            <a:r>
              <a:rPr lang="ru-RU" sz="1200" dirty="0">
                <a:solidFill>
                  <a:srgbClr val="000099"/>
                </a:solidFill>
              </a:rPr>
              <a:t> </a:t>
            </a:r>
            <a:r>
              <a:rPr lang="ru-RU" sz="1200" dirty="0" err="1">
                <a:solidFill>
                  <a:srgbClr val="000099"/>
                </a:solidFill>
              </a:rPr>
              <a:t>value</a:t>
            </a:r>
            <a:r>
              <a:rPr lang="ru-RU" sz="1200" dirty="0">
                <a:solidFill>
                  <a:srgbClr val="000099"/>
                </a:solidFill>
              </a:rPr>
              <a:t>) — явное определение </a:t>
            </a:r>
            <a:r>
              <a:rPr lang="ru-RU" sz="1200" u="sng" dirty="0">
                <a:solidFill>
                  <a:srgbClr val="000099"/>
                </a:solidFill>
              </a:rPr>
              <a:t>свойства как пары «имя — значение»</a:t>
            </a:r>
            <a:r>
              <a:rPr lang="ru-RU" sz="1200" dirty="0">
                <a:solidFill>
                  <a:srgbClr val="000099"/>
                </a:solidFill>
              </a:rPr>
              <a:t>. В помеченном значении само имя называют тегом (</a:t>
            </a:r>
            <a:r>
              <a:rPr lang="ru-RU" sz="1200" dirty="0" err="1">
                <a:solidFill>
                  <a:srgbClr val="000099"/>
                </a:solidFill>
              </a:rPr>
              <a:t>tag</a:t>
            </a:r>
            <a:r>
              <a:rPr lang="ru-RU" sz="1200" dirty="0">
                <a:solidFill>
                  <a:srgbClr val="000099"/>
                </a:solidFill>
              </a:rPr>
              <a:t>).</a:t>
            </a:r>
          </a:p>
          <a:p>
            <a:pPr lvl="0" algn="just"/>
            <a:r>
              <a:rPr lang="ru-RU" sz="1200" dirty="0">
                <a:solidFill>
                  <a:srgbClr val="000099"/>
                </a:solidFill>
              </a:rPr>
              <a:t>Помеченные значения на диаграммах изображаются в форме строки текста специального формата, заключенного в фигурные скобки. При этом используется следующий формат записи: </a:t>
            </a:r>
            <a:r>
              <a:rPr lang="ru-RU" sz="1200" b="1" dirty="0">
                <a:solidFill>
                  <a:srgbClr val="000099"/>
                </a:solidFill>
              </a:rPr>
              <a:t>{тег = значение}</a:t>
            </a:r>
            <a:r>
              <a:rPr lang="ru-RU" sz="1200" dirty="0">
                <a:solidFill>
                  <a:srgbClr val="000099"/>
                </a:solidFill>
              </a:rPr>
              <a:t>. Теги встречаются в нотации языка UML, но их определение не является строгим, поэтому теги могут быть указаны самим разработчиком.</a:t>
            </a:r>
          </a:p>
          <a:p>
            <a:pPr lvl="0" algn="just"/>
            <a:r>
              <a:rPr lang="ru-RU" sz="1200" b="1" dirty="0">
                <a:solidFill>
                  <a:srgbClr val="CC3300"/>
                </a:solidFill>
              </a:rPr>
              <a:t>Ограничение</a:t>
            </a:r>
            <a:r>
              <a:rPr lang="ru-RU" sz="1200" dirty="0">
                <a:solidFill>
                  <a:srgbClr val="000099"/>
                </a:solidFill>
              </a:rPr>
              <a:t> (</a:t>
            </a:r>
            <a:r>
              <a:rPr lang="ru-RU" sz="1200" dirty="0" err="1">
                <a:solidFill>
                  <a:srgbClr val="000099"/>
                </a:solidFill>
              </a:rPr>
              <a:t>constraint</a:t>
            </a:r>
            <a:r>
              <a:rPr lang="ru-RU" sz="1200" dirty="0">
                <a:solidFill>
                  <a:srgbClr val="000099"/>
                </a:solidFill>
              </a:rPr>
              <a:t>) — некоторое логическое условие, ограничивающее семантику выбранного элемента модели.</a:t>
            </a:r>
          </a:p>
        </p:txBody>
      </p:sp>
      <p:sp>
        <p:nvSpPr>
          <p:cNvPr id="7" name="Прямоугольник 6"/>
          <p:cNvSpPr/>
          <p:nvPr/>
        </p:nvSpPr>
        <p:spPr>
          <a:xfrm>
            <a:off x="-2917" y="3942094"/>
            <a:ext cx="9144000" cy="646331"/>
          </a:xfrm>
          <a:prstGeom prst="rect">
            <a:avLst/>
          </a:prstGeom>
        </p:spPr>
        <p:txBody>
          <a:bodyPr wrap="square">
            <a:spAutoFit/>
          </a:bodyPr>
          <a:lstStyle/>
          <a:p>
            <a:pPr lvl="0" algn="just"/>
            <a:r>
              <a:rPr lang="ru-RU" sz="1200" dirty="0">
                <a:solidFill>
                  <a:srgbClr val="000099"/>
                </a:solidFill>
              </a:rPr>
              <a:t>Как правило, все ограничения специфицируются разработчиком. Ограничения на диаграммах изображаются </a:t>
            </a:r>
            <a:r>
              <a:rPr lang="ru-RU" sz="1200" u="sng" dirty="0">
                <a:solidFill>
                  <a:srgbClr val="000099"/>
                </a:solidFill>
              </a:rPr>
              <a:t>в форме строки текста, заключенного в фигурные скобки</a:t>
            </a:r>
            <a:r>
              <a:rPr lang="ru-RU" sz="1200" dirty="0">
                <a:solidFill>
                  <a:srgbClr val="000099"/>
                </a:solidFill>
              </a:rPr>
              <a:t>. Для формальной записи ограничений предназначен специальный язык объектных ограничений (</a:t>
            </a:r>
            <a:r>
              <a:rPr lang="ru-RU" sz="1200" dirty="0" err="1">
                <a:solidFill>
                  <a:srgbClr val="000099"/>
                </a:solidFill>
              </a:rPr>
              <a:t>Object</a:t>
            </a:r>
            <a:r>
              <a:rPr lang="ru-RU" sz="1200" dirty="0">
                <a:solidFill>
                  <a:srgbClr val="000099"/>
                </a:solidFill>
              </a:rPr>
              <a:t> </a:t>
            </a:r>
            <a:r>
              <a:rPr lang="ru-RU" sz="1200" dirty="0" err="1">
                <a:solidFill>
                  <a:srgbClr val="000099"/>
                </a:solidFill>
              </a:rPr>
              <a:t>Constraint</a:t>
            </a:r>
            <a:r>
              <a:rPr lang="ru-RU" sz="1200" dirty="0">
                <a:solidFill>
                  <a:srgbClr val="000099"/>
                </a:solidFill>
              </a:rPr>
              <a:t> </a:t>
            </a:r>
            <a:r>
              <a:rPr lang="ru-RU" sz="1200" dirty="0" err="1">
                <a:solidFill>
                  <a:srgbClr val="000099"/>
                </a:solidFill>
              </a:rPr>
              <a:t>Language</a:t>
            </a:r>
            <a:r>
              <a:rPr lang="ru-RU" sz="1200" dirty="0">
                <a:solidFill>
                  <a:srgbClr val="000099"/>
                </a:solidFill>
              </a:rPr>
              <a:t>, OCL), который является составной частью языка UML. </a:t>
            </a:r>
          </a:p>
        </p:txBody>
      </p:sp>
    </p:spTree>
    <p:extLst>
      <p:ext uri="{BB962C8B-B14F-4D97-AF65-F5344CB8AC3E}">
        <p14:creationId xmlns:p14="http://schemas.microsoft.com/office/powerpoint/2010/main" val="386499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1600" b="1" dirty="0">
                <a:solidFill>
                  <a:srgbClr val="000099"/>
                </a:solidFill>
              </a:rPr>
              <a:t>Особенности графического изображения диаграмм языка UML. Основные объекты</a:t>
            </a:r>
          </a:p>
        </p:txBody>
      </p:sp>
      <p:sp>
        <p:nvSpPr>
          <p:cNvPr id="6" name="Прямоугольник 5"/>
          <p:cNvSpPr/>
          <p:nvPr/>
        </p:nvSpPr>
        <p:spPr>
          <a:xfrm>
            <a:off x="0" y="464560"/>
            <a:ext cx="9141083" cy="3970318"/>
          </a:xfrm>
          <a:prstGeom prst="rect">
            <a:avLst/>
          </a:prstGeom>
        </p:spPr>
        <p:txBody>
          <a:bodyPr wrap="square">
            <a:spAutoFit/>
          </a:bodyPr>
          <a:lstStyle/>
          <a:p>
            <a:pPr algn="just">
              <a:buFont typeface="Wingdings" pitchFamily="2" charset="2"/>
              <a:buNone/>
            </a:pPr>
            <a:r>
              <a:rPr lang="ru-RU" sz="1200" dirty="0">
                <a:solidFill>
                  <a:srgbClr val="000099"/>
                </a:solidFill>
              </a:rPr>
              <a:t>Для диаграмм языка UML существуют три типа визуальных графических обозначений, которые важны с точки зрения заключенной в них информации:</a:t>
            </a:r>
          </a:p>
          <a:p>
            <a:pPr algn="just">
              <a:buFont typeface="Wingdings" pitchFamily="2" charset="2"/>
              <a:buNone/>
            </a:pPr>
            <a:endParaRPr lang="ru-RU" sz="1200" dirty="0">
              <a:solidFill>
                <a:srgbClr val="000099"/>
              </a:solidFill>
            </a:endParaRPr>
          </a:p>
          <a:p>
            <a:pPr marL="171450" indent="-171450" algn="just">
              <a:buFont typeface="Arial" pitchFamily="34" charset="0"/>
              <a:buChar char="•"/>
            </a:pPr>
            <a:r>
              <a:rPr lang="ru-RU" sz="1200" b="1" dirty="0">
                <a:solidFill>
                  <a:srgbClr val="CC3300"/>
                </a:solidFill>
              </a:rPr>
              <a:t>Геометрические фигуры</a:t>
            </a:r>
            <a:r>
              <a:rPr lang="ru-RU" sz="1200" dirty="0">
                <a:solidFill>
                  <a:srgbClr val="000099"/>
                </a:solidFill>
              </a:rPr>
              <a:t> на плоскости, играющие роль вершин графов соответствующих диаграмм. При этом сами геометрические фигуры выступают в роли графических примитивов языка UML, а форма этих фигур (прямоугольник, эллипс) должна строго соответствовать изображению отдельных элементов языка UML (класс, вариант использования, состояние, деятельность). Графические примитивы языка UML имеют фиксированную семантику, переопределять которую пользователям не допускается.  Графические примитивы должны иметь собственные имена, а, возможно, и другой текст, который содержится внутри границ соответствующих геометрических фигур или, как исключение, вблизи этих фигур.</a:t>
            </a:r>
          </a:p>
          <a:p>
            <a:pPr marL="171450" indent="-171450" algn="just">
              <a:buFont typeface="Arial" pitchFamily="34" charset="0"/>
              <a:buChar char="•"/>
            </a:pPr>
            <a:r>
              <a:rPr lang="ru-RU" sz="1200" b="1" dirty="0">
                <a:solidFill>
                  <a:srgbClr val="CC3300"/>
                </a:solidFill>
              </a:rPr>
              <a:t>Графические взаимосвязи</a:t>
            </a:r>
            <a:r>
              <a:rPr lang="ru-RU" sz="1200" dirty="0">
                <a:solidFill>
                  <a:srgbClr val="000099"/>
                </a:solidFill>
              </a:rPr>
              <a:t>, которые представляются различными линиями на плоскости. Взаимосвязи в языке </a:t>
            </a:r>
            <a:r>
              <a:rPr lang="en-US" sz="1200" dirty="0">
                <a:solidFill>
                  <a:srgbClr val="000099"/>
                </a:solidFill>
              </a:rPr>
              <a:t>UML</a:t>
            </a:r>
            <a:r>
              <a:rPr lang="ru-RU" sz="1200" dirty="0">
                <a:solidFill>
                  <a:srgbClr val="000099"/>
                </a:solidFill>
              </a:rPr>
              <a:t> обобщают понятие дуг и ребер из теории графов, но имеют менее формальный характер и более развитую семантику.</a:t>
            </a:r>
          </a:p>
          <a:p>
            <a:pPr marL="171450" indent="-171450" algn="just">
              <a:buFont typeface="Arial" pitchFamily="34" charset="0"/>
              <a:buChar char="•"/>
            </a:pPr>
            <a:r>
              <a:rPr lang="ru-RU" sz="1200" b="1" dirty="0">
                <a:solidFill>
                  <a:srgbClr val="CC3300"/>
                </a:solidFill>
              </a:rPr>
              <a:t>Специальные графические символы</a:t>
            </a:r>
            <a:r>
              <a:rPr lang="ru-RU" sz="1200" dirty="0">
                <a:solidFill>
                  <a:srgbClr val="000099"/>
                </a:solidFill>
              </a:rPr>
              <a:t>, изображаемые вблизи от тех или иных визуальных элементов диаграмм и имеющие характер дополнительной спецификации (украшений).</a:t>
            </a:r>
          </a:p>
          <a:p>
            <a:pPr algn="just"/>
            <a:endParaRPr lang="ru-RU" sz="1200" dirty="0">
              <a:solidFill>
                <a:srgbClr val="000099"/>
              </a:solidFill>
            </a:endParaRPr>
          </a:p>
          <a:p>
            <a:pPr algn="just"/>
            <a:r>
              <a:rPr lang="ru-RU" sz="1200" dirty="0">
                <a:solidFill>
                  <a:srgbClr val="000099"/>
                </a:solidFill>
              </a:rPr>
              <a:t>Все диаграммы в языке UML изображаются с использованием фигур на плоскости. Отдельные элементы — с помощью геометрических фигур, которые могут иметь различную высоту и ширину с целью размещения внутри них других конструкций языка UML. Наиболее часто внутри таких символов помещаются строки текста, которые уточняют семантику или фиксируют отдельные свойства соответствующих элементов языка UML. Информация, содержащаяся внутри фигур, имеет значение для конкретной модели проектируемой системы, поскольку регламентирует реализацию соответствующих элементов в программном коде.</a:t>
            </a:r>
          </a:p>
          <a:p>
            <a:pPr algn="just"/>
            <a:endParaRPr lang="ru-RU" sz="1200" dirty="0">
              <a:solidFill>
                <a:srgbClr val="000099"/>
              </a:solidFill>
            </a:endParaRPr>
          </a:p>
        </p:txBody>
      </p:sp>
    </p:spTree>
    <p:extLst>
      <p:ext uri="{BB962C8B-B14F-4D97-AF65-F5344CB8AC3E}">
        <p14:creationId xmlns:p14="http://schemas.microsoft.com/office/powerpoint/2010/main" val="396556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Особенности графического изображения диаграмм языка UML</a:t>
            </a:r>
            <a:r>
              <a:rPr lang="en-US" sz="2000" b="1" dirty="0">
                <a:solidFill>
                  <a:srgbClr val="000099"/>
                </a:solidFill>
              </a:rPr>
              <a:t>. </a:t>
            </a:r>
            <a:r>
              <a:rPr lang="ru-RU" sz="2000" b="1" dirty="0">
                <a:solidFill>
                  <a:srgbClr val="000099"/>
                </a:solidFill>
              </a:rPr>
              <a:t>Путь </a:t>
            </a:r>
          </a:p>
        </p:txBody>
      </p:sp>
      <p:sp>
        <p:nvSpPr>
          <p:cNvPr id="6" name="Прямоугольник 5"/>
          <p:cNvSpPr/>
          <p:nvPr/>
        </p:nvSpPr>
        <p:spPr>
          <a:xfrm>
            <a:off x="0" y="464560"/>
            <a:ext cx="9141083" cy="3600986"/>
          </a:xfrm>
          <a:prstGeom prst="rect">
            <a:avLst/>
          </a:prstGeom>
        </p:spPr>
        <p:txBody>
          <a:bodyPr wrap="square">
            <a:spAutoFit/>
          </a:bodyPr>
          <a:lstStyle/>
          <a:p>
            <a:pPr algn="just">
              <a:buFont typeface="Wingdings" pitchFamily="2" charset="2"/>
              <a:buNone/>
            </a:pPr>
            <a:r>
              <a:rPr lang="ru-RU" sz="1200" b="1" dirty="0">
                <a:solidFill>
                  <a:srgbClr val="CC3300"/>
                </a:solidFill>
              </a:rPr>
              <a:t>Пути</a:t>
            </a:r>
            <a:r>
              <a:rPr lang="ru-RU" sz="1200" dirty="0">
                <a:solidFill>
                  <a:srgbClr val="CC3300"/>
                </a:solidFill>
              </a:rPr>
              <a:t> </a:t>
            </a:r>
            <a:r>
              <a:rPr lang="ru-RU" sz="1200" dirty="0">
                <a:solidFill>
                  <a:srgbClr val="000099"/>
                </a:solidFill>
              </a:rPr>
              <a:t>представляют собой последовательности из отрезков линий, соединяющих отдельные графические символы. При этом </a:t>
            </a:r>
            <a:r>
              <a:rPr lang="ru-RU" sz="1200" u="sng" dirty="0">
                <a:solidFill>
                  <a:srgbClr val="000099"/>
                </a:solidFill>
              </a:rPr>
              <a:t>концевые точки отрезков линий должны обязательно соприкасаться с геометрическим фигурами</a:t>
            </a:r>
            <a:r>
              <a:rPr lang="ru-RU" sz="1200" dirty="0">
                <a:solidFill>
                  <a:srgbClr val="000099"/>
                </a:solidFill>
              </a:rPr>
              <a:t>, служащими для обозначения вершин диаграмм, как принято в теории графов. С концептуальной точки зрения путям в языке UML придается особое значение, поскольку это простые топологические сущности. Отдельные части пути или сегменты могут не существовать вне содержащего их пути. Пути всегда соприкасаются с другими графическими символами на обеих границах соответствующих отрезков линий, т.е. пути не могут обрываться на диаграмме линией, которая не соприкасается ни с одним графическим символом. Как отмечалось выше, пути могут иметь в качестве окончания или терминатора специальную графическую фигуру — значок, который изображается на одном из концов линий.</a:t>
            </a:r>
          </a:p>
          <a:p>
            <a:pPr algn="just">
              <a:buFont typeface="Wingdings" pitchFamily="2" charset="2"/>
              <a:buNone/>
            </a:pPr>
            <a:endParaRPr lang="ru-RU" sz="1200" dirty="0">
              <a:solidFill>
                <a:srgbClr val="000099"/>
              </a:solidFill>
            </a:endParaRPr>
          </a:p>
          <a:p>
            <a:pPr algn="just"/>
            <a:r>
              <a:rPr lang="ru-RU" sz="1200" b="1" dirty="0">
                <a:solidFill>
                  <a:srgbClr val="CC3300"/>
                </a:solidFill>
              </a:rPr>
              <a:t>Дополнительные значки </a:t>
            </a:r>
            <a:r>
              <a:rPr lang="ru-RU" sz="1200" dirty="0">
                <a:solidFill>
                  <a:srgbClr val="000099"/>
                </a:solidFill>
              </a:rPr>
              <a:t>или украшения представляют собой графические фигуры фиксированного размера и формы. Значки размещаются как внутри других графических конструкций, так и вне их. Примерами значков могут служить </a:t>
            </a:r>
            <a:r>
              <a:rPr lang="ru-RU" sz="1200" i="1" dirty="0">
                <a:solidFill>
                  <a:srgbClr val="000099"/>
                </a:solidFill>
              </a:rPr>
              <a:t>окончания связей элементов диаграмм</a:t>
            </a:r>
            <a:r>
              <a:rPr lang="ru-RU" sz="1200" dirty="0">
                <a:solidFill>
                  <a:srgbClr val="000099"/>
                </a:solidFill>
              </a:rPr>
              <a:t> или </a:t>
            </a:r>
            <a:r>
              <a:rPr lang="ru-RU" sz="1200" i="1" dirty="0">
                <a:solidFill>
                  <a:srgbClr val="000099"/>
                </a:solidFill>
              </a:rPr>
              <a:t>графические обозначения кванторов видимости атрибутов </a:t>
            </a:r>
            <a:r>
              <a:rPr lang="ru-RU" sz="1200" dirty="0">
                <a:solidFill>
                  <a:srgbClr val="000099"/>
                </a:solidFill>
              </a:rPr>
              <a:t>и операций классов.</a:t>
            </a:r>
          </a:p>
          <a:p>
            <a:pPr algn="just"/>
            <a:endParaRPr lang="ru-RU" sz="1200" dirty="0">
              <a:solidFill>
                <a:srgbClr val="000099"/>
              </a:solidFill>
            </a:endParaRPr>
          </a:p>
          <a:p>
            <a:pPr algn="just"/>
            <a:r>
              <a:rPr lang="ru-RU" sz="1200" b="1" dirty="0">
                <a:solidFill>
                  <a:srgbClr val="CC3300"/>
                </a:solidFill>
              </a:rPr>
              <a:t>Строки текста </a:t>
            </a:r>
            <a:r>
              <a:rPr lang="ru-RU" sz="1200" dirty="0">
                <a:solidFill>
                  <a:srgbClr val="000099"/>
                </a:solidFill>
              </a:rPr>
              <a:t>служат для представления </a:t>
            </a:r>
            <a:r>
              <a:rPr lang="ru-RU" sz="1200" i="1" dirty="0">
                <a:solidFill>
                  <a:srgbClr val="000099"/>
                </a:solidFill>
              </a:rPr>
              <a:t>различных видов информации </a:t>
            </a:r>
            <a:r>
              <a:rPr lang="ru-RU" sz="1200" dirty="0">
                <a:solidFill>
                  <a:srgbClr val="000099"/>
                </a:solidFill>
              </a:rPr>
              <a:t>в грамматической форме. Предполагается, что каждое использование строки текста должно соответствовать синтаксису в нотации языка UML. В отдельных случаях может быть реализован грамматический разбор этой строки, который необходим для получения дополнительной информации о модели. Например, строки текста в различных секциях обозначения класса могут соответствовать </a:t>
            </a:r>
            <a:r>
              <a:rPr lang="ru-RU" sz="1200" i="1" dirty="0">
                <a:solidFill>
                  <a:srgbClr val="000099"/>
                </a:solidFill>
              </a:rPr>
              <a:t>атрибутам этого класса или его операциям</a:t>
            </a:r>
            <a:r>
              <a:rPr lang="ru-RU" sz="1200" dirty="0">
                <a:solidFill>
                  <a:srgbClr val="000099"/>
                </a:solidFill>
              </a:rPr>
              <a:t>. На использование строк накладывается условие: требуется, чтобы семантика всех допустимых символов была заранее определена в языке UML или служила предметом его расширения в конкретной модели.</a:t>
            </a:r>
          </a:p>
        </p:txBody>
      </p:sp>
    </p:spTree>
    <p:extLst>
      <p:ext uri="{BB962C8B-B14F-4D97-AF65-F5344CB8AC3E}">
        <p14:creationId xmlns:p14="http://schemas.microsoft.com/office/powerpoint/2010/main" val="174793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Рекомендации по графическому изображению диаграмм языка UML</a:t>
            </a:r>
          </a:p>
        </p:txBody>
      </p:sp>
      <p:sp>
        <p:nvSpPr>
          <p:cNvPr id="13" name="Прямоугольник 12"/>
          <p:cNvSpPr/>
          <p:nvPr/>
        </p:nvSpPr>
        <p:spPr>
          <a:xfrm>
            <a:off x="-15302" y="461651"/>
            <a:ext cx="9144000" cy="4162678"/>
          </a:xfrm>
          <a:prstGeom prst="rect">
            <a:avLst/>
          </a:prstGeom>
        </p:spPr>
        <p:txBody>
          <a:bodyPr wrap="square">
            <a:spAutoFit/>
          </a:bodyPr>
          <a:lstStyle/>
          <a:p>
            <a:pPr algn="just">
              <a:buFont typeface="Wingdings" pitchFamily="2" charset="2"/>
              <a:buNone/>
            </a:pPr>
            <a:r>
              <a:rPr lang="ru-RU" sz="1150" dirty="0">
                <a:solidFill>
                  <a:srgbClr val="000099"/>
                </a:solidFill>
              </a:rPr>
              <a:t>При графическом изображении диаграмм следует придерживаться следующих основных рекомендаций:</a:t>
            </a:r>
          </a:p>
          <a:p>
            <a:pPr algn="just">
              <a:buFont typeface="Wingdings" pitchFamily="2" charset="2"/>
              <a:buNone/>
            </a:pPr>
            <a:endParaRPr lang="ru-RU" sz="1150" dirty="0">
              <a:solidFill>
                <a:srgbClr val="000099"/>
              </a:solidFill>
            </a:endParaRPr>
          </a:p>
          <a:p>
            <a:pPr marL="171450" indent="-171450" algn="just">
              <a:buFont typeface="Arial" pitchFamily="34" charset="0"/>
              <a:buChar char="•"/>
            </a:pPr>
            <a:r>
              <a:rPr lang="ru-RU" sz="1150" u="sng" dirty="0">
                <a:solidFill>
                  <a:srgbClr val="000099"/>
                </a:solidFill>
              </a:rPr>
              <a:t>Каждая диаграмма должна служить законченным представлением соответствующего фрагмента моделируемой предметной области</a:t>
            </a:r>
            <a:r>
              <a:rPr lang="ru-RU" sz="1150" dirty="0">
                <a:solidFill>
                  <a:srgbClr val="000099"/>
                </a:solidFill>
              </a:rPr>
              <a:t>. Речь идет о том, что в процессе разработки диаграммы необходимо учесть все сущности, важные с точки зрения контекста данной модели и диаграммы. Отсутствие тех или иных элементов на диаграмме служит признаком неполноты модели и может потребовать ее последующей доработки.</a:t>
            </a:r>
          </a:p>
          <a:p>
            <a:pPr algn="just"/>
            <a:endParaRPr lang="ru-RU" sz="1150" dirty="0">
              <a:solidFill>
                <a:srgbClr val="000099"/>
              </a:solidFill>
            </a:endParaRPr>
          </a:p>
          <a:p>
            <a:pPr marL="171450" indent="-171450" algn="just">
              <a:buFont typeface="Arial" pitchFamily="34" charset="0"/>
              <a:buChar char="•"/>
            </a:pPr>
            <a:r>
              <a:rPr lang="ru-RU" sz="1150" u="sng" dirty="0">
                <a:solidFill>
                  <a:srgbClr val="000099"/>
                </a:solidFill>
              </a:rPr>
              <a:t>Все сущности на диаграмме модели должны быть одного уровня представления</a:t>
            </a:r>
            <a:r>
              <a:rPr lang="ru-RU" sz="1150" dirty="0">
                <a:solidFill>
                  <a:srgbClr val="000099"/>
                </a:solidFill>
              </a:rPr>
              <a:t>. Здесь имеется в виду согласованность не только имен одинаковых элементов, но и возможность вложения отдельных диаграмм друг в друга для достижения полноты представлений. В случае достаточно сложных моделей систем желательно придерживаться стратегии последовательного уточнения или детализации отдельных диаграмм.</a:t>
            </a:r>
          </a:p>
          <a:p>
            <a:pPr algn="just"/>
            <a:endParaRPr lang="ru-RU" sz="1150" dirty="0">
              <a:solidFill>
                <a:srgbClr val="000099"/>
              </a:solidFill>
            </a:endParaRPr>
          </a:p>
          <a:p>
            <a:pPr marL="171450" indent="-171450" algn="just">
              <a:buFont typeface="Arial" pitchFamily="34" charset="0"/>
              <a:buChar char="•"/>
            </a:pPr>
            <a:r>
              <a:rPr lang="ru-RU" sz="1150" u="sng" dirty="0">
                <a:solidFill>
                  <a:srgbClr val="000099"/>
                </a:solidFill>
              </a:rPr>
              <a:t>Вся информация о сущностях должна быть явно представлена на диаграммах</a:t>
            </a:r>
            <a:r>
              <a:rPr lang="ru-RU" sz="1150" dirty="0">
                <a:solidFill>
                  <a:srgbClr val="000099"/>
                </a:solidFill>
              </a:rPr>
              <a:t>. В языке </a:t>
            </a:r>
            <a:r>
              <a:rPr lang="en-US" sz="1150" dirty="0">
                <a:solidFill>
                  <a:srgbClr val="000099"/>
                </a:solidFill>
              </a:rPr>
              <a:t>UML</a:t>
            </a:r>
            <a:r>
              <a:rPr lang="ru-RU" sz="1150" dirty="0">
                <a:solidFill>
                  <a:srgbClr val="000099"/>
                </a:solidFill>
              </a:rPr>
              <a:t> при отсутствии некоторых символов на диаграмме могут быть использованы их значения по умолчанию (</a:t>
            </a:r>
            <a:r>
              <a:rPr lang="ru-RU" sz="1150" i="1" dirty="0">
                <a:solidFill>
                  <a:srgbClr val="000099"/>
                </a:solidFill>
              </a:rPr>
              <a:t>например, в случае неявного указания видимости атрибутов и операций классов</a:t>
            </a:r>
            <a:r>
              <a:rPr lang="ru-RU" sz="1150" dirty="0">
                <a:solidFill>
                  <a:srgbClr val="000099"/>
                </a:solidFill>
              </a:rPr>
              <a:t>). Тем не менее, необходимо стремиться к явному указанию свойств всех элементов диаграмм.</a:t>
            </a:r>
          </a:p>
          <a:p>
            <a:pPr algn="just"/>
            <a:endParaRPr lang="ru-RU" sz="1150" dirty="0">
              <a:solidFill>
                <a:srgbClr val="000099"/>
              </a:solidFill>
            </a:endParaRPr>
          </a:p>
          <a:p>
            <a:pPr marL="171450" indent="-171450" algn="just">
              <a:buFont typeface="Arial" pitchFamily="34" charset="0"/>
              <a:buChar char="•"/>
            </a:pPr>
            <a:r>
              <a:rPr lang="ru-RU" sz="1150" u="sng" dirty="0">
                <a:solidFill>
                  <a:srgbClr val="000099"/>
                </a:solidFill>
              </a:rPr>
              <a:t>Диаграммы не должны содержать противоречивой информации.</a:t>
            </a:r>
            <a:r>
              <a:rPr lang="ru-RU" sz="1150" dirty="0">
                <a:solidFill>
                  <a:srgbClr val="000099"/>
                </a:solidFill>
              </a:rPr>
              <a:t> Противоречивость модели может служить причиной серьезных проблем при ее реализации и последующем использовании на практике. Например, </a:t>
            </a:r>
            <a:r>
              <a:rPr lang="ru-RU" sz="1150" i="1" dirty="0">
                <a:solidFill>
                  <a:srgbClr val="000099"/>
                </a:solidFill>
              </a:rPr>
              <a:t>наличие замкнутых путей при изображении отношений агрегирования или композиции </a:t>
            </a:r>
            <a:r>
              <a:rPr lang="ru-RU" sz="1150" dirty="0">
                <a:solidFill>
                  <a:srgbClr val="000099"/>
                </a:solidFill>
              </a:rPr>
              <a:t>приводит к ошибкам в программном коде, который будет реализовывать соответствующие классы. Наличие элементов с одинаковыми именами и различными атрибутами свойств в одном пространстве имен также приводит к неоднозначной интерпретации и может быть источником проблем.</a:t>
            </a:r>
          </a:p>
          <a:p>
            <a:pPr algn="just"/>
            <a:endParaRPr lang="ru-RU" sz="1150" dirty="0">
              <a:solidFill>
                <a:srgbClr val="000099"/>
              </a:solidFill>
            </a:endParaRPr>
          </a:p>
        </p:txBody>
      </p:sp>
    </p:spTree>
    <p:extLst>
      <p:ext uri="{BB962C8B-B14F-4D97-AF65-F5344CB8AC3E}">
        <p14:creationId xmlns:p14="http://schemas.microsoft.com/office/powerpoint/2010/main" val="1739719564"/>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9948</TotalTime>
  <Words>3366</Words>
  <Application>Microsoft Office PowerPoint</Application>
  <PresentationFormat>Экран (16:9)</PresentationFormat>
  <Paragraphs>101</Paragraphs>
  <Slides>16</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3</vt:i4>
      </vt:variant>
      <vt:variant>
        <vt:lpstr>Заголовки слайдов</vt:lpstr>
      </vt:variant>
      <vt:variant>
        <vt:i4>16</vt:i4>
      </vt:variant>
    </vt:vector>
  </HeadingPairs>
  <TitlesOfParts>
    <vt:vector size="21" baseType="lpstr">
      <vt:lpstr>Arial</vt:lpstr>
      <vt:lpstr>Wingdings</vt: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Александр Александрович Евдокимов</cp:lastModifiedBy>
  <cp:revision>515</cp:revision>
  <dcterms:created xsi:type="dcterms:W3CDTF">2014-10-05T21:41:36Z</dcterms:created>
  <dcterms:modified xsi:type="dcterms:W3CDTF">2021-04-19T09:47:38Z</dcterms:modified>
</cp:coreProperties>
</file>