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26"/>
  </p:notesMasterIdLst>
  <p:handoutMasterIdLst>
    <p:handoutMasterId r:id="rId27"/>
  </p:handoutMasterIdLst>
  <p:sldIdLst>
    <p:sldId id="330" r:id="rId4"/>
    <p:sldId id="497" r:id="rId5"/>
    <p:sldId id="514" r:id="rId6"/>
    <p:sldId id="513" r:id="rId7"/>
    <p:sldId id="499" r:id="rId8"/>
    <p:sldId id="515" r:id="rId9"/>
    <p:sldId id="516" r:id="rId10"/>
    <p:sldId id="518" r:id="rId11"/>
    <p:sldId id="519" r:id="rId12"/>
    <p:sldId id="520" r:id="rId13"/>
    <p:sldId id="521" r:id="rId14"/>
    <p:sldId id="522" r:id="rId15"/>
    <p:sldId id="523" r:id="rId16"/>
    <p:sldId id="524" r:id="rId17"/>
    <p:sldId id="525" r:id="rId18"/>
    <p:sldId id="526" r:id="rId19"/>
    <p:sldId id="527" r:id="rId20"/>
    <p:sldId id="529" r:id="rId21"/>
    <p:sldId id="528" r:id="rId22"/>
    <p:sldId id="530" r:id="rId23"/>
    <p:sldId id="318" r:id="rId24"/>
    <p:sldId id="502" r:id="rId25"/>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CC3300"/>
    <a:srgbClr val="009900"/>
    <a:srgbClr val="ABDB77"/>
    <a:srgbClr val="FFCD2D"/>
    <a:srgbClr val="E6AF00"/>
    <a:srgbClr val="33CC33"/>
    <a:srgbClr val="0000FF"/>
    <a:srgbClr val="7AFF0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29" autoAdjust="0"/>
  </p:normalViewPr>
  <p:slideViewPr>
    <p:cSldViewPr>
      <p:cViewPr varScale="1">
        <p:scale>
          <a:sx n="110" d="100"/>
          <a:sy n="110" d="100"/>
        </p:scale>
        <p:origin x="686" y="91"/>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3307"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2</a:t>
            </a:fld>
            <a:endParaRPr lang="ru-RU"/>
          </a:p>
        </p:txBody>
      </p:sp>
    </p:spTree>
    <p:extLst>
      <p:ext uri="{BB962C8B-B14F-4D97-AF65-F5344CB8AC3E}">
        <p14:creationId xmlns:p14="http://schemas.microsoft.com/office/powerpoint/2010/main" val="309152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3</a:t>
            </a:fld>
            <a:endParaRPr lang="ru-RU"/>
          </a:p>
        </p:txBody>
      </p:sp>
    </p:spTree>
    <p:extLst>
      <p:ext uri="{BB962C8B-B14F-4D97-AF65-F5344CB8AC3E}">
        <p14:creationId xmlns:p14="http://schemas.microsoft.com/office/powerpoint/2010/main" val="3091529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F620EE9-F975-4BA4-933A-7FBECD8E5270}" type="slidenum">
              <a:rPr lang="ru-RU" smtClean="0"/>
              <a:t>4</a:t>
            </a:fld>
            <a:endParaRPr lang="ru-RU"/>
          </a:p>
        </p:txBody>
      </p:sp>
    </p:spTree>
    <p:extLst>
      <p:ext uri="{BB962C8B-B14F-4D97-AF65-F5344CB8AC3E}">
        <p14:creationId xmlns:p14="http://schemas.microsoft.com/office/powerpoint/2010/main" val="309152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146752" y="4763019"/>
            <a:ext cx="6822628" cy="276999"/>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rPr>
              <a:t>Диаграммы вариантов использования</a:t>
            </a:r>
            <a:r>
              <a:rPr lang="en-US" sz="1200" b="1" dirty="0">
                <a:solidFill>
                  <a:srgbClr val="000099"/>
                </a:solidFill>
                <a:effectLst>
                  <a:outerShdw blurRad="38100" dist="38100" dir="2700000" algn="tl">
                    <a:srgbClr val="C0C0C0"/>
                  </a:outerShdw>
                </a:effectLst>
              </a:rPr>
              <a:t>. </a:t>
            </a:r>
            <a:r>
              <a:rPr lang="ru-RU" sz="1200" b="1" dirty="0">
                <a:solidFill>
                  <a:srgbClr val="000099"/>
                </a:solidFill>
                <a:effectLst>
                  <a:outerShdw blurRad="38100" dist="38100" dir="2700000" algn="tl">
                    <a:srgbClr val="C0C0C0"/>
                  </a:outerShdw>
                </a:effectLst>
              </a:rPr>
              <a:t>Потоки событий</a:t>
            </a: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21 </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0" y="2928888"/>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C0C0C0"/>
                  </a:outerShdw>
                </a:effectLst>
              </a:rPr>
              <a:t>Лекция 8</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Диаграммы вариантов использования</a:t>
            </a:r>
            <a:r>
              <a:rPr lang="en-US" sz="2000" b="1" dirty="0">
                <a:solidFill>
                  <a:srgbClr val="000099"/>
                </a:solidFill>
                <a:effectLst>
                  <a:outerShdw blurRad="38100" dist="38100" dir="2700000" algn="tl">
                    <a:srgbClr val="C0C0C0"/>
                  </a:outerShdw>
                </a:effectLst>
              </a:rPr>
              <a:t>. </a:t>
            </a:r>
            <a:r>
              <a:rPr lang="ru-RU" sz="2000" b="1" dirty="0">
                <a:solidFill>
                  <a:srgbClr val="000099"/>
                </a:solidFill>
                <a:effectLst>
                  <a:outerShdw blurRad="38100" dist="38100" dir="2700000" algn="tl">
                    <a:srgbClr val="C0C0C0"/>
                  </a:outerShdw>
                </a:effectLst>
              </a:rPr>
              <a:t>Потоки событий</a:t>
            </a:r>
          </a:p>
          <a:p>
            <a:pPr algn="ctr"/>
            <a:endParaRPr lang="ru-RU"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sp>
        <p:nvSpPr>
          <p:cNvPr id="8" name="Rectangle 2"/>
          <p:cNvSpPr>
            <a:spLocks noChangeArrowheads="1"/>
          </p:cNvSpPr>
          <p:nvPr/>
        </p:nvSpPr>
        <p:spPr bwMode="auto">
          <a:xfrm>
            <a:off x="5004049" y="214962"/>
            <a:ext cx="4139951" cy="1438684"/>
          </a:xfrm>
          <a:prstGeom prst="rect">
            <a:avLst/>
          </a:prstGeom>
          <a:noFill/>
          <a:ln w="9525">
            <a:noFill/>
            <a:miter lim="800000"/>
            <a:headEnd/>
            <a:tailEnd/>
          </a:ln>
          <a:effectLst/>
        </p:spPr>
        <p:txBody>
          <a:bodyPr anchor="ctr"/>
          <a:lstStyle/>
          <a:p>
            <a:pPr algn="ctr"/>
            <a:r>
              <a:rPr lang="ru-RU" b="1" dirty="0">
                <a:solidFill>
                  <a:srgbClr val="000099"/>
                </a:solidFill>
                <a:effectLst>
                  <a:outerShdw blurRad="38100" dist="38100" dir="2700000" algn="tl">
                    <a:srgbClr val="C0C0C0"/>
                  </a:outerShdw>
                </a:effectLst>
              </a:rPr>
              <a:t>09.03.03 – Прикладная информатика</a:t>
            </a: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998879"/>
            <a:ext cx="9144000" cy="584775"/>
          </a:xfrm>
          <a:prstGeom prst="rect">
            <a:avLst/>
          </a:prstGeom>
        </p:spPr>
        <p:txBody>
          <a:bodyPr wrap="square">
            <a:spAutoFit/>
          </a:bodyPr>
          <a:lstStyle/>
          <a:p>
            <a:pPr algn="ctr"/>
            <a:r>
              <a:rPr lang="en-US" sz="3200" b="1" dirty="0">
                <a:solidFill>
                  <a:srgbClr val="000099"/>
                </a:solidFill>
                <a:effectLst>
                  <a:outerShdw blurRad="38100" dist="38100" dir="2700000" algn="tl">
                    <a:srgbClr val="C0C0C0"/>
                  </a:outerShdw>
                </a:effectLst>
              </a:rPr>
              <a:t>Case-</a:t>
            </a:r>
            <a:r>
              <a:rPr lang="ru-RU" sz="3200" b="1" dirty="0">
                <a:solidFill>
                  <a:srgbClr val="000099"/>
                </a:solidFill>
                <a:effectLst>
                  <a:outerShdw blurRad="38100" dist="38100" dir="2700000" algn="tl">
                    <a:srgbClr val="C0C0C0"/>
                  </a:outerShdw>
                </a:effectLst>
              </a:rPr>
              <a:t>средства проектирования БД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Отношение включения</a:t>
            </a:r>
          </a:p>
        </p:txBody>
      </p:sp>
      <p:sp>
        <p:nvSpPr>
          <p:cNvPr id="3" name="Прямоугольник 2"/>
          <p:cNvSpPr/>
          <p:nvPr/>
        </p:nvSpPr>
        <p:spPr>
          <a:xfrm>
            <a:off x="0" y="461651"/>
            <a:ext cx="9144000" cy="2308324"/>
          </a:xfrm>
          <a:prstGeom prst="rect">
            <a:avLst/>
          </a:prstGeom>
        </p:spPr>
        <p:txBody>
          <a:bodyPr wrap="square">
            <a:spAutoFit/>
          </a:bodyPr>
          <a:lstStyle/>
          <a:p>
            <a:pPr lvl="0" algn="just"/>
            <a:r>
              <a:rPr lang="ru-RU" sz="1200" b="1" dirty="0">
                <a:solidFill>
                  <a:srgbClr val="CC3300"/>
                </a:solidFill>
              </a:rPr>
              <a:t>Включение</a:t>
            </a:r>
            <a:r>
              <a:rPr lang="ru-RU" sz="1200" dirty="0">
                <a:solidFill>
                  <a:srgbClr val="CC3300"/>
                </a:solidFill>
              </a:rPr>
              <a:t> </a:t>
            </a:r>
            <a:r>
              <a:rPr lang="ru-RU" sz="1200" b="1" dirty="0">
                <a:solidFill>
                  <a:srgbClr val="CC3300"/>
                </a:solidFill>
              </a:rPr>
              <a:t>(</a:t>
            </a:r>
            <a:r>
              <a:rPr lang="ru-RU" sz="1200" b="1" dirty="0" err="1">
                <a:solidFill>
                  <a:srgbClr val="CC3300"/>
                </a:solidFill>
              </a:rPr>
              <a:t>include</a:t>
            </a:r>
            <a:r>
              <a:rPr lang="ru-RU" sz="1200" b="1" dirty="0">
                <a:solidFill>
                  <a:srgbClr val="CC3300"/>
                </a:solidFill>
              </a:rPr>
              <a:t>) </a:t>
            </a:r>
            <a:r>
              <a:rPr lang="ru-RU" sz="1200" dirty="0">
                <a:solidFill>
                  <a:srgbClr val="000099"/>
                </a:solidFill>
              </a:rPr>
              <a:t>в языке UML — это разновидность отношения зависимости между базовым вариантом использования и его специальным случаем. При этом отношением зависимости (</a:t>
            </a:r>
            <a:r>
              <a:rPr lang="ru-RU" sz="1200" dirty="0" err="1">
                <a:solidFill>
                  <a:srgbClr val="000099"/>
                </a:solidFill>
              </a:rPr>
              <a:t>dependency</a:t>
            </a:r>
            <a:r>
              <a:rPr lang="ru-RU" sz="1200" dirty="0">
                <a:solidFill>
                  <a:srgbClr val="000099"/>
                </a:solidFill>
              </a:rPr>
              <a:t>) является такое отношение между двумя элементами модели, при котором изменение одного элемента (независимого) приводит к изменению другого элемента (зависимого).</a:t>
            </a:r>
          </a:p>
          <a:p>
            <a:pPr lvl="0" algn="just"/>
            <a:r>
              <a:rPr lang="ru-RU" sz="1200" dirty="0">
                <a:solidFill>
                  <a:srgbClr val="000099"/>
                </a:solidFill>
              </a:rPr>
              <a:t>Отношение включения устанавливается только между двумя вариантами использования и указывает на то, что заданное поведение для одного варианта использования включается в качестве составного фрагмента в последовательность поведения другого варианта использования. Данное отношение является направленным бинарным отношением в том смысле, что пара экземпляров вариантов использования всегда упорядочена в отношении включения.</a:t>
            </a:r>
          </a:p>
          <a:p>
            <a:pPr lvl="0" algn="just"/>
            <a:r>
              <a:rPr lang="ru-RU" sz="1200" dirty="0">
                <a:solidFill>
                  <a:srgbClr val="000099"/>
                </a:solidFill>
              </a:rPr>
              <a:t>Семантика этого отношения определяется следующим образом. Процесс выполнения базового варианта использования включает в себя как собственное подмножество последовательность действий, которая определена для включаемого варианта использования. При этом выполнение включаемой последовательности действий происходит всегда при инициировании базового варианта использования.</a:t>
            </a:r>
          </a:p>
        </p:txBody>
      </p:sp>
      <p:sp>
        <p:nvSpPr>
          <p:cNvPr id="5" name="Прямоугольник 4"/>
          <p:cNvSpPr/>
          <p:nvPr/>
        </p:nvSpPr>
        <p:spPr>
          <a:xfrm>
            <a:off x="0" y="2715766"/>
            <a:ext cx="5004048" cy="1938992"/>
          </a:xfrm>
          <a:prstGeom prst="rect">
            <a:avLst/>
          </a:prstGeom>
        </p:spPr>
        <p:txBody>
          <a:bodyPr wrap="square">
            <a:spAutoFit/>
          </a:bodyPr>
          <a:lstStyle/>
          <a:p>
            <a:pPr lvl="0" algn="just"/>
            <a:r>
              <a:rPr lang="ru-RU" sz="1200" dirty="0">
                <a:solidFill>
                  <a:srgbClr val="000099"/>
                </a:solidFill>
              </a:rPr>
              <a:t>Один вариант использования может входить в несколько других вариантов, а также содержать в себе другие варианты. Включаемый вариант использования является независимым от базового варианта в том смысле, что он предоставляет последнему инкапсулированное поведение, детали реализации которого скрыты от последнего и могут быть легко перераспределены между несколькими включаемыми вариантами использования. Более того, базовый вариант зависит только от результатов выполнения включаемого в него варианта использования, но не от структуры включаемых в него вариантов.</a:t>
            </a:r>
          </a:p>
        </p:txBody>
      </p:sp>
      <p:pic>
        <p:nvPicPr>
          <p:cNvPr id="7" name="Рисунок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6584" y="3181206"/>
            <a:ext cx="3995108"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658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Отношение расширения</a:t>
            </a:r>
          </a:p>
        </p:txBody>
      </p:sp>
      <p:sp>
        <p:nvSpPr>
          <p:cNvPr id="3" name="Прямоугольник 2"/>
          <p:cNvSpPr/>
          <p:nvPr/>
        </p:nvSpPr>
        <p:spPr>
          <a:xfrm>
            <a:off x="0" y="411510"/>
            <a:ext cx="9144000" cy="2492990"/>
          </a:xfrm>
          <a:prstGeom prst="rect">
            <a:avLst/>
          </a:prstGeom>
        </p:spPr>
        <p:txBody>
          <a:bodyPr wrap="square">
            <a:spAutoFit/>
          </a:bodyPr>
          <a:lstStyle/>
          <a:p>
            <a:pPr lvl="0" algn="just"/>
            <a:r>
              <a:rPr lang="ru-RU" sz="1200" b="1" dirty="0">
                <a:solidFill>
                  <a:srgbClr val="C00000"/>
                </a:solidFill>
              </a:rPr>
              <a:t>Отношение расширения (</a:t>
            </a:r>
            <a:r>
              <a:rPr lang="ru-RU" sz="1200" b="1" dirty="0" err="1">
                <a:solidFill>
                  <a:srgbClr val="C00000"/>
                </a:solidFill>
              </a:rPr>
              <a:t>extend</a:t>
            </a:r>
            <a:r>
              <a:rPr lang="ru-RU" sz="1200" b="1" dirty="0">
                <a:solidFill>
                  <a:srgbClr val="C00000"/>
                </a:solidFill>
              </a:rPr>
              <a:t>) </a:t>
            </a:r>
            <a:r>
              <a:rPr lang="ru-RU" sz="1200" dirty="0">
                <a:solidFill>
                  <a:srgbClr val="000099"/>
                </a:solidFill>
              </a:rPr>
              <a:t>определяет взаимосвязь базового варианта использования с другим вариантом использования, функциональное поведение которого задействуется базовым не всегда, а только при выполнении дополнительных условий.</a:t>
            </a:r>
          </a:p>
          <a:p>
            <a:pPr lvl="0" algn="just"/>
            <a:r>
              <a:rPr lang="ru-RU" sz="1200" dirty="0">
                <a:solidFill>
                  <a:srgbClr val="000099"/>
                </a:solidFill>
              </a:rPr>
              <a:t>В языке UML отношение расширения является зависимостью, направленной к базовому варианту использования и соединенной с ним в так называемой точке расширения. Отношение расширения между вариантами использования обозначается как отношение зависимости в форме пунктирной линии со стрелкой, направленной от того варианта использования, который является расширением для базового варианта использования. Данная линия со стрелкой должна быть помечена стереотипом «</a:t>
            </a:r>
            <a:r>
              <a:rPr lang="ru-RU" sz="1200" dirty="0" err="1">
                <a:solidFill>
                  <a:srgbClr val="000099"/>
                </a:solidFill>
              </a:rPr>
              <a:t>extend</a:t>
            </a:r>
            <a:r>
              <a:rPr lang="ru-RU" sz="1200" dirty="0">
                <a:solidFill>
                  <a:srgbClr val="000099"/>
                </a:solidFill>
              </a:rPr>
              <a:t>».</a:t>
            </a:r>
          </a:p>
          <a:p>
            <a:pPr lvl="0" algn="just"/>
            <a:r>
              <a:rPr lang="ru-RU" sz="1200" dirty="0">
                <a:solidFill>
                  <a:srgbClr val="000099"/>
                </a:solidFill>
              </a:rPr>
              <a:t>В изображенном фрагменте имеет место отношение расширения между базовым вариантом использования «Предоставление кредита в банке» и вариантом использования «Предоставление налоговых льгот». Это означает, что свойства поведения первого варианта использования в некоторых случаях могут быть дополнены функциональностью второго варианта использования. Для того чтобы это расширение имело место, должно быть выполнено определенное логическое условие данного отношения расширения. </a:t>
            </a:r>
          </a:p>
        </p:txBody>
      </p:sp>
      <p:pic>
        <p:nvPicPr>
          <p:cNvPr id="8" name="Рисунок 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391" y="2919868"/>
            <a:ext cx="6049218" cy="170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86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Отношение расширения</a:t>
            </a:r>
          </a:p>
        </p:txBody>
      </p:sp>
      <p:sp>
        <p:nvSpPr>
          <p:cNvPr id="3" name="Прямоугольник 2"/>
          <p:cNvSpPr/>
          <p:nvPr/>
        </p:nvSpPr>
        <p:spPr>
          <a:xfrm>
            <a:off x="0" y="411510"/>
            <a:ext cx="9144000" cy="2862322"/>
          </a:xfrm>
          <a:prstGeom prst="rect">
            <a:avLst/>
          </a:prstGeom>
        </p:spPr>
        <p:txBody>
          <a:bodyPr wrap="square">
            <a:spAutoFit/>
          </a:bodyPr>
          <a:lstStyle/>
          <a:p>
            <a:pPr lvl="0" algn="just"/>
            <a:r>
              <a:rPr lang="ru-RU" sz="1200" dirty="0">
                <a:solidFill>
                  <a:srgbClr val="000099"/>
                </a:solidFill>
              </a:rPr>
              <a:t>Отношение расширения позволяет моделировать таким образом, что один из вариантов использования должен присоединять к своему поведению дополнительное поведение, определенное для другого варианта использования. В то же время данное отношение всегда предполагает проверку условия и ссылку на точку расширения в базовом варианте использования. Точка расширения определяет место в базовом варианте использования, в которое должно быть помещено расширение при выполнении соответствующего логического условия. При этом один из вариантов использования может быть расширением для нескольких базовых вариантов, а также иметь в качестве собственных расширений другие варианты. Базовый вариант использования не зависит от своих расширений.</a:t>
            </a:r>
          </a:p>
          <a:p>
            <a:pPr algn="just"/>
            <a:endParaRPr lang="ru-RU" sz="1200" dirty="0">
              <a:solidFill>
                <a:srgbClr val="000099"/>
              </a:solidFill>
            </a:endParaRPr>
          </a:p>
          <a:p>
            <a:pPr lvl="0" algn="just"/>
            <a:r>
              <a:rPr lang="ru-RU" sz="1200" dirty="0">
                <a:solidFill>
                  <a:srgbClr val="000099"/>
                </a:solidFill>
              </a:rPr>
              <a:t>Семантика отношения расширения определяется следующим образом. Если базовый вариант использования выполняет некоторую последовательность действий, которая определяющую его поведение, и при этом имеется точка расширения на экземпляр другого варианта использования, которая является первой из всех точек расширения у базового варианта, то проверяется логическое условие данного отношения. Если это условие выполняется, исходная последовательность действий расширяется посредством включения действий другого варианта использования. Следует заметить, что условие отношения расширения проверяется лишь один раз — при первой ссылке на точку расширения, и если оно выполняется, то все расширяющие варианты использования вставляются в базовый вариант.</a:t>
            </a:r>
          </a:p>
        </p:txBody>
      </p:sp>
    </p:spTree>
    <p:extLst>
      <p:ext uri="{BB962C8B-B14F-4D97-AF65-F5344CB8AC3E}">
        <p14:creationId xmlns:p14="http://schemas.microsoft.com/office/powerpoint/2010/main" val="374201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Отношение обобщения</a:t>
            </a:r>
          </a:p>
        </p:txBody>
      </p:sp>
      <p:sp>
        <p:nvSpPr>
          <p:cNvPr id="3" name="Прямоугольник 2"/>
          <p:cNvSpPr/>
          <p:nvPr/>
        </p:nvSpPr>
        <p:spPr>
          <a:xfrm>
            <a:off x="0" y="461651"/>
            <a:ext cx="9144000" cy="2862322"/>
          </a:xfrm>
          <a:prstGeom prst="rect">
            <a:avLst/>
          </a:prstGeom>
        </p:spPr>
        <p:txBody>
          <a:bodyPr wrap="square">
            <a:spAutoFit/>
          </a:bodyPr>
          <a:lstStyle/>
          <a:p>
            <a:pPr lvl="0" algn="just"/>
            <a:r>
              <a:rPr lang="ru-RU" sz="1200" dirty="0">
                <a:solidFill>
                  <a:srgbClr val="000099"/>
                </a:solidFill>
              </a:rPr>
              <a:t>Два и более актера могут иметь общие свойства, т. е. взаимодействовать с одним и тем же множеством вариантов использования одинаковым образом. Такая общность свойств и поведения представляется в виде отношения обобщения с другим, возможно, абстрактным актером, который моделирует соответствующую общность ролей.</a:t>
            </a:r>
          </a:p>
          <a:p>
            <a:pPr lvl="0" algn="just"/>
            <a:r>
              <a:rPr lang="ru-RU" sz="1200" dirty="0">
                <a:solidFill>
                  <a:srgbClr val="000099"/>
                </a:solidFill>
              </a:rPr>
              <a:t>Графически отношение обобщения обозначается сплошной линией со стрелкой в форме </a:t>
            </a:r>
            <a:r>
              <a:rPr lang="ru-RU" sz="1200" dirty="0" err="1">
                <a:solidFill>
                  <a:srgbClr val="000099"/>
                </a:solidFill>
              </a:rPr>
              <a:t>незакрашенного</a:t>
            </a:r>
            <a:r>
              <a:rPr lang="ru-RU" sz="1200" dirty="0">
                <a:solidFill>
                  <a:srgbClr val="000099"/>
                </a:solidFill>
              </a:rPr>
              <a:t> треугольника, которая указывает на родительский вариант использования (рис. 3.6). Эта линия со стрелкой имеет специальное название — стрелка-обобщение.</a:t>
            </a:r>
          </a:p>
          <a:p>
            <a:pPr lvl="0" algn="just"/>
            <a:r>
              <a:rPr lang="ru-RU" sz="1200" dirty="0">
                <a:solidFill>
                  <a:srgbClr val="000099"/>
                </a:solidFill>
              </a:rPr>
              <a:t>В данном примере отношение обобщения указывает на то, что вариант использования «Предоставление кредита корпоративным клиентам» - специальный случай варианта использования «Предоставление кредита клиентам банка». Другими словами, первый вариант использования является специализацией второго варианта использования. При этом вариант использования «Предоставление кредита клиентам банка» еще называют предком или родителем по отношению к варианту использования «Предоставление кредита корпоративным клиентам», а последний вариант называют потомком по отношению к первому варианту использования. Следует подчеркнуть, что потомок наследует все свойства поведения своего родителя, а также может обладать дополнительными особенностями поведения.</a:t>
            </a:r>
          </a:p>
          <a:p>
            <a:pPr lvl="0" algn="just"/>
            <a:r>
              <a:rPr lang="ru-RU" sz="1200" dirty="0">
                <a:solidFill>
                  <a:srgbClr val="000099"/>
                </a:solidFill>
              </a:rPr>
              <a:t>Отношение обобщения между вариантами использования применяется в том случае, когда необходимо отметить, что дочерние варианты использования обладают всеми особенностями поведения родительских вариантов. При этом дочерние</a:t>
            </a:r>
          </a:p>
        </p:txBody>
      </p:sp>
      <p:pic>
        <p:nvPicPr>
          <p:cNvPr id="4" name="Рисунок 1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361" y="3283753"/>
            <a:ext cx="4717032" cy="12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Прямоугольник 4"/>
          <p:cNvSpPr/>
          <p:nvPr/>
        </p:nvSpPr>
        <p:spPr>
          <a:xfrm>
            <a:off x="0" y="3274987"/>
            <a:ext cx="4572000" cy="1200329"/>
          </a:xfrm>
          <a:prstGeom prst="rect">
            <a:avLst/>
          </a:prstGeom>
        </p:spPr>
        <p:txBody>
          <a:bodyPr>
            <a:spAutoFit/>
          </a:bodyPr>
          <a:lstStyle/>
          <a:p>
            <a:pPr lvl="0" algn="just"/>
            <a:r>
              <a:rPr lang="ru-RU" sz="1200" dirty="0">
                <a:solidFill>
                  <a:srgbClr val="000099"/>
                </a:solidFill>
              </a:rPr>
              <a:t>варианты использования участвуют во всех отношениях родительских вариантов. В свою очередь, дочерние варианты могут наделяться новыми свойствами поведения, которые отсутствуют у родительских вариантов использования, а также уточнять или модифицировать наследуемые от них свойства поведения.</a:t>
            </a:r>
          </a:p>
        </p:txBody>
      </p:sp>
    </p:spTree>
    <p:extLst>
      <p:ext uri="{BB962C8B-B14F-4D97-AF65-F5344CB8AC3E}">
        <p14:creationId xmlns:p14="http://schemas.microsoft.com/office/powerpoint/2010/main" val="427306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Рекомендации по разработке диаграмм вариантов использования </a:t>
            </a:r>
          </a:p>
        </p:txBody>
      </p:sp>
      <p:sp>
        <p:nvSpPr>
          <p:cNvPr id="3" name="Прямоугольник 2"/>
          <p:cNvSpPr/>
          <p:nvPr/>
        </p:nvSpPr>
        <p:spPr>
          <a:xfrm>
            <a:off x="0" y="461651"/>
            <a:ext cx="9144000" cy="3970318"/>
          </a:xfrm>
          <a:prstGeom prst="rect">
            <a:avLst/>
          </a:prstGeom>
        </p:spPr>
        <p:txBody>
          <a:bodyPr wrap="square">
            <a:spAutoFit/>
          </a:bodyPr>
          <a:lstStyle/>
          <a:p>
            <a:pPr lvl="0" algn="just"/>
            <a:r>
              <a:rPr lang="ru-RU" sz="1200" dirty="0">
                <a:solidFill>
                  <a:srgbClr val="000099"/>
                </a:solidFill>
              </a:rPr>
              <a:t>Как было отмечено ранее, одно из главных назначений диаграмм вариантов использования заключается в формализации функциональных требований к системе. Диаграмма вариантов использования может служить основой для согласования с заказчиком функциональных требований к системе на ранней стадии проектирования. Любой из базовых вариантов использования в последующем может быть подвергнут декомпозиции на частные варианты использования. При этом рекомендуется, чтобы общее количество актеров в модели не превышало 20-ти, а вариантов использования — 50-ти. В противном случае модель теряет свою наглядность и, возможно, заменяет собой одну из некоторых других диаграмм.</a:t>
            </a:r>
          </a:p>
          <a:p>
            <a:pPr lvl="0" algn="just"/>
            <a:endParaRPr lang="ru-RU" sz="1200" dirty="0">
              <a:solidFill>
                <a:srgbClr val="000099"/>
              </a:solidFill>
            </a:endParaRPr>
          </a:p>
          <a:p>
            <a:pPr lvl="0" algn="just"/>
            <a:r>
              <a:rPr lang="ru-RU" sz="1200" dirty="0">
                <a:solidFill>
                  <a:srgbClr val="000099"/>
                </a:solidFill>
              </a:rPr>
              <a:t>Для разработки диаграммы вариантов использования рекомендуется некоторая последовательность действий:</a:t>
            </a:r>
          </a:p>
          <a:p>
            <a:pPr marL="171450" lvl="0" indent="-171450" algn="just">
              <a:buFont typeface="Arial" pitchFamily="34" charset="0"/>
              <a:buChar char="•"/>
            </a:pPr>
            <a:r>
              <a:rPr lang="ru-RU" sz="1200" dirty="0">
                <a:solidFill>
                  <a:srgbClr val="000099"/>
                </a:solidFill>
              </a:rPr>
              <a:t>Определить главных или первичных и второстепенных актеров.</a:t>
            </a:r>
          </a:p>
          <a:p>
            <a:pPr marL="171450" lvl="0" indent="-171450" algn="just">
              <a:buFont typeface="Arial" pitchFamily="34" charset="0"/>
              <a:buChar char="•"/>
            </a:pPr>
            <a:r>
              <a:rPr lang="ru-RU" sz="1200" dirty="0">
                <a:solidFill>
                  <a:srgbClr val="000099"/>
                </a:solidFill>
              </a:rPr>
              <a:t>Определить цели главных актеров по отношению к системе.</a:t>
            </a:r>
          </a:p>
          <a:p>
            <a:pPr marL="171450" lvl="0" indent="-171450" algn="just">
              <a:buFont typeface="Arial" pitchFamily="34" charset="0"/>
              <a:buChar char="•"/>
            </a:pPr>
            <a:r>
              <a:rPr lang="ru-RU" sz="1200" dirty="0">
                <a:solidFill>
                  <a:srgbClr val="000099"/>
                </a:solidFill>
              </a:rPr>
              <a:t>Сформулировать основные варианты использования, которые специфицируют функциональные требования к системе.</a:t>
            </a:r>
          </a:p>
          <a:p>
            <a:pPr marL="171450" lvl="0" indent="-171450" algn="just">
              <a:buFont typeface="Arial" pitchFamily="34" charset="0"/>
              <a:buChar char="•"/>
            </a:pPr>
            <a:r>
              <a:rPr lang="ru-RU" sz="1200" dirty="0">
                <a:solidFill>
                  <a:srgbClr val="000099"/>
                </a:solidFill>
              </a:rPr>
              <a:t>Упорядочить варианты использования по степени убывания риска их реализации.</a:t>
            </a:r>
          </a:p>
          <a:p>
            <a:pPr marL="171450" lvl="0" indent="-171450" algn="just">
              <a:buFont typeface="Arial" pitchFamily="34" charset="0"/>
              <a:buChar char="•"/>
            </a:pPr>
            <a:r>
              <a:rPr lang="ru-RU" sz="1200" dirty="0">
                <a:solidFill>
                  <a:srgbClr val="000099"/>
                </a:solidFill>
              </a:rPr>
              <a:t>Рассмотреть все базовые варианты использования в порядке убывания их степени риска.</a:t>
            </a:r>
          </a:p>
          <a:p>
            <a:pPr marL="171450" lvl="0" indent="-171450" algn="just">
              <a:buFont typeface="Arial" pitchFamily="34" charset="0"/>
              <a:buChar char="•"/>
            </a:pPr>
            <a:r>
              <a:rPr lang="ru-RU" sz="1200" dirty="0">
                <a:solidFill>
                  <a:srgbClr val="000099"/>
                </a:solidFill>
              </a:rPr>
              <a:t>Выделить участников, интересы, предусловия и постусловия выполнения выбранного варианта использования.</a:t>
            </a:r>
          </a:p>
          <a:p>
            <a:pPr marL="171450" lvl="0" indent="-171450" algn="just">
              <a:buFont typeface="Arial" pitchFamily="34" charset="0"/>
              <a:buChar char="•"/>
            </a:pPr>
            <a:r>
              <a:rPr lang="ru-RU" sz="1200" dirty="0">
                <a:solidFill>
                  <a:srgbClr val="000099"/>
                </a:solidFill>
              </a:rPr>
              <a:t>Написать успешный сценарий реализации выбранного варианта использования.</a:t>
            </a:r>
          </a:p>
          <a:p>
            <a:pPr marL="171450" lvl="0" indent="-171450" algn="just">
              <a:buFont typeface="Arial" pitchFamily="34" charset="0"/>
              <a:buChar char="•"/>
            </a:pPr>
            <a:r>
              <a:rPr lang="ru-RU" sz="1200" dirty="0">
                <a:solidFill>
                  <a:srgbClr val="000099"/>
                </a:solidFill>
              </a:rPr>
              <a:t>Определить исключения или неуспех в выполнении сценария варианта использования.</a:t>
            </a:r>
          </a:p>
          <a:p>
            <a:pPr marL="171450" lvl="0" indent="-171450" algn="just">
              <a:buFont typeface="Arial" pitchFamily="34" charset="0"/>
              <a:buChar char="•"/>
            </a:pPr>
            <a:r>
              <a:rPr lang="ru-RU" sz="1200" dirty="0">
                <a:solidFill>
                  <a:srgbClr val="000099"/>
                </a:solidFill>
              </a:rPr>
              <a:t>Написать сценарии для всех исключений.</a:t>
            </a:r>
          </a:p>
          <a:p>
            <a:pPr marL="171450" lvl="0" indent="-171450" algn="just">
              <a:buFont typeface="Arial" pitchFamily="34" charset="0"/>
              <a:buChar char="•"/>
            </a:pPr>
            <a:r>
              <a:rPr lang="ru-RU" sz="1200" dirty="0">
                <a:solidFill>
                  <a:srgbClr val="000099"/>
                </a:solidFill>
              </a:rPr>
              <a:t>Выделить общие варианты использования и изобразить их взаимосвязи с базовыми со стереотипом «</a:t>
            </a:r>
            <a:r>
              <a:rPr lang="ru-RU" sz="1200" dirty="0" err="1">
                <a:solidFill>
                  <a:srgbClr val="000099"/>
                </a:solidFill>
              </a:rPr>
              <a:t>include</a:t>
            </a:r>
            <a:r>
              <a:rPr lang="ru-RU" sz="1200" dirty="0">
                <a:solidFill>
                  <a:srgbClr val="000099"/>
                </a:solidFill>
              </a:rPr>
              <a:t>».</a:t>
            </a:r>
          </a:p>
          <a:p>
            <a:pPr marL="171450" lvl="0" indent="-171450" algn="just">
              <a:buFont typeface="Arial" pitchFamily="34" charset="0"/>
              <a:buChar char="•"/>
            </a:pPr>
            <a:r>
              <a:rPr lang="ru-RU" sz="1200" dirty="0">
                <a:solidFill>
                  <a:srgbClr val="000099"/>
                </a:solidFill>
              </a:rPr>
              <a:t>Выделить варианты использования для исключений и изобразить их взаимосвязи с базовыми со стереотипом «</a:t>
            </a:r>
            <a:r>
              <a:rPr lang="ru-RU" sz="1200" dirty="0" err="1">
                <a:solidFill>
                  <a:srgbClr val="000099"/>
                </a:solidFill>
              </a:rPr>
              <a:t>extend</a:t>
            </a:r>
            <a:r>
              <a:rPr lang="ru-RU" sz="1200" dirty="0">
                <a:solidFill>
                  <a:srgbClr val="000099"/>
                </a:solidFill>
              </a:rPr>
              <a:t>».</a:t>
            </a:r>
          </a:p>
          <a:p>
            <a:pPr marL="171450" lvl="0" indent="-171450" algn="just">
              <a:buFont typeface="Arial" pitchFamily="34" charset="0"/>
              <a:buChar char="•"/>
            </a:pPr>
            <a:r>
              <a:rPr lang="ru-RU" sz="1200" dirty="0">
                <a:solidFill>
                  <a:srgbClr val="000099"/>
                </a:solidFill>
              </a:rPr>
              <a:t>Проверить диаграмму на отсутствие дублирования вариантов использования и актеров.</a:t>
            </a:r>
          </a:p>
          <a:p>
            <a:pPr lvl="0" algn="just"/>
            <a:endParaRPr lang="ru-RU" sz="1200" dirty="0">
              <a:solidFill>
                <a:srgbClr val="000099"/>
              </a:solidFill>
            </a:endParaRPr>
          </a:p>
        </p:txBody>
      </p:sp>
    </p:spTree>
    <p:extLst>
      <p:ext uri="{BB962C8B-B14F-4D97-AF65-F5344CB8AC3E}">
        <p14:creationId xmlns:p14="http://schemas.microsoft.com/office/powerpoint/2010/main" val="1153890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Диаграмма вариантов использования </a:t>
            </a:r>
          </a:p>
        </p:txBody>
      </p:sp>
      <p:sp>
        <p:nvSpPr>
          <p:cNvPr id="3" name="Прямоугольник 2"/>
          <p:cNvSpPr/>
          <p:nvPr/>
        </p:nvSpPr>
        <p:spPr>
          <a:xfrm>
            <a:off x="0" y="461651"/>
            <a:ext cx="9144000" cy="4162678"/>
          </a:xfrm>
          <a:prstGeom prst="rect">
            <a:avLst/>
          </a:prstGeom>
        </p:spPr>
        <p:txBody>
          <a:bodyPr wrap="square">
            <a:spAutoFit/>
          </a:bodyPr>
          <a:lstStyle/>
          <a:p>
            <a:pPr lvl="0" algn="just"/>
            <a:r>
              <a:rPr lang="ru-RU" sz="1150" dirty="0">
                <a:solidFill>
                  <a:srgbClr val="000099"/>
                </a:solidFill>
              </a:rPr>
              <a:t>Семантика построения диаграммы вариантов использования должна определяться следующими особенностями рассмотренных выше элементов модели. Отдельный экземпляр варианта использования по своему содержанию является выполнением последовательности действий, которая инициализируется посредством экземпляра сообщения от экземпляра актера. В качестве отклика или ответной реакции на сообщение актера выполняется последовательность действий, установленная для данного варианта использования. При этом актеры могут генерировать новые сообщения для инициирования вариантов использования.</a:t>
            </a:r>
          </a:p>
          <a:p>
            <a:pPr lvl="0" algn="just"/>
            <a:r>
              <a:rPr lang="ru-RU" sz="1150" dirty="0">
                <a:solidFill>
                  <a:srgbClr val="000099"/>
                </a:solidFill>
              </a:rPr>
              <a:t>Подобное взаимодействие будет продолжаться до тех пор, пока не закончится выполнение требуемой последовательности действий экземпляром варианта использования, и указанный в модели экземпляр актера не получит требуемый экземпляр сервиса. Окончание взаимодействия означает отсутствие инициализации сообщений от актеров для базовых вариантов использования.</a:t>
            </a:r>
          </a:p>
          <a:p>
            <a:pPr lvl="0" algn="just"/>
            <a:r>
              <a:rPr lang="ru-RU" sz="1150" dirty="0">
                <a:solidFill>
                  <a:srgbClr val="000099"/>
                </a:solidFill>
              </a:rPr>
              <a:t>Варианты использования могут быть дополнительно специфицированы примечаниями с текстом, которые в последующем могут стать прототипами операций и методов совместно с атрибутами. Дальнейшая разработка моделей связана с реализацией вариантов использования в виде графа деятельности, посредством конечного автомата или любого другого механизма логического представления поведения, включающего предусловия и постусловия. Взаимодействие между вариантами использования и актерами может уточняться на диаграмме кооперации, когда описываются взаимосвязи между системой, содержащей эти варианты использования, и окружением или внешней средой этой системы.</a:t>
            </a:r>
          </a:p>
          <a:p>
            <a:pPr algn="just"/>
            <a:r>
              <a:rPr lang="ru-RU" sz="1150" dirty="0">
                <a:solidFill>
                  <a:srgbClr val="000099"/>
                </a:solidFill>
              </a:rPr>
              <a:t>В случае, когда для представления иерархической структуры проектируемой системы применяются подсистемы, система может быть определена в виде вариантов использования на всех уровнях. Отдельные подсистемы или классы могут реализовывать собственные варианты использования. При этом наиболее общий или абстрактный вариант использования в последующем может уточняться множеством частных вариантов использования, каждый из которых будет определять сервис элемента модели, содержащийся в сервисе исходной системы. В этом контексте общий вариант использования может рассматриваться как </a:t>
            </a:r>
            <a:r>
              <a:rPr lang="ru-RU" sz="1150" dirty="0" err="1">
                <a:solidFill>
                  <a:srgbClr val="000099"/>
                </a:solidFill>
              </a:rPr>
              <a:t>суперсервис</a:t>
            </a:r>
            <a:r>
              <a:rPr lang="ru-RU" sz="1150" dirty="0">
                <a:solidFill>
                  <a:srgbClr val="000099"/>
                </a:solidFill>
              </a:rPr>
              <a:t> для уточняющих его вариантов использования, которые, в свою очередь, могут рассматриваться как </a:t>
            </a:r>
            <a:r>
              <a:rPr lang="ru-RU" sz="1150" dirty="0" err="1">
                <a:solidFill>
                  <a:srgbClr val="000099"/>
                </a:solidFill>
              </a:rPr>
              <a:t>подсервисы</a:t>
            </a:r>
            <a:r>
              <a:rPr lang="ru-RU" sz="1150" dirty="0">
                <a:solidFill>
                  <a:srgbClr val="000099"/>
                </a:solidFill>
              </a:rPr>
              <a:t> исходного варианта использования. </a:t>
            </a:r>
          </a:p>
          <a:p>
            <a:pPr lvl="0" algn="just"/>
            <a:endParaRPr lang="ru-RU" sz="1150" dirty="0">
              <a:solidFill>
                <a:srgbClr val="000099"/>
              </a:solidFill>
            </a:endParaRPr>
          </a:p>
        </p:txBody>
      </p:sp>
    </p:spTree>
    <p:extLst>
      <p:ext uri="{BB962C8B-B14F-4D97-AF65-F5344CB8AC3E}">
        <p14:creationId xmlns:p14="http://schemas.microsoft.com/office/powerpoint/2010/main" val="184089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Диаграмма вариантов использования </a:t>
            </a:r>
          </a:p>
        </p:txBody>
      </p:sp>
      <p:sp>
        <p:nvSpPr>
          <p:cNvPr id="3" name="Прямоугольник 2"/>
          <p:cNvSpPr/>
          <p:nvPr/>
        </p:nvSpPr>
        <p:spPr>
          <a:xfrm>
            <a:off x="0" y="461651"/>
            <a:ext cx="9144000" cy="3962623"/>
          </a:xfrm>
          <a:prstGeom prst="rect">
            <a:avLst/>
          </a:prstGeom>
        </p:spPr>
        <p:txBody>
          <a:bodyPr wrap="square">
            <a:spAutoFit/>
          </a:bodyPr>
          <a:lstStyle/>
          <a:p>
            <a:pPr lvl="0" algn="just"/>
            <a:r>
              <a:rPr lang="ru-RU" sz="1200" dirty="0">
                <a:solidFill>
                  <a:srgbClr val="000099"/>
                </a:solidFill>
              </a:rPr>
              <a:t>Отдельные варианты использования нижнего уровня могут участвовать в нескольких кооперациях, т, е. играть определенную роль при выполнении сервисов нескольких вариантов верхнего уровня. Для отдельных таких коопераций могут быть определены соответствующие роли актеров, взаимодействующих с конкретными вариантами использования нижнего уровня. Эти роли будут играть актеры нижнего уровня модели системы. Некоторые из таких актеров могут быть актерами верхнего уровня, но это не противоречит принятым в языке UML семантическим правилам построения диаграмм вариантов использования.</a:t>
            </a:r>
          </a:p>
          <a:p>
            <a:pPr lvl="0" algn="just"/>
            <a:r>
              <a:rPr lang="ru-RU" sz="1200" dirty="0">
                <a:solidFill>
                  <a:srgbClr val="000099"/>
                </a:solidFill>
              </a:rPr>
              <a:t>Однако следует заметить, что структура элемента-контейнера не может быть представлена вариантами использования, поскольку они могут представлять только функциональность отдельных элементов модели.</a:t>
            </a:r>
          </a:p>
          <a:p>
            <a:pPr lvl="0" algn="just"/>
            <a:r>
              <a:rPr lang="ru-RU" sz="1200" dirty="0">
                <a:solidFill>
                  <a:srgbClr val="000099"/>
                </a:solidFill>
              </a:rPr>
              <a:t>Подчиненные варианты использования могут только кооперироваться для совместного выполнения </a:t>
            </a:r>
            <a:r>
              <a:rPr lang="ru-RU" sz="1200" dirty="0" err="1">
                <a:solidFill>
                  <a:srgbClr val="000099"/>
                </a:solidFill>
              </a:rPr>
              <a:t>суперсервиса</a:t>
            </a:r>
            <a:r>
              <a:rPr lang="ru-RU" sz="1200" dirty="0">
                <a:solidFill>
                  <a:srgbClr val="000099"/>
                </a:solidFill>
              </a:rPr>
              <a:t> варианта использования верхнего уровня. Эта кооперация также представляется на диаграмме кооперации в виде совместных действий отдельных элементов модели.</a:t>
            </a:r>
          </a:p>
          <a:p>
            <a:pPr lvl="0" algn="just"/>
            <a:r>
              <a:rPr lang="ru-RU" sz="1200" dirty="0">
                <a:solidFill>
                  <a:srgbClr val="000099"/>
                </a:solidFill>
              </a:rPr>
              <a:t>Окружение вариантов использования нижнего уровня - самостоятельный элемент модели, который, в свою очередь, может содержать другие элементы модели, определенные для этих вариантов использования. Таким образом, с точки зрения общего представления концептуальной модели взаимодействие между вариантами использования нижнего уровня определяет результат выполнения сервиса варианта верхнего уровня.</a:t>
            </a:r>
          </a:p>
          <a:p>
            <a:pPr lvl="0" algn="just"/>
            <a:r>
              <a:rPr lang="ru-RU" sz="1200" dirty="0">
                <a:solidFill>
                  <a:srgbClr val="000099"/>
                </a:solidFill>
              </a:rPr>
              <a:t>Реализация варианта использования зависит от типа элемента модели, в котором он определен. Например, варианты использования моделируемой программной системы могут быть реализованы посредством операций классов модели. Применительно к бизнес-системам варианты использования могут реализоваться сотрудниками этой системы. Во всех случаях элементы системы должны взаимодействовать друг с другом для совместного обеспечения требуемого поведения и выполнения вариантов использования модели.</a:t>
            </a:r>
          </a:p>
          <a:p>
            <a:pPr lvl="0" algn="just"/>
            <a:endParaRPr lang="ru-RU" sz="1150" dirty="0">
              <a:solidFill>
                <a:srgbClr val="000099"/>
              </a:solidFill>
            </a:endParaRPr>
          </a:p>
        </p:txBody>
      </p:sp>
    </p:spTree>
    <p:extLst>
      <p:ext uri="{BB962C8B-B14F-4D97-AF65-F5344CB8AC3E}">
        <p14:creationId xmlns:p14="http://schemas.microsoft.com/office/powerpoint/2010/main" val="11949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Диаграмма вариантов использования </a:t>
            </a:r>
          </a:p>
        </p:txBody>
      </p:sp>
      <p:sp>
        <p:nvSpPr>
          <p:cNvPr id="3" name="Прямоугольник 2"/>
          <p:cNvSpPr/>
          <p:nvPr/>
        </p:nvSpPr>
        <p:spPr>
          <a:xfrm>
            <a:off x="0" y="461651"/>
            <a:ext cx="9144000" cy="2485296"/>
          </a:xfrm>
          <a:prstGeom prst="rect">
            <a:avLst/>
          </a:prstGeom>
        </p:spPr>
        <p:txBody>
          <a:bodyPr wrap="square">
            <a:spAutoFit/>
          </a:bodyPr>
          <a:lstStyle/>
          <a:p>
            <a:pPr lvl="0" algn="just"/>
            <a:r>
              <a:rPr lang="ru-RU" sz="1200" dirty="0">
                <a:solidFill>
                  <a:srgbClr val="000099"/>
                </a:solidFill>
              </a:rPr>
              <a:t>Если в качестве моделируемой сущности выступает подсистема нижнего уровня, то отдельные пользователи вариантов использования этой подсистемы моделируются актерами. Такие актеры, в свою очередь, могут являться внутренними сотрудниками по отношению к моделируемым системам верхних уровней, что зачастую в явном виде не указывается на диаграммах. Эти элементы модели могут содержаться в других пакетах или подсистемах. В последнем случае роли актеров определяются в том пакете, к которому относится соответствующая подсистема.</a:t>
            </a:r>
          </a:p>
          <a:p>
            <a:pPr lvl="0" algn="just"/>
            <a:r>
              <a:rPr lang="ru-RU" sz="1200" dirty="0">
                <a:solidFill>
                  <a:srgbClr val="000099"/>
                </a:solidFill>
              </a:rPr>
              <a:t>Если варианты использования применяются для спецификации части системы, то они будут эквивалентны соответствующим вариантам использования в модели подсистемы соответствующего пакета. При этом важно понимать, что все функциональные требования к системе должны быть явно специфицированы на диаграмме вариантов использования, и никаких других сервисов, которые отсутствуют на данной диаграмме, проектируемая система не может выполнять по определению. Более того, если для моделирования поведения системы используются сразу несколько моделей, то множество вариантов использования всех пакетов системы должно быть эквивалентно множеству вариантов использования модели в целом.</a:t>
            </a:r>
          </a:p>
          <a:p>
            <a:pPr lvl="0" algn="just"/>
            <a:endParaRPr lang="ru-RU" sz="1150" dirty="0">
              <a:solidFill>
                <a:srgbClr val="000099"/>
              </a:solidFill>
            </a:endParaRPr>
          </a:p>
        </p:txBody>
      </p:sp>
    </p:spTree>
    <p:extLst>
      <p:ext uri="{BB962C8B-B14F-4D97-AF65-F5344CB8AC3E}">
        <p14:creationId xmlns:p14="http://schemas.microsoft.com/office/powerpoint/2010/main" val="2898322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Основные тезисы о диаграмме вариантов использования</a:t>
            </a:r>
          </a:p>
        </p:txBody>
      </p:sp>
      <p:sp>
        <p:nvSpPr>
          <p:cNvPr id="3" name="Прямоугольник 2"/>
          <p:cNvSpPr/>
          <p:nvPr/>
        </p:nvSpPr>
        <p:spPr>
          <a:xfrm>
            <a:off x="0" y="461651"/>
            <a:ext cx="9144000" cy="4293483"/>
          </a:xfrm>
          <a:prstGeom prst="rect">
            <a:avLst/>
          </a:prstGeom>
        </p:spPr>
        <p:txBody>
          <a:bodyPr wrap="square">
            <a:spAutoFit/>
          </a:bodyPr>
          <a:lstStyle/>
          <a:p>
            <a:r>
              <a:rPr lang="ru-RU" altLang="ru-RU" sz="1300" b="1" dirty="0">
                <a:solidFill>
                  <a:srgbClr val="CC3300"/>
                </a:solidFill>
              </a:rPr>
              <a:t>Особенности прагматики вариантов использования</a:t>
            </a:r>
          </a:p>
          <a:p>
            <a:pPr marL="171450" indent="-171450">
              <a:buFont typeface="Arial" panose="020B0604020202020204" pitchFamily="34" charset="0"/>
              <a:buChar char="•"/>
            </a:pPr>
            <a:r>
              <a:rPr lang="ru-RU" altLang="ru-RU" sz="1300" dirty="0">
                <a:solidFill>
                  <a:srgbClr val="000099"/>
                </a:solidFill>
              </a:rPr>
              <a:t>Простые и всеми понимаемые диаграммы</a:t>
            </a:r>
          </a:p>
          <a:p>
            <a:pPr marL="171450" indent="-171450">
              <a:buFont typeface="Arial" panose="020B0604020202020204" pitchFamily="34" charset="0"/>
              <a:buChar char="•"/>
            </a:pPr>
            <a:r>
              <a:rPr lang="ru-RU" altLang="ru-RU" sz="1300" dirty="0">
                <a:solidFill>
                  <a:srgbClr val="000099"/>
                </a:solidFill>
              </a:rPr>
              <a:t>Не зависит от других диаграмм</a:t>
            </a:r>
          </a:p>
          <a:p>
            <a:pPr marL="171450" indent="-171450">
              <a:buFont typeface="Arial" panose="020B0604020202020204" pitchFamily="34" charset="0"/>
              <a:buChar char="•"/>
            </a:pPr>
            <a:r>
              <a:rPr lang="ru-RU" altLang="ru-RU" sz="1300" dirty="0">
                <a:solidFill>
                  <a:srgbClr val="000099"/>
                </a:solidFill>
              </a:rPr>
              <a:t>Не менялись от версии </a:t>
            </a:r>
            <a:r>
              <a:rPr lang="en-US" altLang="ru-RU" sz="1300" dirty="0">
                <a:solidFill>
                  <a:srgbClr val="000099"/>
                </a:solidFill>
              </a:rPr>
              <a:t>UML 1.0 </a:t>
            </a:r>
            <a:r>
              <a:rPr lang="ru-RU" altLang="ru-RU" sz="1300" dirty="0">
                <a:solidFill>
                  <a:srgbClr val="000099"/>
                </a:solidFill>
              </a:rPr>
              <a:t>до версии</a:t>
            </a:r>
            <a:r>
              <a:rPr lang="en-US" altLang="ru-RU" sz="1300" dirty="0">
                <a:solidFill>
                  <a:srgbClr val="000099"/>
                </a:solidFill>
              </a:rPr>
              <a:t> 2.0</a:t>
            </a:r>
          </a:p>
          <a:p>
            <a:pPr marL="171450" indent="-171450">
              <a:buFont typeface="Arial" panose="020B0604020202020204" pitchFamily="34" charset="0"/>
              <a:buChar char="•"/>
            </a:pPr>
            <a:r>
              <a:rPr lang="ru-RU" altLang="ru-RU" sz="1300" dirty="0">
                <a:solidFill>
                  <a:srgbClr val="000099"/>
                </a:solidFill>
              </a:rPr>
              <a:t>Могут применяться самостоятельно</a:t>
            </a:r>
          </a:p>
          <a:p>
            <a:pPr marL="171450" indent="-171450">
              <a:buFont typeface="Arial" panose="020B0604020202020204" pitchFamily="34" charset="0"/>
              <a:buChar char="•"/>
            </a:pPr>
            <a:r>
              <a:rPr lang="ru-RU" altLang="ru-RU" sz="1300" dirty="0">
                <a:solidFill>
                  <a:srgbClr val="000099"/>
                </a:solidFill>
              </a:rPr>
              <a:t>Позволяют построить предварительную модель интерфейсов пользователя и решать задачи качества (</a:t>
            </a:r>
            <a:r>
              <a:rPr lang="en-US" altLang="ru-RU" sz="1300" dirty="0">
                <a:solidFill>
                  <a:srgbClr val="000099"/>
                </a:solidFill>
              </a:rPr>
              <a:t>usability</a:t>
            </a:r>
            <a:r>
              <a:rPr lang="ru-RU" altLang="ru-RU" sz="1300" dirty="0">
                <a:solidFill>
                  <a:srgbClr val="000099"/>
                </a:solidFill>
              </a:rPr>
              <a:t>)</a:t>
            </a:r>
            <a:endParaRPr lang="en-US" altLang="ru-RU" sz="1300" dirty="0">
              <a:solidFill>
                <a:srgbClr val="000099"/>
              </a:solidFill>
            </a:endParaRPr>
          </a:p>
          <a:p>
            <a:pPr marL="171450" indent="-171450">
              <a:buFont typeface="Arial" panose="020B0604020202020204" pitchFamily="34" charset="0"/>
              <a:buChar char="•"/>
            </a:pPr>
            <a:r>
              <a:rPr lang="ru-RU" altLang="ru-RU" sz="1300" dirty="0">
                <a:solidFill>
                  <a:srgbClr val="000099"/>
                </a:solidFill>
              </a:rPr>
              <a:t>Выделить основные компоненты системы</a:t>
            </a:r>
          </a:p>
          <a:p>
            <a:pPr marL="171450" indent="-171450">
              <a:buFont typeface="Arial" panose="020B0604020202020204" pitchFamily="34" charset="0"/>
              <a:buChar char="•"/>
            </a:pPr>
            <a:r>
              <a:rPr lang="ru-RU" altLang="ru-RU" sz="1300" dirty="0">
                <a:solidFill>
                  <a:srgbClr val="000099"/>
                </a:solidFill>
              </a:rPr>
              <a:t>Разработать план тестирования, может быть предварительный</a:t>
            </a:r>
          </a:p>
          <a:p>
            <a:endParaRPr lang="ru-RU" altLang="ru-RU" sz="1300" dirty="0"/>
          </a:p>
          <a:p>
            <a:r>
              <a:rPr lang="ru-RU" altLang="ru-RU" sz="1300" b="1" dirty="0">
                <a:solidFill>
                  <a:srgbClr val="CC3300"/>
                </a:solidFill>
              </a:rPr>
              <a:t>Роль и место диаграмм вариантов</a:t>
            </a:r>
            <a:r>
              <a:rPr lang="en-US" altLang="ru-RU" sz="1300" b="1" dirty="0">
                <a:solidFill>
                  <a:srgbClr val="CC3300"/>
                </a:solidFill>
              </a:rPr>
              <a:t> </a:t>
            </a:r>
            <a:r>
              <a:rPr lang="ru-RU" altLang="ru-RU" sz="1300" b="1" dirty="0">
                <a:solidFill>
                  <a:srgbClr val="CC3300"/>
                </a:solidFill>
              </a:rPr>
              <a:t>использования</a:t>
            </a:r>
          </a:p>
          <a:p>
            <a:r>
              <a:rPr lang="ru-RU" altLang="ru-RU" sz="1300" dirty="0">
                <a:solidFill>
                  <a:srgbClr val="000099"/>
                </a:solidFill>
              </a:rPr>
              <a:t>Составление диаграмм </a:t>
            </a:r>
            <a:r>
              <a:rPr lang="en-US" altLang="ru-RU" sz="1300" dirty="0">
                <a:solidFill>
                  <a:srgbClr val="000099"/>
                </a:solidFill>
              </a:rPr>
              <a:t>Use Case</a:t>
            </a:r>
            <a:r>
              <a:rPr lang="ru-RU" altLang="ru-RU" sz="1300" dirty="0">
                <a:solidFill>
                  <a:srgbClr val="000099"/>
                </a:solidFill>
              </a:rPr>
              <a:t> должно быть первым шагом моделирования системы. Диаграммы вариантов использования дают декларативное, но не императивное описание. Основное их назначение – показать связи с внешним миром.</a:t>
            </a:r>
          </a:p>
          <a:p>
            <a:pPr marL="0" indent="0">
              <a:buNone/>
            </a:pPr>
            <a:r>
              <a:rPr lang="ru-RU" altLang="ru-RU" sz="1300" dirty="0">
                <a:solidFill>
                  <a:srgbClr val="000099"/>
                </a:solidFill>
              </a:rPr>
              <a:t>Диаграммы </a:t>
            </a:r>
            <a:r>
              <a:rPr lang="en-US" altLang="ru-RU" sz="1300" dirty="0">
                <a:solidFill>
                  <a:srgbClr val="000099"/>
                </a:solidFill>
              </a:rPr>
              <a:t>Use Case</a:t>
            </a:r>
            <a:r>
              <a:rPr lang="ru-RU" altLang="ru-RU" sz="1300" b="1" dirty="0">
                <a:solidFill>
                  <a:srgbClr val="000099"/>
                </a:solidFill>
              </a:rPr>
              <a:t> </a:t>
            </a:r>
            <a:r>
              <a:rPr lang="ru-RU" altLang="ru-RU" sz="1300" dirty="0">
                <a:solidFill>
                  <a:srgbClr val="000099"/>
                </a:solidFill>
              </a:rPr>
              <a:t>не задают однозначно диаграммы классов, модулей и компонентов, но позволяют определить:</a:t>
            </a:r>
            <a:endParaRPr lang="en-US" altLang="ru-RU" sz="1300" b="1" dirty="0">
              <a:solidFill>
                <a:srgbClr val="000099"/>
              </a:solidFill>
            </a:endParaRPr>
          </a:p>
          <a:p>
            <a:pPr marL="457200" indent="-457200">
              <a:buFont typeface="+mj-lt"/>
              <a:buAutoNum type="arabicPeriod"/>
            </a:pPr>
            <a:r>
              <a:rPr lang="ru-RU" altLang="ru-RU" sz="1300" dirty="0">
                <a:solidFill>
                  <a:srgbClr val="000099"/>
                </a:solidFill>
              </a:rPr>
              <a:t>Основные интерфейсы, в том числе пользовательские и межпрограммные;</a:t>
            </a:r>
          </a:p>
          <a:p>
            <a:pPr marL="457200" indent="-457200">
              <a:buFont typeface="+mj-lt"/>
              <a:buAutoNum type="arabicPeriod"/>
            </a:pPr>
            <a:r>
              <a:rPr lang="ru-RU" altLang="ru-RU" sz="1300" dirty="0">
                <a:solidFill>
                  <a:srgbClr val="000099"/>
                </a:solidFill>
              </a:rPr>
              <a:t>Предварительные оценки требуемой производительности каналов связи;</a:t>
            </a:r>
          </a:p>
          <a:p>
            <a:pPr marL="457200" indent="-457200">
              <a:buFont typeface="+mj-lt"/>
              <a:buAutoNum type="arabicPeriod"/>
            </a:pPr>
            <a:r>
              <a:rPr lang="ru-RU" altLang="ru-RU" sz="1300" dirty="0">
                <a:solidFill>
                  <a:srgbClr val="000099"/>
                </a:solidFill>
              </a:rPr>
              <a:t>Некоторые возможности повторного использования модулей.</a:t>
            </a:r>
            <a:endParaRPr lang="en-US" altLang="ru-RU" sz="1300" dirty="0">
              <a:solidFill>
                <a:srgbClr val="000099"/>
              </a:solidFill>
            </a:endParaRPr>
          </a:p>
          <a:p>
            <a:pPr marL="457200" indent="-457200">
              <a:buNone/>
            </a:pPr>
            <a:endParaRPr lang="ru-RU" sz="1300" dirty="0">
              <a:solidFill>
                <a:srgbClr val="000099"/>
              </a:solidFill>
            </a:endParaRPr>
          </a:p>
          <a:p>
            <a:pPr marL="457200" indent="-457200">
              <a:buNone/>
            </a:pPr>
            <a:r>
              <a:rPr lang="ru-RU" sz="1300" u="sng" dirty="0">
                <a:solidFill>
                  <a:srgbClr val="000099"/>
                </a:solidFill>
              </a:rPr>
              <a:t>Важно</a:t>
            </a:r>
            <a:r>
              <a:rPr lang="ru-RU" sz="1300" dirty="0">
                <a:solidFill>
                  <a:srgbClr val="000099"/>
                </a:solidFill>
              </a:rPr>
              <a:t>: диаграммы вариантов использования описывают то, что делает система, но не определяют то, как она это делает!</a:t>
            </a:r>
            <a:endParaRPr lang="ru-RU" altLang="ru-RU" sz="1300" dirty="0">
              <a:solidFill>
                <a:srgbClr val="000099"/>
              </a:solidFill>
            </a:endParaRPr>
          </a:p>
        </p:txBody>
      </p:sp>
    </p:spTree>
    <p:extLst>
      <p:ext uri="{BB962C8B-B14F-4D97-AF65-F5344CB8AC3E}">
        <p14:creationId xmlns:p14="http://schemas.microsoft.com/office/powerpoint/2010/main" val="228410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dirty="0">
                <a:solidFill>
                  <a:srgbClr val="000099"/>
                </a:solidFill>
              </a:rPr>
              <a:t>Реализация вариантов использования. Потоки событий</a:t>
            </a:r>
            <a:endParaRPr lang="ru-RU" sz="2000" b="1" dirty="0">
              <a:solidFill>
                <a:srgbClr val="000099"/>
              </a:solidFill>
            </a:endParaRPr>
          </a:p>
        </p:txBody>
      </p:sp>
      <p:sp>
        <p:nvSpPr>
          <p:cNvPr id="3" name="Прямоугольник 2"/>
          <p:cNvSpPr/>
          <p:nvPr/>
        </p:nvSpPr>
        <p:spPr>
          <a:xfrm>
            <a:off x="0" y="461651"/>
            <a:ext cx="9144000" cy="3631763"/>
          </a:xfrm>
          <a:prstGeom prst="rect">
            <a:avLst/>
          </a:prstGeom>
        </p:spPr>
        <p:txBody>
          <a:bodyPr wrap="square">
            <a:spAutoFit/>
          </a:bodyPr>
          <a:lstStyle/>
          <a:p>
            <a:pPr>
              <a:buFontTx/>
              <a:buNone/>
            </a:pPr>
            <a:r>
              <a:rPr lang="ru-RU" altLang="ru-RU" sz="1200" dirty="0">
                <a:solidFill>
                  <a:srgbClr val="000099"/>
                </a:solidFill>
              </a:rPr>
              <a:t>Производится при переходе от стадии </a:t>
            </a:r>
            <a:r>
              <a:rPr lang="ru-RU" altLang="ru-RU" sz="1200" b="1" dirty="0">
                <a:solidFill>
                  <a:srgbClr val="000099"/>
                </a:solidFill>
              </a:rPr>
              <a:t>анализа</a:t>
            </a:r>
            <a:r>
              <a:rPr lang="ru-RU" altLang="ru-RU" sz="1200" dirty="0">
                <a:solidFill>
                  <a:srgbClr val="000099"/>
                </a:solidFill>
              </a:rPr>
              <a:t> к </a:t>
            </a:r>
            <a:r>
              <a:rPr lang="ru-RU" altLang="ru-RU" sz="1200" b="1" dirty="0">
                <a:solidFill>
                  <a:srgbClr val="000099"/>
                </a:solidFill>
              </a:rPr>
              <a:t>проектированию</a:t>
            </a:r>
            <a:r>
              <a:rPr lang="ru-RU" altLang="ru-RU" sz="1200" dirty="0">
                <a:solidFill>
                  <a:srgbClr val="000099"/>
                </a:solidFill>
              </a:rPr>
              <a:t>.</a:t>
            </a:r>
          </a:p>
          <a:p>
            <a:pPr>
              <a:buFontTx/>
              <a:buNone/>
            </a:pPr>
            <a:r>
              <a:rPr lang="ru-RU" altLang="ru-RU" sz="1200" dirty="0">
                <a:solidFill>
                  <a:srgbClr val="C00000"/>
                </a:solidFill>
              </a:rPr>
              <a:t>Реализация в рамках </a:t>
            </a:r>
            <a:r>
              <a:rPr lang="en-US" altLang="ru-RU" sz="1200" dirty="0">
                <a:solidFill>
                  <a:srgbClr val="C00000"/>
                </a:solidFill>
              </a:rPr>
              <a:t>UML:</a:t>
            </a:r>
          </a:p>
          <a:p>
            <a:pPr marL="171450" indent="-171450">
              <a:buFont typeface="Arial" panose="020B0604020202020204" pitchFamily="34" charset="0"/>
              <a:buChar char="•"/>
            </a:pPr>
            <a:r>
              <a:rPr lang="ru-RU" altLang="ru-RU" sz="1200" dirty="0">
                <a:solidFill>
                  <a:srgbClr val="000099"/>
                </a:solidFill>
              </a:rPr>
              <a:t>С помощью диаграмм деятельности</a:t>
            </a:r>
            <a:r>
              <a:rPr lang="en-US" altLang="ru-RU" sz="1200" dirty="0">
                <a:solidFill>
                  <a:srgbClr val="000099"/>
                </a:solidFill>
              </a:rPr>
              <a:t>;</a:t>
            </a:r>
            <a:endParaRPr lang="ru-RU" altLang="ru-RU" sz="1200" dirty="0">
              <a:solidFill>
                <a:srgbClr val="000099"/>
              </a:solidFill>
            </a:endParaRPr>
          </a:p>
          <a:p>
            <a:pPr marL="171450" indent="-171450">
              <a:buFont typeface="Arial" panose="020B0604020202020204" pitchFamily="34" charset="0"/>
              <a:buChar char="•"/>
            </a:pPr>
            <a:r>
              <a:rPr lang="ru-RU" altLang="ru-RU" sz="1200" dirty="0">
                <a:solidFill>
                  <a:srgbClr val="000099"/>
                </a:solidFill>
              </a:rPr>
              <a:t>С помощью диаграмм взаимодействия (последовательности и коммуникации)</a:t>
            </a:r>
            <a:r>
              <a:rPr lang="en-US" altLang="ru-RU" sz="1200" dirty="0">
                <a:solidFill>
                  <a:srgbClr val="000099"/>
                </a:solidFill>
              </a:rPr>
              <a:t>.</a:t>
            </a:r>
            <a:endParaRPr lang="ru-RU" altLang="ru-RU" sz="1200" dirty="0">
              <a:solidFill>
                <a:srgbClr val="C00000"/>
              </a:solidFill>
            </a:endParaRPr>
          </a:p>
          <a:p>
            <a:pPr>
              <a:buFontTx/>
              <a:buNone/>
            </a:pPr>
            <a:r>
              <a:rPr lang="ru-RU" altLang="ru-RU" sz="1200" dirty="0">
                <a:solidFill>
                  <a:srgbClr val="C00000"/>
                </a:solidFill>
              </a:rPr>
              <a:t>Вне </a:t>
            </a:r>
            <a:r>
              <a:rPr lang="en-US" altLang="ru-RU" sz="1200" dirty="0">
                <a:solidFill>
                  <a:srgbClr val="C00000"/>
                </a:solidFill>
              </a:rPr>
              <a:t>UML </a:t>
            </a:r>
            <a:r>
              <a:rPr lang="ru-RU" altLang="ru-RU" sz="1200" dirty="0">
                <a:solidFill>
                  <a:srgbClr val="C00000"/>
                </a:solidFill>
              </a:rPr>
              <a:t>можно использовать:</a:t>
            </a:r>
          </a:p>
          <a:p>
            <a:pPr marL="171450" indent="-171450">
              <a:buFont typeface="Arial" panose="020B0604020202020204" pitchFamily="34" charset="0"/>
              <a:buChar char="•"/>
            </a:pPr>
            <a:r>
              <a:rPr lang="ru-RU" altLang="ru-RU" sz="1200" dirty="0">
                <a:solidFill>
                  <a:srgbClr val="000099"/>
                </a:solidFill>
              </a:rPr>
              <a:t>Текстовые описания</a:t>
            </a:r>
            <a:r>
              <a:rPr lang="en-US" altLang="ru-RU" sz="1200" dirty="0">
                <a:solidFill>
                  <a:srgbClr val="000099"/>
                </a:solidFill>
              </a:rPr>
              <a:t>;</a:t>
            </a:r>
            <a:endParaRPr lang="ru-RU" altLang="ru-RU" sz="1200" dirty="0">
              <a:solidFill>
                <a:srgbClr val="000099"/>
              </a:solidFill>
            </a:endParaRPr>
          </a:p>
          <a:p>
            <a:pPr marL="171450" indent="-171450">
              <a:buFont typeface="Arial" panose="020B0604020202020204" pitchFamily="34" charset="0"/>
              <a:buChar char="•"/>
            </a:pPr>
            <a:r>
              <a:rPr lang="ru-RU" altLang="ru-RU" sz="1200" dirty="0">
                <a:solidFill>
                  <a:srgbClr val="000099"/>
                </a:solidFill>
              </a:rPr>
              <a:t>Программы на псевдокоде</a:t>
            </a:r>
            <a:r>
              <a:rPr lang="en-US" altLang="ru-RU" sz="1200" dirty="0">
                <a:solidFill>
                  <a:srgbClr val="000099"/>
                </a:solidFill>
              </a:rPr>
              <a:t>.</a:t>
            </a:r>
            <a:endParaRPr lang="ru-RU" altLang="ru-RU" sz="1200" dirty="0">
              <a:solidFill>
                <a:srgbClr val="000099"/>
              </a:solidFill>
            </a:endParaRPr>
          </a:p>
          <a:p>
            <a:pPr marL="0" indent="0" algn="just">
              <a:buNone/>
            </a:pPr>
            <a:r>
              <a:rPr lang="ru-RU" sz="1200" dirty="0">
                <a:solidFill>
                  <a:srgbClr val="000099"/>
                </a:solidFill>
              </a:rPr>
              <a:t>Для уточнения того, как система будет реализовать свой функционал потребуется анализ </a:t>
            </a:r>
            <a:r>
              <a:rPr lang="ru-RU" sz="1200" b="1" dirty="0">
                <a:solidFill>
                  <a:srgbClr val="000099"/>
                </a:solidFill>
              </a:rPr>
              <a:t>потоков событий</a:t>
            </a:r>
            <a:r>
              <a:rPr lang="ru-RU" sz="1200" dirty="0">
                <a:solidFill>
                  <a:srgbClr val="000099"/>
                </a:solidFill>
              </a:rPr>
              <a:t>. Потоки событий уточняют и детализируют последовательности действий выполняемых системой при реализации кейсов, а также описывают переходы между кейсами.</a:t>
            </a:r>
          </a:p>
          <a:p>
            <a:pPr marL="0" indent="0" algn="just">
              <a:buNone/>
            </a:pPr>
            <a:r>
              <a:rPr lang="ru-RU" sz="1200" dirty="0">
                <a:solidFill>
                  <a:srgbClr val="000099"/>
                </a:solidFill>
              </a:rPr>
              <a:t>Потоки событий можно представлять текстовыми описаниями пошагового выполнения прецедентов. Их задача – еще больше детализировать описание функциональности системы до того, как разработчики приступят к написанию программного кода, и устранить возможное недопонимание требуемой функциональности, как можно больше сблизить представления разработчика о системе и заказчика.</a:t>
            </a:r>
          </a:p>
          <a:p>
            <a:pPr marL="0" indent="0">
              <a:buNone/>
            </a:pPr>
            <a:r>
              <a:rPr lang="ru-RU" sz="1200" dirty="0">
                <a:solidFill>
                  <a:srgbClr val="000099"/>
                </a:solidFill>
              </a:rPr>
              <a:t>Потоки событий бывают трех типов:</a:t>
            </a:r>
          </a:p>
          <a:p>
            <a:pPr marL="171450" indent="-171450">
              <a:buFont typeface="Arial" panose="020B0604020202020204" pitchFamily="34" charset="0"/>
              <a:buChar char="•"/>
            </a:pPr>
            <a:r>
              <a:rPr lang="ru-RU" sz="1200" i="1" dirty="0">
                <a:solidFill>
                  <a:srgbClr val="000099"/>
                </a:solidFill>
              </a:rPr>
              <a:t>Основной (главный) поток -- </a:t>
            </a:r>
            <a:r>
              <a:rPr lang="ru-RU" sz="1200" dirty="0">
                <a:solidFill>
                  <a:srgbClr val="000099"/>
                </a:solidFill>
              </a:rPr>
              <a:t>предпочтительный сценарий исполнения прецедента.</a:t>
            </a:r>
          </a:p>
          <a:p>
            <a:pPr marL="171450" indent="-171450">
              <a:buFont typeface="Arial" panose="020B0604020202020204" pitchFamily="34" charset="0"/>
              <a:buChar char="•"/>
            </a:pPr>
            <a:r>
              <a:rPr lang="ru-RU" sz="1200" i="1" dirty="0">
                <a:solidFill>
                  <a:srgbClr val="000099"/>
                </a:solidFill>
              </a:rPr>
              <a:t>Альтернативный поток </a:t>
            </a:r>
            <a:r>
              <a:rPr lang="ru-RU" sz="1200" dirty="0">
                <a:solidFill>
                  <a:srgbClr val="000099"/>
                </a:solidFill>
              </a:rPr>
              <a:t>специфицирует отклонения от основного потока, которые не рассматриваются как ошибочные.</a:t>
            </a:r>
          </a:p>
          <a:p>
            <a:pPr marL="171450" indent="-171450">
              <a:buFont typeface="Arial" panose="020B0604020202020204" pitchFamily="34" charset="0"/>
              <a:buChar char="•"/>
            </a:pPr>
            <a:r>
              <a:rPr lang="ru-RU" sz="1200" i="1" dirty="0">
                <a:solidFill>
                  <a:srgbClr val="000099"/>
                </a:solidFill>
              </a:rPr>
              <a:t>Поток ошибок -- </a:t>
            </a:r>
            <a:r>
              <a:rPr lang="ru-RU" sz="1200" dirty="0">
                <a:solidFill>
                  <a:srgbClr val="000099"/>
                </a:solidFill>
              </a:rPr>
              <a:t>выявление и обработка исключительных ситуаций.</a:t>
            </a:r>
          </a:p>
          <a:p>
            <a:endParaRPr lang="en-US" altLang="ru-RU" sz="1400" dirty="0">
              <a:solidFill>
                <a:srgbClr val="000099"/>
              </a:solidFill>
            </a:endParaRPr>
          </a:p>
        </p:txBody>
      </p:sp>
    </p:spTree>
    <p:extLst>
      <p:ext uri="{BB962C8B-B14F-4D97-AF65-F5344CB8AC3E}">
        <p14:creationId xmlns:p14="http://schemas.microsoft.com/office/powerpoint/2010/main" val="199510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Диаграмма вариантов использования </a:t>
            </a:r>
          </a:p>
        </p:txBody>
      </p:sp>
      <p:sp>
        <p:nvSpPr>
          <p:cNvPr id="4" name="Прямоугольник 3"/>
          <p:cNvSpPr/>
          <p:nvPr/>
        </p:nvSpPr>
        <p:spPr>
          <a:xfrm>
            <a:off x="-7082" y="461651"/>
            <a:ext cx="9151082" cy="4339650"/>
          </a:xfrm>
          <a:prstGeom prst="rect">
            <a:avLst/>
          </a:prstGeom>
        </p:spPr>
        <p:txBody>
          <a:bodyPr wrap="square">
            <a:spAutoFit/>
          </a:bodyPr>
          <a:lstStyle/>
          <a:p>
            <a:pPr algn="just">
              <a:buFont typeface="Wingdings" pitchFamily="2" charset="2"/>
              <a:buNone/>
            </a:pPr>
            <a:r>
              <a:rPr lang="ru-RU" sz="1200" dirty="0">
                <a:solidFill>
                  <a:srgbClr val="000099"/>
                </a:solidFill>
              </a:rPr>
              <a:t>Визуальное моделирование с использованием нотации UML можно представить как процесс поэтапного спуска от наиболее общей и абстрактной концептуальной модели исходной бизнес-системы к логической, а затем и к физической модели соответствующей программной системы. Для достижения этих целей вначале строится модель в форме так называемой </a:t>
            </a:r>
            <a:r>
              <a:rPr lang="ru-RU" sz="1200" b="1" dirty="0">
                <a:solidFill>
                  <a:srgbClr val="000099"/>
                </a:solidFill>
              </a:rPr>
              <a:t>диаграммы вариантов использования</a:t>
            </a:r>
            <a:r>
              <a:rPr lang="ru-RU" sz="1200" dirty="0">
                <a:solidFill>
                  <a:srgbClr val="000099"/>
                </a:solidFill>
              </a:rPr>
              <a:t> (</a:t>
            </a:r>
            <a:r>
              <a:rPr lang="ru-RU" sz="1200" dirty="0" err="1">
                <a:solidFill>
                  <a:srgbClr val="000099"/>
                </a:solidFill>
              </a:rPr>
              <a:t>use</a:t>
            </a:r>
            <a:r>
              <a:rPr lang="ru-RU" sz="1200" dirty="0">
                <a:solidFill>
                  <a:srgbClr val="000099"/>
                </a:solidFill>
              </a:rPr>
              <a:t> </a:t>
            </a:r>
            <a:r>
              <a:rPr lang="ru-RU" sz="1200" dirty="0" err="1">
                <a:solidFill>
                  <a:srgbClr val="000099"/>
                </a:solidFill>
              </a:rPr>
              <a:t>case</a:t>
            </a:r>
            <a:r>
              <a:rPr lang="ru-RU" sz="1200" dirty="0">
                <a:solidFill>
                  <a:srgbClr val="000099"/>
                </a:solidFill>
              </a:rPr>
              <a:t> </a:t>
            </a:r>
            <a:r>
              <a:rPr lang="ru-RU" sz="1200" dirty="0" err="1">
                <a:solidFill>
                  <a:srgbClr val="000099"/>
                </a:solidFill>
              </a:rPr>
              <a:t>diagram</a:t>
            </a:r>
            <a:r>
              <a:rPr lang="ru-RU" sz="1200" dirty="0">
                <a:solidFill>
                  <a:srgbClr val="000099"/>
                </a:solidFill>
              </a:rPr>
              <a:t>), </a:t>
            </a:r>
            <a:r>
              <a:rPr lang="ru-RU" sz="1200" u="sng" dirty="0">
                <a:solidFill>
                  <a:srgbClr val="000099"/>
                </a:solidFill>
              </a:rPr>
              <a:t>которая описывает функциональное назначение системы или, другими словами, то, что бизнес-система должна делать в процессе своего функционирования</a:t>
            </a:r>
            <a:r>
              <a:rPr lang="ru-RU" sz="1200" dirty="0">
                <a:solidFill>
                  <a:srgbClr val="000099"/>
                </a:solidFill>
              </a:rPr>
              <a:t>.</a:t>
            </a:r>
          </a:p>
          <a:p>
            <a:pPr algn="just">
              <a:buFont typeface="Wingdings" pitchFamily="2" charset="2"/>
              <a:buNone/>
            </a:pPr>
            <a:r>
              <a:rPr lang="ru-RU" sz="1200" b="1" dirty="0">
                <a:solidFill>
                  <a:srgbClr val="CC3300"/>
                </a:solidFill>
              </a:rPr>
              <a:t>Диаграмма вариантов использования </a:t>
            </a:r>
            <a:r>
              <a:rPr lang="ru-RU" sz="1200" dirty="0">
                <a:solidFill>
                  <a:srgbClr val="000099"/>
                </a:solidFill>
              </a:rPr>
              <a:t>(</a:t>
            </a:r>
            <a:r>
              <a:rPr lang="ru-RU" sz="1200" dirty="0" err="1">
                <a:solidFill>
                  <a:srgbClr val="000099"/>
                </a:solidFill>
              </a:rPr>
              <a:t>use</a:t>
            </a:r>
            <a:r>
              <a:rPr lang="ru-RU" sz="1200" dirty="0">
                <a:solidFill>
                  <a:srgbClr val="000099"/>
                </a:solidFill>
              </a:rPr>
              <a:t> </a:t>
            </a:r>
            <a:r>
              <a:rPr lang="ru-RU" sz="1200" dirty="0" err="1">
                <a:solidFill>
                  <a:srgbClr val="000099"/>
                </a:solidFill>
              </a:rPr>
              <a:t>case</a:t>
            </a:r>
            <a:r>
              <a:rPr lang="ru-RU" sz="1200" dirty="0">
                <a:solidFill>
                  <a:srgbClr val="000099"/>
                </a:solidFill>
              </a:rPr>
              <a:t> </a:t>
            </a:r>
            <a:r>
              <a:rPr lang="ru-RU" sz="1200" dirty="0" err="1">
                <a:solidFill>
                  <a:srgbClr val="000099"/>
                </a:solidFill>
              </a:rPr>
              <a:t>diagram</a:t>
            </a:r>
            <a:r>
              <a:rPr lang="ru-RU" sz="1200" dirty="0">
                <a:solidFill>
                  <a:srgbClr val="000099"/>
                </a:solidFill>
              </a:rPr>
              <a:t>) - диаграмма, на которой </a:t>
            </a:r>
            <a:r>
              <a:rPr lang="ru-RU" sz="1200" i="1" dirty="0">
                <a:solidFill>
                  <a:srgbClr val="000099"/>
                </a:solidFill>
              </a:rPr>
              <a:t>изображаются отношения между актерами и вариантами использования</a:t>
            </a:r>
            <a:r>
              <a:rPr lang="ru-RU" sz="1200" dirty="0">
                <a:solidFill>
                  <a:srgbClr val="000099"/>
                </a:solidFill>
              </a:rPr>
              <a:t>. </a:t>
            </a:r>
            <a:r>
              <a:rPr lang="ru-RU" sz="1200" b="1" dirty="0">
                <a:solidFill>
                  <a:srgbClr val="CC3300"/>
                </a:solidFill>
              </a:rPr>
              <a:t>Диаграмма вариантов использования</a:t>
            </a:r>
            <a:r>
              <a:rPr lang="ru-RU" sz="1200" dirty="0">
                <a:solidFill>
                  <a:srgbClr val="000099"/>
                </a:solidFill>
              </a:rPr>
              <a:t> - это исходное концептуальное представление или концептуальная модель системы в процессе ее проектирования и разработки. </a:t>
            </a:r>
            <a:endParaRPr lang="en-US" sz="1200" dirty="0">
              <a:solidFill>
                <a:srgbClr val="000099"/>
              </a:solidFill>
            </a:endParaRPr>
          </a:p>
          <a:p>
            <a:pPr algn="just">
              <a:buFont typeface="Wingdings" pitchFamily="2" charset="2"/>
              <a:buNone/>
            </a:pPr>
            <a:r>
              <a:rPr lang="ru-RU" sz="1200" dirty="0">
                <a:solidFill>
                  <a:srgbClr val="000099"/>
                </a:solidFill>
              </a:rPr>
              <a:t>Создание диаграммы вариантов использования имеет следующие </a:t>
            </a:r>
            <a:r>
              <a:rPr lang="ru-RU" sz="1200" b="1" dirty="0">
                <a:solidFill>
                  <a:srgbClr val="000099"/>
                </a:solidFill>
              </a:rPr>
              <a:t>цели</a:t>
            </a:r>
            <a:r>
              <a:rPr lang="ru-RU" sz="1200" dirty="0">
                <a:solidFill>
                  <a:srgbClr val="000099"/>
                </a:solidFill>
              </a:rPr>
              <a:t>:</a:t>
            </a:r>
          </a:p>
          <a:p>
            <a:pPr marL="171450" indent="-171450" algn="just">
              <a:buFont typeface="Arial" pitchFamily="34" charset="0"/>
              <a:buChar char="•"/>
            </a:pPr>
            <a:r>
              <a:rPr lang="ru-RU" sz="1200" dirty="0">
                <a:solidFill>
                  <a:srgbClr val="000099"/>
                </a:solidFill>
              </a:rPr>
              <a:t>Определить общие границы и контекст моделируемой предметной области на начальных этапах проектирования системы.</a:t>
            </a:r>
          </a:p>
          <a:p>
            <a:pPr marL="171450" indent="-171450" algn="just">
              <a:buFont typeface="Arial" pitchFamily="34" charset="0"/>
              <a:buChar char="•"/>
            </a:pPr>
            <a:r>
              <a:rPr lang="ru-RU" sz="1200" dirty="0">
                <a:solidFill>
                  <a:srgbClr val="000099"/>
                </a:solidFill>
              </a:rPr>
              <a:t>Сформулировать общие требования к функциональному поведению проектируемой системы.</a:t>
            </a:r>
          </a:p>
          <a:p>
            <a:pPr marL="171450" indent="-171450" algn="just">
              <a:buFont typeface="Arial" pitchFamily="34" charset="0"/>
              <a:buChar char="•"/>
            </a:pPr>
            <a:r>
              <a:rPr lang="ru-RU" sz="1200" dirty="0">
                <a:solidFill>
                  <a:srgbClr val="000099"/>
                </a:solidFill>
              </a:rPr>
              <a:t>Разработать исходную концептуальную модель системы для ее последующей детализации в форме логических и физических моделей.</a:t>
            </a:r>
          </a:p>
          <a:p>
            <a:pPr marL="171450" indent="-171450" algn="just">
              <a:buFont typeface="Arial" pitchFamily="34" charset="0"/>
              <a:buChar char="•"/>
            </a:pPr>
            <a:r>
              <a:rPr lang="ru-RU" sz="1200" dirty="0">
                <a:solidFill>
                  <a:srgbClr val="000099"/>
                </a:solidFill>
              </a:rPr>
              <a:t>Подготовить исходную документацию для взаимодействия разработчиков системы с ее заказчиками и пользователями.</a:t>
            </a:r>
          </a:p>
          <a:p>
            <a:pPr algn="just">
              <a:buFont typeface="Wingdings" pitchFamily="2" charset="2"/>
              <a:buNone/>
            </a:pPr>
            <a:r>
              <a:rPr lang="ru-RU" sz="1200" dirty="0">
                <a:solidFill>
                  <a:srgbClr val="000099"/>
                </a:solidFill>
              </a:rPr>
              <a:t>Назначение данной диаграммы состоит в следующем: проектируемая программная система представляется в форме так называемых вариантов использования, с которыми взаимодействуют внешние сущности или актеры. При этом </a:t>
            </a:r>
            <a:r>
              <a:rPr lang="ru-RU" sz="1200" b="1" dirty="0">
                <a:solidFill>
                  <a:srgbClr val="000099"/>
                </a:solidFill>
              </a:rPr>
              <a:t>актером</a:t>
            </a:r>
            <a:r>
              <a:rPr lang="ru-RU" sz="1200" dirty="0">
                <a:solidFill>
                  <a:srgbClr val="000099"/>
                </a:solidFill>
              </a:rPr>
              <a:t> или действующим лицом </a:t>
            </a:r>
            <a:r>
              <a:rPr lang="ru-RU" sz="1200" u="sng" dirty="0">
                <a:solidFill>
                  <a:srgbClr val="000099"/>
                </a:solidFill>
              </a:rPr>
              <a:t>называется любой объект, субъект или система, взаимодействующие с моделируемой бизнес-системой извне</a:t>
            </a:r>
            <a:r>
              <a:rPr lang="ru-RU" sz="1200" dirty="0">
                <a:solidFill>
                  <a:srgbClr val="000099"/>
                </a:solidFill>
              </a:rPr>
              <a:t>. Это может быть </a:t>
            </a:r>
            <a:r>
              <a:rPr lang="ru-RU" sz="1200" i="1" dirty="0">
                <a:solidFill>
                  <a:srgbClr val="000099"/>
                </a:solidFill>
              </a:rPr>
              <a:t>человек, техническое устройство, программа или любая другая система</a:t>
            </a:r>
            <a:r>
              <a:rPr lang="ru-RU" sz="1200" dirty="0">
                <a:solidFill>
                  <a:srgbClr val="000099"/>
                </a:solidFill>
              </a:rPr>
              <a:t>, которая служит источником воздействия на моделируемую систему так, как это определит разработчик. </a:t>
            </a:r>
            <a:r>
              <a:rPr lang="ru-RU" sz="1200" b="1" dirty="0">
                <a:solidFill>
                  <a:srgbClr val="000099"/>
                </a:solidFill>
              </a:rPr>
              <a:t>Вариант использования </a:t>
            </a:r>
            <a:r>
              <a:rPr lang="ru-RU" sz="1200" dirty="0">
                <a:solidFill>
                  <a:srgbClr val="000099"/>
                </a:solidFill>
              </a:rPr>
              <a:t>служит </a:t>
            </a:r>
            <a:r>
              <a:rPr lang="ru-RU" sz="1200" u="sng" dirty="0">
                <a:solidFill>
                  <a:srgbClr val="000099"/>
                </a:solidFill>
              </a:rPr>
              <a:t>для описания сервисов, которые система предоставляет актеру</a:t>
            </a:r>
            <a:r>
              <a:rPr lang="ru-RU" sz="1200" dirty="0">
                <a:solidFill>
                  <a:srgbClr val="000099"/>
                </a:solidFill>
              </a:rPr>
              <a:t>. Другими словами, каждый вариант использования определяет набор действий, совершаемый системой при диалоге с актером. При этом ничего не говорится о том, каким образом будет реализовано взаимодействие актеров с системой и собственно выполнение вариантов использования.</a:t>
            </a:r>
          </a:p>
          <a:p>
            <a:pPr algn="just">
              <a:buFont typeface="Wingdings" pitchFamily="2" charset="2"/>
              <a:buNone/>
            </a:pPr>
            <a:endParaRPr lang="ru-RU" sz="1200" dirty="0">
              <a:solidFill>
                <a:srgbClr val="000099"/>
              </a:solidFill>
            </a:endParaRPr>
          </a:p>
        </p:txBody>
      </p:sp>
    </p:spTree>
    <p:extLst>
      <p:ext uri="{BB962C8B-B14F-4D97-AF65-F5344CB8AC3E}">
        <p14:creationId xmlns:p14="http://schemas.microsoft.com/office/powerpoint/2010/main" val="1118401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altLang="ru-RU" sz="2000" b="1" dirty="0">
                <a:solidFill>
                  <a:srgbClr val="000099"/>
                </a:solidFill>
              </a:rPr>
              <a:t>Потоки событий. Примеры</a:t>
            </a:r>
            <a:endParaRPr lang="ru-RU" sz="2000" b="1" dirty="0">
              <a:solidFill>
                <a:srgbClr val="000099"/>
              </a:solidFill>
            </a:endParaRPr>
          </a:p>
        </p:txBody>
      </p:sp>
      <p:sp>
        <p:nvSpPr>
          <p:cNvPr id="3" name="Прямоугольник 2"/>
          <p:cNvSpPr/>
          <p:nvPr/>
        </p:nvSpPr>
        <p:spPr>
          <a:xfrm>
            <a:off x="0" y="461651"/>
            <a:ext cx="9144000" cy="1754326"/>
          </a:xfrm>
          <a:prstGeom prst="rect">
            <a:avLst/>
          </a:prstGeom>
        </p:spPr>
        <p:txBody>
          <a:bodyPr wrap="square">
            <a:spAutoFit/>
          </a:bodyPr>
          <a:lstStyle/>
          <a:p>
            <a:pPr marL="0" indent="0">
              <a:buNone/>
            </a:pPr>
            <a:r>
              <a:rPr lang="ru-RU" sz="1200" dirty="0">
                <a:solidFill>
                  <a:srgbClr val="000099"/>
                </a:solidFill>
              </a:rPr>
              <a:t>Желательно, чтобы при разработке потоков событий были в первом приближении и без подробностей определены структуры данных, которые будут использованы  создаваемой информационной системой.</a:t>
            </a:r>
          </a:p>
          <a:p>
            <a:pPr marL="0" indent="0">
              <a:buNone/>
            </a:pPr>
            <a:r>
              <a:rPr lang="ru-RU" sz="1200" dirty="0">
                <a:solidFill>
                  <a:srgbClr val="000099"/>
                </a:solidFill>
              </a:rPr>
              <a:t>В частности, можно представить в самых общих чертах экранные формы в </a:t>
            </a:r>
            <a:r>
              <a:rPr lang="en-US" sz="1200" dirty="0">
                <a:solidFill>
                  <a:srgbClr val="000099"/>
                </a:solidFill>
              </a:rPr>
              <a:t>UI </a:t>
            </a:r>
            <a:r>
              <a:rPr lang="ru-RU" sz="1200" dirty="0">
                <a:solidFill>
                  <a:srgbClr val="000099"/>
                </a:solidFill>
              </a:rPr>
              <a:t>и форматы отчётов.</a:t>
            </a:r>
            <a:endParaRPr lang="en-US" sz="1200" dirty="0">
              <a:solidFill>
                <a:srgbClr val="000099"/>
              </a:solidFill>
            </a:endParaRPr>
          </a:p>
          <a:p>
            <a:pPr marL="0" indent="0">
              <a:buNone/>
            </a:pPr>
            <a:r>
              <a:rPr lang="ru-RU" altLang="ru-RU" sz="1200" dirty="0">
                <a:solidFill>
                  <a:srgbClr val="000099"/>
                </a:solidFill>
              </a:rPr>
              <a:t>При этом диаграмма вариантов использования не должна превращаться в диаграмму деятельности. Это может произойти при попытке отразить все действия.</a:t>
            </a:r>
          </a:p>
          <a:p>
            <a:pPr marL="0" indent="0">
              <a:buNone/>
            </a:pPr>
            <a:r>
              <a:rPr lang="ru-RU" altLang="ru-RU" sz="1200" dirty="0">
                <a:solidFill>
                  <a:srgbClr val="000099"/>
                </a:solidFill>
              </a:rPr>
              <a:t>Уделите должное внимание проблеме именования вариантов использования. Не используйте слишком кратких именований. Очень редко подходят отдельные слова, чаще встречаются  словосочетания. Могут применяться предложения или даже сверхфразовые единства.</a:t>
            </a:r>
          </a:p>
          <a:p>
            <a:pPr marL="0" indent="0">
              <a:buNone/>
            </a:pPr>
            <a:r>
              <a:rPr lang="ru-RU" altLang="ru-RU" sz="1200" dirty="0">
                <a:solidFill>
                  <a:srgbClr val="000099"/>
                </a:solidFill>
              </a:rPr>
              <a:t>Часто встречающаяся ошибка -- отсутствие описаний альтернативных потоков и/или потоков ошибок.</a:t>
            </a:r>
            <a:endParaRPr lang="en-US" altLang="ru-RU" sz="1200" dirty="0">
              <a:solidFill>
                <a:srgbClr val="000099"/>
              </a:solidFill>
            </a:endParaRPr>
          </a:p>
        </p:txBody>
      </p:sp>
      <p:graphicFrame>
        <p:nvGraphicFramePr>
          <p:cNvPr id="7" name="Таблица 6">
            <a:extLst>
              <a:ext uri="{FF2B5EF4-FFF2-40B4-BE49-F238E27FC236}">
                <a16:creationId xmlns:a16="http://schemas.microsoft.com/office/drawing/2014/main" id="{A64904FD-926E-4E30-ADA4-361A92C0A4DE}"/>
              </a:ext>
            </a:extLst>
          </p:cNvPr>
          <p:cNvGraphicFramePr>
            <a:graphicFrameLocks noGrp="1"/>
          </p:cNvGraphicFramePr>
          <p:nvPr>
            <p:extLst>
              <p:ext uri="{D42A27DB-BD31-4B8C-83A1-F6EECF244321}">
                <p14:modId xmlns:p14="http://schemas.microsoft.com/office/powerpoint/2010/main" val="766724796"/>
              </p:ext>
            </p:extLst>
          </p:nvPr>
        </p:nvGraphicFramePr>
        <p:xfrm>
          <a:off x="35496" y="2492976"/>
          <a:ext cx="4536504" cy="2087230"/>
        </p:xfrm>
        <a:graphic>
          <a:graphicData uri="http://schemas.openxmlformats.org/drawingml/2006/table">
            <a:tbl>
              <a:tblPr firstRow="1" bandRow="1">
                <a:tableStyleId>{5940675A-B579-460E-94D1-54222C63F5DA}</a:tableStyleId>
              </a:tblPr>
              <a:tblGrid>
                <a:gridCol w="1058509">
                  <a:extLst>
                    <a:ext uri="{9D8B030D-6E8A-4147-A177-3AD203B41FA5}">
                      <a16:colId xmlns:a16="http://schemas.microsoft.com/office/drawing/2014/main" val="20000"/>
                    </a:ext>
                  </a:extLst>
                </a:gridCol>
                <a:gridCol w="3477995">
                  <a:extLst>
                    <a:ext uri="{9D8B030D-6E8A-4147-A177-3AD203B41FA5}">
                      <a16:colId xmlns:a16="http://schemas.microsoft.com/office/drawing/2014/main" val="20001"/>
                    </a:ext>
                  </a:extLst>
                </a:gridCol>
              </a:tblGrid>
              <a:tr h="254613">
                <a:tc>
                  <a:txBody>
                    <a:bodyPr/>
                    <a:lstStyle/>
                    <a:p>
                      <a:r>
                        <a:rPr lang="ru-RU" sz="1100" dirty="0">
                          <a:solidFill>
                            <a:srgbClr val="000099"/>
                          </a:solidFill>
                        </a:rPr>
                        <a:t>Прецедент</a:t>
                      </a:r>
                    </a:p>
                  </a:txBody>
                  <a:tcPr marL="68580" marR="68580" marT="34290" marB="34290"/>
                </a:tc>
                <a:tc>
                  <a:txBody>
                    <a:bodyPr/>
                    <a:lstStyle/>
                    <a:p>
                      <a:r>
                        <a:rPr lang="ru-RU" sz="1100" dirty="0">
                          <a:solidFill>
                            <a:srgbClr val="000099"/>
                          </a:solidFill>
                        </a:rPr>
                        <a:t>Работа с заказом</a:t>
                      </a:r>
                    </a:p>
                  </a:txBody>
                  <a:tcPr marL="68580" marR="68580" marT="34290" marB="34290"/>
                </a:tc>
                <a:extLst>
                  <a:ext uri="{0D108BD9-81ED-4DB2-BD59-A6C34878D82A}">
                    <a16:rowId xmlns:a16="http://schemas.microsoft.com/office/drawing/2014/main" val="10000"/>
                  </a:ext>
                </a:extLst>
              </a:tr>
              <a:tr h="435307">
                <a:tc>
                  <a:txBody>
                    <a:bodyPr/>
                    <a:lstStyle/>
                    <a:p>
                      <a:r>
                        <a:rPr lang="ru-RU" sz="1100" dirty="0">
                          <a:solidFill>
                            <a:srgbClr val="000099"/>
                          </a:solidFill>
                        </a:rPr>
                        <a:t>Описание</a:t>
                      </a:r>
                    </a:p>
                  </a:txBody>
                  <a:tcPr marL="68580" marR="68580" marT="34290" marB="34290"/>
                </a:tc>
                <a:tc>
                  <a:txBody>
                    <a:bodyPr/>
                    <a:lstStyle/>
                    <a:p>
                      <a:r>
                        <a:rPr lang="ru-RU" sz="1100" dirty="0">
                          <a:solidFill>
                            <a:srgbClr val="000099"/>
                          </a:solidFill>
                        </a:rPr>
                        <a:t>Кладовщик проверяет заказ на наличие товаров</a:t>
                      </a:r>
                      <a:r>
                        <a:rPr lang="ru-RU" sz="1100" baseline="0" dirty="0">
                          <a:solidFill>
                            <a:srgbClr val="000099"/>
                          </a:solidFill>
                        </a:rPr>
                        <a:t> и готовит товары к отправке</a:t>
                      </a:r>
                      <a:endParaRPr lang="ru-RU" sz="1100" dirty="0">
                        <a:solidFill>
                          <a:srgbClr val="000099"/>
                        </a:solidFill>
                      </a:endParaRPr>
                    </a:p>
                  </a:txBody>
                  <a:tcPr marL="68580" marR="68580" marT="34290" marB="34290"/>
                </a:tc>
                <a:extLst>
                  <a:ext uri="{0D108BD9-81ED-4DB2-BD59-A6C34878D82A}">
                    <a16:rowId xmlns:a16="http://schemas.microsoft.com/office/drawing/2014/main" val="10001"/>
                  </a:ext>
                </a:extLst>
              </a:tr>
              <a:tr h="254613">
                <a:tc>
                  <a:txBody>
                    <a:bodyPr/>
                    <a:lstStyle/>
                    <a:p>
                      <a:r>
                        <a:rPr lang="ru-RU" sz="1100" dirty="0">
                          <a:solidFill>
                            <a:srgbClr val="000099"/>
                          </a:solidFill>
                        </a:rPr>
                        <a:t>Субъекты</a:t>
                      </a:r>
                    </a:p>
                  </a:txBody>
                  <a:tcPr marL="68580" marR="68580" marT="34290" marB="34290"/>
                </a:tc>
                <a:tc>
                  <a:txBody>
                    <a:bodyPr/>
                    <a:lstStyle/>
                    <a:p>
                      <a:r>
                        <a:rPr lang="ru-RU" sz="1100" dirty="0">
                          <a:solidFill>
                            <a:srgbClr val="000099"/>
                          </a:solidFill>
                        </a:rPr>
                        <a:t>Кладовщик</a:t>
                      </a:r>
                    </a:p>
                  </a:txBody>
                  <a:tcPr marL="68580" marR="68580" marT="34290" marB="34290"/>
                </a:tc>
                <a:extLst>
                  <a:ext uri="{0D108BD9-81ED-4DB2-BD59-A6C34878D82A}">
                    <a16:rowId xmlns:a16="http://schemas.microsoft.com/office/drawing/2014/main" val="10002"/>
                  </a:ext>
                </a:extLst>
              </a:tr>
              <a:tr h="377293">
                <a:tc>
                  <a:txBody>
                    <a:bodyPr/>
                    <a:lstStyle/>
                    <a:p>
                      <a:r>
                        <a:rPr lang="ru-RU" sz="1100" dirty="0">
                          <a:solidFill>
                            <a:srgbClr val="000099"/>
                          </a:solidFill>
                        </a:rPr>
                        <a:t>Предусловие</a:t>
                      </a:r>
                    </a:p>
                  </a:txBody>
                  <a:tcPr marL="68580" marR="68580" marT="34290" marB="34290"/>
                </a:tc>
                <a:tc>
                  <a:txBody>
                    <a:bodyPr/>
                    <a:lstStyle/>
                    <a:p>
                      <a:r>
                        <a:rPr lang="ru-RU" sz="1100" dirty="0">
                          <a:solidFill>
                            <a:srgbClr val="000099"/>
                          </a:solidFill>
                        </a:rPr>
                        <a:t>Оформление заказа</a:t>
                      </a:r>
                    </a:p>
                  </a:txBody>
                  <a:tcPr marL="68580" marR="68580" marT="34290" marB="34290"/>
                </a:tc>
                <a:extLst>
                  <a:ext uri="{0D108BD9-81ED-4DB2-BD59-A6C34878D82A}">
                    <a16:rowId xmlns:a16="http://schemas.microsoft.com/office/drawing/2014/main" val="10003"/>
                  </a:ext>
                </a:extLst>
              </a:tr>
              <a:tr h="435307">
                <a:tc>
                  <a:txBody>
                    <a:bodyPr/>
                    <a:lstStyle/>
                    <a:p>
                      <a:r>
                        <a:rPr lang="ru-RU" sz="1100" baseline="0" dirty="0">
                          <a:solidFill>
                            <a:srgbClr val="000099"/>
                          </a:solidFill>
                        </a:rPr>
                        <a:t>Поток</a:t>
                      </a:r>
                      <a:endParaRPr lang="ru-RU" sz="1100" dirty="0">
                        <a:solidFill>
                          <a:srgbClr val="000099"/>
                        </a:solidFill>
                      </a:endParaRPr>
                    </a:p>
                  </a:txBody>
                  <a:tcPr marL="68580" marR="68580" marT="34290" marB="34290"/>
                </a:tc>
                <a:tc>
                  <a:txBody>
                    <a:bodyPr/>
                    <a:lstStyle/>
                    <a:p>
                      <a:r>
                        <a:rPr lang="ru-RU" sz="1100" dirty="0">
                          <a:solidFill>
                            <a:srgbClr val="000099"/>
                          </a:solidFill>
                        </a:rPr>
                        <a:t>Подтверждение заказа. Подготовка товаров к отправке</a:t>
                      </a:r>
                    </a:p>
                  </a:txBody>
                  <a:tcPr marL="68580" marR="68580" marT="34290" marB="34290"/>
                </a:tc>
                <a:extLst>
                  <a:ext uri="{0D108BD9-81ED-4DB2-BD59-A6C34878D82A}">
                    <a16:rowId xmlns:a16="http://schemas.microsoft.com/office/drawing/2014/main" val="10004"/>
                  </a:ext>
                </a:extLst>
              </a:tr>
              <a:tr h="330097">
                <a:tc>
                  <a:txBody>
                    <a:bodyPr/>
                    <a:lstStyle/>
                    <a:p>
                      <a:r>
                        <a:rPr lang="ru-RU" sz="1100" dirty="0">
                          <a:solidFill>
                            <a:srgbClr val="000099"/>
                          </a:solidFill>
                        </a:rPr>
                        <a:t>Постусловие</a:t>
                      </a:r>
                    </a:p>
                  </a:txBody>
                  <a:tcPr marL="68580" marR="68580" marT="34290" marB="34290"/>
                </a:tc>
                <a:tc>
                  <a:txBody>
                    <a:bodyPr/>
                    <a:lstStyle/>
                    <a:p>
                      <a:r>
                        <a:rPr lang="ru-RU" sz="1100" dirty="0">
                          <a:solidFill>
                            <a:srgbClr val="000099"/>
                          </a:solidFill>
                        </a:rPr>
                        <a:t>Передача товаров курьеру</a:t>
                      </a:r>
                    </a:p>
                  </a:txBody>
                  <a:tcPr marL="68580" marR="68580" marT="34290" marB="34290"/>
                </a:tc>
                <a:extLst>
                  <a:ext uri="{0D108BD9-81ED-4DB2-BD59-A6C34878D82A}">
                    <a16:rowId xmlns:a16="http://schemas.microsoft.com/office/drawing/2014/main" val="10005"/>
                  </a:ext>
                </a:extLst>
              </a:tr>
            </a:tbl>
          </a:graphicData>
        </a:graphic>
      </p:graphicFrame>
      <p:sp>
        <p:nvSpPr>
          <p:cNvPr id="8" name="TextBox 7">
            <a:extLst>
              <a:ext uri="{FF2B5EF4-FFF2-40B4-BE49-F238E27FC236}">
                <a16:creationId xmlns:a16="http://schemas.microsoft.com/office/drawing/2014/main" id="{A7B97082-8A4E-449B-81ED-5384A8BD3CFD}"/>
              </a:ext>
            </a:extLst>
          </p:cNvPr>
          <p:cNvSpPr txBox="1"/>
          <p:nvPr/>
        </p:nvSpPr>
        <p:spPr>
          <a:xfrm>
            <a:off x="31988" y="2215977"/>
            <a:ext cx="4582160" cy="276999"/>
          </a:xfrm>
          <a:prstGeom prst="rect">
            <a:avLst/>
          </a:prstGeom>
          <a:noFill/>
        </p:spPr>
        <p:txBody>
          <a:bodyPr wrap="square">
            <a:spAutoFit/>
          </a:bodyPr>
          <a:lstStyle/>
          <a:p>
            <a:r>
              <a:rPr lang="ru-RU" sz="1200" dirty="0">
                <a:solidFill>
                  <a:srgbClr val="CC3300"/>
                </a:solidFill>
              </a:rPr>
              <a:t>Прецедент </a:t>
            </a:r>
            <a:r>
              <a:rPr lang="en-US" sz="1200" dirty="0">
                <a:solidFill>
                  <a:srgbClr val="CC3300"/>
                </a:solidFill>
              </a:rPr>
              <a:t>“</a:t>
            </a:r>
            <a:r>
              <a:rPr lang="ru-RU" sz="1200" dirty="0">
                <a:solidFill>
                  <a:srgbClr val="CC3300"/>
                </a:solidFill>
              </a:rPr>
              <a:t>Работа с заказом</a:t>
            </a:r>
            <a:r>
              <a:rPr lang="en-US" sz="1200" dirty="0">
                <a:solidFill>
                  <a:srgbClr val="CC3300"/>
                </a:solidFill>
              </a:rPr>
              <a:t>”</a:t>
            </a:r>
            <a:r>
              <a:rPr lang="ru-RU" sz="1200" dirty="0">
                <a:solidFill>
                  <a:srgbClr val="CC3300"/>
                </a:solidFill>
              </a:rPr>
              <a:t>. </a:t>
            </a:r>
            <a:r>
              <a:rPr lang="ru-RU" sz="1200" b="1" dirty="0">
                <a:solidFill>
                  <a:srgbClr val="CC3300"/>
                </a:solidFill>
              </a:rPr>
              <a:t>Основной поток</a:t>
            </a:r>
            <a:endParaRPr lang="ru-RU" sz="1200" dirty="0">
              <a:solidFill>
                <a:srgbClr val="CC3300"/>
              </a:solidFill>
            </a:endParaRPr>
          </a:p>
        </p:txBody>
      </p:sp>
      <p:graphicFrame>
        <p:nvGraphicFramePr>
          <p:cNvPr id="9" name="Таблица 8">
            <a:extLst>
              <a:ext uri="{FF2B5EF4-FFF2-40B4-BE49-F238E27FC236}">
                <a16:creationId xmlns:a16="http://schemas.microsoft.com/office/drawing/2014/main" id="{A98C8EAF-1449-463C-A39D-0AFAF9732788}"/>
              </a:ext>
            </a:extLst>
          </p:cNvPr>
          <p:cNvGraphicFramePr>
            <a:graphicFrameLocks noGrp="1"/>
          </p:cNvGraphicFramePr>
          <p:nvPr>
            <p:extLst>
              <p:ext uri="{D42A27DB-BD31-4B8C-83A1-F6EECF244321}">
                <p14:modId xmlns:p14="http://schemas.microsoft.com/office/powerpoint/2010/main" val="927083576"/>
              </p:ext>
            </p:extLst>
          </p:nvPr>
        </p:nvGraphicFramePr>
        <p:xfrm>
          <a:off x="4614148" y="2491462"/>
          <a:ext cx="4494356" cy="2087228"/>
        </p:xfrm>
        <a:graphic>
          <a:graphicData uri="http://schemas.openxmlformats.org/drawingml/2006/table">
            <a:tbl>
              <a:tblPr firstRow="1" bandRow="1">
                <a:tableStyleId>{5940675A-B579-460E-94D1-54222C63F5DA}</a:tableStyleId>
              </a:tblPr>
              <a:tblGrid>
                <a:gridCol w="1096505">
                  <a:extLst>
                    <a:ext uri="{9D8B030D-6E8A-4147-A177-3AD203B41FA5}">
                      <a16:colId xmlns:a16="http://schemas.microsoft.com/office/drawing/2014/main" val="20000"/>
                    </a:ext>
                  </a:extLst>
                </a:gridCol>
                <a:gridCol w="3397851">
                  <a:extLst>
                    <a:ext uri="{9D8B030D-6E8A-4147-A177-3AD203B41FA5}">
                      <a16:colId xmlns:a16="http://schemas.microsoft.com/office/drawing/2014/main" val="20001"/>
                    </a:ext>
                  </a:extLst>
                </a:gridCol>
              </a:tblGrid>
              <a:tr h="288228">
                <a:tc>
                  <a:txBody>
                    <a:bodyPr/>
                    <a:lstStyle/>
                    <a:p>
                      <a:r>
                        <a:rPr lang="ru-RU" sz="1100" dirty="0">
                          <a:solidFill>
                            <a:srgbClr val="000099"/>
                          </a:solidFill>
                        </a:rPr>
                        <a:t>Прецедент</a:t>
                      </a:r>
                    </a:p>
                  </a:txBody>
                  <a:tcPr marL="68580" marR="68580" marT="34290" marB="34290"/>
                </a:tc>
                <a:tc>
                  <a:txBody>
                    <a:bodyPr/>
                    <a:lstStyle/>
                    <a:p>
                      <a:r>
                        <a:rPr lang="ru-RU" sz="1100" dirty="0">
                          <a:solidFill>
                            <a:srgbClr val="000099"/>
                          </a:solidFill>
                        </a:rPr>
                        <a:t>Работа с заказом</a:t>
                      </a:r>
                    </a:p>
                  </a:txBody>
                  <a:tcPr marL="68580" marR="68580" marT="34290" marB="34290"/>
                </a:tc>
                <a:extLst>
                  <a:ext uri="{0D108BD9-81ED-4DB2-BD59-A6C34878D82A}">
                    <a16:rowId xmlns:a16="http://schemas.microsoft.com/office/drawing/2014/main" val="10000"/>
                  </a:ext>
                </a:extLst>
              </a:tr>
              <a:tr h="576420">
                <a:tc>
                  <a:txBody>
                    <a:bodyPr/>
                    <a:lstStyle/>
                    <a:p>
                      <a:r>
                        <a:rPr lang="ru-RU" sz="1100" dirty="0">
                          <a:solidFill>
                            <a:srgbClr val="000099"/>
                          </a:solidFill>
                        </a:rPr>
                        <a:t>Описание</a:t>
                      </a:r>
                    </a:p>
                  </a:txBody>
                  <a:tcPr marL="68580" marR="68580" marT="34290" marB="34290"/>
                </a:tc>
                <a:tc>
                  <a:txBody>
                    <a:bodyPr/>
                    <a:lstStyle/>
                    <a:p>
                      <a:r>
                        <a:rPr lang="ru-RU" sz="1100" dirty="0">
                          <a:solidFill>
                            <a:srgbClr val="000099"/>
                          </a:solidFill>
                        </a:rPr>
                        <a:t>Кладовщик проверяет заказ на наличие товаров</a:t>
                      </a:r>
                      <a:r>
                        <a:rPr lang="ru-RU" sz="1100" baseline="0" dirty="0">
                          <a:solidFill>
                            <a:srgbClr val="000099"/>
                          </a:solidFill>
                        </a:rPr>
                        <a:t> и обнаруживает, что несколько </a:t>
                      </a:r>
                      <a:r>
                        <a:rPr lang="ru-RU" sz="1100" dirty="0">
                          <a:solidFill>
                            <a:srgbClr val="000099"/>
                          </a:solidFill>
                        </a:rPr>
                        <a:t>товаров отсутствуют</a:t>
                      </a:r>
                    </a:p>
                  </a:txBody>
                  <a:tcPr marL="68580" marR="68580" marT="34290" marB="34290"/>
                </a:tc>
                <a:extLst>
                  <a:ext uri="{0D108BD9-81ED-4DB2-BD59-A6C34878D82A}">
                    <a16:rowId xmlns:a16="http://schemas.microsoft.com/office/drawing/2014/main" val="10001"/>
                  </a:ext>
                </a:extLst>
              </a:tr>
              <a:tr h="238254">
                <a:tc>
                  <a:txBody>
                    <a:bodyPr/>
                    <a:lstStyle/>
                    <a:p>
                      <a:r>
                        <a:rPr lang="ru-RU" sz="1100" dirty="0">
                          <a:solidFill>
                            <a:srgbClr val="000099"/>
                          </a:solidFill>
                        </a:rPr>
                        <a:t>Субъекты</a:t>
                      </a:r>
                    </a:p>
                  </a:txBody>
                  <a:tcPr marL="68580" marR="68580" marT="34290" marB="34290"/>
                </a:tc>
                <a:tc>
                  <a:txBody>
                    <a:bodyPr/>
                    <a:lstStyle/>
                    <a:p>
                      <a:r>
                        <a:rPr lang="ru-RU" sz="1100" dirty="0">
                          <a:solidFill>
                            <a:srgbClr val="000099"/>
                          </a:solidFill>
                        </a:rPr>
                        <a:t>Кладовщик</a:t>
                      </a:r>
                    </a:p>
                  </a:txBody>
                  <a:tcPr marL="68580" marR="68580" marT="34290" marB="34290"/>
                </a:tc>
                <a:extLst>
                  <a:ext uri="{0D108BD9-81ED-4DB2-BD59-A6C34878D82A}">
                    <a16:rowId xmlns:a16="http://schemas.microsoft.com/office/drawing/2014/main" val="10002"/>
                  </a:ext>
                </a:extLst>
              </a:tr>
              <a:tr h="288228">
                <a:tc>
                  <a:txBody>
                    <a:bodyPr/>
                    <a:lstStyle/>
                    <a:p>
                      <a:r>
                        <a:rPr lang="ru-RU" sz="1100" dirty="0">
                          <a:solidFill>
                            <a:srgbClr val="000099"/>
                          </a:solidFill>
                        </a:rPr>
                        <a:t>Предусловие</a:t>
                      </a:r>
                    </a:p>
                  </a:txBody>
                  <a:tcPr marL="68580" marR="68580" marT="34290" marB="34290"/>
                </a:tc>
                <a:tc>
                  <a:txBody>
                    <a:bodyPr/>
                    <a:lstStyle/>
                    <a:p>
                      <a:r>
                        <a:rPr lang="ru-RU" sz="1100" dirty="0">
                          <a:solidFill>
                            <a:srgbClr val="000099"/>
                          </a:solidFill>
                        </a:rPr>
                        <a:t>Оформление заказа</a:t>
                      </a:r>
                    </a:p>
                  </a:txBody>
                  <a:tcPr marL="68580" marR="68580" marT="34290" marB="34290"/>
                </a:tc>
                <a:extLst>
                  <a:ext uri="{0D108BD9-81ED-4DB2-BD59-A6C34878D82A}">
                    <a16:rowId xmlns:a16="http://schemas.microsoft.com/office/drawing/2014/main" val="10003"/>
                  </a:ext>
                </a:extLst>
              </a:tr>
              <a:tr h="407870">
                <a:tc>
                  <a:txBody>
                    <a:bodyPr/>
                    <a:lstStyle/>
                    <a:p>
                      <a:r>
                        <a:rPr lang="ru-RU" sz="1100" baseline="0" dirty="0">
                          <a:solidFill>
                            <a:srgbClr val="000099"/>
                          </a:solidFill>
                        </a:rPr>
                        <a:t>Поток</a:t>
                      </a:r>
                      <a:endParaRPr lang="ru-RU" sz="1100" dirty="0">
                        <a:solidFill>
                          <a:srgbClr val="000099"/>
                        </a:solidFill>
                      </a:endParaRPr>
                    </a:p>
                  </a:txBody>
                  <a:tcPr marL="68580" marR="68580" marT="34290" marB="34290"/>
                </a:tc>
                <a:tc>
                  <a:txBody>
                    <a:bodyPr/>
                    <a:lstStyle/>
                    <a:p>
                      <a:r>
                        <a:rPr lang="ru-RU" sz="1100" dirty="0">
                          <a:solidFill>
                            <a:srgbClr val="000099"/>
                          </a:solidFill>
                        </a:rPr>
                        <a:t>Обнаруживается отсутствие товара. Заказ возвращается продавцу на переоформление</a:t>
                      </a:r>
                    </a:p>
                  </a:txBody>
                  <a:tcPr marL="68580" marR="68580" marT="34290" marB="34290"/>
                </a:tc>
                <a:extLst>
                  <a:ext uri="{0D108BD9-81ED-4DB2-BD59-A6C34878D82A}">
                    <a16:rowId xmlns:a16="http://schemas.microsoft.com/office/drawing/2014/main" val="10004"/>
                  </a:ext>
                </a:extLst>
              </a:tr>
              <a:tr h="288228">
                <a:tc>
                  <a:txBody>
                    <a:bodyPr/>
                    <a:lstStyle/>
                    <a:p>
                      <a:r>
                        <a:rPr lang="ru-RU" sz="1100" dirty="0">
                          <a:solidFill>
                            <a:srgbClr val="000099"/>
                          </a:solidFill>
                        </a:rPr>
                        <a:t>Постусловие</a:t>
                      </a:r>
                    </a:p>
                  </a:txBody>
                  <a:tcPr marL="68580" marR="68580" marT="34290" marB="34290"/>
                </a:tc>
                <a:tc>
                  <a:txBody>
                    <a:bodyPr/>
                    <a:lstStyle/>
                    <a:p>
                      <a:r>
                        <a:rPr lang="ru-RU" sz="1100" dirty="0">
                          <a:solidFill>
                            <a:srgbClr val="000099"/>
                          </a:solidFill>
                        </a:rPr>
                        <a:t>Передача продавцу</a:t>
                      </a:r>
                      <a:r>
                        <a:rPr lang="ru-RU" sz="1100" baseline="0" dirty="0">
                          <a:solidFill>
                            <a:srgbClr val="000099"/>
                          </a:solidFill>
                        </a:rPr>
                        <a:t> заказа с замечаниями</a:t>
                      </a:r>
                      <a:endParaRPr lang="ru-RU" sz="1100" dirty="0">
                        <a:solidFill>
                          <a:srgbClr val="000099"/>
                        </a:solidFill>
                      </a:endParaRPr>
                    </a:p>
                  </a:txBody>
                  <a:tcPr marL="68580" marR="68580" marT="34290" marB="34290"/>
                </a:tc>
                <a:extLst>
                  <a:ext uri="{0D108BD9-81ED-4DB2-BD59-A6C34878D82A}">
                    <a16:rowId xmlns:a16="http://schemas.microsoft.com/office/drawing/2014/main" val="10005"/>
                  </a:ext>
                </a:extLst>
              </a:tr>
            </a:tbl>
          </a:graphicData>
        </a:graphic>
      </p:graphicFrame>
      <p:sp>
        <p:nvSpPr>
          <p:cNvPr id="11" name="TextBox 10">
            <a:extLst>
              <a:ext uri="{FF2B5EF4-FFF2-40B4-BE49-F238E27FC236}">
                <a16:creationId xmlns:a16="http://schemas.microsoft.com/office/drawing/2014/main" id="{F3DD8C93-2B17-41E9-9913-39F3CE5A4E96}"/>
              </a:ext>
            </a:extLst>
          </p:cNvPr>
          <p:cNvSpPr txBox="1"/>
          <p:nvPr/>
        </p:nvSpPr>
        <p:spPr>
          <a:xfrm>
            <a:off x="4612632" y="2215976"/>
            <a:ext cx="4588932" cy="276999"/>
          </a:xfrm>
          <a:prstGeom prst="rect">
            <a:avLst/>
          </a:prstGeom>
          <a:noFill/>
        </p:spPr>
        <p:txBody>
          <a:bodyPr wrap="square">
            <a:spAutoFit/>
          </a:bodyPr>
          <a:lstStyle/>
          <a:p>
            <a:r>
              <a:rPr lang="ru-RU" sz="1200" dirty="0">
                <a:solidFill>
                  <a:srgbClr val="C00000"/>
                </a:solidFill>
              </a:rPr>
              <a:t>Прецедент </a:t>
            </a:r>
            <a:r>
              <a:rPr lang="en-US" sz="1200" dirty="0">
                <a:solidFill>
                  <a:srgbClr val="C00000"/>
                </a:solidFill>
              </a:rPr>
              <a:t>“</a:t>
            </a:r>
            <a:r>
              <a:rPr lang="ru-RU" sz="1200" dirty="0">
                <a:solidFill>
                  <a:srgbClr val="C00000"/>
                </a:solidFill>
              </a:rPr>
              <a:t>Работа с заказом</a:t>
            </a:r>
            <a:r>
              <a:rPr lang="en-US" sz="1200" dirty="0">
                <a:solidFill>
                  <a:srgbClr val="C00000"/>
                </a:solidFill>
              </a:rPr>
              <a:t>”</a:t>
            </a:r>
            <a:r>
              <a:rPr lang="ru-RU" sz="1200" dirty="0">
                <a:solidFill>
                  <a:srgbClr val="C00000"/>
                </a:solidFill>
              </a:rPr>
              <a:t>. </a:t>
            </a:r>
            <a:r>
              <a:rPr lang="ru-RU" sz="1200" b="1" dirty="0">
                <a:solidFill>
                  <a:srgbClr val="C00000"/>
                </a:solidFill>
              </a:rPr>
              <a:t>Альтернативный поток</a:t>
            </a:r>
            <a:endParaRPr lang="ru-RU" sz="1200" dirty="0">
              <a:solidFill>
                <a:srgbClr val="C00000"/>
              </a:solidFill>
            </a:endParaRPr>
          </a:p>
        </p:txBody>
      </p:sp>
    </p:spTree>
    <p:extLst>
      <p:ext uri="{BB962C8B-B14F-4D97-AF65-F5344CB8AC3E}">
        <p14:creationId xmlns:p14="http://schemas.microsoft.com/office/powerpoint/2010/main" val="1499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5900" y="0"/>
            <a:ext cx="6172200" cy="357504"/>
          </a:xfrm>
        </p:spPr>
        <p:txBody>
          <a:bodyPr/>
          <a:lstStyle/>
          <a:p>
            <a:r>
              <a:rPr lang="ru-RU" altLang="ru-RU" sz="2400" b="1" dirty="0">
                <a:solidFill>
                  <a:srgbClr val="000099"/>
                </a:solidFill>
              </a:rPr>
              <a:t>Потоки событий. Примеры</a:t>
            </a:r>
            <a:endParaRPr lang="ru-RU" sz="2400" b="1" dirty="0">
              <a:solidFill>
                <a:srgbClr val="000099"/>
              </a:solidFill>
            </a:endParaRPr>
          </a:p>
        </p:txBody>
      </p:sp>
      <p:sp>
        <p:nvSpPr>
          <p:cNvPr id="8" name="Прямоугольник 7">
            <a:extLst>
              <a:ext uri="{FF2B5EF4-FFF2-40B4-BE49-F238E27FC236}">
                <a16:creationId xmlns:a16="http://schemas.microsoft.com/office/drawing/2014/main" id="{40023615-330F-4DB1-A1AA-6196540D5F6C}"/>
              </a:ext>
            </a:extLst>
          </p:cNvPr>
          <p:cNvSpPr/>
          <p:nvPr/>
        </p:nvSpPr>
        <p:spPr>
          <a:xfrm>
            <a:off x="0" y="461651"/>
            <a:ext cx="9144000" cy="3231654"/>
          </a:xfrm>
          <a:prstGeom prst="rect">
            <a:avLst/>
          </a:prstGeom>
        </p:spPr>
        <p:txBody>
          <a:bodyPr wrap="square">
            <a:spAutoFit/>
          </a:bodyPr>
          <a:lstStyle/>
          <a:p>
            <a:pPr marL="0" indent="0">
              <a:buNone/>
            </a:pPr>
            <a:r>
              <a:rPr lang="ru-RU" sz="1200" dirty="0">
                <a:solidFill>
                  <a:srgbClr val="000099"/>
                </a:solidFill>
              </a:rPr>
              <a:t>Прецедент</a:t>
            </a:r>
            <a:r>
              <a:rPr lang="ru-RU" sz="1200" b="1" dirty="0">
                <a:solidFill>
                  <a:srgbClr val="000099"/>
                </a:solidFill>
              </a:rPr>
              <a:t> </a:t>
            </a:r>
            <a:r>
              <a:rPr lang="en-US" sz="1200" b="1" dirty="0">
                <a:solidFill>
                  <a:srgbClr val="000099"/>
                </a:solidFill>
              </a:rPr>
              <a:t>Login</a:t>
            </a:r>
            <a:endParaRPr lang="ru-RU" sz="1200" b="1" dirty="0">
              <a:solidFill>
                <a:srgbClr val="000099"/>
              </a:solidFill>
            </a:endParaRPr>
          </a:p>
          <a:p>
            <a:pPr marL="0" indent="0">
              <a:buNone/>
            </a:pPr>
            <a:r>
              <a:rPr lang="ru-RU" sz="1200" b="1" u="sng" dirty="0">
                <a:solidFill>
                  <a:srgbClr val="C00000"/>
                </a:solidFill>
              </a:rPr>
              <a:t>Основной поток событий</a:t>
            </a:r>
            <a:endParaRPr lang="ru-RU" sz="1200" b="1" dirty="0">
              <a:solidFill>
                <a:srgbClr val="C00000"/>
              </a:solidFill>
            </a:endParaRPr>
          </a:p>
          <a:p>
            <a:r>
              <a:rPr lang="ru-RU" sz="1200" dirty="0">
                <a:solidFill>
                  <a:srgbClr val="000099"/>
                </a:solidFill>
              </a:rPr>
              <a:t>Вариант использования начинает выполняться, ког­да пользователь хочет войти в систему.</a:t>
            </a:r>
          </a:p>
          <a:p>
            <a:pPr lvl="0"/>
            <a:r>
              <a:rPr lang="ru-RU" sz="1200" dirty="0">
                <a:solidFill>
                  <a:srgbClr val="000099"/>
                </a:solidFill>
              </a:rPr>
              <a:t>Система запрашивает имя пользователя и пароль.</a:t>
            </a:r>
          </a:p>
          <a:p>
            <a:pPr lvl="0"/>
            <a:r>
              <a:rPr lang="ru-RU" sz="1200" dirty="0">
                <a:solidFill>
                  <a:srgbClr val="000099"/>
                </a:solidFill>
              </a:rPr>
              <a:t>Пользователь вводит имя и пароль.</a:t>
            </a:r>
          </a:p>
          <a:p>
            <a:pPr lvl="0"/>
            <a:r>
              <a:rPr lang="ru-RU" sz="1200" dirty="0">
                <a:solidFill>
                  <a:srgbClr val="000099"/>
                </a:solidFill>
              </a:rPr>
              <a:t>Система проверяет имя и пароль, после чего открывается доступ в систему.</a:t>
            </a:r>
          </a:p>
          <a:p>
            <a:pPr lvl="0"/>
            <a:endParaRPr lang="ru-RU" sz="1200" dirty="0">
              <a:solidFill>
                <a:srgbClr val="000099"/>
              </a:solidFill>
            </a:endParaRPr>
          </a:p>
          <a:p>
            <a:pPr lvl="0"/>
            <a:endParaRPr lang="ru-RU" sz="1200" dirty="0">
              <a:solidFill>
                <a:srgbClr val="000099"/>
              </a:solidFill>
            </a:endParaRPr>
          </a:p>
          <a:p>
            <a:pPr marL="0" indent="0">
              <a:buNone/>
            </a:pPr>
            <a:r>
              <a:rPr lang="ru-RU" sz="1200" b="1" u="sng" dirty="0">
                <a:solidFill>
                  <a:srgbClr val="C00000"/>
                </a:solidFill>
              </a:rPr>
              <a:t>Альтернативный поток</a:t>
            </a:r>
            <a:endParaRPr lang="ru-RU" sz="1200" b="1" dirty="0">
              <a:solidFill>
                <a:srgbClr val="C00000"/>
              </a:solidFill>
            </a:endParaRPr>
          </a:p>
          <a:p>
            <a:r>
              <a:rPr lang="ru-RU" sz="1200" dirty="0">
                <a:solidFill>
                  <a:srgbClr val="000099"/>
                </a:solidFill>
              </a:rPr>
              <a:t>Введены неправильные имя/пароль</a:t>
            </a:r>
            <a:r>
              <a:rPr lang="ru-RU" sz="1200" i="1" dirty="0">
                <a:solidFill>
                  <a:srgbClr val="000099"/>
                </a:solidFill>
              </a:rPr>
              <a:t>: </a:t>
            </a:r>
            <a:r>
              <a:rPr lang="ru-RU" sz="1200" dirty="0">
                <a:solidFill>
                  <a:srgbClr val="000099"/>
                </a:solidFill>
              </a:rPr>
              <a:t>если во время выполнения основно­го потока это обна­ружится, система вы­ведет сообщение об ошибке. Пользова­тель может вернуться к началу основ­ного потока</a:t>
            </a:r>
            <a:r>
              <a:rPr lang="ru-RU" sz="1200" b="1" dirty="0">
                <a:solidFill>
                  <a:srgbClr val="000099"/>
                </a:solidFill>
              </a:rPr>
              <a:t> </a:t>
            </a:r>
            <a:r>
              <a:rPr lang="ru-RU" sz="1200" dirty="0">
                <a:solidFill>
                  <a:srgbClr val="000099"/>
                </a:solidFill>
              </a:rPr>
              <a:t>или отказаться от входа в систему. В последнем случае выполнение вари­анта использования завершается.</a:t>
            </a:r>
          </a:p>
          <a:p>
            <a:endParaRPr lang="ru-RU" sz="1200" dirty="0">
              <a:solidFill>
                <a:srgbClr val="000099"/>
              </a:solidFill>
            </a:endParaRPr>
          </a:p>
          <a:p>
            <a:pPr marL="0" indent="0">
              <a:buNone/>
            </a:pPr>
            <a:r>
              <a:rPr lang="ru-RU" sz="1200" b="1" u="sng" dirty="0">
                <a:solidFill>
                  <a:srgbClr val="C00000"/>
                </a:solidFill>
              </a:rPr>
              <a:t>Предусловия</a:t>
            </a:r>
            <a:r>
              <a:rPr lang="ru-RU" sz="1200" dirty="0">
                <a:solidFill>
                  <a:srgbClr val="000099"/>
                </a:solidFill>
              </a:rPr>
              <a:t> отсутствуют.</a:t>
            </a:r>
          </a:p>
          <a:p>
            <a:pPr marL="0" indent="0">
              <a:buNone/>
            </a:pPr>
            <a:endParaRPr lang="ru-RU" sz="1200" dirty="0">
              <a:solidFill>
                <a:srgbClr val="000099"/>
              </a:solidFill>
            </a:endParaRPr>
          </a:p>
          <a:p>
            <a:pPr marL="0" indent="0">
              <a:buNone/>
            </a:pPr>
            <a:r>
              <a:rPr lang="ru-RU" sz="1200" b="1" u="sng" dirty="0">
                <a:solidFill>
                  <a:srgbClr val="C00000"/>
                </a:solidFill>
              </a:rPr>
              <a:t>Постусловия</a:t>
            </a:r>
            <a:r>
              <a:rPr lang="ru-RU" sz="1200" dirty="0">
                <a:solidFill>
                  <a:srgbClr val="000099"/>
                </a:solidFill>
              </a:rPr>
              <a:t>. Если вариант использования завершён успешно, пользователь входит в сис­тему. В противном случае система не доступна.</a:t>
            </a:r>
          </a:p>
        </p:txBody>
      </p:sp>
    </p:spTree>
    <p:extLst>
      <p:ext uri="{BB962C8B-B14F-4D97-AF65-F5344CB8AC3E}">
        <p14:creationId xmlns:p14="http://schemas.microsoft.com/office/powerpoint/2010/main" val="312682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1995686"/>
            <a:ext cx="9144000" cy="864096"/>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5400" b="1" dirty="0">
                <a:solidFill>
                  <a:srgbClr val="000099"/>
                </a:solidFill>
                <a:effectLst>
                  <a:outerShdw blurRad="38100" dist="38100" dir="2700000" algn="tl">
                    <a:srgbClr val="000000">
                      <a:alpha val="43137"/>
                    </a:srgbClr>
                  </a:outerShdw>
                </a:effectLst>
              </a:rPr>
              <a:t>Спасибо за внимание</a:t>
            </a:r>
          </a:p>
        </p:txBody>
      </p:sp>
    </p:spTree>
    <p:extLst>
      <p:ext uri="{BB962C8B-B14F-4D97-AF65-F5344CB8AC3E}">
        <p14:creationId xmlns:p14="http://schemas.microsoft.com/office/powerpoint/2010/main" val="145245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Пример диаграммы вариантов использования </a:t>
            </a: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486264"/>
            <a:ext cx="6768752" cy="4129318"/>
          </a:xfrm>
          <a:prstGeom prst="rect">
            <a:avLst/>
          </a:prstGeom>
        </p:spPr>
      </p:pic>
    </p:spTree>
    <p:extLst>
      <p:ext uri="{BB962C8B-B14F-4D97-AF65-F5344CB8AC3E}">
        <p14:creationId xmlns:p14="http://schemas.microsoft.com/office/powerpoint/2010/main" val="103327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Базовые элементы диаграммы вариантов использования </a:t>
            </a:r>
          </a:p>
        </p:txBody>
      </p:sp>
      <p:sp>
        <p:nvSpPr>
          <p:cNvPr id="4" name="Прямоугольник 3"/>
          <p:cNvSpPr/>
          <p:nvPr/>
        </p:nvSpPr>
        <p:spPr>
          <a:xfrm>
            <a:off x="-7082" y="461651"/>
            <a:ext cx="9151082" cy="2492990"/>
          </a:xfrm>
          <a:prstGeom prst="rect">
            <a:avLst/>
          </a:prstGeom>
        </p:spPr>
        <p:txBody>
          <a:bodyPr wrap="square">
            <a:spAutoFit/>
          </a:bodyPr>
          <a:lstStyle/>
          <a:p>
            <a:pPr algn="just">
              <a:buFont typeface="Wingdings" pitchFamily="2" charset="2"/>
              <a:buNone/>
            </a:pPr>
            <a:r>
              <a:rPr lang="ru-RU" sz="1200" dirty="0">
                <a:solidFill>
                  <a:srgbClr val="000099"/>
                </a:solidFill>
              </a:rPr>
              <a:t>Рассматривая диаграмму вариантов использования в качестве модели бизнес-системы, можно ассоциировать ее с «черным ящиком». Концептуальный характер этой диаграммы проявляется в том, что подробная детализация диаграммы или включение в нее </a:t>
            </a:r>
            <a:r>
              <a:rPr lang="ru-RU" sz="1200" u="sng" dirty="0">
                <a:solidFill>
                  <a:srgbClr val="000099"/>
                </a:solidFill>
              </a:rPr>
              <a:t>элементов физического уровня представления </a:t>
            </a:r>
            <a:r>
              <a:rPr lang="ru-RU" sz="1200" dirty="0">
                <a:solidFill>
                  <a:srgbClr val="000099"/>
                </a:solidFill>
              </a:rPr>
              <a:t>на начальном этапе проектирования скорее имеет </a:t>
            </a:r>
            <a:r>
              <a:rPr lang="ru-RU" sz="1200" i="1" dirty="0">
                <a:solidFill>
                  <a:srgbClr val="000099"/>
                </a:solidFill>
              </a:rPr>
              <a:t>отрицательный характер</a:t>
            </a:r>
            <a:r>
              <a:rPr lang="ru-RU" sz="1200" dirty="0">
                <a:solidFill>
                  <a:srgbClr val="000099"/>
                </a:solidFill>
              </a:rPr>
              <a:t>, поскольку предопределяет способы реализации поведения системы. Эти аспекты должны быть сознательно скрыты от разработчика на диаграмме вариантов использования.</a:t>
            </a:r>
          </a:p>
          <a:p>
            <a:pPr algn="just">
              <a:buFont typeface="Wingdings" pitchFamily="2" charset="2"/>
              <a:buNone/>
            </a:pPr>
            <a:r>
              <a:rPr lang="ru-RU" sz="1200" dirty="0">
                <a:solidFill>
                  <a:srgbClr val="000099"/>
                </a:solidFill>
              </a:rPr>
              <a:t>В самом общем случае, диаграмма вариантов использования представляет собой граф специального вида, который является графической нотацией для представления конкретных вариантов использования, актеров и отношений между этими элементами. При этом отдельные элементы диаграммы заключают </a:t>
            </a:r>
            <a:r>
              <a:rPr lang="ru-RU" sz="1200" i="1" dirty="0">
                <a:solidFill>
                  <a:srgbClr val="000099"/>
                </a:solidFill>
              </a:rPr>
              <a:t>в прямоугольник</a:t>
            </a:r>
            <a:r>
              <a:rPr lang="ru-RU" sz="1200" dirty="0">
                <a:solidFill>
                  <a:srgbClr val="000099"/>
                </a:solidFill>
              </a:rPr>
              <a:t>, который обозначает границы проектируемой системы. </a:t>
            </a:r>
          </a:p>
          <a:p>
            <a:pPr algn="just">
              <a:buFont typeface="Wingdings" pitchFamily="2" charset="2"/>
              <a:buNone/>
            </a:pPr>
            <a:r>
              <a:rPr lang="ru-RU" sz="1200" dirty="0">
                <a:solidFill>
                  <a:srgbClr val="000099"/>
                </a:solidFill>
              </a:rPr>
              <a:t>В то же время </a:t>
            </a:r>
            <a:r>
              <a:rPr lang="ru-RU" sz="1200" b="1" dirty="0">
                <a:solidFill>
                  <a:srgbClr val="000099"/>
                </a:solidFill>
              </a:rPr>
              <a:t>отношения</a:t>
            </a:r>
            <a:r>
              <a:rPr lang="ru-RU" sz="1200" dirty="0">
                <a:solidFill>
                  <a:srgbClr val="000099"/>
                </a:solidFill>
              </a:rPr>
              <a:t>, которые могут быть изображены на данном графе, представляют собой только фиксированные типы взаимосвязей между актерами и вариантами использования, которые в совокупности описывают сервисы или функциональные требования к моделируемой системе.</a:t>
            </a:r>
          </a:p>
          <a:p>
            <a:pPr algn="just">
              <a:buFont typeface="Wingdings" pitchFamily="2" charset="2"/>
              <a:buNone/>
            </a:pPr>
            <a:r>
              <a:rPr lang="ru-RU" sz="1200" dirty="0">
                <a:solidFill>
                  <a:srgbClr val="000099"/>
                </a:solidFill>
              </a:rPr>
              <a:t>Базовыми элементами диаграммы вариантов использования являются - </a:t>
            </a:r>
            <a:r>
              <a:rPr lang="ru-RU" sz="1200" b="1" dirty="0">
                <a:solidFill>
                  <a:srgbClr val="000099"/>
                </a:solidFill>
              </a:rPr>
              <a:t>вариант использования</a:t>
            </a:r>
            <a:r>
              <a:rPr lang="ru-RU" sz="1200" dirty="0">
                <a:solidFill>
                  <a:srgbClr val="000099"/>
                </a:solidFill>
              </a:rPr>
              <a:t> и </a:t>
            </a:r>
            <a:r>
              <a:rPr lang="ru-RU" sz="1200" b="1" dirty="0">
                <a:solidFill>
                  <a:srgbClr val="000099"/>
                </a:solidFill>
              </a:rPr>
              <a:t>актер</a:t>
            </a:r>
            <a:r>
              <a:rPr lang="ru-RU" sz="1200" dirty="0">
                <a:solidFill>
                  <a:srgbClr val="000099"/>
                </a:solidFill>
              </a:rPr>
              <a:t>.</a:t>
            </a:r>
          </a:p>
        </p:txBody>
      </p:sp>
      <p:sp>
        <p:nvSpPr>
          <p:cNvPr id="3" name="Прямоугольник 2"/>
          <p:cNvSpPr/>
          <p:nvPr/>
        </p:nvSpPr>
        <p:spPr>
          <a:xfrm>
            <a:off x="-7046" y="2859782"/>
            <a:ext cx="6883302" cy="1754326"/>
          </a:xfrm>
          <a:prstGeom prst="rect">
            <a:avLst/>
          </a:prstGeom>
        </p:spPr>
        <p:txBody>
          <a:bodyPr wrap="square">
            <a:spAutoFit/>
          </a:bodyPr>
          <a:lstStyle/>
          <a:p>
            <a:pPr lvl="0" algn="just"/>
            <a:r>
              <a:rPr lang="ru-RU" sz="1200" b="1" dirty="0">
                <a:solidFill>
                  <a:srgbClr val="000099"/>
                </a:solidFill>
              </a:rPr>
              <a:t>Вариант использования </a:t>
            </a:r>
            <a:r>
              <a:rPr lang="ru-RU" sz="1200" dirty="0">
                <a:solidFill>
                  <a:srgbClr val="000099"/>
                </a:solidFill>
              </a:rPr>
              <a:t>(</a:t>
            </a:r>
            <a:r>
              <a:rPr lang="ru-RU" sz="1200" dirty="0" err="1">
                <a:solidFill>
                  <a:srgbClr val="000099"/>
                </a:solidFill>
              </a:rPr>
              <a:t>use</a:t>
            </a:r>
            <a:r>
              <a:rPr lang="ru-RU" sz="1200" dirty="0">
                <a:solidFill>
                  <a:srgbClr val="000099"/>
                </a:solidFill>
              </a:rPr>
              <a:t> </a:t>
            </a:r>
            <a:r>
              <a:rPr lang="ru-RU" sz="1200" dirty="0" err="1">
                <a:solidFill>
                  <a:srgbClr val="000099"/>
                </a:solidFill>
              </a:rPr>
              <a:t>case</a:t>
            </a:r>
            <a:r>
              <a:rPr lang="ru-RU" sz="1200" dirty="0">
                <a:solidFill>
                  <a:srgbClr val="000099"/>
                </a:solidFill>
              </a:rPr>
              <a:t>) — </a:t>
            </a:r>
            <a:r>
              <a:rPr lang="ru-RU" sz="1200" u="sng" dirty="0">
                <a:solidFill>
                  <a:srgbClr val="000099"/>
                </a:solidFill>
              </a:rPr>
              <a:t>внешняя спецификация последовательности действий, которые система или другая сущность могут выполнять в процессе взаимодействия с актерами.</a:t>
            </a:r>
          </a:p>
          <a:p>
            <a:pPr lvl="0" algn="just"/>
            <a:r>
              <a:rPr lang="ru-RU" sz="1200" dirty="0">
                <a:solidFill>
                  <a:srgbClr val="000099"/>
                </a:solidFill>
              </a:rPr>
              <a:t>Вариант использования представляет собой спецификацию общих особенностей поведения или функционирования моделируемой системы без рассмотрения внутренней структуры этой системы. Несмотря на то, что каждый вариант использования определяет последовательность действий, которые должны быть выполнены проектируемой системой при взаимодействии ее с соответствующим актером, сами эти </a:t>
            </a:r>
            <a:r>
              <a:rPr lang="ru-RU" sz="1200" u="sng" dirty="0">
                <a:solidFill>
                  <a:srgbClr val="000099"/>
                </a:solidFill>
              </a:rPr>
              <a:t>действия не изображаются на рассматриваемой диаграмме</a:t>
            </a:r>
            <a:r>
              <a:rPr lang="ru-RU" sz="1200" dirty="0">
                <a:solidFill>
                  <a:srgbClr val="000099"/>
                </a:solidFill>
              </a:rPr>
              <a:t>.</a:t>
            </a: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2954641"/>
            <a:ext cx="2159921" cy="1572405"/>
          </a:xfrm>
          <a:prstGeom prst="rect">
            <a:avLst/>
          </a:prstGeom>
        </p:spPr>
      </p:pic>
    </p:spTree>
    <p:extLst>
      <p:ext uri="{BB962C8B-B14F-4D97-AF65-F5344CB8AC3E}">
        <p14:creationId xmlns:p14="http://schemas.microsoft.com/office/powerpoint/2010/main" val="388315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Варианты использования</a:t>
            </a:r>
          </a:p>
        </p:txBody>
      </p:sp>
      <p:sp>
        <p:nvSpPr>
          <p:cNvPr id="11" name="Прямоугольник 10"/>
          <p:cNvSpPr/>
          <p:nvPr/>
        </p:nvSpPr>
        <p:spPr>
          <a:xfrm>
            <a:off x="-7082" y="461651"/>
            <a:ext cx="9151082" cy="4154984"/>
          </a:xfrm>
          <a:prstGeom prst="rect">
            <a:avLst/>
          </a:prstGeom>
        </p:spPr>
        <p:txBody>
          <a:bodyPr wrap="square">
            <a:spAutoFit/>
          </a:bodyPr>
          <a:lstStyle/>
          <a:p>
            <a:pPr algn="just">
              <a:buFont typeface="Wingdings" pitchFamily="2" charset="2"/>
              <a:buNone/>
            </a:pPr>
            <a:r>
              <a:rPr lang="ru-RU" sz="1200" b="1" dirty="0">
                <a:solidFill>
                  <a:srgbClr val="CC3300"/>
                </a:solidFill>
              </a:rPr>
              <a:t>Содержание варианта использования </a:t>
            </a:r>
            <a:r>
              <a:rPr lang="ru-RU" sz="1200" dirty="0">
                <a:solidFill>
                  <a:srgbClr val="000099"/>
                </a:solidFill>
              </a:rPr>
              <a:t>может быть представлено </a:t>
            </a:r>
            <a:r>
              <a:rPr lang="ru-RU" sz="1200" i="1" dirty="0">
                <a:solidFill>
                  <a:srgbClr val="000099"/>
                </a:solidFill>
              </a:rPr>
              <a:t>в форме дополнительного пояснительного текста</a:t>
            </a:r>
            <a:r>
              <a:rPr lang="ru-RU" sz="1200" dirty="0">
                <a:solidFill>
                  <a:srgbClr val="000099"/>
                </a:solidFill>
              </a:rPr>
              <a:t>, который </a:t>
            </a:r>
            <a:r>
              <a:rPr lang="ru-RU" sz="1200" i="1" dirty="0">
                <a:solidFill>
                  <a:srgbClr val="000099"/>
                </a:solidFill>
              </a:rPr>
              <a:t>раскрывает смысл или семантику действий </a:t>
            </a:r>
            <a:r>
              <a:rPr lang="ru-RU" sz="1200" dirty="0">
                <a:solidFill>
                  <a:srgbClr val="000099"/>
                </a:solidFill>
              </a:rPr>
              <a:t>при выполнении данного варианта использования. Такой пояснительный текст получил название текста-сценария или просто сценария. </a:t>
            </a:r>
            <a:endParaRPr lang="en-US" sz="1200" dirty="0">
              <a:solidFill>
                <a:srgbClr val="000099"/>
              </a:solidFill>
            </a:endParaRPr>
          </a:p>
          <a:p>
            <a:pPr algn="just">
              <a:buFont typeface="Wingdings" pitchFamily="2" charset="2"/>
              <a:buNone/>
            </a:pPr>
            <a:r>
              <a:rPr lang="ru-RU" sz="1200" dirty="0">
                <a:solidFill>
                  <a:srgbClr val="000099"/>
                </a:solidFill>
              </a:rPr>
              <a:t>Отдельный вариант использования обозначается на диаграмме </a:t>
            </a:r>
            <a:r>
              <a:rPr lang="ru-RU" sz="1200" i="1" dirty="0">
                <a:solidFill>
                  <a:srgbClr val="000099"/>
                </a:solidFill>
              </a:rPr>
              <a:t>эллипсом</a:t>
            </a:r>
            <a:r>
              <a:rPr lang="ru-RU" sz="1200" dirty="0">
                <a:solidFill>
                  <a:srgbClr val="000099"/>
                </a:solidFill>
              </a:rPr>
              <a:t>, внутри которого содержится его </a:t>
            </a:r>
            <a:r>
              <a:rPr lang="ru-RU" sz="1200" i="1" dirty="0">
                <a:solidFill>
                  <a:srgbClr val="000099"/>
                </a:solidFill>
              </a:rPr>
              <a:t>краткое имя </a:t>
            </a:r>
            <a:r>
              <a:rPr lang="ru-RU" sz="1200" dirty="0">
                <a:solidFill>
                  <a:srgbClr val="000099"/>
                </a:solidFill>
              </a:rPr>
              <a:t>в форме существительного или глагола с пояснительными словами. Сам текст </a:t>
            </a:r>
            <a:r>
              <a:rPr lang="ru-RU" sz="1200" i="1" dirty="0">
                <a:solidFill>
                  <a:srgbClr val="000099"/>
                </a:solidFill>
              </a:rPr>
              <a:t>имени варианта использования должен начинаться с заглавной буквы</a:t>
            </a:r>
            <a:r>
              <a:rPr lang="ru-RU" sz="1200" dirty="0">
                <a:solidFill>
                  <a:srgbClr val="000099"/>
                </a:solidFill>
              </a:rPr>
              <a:t>.</a:t>
            </a:r>
          </a:p>
          <a:p>
            <a:pPr algn="just">
              <a:buFont typeface="Wingdings" pitchFamily="2" charset="2"/>
              <a:buNone/>
            </a:pPr>
            <a:r>
              <a:rPr lang="ru-RU" sz="1200" b="1" dirty="0">
                <a:solidFill>
                  <a:srgbClr val="CC3300"/>
                </a:solidFill>
              </a:rPr>
              <a:t>Имя</a:t>
            </a:r>
            <a:r>
              <a:rPr lang="ru-RU" sz="1200" dirty="0">
                <a:solidFill>
                  <a:srgbClr val="CC3300"/>
                </a:solidFill>
              </a:rPr>
              <a:t> </a:t>
            </a:r>
            <a:r>
              <a:rPr lang="ru-RU" sz="1200" dirty="0">
                <a:solidFill>
                  <a:srgbClr val="000099"/>
                </a:solidFill>
              </a:rPr>
              <a:t>(</a:t>
            </a:r>
            <a:r>
              <a:rPr lang="en-US" sz="1200" dirty="0">
                <a:solidFill>
                  <a:srgbClr val="000099"/>
                </a:solidFill>
              </a:rPr>
              <a:t>name</a:t>
            </a:r>
            <a:r>
              <a:rPr lang="ru-RU" sz="1200" dirty="0">
                <a:solidFill>
                  <a:srgbClr val="000099"/>
                </a:solidFill>
              </a:rPr>
              <a:t>) — строка текста, которая используется для идентификации любого элемента модели. Цель спецификации варианта использования заключается в том, чтобы зафиксировать некоторый аспект или фрагмент поведения проектируемой системы без указания особенностей реализации данной функциональности. В этом смысле каждый вариант использования соответствует отдельному </a:t>
            </a:r>
            <a:r>
              <a:rPr lang="ru-RU" sz="1200" i="1" dirty="0">
                <a:solidFill>
                  <a:srgbClr val="000099"/>
                </a:solidFill>
              </a:rPr>
              <a:t>сервису</a:t>
            </a:r>
            <a:r>
              <a:rPr lang="ru-RU" sz="1200" dirty="0">
                <a:solidFill>
                  <a:srgbClr val="000099"/>
                </a:solidFill>
              </a:rPr>
              <a:t>, который предоставляет моделируемая система по запросу актера, т. е. определяет </a:t>
            </a:r>
            <a:r>
              <a:rPr lang="ru-RU" sz="1200" i="1" dirty="0">
                <a:solidFill>
                  <a:srgbClr val="000099"/>
                </a:solidFill>
              </a:rPr>
              <a:t>один из способов применения системы</a:t>
            </a:r>
            <a:r>
              <a:rPr lang="ru-RU" sz="1200" dirty="0">
                <a:solidFill>
                  <a:srgbClr val="000099"/>
                </a:solidFill>
              </a:rPr>
              <a:t>. Сервис, который инициализируется по запросу актера, должен представлять собой законченную последовательность действий. Это означает, что после того как система закончит обработку запроса актера, она должна возвратиться в исходное состояние, в котором снова готова к выполнению следующих запросов.</a:t>
            </a:r>
          </a:p>
          <a:p>
            <a:pPr algn="just">
              <a:buFont typeface="Wingdings" pitchFamily="2" charset="2"/>
              <a:buNone/>
            </a:pPr>
            <a:r>
              <a:rPr lang="ru-RU" sz="1200" dirty="0">
                <a:solidFill>
                  <a:srgbClr val="000099"/>
                </a:solidFill>
              </a:rPr>
              <a:t>Диаграмма вариантов использования содержит конечное множество вариантов использования, которые в целом должны определять все возможные стороны ожидаемого поведения системы. Для удобства </a:t>
            </a:r>
            <a:r>
              <a:rPr lang="ru-RU" sz="1200" i="1" dirty="0">
                <a:solidFill>
                  <a:srgbClr val="000099"/>
                </a:solidFill>
              </a:rPr>
              <a:t>множество вариантов использования может рассматриваться как отдельный пакет</a:t>
            </a:r>
            <a:r>
              <a:rPr lang="ru-RU" sz="1200" dirty="0">
                <a:solidFill>
                  <a:srgbClr val="000099"/>
                </a:solidFill>
              </a:rPr>
              <a:t>. </a:t>
            </a:r>
            <a:r>
              <a:rPr lang="ru-RU" sz="1200" i="1" dirty="0">
                <a:solidFill>
                  <a:srgbClr val="000099"/>
                </a:solidFill>
              </a:rPr>
              <a:t>Применение вариантов использования </a:t>
            </a:r>
            <a:r>
              <a:rPr lang="ru-RU" sz="1200" dirty="0">
                <a:solidFill>
                  <a:srgbClr val="000099"/>
                </a:solidFill>
              </a:rPr>
              <a:t>на всех этапах работы над проектом позволяет не только </a:t>
            </a:r>
            <a:r>
              <a:rPr lang="ru-RU" sz="1200" u="sng" dirty="0">
                <a:solidFill>
                  <a:srgbClr val="000099"/>
                </a:solidFill>
              </a:rPr>
              <a:t>достичь требуемого уровня унификации обозначений </a:t>
            </a:r>
            <a:r>
              <a:rPr lang="ru-RU" sz="1200" dirty="0">
                <a:solidFill>
                  <a:srgbClr val="000099"/>
                </a:solidFill>
              </a:rPr>
              <a:t>для представления функциональности подсистем и системы в целом, но и является мощным </a:t>
            </a:r>
            <a:r>
              <a:rPr lang="ru-RU" sz="1200" u="sng" dirty="0">
                <a:solidFill>
                  <a:srgbClr val="000099"/>
                </a:solidFill>
              </a:rPr>
              <a:t>средством последовательного уточнения требований </a:t>
            </a:r>
            <a:r>
              <a:rPr lang="ru-RU" sz="1200" dirty="0">
                <a:solidFill>
                  <a:srgbClr val="000099"/>
                </a:solidFill>
              </a:rPr>
              <a:t>к проектируемой системе на основе их итеративного обсуждения со всеми заинтересованными специалистами.</a:t>
            </a:r>
          </a:p>
          <a:p>
            <a:pPr algn="just">
              <a:buFont typeface="Wingdings" pitchFamily="2" charset="2"/>
              <a:buNone/>
            </a:pPr>
            <a:r>
              <a:rPr lang="ru-RU" sz="1200" b="1" dirty="0">
                <a:solidFill>
                  <a:srgbClr val="000099"/>
                </a:solidFill>
              </a:rPr>
              <a:t>Примерами вариантов использования </a:t>
            </a:r>
            <a:r>
              <a:rPr lang="ru-RU" sz="1200" dirty="0">
                <a:solidFill>
                  <a:srgbClr val="000099"/>
                </a:solidFill>
              </a:rPr>
              <a:t>могут быть следующие действия: проверка состояния текущего счета клиента, оформление заказа на покупку товара, отображение графической формы на экране монитора и другие действия.</a:t>
            </a:r>
          </a:p>
        </p:txBody>
      </p:sp>
    </p:spTree>
    <p:extLst>
      <p:ext uri="{BB962C8B-B14F-4D97-AF65-F5344CB8AC3E}">
        <p14:creationId xmlns:p14="http://schemas.microsoft.com/office/powerpoint/2010/main" val="123359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Актер</a:t>
            </a:r>
          </a:p>
        </p:txBody>
      </p:sp>
      <p:sp>
        <p:nvSpPr>
          <p:cNvPr id="11" name="Прямоугольник 10"/>
          <p:cNvSpPr/>
          <p:nvPr/>
        </p:nvSpPr>
        <p:spPr>
          <a:xfrm>
            <a:off x="-7082" y="461651"/>
            <a:ext cx="9151082" cy="2862322"/>
          </a:xfrm>
          <a:prstGeom prst="rect">
            <a:avLst/>
          </a:prstGeom>
        </p:spPr>
        <p:txBody>
          <a:bodyPr wrap="square">
            <a:spAutoFit/>
          </a:bodyPr>
          <a:lstStyle/>
          <a:p>
            <a:pPr algn="just">
              <a:buFont typeface="Wingdings" pitchFamily="2" charset="2"/>
              <a:buNone/>
            </a:pPr>
            <a:r>
              <a:rPr lang="ru-RU" sz="1200" b="1" dirty="0">
                <a:solidFill>
                  <a:srgbClr val="CC3300"/>
                </a:solidFill>
              </a:rPr>
              <a:t>Актер</a:t>
            </a:r>
            <a:r>
              <a:rPr lang="ru-RU" sz="1200" dirty="0">
                <a:solidFill>
                  <a:srgbClr val="CC3300"/>
                </a:solidFill>
              </a:rPr>
              <a:t> </a:t>
            </a:r>
            <a:r>
              <a:rPr lang="ru-RU" sz="1200" dirty="0">
                <a:solidFill>
                  <a:srgbClr val="000099"/>
                </a:solidFill>
              </a:rPr>
              <a:t>(</a:t>
            </a:r>
            <a:r>
              <a:rPr lang="ru-RU" sz="1200" dirty="0" err="1">
                <a:solidFill>
                  <a:srgbClr val="000099"/>
                </a:solidFill>
              </a:rPr>
              <a:t>actor</a:t>
            </a:r>
            <a:r>
              <a:rPr lang="ru-RU" sz="1200" dirty="0">
                <a:solidFill>
                  <a:srgbClr val="000099"/>
                </a:solidFill>
              </a:rPr>
              <a:t>) — </a:t>
            </a:r>
            <a:r>
              <a:rPr lang="ru-RU" sz="1200" u="sng" dirty="0">
                <a:solidFill>
                  <a:srgbClr val="000099"/>
                </a:solidFill>
              </a:rPr>
              <a:t>согласованное множество ролей, которые играют внешние сущности по отношению к вариантам использования при взаимодействии с ними</a:t>
            </a:r>
            <a:r>
              <a:rPr lang="ru-RU" sz="1200" dirty="0">
                <a:solidFill>
                  <a:srgbClr val="000099"/>
                </a:solidFill>
              </a:rPr>
              <a:t>. </a:t>
            </a:r>
            <a:r>
              <a:rPr lang="ru-RU" sz="1200" i="1" dirty="0">
                <a:solidFill>
                  <a:srgbClr val="000099"/>
                </a:solidFill>
              </a:rPr>
              <a:t>Актер</a:t>
            </a:r>
            <a:r>
              <a:rPr lang="ru-RU" sz="1200" dirty="0">
                <a:solidFill>
                  <a:srgbClr val="000099"/>
                </a:solidFill>
              </a:rPr>
              <a:t> представляет собой любую внешнюю по отношению к моделируемой системе сущность, которая </a:t>
            </a:r>
            <a:r>
              <a:rPr lang="ru-RU" sz="1200" i="1" dirty="0">
                <a:solidFill>
                  <a:srgbClr val="000099"/>
                </a:solidFill>
              </a:rPr>
              <a:t>взаимодействует с системой и использует ее </a:t>
            </a:r>
            <a:r>
              <a:rPr lang="ru-RU" sz="1200" dirty="0">
                <a:solidFill>
                  <a:srgbClr val="000099"/>
                </a:solidFill>
              </a:rPr>
              <a:t>функциональные возможности для достижения определенных целей или решения частных задач. Каждый актер может рассматриваться как некая отдельная роль относительно конкретного варианта использования. Стандартным графическим обозначением актера на диаграммах является фигурка </a:t>
            </a:r>
            <a:r>
              <a:rPr lang="ru-RU" sz="1200" i="1" dirty="0">
                <a:solidFill>
                  <a:srgbClr val="000099"/>
                </a:solidFill>
              </a:rPr>
              <a:t>«человечка»</a:t>
            </a:r>
            <a:r>
              <a:rPr lang="ru-RU" sz="1200" dirty="0">
                <a:solidFill>
                  <a:srgbClr val="000099"/>
                </a:solidFill>
              </a:rPr>
              <a:t>, под которой записывается имя актера.</a:t>
            </a:r>
          </a:p>
          <a:p>
            <a:pPr algn="just">
              <a:buFont typeface="Wingdings" pitchFamily="2" charset="2"/>
              <a:buNone/>
            </a:pPr>
            <a:r>
              <a:rPr lang="ru-RU" sz="1200" dirty="0">
                <a:solidFill>
                  <a:srgbClr val="000099"/>
                </a:solidFill>
              </a:rPr>
              <a:t>В некоторых случаях актер может обозначаться в виде прямоугольника класса со стереотипом «</a:t>
            </a:r>
            <a:r>
              <a:rPr lang="ru-RU" sz="1200" dirty="0" err="1">
                <a:solidFill>
                  <a:srgbClr val="000099"/>
                </a:solidFill>
              </a:rPr>
              <a:t>actor</a:t>
            </a:r>
            <a:r>
              <a:rPr lang="ru-RU" sz="1200" dirty="0">
                <a:solidFill>
                  <a:srgbClr val="000099"/>
                </a:solidFill>
              </a:rPr>
              <a:t>» и обычными составляющими элементами класса. </a:t>
            </a:r>
            <a:r>
              <a:rPr lang="ru-RU" sz="1200" i="1" dirty="0">
                <a:solidFill>
                  <a:srgbClr val="000099"/>
                </a:solidFill>
              </a:rPr>
              <a:t>Имена актеров </a:t>
            </a:r>
            <a:r>
              <a:rPr lang="ru-RU" sz="1200" dirty="0">
                <a:solidFill>
                  <a:srgbClr val="000099"/>
                </a:solidFill>
              </a:rPr>
              <a:t>должны начинаться с </a:t>
            </a:r>
            <a:r>
              <a:rPr lang="ru-RU" sz="1200" u="sng" dirty="0">
                <a:solidFill>
                  <a:srgbClr val="000099"/>
                </a:solidFill>
              </a:rPr>
              <a:t>заглавной буквы </a:t>
            </a:r>
            <a:r>
              <a:rPr lang="ru-RU" sz="1200" dirty="0">
                <a:solidFill>
                  <a:srgbClr val="000099"/>
                </a:solidFill>
              </a:rPr>
              <a:t>и следовать рекомендациям использования имен для типов и классов модели. При этом символ отдельного актера связывает соответствующее описание актера с конкретным именем.</a:t>
            </a:r>
          </a:p>
          <a:p>
            <a:pPr algn="just">
              <a:buFont typeface="Wingdings" pitchFamily="2" charset="2"/>
              <a:buNone/>
            </a:pPr>
            <a:r>
              <a:rPr lang="ru-RU" sz="1200" dirty="0">
                <a:solidFill>
                  <a:srgbClr val="000099"/>
                </a:solidFill>
              </a:rPr>
              <a:t>Имя актера должно быть достаточно информативным с точки зрения семантики. Для этой цели подходят наименования должностей в компании (например, продавец, кассир, менеджер, президент). Не рекомендуется давать актерам имена собственные или названия моделей конкретных устройств, даже если это с очевидностью следует из контекста проекта. Дело в том, что одно и то же лицо может выступать в нескольких ролях и, соответственно, обращаться к различным сервисам системы.</a:t>
            </a:r>
          </a:p>
        </p:txBody>
      </p:sp>
    </p:spTree>
    <p:extLst>
      <p:ext uri="{BB962C8B-B14F-4D97-AF65-F5344CB8AC3E}">
        <p14:creationId xmlns:p14="http://schemas.microsoft.com/office/powerpoint/2010/main" val="3414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Актеры</a:t>
            </a:r>
          </a:p>
        </p:txBody>
      </p:sp>
      <p:sp>
        <p:nvSpPr>
          <p:cNvPr id="3" name="Прямоугольник 2"/>
          <p:cNvSpPr/>
          <p:nvPr/>
        </p:nvSpPr>
        <p:spPr>
          <a:xfrm>
            <a:off x="0" y="461651"/>
            <a:ext cx="9144000" cy="2677656"/>
          </a:xfrm>
          <a:prstGeom prst="rect">
            <a:avLst/>
          </a:prstGeom>
        </p:spPr>
        <p:txBody>
          <a:bodyPr wrap="square">
            <a:spAutoFit/>
          </a:bodyPr>
          <a:lstStyle/>
          <a:p>
            <a:pPr lvl="0" algn="just"/>
            <a:r>
              <a:rPr lang="ru-RU" sz="1200" dirty="0">
                <a:solidFill>
                  <a:srgbClr val="000099"/>
                </a:solidFill>
              </a:rPr>
              <a:t>Актеры используются для моделирования внешних по отношению к проектируемой системе сущностей, которые взаимодействуют с системой.</a:t>
            </a:r>
          </a:p>
          <a:p>
            <a:pPr lvl="0" algn="just"/>
            <a:r>
              <a:rPr lang="ru-RU" sz="1200" u="sng" dirty="0">
                <a:solidFill>
                  <a:srgbClr val="000099"/>
                </a:solidFill>
              </a:rPr>
              <a:t>В качестве актеров могут выступать другие системы, в том числе подсистемы проектируемой системы или ее отдельные классы</a:t>
            </a:r>
            <a:r>
              <a:rPr lang="ru-RU" sz="1200" dirty="0">
                <a:solidFill>
                  <a:srgbClr val="000099"/>
                </a:solidFill>
              </a:rPr>
              <a:t>. Важно понимать, что каждый актер определяет согласованное множество ролей, в которых могут выступать пользователи данной системы в процессе взаимодействия с ней. В каждый момент времени с системой взаимодействует вполне определенный пользователь, при этом он играет или выступает в одной из таких ролей. Наиболее наглядный пример актера — конкретный посетитель </a:t>
            </a:r>
            <a:r>
              <a:rPr lang="ru-RU" sz="1200" dirty="0" err="1">
                <a:solidFill>
                  <a:srgbClr val="000099"/>
                </a:solidFill>
              </a:rPr>
              <a:t>web</a:t>
            </a:r>
            <a:r>
              <a:rPr lang="ru-RU" sz="1200" dirty="0">
                <a:solidFill>
                  <a:srgbClr val="000099"/>
                </a:solidFill>
              </a:rPr>
              <a:t>-сайта в Интернете со своими параметрами аутентификации.</a:t>
            </a:r>
          </a:p>
          <a:p>
            <a:pPr lvl="0" algn="just"/>
            <a:r>
              <a:rPr lang="ru-RU" sz="1200" dirty="0">
                <a:solidFill>
                  <a:srgbClr val="000099"/>
                </a:solidFill>
              </a:rPr>
              <a:t>Поскольку в общем случае </a:t>
            </a:r>
            <a:r>
              <a:rPr lang="ru-RU" sz="1200" b="1" dirty="0">
                <a:solidFill>
                  <a:srgbClr val="000099"/>
                </a:solidFill>
              </a:rPr>
              <a:t>актер</a:t>
            </a:r>
            <a:r>
              <a:rPr lang="ru-RU" sz="1200" dirty="0">
                <a:solidFill>
                  <a:srgbClr val="000099"/>
                </a:solidFill>
              </a:rPr>
              <a:t> всегда находится вне системы, его </a:t>
            </a:r>
            <a:r>
              <a:rPr lang="ru-RU" sz="1200" i="1" dirty="0">
                <a:solidFill>
                  <a:srgbClr val="000099"/>
                </a:solidFill>
              </a:rPr>
              <a:t>внутренняя структура никак не определяется</a:t>
            </a:r>
            <a:r>
              <a:rPr lang="ru-RU" sz="1200" dirty="0">
                <a:solidFill>
                  <a:srgbClr val="000099"/>
                </a:solidFill>
              </a:rPr>
              <a:t>. Для актера имеет значение только его внешнее представление, т. е. то, как он воспринимается со стороны системы. </a:t>
            </a:r>
            <a:r>
              <a:rPr lang="ru-RU" sz="1200" i="1" dirty="0">
                <a:solidFill>
                  <a:srgbClr val="000099"/>
                </a:solidFill>
              </a:rPr>
              <a:t>Актеры взаимодействуют с системой посредством передачи и приема сообщений от вариантов использования</a:t>
            </a:r>
            <a:r>
              <a:rPr lang="ru-RU" sz="1200" dirty="0">
                <a:solidFill>
                  <a:srgbClr val="000099"/>
                </a:solidFill>
              </a:rPr>
              <a:t>. Сообщение представляет собой запрос актером сервиса от системы и получение этого сервиса. Это взаимодействие может быть выражено посредством ассоциаций между отдельными актерами и вариантами использования. Кроме этого, с актерами могут быть связаны интерфейсы, которые определяют, каким образом другие элементы модели взаимодействуют с этими актерами.</a:t>
            </a:r>
          </a:p>
        </p:txBody>
      </p:sp>
    </p:spTree>
    <p:extLst>
      <p:ext uri="{BB962C8B-B14F-4D97-AF65-F5344CB8AC3E}">
        <p14:creationId xmlns:p14="http://schemas.microsoft.com/office/powerpoint/2010/main" val="403643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Отношения на диаграмме вариантов использования </a:t>
            </a:r>
          </a:p>
        </p:txBody>
      </p:sp>
      <p:sp>
        <p:nvSpPr>
          <p:cNvPr id="3" name="Прямоугольник 2"/>
          <p:cNvSpPr/>
          <p:nvPr/>
        </p:nvSpPr>
        <p:spPr>
          <a:xfrm>
            <a:off x="0" y="461651"/>
            <a:ext cx="9144000" cy="3600986"/>
          </a:xfrm>
          <a:prstGeom prst="rect">
            <a:avLst/>
          </a:prstGeom>
        </p:spPr>
        <p:txBody>
          <a:bodyPr wrap="square">
            <a:spAutoFit/>
          </a:bodyPr>
          <a:lstStyle/>
          <a:p>
            <a:pPr lvl="0" algn="just"/>
            <a:r>
              <a:rPr lang="ru-RU" sz="1200" b="1" dirty="0">
                <a:solidFill>
                  <a:srgbClr val="C00000"/>
                </a:solidFill>
              </a:rPr>
              <a:t>Отношение (</a:t>
            </a:r>
            <a:r>
              <a:rPr lang="ru-RU" sz="1200" b="1" dirty="0" err="1">
                <a:solidFill>
                  <a:srgbClr val="C00000"/>
                </a:solidFill>
              </a:rPr>
              <a:t>relationship</a:t>
            </a:r>
            <a:r>
              <a:rPr lang="ru-RU" sz="1200" b="1" dirty="0">
                <a:solidFill>
                  <a:srgbClr val="C00000"/>
                </a:solidFill>
              </a:rPr>
              <a:t>) </a:t>
            </a:r>
            <a:r>
              <a:rPr lang="ru-RU" sz="1200" dirty="0">
                <a:solidFill>
                  <a:srgbClr val="000099"/>
                </a:solidFill>
              </a:rPr>
              <a:t>— семантическая связь между отдельными элементами модели. Между элементами диаграммы вариантов использования могут существовать различные отношения, которые описывают взаимодействие экземпляров одних актеров и вариантов использования с экземплярами других актеров и вариантов. Один актер может взаимодействовать с несколькими вариантами использования. В этом случае этот актер обращается к нескольким сервисам данной системы. В свою очередь один вариант использования может взаимодействовать с несколькими актерами, предоставляя для всех них свой сервис. В то же время два варианта использования, определенные в рамках одной моделируемой системы, также могут взаимодействовать друг с другом, однако характер этого взаимодействия будет отличаться от взаимодействия с актерами. Однако в обоих случаях способы взаимодействия элементов модели предполагают обмен сигналами или сообщениями, которые инициируют реализацию функционального поведения моделируемой системы.</a:t>
            </a:r>
          </a:p>
          <a:p>
            <a:pPr lvl="0" algn="just"/>
            <a:endParaRPr lang="ru-RU" sz="1200" dirty="0">
              <a:solidFill>
                <a:srgbClr val="000099"/>
              </a:solidFill>
            </a:endParaRPr>
          </a:p>
          <a:p>
            <a:pPr lvl="0" algn="just"/>
            <a:r>
              <a:rPr lang="ru-RU" sz="1200" dirty="0">
                <a:solidFill>
                  <a:srgbClr val="000099"/>
                </a:solidFill>
              </a:rPr>
              <a:t>В языке UML имеется несколько стандартных видов отношений между актерами и вариантами использования:</a:t>
            </a:r>
          </a:p>
          <a:p>
            <a:pPr marL="171450" lvl="0" indent="-171450" algn="just">
              <a:buFont typeface="Arial" pitchFamily="34" charset="0"/>
              <a:buChar char="•"/>
            </a:pPr>
            <a:r>
              <a:rPr lang="ru-RU" sz="1200" b="1" dirty="0">
                <a:solidFill>
                  <a:srgbClr val="000099"/>
                </a:solidFill>
              </a:rPr>
              <a:t>Ассоциации</a:t>
            </a:r>
            <a:r>
              <a:rPr lang="ru-RU" sz="1200" dirty="0">
                <a:solidFill>
                  <a:srgbClr val="000099"/>
                </a:solidFill>
              </a:rPr>
              <a:t> (</a:t>
            </a:r>
            <a:r>
              <a:rPr lang="ru-RU" sz="1200" dirty="0" err="1">
                <a:solidFill>
                  <a:srgbClr val="000099"/>
                </a:solidFill>
              </a:rPr>
              <a:t>association</a:t>
            </a:r>
            <a:r>
              <a:rPr lang="ru-RU" sz="1200" dirty="0">
                <a:solidFill>
                  <a:srgbClr val="000099"/>
                </a:solidFill>
              </a:rPr>
              <a:t> </a:t>
            </a:r>
            <a:r>
              <a:rPr lang="ru-RU" sz="1200" dirty="0" err="1">
                <a:solidFill>
                  <a:srgbClr val="000099"/>
                </a:solidFill>
              </a:rPr>
              <a:t>relationship</a:t>
            </a:r>
            <a:r>
              <a:rPr lang="ru-RU" sz="1200" dirty="0">
                <a:solidFill>
                  <a:srgbClr val="000099"/>
                </a:solidFill>
              </a:rPr>
              <a:t>).</a:t>
            </a:r>
          </a:p>
          <a:p>
            <a:pPr marL="171450" lvl="0" indent="-171450" algn="just">
              <a:buFont typeface="Arial" pitchFamily="34" charset="0"/>
              <a:buChar char="•"/>
            </a:pPr>
            <a:r>
              <a:rPr lang="ru-RU" sz="1200" b="1" dirty="0">
                <a:solidFill>
                  <a:srgbClr val="000099"/>
                </a:solidFill>
              </a:rPr>
              <a:t>Включения</a:t>
            </a:r>
            <a:r>
              <a:rPr lang="ru-RU" sz="1200" dirty="0">
                <a:solidFill>
                  <a:srgbClr val="000099"/>
                </a:solidFill>
              </a:rPr>
              <a:t> (</a:t>
            </a:r>
            <a:r>
              <a:rPr lang="ru-RU" sz="1200" dirty="0" err="1">
                <a:solidFill>
                  <a:srgbClr val="000099"/>
                </a:solidFill>
              </a:rPr>
              <a:t>include</a:t>
            </a:r>
            <a:r>
              <a:rPr lang="ru-RU" sz="1200" dirty="0">
                <a:solidFill>
                  <a:srgbClr val="000099"/>
                </a:solidFill>
              </a:rPr>
              <a:t> </a:t>
            </a:r>
            <a:r>
              <a:rPr lang="ru-RU" sz="1200" dirty="0" err="1">
                <a:solidFill>
                  <a:srgbClr val="000099"/>
                </a:solidFill>
              </a:rPr>
              <a:t>relationship</a:t>
            </a:r>
            <a:r>
              <a:rPr lang="ru-RU" sz="1200" dirty="0">
                <a:solidFill>
                  <a:srgbClr val="000099"/>
                </a:solidFill>
              </a:rPr>
              <a:t>).</a:t>
            </a:r>
          </a:p>
          <a:p>
            <a:pPr marL="171450" lvl="0" indent="-171450" algn="just">
              <a:buFont typeface="Arial" pitchFamily="34" charset="0"/>
              <a:buChar char="•"/>
            </a:pPr>
            <a:r>
              <a:rPr lang="ru-RU" sz="1200" b="1" dirty="0">
                <a:solidFill>
                  <a:srgbClr val="000099"/>
                </a:solidFill>
              </a:rPr>
              <a:t>Расширения</a:t>
            </a:r>
            <a:r>
              <a:rPr lang="ru-RU" sz="1200" dirty="0">
                <a:solidFill>
                  <a:srgbClr val="000099"/>
                </a:solidFill>
              </a:rPr>
              <a:t> (</a:t>
            </a:r>
            <a:r>
              <a:rPr lang="ru-RU" sz="1200" dirty="0" err="1">
                <a:solidFill>
                  <a:srgbClr val="000099"/>
                </a:solidFill>
              </a:rPr>
              <a:t>extend</a:t>
            </a:r>
            <a:r>
              <a:rPr lang="ru-RU" sz="1200" dirty="0">
                <a:solidFill>
                  <a:srgbClr val="000099"/>
                </a:solidFill>
              </a:rPr>
              <a:t> </a:t>
            </a:r>
            <a:r>
              <a:rPr lang="ru-RU" sz="1200" dirty="0" err="1">
                <a:solidFill>
                  <a:srgbClr val="000099"/>
                </a:solidFill>
              </a:rPr>
              <a:t>relationship</a:t>
            </a:r>
            <a:r>
              <a:rPr lang="ru-RU" sz="1200" dirty="0">
                <a:solidFill>
                  <a:srgbClr val="000099"/>
                </a:solidFill>
              </a:rPr>
              <a:t>).</a:t>
            </a:r>
          </a:p>
          <a:p>
            <a:pPr marL="171450" lvl="0" indent="-171450" algn="just">
              <a:buFont typeface="Arial" pitchFamily="34" charset="0"/>
              <a:buChar char="•"/>
            </a:pPr>
            <a:r>
              <a:rPr lang="ru-RU" sz="1200" b="1" dirty="0">
                <a:solidFill>
                  <a:srgbClr val="000099"/>
                </a:solidFill>
              </a:rPr>
              <a:t>Обобщения</a:t>
            </a:r>
            <a:r>
              <a:rPr lang="ru-RU" sz="1200" dirty="0">
                <a:solidFill>
                  <a:srgbClr val="000099"/>
                </a:solidFill>
              </a:rPr>
              <a:t> (</a:t>
            </a:r>
            <a:r>
              <a:rPr lang="ru-RU" sz="1200" dirty="0" err="1">
                <a:solidFill>
                  <a:srgbClr val="000099"/>
                </a:solidFill>
              </a:rPr>
              <a:t>generalization</a:t>
            </a:r>
            <a:r>
              <a:rPr lang="ru-RU" sz="1200" dirty="0">
                <a:solidFill>
                  <a:srgbClr val="000099"/>
                </a:solidFill>
              </a:rPr>
              <a:t> </a:t>
            </a:r>
            <a:r>
              <a:rPr lang="ru-RU" sz="1200" dirty="0" err="1">
                <a:solidFill>
                  <a:srgbClr val="000099"/>
                </a:solidFill>
              </a:rPr>
              <a:t>relationship</a:t>
            </a:r>
            <a:r>
              <a:rPr lang="ru-RU" sz="1200" dirty="0">
                <a:solidFill>
                  <a:srgbClr val="000099"/>
                </a:solidFill>
              </a:rPr>
              <a:t>).</a:t>
            </a:r>
          </a:p>
          <a:p>
            <a:pPr lvl="0" algn="just"/>
            <a:r>
              <a:rPr lang="ru-RU" sz="1200" dirty="0">
                <a:solidFill>
                  <a:srgbClr val="000099"/>
                </a:solidFill>
              </a:rPr>
              <a:t>При этом общие свойства вариантов использования могут быть представлены тремя различными способами, а именно - с помощью отношений включения, расширения и обобщения.</a:t>
            </a:r>
          </a:p>
          <a:p>
            <a:pPr lvl="0" algn="just"/>
            <a:endParaRPr lang="ru-RU" sz="1200" dirty="0">
              <a:solidFill>
                <a:srgbClr val="000099"/>
              </a:solidFill>
            </a:endParaRPr>
          </a:p>
        </p:txBody>
      </p:sp>
    </p:spTree>
    <p:extLst>
      <p:ext uri="{BB962C8B-B14F-4D97-AF65-F5344CB8AC3E}">
        <p14:creationId xmlns:p14="http://schemas.microsoft.com/office/powerpoint/2010/main" val="111229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000099"/>
                </a:solidFill>
              </a:rPr>
              <a:t>Отношение ассоциации</a:t>
            </a:r>
          </a:p>
        </p:txBody>
      </p:sp>
      <p:sp>
        <p:nvSpPr>
          <p:cNvPr id="3" name="Прямоугольник 2"/>
          <p:cNvSpPr/>
          <p:nvPr/>
        </p:nvSpPr>
        <p:spPr>
          <a:xfrm>
            <a:off x="0" y="461651"/>
            <a:ext cx="9144000" cy="2308324"/>
          </a:xfrm>
          <a:prstGeom prst="rect">
            <a:avLst/>
          </a:prstGeom>
        </p:spPr>
        <p:txBody>
          <a:bodyPr wrap="square">
            <a:spAutoFit/>
          </a:bodyPr>
          <a:lstStyle/>
          <a:p>
            <a:pPr lvl="0" algn="just"/>
            <a:r>
              <a:rPr lang="ru-RU" sz="1200" b="1" dirty="0">
                <a:solidFill>
                  <a:srgbClr val="CC3300"/>
                </a:solidFill>
              </a:rPr>
              <a:t>Отношение ассоциации</a:t>
            </a:r>
            <a:r>
              <a:rPr lang="ru-RU" sz="1200" dirty="0">
                <a:solidFill>
                  <a:srgbClr val="000099"/>
                </a:solidFill>
              </a:rPr>
              <a:t> - одно из фундаментальных понятий в языке UML и в той или иной степени используется при построении всех графических моделей систем в форме канонических диаграмм. Применительно к диаграммам вариантов использования ассоциация служит для обозначения специфической роли актера при его взаимодействии с отдельным вариантом использования. Другими словами, ассоциация специфицирует семантические особенности взаимодействия актеров и вариантов использования в графической модели системы. На диаграмме вариантов использования, так же как и на других диаграммах, отношение ассоциации обозначается сплошной линией между актером и вариантом использования. Эта линия может иметь некоторые дополнительные обозначения, например, имя и кратность.</a:t>
            </a:r>
          </a:p>
          <a:p>
            <a:pPr lvl="0" algn="just"/>
            <a:r>
              <a:rPr lang="ru-RU" sz="1200" dirty="0">
                <a:solidFill>
                  <a:srgbClr val="000099"/>
                </a:solidFill>
              </a:rPr>
              <a:t>В контексте диаграммы вариантов использования отношение ассоциации между актером и вариантом использования может указывать на то, что актер инициирует соответствующий вариант использования. Такого актера называют </a:t>
            </a:r>
            <a:r>
              <a:rPr lang="ru-RU" sz="1200" b="1" i="1" dirty="0">
                <a:solidFill>
                  <a:srgbClr val="000099"/>
                </a:solidFill>
              </a:rPr>
              <a:t>главным</a:t>
            </a:r>
            <a:r>
              <a:rPr lang="ru-RU" sz="1200" dirty="0">
                <a:solidFill>
                  <a:srgbClr val="000099"/>
                </a:solidFill>
              </a:rPr>
              <a:t>. В других случаях подобная ассоциация может указывать на актера, которому предоставляется справочная информация о результатах функционирования моделируемой системы. Таких актеров часто называют </a:t>
            </a:r>
            <a:r>
              <a:rPr lang="ru-RU" sz="1200" b="1" i="1" dirty="0">
                <a:solidFill>
                  <a:srgbClr val="000099"/>
                </a:solidFill>
              </a:rPr>
              <a:t>второстепенными</a:t>
            </a:r>
            <a:r>
              <a:rPr lang="ru-RU" sz="1200" dirty="0">
                <a:solidFill>
                  <a:srgbClr val="000099"/>
                </a:solidFill>
              </a:rPr>
              <a:t>. </a:t>
            </a:r>
          </a:p>
          <a:p>
            <a:pPr lvl="0" algn="just"/>
            <a:endParaRPr lang="ru-RU" sz="1200" dirty="0">
              <a:solidFill>
                <a:srgbClr val="000099"/>
              </a:solidFill>
            </a:endParaRPr>
          </a:p>
        </p:txBody>
      </p:sp>
      <p:pic>
        <p:nvPicPr>
          <p:cNvPr id="4" name="Рисунок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0" y="2715766"/>
            <a:ext cx="6696075"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1118956"/>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10195</TotalTime>
  <Words>4102</Words>
  <Application>Microsoft Office PowerPoint</Application>
  <PresentationFormat>Экран (16:9)</PresentationFormat>
  <Paragraphs>180</Paragraphs>
  <Slides>22</Slides>
  <Notes>3</Notes>
  <HiddenSlides>0</HiddenSlides>
  <MMClips>0</MMClips>
  <ScaleCrop>false</ScaleCrop>
  <HeadingPairs>
    <vt:vector size="6" baseType="variant">
      <vt:variant>
        <vt:lpstr>Использованные шрифты</vt:lpstr>
      </vt:variant>
      <vt:variant>
        <vt:i4>2</vt:i4>
      </vt:variant>
      <vt:variant>
        <vt:lpstr>Тема</vt:lpstr>
      </vt:variant>
      <vt:variant>
        <vt:i4>3</vt:i4>
      </vt:variant>
      <vt:variant>
        <vt:lpstr>Заголовки слайдов</vt:lpstr>
      </vt:variant>
      <vt:variant>
        <vt:i4>22</vt:i4>
      </vt:variant>
    </vt:vector>
  </HeadingPairs>
  <TitlesOfParts>
    <vt:vector size="27" baseType="lpstr">
      <vt:lpstr>Arial</vt:lpstr>
      <vt:lpstr>Wingdings</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Потоки событий. Примеры</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535</cp:revision>
  <dcterms:created xsi:type="dcterms:W3CDTF">2014-10-05T21:41:36Z</dcterms:created>
  <dcterms:modified xsi:type="dcterms:W3CDTF">2022-04-12T07:54:23Z</dcterms:modified>
</cp:coreProperties>
</file>