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23"/>
  </p:notesMasterIdLst>
  <p:handoutMasterIdLst>
    <p:handoutMasterId r:id="rId24"/>
  </p:handoutMasterIdLst>
  <p:sldIdLst>
    <p:sldId id="330" r:id="rId4"/>
    <p:sldId id="497" r:id="rId5"/>
    <p:sldId id="514" r:id="rId6"/>
    <p:sldId id="513" r:id="rId7"/>
    <p:sldId id="499" r:id="rId8"/>
    <p:sldId id="515" r:id="rId9"/>
    <p:sldId id="516" r:id="rId10"/>
    <p:sldId id="518" r:id="rId11"/>
    <p:sldId id="519" r:id="rId12"/>
    <p:sldId id="520" r:id="rId13"/>
    <p:sldId id="521" r:id="rId14"/>
    <p:sldId id="522" r:id="rId15"/>
    <p:sldId id="523" r:id="rId16"/>
    <p:sldId id="524" r:id="rId17"/>
    <p:sldId id="525" r:id="rId18"/>
    <p:sldId id="526" r:id="rId19"/>
    <p:sldId id="527" r:id="rId20"/>
    <p:sldId id="528" r:id="rId21"/>
    <p:sldId id="502" r:id="rId22"/>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CC3300"/>
    <a:srgbClr val="009900"/>
    <a:srgbClr val="ABDB77"/>
    <a:srgbClr val="FFCD2D"/>
    <a:srgbClr val="E6AF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p:cViewPr varScale="1">
        <p:scale>
          <a:sx n="113" d="100"/>
          <a:sy n="113" d="100"/>
        </p:scale>
        <p:origin x="614" y="91"/>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2</a:t>
            </a:fld>
            <a:endParaRPr lang="ru-RU"/>
          </a:p>
        </p:txBody>
      </p:sp>
    </p:spTree>
    <p:extLst>
      <p:ext uri="{BB962C8B-B14F-4D97-AF65-F5344CB8AC3E}">
        <p14:creationId xmlns:p14="http://schemas.microsoft.com/office/powerpoint/2010/main" val="309152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3</a:t>
            </a:fld>
            <a:endParaRPr lang="ru-RU"/>
          </a:p>
        </p:txBody>
      </p:sp>
    </p:spTree>
    <p:extLst>
      <p:ext uri="{BB962C8B-B14F-4D97-AF65-F5344CB8AC3E}">
        <p14:creationId xmlns:p14="http://schemas.microsoft.com/office/powerpoint/2010/main" val="3091529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4</a:t>
            </a:fld>
            <a:endParaRPr lang="ru-RU"/>
          </a:p>
        </p:txBody>
      </p:sp>
    </p:spTree>
    <p:extLst>
      <p:ext uri="{BB962C8B-B14F-4D97-AF65-F5344CB8AC3E}">
        <p14:creationId xmlns:p14="http://schemas.microsoft.com/office/powerpoint/2010/main" val="3091529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1146752" y="4763019"/>
            <a:ext cx="6822628" cy="276999"/>
          </a:xfrm>
          <a:prstGeom prst="rect">
            <a:avLst/>
          </a:prstGeom>
          <a:noFill/>
          <a:ln w="9525">
            <a:noFill/>
            <a:miter lim="800000"/>
            <a:headEnd/>
            <a:tailEnd/>
          </a:ln>
          <a:effectLst/>
        </p:spPr>
        <p:txBody>
          <a:bodyPr wrap="square">
            <a:spAutoFit/>
          </a:bodyPr>
          <a:lstStyle/>
          <a:p>
            <a:pPr algn="ctr"/>
            <a:r>
              <a:rPr lang="ru-RU" sz="1200" b="1" dirty="0">
                <a:solidFill>
                  <a:srgbClr val="000099"/>
                </a:solidFill>
                <a:effectLst>
                  <a:outerShdw blurRad="38100" dist="38100" dir="2700000" algn="tl">
                    <a:srgbClr val="C0C0C0"/>
                  </a:outerShdw>
                </a:effectLst>
              </a:rPr>
              <a:t>Диаграмма деятельности</a:t>
            </a: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19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0" y="2928888"/>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C0C0C0"/>
                  </a:outerShdw>
                </a:effectLst>
              </a:rPr>
              <a:t>Лекция 9</a:t>
            </a:r>
            <a:r>
              <a:rPr lang="en-US" sz="2000" b="1" dirty="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Диаграмма деятельности</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09.03.03 – Прикладная информатика</a:t>
            </a: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998879"/>
            <a:ext cx="9144000" cy="584775"/>
          </a:xfrm>
          <a:prstGeom prst="rect">
            <a:avLst/>
          </a:prstGeom>
        </p:spPr>
        <p:txBody>
          <a:bodyPr wrap="square">
            <a:spAutoFit/>
          </a:bodyPr>
          <a:lstStyle/>
          <a:p>
            <a:pPr algn="ctr"/>
            <a:r>
              <a:rPr lang="en-US" sz="3200" b="1" dirty="0">
                <a:solidFill>
                  <a:srgbClr val="000099"/>
                </a:solidFill>
                <a:effectLst>
                  <a:outerShdw blurRad="38100" dist="38100" dir="2700000" algn="tl">
                    <a:srgbClr val="C0C0C0"/>
                  </a:outerShdw>
                </a:effectLst>
              </a:rPr>
              <a:t>Case-</a:t>
            </a:r>
            <a:r>
              <a:rPr lang="ru-RU" sz="3200" b="1" dirty="0">
                <a:solidFill>
                  <a:srgbClr val="000099"/>
                </a:solidFill>
                <a:effectLst>
                  <a:outerShdw blurRad="38100" dist="38100" dir="2700000" algn="tl">
                    <a:srgbClr val="C0C0C0"/>
                  </a:outerShdw>
                </a:effectLst>
              </a:rPr>
              <a:t>средства проектирования БД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Дорожки</a:t>
            </a:r>
          </a:p>
        </p:txBody>
      </p:sp>
      <p:sp>
        <p:nvSpPr>
          <p:cNvPr id="3" name="Прямоугольник 2"/>
          <p:cNvSpPr/>
          <p:nvPr/>
        </p:nvSpPr>
        <p:spPr>
          <a:xfrm>
            <a:off x="0" y="461651"/>
            <a:ext cx="9144000" cy="830997"/>
          </a:xfrm>
          <a:prstGeom prst="rect">
            <a:avLst/>
          </a:prstGeom>
        </p:spPr>
        <p:txBody>
          <a:bodyPr wrap="square">
            <a:spAutoFit/>
          </a:bodyPr>
          <a:lstStyle/>
          <a:p>
            <a:pPr lvl="0" algn="just"/>
            <a:r>
              <a:rPr lang="ru-RU" sz="1200" dirty="0">
                <a:solidFill>
                  <a:srgbClr val="000099"/>
                </a:solidFill>
              </a:rPr>
              <a:t>При моделировании течения бизнес-процессов иногда бывает полезно разбить состояния деятельности на диаграммах деятельности на группы, каждая из которых представляет отдел компании, отвечающий за ту или иную работу. В UML такие группы называются дорожками, поскольку визуально каждая группа отделяется от соседних вертикальной чертой, как плавательные дорожки в бассейне. Дорожки - разновидность пакетов, описывающие связанную совокупность работ.</a:t>
            </a:r>
          </a:p>
        </p:txBody>
      </p:sp>
      <p:sp>
        <p:nvSpPr>
          <p:cNvPr id="5" name="Прямоугольник 4"/>
          <p:cNvSpPr/>
          <p:nvPr/>
        </p:nvSpPr>
        <p:spPr>
          <a:xfrm>
            <a:off x="-2438" y="1203598"/>
            <a:ext cx="5798573" cy="3046988"/>
          </a:xfrm>
          <a:prstGeom prst="rect">
            <a:avLst/>
          </a:prstGeom>
        </p:spPr>
        <p:txBody>
          <a:bodyPr wrap="square">
            <a:spAutoFit/>
          </a:bodyPr>
          <a:lstStyle/>
          <a:p>
            <a:pPr lvl="0" algn="just"/>
            <a:endParaRPr lang="ru-RU" sz="1200" dirty="0">
              <a:solidFill>
                <a:srgbClr val="000099"/>
              </a:solidFill>
            </a:endParaRPr>
          </a:p>
          <a:p>
            <a:pPr lvl="0" algn="just"/>
            <a:r>
              <a:rPr lang="ru-RU" sz="1200" dirty="0">
                <a:solidFill>
                  <a:srgbClr val="000099"/>
                </a:solidFill>
              </a:rPr>
              <a:t>Каждой присутствующей на диаграмме дорожке присваивается уникальное имя. Никакой глубокой семантики дорожка не несет, разве что может отражать некоторую сущность реального мира. Каждая дорожка представляет сферу ответственности за часть всей работы, изображенной на диаграмме, и в конечном счете может быть реализована одним или несколькими классами. На диаграмме деятельности, разбитой на дорожки, каждая деятельность принадлежит ровно одной дорожке, но переходы могут пересекать границы дорожек.</a:t>
            </a:r>
          </a:p>
          <a:p>
            <a:pPr lvl="0" algn="just"/>
            <a:endParaRPr lang="ru-RU" sz="1200" dirty="0">
              <a:solidFill>
                <a:srgbClr val="000099"/>
              </a:solidFill>
            </a:endParaRPr>
          </a:p>
          <a:p>
            <a:pPr lvl="0" algn="just"/>
            <a:r>
              <a:rPr lang="ru-RU" sz="1200" dirty="0">
                <a:solidFill>
                  <a:srgbClr val="000099"/>
                </a:solidFill>
              </a:rPr>
              <a:t>Имеется некоторая связь между дорожками и параллельными потоками выполнения. Концептуально деятельность внутри каждой дорожки обычно - но не всегда - рассматривается отдельно от деятельности в соседних дорожках. Это разумно, поскольку в реальном мире подразделения организации, представленные дорожками, как правило, независимы и функционируют параллельно.</a:t>
            </a:r>
          </a:p>
        </p:txBody>
      </p:sp>
      <p:pic>
        <p:nvPicPr>
          <p:cNvPr id="2" name="Рисунок 1">
            <a:extLst>
              <a:ext uri="{FF2B5EF4-FFF2-40B4-BE49-F238E27FC236}">
                <a16:creationId xmlns:a16="http://schemas.microsoft.com/office/drawing/2014/main" id="{2A2C3745-B0D4-4056-BBD4-CAD93EF007B6}"/>
              </a:ext>
            </a:extLst>
          </p:cNvPr>
          <p:cNvPicPr>
            <a:picLocks noChangeAspect="1"/>
          </p:cNvPicPr>
          <p:nvPr/>
        </p:nvPicPr>
        <p:blipFill>
          <a:blip r:embed="rId2"/>
          <a:stretch>
            <a:fillRect/>
          </a:stretch>
        </p:blipFill>
        <p:spPr>
          <a:xfrm>
            <a:off x="5796136" y="1275606"/>
            <a:ext cx="3331347" cy="3323562"/>
          </a:xfrm>
          <a:prstGeom prst="rect">
            <a:avLst/>
          </a:prstGeom>
        </p:spPr>
      </p:pic>
    </p:spTree>
    <p:extLst>
      <p:ext uri="{BB962C8B-B14F-4D97-AF65-F5344CB8AC3E}">
        <p14:creationId xmlns:p14="http://schemas.microsoft.com/office/powerpoint/2010/main" val="279965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Траектория объекта</a:t>
            </a:r>
          </a:p>
        </p:txBody>
      </p:sp>
      <p:sp>
        <p:nvSpPr>
          <p:cNvPr id="3" name="Прямоугольник 2"/>
          <p:cNvSpPr/>
          <p:nvPr/>
        </p:nvSpPr>
        <p:spPr>
          <a:xfrm>
            <a:off x="0" y="411510"/>
            <a:ext cx="9144000" cy="1200329"/>
          </a:xfrm>
          <a:prstGeom prst="rect">
            <a:avLst/>
          </a:prstGeom>
        </p:spPr>
        <p:txBody>
          <a:bodyPr wrap="square">
            <a:spAutoFit/>
          </a:bodyPr>
          <a:lstStyle/>
          <a:p>
            <a:pPr algn="just"/>
            <a:r>
              <a:rPr lang="ru-RU" sz="1200" dirty="0">
                <a:solidFill>
                  <a:srgbClr val="000099"/>
                </a:solidFill>
              </a:rPr>
              <a:t>В потоке управления, ассоциированном с диаграммой деятельности, могут участвовать объекты. К примеру, для последовательности операций по обработке заказа, которая изображена на рисунке, словарь проблемной области будет, вероятно, включать такие классы, как Заказ и Счет. Некоторые виды деятельности будут порождать объекты-экземпляры этих   классов   (например,   Обработать   заказ   создаст   объект   Заказ),   тогда</a:t>
            </a:r>
          </a:p>
          <a:p>
            <a:pPr algn="just"/>
            <a:r>
              <a:rPr lang="ru-RU" sz="1200" dirty="0">
                <a:solidFill>
                  <a:srgbClr val="000099"/>
                </a:solidFill>
              </a:rPr>
              <a:t>как  другие  виды  деятельности  будут  модифицировать эти объекты (например, </a:t>
            </a:r>
          </a:p>
          <a:p>
            <a:pPr algn="just"/>
            <a:r>
              <a:rPr lang="ru-RU" sz="1200" dirty="0">
                <a:solidFill>
                  <a:srgbClr val="000099"/>
                </a:solidFill>
              </a:rPr>
              <a:t>Отгрузить заказ может изменить состояние объекта Заказ на выполнен).</a:t>
            </a:r>
          </a:p>
        </p:txBody>
      </p:sp>
      <p:pic>
        <p:nvPicPr>
          <p:cNvPr id="2" name="Рисунок 1">
            <a:extLst>
              <a:ext uri="{FF2B5EF4-FFF2-40B4-BE49-F238E27FC236}">
                <a16:creationId xmlns:a16="http://schemas.microsoft.com/office/drawing/2014/main" id="{E8CD0438-0B45-4163-8B75-DC2338F0958E}"/>
              </a:ext>
            </a:extLst>
          </p:cNvPr>
          <p:cNvPicPr>
            <a:picLocks noChangeAspect="1"/>
          </p:cNvPicPr>
          <p:nvPr/>
        </p:nvPicPr>
        <p:blipFill>
          <a:blip r:embed="rId2"/>
          <a:stretch>
            <a:fillRect/>
          </a:stretch>
        </p:blipFill>
        <p:spPr>
          <a:xfrm>
            <a:off x="6010650" y="987574"/>
            <a:ext cx="3133681" cy="3600400"/>
          </a:xfrm>
          <a:prstGeom prst="rect">
            <a:avLst/>
          </a:prstGeom>
        </p:spPr>
      </p:pic>
      <p:sp>
        <p:nvSpPr>
          <p:cNvPr id="4" name="Прямоугольник 3">
            <a:extLst>
              <a:ext uri="{FF2B5EF4-FFF2-40B4-BE49-F238E27FC236}">
                <a16:creationId xmlns:a16="http://schemas.microsoft.com/office/drawing/2014/main" id="{743BA1E3-B063-4F96-9FF3-E67DFC9EDB06}"/>
              </a:ext>
            </a:extLst>
          </p:cNvPr>
          <p:cNvSpPr/>
          <p:nvPr/>
        </p:nvSpPr>
        <p:spPr>
          <a:xfrm>
            <a:off x="-331" y="1556087"/>
            <a:ext cx="6010650" cy="2123658"/>
          </a:xfrm>
          <a:prstGeom prst="rect">
            <a:avLst/>
          </a:prstGeom>
        </p:spPr>
        <p:txBody>
          <a:bodyPr wrap="square">
            <a:spAutoFit/>
          </a:bodyPr>
          <a:lstStyle/>
          <a:p>
            <a:pPr algn="just"/>
            <a:r>
              <a:rPr lang="ru-RU" sz="1200" dirty="0">
                <a:solidFill>
                  <a:srgbClr val="000099"/>
                </a:solidFill>
              </a:rPr>
              <a:t>Как видно из рисунка, относящиеся к деятельности объекты можно включить в диаграмму деятельности и с помощью символа зависимости привязать к той деятельности или переходу, где они создаются, модифицируются или уничтожаются. Такое сочетание зависимостей и объекта называется траекторией объекта (</a:t>
            </a:r>
            <a:r>
              <a:rPr lang="ru-RU" sz="1200" dirty="0" err="1">
                <a:solidFill>
                  <a:srgbClr val="000099"/>
                </a:solidFill>
              </a:rPr>
              <a:t>Object</a:t>
            </a:r>
            <a:r>
              <a:rPr lang="ru-RU" sz="1200" dirty="0">
                <a:solidFill>
                  <a:srgbClr val="000099"/>
                </a:solidFill>
              </a:rPr>
              <a:t> </a:t>
            </a:r>
            <a:r>
              <a:rPr lang="ru-RU" sz="1200" dirty="0" err="1">
                <a:solidFill>
                  <a:srgbClr val="000099"/>
                </a:solidFill>
              </a:rPr>
              <a:t>flow</a:t>
            </a:r>
            <a:r>
              <a:rPr lang="ru-RU" sz="1200" dirty="0">
                <a:solidFill>
                  <a:srgbClr val="000099"/>
                </a:solidFill>
              </a:rPr>
              <a:t>), поскольку описывает его участие в потоке управления.</a:t>
            </a:r>
          </a:p>
          <a:p>
            <a:pPr algn="just"/>
            <a:endParaRPr lang="ru-RU" sz="1200" dirty="0">
              <a:solidFill>
                <a:srgbClr val="000099"/>
              </a:solidFill>
            </a:endParaRPr>
          </a:p>
          <a:p>
            <a:pPr algn="just"/>
            <a:r>
              <a:rPr lang="ru-RU" sz="1200" dirty="0">
                <a:solidFill>
                  <a:srgbClr val="000099"/>
                </a:solidFill>
              </a:rPr>
              <a:t>Кроме изображения траектории объекта на диаграмме деятельности вы можете показать, как изменяются его роль, состояние и значения атрибутов. Как показано на рисунке, для изображения состояния объекта его имя заключается в скобки и помещается под именем объекта. Аналогично можно представить и значения атрибутов объекта. </a:t>
            </a:r>
          </a:p>
        </p:txBody>
      </p:sp>
    </p:spTree>
    <p:extLst>
      <p:ext uri="{BB962C8B-B14F-4D97-AF65-F5344CB8AC3E}">
        <p14:creationId xmlns:p14="http://schemas.microsoft.com/office/powerpoint/2010/main" val="254186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Типичные примеры применения </a:t>
            </a:r>
          </a:p>
        </p:txBody>
      </p:sp>
      <p:sp>
        <p:nvSpPr>
          <p:cNvPr id="3" name="Прямоугольник 2"/>
          <p:cNvSpPr/>
          <p:nvPr/>
        </p:nvSpPr>
        <p:spPr>
          <a:xfrm>
            <a:off x="0" y="411510"/>
            <a:ext cx="9144000" cy="4185761"/>
          </a:xfrm>
          <a:prstGeom prst="rect">
            <a:avLst/>
          </a:prstGeom>
        </p:spPr>
        <p:txBody>
          <a:bodyPr wrap="square">
            <a:spAutoFit/>
          </a:bodyPr>
          <a:lstStyle/>
          <a:p>
            <a:pPr algn="just"/>
            <a:r>
              <a:rPr lang="ru-RU" sz="1400" dirty="0">
                <a:solidFill>
                  <a:srgbClr val="000099"/>
                </a:solidFill>
              </a:rPr>
              <a:t>Диаграммы деятельности используются для моделирования динамических аспектов системы. Эти динамические аспекты могут предполагать деятельность любого уровня абстракции любого вида системной архитектуры, включая классы (в том числе активные), интерфейсы, компоненты и узлы. </a:t>
            </a:r>
          </a:p>
          <a:p>
            <a:pPr algn="just"/>
            <a:r>
              <a:rPr lang="ru-RU" sz="1400" dirty="0">
                <a:solidFill>
                  <a:srgbClr val="000099"/>
                </a:solidFill>
              </a:rPr>
              <a:t>Использовать диаграмму деятельности для моделирования некоторого динамического аспекта системы можно в контексте практически любого элемента модели. Но чаще всего они рассматриваются в контексте системы в целом, подсистемы, операции или класса. Можно присоединять диаграммы деятельности к прецедентам и кооперациям (для моделирования динамических аспектов сообщества объектов). </a:t>
            </a:r>
          </a:p>
          <a:p>
            <a:pPr algn="just"/>
            <a:r>
              <a:rPr lang="ru-RU" sz="1400" dirty="0">
                <a:solidFill>
                  <a:srgbClr val="000099"/>
                </a:solidFill>
              </a:rPr>
              <a:t>При моделировании динамических аспектов системы диаграммы деятельности применяются в основном двумя способами: </a:t>
            </a:r>
            <a:endParaRPr lang="ru-RU" dirty="0"/>
          </a:p>
          <a:p>
            <a:pPr marL="285750" indent="-285750" algn="just">
              <a:buFont typeface="Arial" panose="020B0604020202020204" pitchFamily="34" charset="0"/>
              <a:buChar char="•"/>
            </a:pPr>
            <a:r>
              <a:rPr lang="ru-RU" sz="1400" dirty="0">
                <a:solidFill>
                  <a:srgbClr val="000099"/>
                </a:solidFill>
              </a:rPr>
              <a:t>для моделирования рабочего процесса. Здесь внимание фокусируется на деятельности с точки зрения актеров, которые сотрудничают с системой. Рабочие процессы часто оказываются с внешней, обращенной к пользователю стороны программной системы и используются для визуализации, специфицирования, конструирования и документирования бизнес-процессов, составляющих существо разрабатываемой системы. Для такого применения диаграмм деятельности моделирование траекторий объектов имеет особенно важное значение; </a:t>
            </a:r>
          </a:p>
          <a:p>
            <a:pPr marL="285750" indent="-285750" algn="just">
              <a:buFont typeface="Arial" panose="020B0604020202020204" pitchFamily="34" charset="0"/>
              <a:buChar char="•"/>
            </a:pPr>
            <a:r>
              <a:rPr lang="ru-RU" sz="1400" dirty="0">
                <a:solidFill>
                  <a:srgbClr val="000099"/>
                </a:solidFill>
              </a:rPr>
              <a:t>для моделирования операции. В этом случае диаграммы деятельности используются как блок-схемы для моделирования деталей вычислений. Для такого применения особенно важно моделирование точек ветвления, разделения и слияния. При этом контекст диаграммы деятельности включает параметры операции и ее локальные объекты. </a:t>
            </a:r>
          </a:p>
        </p:txBody>
      </p:sp>
    </p:spTree>
    <p:extLst>
      <p:ext uri="{BB962C8B-B14F-4D97-AF65-F5344CB8AC3E}">
        <p14:creationId xmlns:p14="http://schemas.microsoft.com/office/powerpoint/2010/main" val="374201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Типичные приемы моделирования. Рабочий процесс</a:t>
            </a:r>
          </a:p>
        </p:txBody>
      </p:sp>
      <p:sp>
        <p:nvSpPr>
          <p:cNvPr id="3" name="Прямоугольник 2"/>
          <p:cNvSpPr/>
          <p:nvPr/>
        </p:nvSpPr>
        <p:spPr>
          <a:xfrm>
            <a:off x="0" y="411510"/>
            <a:ext cx="9144000" cy="4324261"/>
          </a:xfrm>
          <a:prstGeom prst="rect">
            <a:avLst/>
          </a:prstGeom>
        </p:spPr>
        <p:txBody>
          <a:bodyPr wrap="square">
            <a:spAutoFit/>
          </a:bodyPr>
          <a:lstStyle/>
          <a:p>
            <a:pPr algn="just"/>
            <a:r>
              <a:rPr lang="ru-RU" sz="1100" dirty="0">
                <a:solidFill>
                  <a:srgbClr val="000099"/>
                </a:solidFill>
              </a:rPr>
              <a:t>Программные системы не существуют изолированно; всегда имеется некоторый контекст, в рамках которого система функционирует, причем он всегда включает актеры, взаимодействующие с системой. Рассматривая необходимое для бизнеса программное обеспечение масштаба предприятия, вы обязательно обнаружите, что автоматизированная система работает в контексте бизнес-процессов более высокого уровня. Такие бизнес-процессы являются примерами рабочих процессов, поскольку описывают, как функционирует предприятие и какие в него вовлечены объекты. Например, в розничной торговле имеются как автоматизированные системы (скажем, кассовые терминалы, взаимодействующие с подсистемами маркетинга и складского учета), так и неавтоматизированные (люди, работающие в торговых точках, в отделах дистанционных продаж, маркетинга, заказов и отгрузки). Моделировать эти бизнес-процессы с точки зрения кооперации различных автоматизированных и неавтоматизированных систем можно с помощью диаграмм деятельности.</a:t>
            </a:r>
          </a:p>
          <a:p>
            <a:pPr algn="just"/>
            <a:r>
              <a:rPr lang="ru-RU" sz="1100" dirty="0">
                <a:solidFill>
                  <a:srgbClr val="000099"/>
                </a:solidFill>
              </a:rPr>
              <a:t>Для того чтобы построить модель рабочего процесса, необходимо следующее:</a:t>
            </a:r>
            <a:endParaRPr lang="ru-RU" sz="1100" dirty="0"/>
          </a:p>
          <a:p>
            <a:pPr marL="228600" indent="-228600" algn="just">
              <a:buFont typeface="+mj-lt"/>
              <a:buAutoNum type="arabicPeriod"/>
            </a:pPr>
            <a:r>
              <a:rPr lang="ru-RU" sz="1100" dirty="0">
                <a:solidFill>
                  <a:srgbClr val="000099"/>
                </a:solidFill>
              </a:rPr>
              <a:t>Выделите какой-либо участок рабочего процесса. Проектируя непростые системы, невозможно отразить все представляющие интерес последовательности на одной диаграмме. </a:t>
            </a:r>
          </a:p>
          <a:p>
            <a:pPr marL="228600" indent="-228600" algn="just">
              <a:buFont typeface="+mj-lt"/>
              <a:buAutoNum type="arabicPeriod"/>
            </a:pPr>
            <a:r>
              <a:rPr lang="ru-RU" sz="1100" dirty="0">
                <a:solidFill>
                  <a:srgbClr val="000099"/>
                </a:solidFill>
              </a:rPr>
              <a:t>Выберите бизнес-объекты, на которые возложена ответственность высокого уровня за части всего рабочего процесса. Это могут быть реальные сущности, вошедшие в системный словарь, или более абстрактные объекты. В любом случае следует создать отдельную дорожку для каждого бизнес-объекта. </a:t>
            </a:r>
          </a:p>
          <a:p>
            <a:pPr marL="228600" indent="-228600" algn="just">
              <a:buFont typeface="+mj-lt"/>
              <a:buAutoNum type="arabicPeriod"/>
            </a:pPr>
            <a:r>
              <a:rPr lang="ru-RU" sz="1100" dirty="0">
                <a:solidFill>
                  <a:srgbClr val="000099"/>
                </a:solidFill>
              </a:rPr>
              <a:t>Идентифицируйте предусловия для начального состояния рабочего процесса и постусловия для его конечного состояния. Это поможет при моделировании границ процесса. </a:t>
            </a:r>
          </a:p>
          <a:p>
            <a:pPr marL="228600" indent="-228600" algn="just">
              <a:buFont typeface="+mj-lt"/>
              <a:buAutoNum type="arabicPeriod"/>
            </a:pPr>
            <a:r>
              <a:rPr lang="ru-RU" sz="1100" dirty="0">
                <a:solidFill>
                  <a:srgbClr val="000099"/>
                </a:solidFill>
              </a:rPr>
              <a:t>Начиная с исходного состояния опишите деятельности и действия, выполняемые в различные моменты времени, а затем отразите их на диаграмме деятельности в виде состояний деятельности или действий. </a:t>
            </a:r>
          </a:p>
          <a:p>
            <a:pPr marL="228600" indent="-228600" algn="just">
              <a:buFont typeface="+mj-lt"/>
              <a:buAutoNum type="arabicPeriod"/>
            </a:pPr>
            <a:r>
              <a:rPr lang="ru-RU" sz="1100" dirty="0">
                <a:solidFill>
                  <a:srgbClr val="000099"/>
                </a:solidFill>
              </a:rPr>
              <a:t>Сложные действия или множества действий, встречающиеся многократно, следует свернуть в состояния деятельности и для каждого из таких состояний составить отдельную диаграмму деятельности. </a:t>
            </a:r>
          </a:p>
          <a:p>
            <a:pPr marL="228600" indent="-228600" algn="just">
              <a:buFont typeface="+mj-lt"/>
              <a:buAutoNum type="arabicPeriod"/>
            </a:pPr>
            <a:r>
              <a:rPr lang="ru-RU" sz="1100" dirty="0">
                <a:solidFill>
                  <a:srgbClr val="000099"/>
                </a:solidFill>
              </a:rPr>
              <a:t>Изобразите переходы, соединяющие состояния этих деятельностей и действий. Сначала нужно сосредоточиться на последовательных потоках, затем перейти к ветвлениям и в последнюю очередь рассмотреть разделения и слияния. </a:t>
            </a:r>
          </a:p>
          <a:p>
            <a:pPr marL="228600" indent="-228600" algn="just">
              <a:buFont typeface="+mj-lt"/>
              <a:buAutoNum type="arabicPeriod"/>
            </a:pPr>
            <a:r>
              <a:rPr lang="ru-RU" sz="1100" dirty="0">
                <a:solidFill>
                  <a:srgbClr val="000099"/>
                </a:solidFill>
              </a:rPr>
              <a:t>Если в рабочий процесс вовлечены важные объекты, изобразите их на диаграмме деятельности. В случае необходимости следует показать изменение значений и состояний таких объектов, чтобы прояснить суть траектории каждого.</a:t>
            </a:r>
          </a:p>
        </p:txBody>
      </p:sp>
    </p:spTree>
    <p:extLst>
      <p:ext uri="{BB962C8B-B14F-4D97-AF65-F5344CB8AC3E}">
        <p14:creationId xmlns:p14="http://schemas.microsoft.com/office/powerpoint/2010/main" val="4273061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Типичные приемы моделирования. Рабочий процесс</a:t>
            </a:r>
          </a:p>
        </p:txBody>
      </p:sp>
      <p:sp>
        <p:nvSpPr>
          <p:cNvPr id="3" name="Прямоугольник 2"/>
          <p:cNvSpPr/>
          <p:nvPr/>
        </p:nvSpPr>
        <p:spPr>
          <a:xfrm>
            <a:off x="-1" y="483518"/>
            <a:ext cx="5516903" cy="3416320"/>
          </a:xfrm>
          <a:prstGeom prst="rect">
            <a:avLst/>
          </a:prstGeom>
        </p:spPr>
        <p:txBody>
          <a:bodyPr wrap="square">
            <a:spAutoFit/>
          </a:bodyPr>
          <a:lstStyle/>
          <a:p>
            <a:pPr lvl="0" algn="just"/>
            <a:r>
              <a:rPr lang="ru-RU" sz="1200" dirty="0">
                <a:solidFill>
                  <a:srgbClr val="000099"/>
                </a:solidFill>
              </a:rPr>
              <a:t>Например, на рисунке показана диаграмма действий для бизнеса, связанного с розничной торговлей. Диаграмма описывает, что происходит, когда клиент возвращает товар, заказанный по почте. Процесс начинается с действия Запрос возврата со стороны Клиента, затем переходит на дорожку Дистанционные продажи (Получить номер возврата), возвращается на дорожку Клиент (Отправить товар), переходит на дорожку Склад (Принять товар, затем Переучесть товар) и завершается на дорожке Бухгалтерия (Кредитовать расчетный счет). Как видно из диаграммы, в процессе участвует один существенный объект (i - экземпляр класса Товар), состояние которого изменяется с возвращен на доступен.</a:t>
            </a:r>
          </a:p>
          <a:p>
            <a:pPr lvl="0" algn="just"/>
            <a:endParaRPr lang="ru-RU" sz="1200" dirty="0">
              <a:solidFill>
                <a:srgbClr val="000099"/>
              </a:solidFill>
            </a:endParaRPr>
          </a:p>
          <a:p>
            <a:pPr lvl="0" algn="just"/>
            <a:r>
              <a:rPr lang="ru-RU" sz="1200" dirty="0">
                <a:solidFill>
                  <a:srgbClr val="000099"/>
                </a:solidFill>
              </a:rPr>
              <a:t>Рабочие процессы, чаще всего представляют собой бизнес-процессы, но это не обязательно. Например, диаграммы действий можно применить для описания процессов разработки программного обеспечения - скажем, процесса управления конфигурацией. В равной мере они пригодны для моделирования непрограммных систем, таких как поток пациентов в учреждении здравоохранения. </a:t>
            </a:r>
          </a:p>
        </p:txBody>
      </p:sp>
      <p:pic>
        <p:nvPicPr>
          <p:cNvPr id="2" name="Рисунок 1">
            <a:extLst>
              <a:ext uri="{FF2B5EF4-FFF2-40B4-BE49-F238E27FC236}">
                <a16:creationId xmlns:a16="http://schemas.microsoft.com/office/drawing/2014/main" id="{7F2022FF-614D-4285-BCBE-082B6929EA03}"/>
              </a:ext>
            </a:extLst>
          </p:cNvPr>
          <p:cNvPicPr>
            <a:picLocks noChangeAspect="1"/>
          </p:cNvPicPr>
          <p:nvPr/>
        </p:nvPicPr>
        <p:blipFill>
          <a:blip r:embed="rId2"/>
          <a:stretch>
            <a:fillRect/>
          </a:stretch>
        </p:blipFill>
        <p:spPr>
          <a:xfrm>
            <a:off x="5516903" y="486627"/>
            <a:ext cx="3627098" cy="2949219"/>
          </a:xfrm>
          <a:prstGeom prst="rect">
            <a:avLst/>
          </a:prstGeom>
        </p:spPr>
      </p:pic>
    </p:spTree>
    <p:extLst>
      <p:ext uri="{BB962C8B-B14F-4D97-AF65-F5344CB8AC3E}">
        <p14:creationId xmlns:p14="http://schemas.microsoft.com/office/powerpoint/2010/main" val="1153890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Типичные приемы моделирования. Операция</a:t>
            </a:r>
          </a:p>
        </p:txBody>
      </p:sp>
      <p:sp>
        <p:nvSpPr>
          <p:cNvPr id="3" name="Прямоугольник 2"/>
          <p:cNvSpPr/>
          <p:nvPr/>
        </p:nvSpPr>
        <p:spPr>
          <a:xfrm>
            <a:off x="0" y="461651"/>
            <a:ext cx="9144000" cy="4093428"/>
          </a:xfrm>
          <a:prstGeom prst="rect">
            <a:avLst/>
          </a:prstGeom>
        </p:spPr>
        <p:txBody>
          <a:bodyPr wrap="square">
            <a:spAutoFit/>
          </a:bodyPr>
          <a:lstStyle/>
          <a:p>
            <a:pPr algn="just"/>
            <a:r>
              <a:rPr lang="ru-RU" sz="1300" dirty="0">
                <a:solidFill>
                  <a:srgbClr val="000099"/>
                </a:solidFill>
              </a:rPr>
              <a:t>Диаграмму деятельности можно присоединить к любому элементу модели для визуализации, специфицирования, конструирования и документирования поведения этого элемента, в частности к классам, интерфейсам, компонентам, узлам, прецедентам и кооперациям. Чаще всего диаграммы деятельности присоединяются к операциям. </a:t>
            </a:r>
          </a:p>
          <a:p>
            <a:pPr algn="just"/>
            <a:r>
              <a:rPr lang="ru-RU" sz="1300" dirty="0">
                <a:solidFill>
                  <a:srgbClr val="000099"/>
                </a:solidFill>
              </a:rPr>
              <a:t>При таком использовании диаграмма деятельности становится просто блок-схемой выполняемых действий. Основное преимущество диаграммы деятельности заключается в том, что все ее элементы семантически связаны с лежащей в ее основе богатой моделью. Например, любая другая операция или сигнал, на который есть ссылка из состояния действия, могут быть проверены на соответствие типа классу целевого объекта. </a:t>
            </a:r>
          </a:p>
          <a:p>
            <a:pPr algn="just"/>
            <a:r>
              <a:rPr lang="ru-RU" sz="1300" dirty="0">
                <a:solidFill>
                  <a:srgbClr val="000099"/>
                </a:solidFill>
              </a:rPr>
              <a:t>Моделирование операции состоит из следующих шагов: </a:t>
            </a:r>
          </a:p>
          <a:p>
            <a:pPr marL="228600" indent="-228600" algn="just">
              <a:buAutoNum type="arabicPeriod"/>
            </a:pPr>
            <a:r>
              <a:rPr lang="ru-RU" sz="1300" dirty="0">
                <a:solidFill>
                  <a:srgbClr val="000099"/>
                </a:solidFill>
              </a:rPr>
              <a:t>Выявить абстракции, относящиеся к операции. Сюда относятся параметры операции (включая тип возвращаемого значения, если таковое имеется), атрибуты объемлющего класса и некоторых соседних классов.</a:t>
            </a:r>
          </a:p>
          <a:p>
            <a:pPr marL="228600" indent="-228600" algn="just">
              <a:buAutoNum type="arabicPeriod"/>
            </a:pPr>
            <a:r>
              <a:rPr lang="ru-RU" sz="1300" dirty="0">
                <a:solidFill>
                  <a:srgbClr val="000099"/>
                </a:solidFill>
              </a:rPr>
              <a:t>Идентифицируйте предусловия в начальном состоянии и постусловия в конечном состоянии операции. Следует идентифицировать также инварианты объемлющего класса, которые должны сохраняться во время выполнения операции. </a:t>
            </a:r>
          </a:p>
          <a:p>
            <a:pPr marL="228600" indent="-228600" algn="just">
              <a:buAutoNum type="arabicPeriod"/>
            </a:pPr>
            <a:r>
              <a:rPr lang="ru-RU" sz="1300" dirty="0">
                <a:solidFill>
                  <a:srgbClr val="000099"/>
                </a:solidFill>
              </a:rPr>
              <a:t>Начиная с исходного состояния операции, специфицируйте деятельности и действия, протекающие во времени, и изобразите их на диаграмме деятельности в виде состояний деятельности или действий. </a:t>
            </a:r>
          </a:p>
          <a:p>
            <a:pPr marL="228600" indent="-228600" algn="just">
              <a:buAutoNum type="arabicPeriod"/>
            </a:pPr>
            <a:r>
              <a:rPr lang="ru-RU" sz="1300" dirty="0">
                <a:solidFill>
                  <a:srgbClr val="000099"/>
                </a:solidFill>
              </a:rPr>
              <a:t>При необходимости используйте точки ветвления для описания условных переходов и итераций. </a:t>
            </a:r>
          </a:p>
          <a:p>
            <a:pPr marL="228600" indent="-228600" algn="just">
              <a:buAutoNum type="arabicPeriod"/>
            </a:pPr>
            <a:r>
              <a:rPr lang="ru-RU" sz="1300" dirty="0">
                <a:solidFill>
                  <a:srgbClr val="000099"/>
                </a:solidFill>
              </a:rPr>
              <a:t>Лишь в том случае, если владельцем операции является активный класс, используйте точки разделения и слияния для описания параллельных потоков выполнения, если в этом возникает необходимость. </a:t>
            </a:r>
          </a:p>
        </p:txBody>
      </p:sp>
    </p:spTree>
    <p:extLst>
      <p:ext uri="{BB962C8B-B14F-4D97-AF65-F5344CB8AC3E}">
        <p14:creationId xmlns:p14="http://schemas.microsoft.com/office/powerpoint/2010/main" val="184089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Типичные приемы моделирования. Операция</a:t>
            </a:r>
          </a:p>
        </p:txBody>
      </p:sp>
      <p:sp>
        <p:nvSpPr>
          <p:cNvPr id="3" name="Прямоугольник 2"/>
          <p:cNvSpPr/>
          <p:nvPr/>
        </p:nvSpPr>
        <p:spPr>
          <a:xfrm>
            <a:off x="0" y="461651"/>
            <a:ext cx="9144000" cy="2123658"/>
          </a:xfrm>
          <a:prstGeom prst="rect">
            <a:avLst/>
          </a:prstGeom>
        </p:spPr>
        <p:txBody>
          <a:bodyPr wrap="square">
            <a:spAutoFit/>
          </a:bodyPr>
          <a:lstStyle/>
          <a:p>
            <a:pPr algn="just"/>
            <a:r>
              <a:rPr lang="ru-RU" sz="1200" dirty="0">
                <a:solidFill>
                  <a:srgbClr val="000099"/>
                </a:solidFill>
              </a:rPr>
              <a:t>Если операция включает в себя взаимодействие сообщества объектов, ее реализацию можно моделировать с использованием коопераций. </a:t>
            </a:r>
          </a:p>
          <a:p>
            <a:pPr algn="just"/>
            <a:r>
              <a:rPr lang="ru-RU" sz="1200" dirty="0">
                <a:solidFill>
                  <a:srgbClr val="000099"/>
                </a:solidFill>
              </a:rPr>
              <a:t>Так, на рисунке представлена диаграмма деятельности для класса </a:t>
            </a:r>
            <a:r>
              <a:rPr lang="ru-RU" sz="1200" dirty="0" err="1">
                <a:solidFill>
                  <a:srgbClr val="000099"/>
                </a:solidFill>
              </a:rPr>
              <a:t>Line</a:t>
            </a:r>
            <a:r>
              <a:rPr lang="ru-RU" sz="1200" dirty="0">
                <a:solidFill>
                  <a:srgbClr val="000099"/>
                </a:solidFill>
              </a:rPr>
              <a:t> (</a:t>
            </a:r>
            <a:r>
              <a:rPr lang="ru-RU" sz="1200" dirty="0" err="1">
                <a:solidFill>
                  <a:srgbClr val="000099"/>
                </a:solidFill>
              </a:rPr>
              <a:t>ПрямаяЛиния</a:t>
            </a:r>
            <a:r>
              <a:rPr lang="ru-RU" sz="1200" dirty="0">
                <a:solidFill>
                  <a:srgbClr val="000099"/>
                </a:solidFill>
              </a:rPr>
              <a:t>), которая описывает алгоритм операции пересечение. Сигнатура алгоритма состоит из одного параметра (</a:t>
            </a:r>
            <a:r>
              <a:rPr lang="en-US" sz="1200" i="1" dirty="0">
                <a:solidFill>
                  <a:srgbClr val="000099"/>
                </a:solidFill>
              </a:rPr>
              <a:t>l</a:t>
            </a:r>
            <a:r>
              <a:rPr lang="ru-RU" sz="1200" dirty="0">
                <a:solidFill>
                  <a:srgbClr val="000099"/>
                </a:solidFill>
              </a:rPr>
              <a:t> - входной параметр класса </a:t>
            </a:r>
            <a:r>
              <a:rPr lang="ru-RU" sz="1200" dirty="0" err="1">
                <a:solidFill>
                  <a:srgbClr val="000099"/>
                </a:solidFill>
              </a:rPr>
              <a:t>Line</a:t>
            </a:r>
            <a:r>
              <a:rPr lang="ru-RU" sz="1200" dirty="0">
                <a:solidFill>
                  <a:srgbClr val="000099"/>
                </a:solidFill>
              </a:rPr>
              <a:t>) и одного возвращаемого значения (класса </a:t>
            </a:r>
            <a:r>
              <a:rPr lang="ru-RU" sz="1200" dirty="0" err="1">
                <a:solidFill>
                  <a:srgbClr val="000099"/>
                </a:solidFill>
              </a:rPr>
              <a:t>Point</a:t>
            </a:r>
            <a:r>
              <a:rPr lang="ru-RU" sz="1200" dirty="0">
                <a:solidFill>
                  <a:srgbClr val="000099"/>
                </a:solidFill>
              </a:rPr>
              <a:t>, Точка). Из атрибутов класса </a:t>
            </a:r>
            <a:r>
              <a:rPr lang="ru-RU" sz="1200" dirty="0" err="1">
                <a:solidFill>
                  <a:srgbClr val="000099"/>
                </a:solidFill>
              </a:rPr>
              <a:t>Line</a:t>
            </a:r>
            <a:r>
              <a:rPr lang="ru-RU" sz="1200" dirty="0">
                <a:solidFill>
                  <a:srgbClr val="000099"/>
                </a:solidFill>
              </a:rPr>
              <a:t> интерес представляют два: </a:t>
            </a:r>
            <a:r>
              <a:rPr lang="ru-RU" sz="1200" dirty="0" err="1">
                <a:solidFill>
                  <a:srgbClr val="000099"/>
                </a:solidFill>
              </a:rPr>
              <a:t>slope</a:t>
            </a:r>
            <a:r>
              <a:rPr lang="ru-RU" sz="1200" dirty="0">
                <a:solidFill>
                  <a:srgbClr val="000099"/>
                </a:solidFill>
              </a:rPr>
              <a:t> (тангенс угла наклона прямой) и </a:t>
            </a:r>
            <a:r>
              <a:rPr lang="ru-RU" sz="1200" dirty="0" err="1">
                <a:solidFill>
                  <a:srgbClr val="000099"/>
                </a:solidFill>
              </a:rPr>
              <a:t>delta</a:t>
            </a:r>
            <a:r>
              <a:rPr lang="ru-RU" sz="1200" dirty="0">
                <a:solidFill>
                  <a:srgbClr val="000099"/>
                </a:solidFill>
              </a:rPr>
              <a:t> (смещение прямой относительно начала координат). </a:t>
            </a:r>
          </a:p>
          <a:p>
            <a:pPr algn="just"/>
            <a:r>
              <a:rPr lang="ru-RU" sz="1200" dirty="0">
                <a:solidFill>
                  <a:srgbClr val="000099"/>
                </a:solidFill>
              </a:rPr>
              <a:t>Алгоритм операции пересечения несложен, как явствует из диаграммы деятельности. В самом начале имеется сторожевое условие, которое проверяет, совпадает ли наклон текущей прямой с наклоном параметра </a:t>
            </a:r>
            <a:r>
              <a:rPr lang="en-US" sz="1200" i="1" dirty="0">
                <a:solidFill>
                  <a:srgbClr val="000099"/>
                </a:solidFill>
              </a:rPr>
              <a:t>l</a:t>
            </a:r>
            <a:r>
              <a:rPr lang="ru-RU" sz="1200" dirty="0">
                <a:solidFill>
                  <a:srgbClr val="000099"/>
                </a:solidFill>
              </a:rPr>
              <a:t>. Если условие выполнено, то прямые не пересекаются и возвращается точка </a:t>
            </a:r>
            <a:r>
              <a:rPr lang="ru-RU" sz="1200" dirty="0" err="1">
                <a:solidFill>
                  <a:srgbClr val="000099"/>
                </a:solidFill>
              </a:rPr>
              <a:t>Point</a:t>
            </a:r>
            <a:r>
              <a:rPr lang="ru-RU" sz="1200" dirty="0">
                <a:solidFill>
                  <a:srgbClr val="000099"/>
                </a:solidFill>
              </a:rPr>
              <a:t> (0, 0). В противном случае сначала вычисляется абсцисса х точки пересечения, а затем - ордината у. Объекты х и у являются локальными для операции. И наконец, возвращается точка </a:t>
            </a:r>
            <a:r>
              <a:rPr lang="ru-RU" sz="1200" dirty="0" err="1">
                <a:solidFill>
                  <a:srgbClr val="000099"/>
                </a:solidFill>
              </a:rPr>
              <a:t>Point</a:t>
            </a:r>
            <a:r>
              <a:rPr lang="ru-RU" sz="1200" dirty="0">
                <a:solidFill>
                  <a:srgbClr val="000099"/>
                </a:solidFill>
              </a:rPr>
              <a:t> (</a:t>
            </a:r>
            <a:r>
              <a:rPr lang="ru-RU" sz="1200" dirty="0" err="1">
                <a:solidFill>
                  <a:srgbClr val="000099"/>
                </a:solidFill>
              </a:rPr>
              <a:t>х,у</a:t>
            </a:r>
            <a:r>
              <a:rPr lang="ru-RU" sz="1200" dirty="0">
                <a:solidFill>
                  <a:srgbClr val="000099"/>
                </a:solidFill>
              </a:rPr>
              <a:t>). </a:t>
            </a:r>
          </a:p>
        </p:txBody>
      </p:sp>
      <p:pic>
        <p:nvPicPr>
          <p:cNvPr id="2" name="Рисунок 1">
            <a:extLst>
              <a:ext uri="{FF2B5EF4-FFF2-40B4-BE49-F238E27FC236}">
                <a16:creationId xmlns:a16="http://schemas.microsoft.com/office/drawing/2014/main" id="{218ECF02-48C7-4891-BF2F-50DD88AB448F}"/>
              </a:ext>
            </a:extLst>
          </p:cNvPr>
          <p:cNvPicPr>
            <a:picLocks noChangeAspect="1"/>
          </p:cNvPicPr>
          <p:nvPr/>
        </p:nvPicPr>
        <p:blipFill>
          <a:blip r:embed="rId2"/>
          <a:stretch>
            <a:fillRect/>
          </a:stretch>
        </p:blipFill>
        <p:spPr>
          <a:xfrm>
            <a:off x="5868144" y="2427734"/>
            <a:ext cx="3234238" cy="2026391"/>
          </a:xfrm>
          <a:prstGeom prst="rect">
            <a:avLst/>
          </a:prstGeom>
        </p:spPr>
      </p:pic>
      <p:sp>
        <p:nvSpPr>
          <p:cNvPr id="4" name="Прямоугольник 3">
            <a:extLst>
              <a:ext uri="{FF2B5EF4-FFF2-40B4-BE49-F238E27FC236}">
                <a16:creationId xmlns:a16="http://schemas.microsoft.com/office/drawing/2014/main" id="{64563B3F-38B9-4E99-B7F7-232E15F71574}"/>
              </a:ext>
            </a:extLst>
          </p:cNvPr>
          <p:cNvSpPr/>
          <p:nvPr/>
        </p:nvSpPr>
        <p:spPr>
          <a:xfrm>
            <a:off x="0" y="2558585"/>
            <a:ext cx="5868144" cy="1754326"/>
          </a:xfrm>
          <a:prstGeom prst="rect">
            <a:avLst/>
          </a:prstGeom>
        </p:spPr>
        <p:txBody>
          <a:bodyPr wrap="square">
            <a:spAutoFit/>
          </a:bodyPr>
          <a:lstStyle/>
          <a:p>
            <a:pPr algn="just"/>
            <a:r>
              <a:rPr lang="ru-RU" sz="1200" dirty="0">
                <a:solidFill>
                  <a:srgbClr val="000099"/>
                </a:solidFill>
              </a:rPr>
              <a:t>Использование диаграмм деятельности в качестве блок-схем практически превращает UML в язык визуального программирования. Можно нарисовать блок-схему для каждой операции, но вряд ли в этом есть необходимость. Более естественно кодировать тело операции на некотором языке программирования. Использование диаграмм деятельности для моделирования операции становится разумным, когда эта операции сложна, так что разобраться в ней, глядя только на код, достаточно трудно. Взгляд же на блок-схему позволит понять такие аспекты алгоритма, которые нелегко было бы уловить, изучая один лишь код.</a:t>
            </a:r>
          </a:p>
        </p:txBody>
      </p:sp>
    </p:spTree>
    <p:extLst>
      <p:ext uri="{BB962C8B-B14F-4D97-AF65-F5344CB8AC3E}">
        <p14:creationId xmlns:p14="http://schemas.microsoft.com/office/powerpoint/2010/main" val="11949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Прямое и обратное проектирование </a:t>
            </a:r>
          </a:p>
        </p:txBody>
      </p:sp>
      <p:sp>
        <p:nvSpPr>
          <p:cNvPr id="3" name="Прямоугольник 2"/>
          <p:cNvSpPr/>
          <p:nvPr/>
        </p:nvSpPr>
        <p:spPr>
          <a:xfrm>
            <a:off x="0" y="461651"/>
            <a:ext cx="9144000" cy="4154984"/>
          </a:xfrm>
          <a:prstGeom prst="rect">
            <a:avLst/>
          </a:prstGeom>
        </p:spPr>
        <p:txBody>
          <a:bodyPr wrap="square">
            <a:spAutoFit/>
          </a:bodyPr>
          <a:lstStyle/>
          <a:p>
            <a:pPr algn="just"/>
            <a:r>
              <a:rPr lang="ru-RU" sz="1200" dirty="0">
                <a:solidFill>
                  <a:srgbClr val="000099"/>
                </a:solidFill>
              </a:rPr>
              <a:t>Для диаграмм деятельности возможно прямое проектирование (создание кода на основе модели), особенно если диаграмма моделирует операцию. Например, из показанной выше диаграммы работ инструментальная программа могла бы сгенерировать для операции пересечение следующий код на языке C++:</a:t>
            </a:r>
          </a:p>
          <a:p>
            <a:endParaRPr lang="ru-RU" sz="1200" dirty="0">
              <a:solidFill>
                <a:srgbClr val="000099"/>
              </a:solidFill>
            </a:endParaRPr>
          </a:p>
          <a:p>
            <a:r>
              <a:rPr lang="en-US" sz="1200" dirty="0">
                <a:solidFill>
                  <a:srgbClr val="000099"/>
                </a:solidFill>
              </a:rPr>
              <a:t>Point Line::intersection(I : Line) { </a:t>
            </a:r>
          </a:p>
          <a:p>
            <a:r>
              <a:rPr lang="en-US" sz="1200" dirty="0">
                <a:solidFill>
                  <a:srgbClr val="000099"/>
                </a:solidFill>
              </a:rPr>
              <a:t>if (slope == </a:t>
            </a:r>
            <a:r>
              <a:rPr lang="en-US" sz="1200" dirty="0" err="1">
                <a:solidFill>
                  <a:srgbClr val="000099"/>
                </a:solidFill>
              </a:rPr>
              <a:t>l.slope</a:t>
            </a:r>
            <a:r>
              <a:rPr lang="en-US" sz="1200" dirty="0">
                <a:solidFill>
                  <a:srgbClr val="000099"/>
                </a:solidFill>
              </a:rPr>
              <a:t>) return Point(0,0); </a:t>
            </a:r>
          </a:p>
          <a:p>
            <a:r>
              <a:rPr lang="en-US" sz="1200" dirty="0">
                <a:solidFill>
                  <a:srgbClr val="000099"/>
                </a:solidFill>
              </a:rPr>
              <a:t>int x = (</a:t>
            </a:r>
            <a:r>
              <a:rPr lang="en-US" sz="1200" dirty="0" err="1">
                <a:solidFill>
                  <a:srgbClr val="000099"/>
                </a:solidFill>
              </a:rPr>
              <a:t>l.delta</a:t>
            </a:r>
            <a:r>
              <a:rPr lang="en-US" sz="1200" dirty="0">
                <a:solidFill>
                  <a:srgbClr val="000099"/>
                </a:solidFill>
              </a:rPr>
              <a:t> - delta) / (slope - </a:t>
            </a:r>
            <a:r>
              <a:rPr lang="en-US" sz="1200" dirty="0" err="1">
                <a:solidFill>
                  <a:srgbClr val="000099"/>
                </a:solidFill>
              </a:rPr>
              <a:t>l.slope</a:t>
            </a:r>
            <a:r>
              <a:rPr lang="en-US" sz="1200" dirty="0">
                <a:solidFill>
                  <a:srgbClr val="000099"/>
                </a:solidFill>
              </a:rPr>
              <a:t>); </a:t>
            </a:r>
          </a:p>
          <a:p>
            <a:r>
              <a:rPr lang="en-US" sz="1200" dirty="0">
                <a:solidFill>
                  <a:srgbClr val="000099"/>
                </a:solidFill>
              </a:rPr>
              <a:t>int </a:t>
            </a:r>
            <a:r>
              <a:rPr lang="ru-RU" sz="1200" dirty="0">
                <a:solidFill>
                  <a:srgbClr val="000099"/>
                </a:solidFill>
              </a:rPr>
              <a:t>у = (</a:t>
            </a:r>
            <a:r>
              <a:rPr lang="en-US" sz="1200" dirty="0">
                <a:solidFill>
                  <a:srgbClr val="000099"/>
                </a:solidFill>
              </a:rPr>
              <a:t>slope * x) + delta; </a:t>
            </a:r>
          </a:p>
          <a:p>
            <a:r>
              <a:rPr lang="en-US" sz="1200" dirty="0">
                <a:solidFill>
                  <a:srgbClr val="000099"/>
                </a:solidFill>
              </a:rPr>
              <a:t>return Point(</a:t>
            </a:r>
            <a:r>
              <a:rPr lang="en-US" sz="1200" dirty="0" err="1">
                <a:solidFill>
                  <a:srgbClr val="000099"/>
                </a:solidFill>
              </a:rPr>
              <a:t>x,y</a:t>
            </a:r>
            <a:r>
              <a:rPr lang="en-US" sz="1200" dirty="0">
                <a:solidFill>
                  <a:srgbClr val="000099"/>
                </a:solidFill>
              </a:rPr>
              <a:t>); </a:t>
            </a:r>
          </a:p>
          <a:p>
            <a:r>
              <a:rPr lang="ru-RU" sz="1200" dirty="0">
                <a:solidFill>
                  <a:srgbClr val="000099"/>
                </a:solidFill>
              </a:rPr>
              <a:t>} </a:t>
            </a:r>
          </a:p>
          <a:p>
            <a:endParaRPr lang="ru-RU" sz="1200" dirty="0">
              <a:solidFill>
                <a:srgbClr val="000099"/>
              </a:solidFill>
            </a:endParaRPr>
          </a:p>
          <a:p>
            <a:pPr algn="just"/>
            <a:r>
              <a:rPr lang="ru-RU" sz="1200" dirty="0">
                <a:solidFill>
                  <a:srgbClr val="000099"/>
                </a:solidFill>
              </a:rPr>
              <a:t>В этом коде отражена некоторая тонкость - объявление двух локальных переменных одновременно с присваиванием. "Менее развитый" инструмент мог бы сначала объявить переменные и лишь затем присвоить им значения. </a:t>
            </a:r>
          </a:p>
          <a:p>
            <a:pPr algn="just"/>
            <a:r>
              <a:rPr lang="ru-RU" sz="1200" dirty="0">
                <a:solidFill>
                  <a:srgbClr val="000099"/>
                </a:solidFill>
              </a:rPr>
              <a:t>Обратное проектирование (создание модели на основе кода) для диаграмм деятельности также возможно, особенно в случае, когда код представляет собой тело операции. В частности, из реализации класса </a:t>
            </a:r>
            <a:r>
              <a:rPr lang="ru-RU" sz="1200" dirty="0" err="1">
                <a:solidFill>
                  <a:srgbClr val="000099"/>
                </a:solidFill>
              </a:rPr>
              <a:t>Line</a:t>
            </a:r>
            <a:r>
              <a:rPr lang="ru-RU" sz="1200" dirty="0">
                <a:solidFill>
                  <a:srgbClr val="000099"/>
                </a:solidFill>
              </a:rPr>
              <a:t> может быть сгенерирована показанная выше диаграмма. </a:t>
            </a:r>
          </a:p>
          <a:p>
            <a:pPr algn="just"/>
            <a:endParaRPr lang="ru-RU" sz="1200" dirty="0">
              <a:solidFill>
                <a:srgbClr val="000099"/>
              </a:solidFill>
            </a:endParaRPr>
          </a:p>
          <a:p>
            <a:r>
              <a:rPr lang="ru-RU" sz="1200" dirty="0">
                <a:solidFill>
                  <a:srgbClr val="000099"/>
                </a:solidFill>
              </a:rPr>
              <a:t>Однако интереснее не конструировать модель по коду, а подвергнуть ее анимации, демонстрируя, как "живет" установленная система. Например, инструментальная программа могла бы анимировать состояния действий на диаграмме, описанной выше, показывая, как они изменяются в работающей системе. Еще лучше было бы, если, работая с этой программой под отладчиком, вы могли бы контролировать скорость выполнения и, возможно, устанавливать точки прерывания в представляющих интерес местах, чтобы просмотреть значения атрибутов отдельных объектов. </a:t>
            </a:r>
          </a:p>
        </p:txBody>
      </p:sp>
    </p:spTree>
    <p:extLst>
      <p:ext uri="{BB962C8B-B14F-4D97-AF65-F5344CB8AC3E}">
        <p14:creationId xmlns:p14="http://schemas.microsoft.com/office/powerpoint/2010/main" val="2898322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Замечания. Рекомендации</a:t>
            </a:r>
          </a:p>
        </p:txBody>
      </p:sp>
      <p:sp>
        <p:nvSpPr>
          <p:cNvPr id="3" name="Прямоугольник 2"/>
          <p:cNvSpPr/>
          <p:nvPr/>
        </p:nvSpPr>
        <p:spPr>
          <a:xfrm>
            <a:off x="0" y="461651"/>
            <a:ext cx="9144000" cy="3970318"/>
          </a:xfrm>
          <a:prstGeom prst="rect">
            <a:avLst/>
          </a:prstGeom>
        </p:spPr>
        <p:txBody>
          <a:bodyPr wrap="square">
            <a:spAutoFit/>
          </a:bodyPr>
          <a:lstStyle/>
          <a:p>
            <a:pPr algn="just"/>
            <a:r>
              <a:rPr lang="ru-RU" sz="1400" dirty="0">
                <a:solidFill>
                  <a:srgbClr val="000099"/>
                </a:solidFill>
              </a:rPr>
              <a:t>Создавая в UML диаграммы деятельности, не забывайте, что они лишь моделируют срез некоторых динамических аспектов поведения системы. С помощью единственной диаграммы деятельности никогда не удастся охватить все динамические аспекты системы. Вместо этого следует использовать разные диаграммы деятельности для моделирования динамики рабочих процессов или отдельных операций. </a:t>
            </a:r>
          </a:p>
          <a:p>
            <a:pPr algn="just"/>
            <a:endParaRPr lang="ru-RU" sz="1400" dirty="0">
              <a:solidFill>
                <a:srgbClr val="000099"/>
              </a:solidFill>
            </a:endParaRPr>
          </a:p>
          <a:p>
            <a:r>
              <a:rPr lang="ru-RU" sz="1400" dirty="0">
                <a:solidFill>
                  <a:srgbClr val="000099"/>
                </a:solidFill>
              </a:rPr>
              <a:t>Диаграмму деятельности можно признать хорошо структурированной, если она: </a:t>
            </a:r>
          </a:p>
          <a:p>
            <a:pPr marL="285750" indent="-285750">
              <a:buFont typeface="Arial" panose="020B0604020202020204" pitchFamily="34" charset="0"/>
              <a:buChar char="•"/>
            </a:pPr>
            <a:r>
              <a:rPr lang="ru-RU" sz="1400" dirty="0">
                <a:solidFill>
                  <a:srgbClr val="000099"/>
                </a:solidFill>
              </a:rPr>
              <a:t>сконцентрирована на описании одного аспекта динамики системы; </a:t>
            </a:r>
          </a:p>
          <a:p>
            <a:pPr marL="285750" indent="-285750">
              <a:buFont typeface="Arial" panose="020B0604020202020204" pitchFamily="34" charset="0"/>
              <a:buChar char="•"/>
            </a:pPr>
            <a:r>
              <a:rPr lang="ru-RU" sz="1400" dirty="0">
                <a:solidFill>
                  <a:srgbClr val="000099"/>
                </a:solidFill>
              </a:rPr>
              <a:t>содержит только те элементы, которые существенны для понимания этого аспекта; </a:t>
            </a:r>
          </a:p>
          <a:p>
            <a:pPr marL="285750" indent="-285750">
              <a:buFont typeface="Arial" panose="020B0604020202020204" pitchFamily="34" charset="0"/>
              <a:buChar char="•"/>
            </a:pPr>
            <a:r>
              <a:rPr lang="ru-RU" sz="1400" dirty="0">
                <a:solidFill>
                  <a:srgbClr val="000099"/>
                </a:solidFill>
              </a:rPr>
              <a:t>представляет лишь те детали, которые соответствуют своему уровню абстракции; не должно быть дополнений, которые не являются необходимыми для понимания; </a:t>
            </a:r>
          </a:p>
          <a:p>
            <a:pPr marL="285750" indent="-285750">
              <a:buFont typeface="Arial" panose="020B0604020202020204" pitchFamily="34" charset="0"/>
              <a:buChar char="•"/>
            </a:pPr>
            <a:r>
              <a:rPr lang="ru-RU" sz="1400" dirty="0">
                <a:solidFill>
                  <a:srgbClr val="000099"/>
                </a:solidFill>
              </a:rPr>
              <a:t>не настолько кратка, чтобы читатель упустил из виду важные аспекты семантики. </a:t>
            </a:r>
          </a:p>
          <a:p>
            <a:endParaRPr lang="ru-RU" sz="1400" dirty="0">
              <a:solidFill>
                <a:srgbClr val="000099"/>
              </a:solidFill>
            </a:endParaRPr>
          </a:p>
          <a:p>
            <a:r>
              <a:rPr lang="ru-RU" sz="1400" dirty="0">
                <a:solidFill>
                  <a:srgbClr val="000099"/>
                </a:solidFill>
              </a:rPr>
              <a:t>Рисуя диаграмму деятельности, руководствуйтесь следующими принципами: </a:t>
            </a:r>
          </a:p>
          <a:p>
            <a:pPr marL="285750" indent="-285750">
              <a:buFont typeface="Arial" panose="020B0604020202020204" pitchFamily="34" charset="0"/>
              <a:buChar char="•"/>
            </a:pPr>
            <a:r>
              <a:rPr lang="ru-RU" sz="1400" dirty="0">
                <a:solidFill>
                  <a:srgbClr val="000099"/>
                </a:solidFill>
              </a:rPr>
              <a:t>дайте диаграмме имя, соответствующее ее назначению; </a:t>
            </a:r>
          </a:p>
          <a:p>
            <a:pPr marL="285750" indent="-285750">
              <a:buFont typeface="Arial" panose="020B0604020202020204" pitchFamily="34" charset="0"/>
              <a:buChar char="•"/>
            </a:pPr>
            <a:r>
              <a:rPr lang="ru-RU" sz="1400" dirty="0">
                <a:solidFill>
                  <a:srgbClr val="000099"/>
                </a:solidFill>
              </a:rPr>
              <a:t>начинайте с моделирования главного потока. Ветвления, параллельность и траектории объектов являются второстепенными деталями, которые можно изобразить на отдельной диаграмме; </a:t>
            </a:r>
          </a:p>
          <a:p>
            <a:pPr marL="285750" indent="-285750">
              <a:buFont typeface="Arial" panose="020B0604020202020204" pitchFamily="34" charset="0"/>
              <a:buChar char="•"/>
            </a:pPr>
            <a:r>
              <a:rPr lang="ru-RU" sz="1400" dirty="0">
                <a:solidFill>
                  <a:srgbClr val="000099"/>
                </a:solidFill>
              </a:rPr>
              <a:t>располагайте элементы так, чтобы число пересечений было минимальным; </a:t>
            </a:r>
          </a:p>
          <a:p>
            <a:pPr marL="285750" indent="-285750">
              <a:buFont typeface="Arial" panose="020B0604020202020204" pitchFamily="34" charset="0"/>
              <a:buChar char="•"/>
            </a:pPr>
            <a:r>
              <a:rPr lang="ru-RU" sz="1400" dirty="0">
                <a:solidFill>
                  <a:srgbClr val="000099"/>
                </a:solidFill>
              </a:rPr>
              <a:t>используйте примечания и закраску, чтобы привлечь внимание к важным особенностям диаграммы. </a:t>
            </a:r>
          </a:p>
        </p:txBody>
      </p:sp>
    </p:spTree>
    <p:extLst>
      <p:ext uri="{BB962C8B-B14F-4D97-AF65-F5344CB8AC3E}">
        <p14:creationId xmlns:p14="http://schemas.microsoft.com/office/powerpoint/2010/main" val="712107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995686"/>
            <a:ext cx="9144000" cy="86409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5400" b="1" dirty="0">
                <a:solidFill>
                  <a:srgbClr val="000099"/>
                </a:solidFill>
                <a:effectLst>
                  <a:outerShdw blurRad="38100" dist="38100" dir="2700000" algn="tl">
                    <a:srgbClr val="000000">
                      <a:alpha val="43137"/>
                    </a:srgbClr>
                  </a:outerShdw>
                </a:effectLst>
              </a:rPr>
              <a:t>Спасибо за внимание</a:t>
            </a:r>
          </a:p>
        </p:txBody>
      </p:sp>
    </p:spTree>
    <p:extLst>
      <p:ext uri="{BB962C8B-B14F-4D97-AF65-F5344CB8AC3E}">
        <p14:creationId xmlns:p14="http://schemas.microsoft.com/office/powerpoint/2010/main" val="145245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Диаграмма деятельности</a:t>
            </a:r>
          </a:p>
        </p:txBody>
      </p:sp>
      <p:sp>
        <p:nvSpPr>
          <p:cNvPr id="4" name="Прямоугольник 3"/>
          <p:cNvSpPr/>
          <p:nvPr/>
        </p:nvSpPr>
        <p:spPr>
          <a:xfrm>
            <a:off x="-7082" y="461651"/>
            <a:ext cx="9151082" cy="3754874"/>
          </a:xfrm>
          <a:prstGeom prst="rect">
            <a:avLst/>
          </a:prstGeom>
        </p:spPr>
        <p:txBody>
          <a:bodyPr wrap="square">
            <a:spAutoFit/>
          </a:bodyPr>
          <a:lstStyle/>
          <a:p>
            <a:pPr algn="just"/>
            <a:r>
              <a:rPr lang="ru-RU" sz="1400" b="1" dirty="0">
                <a:solidFill>
                  <a:srgbClr val="C00000"/>
                </a:solidFill>
              </a:rPr>
              <a:t>Диаграммы деятельности </a:t>
            </a:r>
            <a:r>
              <a:rPr lang="ru-RU" sz="1400" dirty="0">
                <a:solidFill>
                  <a:srgbClr val="000099"/>
                </a:solidFill>
              </a:rPr>
              <a:t>- это один из пяти видов диаграмм, применяемых в UML для моделирования </a:t>
            </a:r>
            <a:r>
              <a:rPr lang="ru-RU" sz="1400" i="1" dirty="0">
                <a:solidFill>
                  <a:srgbClr val="000099"/>
                </a:solidFill>
              </a:rPr>
              <a:t>динамических аспектов поведения системы </a:t>
            </a:r>
            <a:r>
              <a:rPr lang="ru-RU" sz="1400" dirty="0">
                <a:solidFill>
                  <a:srgbClr val="000099"/>
                </a:solidFill>
              </a:rPr>
              <a:t>(другие виды: диаграммы последовательностей и кооперации, состояний, прецедентов). Диаграмма деятельности - это, по существу, блок-схема, которая показывает, как поток управления переходит от одной деятельности к другой.</a:t>
            </a:r>
          </a:p>
          <a:p>
            <a:pPr algn="just"/>
            <a:endParaRPr lang="ru-RU" sz="1400" dirty="0">
              <a:solidFill>
                <a:srgbClr val="000099"/>
              </a:solidFill>
            </a:endParaRPr>
          </a:p>
          <a:p>
            <a:pPr algn="just"/>
            <a:r>
              <a:rPr lang="ru-RU" sz="1400" dirty="0">
                <a:solidFill>
                  <a:srgbClr val="000099"/>
                </a:solidFill>
              </a:rPr>
              <a:t>Диаграммы деятельности можно использовать для моделирования динамических аспектов поведения системы. Как правило, они применяются, чтобы </a:t>
            </a:r>
            <a:r>
              <a:rPr lang="ru-RU" sz="1400" i="1" dirty="0">
                <a:solidFill>
                  <a:srgbClr val="000099"/>
                </a:solidFill>
              </a:rPr>
              <a:t>промоделировать последовательные </a:t>
            </a:r>
            <a:r>
              <a:rPr lang="ru-RU" sz="1400" dirty="0">
                <a:solidFill>
                  <a:srgbClr val="000099"/>
                </a:solidFill>
              </a:rPr>
              <a:t>(а иногда и параллельные) </a:t>
            </a:r>
            <a:r>
              <a:rPr lang="ru-RU" sz="1400" i="1" dirty="0">
                <a:solidFill>
                  <a:srgbClr val="000099"/>
                </a:solidFill>
              </a:rPr>
              <a:t>шаги вычислительного процесса</a:t>
            </a:r>
            <a:r>
              <a:rPr lang="ru-RU" sz="1400" dirty="0">
                <a:solidFill>
                  <a:srgbClr val="000099"/>
                </a:solidFill>
              </a:rPr>
              <a:t>. С помощью диаграмм деятельности можно также моделировать жизнь объекта, когда он переходит из одного состояния в другое в разных точках потока управления. Диаграммы деятельности могут использоваться самостоятельно для визуализации, специфицирования, конструирования и документирования динамики совокупности объектов, но они пригодны также и для моделирования потока управления при выполнении некоторой операции. Если в диаграммах взаимодействий акцент делается на переходах потока управления от объекта к объекту, то диаграммы деятельности описывают переходы от одной деятельности к другой. </a:t>
            </a:r>
            <a:r>
              <a:rPr lang="ru-RU" sz="1400" b="1" dirty="0">
                <a:solidFill>
                  <a:srgbClr val="C00000"/>
                </a:solidFill>
              </a:rPr>
              <a:t>Деятельность (</a:t>
            </a:r>
            <a:r>
              <a:rPr lang="ru-RU" sz="1400" b="1" dirty="0" err="1">
                <a:solidFill>
                  <a:srgbClr val="C00000"/>
                </a:solidFill>
              </a:rPr>
              <a:t>Activity</a:t>
            </a:r>
            <a:r>
              <a:rPr lang="ru-RU" sz="1400" b="1" dirty="0">
                <a:solidFill>
                  <a:srgbClr val="C00000"/>
                </a:solidFill>
              </a:rPr>
              <a:t>)</a:t>
            </a:r>
            <a:r>
              <a:rPr lang="ru-RU" sz="1400" dirty="0">
                <a:solidFill>
                  <a:srgbClr val="000099"/>
                </a:solidFill>
              </a:rPr>
              <a:t> - это некоторый относительно продолжительный этап выполнения в автомате. В конечном итоге деятельность сводится к некоторому действию (</a:t>
            </a:r>
            <a:r>
              <a:rPr lang="ru-RU" sz="1400" dirty="0" err="1">
                <a:solidFill>
                  <a:srgbClr val="000099"/>
                </a:solidFill>
              </a:rPr>
              <a:t>Action</a:t>
            </a:r>
            <a:r>
              <a:rPr lang="ru-RU" sz="1400" dirty="0">
                <a:solidFill>
                  <a:srgbClr val="000099"/>
                </a:solidFill>
              </a:rPr>
              <a:t>), которое составлено из атомарных вычислений, приводящих к изменению состояния системы или возврату значения. </a:t>
            </a:r>
          </a:p>
        </p:txBody>
      </p:sp>
    </p:spTree>
    <p:extLst>
      <p:ext uri="{BB962C8B-B14F-4D97-AF65-F5344CB8AC3E}">
        <p14:creationId xmlns:p14="http://schemas.microsoft.com/office/powerpoint/2010/main" val="111840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Описания примера диаграммы деятельности </a:t>
            </a:r>
          </a:p>
        </p:txBody>
      </p:sp>
      <p:sp>
        <p:nvSpPr>
          <p:cNvPr id="4" name="Прямоугольник 3">
            <a:extLst>
              <a:ext uri="{FF2B5EF4-FFF2-40B4-BE49-F238E27FC236}">
                <a16:creationId xmlns:a16="http://schemas.microsoft.com/office/drawing/2014/main" id="{369B2C21-47AD-44AF-8B33-5C53471F7CD1}"/>
              </a:ext>
            </a:extLst>
          </p:cNvPr>
          <p:cNvSpPr/>
          <p:nvPr/>
        </p:nvSpPr>
        <p:spPr>
          <a:xfrm>
            <a:off x="-7082" y="461651"/>
            <a:ext cx="9151082" cy="3539430"/>
          </a:xfrm>
          <a:prstGeom prst="rect">
            <a:avLst/>
          </a:prstGeom>
        </p:spPr>
        <p:txBody>
          <a:bodyPr wrap="square">
            <a:spAutoFit/>
          </a:bodyPr>
          <a:lstStyle/>
          <a:p>
            <a:pPr algn="just"/>
            <a:r>
              <a:rPr lang="ru-RU" sz="1400" dirty="0">
                <a:solidFill>
                  <a:srgbClr val="000099"/>
                </a:solidFill>
              </a:rPr>
              <a:t>Рассмотрим последовательность операций при постройке дома. Сначала выбирается место. Затем вы нанимаете архитектора, который проектирует дом. После согласования проекта подрядчик предоставляет смету. После того как договорились о цене и проекте, начинается строительство. Местные власти дают разрешение, роется котлован, заливается фундамент, возводится каркас и так далее, пока работа не будет завершена. Наконец, вам вручают ключи и удостоверение на право проживания, и вы вступаете во владение домом.</a:t>
            </a:r>
          </a:p>
          <a:p>
            <a:pPr algn="just"/>
            <a:r>
              <a:rPr lang="ru-RU" sz="1400" dirty="0">
                <a:solidFill>
                  <a:srgbClr val="000099"/>
                </a:solidFill>
              </a:rPr>
              <a:t> </a:t>
            </a:r>
          </a:p>
          <a:p>
            <a:pPr algn="just"/>
            <a:r>
              <a:rPr lang="ru-RU" sz="1400" dirty="0">
                <a:solidFill>
                  <a:srgbClr val="000099"/>
                </a:solidFill>
              </a:rPr>
              <a:t>Хотя в действительности процесс строительства намного сложнее, все же это описание дает представление об основных операциях. В реальном проекте ведется множество параллельных работ. Скажем, электрики могут работать одновременно с водопроводчиками и плотниками. Встречаются также условия и ветвления. </a:t>
            </a:r>
          </a:p>
          <a:p>
            <a:endParaRPr lang="ru-RU" sz="1400" dirty="0"/>
          </a:p>
          <a:p>
            <a:r>
              <a:rPr lang="ru-RU" sz="1400" dirty="0">
                <a:solidFill>
                  <a:srgbClr val="000099"/>
                </a:solidFill>
              </a:rPr>
              <a:t>Например, в зависимости от характера грунта при рытье котлована можно будет обойтись экскаватором, но не исключено, что придется прибегнуть к взрывным работам или бороться с плывунами. Вероятны и циклы: к примеру, инспектор может обнаружить нарушение строительных норм и правил, и тогда придется часть работы переделывать заново. </a:t>
            </a:r>
          </a:p>
        </p:txBody>
      </p:sp>
    </p:spTree>
    <p:extLst>
      <p:ext uri="{BB962C8B-B14F-4D97-AF65-F5344CB8AC3E}">
        <p14:creationId xmlns:p14="http://schemas.microsoft.com/office/powerpoint/2010/main" val="103327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Пример диаграммы деятельности</a:t>
            </a:r>
          </a:p>
        </p:txBody>
      </p:sp>
      <p:pic>
        <p:nvPicPr>
          <p:cNvPr id="2" name="Рисунок 1">
            <a:extLst>
              <a:ext uri="{FF2B5EF4-FFF2-40B4-BE49-F238E27FC236}">
                <a16:creationId xmlns:a16="http://schemas.microsoft.com/office/drawing/2014/main" id="{53402560-D1B8-4F42-81C8-22128FFBBFAD}"/>
              </a:ext>
            </a:extLst>
          </p:cNvPr>
          <p:cNvPicPr>
            <a:picLocks noChangeAspect="1"/>
          </p:cNvPicPr>
          <p:nvPr/>
        </p:nvPicPr>
        <p:blipFill>
          <a:blip r:embed="rId3"/>
          <a:stretch>
            <a:fillRect/>
          </a:stretch>
        </p:blipFill>
        <p:spPr>
          <a:xfrm>
            <a:off x="2382306" y="516510"/>
            <a:ext cx="4379388" cy="4110479"/>
          </a:xfrm>
          <a:prstGeom prst="rect">
            <a:avLst/>
          </a:prstGeom>
        </p:spPr>
      </p:pic>
    </p:spTree>
    <p:extLst>
      <p:ext uri="{BB962C8B-B14F-4D97-AF65-F5344CB8AC3E}">
        <p14:creationId xmlns:p14="http://schemas.microsoft.com/office/powerpoint/2010/main" val="388315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Основные термины и понятия</a:t>
            </a:r>
          </a:p>
        </p:txBody>
      </p:sp>
      <p:sp>
        <p:nvSpPr>
          <p:cNvPr id="11" name="Прямоугольник 10"/>
          <p:cNvSpPr/>
          <p:nvPr/>
        </p:nvSpPr>
        <p:spPr>
          <a:xfrm>
            <a:off x="-7082" y="461651"/>
            <a:ext cx="9151082" cy="3970318"/>
          </a:xfrm>
          <a:prstGeom prst="rect">
            <a:avLst/>
          </a:prstGeom>
        </p:spPr>
        <p:txBody>
          <a:bodyPr wrap="square">
            <a:spAutoFit/>
          </a:bodyPr>
          <a:lstStyle/>
          <a:p>
            <a:pPr algn="just">
              <a:buFont typeface="Wingdings" pitchFamily="2" charset="2"/>
              <a:buNone/>
            </a:pPr>
            <a:r>
              <a:rPr lang="ru-RU" sz="1400" b="1" dirty="0">
                <a:solidFill>
                  <a:srgbClr val="C00000"/>
                </a:solidFill>
              </a:rPr>
              <a:t>Диаграмма деятельности (</a:t>
            </a:r>
            <a:r>
              <a:rPr lang="ru-RU" sz="1400" b="1" dirty="0" err="1">
                <a:solidFill>
                  <a:srgbClr val="C00000"/>
                </a:solidFill>
              </a:rPr>
              <a:t>Activity</a:t>
            </a:r>
            <a:r>
              <a:rPr lang="ru-RU" sz="1400" b="1" dirty="0">
                <a:solidFill>
                  <a:srgbClr val="C00000"/>
                </a:solidFill>
              </a:rPr>
              <a:t> </a:t>
            </a:r>
            <a:r>
              <a:rPr lang="ru-RU" sz="1400" b="1" dirty="0" err="1">
                <a:solidFill>
                  <a:srgbClr val="C00000"/>
                </a:solidFill>
              </a:rPr>
              <a:t>diagram</a:t>
            </a:r>
            <a:r>
              <a:rPr lang="ru-RU" sz="1400" b="1" dirty="0">
                <a:solidFill>
                  <a:srgbClr val="C00000"/>
                </a:solidFill>
              </a:rPr>
              <a:t>) </a:t>
            </a:r>
            <a:r>
              <a:rPr lang="ru-RU" sz="1400" dirty="0">
                <a:solidFill>
                  <a:srgbClr val="000099"/>
                </a:solidFill>
              </a:rPr>
              <a:t>показывает поток переходов от одной деятельности к другой. </a:t>
            </a:r>
            <a:r>
              <a:rPr lang="ru-RU" sz="1400" b="1" dirty="0">
                <a:solidFill>
                  <a:srgbClr val="C00000"/>
                </a:solidFill>
              </a:rPr>
              <a:t>Деятельность (</a:t>
            </a:r>
            <a:r>
              <a:rPr lang="ru-RU" sz="1400" b="1" dirty="0" err="1">
                <a:solidFill>
                  <a:srgbClr val="C00000"/>
                </a:solidFill>
              </a:rPr>
              <a:t>Activity</a:t>
            </a:r>
            <a:r>
              <a:rPr lang="ru-RU" sz="1400" b="1" dirty="0">
                <a:solidFill>
                  <a:srgbClr val="C00000"/>
                </a:solidFill>
              </a:rPr>
              <a:t>) </a:t>
            </a:r>
            <a:r>
              <a:rPr lang="ru-RU" sz="1400" dirty="0">
                <a:solidFill>
                  <a:srgbClr val="000099"/>
                </a:solidFill>
              </a:rPr>
              <a:t>- это продолжающийся во времени неатомарный шаг вычислений в автомате. Деятельности в конечном счете приводят к выполнению некоего действия (</a:t>
            </a:r>
            <a:r>
              <a:rPr lang="ru-RU" sz="1400" dirty="0" err="1">
                <a:solidFill>
                  <a:srgbClr val="000099"/>
                </a:solidFill>
              </a:rPr>
              <a:t>Action</a:t>
            </a:r>
            <a:r>
              <a:rPr lang="ru-RU" sz="1400" dirty="0">
                <a:solidFill>
                  <a:srgbClr val="000099"/>
                </a:solidFill>
              </a:rPr>
              <a:t>), составленного из выполняемых атомарных вычислений, каждое из которых либо изменяет состояние системы, либо возвращает какое-то значение. Действие может заключаться в вызове другой операции, посылке сигнала, создании или уничтожении объекта либо в простом вычислении - скажем, значения выражения. </a:t>
            </a:r>
          </a:p>
          <a:p>
            <a:pPr algn="just">
              <a:buFont typeface="Wingdings" pitchFamily="2" charset="2"/>
              <a:buNone/>
            </a:pPr>
            <a:r>
              <a:rPr lang="ru-RU" sz="1400" dirty="0">
                <a:solidFill>
                  <a:srgbClr val="000099"/>
                </a:solidFill>
              </a:rPr>
              <a:t>Графически диаграмма деятельности представляется в виде графа, имеющего вершины и ребра. Диаграмма деятельности в общем случае состоит из: </a:t>
            </a:r>
          </a:p>
          <a:p>
            <a:pPr marL="285750" indent="-285750">
              <a:buFont typeface="Wingdings" panose="05000000000000000000" pitchFamily="2" charset="2"/>
              <a:buChar char="Ø"/>
            </a:pPr>
            <a:r>
              <a:rPr lang="ru-RU" sz="1400" dirty="0">
                <a:solidFill>
                  <a:srgbClr val="000099"/>
                </a:solidFill>
              </a:rPr>
              <a:t>состояний деятельности и состояний действия; </a:t>
            </a:r>
          </a:p>
          <a:p>
            <a:pPr marL="285750" indent="-285750">
              <a:buFont typeface="Wingdings" panose="05000000000000000000" pitchFamily="2" charset="2"/>
              <a:buChar char="Ø"/>
            </a:pPr>
            <a:r>
              <a:rPr lang="ru-RU" sz="1400" dirty="0">
                <a:solidFill>
                  <a:srgbClr val="000099"/>
                </a:solidFill>
              </a:rPr>
              <a:t>переходов; </a:t>
            </a:r>
          </a:p>
          <a:p>
            <a:pPr marL="285750" indent="-285750">
              <a:buFont typeface="Wingdings" panose="05000000000000000000" pitchFamily="2" charset="2"/>
              <a:buChar char="Ø"/>
            </a:pPr>
            <a:r>
              <a:rPr lang="ru-RU" sz="1400" dirty="0">
                <a:solidFill>
                  <a:srgbClr val="000099"/>
                </a:solidFill>
              </a:rPr>
              <a:t>элементов ветвлений.</a:t>
            </a:r>
          </a:p>
          <a:p>
            <a:endParaRPr lang="ru-RU" sz="1400" dirty="0">
              <a:solidFill>
                <a:srgbClr val="000099"/>
              </a:solidFill>
            </a:endParaRPr>
          </a:p>
          <a:p>
            <a:pPr algn="just"/>
            <a:r>
              <a:rPr lang="ru-RU" sz="1400" dirty="0">
                <a:solidFill>
                  <a:srgbClr val="000099"/>
                </a:solidFill>
              </a:rPr>
              <a:t>Диаграмма деятельности, собственно, представляет собой проекцию элементов, присутствующих в графе деятельности, - разновидности автомата, в которой все или большинство состояний - это состояния деятельности, а все или большинство переходов обусловлены завершением деятельности в состоянии-источнике. Поскольку диаграмма деятельности - это автомат, то к ней применимы все характеристики автоматов. Это означает, в частности, что диаграмма деятельности может содержать простые и составные состояния, точки ветвления, разделения и слияния. </a:t>
            </a:r>
          </a:p>
        </p:txBody>
      </p:sp>
    </p:spTree>
    <p:extLst>
      <p:ext uri="{BB962C8B-B14F-4D97-AF65-F5344CB8AC3E}">
        <p14:creationId xmlns:p14="http://schemas.microsoft.com/office/powerpoint/2010/main" val="123359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Состояния действия и состояния деятельности</a:t>
            </a:r>
          </a:p>
        </p:txBody>
      </p:sp>
      <p:sp>
        <p:nvSpPr>
          <p:cNvPr id="11" name="Прямоугольник 10"/>
          <p:cNvSpPr/>
          <p:nvPr/>
        </p:nvSpPr>
        <p:spPr>
          <a:xfrm>
            <a:off x="-7082" y="461651"/>
            <a:ext cx="6883338" cy="1200329"/>
          </a:xfrm>
          <a:prstGeom prst="rect">
            <a:avLst/>
          </a:prstGeom>
        </p:spPr>
        <p:txBody>
          <a:bodyPr wrap="square">
            <a:spAutoFit/>
          </a:bodyPr>
          <a:lstStyle/>
          <a:p>
            <a:pPr algn="just">
              <a:buFont typeface="Wingdings" pitchFamily="2" charset="2"/>
              <a:buNone/>
            </a:pPr>
            <a:r>
              <a:rPr lang="ru-RU" sz="1200" dirty="0">
                <a:solidFill>
                  <a:srgbClr val="000099"/>
                </a:solidFill>
              </a:rPr>
              <a:t>В потоке управления, моделируемом диаграммой деятельности, происходят различные события. Вы можете вычислить выражение, в результате чего изменяется значение некоторого атрибута или возвращается некоторое значение. Также, например, можно выполнить операцию над объектом, послать ему сигнал или даже создать его или уничтожить. Все эти выполняемые атомарные вычисления называются состояниями действия, </a:t>
            </a:r>
          </a:p>
        </p:txBody>
      </p:sp>
      <p:pic>
        <p:nvPicPr>
          <p:cNvPr id="2" name="Рисунок 1">
            <a:extLst>
              <a:ext uri="{FF2B5EF4-FFF2-40B4-BE49-F238E27FC236}">
                <a16:creationId xmlns:a16="http://schemas.microsoft.com/office/drawing/2014/main" id="{FDDC0A4A-8D77-4B8A-816E-BD8890409EE5}"/>
              </a:ext>
            </a:extLst>
          </p:cNvPr>
          <p:cNvPicPr>
            <a:picLocks noChangeAspect="1"/>
          </p:cNvPicPr>
          <p:nvPr/>
        </p:nvPicPr>
        <p:blipFill>
          <a:blip r:embed="rId2"/>
          <a:stretch>
            <a:fillRect/>
          </a:stretch>
        </p:blipFill>
        <p:spPr>
          <a:xfrm>
            <a:off x="6948264" y="555526"/>
            <a:ext cx="2097663" cy="797112"/>
          </a:xfrm>
          <a:prstGeom prst="rect">
            <a:avLst/>
          </a:prstGeom>
        </p:spPr>
      </p:pic>
      <p:sp>
        <p:nvSpPr>
          <p:cNvPr id="3" name="Прямоугольник 2">
            <a:extLst>
              <a:ext uri="{FF2B5EF4-FFF2-40B4-BE49-F238E27FC236}">
                <a16:creationId xmlns:a16="http://schemas.microsoft.com/office/drawing/2014/main" id="{D15A3DD5-0F57-42D8-9CFF-2FB618BF7BDB}"/>
              </a:ext>
            </a:extLst>
          </p:cNvPr>
          <p:cNvSpPr/>
          <p:nvPr/>
        </p:nvSpPr>
        <p:spPr>
          <a:xfrm>
            <a:off x="1" y="1370180"/>
            <a:ext cx="9045926" cy="2677656"/>
          </a:xfrm>
          <a:prstGeom prst="rect">
            <a:avLst/>
          </a:prstGeom>
        </p:spPr>
        <p:txBody>
          <a:bodyPr wrap="square">
            <a:spAutoFit/>
          </a:bodyPr>
          <a:lstStyle/>
          <a:p>
            <a:pPr algn="just"/>
            <a:r>
              <a:rPr lang="ru-RU" sz="1200" dirty="0">
                <a:solidFill>
                  <a:srgbClr val="000099"/>
                </a:solidFill>
              </a:rPr>
              <a:t>                 поскольку каждое из них есть состояние системы, представляющее собой выполнение некоторого действия. Как показано на рисунке, состояния действия изображаются прямоугольниками с закругленными краями. Внутри такого символа можно записывать произвольное выражение. </a:t>
            </a:r>
          </a:p>
          <a:p>
            <a:pPr algn="just"/>
            <a:r>
              <a:rPr lang="ru-RU" sz="1200" dirty="0">
                <a:solidFill>
                  <a:srgbClr val="000099"/>
                </a:solidFill>
              </a:rPr>
              <a:t>Состояния действия </a:t>
            </a:r>
            <a:r>
              <a:rPr lang="ru-RU" sz="1200" u="sng" dirty="0">
                <a:solidFill>
                  <a:srgbClr val="000099"/>
                </a:solidFill>
              </a:rPr>
              <a:t>не могут быть подвергнуты декомпозиции</a:t>
            </a:r>
            <a:r>
              <a:rPr lang="ru-RU" sz="1200" dirty="0">
                <a:solidFill>
                  <a:srgbClr val="000099"/>
                </a:solidFill>
              </a:rPr>
              <a:t>. Кроме того, они </a:t>
            </a:r>
            <a:r>
              <a:rPr lang="ru-RU" sz="1200" u="sng" dirty="0" err="1">
                <a:solidFill>
                  <a:srgbClr val="000099"/>
                </a:solidFill>
              </a:rPr>
              <a:t>атомарны</a:t>
            </a:r>
            <a:r>
              <a:rPr lang="ru-RU" sz="1200" dirty="0">
                <a:solidFill>
                  <a:srgbClr val="000099"/>
                </a:solidFill>
              </a:rPr>
              <a:t>. Это значит, что внутри них могут происходить различные события, но выполняемая в состоянии действия работа не может быть прервана. И наконец, обычно предполагается, что длительность одного состояния действия занимает неощутимо малое время.</a:t>
            </a:r>
          </a:p>
          <a:p>
            <a:pPr algn="just"/>
            <a:r>
              <a:rPr lang="ru-RU" sz="1200" dirty="0">
                <a:solidFill>
                  <a:srgbClr val="000099"/>
                </a:solidFill>
              </a:rPr>
              <a:t>В противоположность этому состояния деятельности </a:t>
            </a:r>
            <a:r>
              <a:rPr lang="ru-RU" sz="1200" u="sng" dirty="0">
                <a:solidFill>
                  <a:srgbClr val="000099"/>
                </a:solidFill>
              </a:rPr>
              <a:t>могут быть подвергнуты дальнейшей декомпозиции</a:t>
            </a:r>
            <a:r>
              <a:rPr lang="ru-RU" sz="1200" dirty="0">
                <a:solidFill>
                  <a:srgbClr val="000099"/>
                </a:solidFill>
              </a:rPr>
              <a:t>, вследствие чего выполняемую деятельность можно представить с помощью других диаграмм деятельности. Состояния деятельности не являются атомарными, то есть могут быть прерваны. Предполагается, что для их завершения требуется заметное время. Можно считать, что состояние действия - это частный вид состояния деятельности, а конкретнее - такое состояние, которое не может быть подвергнуто дальнейшей декомпозиции. А состояние деятельности можно представлять себе как составное состояние, поток управления которого включает только другие состояния деятельности и действий. Взгляните более пристально на внутреннюю структуру состояния деятельности, и вы найдете еще одну диаграмму деятельности. Как видно из рисунка, состояния деятельности и действий обозначаются одинаково, с тем отличием, что у первого могут быть </a:t>
            </a:r>
          </a:p>
        </p:txBody>
      </p:sp>
      <p:pic>
        <p:nvPicPr>
          <p:cNvPr id="4" name="Рисунок 3">
            <a:extLst>
              <a:ext uri="{FF2B5EF4-FFF2-40B4-BE49-F238E27FC236}">
                <a16:creationId xmlns:a16="http://schemas.microsoft.com/office/drawing/2014/main" id="{4C883B5D-4D49-4FB4-88BC-9C503A6C7274}"/>
              </a:ext>
            </a:extLst>
          </p:cNvPr>
          <p:cNvPicPr>
            <a:picLocks noChangeAspect="1"/>
          </p:cNvPicPr>
          <p:nvPr/>
        </p:nvPicPr>
        <p:blipFill>
          <a:blip r:embed="rId3"/>
          <a:stretch>
            <a:fillRect/>
          </a:stretch>
        </p:blipFill>
        <p:spPr>
          <a:xfrm>
            <a:off x="5664042" y="3939902"/>
            <a:ext cx="3479958" cy="688742"/>
          </a:xfrm>
          <a:prstGeom prst="rect">
            <a:avLst/>
          </a:prstGeom>
        </p:spPr>
      </p:pic>
      <p:sp>
        <p:nvSpPr>
          <p:cNvPr id="5" name="Прямоугольник 4">
            <a:extLst>
              <a:ext uri="{FF2B5EF4-FFF2-40B4-BE49-F238E27FC236}">
                <a16:creationId xmlns:a16="http://schemas.microsoft.com/office/drawing/2014/main" id="{3D258DE8-7FE5-454D-86F5-9BE169CF9CEA}"/>
              </a:ext>
            </a:extLst>
          </p:cNvPr>
          <p:cNvSpPr/>
          <p:nvPr/>
        </p:nvSpPr>
        <p:spPr>
          <a:xfrm>
            <a:off x="-7082" y="3939902"/>
            <a:ext cx="5731210" cy="646331"/>
          </a:xfrm>
          <a:prstGeom prst="rect">
            <a:avLst/>
          </a:prstGeom>
        </p:spPr>
        <p:txBody>
          <a:bodyPr wrap="square">
            <a:spAutoFit/>
          </a:bodyPr>
          <a:lstStyle/>
          <a:p>
            <a:pPr algn="just"/>
            <a:r>
              <a:rPr lang="ru-RU" sz="1200" dirty="0">
                <a:solidFill>
                  <a:srgbClr val="000099"/>
                </a:solidFill>
              </a:rPr>
              <a:t>дополнительные части, такие как действия входа и выхода (то есть выполняемые соответственно при входе в состояние и выходе из него), и оно может сопровождаться спецификациями подавтоматов.</a:t>
            </a:r>
            <a:endParaRPr lang="ru-RU" sz="1200" dirty="0"/>
          </a:p>
        </p:txBody>
      </p:sp>
    </p:spTree>
    <p:extLst>
      <p:ext uri="{BB962C8B-B14F-4D97-AF65-F5344CB8AC3E}">
        <p14:creationId xmlns:p14="http://schemas.microsoft.com/office/powerpoint/2010/main" val="341408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Переходы. Начальное и конечное состояние</a:t>
            </a:r>
          </a:p>
        </p:txBody>
      </p:sp>
      <p:sp>
        <p:nvSpPr>
          <p:cNvPr id="3" name="Прямоугольник 2"/>
          <p:cNvSpPr/>
          <p:nvPr/>
        </p:nvSpPr>
        <p:spPr>
          <a:xfrm>
            <a:off x="0" y="461651"/>
            <a:ext cx="5343439" cy="1600438"/>
          </a:xfrm>
          <a:prstGeom prst="rect">
            <a:avLst/>
          </a:prstGeom>
        </p:spPr>
        <p:txBody>
          <a:bodyPr wrap="square">
            <a:spAutoFit/>
          </a:bodyPr>
          <a:lstStyle/>
          <a:p>
            <a:pPr lvl="0" algn="just"/>
            <a:r>
              <a:rPr lang="ru-RU" sz="1400" dirty="0">
                <a:solidFill>
                  <a:srgbClr val="000099"/>
                </a:solidFill>
              </a:rPr>
              <a:t>Когда действие или деятельность в некотором состоянии завершается, поток управления сразу переходит в следующее состояние действия или деятельности. Для описания этого потока используются переходы (</a:t>
            </a:r>
            <a:r>
              <a:rPr lang="ru-RU" sz="1400" dirty="0" err="1">
                <a:solidFill>
                  <a:srgbClr val="000099"/>
                </a:solidFill>
              </a:rPr>
              <a:t>Transitions</a:t>
            </a:r>
            <a:r>
              <a:rPr lang="ru-RU" sz="1400" dirty="0">
                <a:solidFill>
                  <a:srgbClr val="000099"/>
                </a:solidFill>
              </a:rPr>
              <a:t>), показывающие путь из одного состояния действия или деятельности в другое. В UML переход представляется простой линией со стрелкой, как показано на рисунке.</a:t>
            </a:r>
          </a:p>
        </p:txBody>
      </p:sp>
      <p:pic>
        <p:nvPicPr>
          <p:cNvPr id="2" name="Рисунок 1">
            <a:extLst>
              <a:ext uri="{FF2B5EF4-FFF2-40B4-BE49-F238E27FC236}">
                <a16:creationId xmlns:a16="http://schemas.microsoft.com/office/drawing/2014/main" id="{3E06D0BF-26CD-4D1D-BDAC-16292B907EEC}"/>
              </a:ext>
            </a:extLst>
          </p:cNvPr>
          <p:cNvPicPr>
            <a:picLocks noChangeAspect="1"/>
          </p:cNvPicPr>
          <p:nvPr/>
        </p:nvPicPr>
        <p:blipFill>
          <a:blip r:embed="rId2"/>
          <a:stretch>
            <a:fillRect/>
          </a:stretch>
        </p:blipFill>
        <p:spPr>
          <a:xfrm>
            <a:off x="5343439" y="490241"/>
            <a:ext cx="3800561" cy="1425211"/>
          </a:xfrm>
          <a:prstGeom prst="rect">
            <a:avLst/>
          </a:prstGeom>
        </p:spPr>
      </p:pic>
      <p:sp>
        <p:nvSpPr>
          <p:cNvPr id="4" name="Прямоугольник 3">
            <a:extLst>
              <a:ext uri="{FF2B5EF4-FFF2-40B4-BE49-F238E27FC236}">
                <a16:creationId xmlns:a16="http://schemas.microsoft.com/office/drawing/2014/main" id="{A059B414-7DED-4FCE-B213-E79C4782C1EA}"/>
              </a:ext>
            </a:extLst>
          </p:cNvPr>
          <p:cNvSpPr/>
          <p:nvPr/>
        </p:nvSpPr>
        <p:spPr>
          <a:xfrm>
            <a:off x="0" y="1944042"/>
            <a:ext cx="9144000" cy="2677656"/>
          </a:xfrm>
          <a:prstGeom prst="rect">
            <a:avLst/>
          </a:prstGeom>
        </p:spPr>
        <p:txBody>
          <a:bodyPr wrap="square">
            <a:spAutoFit/>
          </a:bodyPr>
          <a:lstStyle/>
          <a:p>
            <a:pPr algn="just"/>
            <a:r>
              <a:rPr lang="ru-RU" sz="1400" dirty="0">
                <a:solidFill>
                  <a:srgbClr val="000099"/>
                </a:solidFill>
                <a:latin typeface="+mn-lt"/>
              </a:rPr>
              <a:t>Такие переходы называются переходами по завершении, или не-триггерными (</a:t>
            </a:r>
            <a:r>
              <a:rPr lang="ru-RU" sz="1400" dirty="0" err="1">
                <a:solidFill>
                  <a:srgbClr val="000099"/>
                </a:solidFill>
                <a:latin typeface="+mn-lt"/>
              </a:rPr>
              <a:t>Triggerless</a:t>
            </a:r>
            <a:r>
              <a:rPr lang="ru-RU" sz="1400" dirty="0">
                <a:solidFill>
                  <a:srgbClr val="000099"/>
                </a:solidFill>
                <a:latin typeface="+mn-lt"/>
              </a:rPr>
              <a:t>), поскольку управление по завершении работы в исходном состоянии немедленно передается дальше. После того как действие в данном исходном состоянии закончилось, выполняется определенное для него действие выхода (если таковое имеется). Далее, безо всякой задержки, поток управления следует переходу и попадает в очередное состояние действия или деятельности. При этом выполняется определенное для нового состояния действие входа (если таковое имеется), затем - действие или деятельность самого состояния и следующий переход. Управление может таким образом переходить из состояния в состояние неопределенно долго (в случае </a:t>
            </a:r>
            <a:r>
              <a:rPr lang="ru-RU" sz="1400" dirty="0" err="1">
                <a:solidFill>
                  <a:srgbClr val="000099"/>
                </a:solidFill>
                <a:latin typeface="+mn-lt"/>
              </a:rPr>
              <a:t>незавершающейся</a:t>
            </a:r>
            <a:r>
              <a:rPr lang="ru-RU" sz="1400" dirty="0">
                <a:solidFill>
                  <a:srgbClr val="000099"/>
                </a:solidFill>
                <a:latin typeface="+mn-lt"/>
              </a:rPr>
              <a:t> деятельности) или до попадания в конечное состояние. (</a:t>
            </a:r>
            <a:r>
              <a:rPr lang="ru-RU" sz="1400" dirty="0" err="1">
                <a:solidFill>
                  <a:srgbClr val="000099"/>
                </a:solidFill>
                <a:latin typeface="+mn-lt"/>
              </a:rPr>
              <a:t>Нетриггерные</a:t>
            </a:r>
            <a:r>
              <a:rPr lang="ru-RU" sz="1400" dirty="0">
                <a:solidFill>
                  <a:srgbClr val="000099"/>
                </a:solidFill>
                <a:latin typeface="+mn-lt"/>
              </a:rPr>
              <a:t> переходы могут иметь сторожевые условия, которые обусловливают их активизацию).</a:t>
            </a:r>
          </a:p>
          <a:p>
            <a:pPr algn="just"/>
            <a:r>
              <a:rPr lang="ru-RU" sz="1400" dirty="0">
                <a:solidFill>
                  <a:srgbClr val="000099"/>
                </a:solidFill>
              </a:rPr>
              <a:t>Поток управления должен где-то начинаться и заканчиваться (разумеется, если это не бесконечный поток, у которого есть начало, но нет конца). Как показано на рисунке, вы можете задать как начальное состояние (закрашенный кружок), так и конечное (закрашенный кружок внутри окружности).</a:t>
            </a:r>
            <a:endParaRPr lang="ru-RU" sz="1400" dirty="0">
              <a:solidFill>
                <a:srgbClr val="000099"/>
              </a:solidFill>
              <a:latin typeface="+mn-lt"/>
            </a:endParaRPr>
          </a:p>
        </p:txBody>
      </p:sp>
    </p:spTree>
    <p:extLst>
      <p:ext uri="{BB962C8B-B14F-4D97-AF65-F5344CB8AC3E}">
        <p14:creationId xmlns:p14="http://schemas.microsoft.com/office/powerpoint/2010/main" val="403643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Ветвление</a:t>
            </a:r>
            <a:endParaRPr lang="ru-RU" sz="2000" b="1" dirty="0">
              <a:solidFill>
                <a:srgbClr val="000099"/>
              </a:solidFill>
            </a:endParaRPr>
          </a:p>
        </p:txBody>
      </p:sp>
      <p:sp>
        <p:nvSpPr>
          <p:cNvPr id="3" name="Прямоугольник 2"/>
          <p:cNvSpPr/>
          <p:nvPr/>
        </p:nvSpPr>
        <p:spPr>
          <a:xfrm>
            <a:off x="0" y="461651"/>
            <a:ext cx="5540286" cy="1384995"/>
          </a:xfrm>
          <a:prstGeom prst="rect">
            <a:avLst/>
          </a:prstGeom>
        </p:spPr>
        <p:txBody>
          <a:bodyPr wrap="square">
            <a:spAutoFit/>
          </a:bodyPr>
          <a:lstStyle/>
          <a:p>
            <a:pPr algn="just"/>
            <a:r>
              <a:rPr lang="ru-RU" sz="1200" dirty="0">
                <a:solidFill>
                  <a:srgbClr val="000099"/>
                </a:solidFill>
              </a:rPr>
              <a:t>Простые последовательные переходы встречаются наиболее часто, но их одних недостаточно для моделирования любого потока управления. Как и в блок-схеме, вы можете включить в модель ветвление, которое описывает различные пути выполнения в зависимости от значения некоторого булевского выражения. Как видно из рисунка, точка ветвления представляется ромбом.  В  точку  ветвления  может  входить  ровно  один</a:t>
            </a:r>
          </a:p>
          <a:p>
            <a:pPr algn="just"/>
            <a:endParaRPr lang="ru-RU" sz="1200" dirty="0">
              <a:solidFill>
                <a:srgbClr val="000099"/>
              </a:solidFill>
            </a:endParaRPr>
          </a:p>
        </p:txBody>
      </p:sp>
      <p:pic>
        <p:nvPicPr>
          <p:cNvPr id="2" name="Рисунок 1">
            <a:extLst>
              <a:ext uri="{FF2B5EF4-FFF2-40B4-BE49-F238E27FC236}">
                <a16:creationId xmlns:a16="http://schemas.microsoft.com/office/drawing/2014/main" id="{529DB2A3-C7B6-42FC-9C14-86CA0D4B8C9C}"/>
              </a:ext>
            </a:extLst>
          </p:cNvPr>
          <p:cNvPicPr>
            <a:picLocks noChangeAspect="1"/>
          </p:cNvPicPr>
          <p:nvPr/>
        </p:nvPicPr>
        <p:blipFill>
          <a:blip r:embed="rId2"/>
          <a:stretch>
            <a:fillRect/>
          </a:stretch>
        </p:blipFill>
        <p:spPr>
          <a:xfrm>
            <a:off x="5540286" y="473804"/>
            <a:ext cx="3603714" cy="1103178"/>
          </a:xfrm>
          <a:prstGeom prst="rect">
            <a:avLst/>
          </a:prstGeom>
        </p:spPr>
      </p:pic>
      <p:sp>
        <p:nvSpPr>
          <p:cNvPr id="4" name="Прямоугольник 3">
            <a:extLst>
              <a:ext uri="{FF2B5EF4-FFF2-40B4-BE49-F238E27FC236}">
                <a16:creationId xmlns:a16="http://schemas.microsoft.com/office/drawing/2014/main" id="{17EC5C5D-F158-4AC6-B161-66B87CE5E420}"/>
              </a:ext>
            </a:extLst>
          </p:cNvPr>
          <p:cNvSpPr/>
          <p:nvPr/>
        </p:nvSpPr>
        <p:spPr>
          <a:xfrm>
            <a:off x="0" y="1576982"/>
            <a:ext cx="9144000" cy="2862322"/>
          </a:xfrm>
          <a:prstGeom prst="rect">
            <a:avLst/>
          </a:prstGeom>
        </p:spPr>
        <p:txBody>
          <a:bodyPr wrap="square">
            <a:spAutoFit/>
          </a:bodyPr>
          <a:lstStyle/>
          <a:p>
            <a:pPr algn="just"/>
            <a:r>
              <a:rPr lang="ru-RU" sz="1200" dirty="0">
                <a:solidFill>
                  <a:srgbClr val="000099"/>
                </a:solidFill>
              </a:rPr>
              <a:t>переход, а выходить - два или более. Для каждого исходящего перехода задается булевское выражение, которое вычисляется только один раз при входе в точку ветвления. Ни для каких двух исходящих переходов эти сторожевые условия не должны одновременно принимать значение "истина", иначе поток управления окажется неоднозначным. Но эти условия должны покрывать все возможные варианты, иначе поток остановится. (Ветвление семантически эквивалентно множественным переходам со сторожевыми условиями)</a:t>
            </a:r>
          </a:p>
          <a:p>
            <a:pPr algn="just"/>
            <a:endParaRPr lang="ru-RU" sz="1200" dirty="0">
              <a:solidFill>
                <a:srgbClr val="000099"/>
              </a:solidFill>
            </a:endParaRPr>
          </a:p>
          <a:p>
            <a:pPr algn="just"/>
            <a:r>
              <a:rPr lang="ru-RU" sz="1200" dirty="0">
                <a:solidFill>
                  <a:srgbClr val="000099"/>
                </a:solidFill>
              </a:rPr>
              <a:t>Для удобства разрешается использовать ключевое слово </a:t>
            </a:r>
            <a:r>
              <a:rPr lang="ru-RU" sz="1200" dirty="0" err="1">
                <a:solidFill>
                  <a:srgbClr val="000099"/>
                </a:solidFill>
              </a:rPr>
              <a:t>else</a:t>
            </a:r>
            <a:r>
              <a:rPr lang="ru-RU" sz="1200" dirty="0">
                <a:solidFill>
                  <a:srgbClr val="000099"/>
                </a:solidFill>
              </a:rPr>
              <a:t> для пометки того из исходящих переходов, который должен быть выбран в случае, если условия, заданные для всех остальных переходов, не выполнены. </a:t>
            </a:r>
          </a:p>
          <a:p>
            <a:pPr algn="just"/>
            <a:endParaRPr lang="ru-RU" sz="1200" dirty="0">
              <a:solidFill>
                <a:srgbClr val="000099"/>
              </a:solidFill>
            </a:endParaRPr>
          </a:p>
          <a:p>
            <a:pPr algn="just"/>
            <a:r>
              <a:rPr lang="ru-RU" sz="1200" dirty="0">
                <a:solidFill>
                  <a:srgbClr val="000099"/>
                </a:solidFill>
              </a:rPr>
              <a:t>Реализовать итерацию можно, если ввести два состояния действия - в первом устанавливается значение счетчика, во втором оно увеличивается - и точку ветвления, вычисление в которой показывает, следует ли прекратить итерации. (Ветвление и итерация возможны также на диаграммах взаимодействий)</a:t>
            </a:r>
          </a:p>
          <a:p>
            <a:pPr algn="just"/>
            <a:endParaRPr lang="ru-RU" sz="1200" dirty="0">
              <a:solidFill>
                <a:srgbClr val="000099"/>
              </a:solidFill>
            </a:endParaRPr>
          </a:p>
          <a:p>
            <a:pPr algn="just"/>
            <a:r>
              <a:rPr lang="ru-RU" sz="1200" dirty="0">
                <a:solidFill>
                  <a:srgbClr val="000099"/>
                </a:solidFill>
              </a:rPr>
              <a:t>UML не предписывает язык для этих выражений. В общем случае вы можете использовать структурированный текст; для большей строгости можно воспользоваться синтаксисом и семантикой определенного языка программирования.</a:t>
            </a:r>
          </a:p>
        </p:txBody>
      </p:sp>
    </p:spTree>
    <p:extLst>
      <p:ext uri="{BB962C8B-B14F-4D97-AF65-F5344CB8AC3E}">
        <p14:creationId xmlns:p14="http://schemas.microsoft.com/office/powerpoint/2010/main" val="111229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effectLst>
                  <a:outerShdw blurRad="38100" dist="38100" dir="2700000" algn="tl">
                    <a:srgbClr val="000000">
                      <a:alpha val="43137"/>
                    </a:srgbClr>
                  </a:outerShdw>
                </a:effectLst>
              </a:rPr>
              <a:t>Разделение и слияние</a:t>
            </a:r>
          </a:p>
        </p:txBody>
      </p:sp>
      <p:sp>
        <p:nvSpPr>
          <p:cNvPr id="3" name="Прямоугольник 2"/>
          <p:cNvSpPr/>
          <p:nvPr/>
        </p:nvSpPr>
        <p:spPr>
          <a:xfrm>
            <a:off x="0" y="461651"/>
            <a:ext cx="6694552" cy="1569660"/>
          </a:xfrm>
          <a:prstGeom prst="rect">
            <a:avLst/>
          </a:prstGeom>
        </p:spPr>
        <p:txBody>
          <a:bodyPr wrap="square">
            <a:spAutoFit/>
          </a:bodyPr>
          <a:lstStyle/>
          <a:p>
            <a:pPr algn="just"/>
            <a:r>
              <a:rPr lang="ru-RU" sz="1200" dirty="0">
                <a:solidFill>
                  <a:srgbClr val="000099"/>
                </a:solidFill>
              </a:rPr>
              <a:t>Простые и ветвящиеся последовательные переходы в диаграммах деятельности используются чаще всего. Однако можно встретить и параллельные потоки, и это особенно характерно для моделирования бизнес-процессов. В UML для обозначения разделения и слияния таких параллельных потоков выполнения используется синхронизационная черта, которая рисуется в виде жирной вертикальной или горизонтальной линии. Каждый из параллельно выполняющихся потоков управления существует в контексте независимого активного объекта, который, как правило, моделируется либо процессом, либо вычислительной нитью.</a:t>
            </a:r>
          </a:p>
        </p:txBody>
      </p:sp>
      <p:sp>
        <p:nvSpPr>
          <p:cNvPr id="2" name="Прямоугольник 1">
            <a:extLst>
              <a:ext uri="{FF2B5EF4-FFF2-40B4-BE49-F238E27FC236}">
                <a16:creationId xmlns:a16="http://schemas.microsoft.com/office/drawing/2014/main" id="{9E54678B-11DE-4C43-9CF2-9378371BDD30}"/>
              </a:ext>
            </a:extLst>
          </p:cNvPr>
          <p:cNvSpPr/>
          <p:nvPr/>
        </p:nvSpPr>
        <p:spPr>
          <a:xfrm>
            <a:off x="0" y="1923678"/>
            <a:ext cx="6694552" cy="646331"/>
          </a:xfrm>
          <a:prstGeom prst="rect">
            <a:avLst/>
          </a:prstGeom>
        </p:spPr>
        <p:txBody>
          <a:bodyPr wrap="square">
            <a:spAutoFit/>
          </a:bodyPr>
          <a:lstStyle/>
          <a:p>
            <a:pPr algn="just"/>
            <a:r>
              <a:rPr lang="ru-RU" sz="1200" dirty="0">
                <a:solidFill>
                  <a:srgbClr val="000099"/>
                </a:solidFill>
              </a:rPr>
              <a:t>Рассмотрим, например, параллельные потоки, используемые в устройстве, которое имитирует человеческую речь и жестикуляцию. Как показано на рисунке, точка разделения соответствует    расщеплению    одного    потока    управления    на    два   выполняющихся</a:t>
            </a:r>
          </a:p>
        </p:txBody>
      </p:sp>
      <p:pic>
        <p:nvPicPr>
          <p:cNvPr id="5" name="Рисунок 4">
            <a:extLst>
              <a:ext uri="{FF2B5EF4-FFF2-40B4-BE49-F238E27FC236}">
                <a16:creationId xmlns:a16="http://schemas.microsoft.com/office/drawing/2014/main" id="{20314920-A102-4E80-A0A1-F73550563A39}"/>
              </a:ext>
            </a:extLst>
          </p:cNvPr>
          <p:cNvPicPr>
            <a:picLocks noChangeAspect="1"/>
          </p:cNvPicPr>
          <p:nvPr/>
        </p:nvPicPr>
        <p:blipFill>
          <a:blip r:embed="rId2"/>
          <a:stretch>
            <a:fillRect/>
          </a:stretch>
        </p:blipFill>
        <p:spPr>
          <a:xfrm>
            <a:off x="6694552" y="537975"/>
            <a:ext cx="2448272" cy="1889759"/>
          </a:xfrm>
          <a:prstGeom prst="rect">
            <a:avLst/>
          </a:prstGeom>
        </p:spPr>
      </p:pic>
      <p:sp>
        <p:nvSpPr>
          <p:cNvPr id="7" name="Прямоугольник 6">
            <a:extLst>
              <a:ext uri="{FF2B5EF4-FFF2-40B4-BE49-F238E27FC236}">
                <a16:creationId xmlns:a16="http://schemas.microsoft.com/office/drawing/2014/main" id="{63675D84-C891-4FB1-9CCB-BFE39037CF00}"/>
              </a:ext>
            </a:extLst>
          </p:cNvPr>
          <p:cNvSpPr/>
          <p:nvPr/>
        </p:nvSpPr>
        <p:spPr>
          <a:xfrm>
            <a:off x="0" y="2465844"/>
            <a:ext cx="9144000" cy="2308324"/>
          </a:xfrm>
          <a:prstGeom prst="rect">
            <a:avLst/>
          </a:prstGeom>
        </p:spPr>
        <p:txBody>
          <a:bodyPr wrap="square">
            <a:spAutoFit/>
          </a:bodyPr>
          <a:lstStyle/>
          <a:p>
            <a:pPr algn="just"/>
            <a:r>
              <a:rPr lang="ru-RU" sz="1200" dirty="0">
                <a:solidFill>
                  <a:srgbClr val="000099"/>
                </a:solidFill>
              </a:rPr>
              <a:t>параллельно. В этой точке может существовать ровно один входящий переход и два или более исходящих. Каждый исходящий переход представляет один независимый поток управления. После точки разделения деятельности, ассоциированные с каждым путем в графе, продолжают выполняться параллельно. С концептуальной точки зрения имеется в виду истинный параллелизм, то есть одновременное выполнение, но в реальной системе это может как выполняться (если система функционирует на нескольких узлах), так и не выполняться (если система размещена только на одном узле). В последнем случае имеет место последовательное выполнение с переключением между потоками, что дает лишь иллюзию истинного параллелизма.</a:t>
            </a:r>
          </a:p>
          <a:p>
            <a:pPr algn="just"/>
            <a:r>
              <a:rPr lang="ru-RU" sz="1150" dirty="0">
                <a:solidFill>
                  <a:srgbClr val="000099"/>
                </a:solidFill>
              </a:rPr>
              <a:t>Из рисунка также видно, что точка слияния представляет собой механизм синхронизации нескольких параллельных потоков выполнения. В эту точку входят два или более перехода, а выходит ровно один. Выше точки слияния деятельности, ассоциированные с приходящими в нее путями, выполняются параллельно. В точке слияния параллельные потоки синхронизируются, то есть каждый из них ждет, пока все остальные достигнут этой точки, после чего выполнение продолжается в рамках одного потока.</a:t>
            </a:r>
          </a:p>
        </p:txBody>
      </p:sp>
    </p:spTree>
    <p:extLst>
      <p:ext uri="{BB962C8B-B14F-4D97-AF65-F5344CB8AC3E}">
        <p14:creationId xmlns:p14="http://schemas.microsoft.com/office/powerpoint/2010/main" val="3001118956"/>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11295</TotalTime>
  <Words>3748</Words>
  <Application>Microsoft Office PowerPoint</Application>
  <PresentationFormat>Экран (16:9)</PresentationFormat>
  <Paragraphs>127</Paragraphs>
  <Slides>19</Slides>
  <Notes>3</Notes>
  <HiddenSlides>0</HiddenSlides>
  <MMClips>0</MMClips>
  <ScaleCrop>false</ScaleCrop>
  <HeadingPairs>
    <vt:vector size="6" baseType="variant">
      <vt:variant>
        <vt:lpstr>Использованные шрифты</vt:lpstr>
      </vt:variant>
      <vt:variant>
        <vt:i4>2</vt:i4>
      </vt:variant>
      <vt:variant>
        <vt:lpstr>Тема</vt:lpstr>
      </vt:variant>
      <vt:variant>
        <vt:i4>3</vt:i4>
      </vt:variant>
      <vt:variant>
        <vt:lpstr>Заголовки слайдов</vt:lpstr>
      </vt:variant>
      <vt:variant>
        <vt:i4>19</vt:i4>
      </vt:variant>
    </vt:vector>
  </HeadingPairs>
  <TitlesOfParts>
    <vt:vector size="24" baseType="lpstr">
      <vt:lpstr>Arial</vt:lpstr>
      <vt:lpstr>Wingdings</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Александр Александрович Евдокимов</cp:lastModifiedBy>
  <cp:revision>546</cp:revision>
  <dcterms:created xsi:type="dcterms:W3CDTF">2014-10-05T21:41:36Z</dcterms:created>
  <dcterms:modified xsi:type="dcterms:W3CDTF">2021-04-19T09:49:25Z</dcterms:modified>
</cp:coreProperties>
</file>