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50" r:id="rId1"/>
    <p:sldMasterId id="2147483651" r:id="rId2"/>
    <p:sldMasterId id="2147483652" r:id="rId3"/>
  </p:sldMasterIdLst>
  <p:notesMasterIdLst>
    <p:notesMasterId r:id="rId20"/>
  </p:notesMasterIdLst>
  <p:handoutMasterIdLst>
    <p:handoutMasterId r:id="rId21"/>
  </p:handoutMasterIdLst>
  <p:sldIdLst>
    <p:sldId id="330" r:id="rId4"/>
    <p:sldId id="489" r:id="rId5"/>
    <p:sldId id="495" r:id="rId6"/>
    <p:sldId id="494" r:id="rId7"/>
    <p:sldId id="491" r:id="rId8"/>
    <p:sldId id="492" r:id="rId9"/>
    <p:sldId id="493" r:id="rId10"/>
    <p:sldId id="496" r:id="rId11"/>
    <p:sldId id="536" r:id="rId12"/>
    <p:sldId id="490" r:id="rId13"/>
    <p:sldId id="498" r:id="rId14"/>
    <p:sldId id="532" r:id="rId15"/>
    <p:sldId id="531" r:id="rId16"/>
    <p:sldId id="533" r:id="rId17"/>
    <p:sldId id="534" r:id="rId18"/>
    <p:sldId id="535" r:id="rId19"/>
  </p:sldIdLst>
  <p:sldSz cx="9144000" cy="5143500" type="screen16x9"/>
  <p:notesSz cx="6797675" cy="9926638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CC3300"/>
    <a:srgbClr val="000099"/>
    <a:srgbClr val="ABDB77"/>
    <a:srgbClr val="FFCD2D"/>
    <a:srgbClr val="E6AF00"/>
    <a:srgbClr val="33CC33"/>
    <a:srgbClr val="0000FF"/>
    <a:srgbClr val="7AFF01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1EBBBCC-DAD2-459C-BE2E-F6DE35CF9A28}" styleName="Темный стиль 2 - акцент 3/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Темный стиль 2 -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29" autoAdjust="0"/>
  </p:normalViewPr>
  <p:slideViewPr>
    <p:cSldViewPr>
      <p:cViewPr varScale="1">
        <p:scale>
          <a:sx n="118" d="100"/>
          <a:sy n="118" d="100"/>
        </p:scale>
        <p:origin x="-446" y="-67"/>
      </p:cViewPr>
      <p:guideLst>
        <p:guide orient="horz" pos="216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3307" y="-96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5A5047A-564B-4049-B33E-ABAAD6DCDEC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25731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000A0A8-AB5C-4C32-B4F6-5DC54282A0F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06280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43700" y="141685"/>
            <a:ext cx="2171700" cy="465891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228600" y="141685"/>
            <a:ext cx="6362700" cy="465891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228600" y="951310"/>
            <a:ext cx="4267200" cy="38492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951310"/>
            <a:ext cx="4267200" cy="38492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41685"/>
            <a:ext cx="8686800" cy="756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Hier klicken, um.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51310"/>
            <a:ext cx="8686800" cy="3849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, um Master-</a:t>
            </a:r>
            <a:r>
              <a:rPr lang="en-US" dirty="0" err="1" smtClean="0"/>
              <a:t>Textformat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2"/>
            <a:r>
              <a:rPr lang="en-US" dirty="0" err="1" smtClean="0"/>
              <a:t>Dritte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3"/>
            <a:r>
              <a:rPr lang="en-US" dirty="0" err="1" smtClean="0"/>
              <a:t>Vierte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4"/>
            <a:r>
              <a:rPr lang="en-US" dirty="0" err="1" smtClean="0"/>
              <a:t>Fünfte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</p:txBody>
      </p:sp>
      <p:sp>
        <p:nvSpPr>
          <p:cNvPr id="411654" name="Text Box 6"/>
          <p:cNvSpPr txBox="1">
            <a:spLocks noChangeArrowheads="1"/>
          </p:cNvSpPr>
          <p:nvPr userDrawn="1"/>
        </p:nvSpPr>
        <p:spPr bwMode="auto">
          <a:xfrm>
            <a:off x="1146752" y="4670688"/>
            <a:ext cx="68226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ru-RU" sz="12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HTML, CSS, SGML и XML. Понятие о структуре XML-документа. </a:t>
            </a:r>
          </a:p>
          <a:p>
            <a:pPr algn="ctr"/>
            <a:r>
              <a:rPr lang="ru-RU" sz="12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Представление о XSL и XSLT. </a:t>
            </a:r>
            <a:endParaRPr lang="en-US" sz="1200" b="1" dirty="0" smtClean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11655" name="Line 7"/>
          <p:cNvSpPr>
            <a:spLocks noChangeShapeType="1"/>
          </p:cNvSpPr>
          <p:nvPr userDrawn="1"/>
        </p:nvSpPr>
        <p:spPr bwMode="auto">
          <a:xfrm>
            <a:off x="71406" y="4643826"/>
            <a:ext cx="900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411656" name="Line 8"/>
          <p:cNvSpPr>
            <a:spLocks noChangeShapeType="1"/>
          </p:cNvSpPr>
          <p:nvPr userDrawn="1"/>
        </p:nvSpPr>
        <p:spPr bwMode="auto">
          <a:xfrm>
            <a:off x="71406" y="465535"/>
            <a:ext cx="900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" name="TextBox 9"/>
          <p:cNvSpPr txBox="1"/>
          <p:nvPr userDrawn="1"/>
        </p:nvSpPr>
        <p:spPr>
          <a:xfrm>
            <a:off x="7858148" y="4747632"/>
            <a:ext cx="92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4EDDE1-E9E6-49D4-91C2-19A774C0723D}" type="slidenum">
              <a:rPr lang="ru-RU" sz="1400" b="1" i="1" baseline="0" smtClean="0">
                <a:solidFill>
                  <a:srgbClr val="C00000"/>
                </a:solidFill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ru-RU" sz="1400" b="1" i="1" baseline="0" dirty="0" smtClean="0">
                <a:solidFill>
                  <a:srgbClr val="C00000"/>
                </a:solidFill>
              </a:rPr>
              <a:t>  / </a:t>
            </a:r>
            <a:r>
              <a:rPr lang="en-US" sz="1400" b="1" i="1" baseline="0" dirty="0" smtClean="0">
                <a:solidFill>
                  <a:srgbClr val="C00000"/>
                </a:solidFill>
              </a:rPr>
              <a:t>1</a:t>
            </a:r>
            <a:r>
              <a:rPr lang="ru-RU" sz="1400" b="1" i="1" baseline="0" dirty="0" smtClean="0">
                <a:solidFill>
                  <a:srgbClr val="C00000"/>
                </a:solidFill>
              </a:rPr>
              <a:t>6 </a:t>
            </a:r>
            <a:endParaRPr lang="ru-RU" sz="1400" b="1" i="1" dirty="0">
              <a:solidFill>
                <a:srgbClr val="C00000"/>
              </a:solidFill>
            </a:endParaRPr>
          </a:p>
        </p:txBody>
      </p:sp>
      <p:pic>
        <p:nvPicPr>
          <p:cNvPr id="11" name="Picture 4" descr="logotre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79512" y="4687186"/>
            <a:ext cx="574553" cy="42866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ChangeArrowheads="1"/>
          </p:cNvSpPr>
          <p:nvPr/>
        </p:nvSpPr>
        <p:spPr bwMode="auto">
          <a:xfrm>
            <a:off x="685800" y="171450"/>
            <a:ext cx="77724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de-DE" sz="4400">
              <a:solidFill>
                <a:schemeClr val="tx2"/>
              </a:solidFill>
            </a:endParaRPr>
          </a:p>
        </p:txBody>
      </p:sp>
      <p:sp>
        <p:nvSpPr>
          <p:cNvPr id="412675" name="Rectangle 3"/>
          <p:cNvSpPr>
            <a:spLocks noChangeArrowheads="1"/>
          </p:cNvSpPr>
          <p:nvPr/>
        </p:nvSpPr>
        <p:spPr bwMode="auto">
          <a:xfrm>
            <a:off x="1371600" y="1943100"/>
            <a:ext cx="64008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endParaRPr lang="de-DE" sz="320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1723729" y="4374576"/>
            <a:ext cx="6048671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400" b="1" dirty="0" smtClean="0">
                <a:solidFill>
                  <a:srgbClr val="000099"/>
                </a:solidFill>
              </a:rPr>
              <a:t>Кубанский</a:t>
            </a:r>
            <a:r>
              <a:rPr lang="ru-RU" sz="1400" b="1" baseline="0" dirty="0" smtClean="0">
                <a:solidFill>
                  <a:srgbClr val="000099"/>
                </a:solidFill>
              </a:rPr>
              <a:t> государственный университет</a:t>
            </a:r>
            <a:endParaRPr lang="ru-RU" sz="1400" b="1" dirty="0" smtClean="0">
              <a:solidFill>
                <a:srgbClr val="000099"/>
              </a:solidFill>
            </a:endParaRPr>
          </a:p>
          <a:p>
            <a:pPr algn="ctr" eaLnBrk="0" hangingPunct="0"/>
            <a:r>
              <a:rPr lang="ru-RU" sz="1400" b="1" dirty="0" smtClean="0">
                <a:solidFill>
                  <a:srgbClr val="000099"/>
                </a:solidFill>
              </a:rPr>
              <a:t>Кафедра математического моделирования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400" b="1" dirty="0" smtClean="0">
                <a:solidFill>
                  <a:srgbClr val="000099"/>
                </a:solidFill>
              </a:rPr>
              <a:t>Факультет компьютерных</a:t>
            </a:r>
            <a:r>
              <a:rPr lang="ru-RU" sz="1400" b="1" baseline="0" dirty="0" smtClean="0">
                <a:solidFill>
                  <a:srgbClr val="000099"/>
                </a:solidFill>
              </a:rPr>
              <a:t> технологий и прикладной математики</a:t>
            </a:r>
            <a:endParaRPr lang="de-DE" sz="1400" b="1" dirty="0">
              <a:solidFill>
                <a:srgbClr val="000099"/>
              </a:solidFill>
            </a:endParaRPr>
          </a:p>
        </p:txBody>
      </p:sp>
      <p:pic>
        <p:nvPicPr>
          <p:cNvPr id="10" name="Picture 4" descr="logotre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77843" y="4421563"/>
            <a:ext cx="864096" cy="64469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ChangeArrowheads="1"/>
          </p:cNvSpPr>
          <p:nvPr/>
        </p:nvSpPr>
        <p:spPr bwMode="auto">
          <a:xfrm>
            <a:off x="685800" y="171450"/>
            <a:ext cx="77724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de-DE" sz="4400">
              <a:solidFill>
                <a:schemeClr val="tx2"/>
              </a:solidFill>
            </a:endParaRPr>
          </a:p>
        </p:txBody>
      </p:sp>
      <p:sp>
        <p:nvSpPr>
          <p:cNvPr id="506883" name="Rectangle 3"/>
          <p:cNvSpPr>
            <a:spLocks noChangeArrowheads="1"/>
          </p:cNvSpPr>
          <p:nvPr/>
        </p:nvSpPr>
        <p:spPr bwMode="auto">
          <a:xfrm>
            <a:off x="1371600" y="1943100"/>
            <a:ext cx="64008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endParaRPr lang="de-DE" sz="3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ChangeArrowheads="1"/>
          </p:cNvSpPr>
          <p:nvPr/>
        </p:nvSpPr>
        <p:spPr bwMode="auto">
          <a:xfrm>
            <a:off x="1211" y="2515867"/>
            <a:ext cx="9144000" cy="1568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/>
          <a:lstStyle/>
          <a:p>
            <a:pPr algn="ctr"/>
            <a:r>
              <a:rPr lang="ru-RU" sz="20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Лабораторная работа №1</a:t>
            </a:r>
            <a:r>
              <a:rPr lang="en-US" sz="20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r>
              <a:rPr lang="ru-RU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HTML, CSS, SGML и XML. Понятие о структуре XML-документа. Представление о XSL и XSLT</a:t>
            </a:r>
            <a:r>
              <a:rPr lang="ru-RU" sz="20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pPr algn="ctr"/>
            <a:endParaRPr lang="ru-RU" sz="20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/>
            <a:r>
              <a:rPr lang="ru-RU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Евдокимов А.А., </a:t>
            </a:r>
            <a:r>
              <a:rPr lang="en-US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e-mail: evdokimovmail27@gmail.com</a:t>
            </a:r>
            <a:r>
              <a:rPr lang="ru-RU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sz="20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004049" y="214962"/>
            <a:ext cx="4139951" cy="1438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ru-RU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01.03.02 </a:t>
            </a:r>
            <a:r>
              <a:rPr lang="ru-RU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– </a:t>
            </a:r>
            <a:r>
              <a:rPr lang="ru-RU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Прикладная математика и информатика</a:t>
            </a:r>
            <a:endParaRPr lang="ru-RU" b="1" dirty="0" smtClean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0887"/>
            <a:ext cx="4248473" cy="14227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Прямоугольник 1"/>
          <p:cNvSpPr/>
          <p:nvPr/>
        </p:nvSpPr>
        <p:spPr>
          <a:xfrm>
            <a:off x="0" y="170765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XML</a:t>
            </a:r>
            <a:endParaRPr lang="ru-RU" sz="32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sz="2000" b="1" dirty="0" smtClean="0">
                <a:solidFill>
                  <a:srgbClr val="000099"/>
                </a:solidFill>
              </a:rPr>
              <a:t>Типы </a:t>
            </a:r>
            <a:r>
              <a:rPr lang="en-US" sz="2000" b="1" dirty="0" smtClean="0">
                <a:solidFill>
                  <a:srgbClr val="000099"/>
                </a:solidFill>
              </a:rPr>
              <a:t>XML-</a:t>
            </a:r>
            <a:r>
              <a:rPr lang="ru-RU" sz="2000" b="1" dirty="0" smtClean="0">
                <a:solidFill>
                  <a:srgbClr val="000099"/>
                </a:solidFill>
              </a:rPr>
              <a:t>документа</a:t>
            </a:r>
            <a:endParaRPr lang="ru-RU" sz="2000" b="1" dirty="0">
              <a:solidFill>
                <a:srgbClr val="000099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469825"/>
            <a:ext cx="91440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1200" dirty="0">
                <a:solidFill>
                  <a:srgbClr val="000099"/>
                </a:solidFill>
              </a:rPr>
              <a:t>Вы можете использовать XML не только для описания отдельного документа. Индивидуальный пользователь, компания или комитет по стандартам может определить необходимый набор элементов XML и структуру документа, которые будут применяться для особого класса </a:t>
            </a:r>
            <a:r>
              <a:rPr lang="ru-RU" sz="1200" dirty="0" smtClean="0">
                <a:solidFill>
                  <a:srgbClr val="000099"/>
                </a:solidFill>
              </a:rPr>
              <a:t>документов или типа документа. </a:t>
            </a:r>
          </a:p>
          <a:p>
            <a:pPr lvl="0" algn="just"/>
            <a:r>
              <a:rPr lang="ru-RU" sz="1200" dirty="0" smtClean="0">
                <a:solidFill>
                  <a:srgbClr val="000099"/>
                </a:solidFill>
              </a:rPr>
              <a:t>Для </a:t>
            </a:r>
            <a:r>
              <a:rPr lang="ru-RU" sz="1200" dirty="0">
                <a:solidFill>
                  <a:srgbClr val="000099"/>
                </a:solidFill>
              </a:rPr>
              <a:t>описания типов документов используются языки схем (англ. </a:t>
            </a:r>
            <a:r>
              <a:rPr lang="ru-RU" sz="1200" dirty="0" err="1">
                <a:solidFill>
                  <a:srgbClr val="000099"/>
                </a:solidFill>
              </a:rPr>
              <a:t>schema</a:t>
            </a:r>
            <a:r>
              <a:rPr lang="ru-RU" sz="1200" dirty="0">
                <a:solidFill>
                  <a:srgbClr val="000099"/>
                </a:solidFill>
              </a:rPr>
              <a:t> </a:t>
            </a:r>
            <a:r>
              <a:rPr lang="ru-RU" sz="1200" dirty="0" err="1">
                <a:solidFill>
                  <a:srgbClr val="000099"/>
                </a:solidFill>
              </a:rPr>
              <a:t>language</a:t>
            </a:r>
            <a:r>
              <a:rPr lang="ru-RU" sz="1200" dirty="0">
                <a:solidFill>
                  <a:srgbClr val="000099"/>
                </a:solidFill>
              </a:rPr>
              <a:t>). Поскольку XML является подмножеством языка SGML, то он унаследовал разработанный для SGML язык </a:t>
            </a:r>
            <a:r>
              <a:rPr lang="ru-RU" sz="1200" dirty="0" err="1">
                <a:solidFill>
                  <a:srgbClr val="000099"/>
                </a:solidFill>
              </a:rPr>
              <a:t>Document</a:t>
            </a:r>
            <a:r>
              <a:rPr lang="ru-RU" sz="1200" dirty="0">
                <a:solidFill>
                  <a:srgbClr val="000099"/>
                </a:solidFill>
              </a:rPr>
              <a:t> </a:t>
            </a:r>
            <a:r>
              <a:rPr lang="ru-RU" sz="1200" dirty="0" err="1">
                <a:solidFill>
                  <a:srgbClr val="000099"/>
                </a:solidFill>
              </a:rPr>
              <a:t>Type</a:t>
            </a:r>
            <a:r>
              <a:rPr lang="ru-RU" sz="1200" dirty="0">
                <a:solidFill>
                  <a:srgbClr val="000099"/>
                </a:solidFill>
              </a:rPr>
              <a:t> </a:t>
            </a:r>
            <a:r>
              <a:rPr lang="ru-RU" sz="1200" dirty="0" err="1">
                <a:solidFill>
                  <a:srgbClr val="000099"/>
                </a:solidFill>
              </a:rPr>
              <a:t>Definition</a:t>
            </a:r>
            <a:r>
              <a:rPr lang="ru-RU" sz="1200" dirty="0">
                <a:solidFill>
                  <a:srgbClr val="000099"/>
                </a:solidFill>
              </a:rPr>
              <a:t> (DTD). Позднее были разработаны и другие языки схем, наиболее известны из которых XML </a:t>
            </a:r>
            <a:r>
              <a:rPr lang="ru-RU" sz="1200" dirty="0" err="1" smtClean="0">
                <a:solidFill>
                  <a:srgbClr val="000099"/>
                </a:solidFill>
              </a:rPr>
              <a:t>Schema</a:t>
            </a:r>
            <a:r>
              <a:rPr lang="en-US" sz="1200" dirty="0" smtClean="0">
                <a:solidFill>
                  <a:srgbClr val="000099"/>
                </a:solidFill>
              </a:rPr>
              <a:t> (XSD)</a:t>
            </a:r>
            <a:r>
              <a:rPr lang="ru-RU" sz="1200" dirty="0" smtClean="0">
                <a:solidFill>
                  <a:srgbClr val="000099"/>
                </a:solidFill>
              </a:rPr>
              <a:t>, </a:t>
            </a:r>
            <a:r>
              <a:rPr lang="ru-RU" sz="1200" dirty="0">
                <a:solidFill>
                  <a:srgbClr val="000099"/>
                </a:solidFill>
              </a:rPr>
              <a:t>RELAX NG</a:t>
            </a:r>
            <a:r>
              <a:rPr lang="ru-RU" sz="1200" dirty="0" smtClean="0">
                <a:solidFill>
                  <a:srgbClr val="000099"/>
                </a:solidFill>
              </a:rPr>
              <a:t>.</a:t>
            </a:r>
            <a:endParaRPr lang="ru-RU" sz="1200" dirty="0">
              <a:solidFill>
                <a:srgbClr val="000099"/>
              </a:solidFill>
            </a:endParaRPr>
          </a:p>
          <a:p>
            <a:pPr lvl="0" algn="just"/>
            <a:r>
              <a:rPr lang="ru-RU" sz="1200" dirty="0">
                <a:solidFill>
                  <a:srgbClr val="000099"/>
                </a:solidFill>
              </a:rPr>
              <a:t>Например, организация может определить XML-приложение для создания документов, описывающих молекулярные структуры, людские ресурсы, мультимедиа презентации или содержащих векторную графику. </a:t>
            </a:r>
            <a:r>
              <a:rPr lang="ru-RU" sz="1200" dirty="0" smtClean="0">
                <a:solidFill>
                  <a:srgbClr val="000099"/>
                </a:solidFill>
              </a:rPr>
              <a:t>XML-словарь </a:t>
            </a:r>
            <a:r>
              <a:rPr lang="ru-RU" sz="1200" dirty="0">
                <a:solidFill>
                  <a:srgbClr val="000099"/>
                </a:solidFill>
              </a:rPr>
              <a:t>обычно определяется созданием описателя типа документа (DTD), который является допустимым компонентом XML-документа. DTD построен по схеме базы данных: он устанавливает и определяет имена элементов, которые могут быть использованы в документе, порядок, в котором элементы могут появляться, доступные к применению атрибуты элементов и другие особенности документа. </a:t>
            </a:r>
            <a:r>
              <a:rPr lang="ru-RU" sz="1200" dirty="0" smtClean="0">
                <a:solidFill>
                  <a:srgbClr val="000099"/>
                </a:solidFill>
              </a:rPr>
              <a:t>Наличие </a:t>
            </a:r>
            <a:r>
              <a:rPr lang="ru-RU" sz="1200" dirty="0">
                <a:solidFill>
                  <a:srgbClr val="000099"/>
                </a:solidFill>
              </a:rPr>
              <a:t>DTD в документе ограничивает круг элементов и структур, которые вы будете использовать, вследствие чего ваш документ </a:t>
            </a:r>
            <a:r>
              <a:rPr lang="ru-RU" sz="1200" dirty="0" smtClean="0">
                <a:solidFill>
                  <a:srgbClr val="000099"/>
                </a:solidFill>
              </a:rPr>
              <a:t>отвечает неким стандартам, установленным в </a:t>
            </a:r>
            <a:r>
              <a:rPr lang="en-US" sz="1200" dirty="0" smtClean="0">
                <a:solidFill>
                  <a:srgbClr val="000099"/>
                </a:solidFill>
              </a:rPr>
              <a:t>DTD</a:t>
            </a:r>
            <a:r>
              <a:rPr lang="ru-RU" sz="1200" dirty="0" smtClean="0">
                <a:solidFill>
                  <a:srgbClr val="000099"/>
                </a:solidFill>
              </a:rPr>
              <a:t>. Пример XML-документа, рассмотренного ранее, </a:t>
            </a:r>
            <a:r>
              <a:rPr lang="ru-RU" sz="1200" dirty="0">
                <a:solidFill>
                  <a:srgbClr val="000099"/>
                </a:solidFill>
              </a:rPr>
              <a:t>не включали DTD</a:t>
            </a:r>
            <a:r>
              <a:rPr lang="ru-RU" sz="1200" dirty="0" smtClean="0">
                <a:solidFill>
                  <a:srgbClr val="000099"/>
                </a:solidFill>
              </a:rPr>
              <a:t>.</a:t>
            </a:r>
            <a:endParaRPr lang="en-US" sz="1200" dirty="0" smtClean="0">
              <a:solidFill>
                <a:srgbClr val="000099"/>
              </a:solidFill>
            </a:endParaRPr>
          </a:p>
          <a:p>
            <a:pPr lvl="0" algn="just"/>
            <a:r>
              <a:rPr lang="ru-RU" sz="1200" dirty="0" smtClean="0">
                <a:solidFill>
                  <a:srgbClr val="000099"/>
                </a:solidFill>
              </a:rPr>
              <a:t>Преимущества </a:t>
            </a:r>
            <a:r>
              <a:rPr lang="ru-RU" sz="1200" dirty="0">
                <a:solidFill>
                  <a:srgbClr val="000099"/>
                </a:solidFill>
              </a:rPr>
              <a:t>применения </a:t>
            </a:r>
            <a:r>
              <a:rPr lang="ru-RU" sz="1200" dirty="0" smtClean="0">
                <a:solidFill>
                  <a:srgbClr val="000099"/>
                </a:solidFill>
              </a:rPr>
              <a:t>XML-документов с описанием в </a:t>
            </a:r>
            <a:r>
              <a:rPr lang="en-US" sz="1200" dirty="0" smtClean="0">
                <a:solidFill>
                  <a:srgbClr val="000099"/>
                </a:solidFill>
              </a:rPr>
              <a:t>DTD</a:t>
            </a:r>
            <a:r>
              <a:rPr lang="ru-RU" sz="1200" dirty="0" smtClean="0">
                <a:solidFill>
                  <a:srgbClr val="000099"/>
                </a:solidFill>
              </a:rPr>
              <a:t> </a:t>
            </a:r>
            <a:r>
              <a:rPr lang="ru-RU" sz="1200" dirty="0">
                <a:solidFill>
                  <a:srgbClr val="000099"/>
                </a:solidFill>
              </a:rPr>
              <a:t>при разработке </a:t>
            </a:r>
            <a:r>
              <a:rPr lang="ru-RU" sz="1200" dirty="0" smtClean="0">
                <a:solidFill>
                  <a:srgbClr val="000099"/>
                </a:solidFill>
              </a:rPr>
              <a:t>состоят </a:t>
            </a:r>
            <a:r>
              <a:rPr lang="ru-RU" sz="1200" dirty="0">
                <a:solidFill>
                  <a:srgbClr val="000099"/>
                </a:solidFill>
              </a:rPr>
              <a:t>в том, что вы можете совместно использовать документы со всеми другими пользователями приложения, а документ может обрабатываться и отображаться с помощью программного обеспечения, которое уже создано для данного 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173971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sz="2000" b="1" dirty="0" smtClean="0">
                <a:solidFill>
                  <a:srgbClr val="000099"/>
                </a:solidFill>
              </a:rPr>
              <a:t>Представление о </a:t>
            </a:r>
            <a:r>
              <a:rPr lang="en-US" sz="2000" b="1" dirty="0" smtClean="0">
                <a:solidFill>
                  <a:srgbClr val="000099"/>
                </a:solidFill>
              </a:rPr>
              <a:t>DTD </a:t>
            </a:r>
            <a:r>
              <a:rPr lang="ru-RU" sz="2000" b="1" dirty="0" smtClean="0">
                <a:solidFill>
                  <a:srgbClr val="000099"/>
                </a:solidFill>
              </a:rPr>
              <a:t>и </a:t>
            </a:r>
            <a:r>
              <a:rPr lang="en-US" sz="2000" b="1" dirty="0" smtClean="0">
                <a:solidFill>
                  <a:srgbClr val="000099"/>
                </a:solidFill>
              </a:rPr>
              <a:t>XSD</a:t>
            </a:r>
            <a:endParaRPr lang="ru-RU" sz="2000" b="1" dirty="0">
              <a:solidFill>
                <a:srgbClr val="000099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476264"/>
            <a:ext cx="91440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1200" dirty="0">
                <a:solidFill>
                  <a:srgbClr val="000099"/>
                </a:solidFill>
              </a:rPr>
              <a:t>DTD (</a:t>
            </a:r>
            <a:r>
              <a:rPr lang="ru-RU" sz="1200" dirty="0" err="1">
                <a:solidFill>
                  <a:srgbClr val="000099"/>
                </a:solidFill>
              </a:rPr>
              <a:t>Document</a:t>
            </a:r>
            <a:r>
              <a:rPr lang="ru-RU" sz="1200" dirty="0">
                <a:solidFill>
                  <a:srgbClr val="000099"/>
                </a:solidFill>
              </a:rPr>
              <a:t> </a:t>
            </a:r>
            <a:r>
              <a:rPr lang="ru-RU" sz="1200" dirty="0" err="1">
                <a:solidFill>
                  <a:srgbClr val="000099"/>
                </a:solidFill>
              </a:rPr>
              <a:t>Type</a:t>
            </a:r>
            <a:r>
              <a:rPr lang="ru-RU" sz="1200" dirty="0">
                <a:solidFill>
                  <a:srgbClr val="000099"/>
                </a:solidFill>
              </a:rPr>
              <a:t> </a:t>
            </a:r>
            <a:r>
              <a:rPr lang="ru-RU" sz="1200" dirty="0" err="1">
                <a:solidFill>
                  <a:srgbClr val="000099"/>
                </a:solidFill>
              </a:rPr>
              <a:t>Definition</a:t>
            </a:r>
            <a:r>
              <a:rPr lang="ru-RU" sz="1200" dirty="0">
                <a:solidFill>
                  <a:srgbClr val="000099"/>
                </a:solidFill>
              </a:rPr>
              <a:t>, определение типа документа) </a:t>
            </a:r>
            <a:r>
              <a:rPr lang="ru-RU" sz="1200" dirty="0" smtClean="0">
                <a:solidFill>
                  <a:srgbClr val="000099"/>
                </a:solidFill>
              </a:rPr>
              <a:t>– это язык </a:t>
            </a:r>
            <a:r>
              <a:rPr lang="ru-RU" sz="1200" dirty="0">
                <a:solidFill>
                  <a:srgbClr val="000099"/>
                </a:solidFill>
              </a:rPr>
              <a:t>описания структуры XML-документа, который используется </a:t>
            </a:r>
            <a:r>
              <a:rPr lang="ru-RU" sz="1200" dirty="0" smtClean="0">
                <a:solidFill>
                  <a:srgbClr val="000099"/>
                </a:solidFill>
              </a:rPr>
              <a:t>для проверки </a:t>
            </a:r>
            <a:r>
              <a:rPr lang="ru-RU" sz="1200" dirty="0">
                <a:solidFill>
                  <a:srgbClr val="000099"/>
                </a:solidFill>
              </a:rPr>
              <a:t>грамматики XML-документа и его соответствия определенному стандарту. Это позволяет </a:t>
            </a:r>
            <a:r>
              <a:rPr lang="ru-RU" sz="1200" dirty="0" err="1">
                <a:solidFill>
                  <a:srgbClr val="000099"/>
                </a:solidFill>
              </a:rPr>
              <a:t>парсеру</a:t>
            </a:r>
            <a:r>
              <a:rPr lang="ru-RU" sz="1200" dirty="0">
                <a:solidFill>
                  <a:srgbClr val="000099"/>
                </a:solidFill>
              </a:rPr>
              <a:t> на этапе обработки </a:t>
            </a:r>
            <a:r>
              <a:rPr lang="ru-RU" sz="1200" dirty="0" smtClean="0">
                <a:solidFill>
                  <a:srgbClr val="000099"/>
                </a:solidFill>
              </a:rPr>
              <a:t>определить, соответствует </a:t>
            </a:r>
            <a:r>
              <a:rPr lang="ru-RU" sz="1200" dirty="0">
                <a:solidFill>
                  <a:srgbClr val="000099"/>
                </a:solidFill>
              </a:rPr>
              <a:t>ли документ необходимым требованиям, т.е. </a:t>
            </a:r>
            <a:r>
              <a:rPr lang="ru-RU" sz="1200" dirty="0" smtClean="0">
                <a:solidFill>
                  <a:srgbClr val="000099"/>
                </a:solidFill>
              </a:rPr>
              <a:t>является-ли документ </a:t>
            </a:r>
            <a:r>
              <a:rPr lang="ru-RU" sz="1200" dirty="0">
                <a:solidFill>
                  <a:srgbClr val="000099"/>
                </a:solidFill>
              </a:rPr>
              <a:t>валидным. DTD описывает:</a:t>
            </a:r>
          </a:p>
          <a:p>
            <a:pPr lvl="0" algn="just"/>
            <a:r>
              <a:rPr lang="ru-RU" sz="1200" dirty="0">
                <a:solidFill>
                  <a:srgbClr val="000099"/>
                </a:solidFill>
              </a:rPr>
              <a:t>• Какие элементы могут присутствовать в документе;</a:t>
            </a:r>
          </a:p>
          <a:p>
            <a:pPr lvl="0" algn="just"/>
            <a:r>
              <a:rPr lang="ru-RU" sz="1200" dirty="0">
                <a:solidFill>
                  <a:srgbClr val="000099"/>
                </a:solidFill>
              </a:rPr>
              <a:t>• Вхождение элементов (повторения и т.п.);</a:t>
            </a:r>
          </a:p>
          <a:p>
            <a:pPr lvl="0" algn="just"/>
            <a:r>
              <a:rPr lang="ru-RU" sz="1200" dirty="0">
                <a:solidFill>
                  <a:srgbClr val="000099"/>
                </a:solidFill>
              </a:rPr>
              <a:t>• Возможные атрибуты элементов;</a:t>
            </a:r>
          </a:p>
          <a:p>
            <a:pPr lvl="0" algn="just"/>
            <a:r>
              <a:rPr lang="ru-RU" sz="1200" dirty="0">
                <a:solidFill>
                  <a:srgbClr val="000099"/>
                </a:solidFill>
              </a:rPr>
              <a:t>• Обязательные / необязательные атрибуты;</a:t>
            </a:r>
          </a:p>
          <a:p>
            <a:pPr lvl="0" algn="just"/>
            <a:r>
              <a:rPr lang="ru-RU" sz="1200" dirty="0">
                <a:solidFill>
                  <a:srgbClr val="000099"/>
                </a:solidFill>
              </a:rPr>
              <a:t>• PCDATA и CDATA;</a:t>
            </a:r>
          </a:p>
          <a:p>
            <a:pPr lvl="0" algn="just"/>
            <a:r>
              <a:rPr lang="ru-RU" sz="1200" dirty="0">
                <a:solidFill>
                  <a:srgbClr val="000099"/>
                </a:solidFill>
              </a:rPr>
              <a:t>• Применяемые в документе сущности.</a:t>
            </a:r>
            <a:endParaRPr lang="ru-RU" sz="1200" dirty="0" smtClean="0">
              <a:solidFill>
                <a:srgbClr val="000099"/>
              </a:solidFill>
            </a:endParaRPr>
          </a:p>
          <a:p>
            <a:pPr lvl="0" algn="just"/>
            <a:endParaRPr lang="ru-RU" sz="1200" dirty="0">
              <a:solidFill>
                <a:srgbClr val="000099"/>
              </a:solidFill>
            </a:endParaRPr>
          </a:p>
          <a:p>
            <a:pPr lvl="0" algn="just"/>
            <a:r>
              <a:rPr lang="ru-RU" sz="1200" dirty="0" smtClean="0">
                <a:solidFill>
                  <a:srgbClr val="000099"/>
                </a:solidFill>
              </a:rPr>
              <a:t>XML </a:t>
            </a:r>
            <a:r>
              <a:rPr lang="ru-RU" sz="1200" dirty="0" err="1" smtClean="0">
                <a:solidFill>
                  <a:srgbClr val="000099"/>
                </a:solidFill>
              </a:rPr>
              <a:t>Schema</a:t>
            </a:r>
            <a:r>
              <a:rPr lang="ru-RU" sz="1200" dirty="0" smtClean="0">
                <a:solidFill>
                  <a:srgbClr val="000099"/>
                </a:solidFill>
              </a:rPr>
              <a:t> (</a:t>
            </a:r>
            <a:r>
              <a:rPr lang="en-US" sz="1200" dirty="0" smtClean="0">
                <a:solidFill>
                  <a:srgbClr val="000099"/>
                </a:solidFill>
              </a:rPr>
              <a:t>XSD</a:t>
            </a:r>
            <a:r>
              <a:rPr lang="ru-RU" sz="1200" dirty="0" smtClean="0">
                <a:solidFill>
                  <a:srgbClr val="000099"/>
                </a:solidFill>
              </a:rPr>
              <a:t>) </a:t>
            </a:r>
            <a:r>
              <a:rPr lang="ru-RU" sz="1200" dirty="0">
                <a:solidFill>
                  <a:srgbClr val="000099"/>
                </a:solidFill>
              </a:rPr>
              <a:t>— язык описания структуры XML-документа. Спецификация XML </a:t>
            </a:r>
            <a:r>
              <a:rPr lang="ru-RU" sz="1200" dirty="0" err="1">
                <a:solidFill>
                  <a:srgbClr val="000099"/>
                </a:solidFill>
              </a:rPr>
              <a:t>Schema</a:t>
            </a:r>
            <a:r>
              <a:rPr lang="ru-RU" sz="1200" dirty="0">
                <a:solidFill>
                  <a:srgbClr val="000099"/>
                </a:solidFill>
              </a:rPr>
              <a:t> является рекомендацией W3C.</a:t>
            </a:r>
          </a:p>
          <a:p>
            <a:pPr lvl="0" algn="just"/>
            <a:r>
              <a:rPr lang="ru-RU" sz="1200" dirty="0">
                <a:solidFill>
                  <a:srgbClr val="000099"/>
                </a:solidFill>
              </a:rPr>
              <a:t>Как большинство языков описания XML, XML </a:t>
            </a:r>
            <a:r>
              <a:rPr lang="ru-RU" sz="1200" dirty="0" err="1">
                <a:solidFill>
                  <a:srgbClr val="000099"/>
                </a:solidFill>
              </a:rPr>
              <a:t>Schema</a:t>
            </a:r>
            <a:r>
              <a:rPr lang="ru-RU" sz="1200" dirty="0">
                <a:solidFill>
                  <a:srgbClr val="000099"/>
                </a:solidFill>
              </a:rPr>
              <a:t> была задумана для определения правил, которым должен подчиняться документ. Но, в отличие от других языков, XML </a:t>
            </a:r>
            <a:r>
              <a:rPr lang="ru-RU" sz="1200" dirty="0" err="1">
                <a:solidFill>
                  <a:srgbClr val="000099"/>
                </a:solidFill>
              </a:rPr>
              <a:t>Schema</a:t>
            </a:r>
            <a:r>
              <a:rPr lang="ru-RU" sz="1200" dirty="0">
                <a:solidFill>
                  <a:srgbClr val="000099"/>
                </a:solidFill>
              </a:rPr>
              <a:t> была разработана так, чтобы её можно было использовать в создании программного обеспечения для обработки документов XML.</a:t>
            </a:r>
          </a:p>
          <a:p>
            <a:pPr lvl="0" algn="just"/>
            <a:r>
              <a:rPr lang="ru-RU" sz="1200" dirty="0">
                <a:solidFill>
                  <a:srgbClr val="000099"/>
                </a:solidFill>
              </a:rPr>
              <a:t>После проверки документа на соответствие XML </a:t>
            </a:r>
            <a:r>
              <a:rPr lang="ru-RU" sz="1200" dirty="0" err="1">
                <a:solidFill>
                  <a:srgbClr val="000099"/>
                </a:solidFill>
              </a:rPr>
              <a:t>Schema</a:t>
            </a:r>
            <a:r>
              <a:rPr lang="ru-RU" sz="1200" dirty="0">
                <a:solidFill>
                  <a:srgbClr val="000099"/>
                </a:solidFill>
              </a:rPr>
              <a:t> читающая программа может создать модель данных документа. Каждый элемент в этой модели ассоциируется с определённым типом данных, позволяя строить в памяти объект, соответствующий структуре XML-документа. Языкам объектно-ориентированного программирования гораздо легче иметь дело с таким объектом, чем с текстовым файлом.</a:t>
            </a:r>
          </a:p>
          <a:p>
            <a:pPr lvl="0" algn="just"/>
            <a:r>
              <a:rPr lang="ru-RU" sz="1200" dirty="0">
                <a:solidFill>
                  <a:srgbClr val="000099"/>
                </a:solidFill>
              </a:rPr>
              <a:t>Другим удобством XML </a:t>
            </a:r>
            <a:r>
              <a:rPr lang="ru-RU" sz="1200" dirty="0" err="1">
                <a:solidFill>
                  <a:srgbClr val="000099"/>
                </a:solidFill>
              </a:rPr>
              <a:t>Schema</a:t>
            </a:r>
            <a:r>
              <a:rPr lang="ru-RU" sz="1200" dirty="0">
                <a:solidFill>
                  <a:srgbClr val="000099"/>
                </a:solidFill>
              </a:rPr>
              <a:t> является то, что один словарь может ссылаться на другой, и, таким образом, разработчик может использовать уже существующие словари и легче устанавливать и распространять стандарты XML структуры для определённых задач (например, словарь протокола SOAP).</a:t>
            </a:r>
          </a:p>
          <a:p>
            <a:pPr lvl="0" algn="just"/>
            <a:endParaRPr lang="ru-RU" sz="12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52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sz="2000" b="1" dirty="0" smtClean="0">
                <a:solidFill>
                  <a:srgbClr val="000099"/>
                </a:solidFill>
              </a:rPr>
              <a:t>Примеры </a:t>
            </a:r>
            <a:r>
              <a:rPr lang="en-US" sz="2000" b="1" dirty="0" smtClean="0">
                <a:solidFill>
                  <a:srgbClr val="000099"/>
                </a:solidFill>
              </a:rPr>
              <a:t>DTD </a:t>
            </a:r>
            <a:r>
              <a:rPr lang="ru-RU" sz="2000" b="1" dirty="0" smtClean="0">
                <a:solidFill>
                  <a:srgbClr val="000099"/>
                </a:solidFill>
              </a:rPr>
              <a:t>и </a:t>
            </a:r>
            <a:r>
              <a:rPr lang="en-US" sz="2000" b="1" dirty="0" smtClean="0">
                <a:solidFill>
                  <a:srgbClr val="000099"/>
                </a:solidFill>
              </a:rPr>
              <a:t>XSD</a:t>
            </a:r>
            <a:r>
              <a:rPr lang="ru-RU" sz="2000" b="1" dirty="0" smtClean="0">
                <a:solidFill>
                  <a:srgbClr val="000099"/>
                </a:solidFill>
              </a:rPr>
              <a:t> описаний</a:t>
            </a:r>
            <a:endParaRPr lang="ru-RU" sz="2000" b="1" dirty="0">
              <a:solidFill>
                <a:srgbClr val="000099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654613" y="471559"/>
            <a:ext cx="44999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1200" dirty="0" smtClean="0">
                <a:solidFill>
                  <a:srgbClr val="000099"/>
                </a:solidFill>
              </a:rPr>
              <a:t>XML-</a:t>
            </a:r>
            <a:r>
              <a:rPr lang="ru-RU" sz="1200" dirty="0" smtClean="0">
                <a:solidFill>
                  <a:srgbClr val="000099"/>
                </a:solidFill>
              </a:rPr>
              <a:t>документ</a:t>
            </a:r>
          </a:p>
          <a:p>
            <a:pPr lvl="0" algn="just"/>
            <a:endParaRPr lang="ru-RU" sz="1200" dirty="0" smtClean="0">
              <a:solidFill>
                <a:srgbClr val="000099"/>
              </a:solidFill>
            </a:endParaRPr>
          </a:p>
          <a:p>
            <a:pPr lvl="0" algn="just"/>
            <a:r>
              <a:rPr lang="en-US" sz="1200" dirty="0" smtClean="0">
                <a:solidFill>
                  <a:srgbClr val="009900"/>
                </a:solidFill>
              </a:rPr>
              <a:t>&lt;?</a:t>
            </a:r>
            <a:r>
              <a:rPr lang="en-US" sz="1200" dirty="0">
                <a:solidFill>
                  <a:srgbClr val="009900"/>
                </a:solidFill>
              </a:rPr>
              <a:t>xml version="1.0" encoding="utf-8"?&gt;</a:t>
            </a:r>
          </a:p>
          <a:p>
            <a:pPr lvl="0" algn="just"/>
            <a:r>
              <a:rPr lang="en-US" sz="1200" dirty="0">
                <a:solidFill>
                  <a:srgbClr val="009900"/>
                </a:solidFill>
              </a:rPr>
              <a:t>&lt;country&gt;</a:t>
            </a:r>
          </a:p>
          <a:p>
            <a:pPr lvl="0" algn="just"/>
            <a:r>
              <a:rPr lang="en-US" sz="1200" dirty="0">
                <a:solidFill>
                  <a:srgbClr val="009900"/>
                </a:solidFill>
              </a:rPr>
              <a:t>  </a:t>
            </a:r>
            <a:r>
              <a:rPr lang="en-US" sz="1200" dirty="0" smtClean="0">
                <a:solidFill>
                  <a:srgbClr val="009900"/>
                </a:solidFill>
              </a:rPr>
              <a:t> </a:t>
            </a:r>
            <a:r>
              <a:rPr lang="en-US" sz="1200" dirty="0">
                <a:solidFill>
                  <a:srgbClr val="009900"/>
                </a:solidFill>
              </a:rPr>
              <a:t>&lt;</a:t>
            </a:r>
            <a:r>
              <a:rPr lang="en-US" sz="1200" dirty="0" err="1">
                <a:solidFill>
                  <a:srgbClr val="009900"/>
                </a:solidFill>
              </a:rPr>
              <a:t>country_name</a:t>
            </a:r>
            <a:r>
              <a:rPr lang="en-US" sz="1200" dirty="0">
                <a:solidFill>
                  <a:srgbClr val="009900"/>
                </a:solidFill>
              </a:rPr>
              <a:t>&gt;France&lt;/</a:t>
            </a:r>
            <a:r>
              <a:rPr lang="en-US" sz="1200" dirty="0" err="1">
                <a:solidFill>
                  <a:srgbClr val="009900"/>
                </a:solidFill>
              </a:rPr>
              <a:t>country_name</a:t>
            </a:r>
            <a:r>
              <a:rPr lang="en-US" sz="1200" dirty="0">
                <a:solidFill>
                  <a:srgbClr val="009900"/>
                </a:solidFill>
              </a:rPr>
              <a:t>&gt;</a:t>
            </a:r>
          </a:p>
          <a:p>
            <a:pPr lvl="0" algn="just"/>
            <a:r>
              <a:rPr lang="en-US" sz="1200" dirty="0">
                <a:solidFill>
                  <a:srgbClr val="009900"/>
                </a:solidFill>
              </a:rPr>
              <a:t>    &lt;population&gt;59.7&lt;/population&gt;</a:t>
            </a:r>
          </a:p>
          <a:p>
            <a:pPr lvl="0" algn="just"/>
            <a:r>
              <a:rPr lang="en-US" sz="1200" dirty="0">
                <a:solidFill>
                  <a:srgbClr val="009900"/>
                </a:solidFill>
              </a:rPr>
              <a:t>&lt;/country</a:t>
            </a:r>
            <a:r>
              <a:rPr lang="en-US" sz="1200" dirty="0" smtClean="0">
                <a:solidFill>
                  <a:srgbClr val="009900"/>
                </a:solidFill>
              </a:rPr>
              <a:t>&gt;</a:t>
            </a:r>
            <a:endParaRPr lang="ru-RU" sz="1200" dirty="0" smtClean="0">
              <a:solidFill>
                <a:srgbClr val="009900"/>
              </a:solidFill>
            </a:endParaRPr>
          </a:p>
          <a:p>
            <a:pPr lvl="0" algn="just"/>
            <a:endParaRPr lang="ru-RU" sz="1200" dirty="0" smtClean="0">
              <a:solidFill>
                <a:srgbClr val="000099"/>
              </a:solidFill>
            </a:endParaRPr>
          </a:p>
          <a:p>
            <a:pPr lvl="0" algn="just"/>
            <a:r>
              <a:rPr lang="en-US" sz="1200" dirty="0" smtClean="0">
                <a:solidFill>
                  <a:srgbClr val="000099"/>
                </a:solidFill>
              </a:rPr>
              <a:t>XSD</a:t>
            </a:r>
            <a:r>
              <a:rPr lang="ru-RU" sz="1200" dirty="0" smtClean="0">
                <a:solidFill>
                  <a:srgbClr val="000099"/>
                </a:solidFill>
              </a:rPr>
              <a:t>-схема</a:t>
            </a:r>
            <a:endParaRPr lang="ru-RU" sz="1200" dirty="0">
              <a:solidFill>
                <a:srgbClr val="000099"/>
              </a:solidFill>
            </a:endParaRPr>
          </a:p>
          <a:p>
            <a:pPr lvl="0" algn="just"/>
            <a:endParaRPr lang="ru-RU" sz="1200" dirty="0" smtClean="0">
              <a:solidFill>
                <a:srgbClr val="000099"/>
              </a:solidFill>
            </a:endParaRPr>
          </a:p>
          <a:p>
            <a:pPr lvl="0" algn="just"/>
            <a:r>
              <a:rPr lang="en-US" sz="1200" dirty="0">
                <a:solidFill>
                  <a:srgbClr val="CC3300"/>
                </a:solidFill>
              </a:rPr>
              <a:t>&lt;?xml version="1.0" encoding="utf-8"?&gt;</a:t>
            </a:r>
          </a:p>
          <a:p>
            <a:pPr lvl="0" algn="just"/>
            <a:r>
              <a:rPr lang="en-US" sz="1200" dirty="0">
                <a:solidFill>
                  <a:srgbClr val="CC3300"/>
                </a:solidFill>
              </a:rPr>
              <a:t>&lt;</a:t>
            </a:r>
            <a:r>
              <a:rPr lang="en-US" sz="1200" dirty="0" err="1">
                <a:solidFill>
                  <a:srgbClr val="CC3300"/>
                </a:solidFill>
              </a:rPr>
              <a:t>xs:schema</a:t>
            </a:r>
            <a:r>
              <a:rPr lang="en-US" sz="1200" dirty="0">
                <a:solidFill>
                  <a:srgbClr val="CC3300"/>
                </a:solidFill>
              </a:rPr>
              <a:t> </a:t>
            </a:r>
            <a:r>
              <a:rPr lang="en-US" sz="1200" dirty="0" err="1">
                <a:solidFill>
                  <a:srgbClr val="CC3300"/>
                </a:solidFill>
              </a:rPr>
              <a:t>xmlns:xs</a:t>
            </a:r>
            <a:r>
              <a:rPr lang="en-US" sz="1200" dirty="0">
                <a:solidFill>
                  <a:srgbClr val="CC3300"/>
                </a:solidFill>
              </a:rPr>
              <a:t>="http://www.w3.org/2001/XMLSchema"&gt;</a:t>
            </a:r>
          </a:p>
          <a:p>
            <a:pPr lvl="0" algn="just"/>
            <a:r>
              <a:rPr lang="en-US" sz="1200" dirty="0">
                <a:solidFill>
                  <a:srgbClr val="CC3300"/>
                </a:solidFill>
              </a:rPr>
              <a:t>  &lt;</a:t>
            </a:r>
            <a:r>
              <a:rPr lang="en-US" sz="1200" dirty="0" err="1">
                <a:solidFill>
                  <a:srgbClr val="CC3300"/>
                </a:solidFill>
              </a:rPr>
              <a:t>xs:element</a:t>
            </a:r>
            <a:r>
              <a:rPr lang="en-US" sz="1200" dirty="0">
                <a:solidFill>
                  <a:srgbClr val="CC3300"/>
                </a:solidFill>
              </a:rPr>
              <a:t> name="country"&gt;</a:t>
            </a:r>
          </a:p>
          <a:p>
            <a:pPr lvl="0" algn="just"/>
            <a:r>
              <a:rPr lang="en-US" sz="1200" dirty="0">
                <a:solidFill>
                  <a:srgbClr val="CC3300"/>
                </a:solidFill>
              </a:rPr>
              <a:t>    &lt;</a:t>
            </a:r>
            <a:r>
              <a:rPr lang="en-US" sz="1200" dirty="0" err="1">
                <a:solidFill>
                  <a:srgbClr val="CC3300"/>
                </a:solidFill>
              </a:rPr>
              <a:t>xs:complexType</a:t>
            </a:r>
            <a:r>
              <a:rPr lang="en-US" sz="1200" dirty="0">
                <a:solidFill>
                  <a:srgbClr val="CC3300"/>
                </a:solidFill>
              </a:rPr>
              <a:t>&gt;</a:t>
            </a:r>
          </a:p>
          <a:p>
            <a:pPr lvl="0" algn="just"/>
            <a:r>
              <a:rPr lang="en-US" sz="1200" dirty="0">
                <a:solidFill>
                  <a:srgbClr val="CC3300"/>
                </a:solidFill>
              </a:rPr>
              <a:t>      &lt;</a:t>
            </a:r>
            <a:r>
              <a:rPr lang="en-US" sz="1200" dirty="0" err="1">
                <a:solidFill>
                  <a:srgbClr val="CC3300"/>
                </a:solidFill>
              </a:rPr>
              <a:t>xs:sequence</a:t>
            </a:r>
            <a:r>
              <a:rPr lang="en-US" sz="1200" dirty="0">
                <a:solidFill>
                  <a:srgbClr val="CC3300"/>
                </a:solidFill>
              </a:rPr>
              <a:t>&gt;</a:t>
            </a:r>
          </a:p>
          <a:p>
            <a:pPr lvl="0" algn="just"/>
            <a:r>
              <a:rPr lang="en-US" sz="1200" dirty="0">
                <a:solidFill>
                  <a:srgbClr val="CC3300"/>
                </a:solidFill>
              </a:rPr>
              <a:t>        &lt;</a:t>
            </a:r>
            <a:r>
              <a:rPr lang="en-US" sz="1200" dirty="0" err="1">
                <a:solidFill>
                  <a:srgbClr val="CC3300"/>
                </a:solidFill>
              </a:rPr>
              <a:t>xs:element</a:t>
            </a:r>
            <a:r>
              <a:rPr lang="en-US" sz="1200" dirty="0">
                <a:solidFill>
                  <a:srgbClr val="CC3300"/>
                </a:solidFill>
              </a:rPr>
              <a:t> name="</a:t>
            </a:r>
            <a:r>
              <a:rPr lang="en-US" sz="1200" dirty="0" err="1">
                <a:solidFill>
                  <a:srgbClr val="CC3300"/>
                </a:solidFill>
              </a:rPr>
              <a:t>country_name</a:t>
            </a:r>
            <a:r>
              <a:rPr lang="en-US" sz="1200" dirty="0">
                <a:solidFill>
                  <a:srgbClr val="CC3300"/>
                </a:solidFill>
              </a:rPr>
              <a:t>" type="</a:t>
            </a:r>
            <a:r>
              <a:rPr lang="en-US" sz="1200" dirty="0" err="1">
                <a:solidFill>
                  <a:srgbClr val="CC3300"/>
                </a:solidFill>
              </a:rPr>
              <a:t>xs:string</a:t>
            </a:r>
            <a:r>
              <a:rPr lang="en-US" sz="1200" dirty="0">
                <a:solidFill>
                  <a:srgbClr val="CC3300"/>
                </a:solidFill>
              </a:rPr>
              <a:t>"/&gt;</a:t>
            </a:r>
          </a:p>
          <a:p>
            <a:pPr lvl="0" algn="just"/>
            <a:r>
              <a:rPr lang="en-US" sz="1200" dirty="0">
                <a:solidFill>
                  <a:srgbClr val="CC3300"/>
                </a:solidFill>
              </a:rPr>
              <a:t>        &lt;</a:t>
            </a:r>
            <a:r>
              <a:rPr lang="en-US" sz="1200" dirty="0" err="1">
                <a:solidFill>
                  <a:srgbClr val="CC3300"/>
                </a:solidFill>
              </a:rPr>
              <a:t>xs:element</a:t>
            </a:r>
            <a:r>
              <a:rPr lang="en-US" sz="1200" dirty="0">
                <a:solidFill>
                  <a:srgbClr val="CC3300"/>
                </a:solidFill>
              </a:rPr>
              <a:t> name="population" type="</a:t>
            </a:r>
            <a:r>
              <a:rPr lang="en-US" sz="1200" dirty="0" err="1">
                <a:solidFill>
                  <a:srgbClr val="CC3300"/>
                </a:solidFill>
              </a:rPr>
              <a:t>xs:decimal</a:t>
            </a:r>
            <a:r>
              <a:rPr lang="en-US" sz="1200" dirty="0">
                <a:solidFill>
                  <a:srgbClr val="CC3300"/>
                </a:solidFill>
              </a:rPr>
              <a:t>"/&gt;</a:t>
            </a:r>
          </a:p>
          <a:p>
            <a:pPr lvl="0" algn="just"/>
            <a:r>
              <a:rPr lang="en-US" sz="1200" dirty="0">
                <a:solidFill>
                  <a:srgbClr val="CC3300"/>
                </a:solidFill>
              </a:rPr>
              <a:t>      &lt;/</a:t>
            </a:r>
            <a:r>
              <a:rPr lang="en-US" sz="1200" dirty="0" err="1">
                <a:solidFill>
                  <a:srgbClr val="CC3300"/>
                </a:solidFill>
              </a:rPr>
              <a:t>xs:sequence</a:t>
            </a:r>
            <a:r>
              <a:rPr lang="en-US" sz="1200" dirty="0">
                <a:solidFill>
                  <a:srgbClr val="CC3300"/>
                </a:solidFill>
              </a:rPr>
              <a:t>&gt;</a:t>
            </a:r>
          </a:p>
          <a:p>
            <a:pPr lvl="0" algn="just"/>
            <a:r>
              <a:rPr lang="en-US" sz="1200" dirty="0">
                <a:solidFill>
                  <a:srgbClr val="CC3300"/>
                </a:solidFill>
              </a:rPr>
              <a:t>    &lt;/</a:t>
            </a:r>
            <a:r>
              <a:rPr lang="en-US" sz="1200" dirty="0" err="1">
                <a:solidFill>
                  <a:srgbClr val="CC3300"/>
                </a:solidFill>
              </a:rPr>
              <a:t>xs:complexType</a:t>
            </a:r>
            <a:r>
              <a:rPr lang="en-US" sz="1200" dirty="0">
                <a:solidFill>
                  <a:srgbClr val="CC3300"/>
                </a:solidFill>
              </a:rPr>
              <a:t>&gt;</a:t>
            </a:r>
          </a:p>
          <a:p>
            <a:pPr lvl="0" algn="just"/>
            <a:r>
              <a:rPr lang="en-US" sz="1200" dirty="0">
                <a:solidFill>
                  <a:srgbClr val="CC3300"/>
                </a:solidFill>
              </a:rPr>
              <a:t>  &lt;/</a:t>
            </a:r>
            <a:r>
              <a:rPr lang="en-US" sz="1200" dirty="0" err="1">
                <a:solidFill>
                  <a:srgbClr val="CC3300"/>
                </a:solidFill>
              </a:rPr>
              <a:t>xs:element</a:t>
            </a:r>
            <a:r>
              <a:rPr lang="en-US" sz="1200" dirty="0">
                <a:solidFill>
                  <a:srgbClr val="CC3300"/>
                </a:solidFill>
              </a:rPr>
              <a:t>&gt;</a:t>
            </a:r>
          </a:p>
          <a:p>
            <a:pPr lvl="0" algn="just"/>
            <a:r>
              <a:rPr lang="en-US" sz="1200" dirty="0">
                <a:solidFill>
                  <a:srgbClr val="CC3300"/>
                </a:solidFill>
              </a:rPr>
              <a:t>&lt;/</a:t>
            </a:r>
            <a:r>
              <a:rPr lang="en-US" sz="1200" dirty="0" err="1">
                <a:solidFill>
                  <a:srgbClr val="CC3300"/>
                </a:solidFill>
              </a:rPr>
              <a:t>xs:schema</a:t>
            </a:r>
            <a:r>
              <a:rPr lang="en-US" sz="1200" dirty="0">
                <a:solidFill>
                  <a:srgbClr val="CC3300"/>
                </a:solidFill>
              </a:rPr>
              <a:t>&gt;</a:t>
            </a:r>
            <a:endParaRPr lang="ru-RU" sz="1200" dirty="0">
              <a:solidFill>
                <a:srgbClr val="CC33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471559"/>
            <a:ext cx="464400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1200" dirty="0" smtClean="0">
                <a:solidFill>
                  <a:srgbClr val="000099"/>
                </a:solidFill>
              </a:rPr>
              <a:t>XML-</a:t>
            </a:r>
            <a:r>
              <a:rPr lang="ru-RU" sz="1200" dirty="0" smtClean="0">
                <a:solidFill>
                  <a:srgbClr val="000099"/>
                </a:solidFill>
              </a:rPr>
              <a:t>документ</a:t>
            </a:r>
            <a:r>
              <a:rPr lang="en-US" sz="1200" dirty="0" smtClean="0">
                <a:solidFill>
                  <a:srgbClr val="000099"/>
                </a:solidFill>
              </a:rPr>
              <a:t>:</a:t>
            </a:r>
            <a:endParaRPr lang="ru-RU" sz="1200" dirty="0" smtClean="0">
              <a:solidFill>
                <a:srgbClr val="000099"/>
              </a:solidFill>
            </a:endParaRPr>
          </a:p>
          <a:p>
            <a:pPr lvl="0" algn="just"/>
            <a:r>
              <a:rPr lang="en-US" sz="1200" dirty="0">
                <a:solidFill>
                  <a:srgbClr val="009900"/>
                </a:solidFill>
              </a:rPr>
              <a:t>&lt;?xml version="1.0" encoding="UTF-8"?&gt; </a:t>
            </a:r>
          </a:p>
          <a:p>
            <a:pPr lvl="0" algn="just"/>
            <a:r>
              <a:rPr lang="en-US" sz="1200" dirty="0">
                <a:solidFill>
                  <a:srgbClr val="009900"/>
                </a:solidFill>
              </a:rPr>
              <a:t>&lt;!DOCTYPE </a:t>
            </a:r>
            <a:r>
              <a:rPr lang="en-US" sz="1200" dirty="0" err="1">
                <a:solidFill>
                  <a:srgbClr val="009900"/>
                </a:solidFill>
              </a:rPr>
              <a:t>people_list</a:t>
            </a:r>
            <a:r>
              <a:rPr lang="en-US" sz="1200" dirty="0">
                <a:solidFill>
                  <a:srgbClr val="009900"/>
                </a:solidFill>
              </a:rPr>
              <a:t> SYSTEM "example.dtd"&gt;</a:t>
            </a:r>
          </a:p>
          <a:p>
            <a:pPr lvl="0" algn="just"/>
            <a:r>
              <a:rPr lang="en-US" sz="1200" dirty="0">
                <a:solidFill>
                  <a:srgbClr val="009900"/>
                </a:solidFill>
              </a:rPr>
              <a:t>&lt;</a:t>
            </a:r>
            <a:r>
              <a:rPr lang="en-US" sz="1200" dirty="0" err="1">
                <a:solidFill>
                  <a:srgbClr val="009900"/>
                </a:solidFill>
              </a:rPr>
              <a:t>people_list</a:t>
            </a:r>
            <a:r>
              <a:rPr lang="en-US" sz="1200" dirty="0">
                <a:solidFill>
                  <a:srgbClr val="009900"/>
                </a:solidFill>
              </a:rPr>
              <a:t>&gt;</a:t>
            </a:r>
          </a:p>
          <a:p>
            <a:pPr lvl="0" algn="just"/>
            <a:r>
              <a:rPr lang="en-US" sz="1200" dirty="0">
                <a:solidFill>
                  <a:srgbClr val="009900"/>
                </a:solidFill>
              </a:rPr>
              <a:t>   &lt;person&gt;</a:t>
            </a:r>
          </a:p>
          <a:p>
            <a:pPr lvl="0" algn="just"/>
            <a:r>
              <a:rPr lang="en-US" sz="1200" dirty="0">
                <a:solidFill>
                  <a:srgbClr val="009900"/>
                </a:solidFill>
              </a:rPr>
              <a:t>      &lt;</a:t>
            </a:r>
            <a:r>
              <a:rPr lang="en-US" sz="1200" dirty="0" smtClean="0">
                <a:solidFill>
                  <a:srgbClr val="009900"/>
                </a:solidFill>
              </a:rPr>
              <a:t>name&gt;Fred </a:t>
            </a:r>
            <a:r>
              <a:rPr lang="en-US" sz="1200" dirty="0" err="1" smtClean="0">
                <a:solidFill>
                  <a:srgbClr val="009900"/>
                </a:solidFill>
              </a:rPr>
              <a:t>Bloggs</a:t>
            </a:r>
            <a:r>
              <a:rPr lang="en-US" sz="1200" dirty="0" smtClean="0">
                <a:solidFill>
                  <a:srgbClr val="009900"/>
                </a:solidFill>
              </a:rPr>
              <a:t>&lt;/</a:t>
            </a:r>
            <a:r>
              <a:rPr lang="en-US" sz="1200" dirty="0">
                <a:solidFill>
                  <a:srgbClr val="009900"/>
                </a:solidFill>
              </a:rPr>
              <a:t>name&gt;</a:t>
            </a:r>
          </a:p>
          <a:p>
            <a:pPr lvl="0" algn="just"/>
            <a:r>
              <a:rPr lang="en-US" sz="1200" dirty="0">
                <a:solidFill>
                  <a:srgbClr val="009900"/>
                </a:solidFill>
              </a:rPr>
              <a:t>      &lt;</a:t>
            </a:r>
            <a:r>
              <a:rPr lang="en-US" sz="1200" dirty="0" smtClean="0">
                <a:solidFill>
                  <a:srgbClr val="009900"/>
                </a:solidFill>
              </a:rPr>
              <a:t>birthdate&gt;27/11/2008&lt;/</a:t>
            </a:r>
            <a:r>
              <a:rPr lang="en-US" sz="1200" dirty="0">
                <a:solidFill>
                  <a:srgbClr val="009900"/>
                </a:solidFill>
              </a:rPr>
              <a:t>birthdate&gt;</a:t>
            </a:r>
          </a:p>
          <a:p>
            <a:pPr lvl="0" algn="just"/>
            <a:r>
              <a:rPr lang="en-US" sz="1200" dirty="0">
                <a:solidFill>
                  <a:srgbClr val="009900"/>
                </a:solidFill>
              </a:rPr>
              <a:t>      &lt;</a:t>
            </a:r>
            <a:r>
              <a:rPr lang="en-US" sz="1200" dirty="0" smtClean="0">
                <a:solidFill>
                  <a:srgbClr val="009900"/>
                </a:solidFill>
              </a:rPr>
              <a:t>gender&gt;Male&lt;/</a:t>
            </a:r>
            <a:r>
              <a:rPr lang="en-US" sz="1200" dirty="0">
                <a:solidFill>
                  <a:srgbClr val="009900"/>
                </a:solidFill>
              </a:rPr>
              <a:t>gender&gt;</a:t>
            </a:r>
          </a:p>
          <a:p>
            <a:pPr lvl="0" algn="just"/>
            <a:r>
              <a:rPr lang="en-US" sz="1200" dirty="0">
                <a:solidFill>
                  <a:srgbClr val="009900"/>
                </a:solidFill>
              </a:rPr>
              <a:t>     </a:t>
            </a:r>
            <a:r>
              <a:rPr lang="en-US" sz="1200" dirty="0" smtClean="0">
                <a:solidFill>
                  <a:srgbClr val="009900"/>
                </a:solidFill>
              </a:rPr>
              <a:t> &lt;</a:t>
            </a:r>
            <a:r>
              <a:rPr lang="en-US" sz="1200" dirty="0" err="1" smtClean="0">
                <a:solidFill>
                  <a:srgbClr val="009900"/>
                </a:solidFill>
              </a:rPr>
              <a:t>socialsecuritynumber</a:t>
            </a:r>
            <a:r>
              <a:rPr lang="en-US" sz="1200" dirty="0" smtClean="0">
                <a:solidFill>
                  <a:srgbClr val="009900"/>
                </a:solidFill>
              </a:rPr>
              <a:t>&gt;1234567890&lt;/</a:t>
            </a:r>
            <a:r>
              <a:rPr lang="en-US" sz="1200" dirty="0" err="1">
                <a:solidFill>
                  <a:srgbClr val="009900"/>
                </a:solidFill>
              </a:rPr>
              <a:t>socialsecuritynumber</a:t>
            </a:r>
            <a:r>
              <a:rPr lang="en-US" sz="1200" dirty="0">
                <a:solidFill>
                  <a:srgbClr val="009900"/>
                </a:solidFill>
              </a:rPr>
              <a:t>&gt;</a:t>
            </a:r>
          </a:p>
          <a:p>
            <a:pPr lvl="0" algn="just"/>
            <a:r>
              <a:rPr lang="en-US" sz="1200" dirty="0">
                <a:solidFill>
                  <a:srgbClr val="009900"/>
                </a:solidFill>
              </a:rPr>
              <a:t>   &lt;/person&gt;</a:t>
            </a:r>
          </a:p>
          <a:p>
            <a:pPr lvl="0" algn="just"/>
            <a:r>
              <a:rPr lang="en-US" sz="1200" dirty="0">
                <a:solidFill>
                  <a:srgbClr val="009900"/>
                </a:solidFill>
              </a:rPr>
              <a:t>&lt;/</a:t>
            </a:r>
            <a:r>
              <a:rPr lang="en-US" sz="1200" dirty="0" err="1">
                <a:solidFill>
                  <a:srgbClr val="009900"/>
                </a:solidFill>
              </a:rPr>
              <a:t>people_list</a:t>
            </a:r>
            <a:r>
              <a:rPr lang="en-US" sz="1200" dirty="0" smtClean="0">
                <a:solidFill>
                  <a:srgbClr val="009900"/>
                </a:solidFill>
              </a:rPr>
              <a:t>&gt;</a:t>
            </a:r>
          </a:p>
          <a:p>
            <a:pPr lvl="0" algn="just"/>
            <a:endParaRPr lang="ru-RU" sz="1200" dirty="0" smtClean="0">
              <a:solidFill>
                <a:srgbClr val="000099"/>
              </a:solidFill>
            </a:endParaRPr>
          </a:p>
          <a:p>
            <a:pPr lvl="0" algn="just"/>
            <a:r>
              <a:rPr lang="en-US" sz="1200" dirty="0" smtClean="0">
                <a:solidFill>
                  <a:srgbClr val="000099"/>
                </a:solidFill>
              </a:rPr>
              <a:t>DTD-</a:t>
            </a:r>
            <a:r>
              <a:rPr lang="ru-RU" sz="1200" dirty="0" smtClean="0">
                <a:solidFill>
                  <a:srgbClr val="000099"/>
                </a:solidFill>
              </a:rPr>
              <a:t>описание</a:t>
            </a:r>
            <a:endParaRPr lang="ru-RU" sz="1200" dirty="0">
              <a:solidFill>
                <a:srgbClr val="000099"/>
              </a:solidFill>
            </a:endParaRPr>
          </a:p>
          <a:p>
            <a:pPr lvl="0" algn="just"/>
            <a:endParaRPr lang="ru-RU" sz="1200" dirty="0" smtClean="0">
              <a:solidFill>
                <a:srgbClr val="000099"/>
              </a:solidFill>
            </a:endParaRPr>
          </a:p>
          <a:p>
            <a:pPr lvl="0" algn="just"/>
            <a:r>
              <a:rPr lang="en-US" sz="1200" dirty="0">
                <a:solidFill>
                  <a:srgbClr val="CC3300"/>
                </a:solidFill>
              </a:rPr>
              <a:t>&lt;!ELEMENT </a:t>
            </a:r>
            <a:r>
              <a:rPr lang="en-US" sz="1200" dirty="0" err="1">
                <a:solidFill>
                  <a:srgbClr val="CC3300"/>
                </a:solidFill>
              </a:rPr>
              <a:t>people_list</a:t>
            </a:r>
            <a:r>
              <a:rPr lang="en-US" sz="1200" dirty="0">
                <a:solidFill>
                  <a:srgbClr val="CC3300"/>
                </a:solidFill>
              </a:rPr>
              <a:t> (person*)&gt;</a:t>
            </a:r>
          </a:p>
          <a:p>
            <a:pPr lvl="0"/>
            <a:r>
              <a:rPr lang="en-US" sz="1200" dirty="0">
                <a:solidFill>
                  <a:srgbClr val="CC3300"/>
                </a:solidFill>
              </a:rPr>
              <a:t>&lt;!ELEMENT person (name, birthdate?, gender?, </a:t>
            </a:r>
            <a:r>
              <a:rPr lang="en-US" sz="1200" dirty="0" err="1">
                <a:solidFill>
                  <a:srgbClr val="CC3300"/>
                </a:solidFill>
              </a:rPr>
              <a:t>socialsecuritynumber</a:t>
            </a:r>
            <a:r>
              <a:rPr lang="en-US" sz="1200" dirty="0">
                <a:solidFill>
                  <a:srgbClr val="CC3300"/>
                </a:solidFill>
              </a:rPr>
              <a:t>?)&gt;</a:t>
            </a:r>
          </a:p>
          <a:p>
            <a:pPr lvl="0" algn="just"/>
            <a:r>
              <a:rPr lang="en-US" sz="1200" dirty="0">
                <a:solidFill>
                  <a:srgbClr val="CC3300"/>
                </a:solidFill>
              </a:rPr>
              <a:t>&lt;!ELEMENT name (#PCDATA) &gt;</a:t>
            </a:r>
          </a:p>
          <a:p>
            <a:pPr lvl="0" algn="just"/>
            <a:r>
              <a:rPr lang="en-US" sz="1200" dirty="0">
                <a:solidFill>
                  <a:srgbClr val="CC3300"/>
                </a:solidFill>
              </a:rPr>
              <a:t>&lt;!ELEMENT birthdate (#PCDATA) &gt;</a:t>
            </a:r>
          </a:p>
          <a:p>
            <a:pPr lvl="0" algn="just"/>
            <a:r>
              <a:rPr lang="en-US" sz="1200" dirty="0">
                <a:solidFill>
                  <a:srgbClr val="CC3300"/>
                </a:solidFill>
              </a:rPr>
              <a:t>&lt;!ELEMENT gender (#PCDATA) &gt;</a:t>
            </a:r>
          </a:p>
          <a:p>
            <a:pPr lvl="0" algn="just"/>
            <a:r>
              <a:rPr lang="en-US" sz="1200" dirty="0">
                <a:solidFill>
                  <a:srgbClr val="CC3300"/>
                </a:solidFill>
              </a:rPr>
              <a:t>&lt;!ELEMENT </a:t>
            </a:r>
            <a:r>
              <a:rPr lang="en-US" sz="1200" dirty="0" err="1">
                <a:solidFill>
                  <a:srgbClr val="CC3300"/>
                </a:solidFill>
              </a:rPr>
              <a:t>socialsecuritynumber</a:t>
            </a:r>
            <a:r>
              <a:rPr lang="en-US" sz="1200" dirty="0">
                <a:solidFill>
                  <a:srgbClr val="CC3300"/>
                </a:solidFill>
              </a:rPr>
              <a:t> (#PCDATA) &gt;</a:t>
            </a:r>
            <a:endParaRPr lang="ru-RU" sz="1200" dirty="0">
              <a:solidFill>
                <a:srgbClr val="CC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44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sz="2000" b="1" dirty="0" smtClean="0">
                <a:solidFill>
                  <a:srgbClr val="000099"/>
                </a:solidFill>
              </a:rPr>
              <a:t>Представление о</a:t>
            </a:r>
            <a:r>
              <a:rPr lang="en-US" sz="2000" b="1" dirty="0" smtClean="0">
                <a:solidFill>
                  <a:srgbClr val="000099"/>
                </a:solidFill>
              </a:rPr>
              <a:t> XSL</a:t>
            </a:r>
            <a:endParaRPr lang="ru-RU" sz="2000" b="1" dirty="0">
              <a:solidFill>
                <a:srgbClr val="000099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476264"/>
            <a:ext cx="9144000" cy="4131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1050" dirty="0">
                <a:solidFill>
                  <a:srgbClr val="000099"/>
                </a:solidFill>
              </a:rPr>
              <a:t>XSL (</a:t>
            </a:r>
            <a:r>
              <a:rPr lang="ru-RU" sz="1050" dirty="0" err="1">
                <a:solidFill>
                  <a:srgbClr val="000099"/>
                </a:solidFill>
              </a:rPr>
              <a:t>eXtensible</a:t>
            </a:r>
            <a:r>
              <a:rPr lang="ru-RU" sz="1050" dirty="0">
                <a:solidFill>
                  <a:srgbClr val="000099"/>
                </a:solidFill>
              </a:rPr>
              <a:t> </a:t>
            </a:r>
            <a:r>
              <a:rPr lang="ru-RU" sz="1050" dirty="0" err="1">
                <a:solidFill>
                  <a:srgbClr val="000099"/>
                </a:solidFill>
              </a:rPr>
              <a:t>Stylesheet</a:t>
            </a:r>
            <a:r>
              <a:rPr lang="ru-RU" sz="1050" dirty="0">
                <a:solidFill>
                  <a:srgbClr val="000099"/>
                </a:solidFill>
              </a:rPr>
              <a:t> </a:t>
            </a:r>
            <a:r>
              <a:rPr lang="ru-RU" sz="1050" dirty="0" err="1">
                <a:solidFill>
                  <a:srgbClr val="000099"/>
                </a:solidFill>
              </a:rPr>
              <a:t>Language</a:t>
            </a:r>
            <a:r>
              <a:rPr lang="ru-RU" sz="1050" dirty="0">
                <a:solidFill>
                  <a:srgbClr val="000099"/>
                </a:solidFill>
              </a:rPr>
              <a:t>) — семейство рекомендаций консорциума W3C, описывающее языки преобразования и визуализации XML-документов. Состоит из трех частей</a:t>
            </a:r>
            <a:r>
              <a:rPr lang="ru-RU" sz="1050" dirty="0" smtClean="0">
                <a:solidFill>
                  <a:srgbClr val="000099"/>
                </a:solidFill>
              </a:rPr>
              <a:t>:</a:t>
            </a:r>
            <a:endParaRPr lang="ru-RU" sz="1050" dirty="0">
              <a:solidFill>
                <a:srgbClr val="000099"/>
              </a:solidFill>
            </a:endParaRPr>
          </a:p>
          <a:p>
            <a:pPr marL="171450" lvl="0" indent="-171450" algn="just">
              <a:buFont typeface="Arial" pitchFamily="34" charset="0"/>
              <a:buChar char="•"/>
            </a:pPr>
            <a:r>
              <a:rPr lang="ru-RU" sz="1050" dirty="0">
                <a:solidFill>
                  <a:srgbClr val="000099"/>
                </a:solidFill>
              </a:rPr>
              <a:t>XSL </a:t>
            </a:r>
            <a:r>
              <a:rPr lang="ru-RU" sz="1050" dirty="0" err="1">
                <a:solidFill>
                  <a:srgbClr val="000099"/>
                </a:solidFill>
              </a:rPr>
              <a:t>Transformations</a:t>
            </a:r>
            <a:r>
              <a:rPr lang="ru-RU" sz="1050" dirty="0">
                <a:solidFill>
                  <a:srgbClr val="000099"/>
                </a:solidFill>
              </a:rPr>
              <a:t> (XSLT) — язык преобразований XML-документов.</a:t>
            </a:r>
          </a:p>
          <a:p>
            <a:pPr marL="171450" lvl="0" indent="-171450" algn="just">
              <a:buFont typeface="Arial" pitchFamily="34" charset="0"/>
              <a:buChar char="•"/>
            </a:pPr>
            <a:r>
              <a:rPr lang="ru-RU" sz="1050" dirty="0">
                <a:solidFill>
                  <a:srgbClr val="000099"/>
                </a:solidFill>
              </a:rPr>
              <a:t>XSL </a:t>
            </a:r>
            <a:r>
              <a:rPr lang="ru-RU" sz="1050" dirty="0" err="1">
                <a:solidFill>
                  <a:srgbClr val="000099"/>
                </a:solidFill>
              </a:rPr>
              <a:t>Formatting</a:t>
            </a:r>
            <a:r>
              <a:rPr lang="ru-RU" sz="1050" dirty="0">
                <a:solidFill>
                  <a:srgbClr val="000099"/>
                </a:solidFill>
              </a:rPr>
              <a:t> </a:t>
            </a:r>
            <a:r>
              <a:rPr lang="ru-RU" sz="1050" dirty="0" err="1">
                <a:solidFill>
                  <a:srgbClr val="000099"/>
                </a:solidFill>
              </a:rPr>
              <a:t>Objects</a:t>
            </a:r>
            <a:r>
              <a:rPr lang="ru-RU" sz="1050" dirty="0">
                <a:solidFill>
                  <a:srgbClr val="000099"/>
                </a:solidFill>
              </a:rPr>
              <a:t> (XSL-FO) — язык разметки типографских макетов и иных предпечатных материалов.</a:t>
            </a:r>
          </a:p>
          <a:p>
            <a:pPr marL="171450" lvl="0" indent="-171450" algn="just">
              <a:buFont typeface="Arial" pitchFamily="34" charset="0"/>
              <a:buChar char="•"/>
            </a:pPr>
            <a:r>
              <a:rPr lang="ru-RU" sz="1050" dirty="0" err="1">
                <a:solidFill>
                  <a:srgbClr val="000099"/>
                </a:solidFill>
              </a:rPr>
              <a:t>XPath</a:t>
            </a:r>
            <a:r>
              <a:rPr lang="ru-RU" sz="1050" dirty="0">
                <a:solidFill>
                  <a:srgbClr val="000099"/>
                </a:solidFill>
              </a:rPr>
              <a:t> — язык путей и выражений, используемый в том числе и в XSLT для доступа к отдельным частям XML-документа</a:t>
            </a:r>
            <a:r>
              <a:rPr lang="ru-RU" sz="1050" dirty="0" smtClean="0">
                <a:solidFill>
                  <a:srgbClr val="000099"/>
                </a:solidFill>
              </a:rPr>
              <a:t>.</a:t>
            </a:r>
          </a:p>
          <a:p>
            <a:pPr lvl="0" algn="just"/>
            <a:r>
              <a:rPr lang="ru-RU" sz="1050" dirty="0">
                <a:solidFill>
                  <a:srgbClr val="000099"/>
                </a:solidFill>
              </a:rPr>
              <a:t>CSS и XSL — принципиально разные технологии. Их области применения пересекаются лишь частично.</a:t>
            </a:r>
          </a:p>
          <a:p>
            <a:pPr marL="171450" lvl="0" indent="-171450" algn="just">
              <a:buFont typeface="Arial" pitchFamily="34" charset="0"/>
              <a:buChar char="•"/>
            </a:pPr>
            <a:r>
              <a:rPr lang="ru-RU" sz="1050" dirty="0">
                <a:solidFill>
                  <a:srgbClr val="000099"/>
                </a:solidFill>
              </a:rPr>
              <a:t>CSS-форматирование HTML-документа применяется браузером на клиентской стороне, а XSL-преобразование может выполняться как в браузере, так и на сервере.</a:t>
            </a:r>
          </a:p>
          <a:p>
            <a:pPr marL="171450" lvl="0" indent="-171450" algn="just">
              <a:buFont typeface="Arial" pitchFamily="34" charset="0"/>
              <a:buChar char="•"/>
            </a:pPr>
            <a:r>
              <a:rPr lang="ru-RU" sz="1050" dirty="0">
                <a:solidFill>
                  <a:srgbClr val="000099"/>
                </a:solidFill>
              </a:rPr>
              <a:t>Языком, лежащим в основе XSL, является XML, а это означает, что XSL более гибок, универсален, и у разработчиков появляется возможность использования средств контроля за корректностью составления таких стилевых списков (используя DTD или схемы данных</a:t>
            </a:r>
            <a:r>
              <a:rPr lang="ru-RU" sz="1050" dirty="0" smtClean="0">
                <a:solidFill>
                  <a:srgbClr val="000099"/>
                </a:solidFill>
              </a:rPr>
              <a:t>).</a:t>
            </a:r>
          </a:p>
          <a:p>
            <a:pPr lvl="0" algn="just"/>
            <a:r>
              <a:rPr lang="ru-RU" sz="1050" dirty="0">
                <a:solidFill>
                  <a:srgbClr val="000099"/>
                </a:solidFill>
              </a:rPr>
              <a:t>XSLT (</a:t>
            </a:r>
            <a:r>
              <a:rPr lang="ru-RU" sz="1050" dirty="0" err="1">
                <a:solidFill>
                  <a:srgbClr val="000099"/>
                </a:solidFill>
              </a:rPr>
              <a:t>eXtensible</a:t>
            </a:r>
            <a:r>
              <a:rPr lang="ru-RU" sz="1050" dirty="0">
                <a:solidFill>
                  <a:srgbClr val="000099"/>
                </a:solidFill>
              </a:rPr>
              <a:t> </a:t>
            </a:r>
            <a:r>
              <a:rPr lang="ru-RU" sz="1050" dirty="0" err="1">
                <a:solidFill>
                  <a:srgbClr val="000099"/>
                </a:solidFill>
              </a:rPr>
              <a:t>Stylesheet</a:t>
            </a:r>
            <a:r>
              <a:rPr lang="ru-RU" sz="1050" dirty="0">
                <a:solidFill>
                  <a:srgbClr val="000099"/>
                </a:solidFill>
              </a:rPr>
              <a:t> </a:t>
            </a:r>
            <a:r>
              <a:rPr lang="ru-RU" sz="1050" dirty="0" err="1">
                <a:solidFill>
                  <a:srgbClr val="000099"/>
                </a:solidFill>
              </a:rPr>
              <a:t>Language</a:t>
            </a:r>
            <a:r>
              <a:rPr lang="ru-RU" sz="1050" dirty="0">
                <a:solidFill>
                  <a:srgbClr val="000099"/>
                </a:solidFill>
              </a:rPr>
              <a:t> </a:t>
            </a:r>
            <a:r>
              <a:rPr lang="ru-RU" sz="1050" dirty="0" err="1">
                <a:solidFill>
                  <a:srgbClr val="000099"/>
                </a:solidFill>
              </a:rPr>
              <a:t>Transformations</a:t>
            </a:r>
            <a:r>
              <a:rPr lang="ru-RU" sz="1050" dirty="0">
                <a:solidFill>
                  <a:srgbClr val="000099"/>
                </a:solidFill>
              </a:rPr>
              <a:t>) — язык преобразования XML-документов. Спецификация XSLT входит в состав XSL и является рекомендацией W3C</a:t>
            </a:r>
            <a:r>
              <a:rPr lang="ru-RU" sz="1050" dirty="0" smtClean="0">
                <a:solidFill>
                  <a:srgbClr val="000099"/>
                </a:solidFill>
              </a:rPr>
              <a:t>.</a:t>
            </a:r>
            <a:endParaRPr lang="ru-RU" sz="1050" dirty="0">
              <a:solidFill>
                <a:srgbClr val="000099"/>
              </a:solidFill>
            </a:endParaRPr>
          </a:p>
          <a:p>
            <a:pPr lvl="0" algn="just"/>
            <a:r>
              <a:rPr lang="ru-RU" sz="1050" dirty="0">
                <a:solidFill>
                  <a:srgbClr val="000099"/>
                </a:solidFill>
              </a:rPr>
              <a:t>При применении таблицы стилей XSLT, состоящей из набора шаблонов, к XML-документу (исходное дерево) образуется конечное дерево, которое может быть </a:t>
            </a:r>
            <a:r>
              <a:rPr lang="ru-RU" sz="1050" dirty="0" err="1">
                <a:solidFill>
                  <a:srgbClr val="000099"/>
                </a:solidFill>
              </a:rPr>
              <a:t>сериализовано</a:t>
            </a:r>
            <a:r>
              <a:rPr lang="ru-RU" sz="1050" dirty="0">
                <a:solidFill>
                  <a:srgbClr val="000099"/>
                </a:solidFill>
              </a:rPr>
              <a:t> в виде XML-документа, XHTML-документа (только для XSLT 2.0), HTML-документа или простого текстового файла. Правила выбора (и, отчасти, преобразования) данных из исходного дерева пишутся на языке запросов </a:t>
            </a:r>
            <a:r>
              <a:rPr lang="ru-RU" sz="1050" dirty="0" err="1">
                <a:solidFill>
                  <a:srgbClr val="000099"/>
                </a:solidFill>
              </a:rPr>
              <a:t>XPath</a:t>
            </a:r>
            <a:r>
              <a:rPr lang="ru-RU" sz="1050" dirty="0" smtClean="0">
                <a:solidFill>
                  <a:srgbClr val="000099"/>
                </a:solidFill>
              </a:rPr>
              <a:t>.</a:t>
            </a:r>
            <a:endParaRPr lang="ru-RU" sz="1050" dirty="0">
              <a:solidFill>
                <a:srgbClr val="000099"/>
              </a:solidFill>
            </a:endParaRPr>
          </a:p>
          <a:p>
            <a:pPr lvl="0" algn="just"/>
            <a:r>
              <a:rPr lang="ru-RU" sz="1050" dirty="0">
                <a:solidFill>
                  <a:srgbClr val="000099"/>
                </a:solidFill>
              </a:rPr>
              <a:t>XSLT имеет множество различных применений, в основном в области веб-программирования и генерации отчётов. Одной из задач, решаемых языком XSLT, является отделение данных от их представления, как часть общей парадигмы MVC (англ. </a:t>
            </a:r>
            <a:r>
              <a:rPr lang="ru-RU" sz="1050" dirty="0" err="1">
                <a:solidFill>
                  <a:srgbClr val="000099"/>
                </a:solidFill>
              </a:rPr>
              <a:t>Model-view-controller</a:t>
            </a:r>
            <a:r>
              <a:rPr lang="ru-RU" sz="1050" dirty="0">
                <a:solidFill>
                  <a:srgbClr val="000099"/>
                </a:solidFill>
              </a:rPr>
              <a:t>). Другой стандартной задачей является преобразование XML-документов из одной XML-схемы в другую</a:t>
            </a:r>
            <a:r>
              <a:rPr lang="ru-RU" sz="1050" dirty="0" smtClean="0">
                <a:solidFill>
                  <a:srgbClr val="000099"/>
                </a:solidFill>
              </a:rPr>
              <a:t>.</a:t>
            </a:r>
            <a:endParaRPr lang="en-US" sz="1050" dirty="0">
              <a:solidFill>
                <a:srgbClr val="000099"/>
              </a:solidFill>
            </a:endParaRPr>
          </a:p>
          <a:p>
            <a:pPr lvl="0" algn="just"/>
            <a:r>
              <a:rPr lang="ru-RU" sz="1050" dirty="0">
                <a:solidFill>
                  <a:srgbClr val="000099"/>
                </a:solidFill>
              </a:rPr>
              <a:t>В процессе выполнения XSLT-преобразования задействованы:</a:t>
            </a:r>
          </a:p>
          <a:p>
            <a:pPr marL="171450" lvl="0" indent="-171450" algn="just">
              <a:buFont typeface="Arial" pitchFamily="34" charset="0"/>
              <a:buChar char="•"/>
            </a:pPr>
            <a:r>
              <a:rPr lang="ru-RU" sz="1050" dirty="0">
                <a:solidFill>
                  <a:srgbClr val="000099"/>
                </a:solidFill>
              </a:rPr>
              <a:t>один или несколько входных XML-документов;</a:t>
            </a:r>
          </a:p>
          <a:p>
            <a:pPr marL="171450" lvl="0" indent="-171450" algn="just">
              <a:buFont typeface="Arial" pitchFamily="34" charset="0"/>
              <a:buChar char="•"/>
            </a:pPr>
            <a:r>
              <a:rPr lang="ru-RU" sz="1050" dirty="0">
                <a:solidFill>
                  <a:srgbClr val="000099"/>
                </a:solidFill>
              </a:rPr>
              <a:t>одна или несколько таблиц стилей XSLT;</a:t>
            </a:r>
          </a:p>
          <a:p>
            <a:pPr marL="171450" lvl="0" indent="-171450" algn="just">
              <a:buFont typeface="Arial" pitchFamily="34" charset="0"/>
              <a:buChar char="•"/>
            </a:pPr>
            <a:r>
              <a:rPr lang="ru-RU" sz="1050" dirty="0">
                <a:solidFill>
                  <a:srgbClr val="000099"/>
                </a:solidFill>
              </a:rPr>
              <a:t>XSLT-процессор;</a:t>
            </a:r>
          </a:p>
          <a:p>
            <a:pPr marL="171450" lvl="0" indent="-171450" algn="just">
              <a:buFont typeface="Arial" pitchFamily="34" charset="0"/>
              <a:buChar char="•"/>
            </a:pPr>
            <a:r>
              <a:rPr lang="ru-RU" sz="1050" dirty="0">
                <a:solidFill>
                  <a:srgbClr val="000099"/>
                </a:solidFill>
              </a:rPr>
              <a:t>один или несколько выходных документов.</a:t>
            </a:r>
          </a:p>
          <a:p>
            <a:pPr lvl="0" algn="just"/>
            <a:r>
              <a:rPr lang="ru-RU" sz="1050" dirty="0">
                <a:solidFill>
                  <a:srgbClr val="000099"/>
                </a:solidFill>
              </a:rPr>
              <a:t>В простейшем случае XSLT-процессор получает на входе два документа — входной XML-документ и таблицу стилей XSLT — и создаёт на их основе выходной документ.</a:t>
            </a:r>
          </a:p>
        </p:txBody>
      </p:sp>
    </p:spTree>
    <p:extLst>
      <p:ext uri="{BB962C8B-B14F-4D97-AF65-F5344CB8AC3E}">
        <p14:creationId xmlns:p14="http://schemas.microsoft.com/office/powerpoint/2010/main" val="154221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sz="2000" b="1" dirty="0" smtClean="0">
                <a:solidFill>
                  <a:srgbClr val="000099"/>
                </a:solidFill>
              </a:rPr>
              <a:t>Пример трансформации из </a:t>
            </a:r>
            <a:r>
              <a:rPr lang="en-US" sz="2000" b="1" dirty="0" smtClean="0">
                <a:solidFill>
                  <a:srgbClr val="000099"/>
                </a:solidFill>
              </a:rPr>
              <a:t>XML </a:t>
            </a:r>
            <a:r>
              <a:rPr lang="ru-RU" sz="2000" b="1" dirty="0" smtClean="0">
                <a:solidFill>
                  <a:srgbClr val="000099"/>
                </a:solidFill>
              </a:rPr>
              <a:t>в </a:t>
            </a:r>
            <a:r>
              <a:rPr lang="en-US" sz="2000" b="1" dirty="0" smtClean="0">
                <a:solidFill>
                  <a:srgbClr val="000099"/>
                </a:solidFill>
              </a:rPr>
              <a:t>XML</a:t>
            </a:r>
            <a:endParaRPr lang="ru-RU" sz="2000" b="1" dirty="0">
              <a:solidFill>
                <a:srgbClr val="000099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262680"/>
            <a:ext cx="26997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1200" b="1" dirty="0">
                <a:solidFill>
                  <a:srgbClr val="CC3300"/>
                </a:solidFill>
              </a:rPr>
              <a:t>&lt;?xml version="1.0</a:t>
            </a:r>
            <a:r>
              <a:rPr lang="en-US" sz="1200" b="1" dirty="0" smtClean="0">
                <a:solidFill>
                  <a:srgbClr val="CC3300"/>
                </a:solidFill>
              </a:rPr>
              <a:t>"?&gt;</a:t>
            </a:r>
            <a:endParaRPr lang="ru-RU" sz="1200" b="1" dirty="0" smtClean="0">
              <a:solidFill>
                <a:srgbClr val="CC3300"/>
              </a:solidFill>
            </a:endParaRPr>
          </a:p>
          <a:p>
            <a:pPr lvl="0" algn="just"/>
            <a:endParaRPr lang="en-US" sz="1200" b="1" dirty="0">
              <a:solidFill>
                <a:srgbClr val="CC3300"/>
              </a:solidFill>
            </a:endParaRPr>
          </a:p>
          <a:p>
            <a:pPr lvl="0" algn="just"/>
            <a:r>
              <a:rPr lang="en-US" sz="1200" b="1" dirty="0">
                <a:solidFill>
                  <a:srgbClr val="CC3300"/>
                </a:solidFill>
              </a:rPr>
              <a:t>&lt;persons&gt;</a:t>
            </a:r>
          </a:p>
          <a:p>
            <a:pPr lvl="0" algn="just"/>
            <a:r>
              <a:rPr lang="en-US" sz="1200" dirty="0">
                <a:solidFill>
                  <a:srgbClr val="CC3300"/>
                </a:solidFill>
              </a:rPr>
              <a:t>  </a:t>
            </a:r>
            <a:r>
              <a:rPr lang="en-US" sz="1200" b="1" dirty="0">
                <a:solidFill>
                  <a:srgbClr val="CC3300"/>
                </a:solidFill>
              </a:rPr>
              <a:t>&lt;person </a:t>
            </a:r>
            <a:r>
              <a:rPr lang="en-US" sz="1200" i="1" dirty="0">
                <a:solidFill>
                  <a:srgbClr val="CC3300"/>
                </a:solidFill>
              </a:rPr>
              <a:t>username</a:t>
            </a:r>
            <a:r>
              <a:rPr lang="en-US" sz="1200" dirty="0">
                <a:solidFill>
                  <a:srgbClr val="CC3300"/>
                </a:solidFill>
              </a:rPr>
              <a:t>="MP123456"</a:t>
            </a:r>
            <a:r>
              <a:rPr lang="en-US" sz="1200" b="1" dirty="0">
                <a:solidFill>
                  <a:srgbClr val="CC3300"/>
                </a:solidFill>
              </a:rPr>
              <a:t>&gt;</a:t>
            </a:r>
          </a:p>
          <a:p>
            <a:pPr lvl="0" algn="just"/>
            <a:r>
              <a:rPr lang="en-US" sz="1200" dirty="0">
                <a:solidFill>
                  <a:srgbClr val="CC3300"/>
                </a:solidFill>
              </a:rPr>
              <a:t>    &lt;name&gt;</a:t>
            </a:r>
            <a:r>
              <a:rPr lang="ru-RU" sz="1200" dirty="0">
                <a:solidFill>
                  <a:srgbClr val="CC3300"/>
                </a:solidFill>
              </a:rPr>
              <a:t>Иван&lt;/</a:t>
            </a:r>
            <a:r>
              <a:rPr lang="en-US" sz="1200" dirty="0">
                <a:solidFill>
                  <a:srgbClr val="CC3300"/>
                </a:solidFill>
              </a:rPr>
              <a:t>name&gt;</a:t>
            </a:r>
          </a:p>
          <a:p>
            <a:pPr lvl="0" algn="just"/>
            <a:r>
              <a:rPr lang="en-US" sz="1200" dirty="0">
                <a:solidFill>
                  <a:srgbClr val="CC3300"/>
                </a:solidFill>
              </a:rPr>
              <a:t>    &lt;surname&gt;</a:t>
            </a:r>
            <a:r>
              <a:rPr lang="ru-RU" sz="1200" dirty="0">
                <a:solidFill>
                  <a:srgbClr val="CC3300"/>
                </a:solidFill>
              </a:rPr>
              <a:t>Иванов&lt;/</a:t>
            </a:r>
            <a:r>
              <a:rPr lang="en-US" sz="1200" dirty="0">
                <a:solidFill>
                  <a:srgbClr val="CC3300"/>
                </a:solidFill>
              </a:rPr>
              <a:t>surname&gt;</a:t>
            </a:r>
          </a:p>
          <a:p>
            <a:pPr lvl="0" algn="just"/>
            <a:r>
              <a:rPr lang="en-US" sz="1200" b="1" dirty="0">
                <a:solidFill>
                  <a:srgbClr val="CC3300"/>
                </a:solidFill>
              </a:rPr>
              <a:t>  &lt;/person&gt;</a:t>
            </a:r>
          </a:p>
          <a:p>
            <a:pPr lvl="0" algn="just"/>
            <a:r>
              <a:rPr lang="en-US" sz="1200" b="1" dirty="0">
                <a:solidFill>
                  <a:srgbClr val="CC3300"/>
                </a:solidFill>
              </a:rPr>
              <a:t>  &lt;person </a:t>
            </a:r>
            <a:r>
              <a:rPr lang="en-US" sz="1200" i="1" dirty="0">
                <a:solidFill>
                  <a:srgbClr val="CC3300"/>
                </a:solidFill>
              </a:rPr>
              <a:t>username</a:t>
            </a:r>
            <a:r>
              <a:rPr lang="en-US" sz="1200" dirty="0">
                <a:solidFill>
                  <a:srgbClr val="CC3300"/>
                </a:solidFill>
              </a:rPr>
              <a:t>="PK123456"</a:t>
            </a:r>
            <a:r>
              <a:rPr lang="en-US" sz="1200" b="1" dirty="0">
                <a:solidFill>
                  <a:srgbClr val="CC3300"/>
                </a:solidFill>
              </a:rPr>
              <a:t>&gt;</a:t>
            </a:r>
          </a:p>
          <a:p>
            <a:pPr lvl="0" algn="just"/>
            <a:r>
              <a:rPr lang="en-US" sz="1200" dirty="0">
                <a:solidFill>
                  <a:srgbClr val="CC3300"/>
                </a:solidFill>
              </a:rPr>
              <a:t>    &lt;name&gt;</a:t>
            </a:r>
            <a:r>
              <a:rPr lang="ru-RU" sz="1200" dirty="0">
                <a:solidFill>
                  <a:srgbClr val="CC3300"/>
                </a:solidFill>
              </a:rPr>
              <a:t>Пётр&lt;/</a:t>
            </a:r>
            <a:r>
              <a:rPr lang="en-US" sz="1200" dirty="0">
                <a:solidFill>
                  <a:srgbClr val="CC3300"/>
                </a:solidFill>
              </a:rPr>
              <a:t>name&gt;</a:t>
            </a:r>
          </a:p>
          <a:p>
            <a:pPr lvl="0" algn="just"/>
            <a:r>
              <a:rPr lang="en-US" sz="1200" dirty="0">
                <a:solidFill>
                  <a:srgbClr val="CC3300"/>
                </a:solidFill>
              </a:rPr>
              <a:t>    &lt;surname&gt;</a:t>
            </a:r>
            <a:r>
              <a:rPr lang="ru-RU" sz="1200" dirty="0">
                <a:solidFill>
                  <a:srgbClr val="CC3300"/>
                </a:solidFill>
              </a:rPr>
              <a:t>Петров&lt;/</a:t>
            </a:r>
            <a:r>
              <a:rPr lang="en-US" sz="1200" dirty="0">
                <a:solidFill>
                  <a:srgbClr val="CC3300"/>
                </a:solidFill>
              </a:rPr>
              <a:t>surname&gt;</a:t>
            </a:r>
          </a:p>
          <a:p>
            <a:pPr lvl="0" algn="just"/>
            <a:r>
              <a:rPr lang="en-US" sz="1200" b="1" dirty="0">
                <a:solidFill>
                  <a:srgbClr val="CC3300"/>
                </a:solidFill>
              </a:rPr>
              <a:t>  &lt;/person&gt;</a:t>
            </a:r>
          </a:p>
          <a:p>
            <a:pPr lvl="0" algn="just"/>
            <a:r>
              <a:rPr lang="en-US" sz="1200" b="1" dirty="0">
                <a:solidFill>
                  <a:srgbClr val="CC3300"/>
                </a:solidFill>
              </a:rPr>
              <a:t>&lt;/persons&gt;</a:t>
            </a:r>
            <a:endParaRPr lang="ru-RU" sz="1200" b="1" dirty="0">
              <a:solidFill>
                <a:srgbClr val="CC330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508104" y="1262680"/>
            <a:ext cx="33843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1200" b="1" dirty="0">
                <a:solidFill>
                  <a:srgbClr val="009900"/>
                </a:solidFill>
              </a:rPr>
              <a:t>&lt;?xml version="1.0" encoding="UTF-8</a:t>
            </a:r>
            <a:r>
              <a:rPr lang="en-US" sz="1200" b="1" dirty="0" smtClean="0">
                <a:solidFill>
                  <a:srgbClr val="009900"/>
                </a:solidFill>
              </a:rPr>
              <a:t>"?&gt;</a:t>
            </a:r>
            <a:endParaRPr lang="ru-RU" sz="1200" b="1" dirty="0" smtClean="0">
              <a:solidFill>
                <a:srgbClr val="009900"/>
              </a:solidFill>
            </a:endParaRPr>
          </a:p>
          <a:p>
            <a:pPr lvl="0" algn="just"/>
            <a:endParaRPr lang="en-US" sz="1200" b="1" dirty="0">
              <a:solidFill>
                <a:srgbClr val="009900"/>
              </a:solidFill>
            </a:endParaRPr>
          </a:p>
          <a:p>
            <a:pPr lvl="0" algn="just"/>
            <a:r>
              <a:rPr lang="en-US" sz="1200" b="1" dirty="0">
                <a:solidFill>
                  <a:srgbClr val="009900"/>
                </a:solidFill>
              </a:rPr>
              <a:t>&lt;transform&gt;</a:t>
            </a:r>
          </a:p>
          <a:p>
            <a:pPr lvl="0" algn="just"/>
            <a:r>
              <a:rPr lang="en-US" sz="1200" dirty="0">
                <a:solidFill>
                  <a:srgbClr val="009900"/>
                </a:solidFill>
              </a:rPr>
              <a:t>   </a:t>
            </a:r>
            <a:r>
              <a:rPr lang="en-US" sz="1200" b="1" dirty="0">
                <a:solidFill>
                  <a:srgbClr val="009900"/>
                </a:solidFill>
              </a:rPr>
              <a:t>&lt;record&gt;</a:t>
            </a:r>
          </a:p>
          <a:p>
            <a:pPr lvl="0" algn="just"/>
            <a:r>
              <a:rPr lang="en-US" sz="1200" dirty="0">
                <a:solidFill>
                  <a:srgbClr val="009900"/>
                </a:solidFill>
              </a:rPr>
              <a:t>      &lt;username&gt;MP123456&lt;/username&gt;</a:t>
            </a:r>
          </a:p>
          <a:p>
            <a:pPr lvl="0" algn="just"/>
            <a:r>
              <a:rPr lang="en-US" sz="1200" dirty="0">
                <a:solidFill>
                  <a:srgbClr val="009900"/>
                </a:solidFill>
              </a:rPr>
              <a:t>      &lt;</a:t>
            </a:r>
            <a:r>
              <a:rPr lang="en-US" sz="1200" dirty="0" err="1">
                <a:solidFill>
                  <a:srgbClr val="009900"/>
                </a:solidFill>
              </a:rPr>
              <a:t>fullname</a:t>
            </a:r>
            <a:r>
              <a:rPr lang="en-US" sz="1200" dirty="0">
                <a:solidFill>
                  <a:srgbClr val="009900"/>
                </a:solidFill>
              </a:rPr>
              <a:t>&gt;</a:t>
            </a:r>
            <a:r>
              <a:rPr lang="ru-RU" sz="1200" dirty="0">
                <a:solidFill>
                  <a:srgbClr val="009900"/>
                </a:solidFill>
              </a:rPr>
              <a:t>Иван Иванов&lt;/</a:t>
            </a:r>
            <a:r>
              <a:rPr lang="en-US" sz="1200" dirty="0" err="1">
                <a:solidFill>
                  <a:srgbClr val="009900"/>
                </a:solidFill>
              </a:rPr>
              <a:t>fullname</a:t>
            </a:r>
            <a:r>
              <a:rPr lang="en-US" sz="1200" dirty="0">
                <a:solidFill>
                  <a:srgbClr val="009900"/>
                </a:solidFill>
              </a:rPr>
              <a:t>&gt;</a:t>
            </a:r>
          </a:p>
          <a:p>
            <a:pPr lvl="0" algn="just"/>
            <a:r>
              <a:rPr lang="en-US" sz="1200" dirty="0">
                <a:solidFill>
                  <a:srgbClr val="009900"/>
                </a:solidFill>
              </a:rPr>
              <a:t>   </a:t>
            </a:r>
            <a:r>
              <a:rPr lang="en-US" sz="1200" b="1" dirty="0">
                <a:solidFill>
                  <a:srgbClr val="009900"/>
                </a:solidFill>
              </a:rPr>
              <a:t>&lt;/record&gt;</a:t>
            </a:r>
          </a:p>
          <a:p>
            <a:pPr lvl="0" algn="just"/>
            <a:r>
              <a:rPr lang="en-US" sz="1200" dirty="0">
                <a:solidFill>
                  <a:srgbClr val="009900"/>
                </a:solidFill>
              </a:rPr>
              <a:t>   </a:t>
            </a:r>
            <a:r>
              <a:rPr lang="en-US" sz="1200" b="1" dirty="0">
                <a:solidFill>
                  <a:srgbClr val="009900"/>
                </a:solidFill>
              </a:rPr>
              <a:t>&lt;record&gt;</a:t>
            </a:r>
          </a:p>
          <a:p>
            <a:pPr lvl="0" algn="just"/>
            <a:r>
              <a:rPr lang="en-US" sz="1200" dirty="0">
                <a:solidFill>
                  <a:srgbClr val="009900"/>
                </a:solidFill>
              </a:rPr>
              <a:t>      &lt;username&gt;PK123456&lt;/username&gt;</a:t>
            </a:r>
          </a:p>
          <a:p>
            <a:pPr lvl="0" algn="just"/>
            <a:r>
              <a:rPr lang="en-US" sz="1200" dirty="0">
                <a:solidFill>
                  <a:srgbClr val="009900"/>
                </a:solidFill>
              </a:rPr>
              <a:t>      &lt;</a:t>
            </a:r>
            <a:r>
              <a:rPr lang="en-US" sz="1200" dirty="0" err="1">
                <a:solidFill>
                  <a:srgbClr val="009900"/>
                </a:solidFill>
              </a:rPr>
              <a:t>fullname</a:t>
            </a:r>
            <a:r>
              <a:rPr lang="en-US" sz="1200" dirty="0">
                <a:solidFill>
                  <a:srgbClr val="009900"/>
                </a:solidFill>
              </a:rPr>
              <a:t>&gt;</a:t>
            </a:r>
            <a:r>
              <a:rPr lang="ru-RU" sz="1200" dirty="0">
                <a:solidFill>
                  <a:srgbClr val="009900"/>
                </a:solidFill>
              </a:rPr>
              <a:t>Пётр Петров&lt;/</a:t>
            </a:r>
            <a:r>
              <a:rPr lang="en-US" sz="1200" dirty="0" err="1">
                <a:solidFill>
                  <a:srgbClr val="009900"/>
                </a:solidFill>
              </a:rPr>
              <a:t>fullname</a:t>
            </a:r>
            <a:r>
              <a:rPr lang="en-US" sz="1200" dirty="0">
                <a:solidFill>
                  <a:srgbClr val="009900"/>
                </a:solidFill>
              </a:rPr>
              <a:t>&gt;</a:t>
            </a:r>
          </a:p>
          <a:p>
            <a:pPr lvl="0" algn="just"/>
            <a:r>
              <a:rPr lang="en-US" sz="1200" dirty="0">
                <a:solidFill>
                  <a:srgbClr val="009900"/>
                </a:solidFill>
              </a:rPr>
              <a:t>   </a:t>
            </a:r>
            <a:r>
              <a:rPr lang="en-US" sz="1200" b="1" dirty="0">
                <a:solidFill>
                  <a:srgbClr val="009900"/>
                </a:solidFill>
              </a:rPr>
              <a:t>&lt;/record&gt;  </a:t>
            </a:r>
          </a:p>
          <a:p>
            <a:pPr lvl="0" algn="just"/>
            <a:r>
              <a:rPr lang="en-US" sz="1200" b="1" dirty="0">
                <a:solidFill>
                  <a:srgbClr val="009900"/>
                </a:solidFill>
              </a:rPr>
              <a:t>&lt;/transform&gt;</a:t>
            </a:r>
            <a:endParaRPr lang="ru-RU" sz="1200" b="1" dirty="0">
              <a:solidFill>
                <a:srgbClr val="009900"/>
              </a:solidFill>
            </a:endParaRPr>
          </a:p>
        </p:txBody>
      </p:sp>
      <p:sp>
        <p:nvSpPr>
          <p:cNvPr id="4" name="Стрелка вправо 3"/>
          <p:cNvSpPr/>
          <p:nvPr/>
        </p:nvSpPr>
        <p:spPr>
          <a:xfrm>
            <a:off x="3491880" y="2189926"/>
            <a:ext cx="1728192" cy="453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3491880" y="1781092"/>
            <a:ext cx="17281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1200" b="1" dirty="0" smtClean="0">
                <a:solidFill>
                  <a:srgbClr val="7030A0"/>
                </a:solidFill>
              </a:rPr>
              <a:t>Таблиц </a:t>
            </a:r>
            <a:r>
              <a:rPr lang="ru-RU" sz="1200" b="1" dirty="0">
                <a:solidFill>
                  <a:srgbClr val="7030A0"/>
                </a:solidFill>
              </a:rPr>
              <a:t>стилей </a:t>
            </a:r>
            <a:r>
              <a:rPr lang="ru-RU" sz="1200" b="1" dirty="0" smtClean="0">
                <a:solidFill>
                  <a:srgbClr val="7030A0"/>
                </a:solidFill>
              </a:rPr>
              <a:t>XSLT</a:t>
            </a:r>
            <a:endParaRPr lang="ru-RU" sz="1200" b="1" dirty="0">
              <a:solidFill>
                <a:srgbClr val="7030A0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641422" y="2761514"/>
            <a:ext cx="14291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ru-RU" sz="1200" b="1" dirty="0" smtClean="0">
                <a:solidFill>
                  <a:srgbClr val="7030A0"/>
                </a:solidFill>
              </a:rPr>
              <a:t>XSLT-процессор</a:t>
            </a:r>
            <a:endParaRPr lang="ru-RU" sz="1200" b="1" dirty="0">
              <a:solidFill>
                <a:srgbClr val="7030A0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77280" y="895474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 smtClean="0">
                <a:solidFill>
                  <a:srgbClr val="000099"/>
                </a:solidFill>
              </a:rPr>
              <a:t>Исходный </a:t>
            </a:r>
            <a:r>
              <a:rPr lang="en-US" sz="1400" b="1" dirty="0" smtClean="0">
                <a:solidFill>
                  <a:srgbClr val="000099"/>
                </a:solidFill>
              </a:rPr>
              <a:t>XML-</a:t>
            </a:r>
            <a:r>
              <a:rPr lang="ru-RU" sz="1400" b="1" dirty="0" smtClean="0">
                <a:solidFill>
                  <a:srgbClr val="000099"/>
                </a:solidFill>
              </a:rPr>
              <a:t>документ</a:t>
            </a:r>
            <a:endParaRPr lang="ru-RU" sz="1400" b="1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5904148" y="895474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 smtClean="0">
                <a:solidFill>
                  <a:srgbClr val="000099"/>
                </a:solidFill>
              </a:rPr>
              <a:t>Выходной </a:t>
            </a:r>
            <a:r>
              <a:rPr lang="en-US" sz="1400" b="1" dirty="0" smtClean="0">
                <a:solidFill>
                  <a:srgbClr val="000099"/>
                </a:solidFill>
              </a:rPr>
              <a:t>XML-</a:t>
            </a:r>
            <a:r>
              <a:rPr lang="ru-RU" sz="1400" b="1" dirty="0" smtClean="0">
                <a:solidFill>
                  <a:srgbClr val="000099"/>
                </a:solidFill>
              </a:rPr>
              <a:t>документ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114855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sz="2000" b="1" dirty="0" smtClean="0">
                <a:solidFill>
                  <a:srgbClr val="000099"/>
                </a:solidFill>
              </a:rPr>
              <a:t>Таблица стилей </a:t>
            </a:r>
            <a:r>
              <a:rPr lang="en-US" sz="2000" b="1" dirty="0" smtClean="0">
                <a:solidFill>
                  <a:srgbClr val="000099"/>
                </a:solidFill>
              </a:rPr>
              <a:t>XSLT </a:t>
            </a:r>
            <a:r>
              <a:rPr lang="ru-RU" sz="2000" b="1" dirty="0" smtClean="0">
                <a:solidFill>
                  <a:srgbClr val="000099"/>
                </a:solidFill>
              </a:rPr>
              <a:t>для примера</a:t>
            </a:r>
            <a:endParaRPr lang="ru-RU" sz="2000" b="1" dirty="0">
              <a:solidFill>
                <a:srgbClr val="000099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555526"/>
            <a:ext cx="57241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1200" dirty="0">
                <a:solidFill>
                  <a:srgbClr val="7030A0"/>
                </a:solidFill>
              </a:rPr>
              <a:t>&lt;?xml version="1.0"?&gt;</a:t>
            </a:r>
          </a:p>
          <a:p>
            <a:pPr lvl="0" algn="just"/>
            <a:r>
              <a:rPr lang="en-US" sz="1200" dirty="0">
                <a:solidFill>
                  <a:srgbClr val="7030A0"/>
                </a:solidFill>
              </a:rPr>
              <a:t>&lt;</a:t>
            </a:r>
            <a:r>
              <a:rPr lang="en-US" sz="1200" dirty="0" err="1">
                <a:solidFill>
                  <a:srgbClr val="7030A0"/>
                </a:solidFill>
              </a:rPr>
              <a:t>xsl:stylesheet</a:t>
            </a:r>
            <a:r>
              <a:rPr lang="en-US" sz="1200" dirty="0">
                <a:solidFill>
                  <a:srgbClr val="7030A0"/>
                </a:solidFill>
              </a:rPr>
              <a:t> </a:t>
            </a:r>
            <a:r>
              <a:rPr lang="en-US" sz="1200" dirty="0" err="1">
                <a:solidFill>
                  <a:srgbClr val="7030A0"/>
                </a:solidFill>
              </a:rPr>
              <a:t>xmlns:xsl</a:t>
            </a:r>
            <a:r>
              <a:rPr lang="en-US" sz="1200" dirty="0">
                <a:solidFill>
                  <a:srgbClr val="7030A0"/>
                </a:solidFill>
              </a:rPr>
              <a:t>="http://www.w3.org/1999/XSL/Transform" version="1.0</a:t>
            </a:r>
            <a:r>
              <a:rPr lang="en-US" sz="1200" dirty="0" smtClean="0">
                <a:solidFill>
                  <a:srgbClr val="7030A0"/>
                </a:solidFill>
              </a:rPr>
              <a:t>"&gt;</a:t>
            </a:r>
            <a:endParaRPr lang="en-US" sz="1200" dirty="0">
              <a:solidFill>
                <a:srgbClr val="7030A0"/>
              </a:solidFill>
            </a:endParaRPr>
          </a:p>
          <a:p>
            <a:pPr lvl="0" algn="just"/>
            <a:r>
              <a:rPr lang="en-US" sz="1200" dirty="0">
                <a:solidFill>
                  <a:srgbClr val="7030A0"/>
                </a:solidFill>
              </a:rPr>
              <a:t>    &lt;</a:t>
            </a:r>
            <a:r>
              <a:rPr lang="en-US" sz="1200" dirty="0" err="1">
                <a:solidFill>
                  <a:srgbClr val="7030A0"/>
                </a:solidFill>
              </a:rPr>
              <a:t>xsl:output</a:t>
            </a:r>
            <a:r>
              <a:rPr lang="en-US" sz="1200" dirty="0">
                <a:solidFill>
                  <a:srgbClr val="7030A0"/>
                </a:solidFill>
              </a:rPr>
              <a:t> method="xml" indent="yes</a:t>
            </a:r>
            <a:r>
              <a:rPr lang="en-US" sz="1200" dirty="0" smtClean="0">
                <a:solidFill>
                  <a:srgbClr val="7030A0"/>
                </a:solidFill>
              </a:rPr>
              <a:t>"/&gt;</a:t>
            </a:r>
            <a:endParaRPr lang="en-US" sz="1200" dirty="0">
              <a:solidFill>
                <a:srgbClr val="7030A0"/>
              </a:solidFill>
            </a:endParaRPr>
          </a:p>
          <a:p>
            <a:pPr lvl="0" algn="just"/>
            <a:r>
              <a:rPr lang="en-US" sz="1200" dirty="0">
                <a:solidFill>
                  <a:srgbClr val="7030A0"/>
                </a:solidFill>
              </a:rPr>
              <a:t>    &lt;</a:t>
            </a:r>
            <a:r>
              <a:rPr lang="en-US" sz="1200" dirty="0" err="1">
                <a:solidFill>
                  <a:srgbClr val="7030A0"/>
                </a:solidFill>
              </a:rPr>
              <a:t>xsl:template</a:t>
            </a:r>
            <a:r>
              <a:rPr lang="en-US" sz="1200" dirty="0">
                <a:solidFill>
                  <a:srgbClr val="7030A0"/>
                </a:solidFill>
              </a:rPr>
              <a:t> match="persons"&gt;</a:t>
            </a:r>
          </a:p>
          <a:p>
            <a:pPr lvl="0" algn="just"/>
            <a:r>
              <a:rPr lang="en-US" sz="1200" dirty="0">
                <a:solidFill>
                  <a:srgbClr val="7030A0"/>
                </a:solidFill>
              </a:rPr>
              <a:t>        &lt;transform&gt;</a:t>
            </a:r>
          </a:p>
          <a:p>
            <a:pPr lvl="0" algn="just"/>
            <a:r>
              <a:rPr lang="en-US" sz="1200" dirty="0">
                <a:solidFill>
                  <a:srgbClr val="7030A0"/>
                </a:solidFill>
              </a:rPr>
              <a:t>            &lt;</a:t>
            </a:r>
            <a:r>
              <a:rPr lang="en-US" sz="1200" dirty="0" err="1">
                <a:solidFill>
                  <a:srgbClr val="7030A0"/>
                </a:solidFill>
              </a:rPr>
              <a:t>xsl:apply-templates</a:t>
            </a:r>
            <a:r>
              <a:rPr lang="en-US" sz="1200" dirty="0">
                <a:solidFill>
                  <a:srgbClr val="7030A0"/>
                </a:solidFill>
              </a:rPr>
              <a:t>/&gt;</a:t>
            </a:r>
          </a:p>
          <a:p>
            <a:pPr lvl="0" algn="just"/>
            <a:r>
              <a:rPr lang="en-US" sz="1200" dirty="0">
                <a:solidFill>
                  <a:srgbClr val="7030A0"/>
                </a:solidFill>
              </a:rPr>
              <a:t>        &lt;/transform&gt;</a:t>
            </a:r>
          </a:p>
          <a:p>
            <a:pPr lvl="0" algn="just"/>
            <a:r>
              <a:rPr lang="en-US" sz="1200" dirty="0">
                <a:solidFill>
                  <a:srgbClr val="7030A0"/>
                </a:solidFill>
              </a:rPr>
              <a:t>    &lt;/</a:t>
            </a:r>
            <a:r>
              <a:rPr lang="en-US" sz="1200" dirty="0" err="1">
                <a:solidFill>
                  <a:srgbClr val="7030A0"/>
                </a:solidFill>
              </a:rPr>
              <a:t>xsl:template</a:t>
            </a:r>
            <a:r>
              <a:rPr lang="en-US" sz="1200" dirty="0" smtClean="0">
                <a:solidFill>
                  <a:srgbClr val="7030A0"/>
                </a:solidFill>
              </a:rPr>
              <a:t>&gt;</a:t>
            </a:r>
            <a:endParaRPr lang="en-US" sz="1200" dirty="0">
              <a:solidFill>
                <a:srgbClr val="7030A0"/>
              </a:solidFill>
            </a:endParaRPr>
          </a:p>
          <a:p>
            <a:pPr lvl="0" algn="just"/>
            <a:r>
              <a:rPr lang="en-US" sz="1200" dirty="0">
                <a:solidFill>
                  <a:srgbClr val="7030A0"/>
                </a:solidFill>
              </a:rPr>
              <a:t>    &lt;</a:t>
            </a:r>
            <a:r>
              <a:rPr lang="en-US" sz="1200" dirty="0" err="1">
                <a:solidFill>
                  <a:srgbClr val="7030A0"/>
                </a:solidFill>
              </a:rPr>
              <a:t>xsl:template</a:t>
            </a:r>
            <a:r>
              <a:rPr lang="en-US" sz="1200" dirty="0">
                <a:solidFill>
                  <a:srgbClr val="7030A0"/>
                </a:solidFill>
              </a:rPr>
              <a:t> match="person"&gt;</a:t>
            </a:r>
          </a:p>
          <a:p>
            <a:pPr lvl="0" algn="just"/>
            <a:r>
              <a:rPr lang="en-US" sz="1200" dirty="0">
                <a:solidFill>
                  <a:srgbClr val="7030A0"/>
                </a:solidFill>
              </a:rPr>
              <a:t>        &lt;record&gt;</a:t>
            </a:r>
          </a:p>
          <a:p>
            <a:pPr lvl="0" algn="just"/>
            <a:r>
              <a:rPr lang="en-US" sz="1200" dirty="0">
                <a:solidFill>
                  <a:srgbClr val="7030A0"/>
                </a:solidFill>
              </a:rPr>
              <a:t>            &lt;</a:t>
            </a:r>
            <a:r>
              <a:rPr lang="en-US" sz="1200" dirty="0" err="1">
                <a:solidFill>
                  <a:srgbClr val="7030A0"/>
                </a:solidFill>
              </a:rPr>
              <a:t>xsl:apply-templates</a:t>
            </a:r>
            <a:r>
              <a:rPr lang="en-US" sz="1200" dirty="0">
                <a:solidFill>
                  <a:srgbClr val="7030A0"/>
                </a:solidFill>
              </a:rPr>
              <a:t> select="@*|*"/&gt;</a:t>
            </a:r>
          </a:p>
          <a:p>
            <a:pPr lvl="0" algn="just"/>
            <a:r>
              <a:rPr lang="en-US" sz="1200" dirty="0">
                <a:solidFill>
                  <a:srgbClr val="7030A0"/>
                </a:solidFill>
              </a:rPr>
              <a:t>        &lt;/record&gt;</a:t>
            </a:r>
          </a:p>
          <a:p>
            <a:pPr lvl="0" algn="just"/>
            <a:r>
              <a:rPr lang="en-US" sz="1200" dirty="0">
                <a:solidFill>
                  <a:srgbClr val="7030A0"/>
                </a:solidFill>
              </a:rPr>
              <a:t>    &lt;/</a:t>
            </a:r>
            <a:r>
              <a:rPr lang="en-US" sz="1200" dirty="0" err="1">
                <a:solidFill>
                  <a:srgbClr val="7030A0"/>
                </a:solidFill>
              </a:rPr>
              <a:t>xsl:template</a:t>
            </a:r>
            <a:r>
              <a:rPr lang="en-US" sz="1200" dirty="0" smtClean="0">
                <a:solidFill>
                  <a:srgbClr val="7030A0"/>
                </a:solidFill>
              </a:rPr>
              <a:t>&gt;</a:t>
            </a:r>
            <a:endParaRPr lang="en-US" sz="1200" dirty="0">
              <a:solidFill>
                <a:srgbClr val="7030A0"/>
              </a:solidFill>
            </a:endParaRPr>
          </a:p>
          <a:p>
            <a:pPr lvl="0" algn="just"/>
            <a:r>
              <a:rPr lang="en-US" sz="1200" dirty="0">
                <a:solidFill>
                  <a:srgbClr val="7030A0"/>
                </a:solidFill>
              </a:rPr>
              <a:t>    &lt;</a:t>
            </a:r>
            <a:r>
              <a:rPr lang="en-US" sz="1200" dirty="0" err="1">
                <a:solidFill>
                  <a:srgbClr val="7030A0"/>
                </a:solidFill>
              </a:rPr>
              <a:t>xsl:template</a:t>
            </a:r>
            <a:r>
              <a:rPr lang="en-US" sz="1200" dirty="0">
                <a:solidFill>
                  <a:srgbClr val="7030A0"/>
                </a:solidFill>
              </a:rPr>
              <a:t> match="@username"&gt;</a:t>
            </a:r>
          </a:p>
          <a:p>
            <a:pPr lvl="0" algn="just"/>
            <a:r>
              <a:rPr lang="en-US" sz="1200" dirty="0">
                <a:solidFill>
                  <a:srgbClr val="7030A0"/>
                </a:solidFill>
              </a:rPr>
              <a:t>        &lt;username&gt;</a:t>
            </a:r>
          </a:p>
          <a:p>
            <a:pPr lvl="0" algn="just"/>
            <a:r>
              <a:rPr lang="en-US" sz="1200" dirty="0">
                <a:solidFill>
                  <a:srgbClr val="7030A0"/>
                </a:solidFill>
              </a:rPr>
              <a:t>            &lt;</a:t>
            </a:r>
            <a:r>
              <a:rPr lang="en-US" sz="1200" dirty="0" err="1">
                <a:solidFill>
                  <a:srgbClr val="7030A0"/>
                </a:solidFill>
              </a:rPr>
              <a:t>xsl:value-of</a:t>
            </a:r>
            <a:r>
              <a:rPr lang="en-US" sz="1200" dirty="0">
                <a:solidFill>
                  <a:srgbClr val="7030A0"/>
                </a:solidFill>
              </a:rPr>
              <a:t> select="."/&gt;</a:t>
            </a:r>
          </a:p>
          <a:p>
            <a:pPr lvl="0" algn="just"/>
            <a:r>
              <a:rPr lang="en-US" sz="1200" dirty="0">
                <a:solidFill>
                  <a:srgbClr val="7030A0"/>
                </a:solidFill>
              </a:rPr>
              <a:t>        &lt;/username&gt;</a:t>
            </a:r>
          </a:p>
          <a:p>
            <a:pPr lvl="0" algn="just"/>
            <a:r>
              <a:rPr lang="en-US" sz="1200" dirty="0">
                <a:solidFill>
                  <a:srgbClr val="7030A0"/>
                </a:solidFill>
              </a:rPr>
              <a:t>    &lt;/</a:t>
            </a:r>
            <a:r>
              <a:rPr lang="en-US" sz="1200" dirty="0" err="1">
                <a:solidFill>
                  <a:srgbClr val="7030A0"/>
                </a:solidFill>
              </a:rPr>
              <a:t>xsl:template</a:t>
            </a:r>
            <a:r>
              <a:rPr lang="en-US" sz="1200" dirty="0" smtClean="0">
                <a:solidFill>
                  <a:srgbClr val="7030A0"/>
                </a:solidFill>
              </a:rPr>
              <a:t>&gt;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349569" y="2355726"/>
            <a:ext cx="579443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1200" dirty="0">
                <a:solidFill>
                  <a:srgbClr val="7030A0"/>
                </a:solidFill>
              </a:rPr>
              <a:t> &lt;</a:t>
            </a:r>
            <a:r>
              <a:rPr lang="en-US" sz="1200" dirty="0" err="1">
                <a:solidFill>
                  <a:srgbClr val="7030A0"/>
                </a:solidFill>
              </a:rPr>
              <a:t>xsl:template</a:t>
            </a:r>
            <a:r>
              <a:rPr lang="en-US" sz="1200" dirty="0">
                <a:solidFill>
                  <a:srgbClr val="7030A0"/>
                </a:solidFill>
              </a:rPr>
              <a:t> match="name"&gt;</a:t>
            </a:r>
          </a:p>
          <a:p>
            <a:pPr lvl="0" algn="just"/>
            <a:r>
              <a:rPr lang="en-US" sz="1200" dirty="0">
                <a:solidFill>
                  <a:srgbClr val="7030A0"/>
                </a:solidFill>
              </a:rPr>
              <a:t>        &lt;</a:t>
            </a:r>
            <a:r>
              <a:rPr lang="en-US" sz="1200" dirty="0" err="1">
                <a:solidFill>
                  <a:srgbClr val="7030A0"/>
                </a:solidFill>
              </a:rPr>
              <a:t>fullname</a:t>
            </a:r>
            <a:r>
              <a:rPr lang="en-US" sz="1200" dirty="0">
                <a:solidFill>
                  <a:srgbClr val="7030A0"/>
                </a:solidFill>
              </a:rPr>
              <a:t>&gt;</a:t>
            </a:r>
          </a:p>
          <a:p>
            <a:pPr lvl="0" algn="just"/>
            <a:r>
              <a:rPr lang="en-US" sz="1200" dirty="0">
                <a:solidFill>
                  <a:srgbClr val="7030A0"/>
                </a:solidFill>
              </a:rPr>
              <a:t>            &lt;</a:t>
            </a:r>
            <a:r>
              <a:rPr lang="en-US" sz="1200" dirty="0" err="1">
                <a:solidFill>
                  <a:srgbClr val="7030A0"/>
                </a:solidFill>
              </a:rPr>
              <a:t>xsl:apply-templates</a:t>
            </a:r>
            <a:r>
              <a:rPr lang="en-US" sz="1200" dirty="0">
                <a:solidFill>
                  <a:srgbClr val="7030A0"/>
                </a:solidFill>
              </a:rPr>
              <a:t>/&gt;</a:t>
            </a:r>
          </a:p>
          <a:p>
            <a:pPr lvl="0" algn="just"/>
            <a:r>
              <a:rPr lang="en-US" sz="1200" dirty="0">
                <a:solidFill>
                  <a:srgbClr val="7030A0"/>
                </a:solidFill>
              </a:rPr>
              <a:t>            &lt;</a:t>
            </a:r>
            <a:r>
              <a:rPr lang="en-US" sz="1200" dirty="0" err="1">
                <a:solidFill>
                  <a:srgbClr val="7030A0"/>
                </a:solidFill>
              </a:rPr>
              <a:t>xsl:apply-templates</a:t>
            </a:r>
            <a:r>
              <a:rPr lang="en-US" sz="1200" dirty="0">
                <a:solidFill>
                  <a:srgbClr val="7030A0"/>
                </a:solidFill>
              </a:rPr>
              <a:t> select="following-sibling::surname" mode="</a:t>
            </a:r>
            <a:r>
              <a:rPr lang="en-US" sz="1200" dirty="0" err="1">
                <a:solidFill>
                  <a:srgbClr val="7030A0"/>
                </a:solidFill>
              </a:rPr>
              <a:t>fullname</a:t>
            </a:r>
            <a:r>
              <a:rPr lang="en-US" sz="1200" dirty="0">
                <a:solidFill>
                  <a:srgbClr val="7030A0"/>
                </a:solidFill>
              </a:rPr>
              <a:t>"/&gt;</a:t>
            </a:r>
          </a:p>
          <a:p>
            <a:pPr lvl="0" algn="just"/>
            <a:r>
              <a:rPr lang="en-US" sz="1200" dirty="0">
                <a:solidFill>
                  <a:srgbClr val="7030A0"/>
                </a:solidFill>
              </a:rPr>
              <a:t>        &lt;/</a:t>
            </a:r>
            <a:r>
              <a:rPr lang="en-US" sz="1200" dirty="0" err="1">
                <a:solidFill>
                  <a:srgbClr val="7030A0"/>
                </a:solidFill>
              </a:rPr>
              <a:t>fullname</a:t>
            </a:r>
            <a:r>
              <a:rPr lang="en-US" sz="1200" dirty="0">
                <a:solidFill>
                  <a:srgbClr val="7030A0"/>
                </a:solidFill>
              </a:rPr>
              <a:t>&gt;</a:t>
            </a:r>
          </a:p>
          <a:p>
            <a:pPr lvl="0" algn="just"/>
            <a:r>
              <a:rPr lang="en-US" sz="1200" dirty="0">
                <a:solidFill>
                  <a:srgbClr val="7030A0"/>
                </a:solidFill>
              </a:rPr>
              <a:t>    &lt;/</a:t>
            </a:r>
            <a:r>
              <a:rPr lang="en-US" sz="1200" dirty="0" err="1">
                <a:solidFill>
                  <a:srgbClr val="7030A0"/>
                </a:solidFill>
              </a:rPr>
              <a:t>xsl:template</a:t>
            </a:r>
            <a:r>
              <a:rPr lang="en-US" sz="1200" dirty="0">
                <a:solidFill>
                  <a:srgbClr val="7030A0"/>
                </a:solidFill>
              </a:rPr>
              <a:t>&gt;</a:t>
            </a:r>
          </a:p>
          <a:p>
            <a:pPr lvl="0" algn="just"/>
            <a:r>
              <a:rPr lang="en-US" sz="1200" dirty="0">
                <a:solidFill>
                  <a:srgbClr val="7030A0"/>
                </a:solidFill>
              </a:rPr>
              <a:t>    &lt;</a:t>
            </a:r>
            <a:r>
              <a:rPr lang="en-US" sz="1200" dirty="0" err="1">
                <a:solidFill>
                  <a:srgbClr val="7030A0"/>
                </a:solidFill>
              </a:rPr>
              <a:t>xsl:template</a:t>
            </a:r>
            <a:r>
              <a:rPr lang="en-US" sz="1200" dirty="0">
                <a:solidFill>
                  <a:srgbClr val="7030A0"/>
                </a:solidFill>
              </a:rPr>
              <a:t> match="surname"/&gt;</a:t>
            </a:r>
          </a:p>
          <a:p>
            <a:pPr lvl="0" algn="just"/>
            <a:r>
              <a:rPr lang="en-US" sz="1200" dirty="0">
                <a:solidFill>
                  <a:srgbClr val="7030A0"/>
                </a:solidFill>
              </a:rPr>
              <a:t>    &lt;</a:t>
            </a:r>
            <a:r>
              <a:rPr lang="en-US" sz="1200" dirty="0" err="1">
                <a:solidFill>
                  <a:srgbClr val="7030A0"/>
                </a:solidFill>
              </a:rPr>
              <a:t>xsl:template</a:t>
            </a:r>
            <a:r>
              <a:rPr lang="en-US" sz="1200" dirty="0">
                <a:solidFill>
                  <a:srgbClr val="7030A0"/>
                </a:solidFill>
              </a:rPr>
              <a:t> match="surname" mode="</a:t>
            </a:r>
            <a:r>
              <a:rPr lang="en-US" sz="1200" dirty="0" err="1">
                <a:solidFill>
                  <a:srgbClr val="7030A0"/>
                </a:solidFill>
              </a:rPr>
              <a:t>fullname</a:t>
            </a:r>
            <a:r>
              <a:rPr lang="en-US" sz="1200" dirty="0">
                <a:solidFill>
                  <a:srgbClr val="7030A0"/>
                </a:solidFill>
              </a:rPr>
              <a:t>"&gt;</a:t>
            </a:r>
          </a:p>
          <a:p>
            <a:pPr lvl="0" algn="just"/>
            <a:r>
              <a:rPr lang="en-US" sz="1200" dirty="0">
                <a:solidFill>
                  <a:srgbClr val="7030A0"/>
                </a:solidFill>
              </a:rPr>
              <a:t>        &lt;</a:t>
            </a:r>
            <a:r>
              <a:rPr lang="en-US" sz="1200" dirty="0" err="1">
                <a:solidFill>
                  <a:srgbClr val="7030A0"/>
                </a:solidFill>
              </a:rPr>
              <a:t>xsl:text</a:t>
            </a:r>
            <a:r>
              <a:rPr lang="en-US" sz="1200" dirty="0">
                <a:solidFill>
                  <a:srgbClr val="7030A0"/>
                </a:solidFill>
              </a:rPr>
              <a:t>&gt; &lt;/</a:t>
            </a:r>
            <a:r>
              <a:rPr lang="en-US" sz="1200" dirty="0" err="1">
                <a:solidFill>
                  <a:srgbClr val="7030A0"/>
                </a:solidFill>
              </a:rPr>
              <a:t>xsl:text</a:t>
            </a:r>
            <a:r>
              <a:rPr lang="en-US" sz="1200" dirty="0">
                <a:solidFill>
                  <a:srgbClr val="7030A0"/>
                </a:solidFill>
              </a:rPr>
              <a:t>&gt;</a:t>
            </a:r>
          </a:p>
          <a:p>
            <a:pPr lvl="0" algn="just"/>
            <a:r>
              <a:rPr lang="en-US" sz="1200" dirty="0">
                <a:solidFill>
                  <a:srgbClr val="7030A0"/>
                </a:solidFill>
              </a:rPr>
              <a:t>        &lt;</a:t>
            </a:r>
            <a:r>
              <a:rPr lang="en-US" sz="1200" dirty="0" err="1">
                <a:solidFill>
                  <a:srgbClr val="7030A0"/>
                </a:solidFill>
              </a:rPr>
              <a:t>xsl:apply-templates</a:t>
            </a:r>
            <a:r>
              <a:rPr lang="en-US" sz="1200" dirty="0">
                <a:solidFill>
                  <a:srgbClr val="7030A0"/>
                </a:solidFill>
              </a:rPr>
              <a:t>/&gt;</a:t>
            </a:r>
          </a:p>
          <a:p>
            <a:pPr lvl="0" algn="just"/>
            <a:r>
              <a:rPr lang="en-US" sz="1200" dirty="0">
                <a:solidFill>
                  <a:srgbClr val="7030A0"/>
                </a:solidFill>
              </a:rPr>
              <a:t>    &lt;/</a:t>
            </a:r>
            <a:r>
              <a:rPr lang="en-US" sz="1200" dirty="0" err="1">
                <a:solidFill>
                  <a:srgbClr val="7030A0"/>
                </a:solidFill>
              </a:rPr>
              <a:t>xsl:template</a:t>
            </a:r>
            <a:r>
              <a:rPr lang="en-US" sz="1200" dirty="0">
                <a:solidFill>
                  <a:srgbClr val="7030A0"/>
                </a:solidFill>
              </a:rPr>
              <a:t>&gt;</a:t>
            </a:r>
          </a:p>
          <a:p>
            <a:pPr lvl="0" algn="just"/>
            <a:r>
              <a:rPr lang="en-US" sz="1200" dirty="0">
                <a:solidFill>
                  <a:srgbClr val="7030A0"/>
                </a:solidFill>
              </a:rPr>
              <a:t>&lt;/</a:t>
            </a:r>
            <a:r>
              <a:rPr lang="en-US" sz="1200" dirty="0" err="1">
                <a:solidFill>
                  <a:srgbClr val="7030A0"/>
                </a:solidFill>
              </a:rPr>
              <a:t>xsl:stylesheet</a:t>
            </a:r>
            <a:r>
              <a:rPr lang="en-US" sz="1200" dirty="0">
                <a:solidFill>
                  <a:srgbClr val="7030A0"/>
                </a:solidFill>
              </a:rPr>
              <a:t>&gt;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74223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sz="2000" b="1" dirty="0" smtClean="0">
                <a:solidFill>
                  <a:srgbClr val="000099"/>
                </a:solidFill>
              </a:rPr>
              <a:t>Таблица стилей </a:t>
            </a:r>
            <a:r>
              <a:rPr lang="en-US" sz="2000" b="1" dirty="0" smtClean="0">
                <a:solidFill>
                  <a:srgbClr val="000099"/>
                </a:solidFill>
              </a:rPr>
              <a:t>XSLT </a:t>
            </a:r>
            <a:r>
              <a:rPr lang="ru-RU" sz="2000" b="1" dirty="0" smtClean="0">
                <a:solidFill>
                  <a:srgbClr val="000099"/>
                </a:solidFill>
              </a:rPr>
              <a:t>для примера</a:t>
            </a:r>
            <a:endParaRPr lang="ru-RU" sz="2000" b="1" dirty="0">
              <a:solidFill>
                <a:srgbClr val="000099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476264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1100" dirty="0">
                <a:solidFill>
                  <a:srgbClr val="000099"/>
                </a:solidFill>
              </a:rPr>
              <a:t>XSL-FO (англ. </a:t>
            </a:r>
            <a:r>
              <a:rPr lang="ru-RU" sz="1100" dirty="0" err="1">
                <a:solidFill>
                  <a:srgbClr val="000099"/>
                </a:solidFill>
              </a:rPr>
              <a:t>eXtensible</a:t>
            </a:r>
            <a:r>
              <a:rPr lang="ru-RU" sz="1100" dirty="0">
                <a:solidFill>
                  <a:srgbClr val="000099"/>
                </a:solidFill>
              </a:rPr>
              <a:t> </a:t>
            </a:r>
            <a:r>
              <a:rPr lang="ru-RU" sz="1100" dirty="0" err="1">
                <a:solidFill>
                  <a:srgbClr val="000099"/>
                </a:solidFill>
              </a:rPr>
              <a:t>Stylesheet</a:t>
            </a:r>
            <a:r>
              <a:rPr lang="ru-RU" sz="1100" dirty="0">
                <a:solidFill>
                  <a:srgbClr val="000099"/>
                </a:solidFill>
              </a:rPr>
              <a:t> </a:t>
            </a:r>
            <a:r>
              <a:rPr lang="ru-RU" sz="1100" dirty="0" err="1">
                <a:solidFill>
                  <a:srgbClr val="000099"/>
                </a:solidFill>
              </a:rPr>
              <a:t>Language</a:t>
            </a:r>
            <a:r>
              <a:rPr lang="ru-RU" sz="1100" dirty="0">
                <a:solidFill>
                  <a:srgbClr val="000099"/>
                </a:solidFill>
              </a:rPr>
              <a:t> </a:t>
            </a:r>
            <a:r>
              <a:rPr lang="ru-RU" sz="1100" dirty="0" err="1">
                <a:solidFill>
                  <a:srgbClr val="000099"/>
                </a:solidFill>
              </a:rPr>
              <a:t>Formatting</a:t>
            </a:r>
            <a:r>
              <a:rPr lang="ru-RU" sz="1100" dirty="0">
                <a:solidFill>
                  <a:srgbClr val="000099"/>
                </a:solidFill>
              </a:rPr>
              <a:t> </a:t>
            </a:r>
            <a:r>
              <a:rPr lang="ru-RU" sz="1100" dirty="0" err="1">
                <a:solidFill>
                  <a:srgbClr val="000099"/>
                </a:solidFill>
              </a:rPr>
              <a:t>Objects</a:t>
            </a:r>
            <a:r>
              <a:rPr lang="ru-RU" sz="1100" dirty="0">
                <a:solidFill>
                  <a:srgbClr val="000099"/>
                </a:solidFill>
              </a:rPr>
              <a:t> — объекты форматирования языка таблиц стилей для XML) — рекомендованный Консорциумом Всемирной паутины язык разметки типографских макетов и иных предпечатных материалов. XSL-FO является частью XSL, наряду с XSLT и </a:t>
            </a:r>
            <a:r>
              <a:rPr lang="ru-RU" sz="1100" dirty="0" err="1">
                <a:solidFill>
                  <a:srgbClr val="000099"/>
                </a:solidFill>
              </a:rPr>
              <a:t>XPath</a:t>
            </a:r>
            <a:r>
              <a:rPr lang="ru-RU" sz="1100" dirty="0" smtClean="0">
                <a:solidFill>
                  <a:srgbClr val="000099"/>
                </a:solidFill>
              </a:rPr>
              <a:t>.</a:t>
            </a:r>
            <a:endParaRPr lang="ru-RU" sz="1100" dirty="0">
              <a:solidFill>
                <a:srgbClr val="000099"/>
              </a:solidFill>
            </a:endParaRPr>
          </a:p>
          <a:p>
            <a:pPr lvl="0" algn="just"/>
            <a:r>
              <a:rPr lang="ru-RU" sz="1100" dirty="0">
                <a:solidFill>
                  <a:srgbClr val="000099"/>
                </a:solidFill>
              </a:rPr>
              <a:t>В отличие от комбинации HTML и CSS, XSL-FO — это унифицированный язык представления. Он не имеет семантической разметки в том смысле, в каком она используется в HTML. В отличие от CSS, который модифицирует представление по умолчанию для внешнего HTML или XML-документа, XSL-FO сохраняет все данные документа внутри себя</a:t>
            </a:r>
            <a:r>
              <a:rPr lang="ru-RU" sz="1100" dirty="0" smtClean="0">
                <a:solidFill>
                  <a:srgbClr val="000099"/>
                </a:solidFill>
              </a:rPr>
              <a:t>.</a:t>
            </a:r>
            <a:endParaRPr lang="ru-RU" sz="1100" dirty="0">
              <a:solidFill>
                <a:srgbClr val="000099"/>
              </a:solidFill>
            </a:endParaRPr>
          </a:p>
          <a:p>
            <a:pPr lvl="0" algn="just"/>
            <a:r>
              <a:rPr lang="ru-RU" sz="1100" dirty="0">
                <a:solidFill>
                  <a:srgbClr val="000099"/>
                </a:solidFill>
              </a:rPr>
              <a:t>Документ XSL-FO — это XML файл, в котором хранятся данные для печати или вывода на экран (например, просто текст). Эти данные находятся внутри тегов </a:t>
            </a:r>
            <a:r>
              <a:rPr lang="ru-RU" sz="1100" dirty="0" err="1">
                <a:solidFill>
                  <a:srgbClr val="000099"/>
                </a:solidFill>
              </a:rPr>
              <a:t>fo:block</a:t>
            </a:r>
            <a:r>
              <a:rPr lang="ru-RU" sz="1100" dirty="0">
                <a:solidFill>
                  <a:srgbClr val="000099"/>
                </a:solidFill>
              </a:rPr>
              <a:t>, </a:t>
            </a:r>
            <a:r>
              <a:rPr lang="ru-RU" sz="1100" dirty="0" err="1">
                <a:solidFill>
                  <a:srgbClr val="000099"/>
                </a:solidFill>
              </a:rPr>
              <a:t>fo:table</a:t>
            </a:r>
            <a:r>
              <a:rPr lang="ru-RU" sz="1100" dirty="0">
                <a:solidFill>
                  <a:srgbClr val="000099"/>
                </a:solidFill>
              </a:rPr>
              <a:t>, </a:t>
            </a:r>
            <a:r>
              <a:rPr lang="ru-RU" sz="1100" dirty="0" err="1">
                <a:solidFill>
                  <a:srgbClr val="000099"/>
                </a:solidFill>
              </a:rPr>
              <a:t>fo:simple-page-master</a:t>
            </a:r>
            <a:r>
              <a:rPr lang="ru-RU" sz="1100" dirty="0">
                <a:solidFill>
                  <a:srgbClr val="000099"/>
                </a:solidFill>
              </a:rPr>
              <a:t> и др., где указаны отступы, переводы строк и т.д</a:t>
            </a:r>
            <a:r>
              <a:rPr lang="ru-RU" sz="1100" dirty="0" smtClean="0">
                <a:solidFill>
                  <a:srgbClr val="000099"/>
                </a:solidFill>
              </a:rPr>
              <a:t>.</a:t>
            </a:r>
            <a:endParaRPr lang="ru-RU" sz="1100" dirty="0">
              <a:solidFill>
                <a:srgbClr val="000099"/>
              </a:solidFill>
            </a:endParaRPr>
          </a:p>
          <a:p>
            <a:pPr lvl="0" algn="just"/>
            <a:r>
              <a:rPr lang="ru-RU" sz="1100" dirty="0">
                <a:solidFill>
                  <a:srgbClr val="000099"/>
                </a:solidFill>
              </a:rPr>
              <a:t>Общая идея использования XSL-FO состоит в том, что пользователь создаёт документ не в FO, а в виде XML. Это может быть, например, XHTML или </a:t>
            </a:r>
            <a:r>
              <a:rPr lang="ru-RU" sz="1100" dirty="0" err="1">
                <a:solidFill>
                  <a:srgbClr val="000099"/>
                </a:solidFill>
              </a:rPr>
              <a:t>DocBook</a:t>
            </a:r>
            <a:r>
              <a:rPr lang="ru-RU" sz="1100" dirty="0">
                <a:solidFill>
                  <a:srgbClr val="000099"/>
                </a:solidFill>
              </a:rPr>
              <a:t>, хотя возможно использование буквально любого языка XML. Затем пользователь применяет XSLT-преобразование, либо написав его самостоятельно, либо взяв готовое, подходящее к этому типу документа. Этот XSLT преобразует XML в XSL-FO</a:t>
            </a:r>
            <a:r>
              <a:rPr lang="ru-RU" sz="1100" dirty="0" smtClean="0">
                <a:solidFill>
                  <a:srgbClr val="000099"/>
                </a:solidFill>
              </a:rPr>
              <a:t>.</a:t>
            </a:r>
            <a:endParaRPr lang="ru-RU" sz="1100" dirty="0">
              <a:solidFill>
                <a:srgbClr val="000099"/>
              </a:solidFill>
            </a:endParaRPr>
          </a:p>
          <a:p>
            <a:pPr lvl="0" algn="just"/>
            <a:r>
              <a:rPr lang="ru-RU" sz="1100" dirty="0">
                <a:solidFill>
                  <a:srgbClr val="000099"/>
                </a:solidFill>
              </a:rPr>
              <a:t>После того как документ на XSL-FO получен, он передаётся приложению, которое носит название FO-процессор. Эта программа конвертирует XSL-FO-документ в какой-либо читаемый и/или печатаемый формат. Наиболее часто используется преобразование в PDF либо PS; некоторые FO-процессоры могут давать на выходе RTF-файлы либо просто показывать документ в окне</a:t>
            </a:r>
            <a:r>
              <a:rPr lang="ru-RU" sz="1100" dirty="0" smtClean="0">
                <a:solidFill>
                  <a:srgbClr val="000099"/>
                </a:solidFill>
              </a:rPr>
              <a:t>.</a:t>
            </a:r>
            <a:endParaRPr lang="en-US" sz="1100" dirty="0">
              <a:solidFill>
                <a:srgbClr val="000099"/>
              </a:solidFill>
            </a:endParaRPr>
          </a:p>
          <a:p>
            <a:pPr lvl="0" algn="just"/>
            <a:endParaRPr lang="en-US" sz="1100" dirty="0">
              <a:solidFill>
                <a:srgbClr val="000099"/>
              </a:solidFill>
            </a:endParaRPr>
          </a:p>
          <a:p>
            <a:pPr lvl="0" algn="just"/>
            <a:r>
              <a:rPr lang="ru-RU" sz="1100" dirty="0" err="1">
                <a:solidFill>
                  <a:srgbClr val="000099"/>
                </a:solidFill>
              </a:rPr>
              <a:t>XPath</a:t>
            </a:r>
            <a:r>
              <a:rPr lang="ru-RU" sz="1100" dirty="0">
                <a:solidFill>
                  <a:srgbClr val="000099"/>
                </a:solidFill>
              </a:rPr>
              <a:t> (XML </a:t>
            </a:r>
            <a:r>
              <a:rPr lang="ru-RU" sz="1100" dirty="0" err="1">
                <a:solidFill>
                  <a:srgbClr val="000099"/>
                </a:solidFill>
              </a:rPr>
              <a:t>Path</a:t>
            </a:r>
            <a:r>
              <a:rPr lang="ru-RU" sz="1100" dirty="0">
                <a:solidFill>
                  <a:srgbClr val="000099"/>
                </a:solidFill>
              </a:rPr>
              <a:t> </a:t>
            </a:r>
            <a:r>
              <a:rPr lang="ru-RU" sz="1100" dirty="0" err="1">
                <a:solidFill>
                  <a:srgbClr val="000099"/>
                </a:solidFill>
              </a:rPr>
              <a:t>Language</a:t>
            </a:r>
            <a:r>
              <a:rPr lang="ru-RU" sz="1100" dirty="0">
                <a:solidFill>
                  <a:srgbClr val="000099"/>
                </a:solidFill>
              </a:rPr>
              <a:t>) — язык запросов к элементам XML-документа. Разработан для организации доступа к частям документа XML в файлах трансформации XSLT и является стандартом консорциума W3C. </a:t>
            </a:r>
            <a:r>
              <a:rPr lang="ru-RU" sz="1100" dirty="0" err="1">
                <a:solidFill>
                  <a:srgbClr val="000099"/>
                </a:solidFill>
              </a:rPr>
              <a:t>XPath</a:t>
            </a:r>
            <a:r>
              <a:rPr lang="ru-RU" sz="1100" dirty="0">
                <a:solidFill>
                  <a:srgbClr val="000099"/>
                </a:solidFill>
              </a:rPr>
              <a:t> призван реализовать навигацию по DOM в XML. В </a:t>
            </a:r>
            <a:r>
              <a:rPr lang="ru-RU" sz="1100" dirty="0" err="1">
                <a:solidFill>
                  <a:srgbClr val="000099"/>
                </a:solidFill>
              </a:rPr>
              <a:t>XPath</a:t>
            </a:r>
            <a:r>
              <a:rPr lang="ru-RU" sz="1100" dirty="0">
                <a:solidFill>
                  <a:srgbClr val="000099"/>
                </a:solidFill>
              </a:rPr>
              <a:t> используется компактный синтаксис, отличный от принятого в XML. В 2007 году завершилась разработка версии 2.0, которая теперь является составной частью языка </a:t>
            </a:r>
            <a:r>
              <a:rPr lang="ru-RU" sz="1100" dirty="0" err="1">
                <a:solidFill>
                  <a:srgbClr val="000099"/>
                </a:solidFill>
              </a:rPr>
              <a:t>XQuery</a:t>
            </a:r>
            <a:r>
              <a:rPr lang="ru-RU" sz="1100" dirty="0">
                <a:solidFill>
                  <a:srgbClr val="000099"/>
                </a:solidFill>
              </a:rPr>
              <a:t> 1.0. В декабре 2009 года началась разработка версии 2.1, которая использует </a:t>
            </a:r>
            <a:r>
              <a:rPr lang="ru-RU" sz="1100" dirty="0" err="1">
                <a:solidFill>
                  <a:srgbClr val="000099"/>
                </a:solidFill>
              </a:rPr>
              <a:t>XQuery</a:t>
            </a:r>
            <a:r>
              <a:rPr lang="ru-RU" sz="1100" dirty="0">
                <a:solidFill>
                  <a:srgbClr val="000099"/>
                </a:solidFill>
              </a:rPr>
              <a:t> 1.1</a:t>
            </a:r>
            <a:r>
              <a:rPr lang="ru-RU" sz="1100" dirty="0" smtClean="0">
                <a:solidFill>
                  <a:srgbClr val="000099"/>
                </a:solidFill>
              </a:rPr>
              <a:t>.</a:t>
            </a:r>
            <a:endParaRPr lang="ru-RU" sz="1100" dirty="0">
              <a:solidFill>
                <a:srgbClr val="000099"/>
              </a:solidFill>
            </a:endParaRPr>
          </a:p>
          <a:p>
            <a:pPr lvl="0" algn="just"/>
            <a:r>
              <a:rPr lang="ru-RU" sz="1100" dirty="0">
                <a:solidFill>
                  <a:srgbClr val="000099"/>
                </a:solidFill>
              </a:rPr>
              <a:t>На данный момент самой популярной версией является </a:t>
            </a:r>
            <a:r>
              <a:rPr lang="ru-RU" sz="1100" dirty="0" err="1">
                <a:solidFill>
                  <a:srgbClr val="000099"/>
                </a:solidFill>
              </a:rPr>
              <a:t>XPath</a:t>
            </a:r>
            <a:r>
              <a:rPr lang="ru-RU" sz="1100" dirty="0">
                <a:solidFill>
                  <a:srgbClr val="000099"/>
                </a:solidFill>
              </a:rPr>
              <a:t> 1.0. Это связано с отсутствием поддержки </a:t>
            </a:r>
            <a:r>
              <a:rPr lang="ru-RU" sz="1100" dirty="0" err="1">
                <a:solidFill>
                  <a:srgbClr val="000099"/>
                </a:solidFill>
              </a:rPr>
              <a:t>XPath</a:t>
            </a:r>
            <a:r>
              <a:rPr lang="ru-RU" sz="1100" dirty="0">
                <a:solidFill>
                  <a:srgbClr val="000099"/>
                </a:solidFill>
              </a:rPr>
              <a:t> 2.0 со стороны открытых библиотек. В частности, речь идёт о </a:t>
            </a:r>
            <a:r>
              <a:rPr lang="ru-RU" sz="1100" dirty="0" err="1">
                <a:solidFill>
                  <a:srgbClr val="000099"/>
                </a:solidFill>
              </a:rPr>
              <a:t>LibXML</a:t>
            </a:r>
            <a:r>
              <a:rPr lang="ru-RU" sz="1100" dirty="0">
                <a:solidFill>
                  <a:srgbClr val="000099"/>
                </a:solidFill>
              </a:rPr>
              <a:t>, от которой зависит поддержка языка в браузерах, с одной стороны, и поддержка со стороны серверного интерпретатора, с другой.</a:t>
            </a:r>
          </a:p>
        </p:txBody>
      </p:sp>
    </p:spTree>
    <p:extLst>
      <p:ext uri="{BB962C8B-B14F-4D97-AF65-F5344CB8AC3E}">
        <p14:creationId xmlns:p14="http://schemas.microsoft.com/office/powerpoint/2010/main" val="4612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000" b="1" dirty="0" smtClean="0">
                <a:solidFill>
                  <a:srgbClr val="000099"/>
                </a:solidFill>
              </a:rPr>
              <a:t>XML</a:t>
            </a:r>
            <a:r>
              <a:rPr lang="ru-RU" sz="2000" b="1" dirty="0" smtClean="0">
                <a:solidFill>
                  <a:srgbClr val="000099"/>
                </a:solidFill>
              </a:rPr>
              <a:t> и </a:t>
            </a:r>
            <a:r>
              <a:rPr lang="en-US" sz="2000" b="1" dirty="0" smtClean="0">
                <a:solidFill>
                  <a:srgbClr val="000099"/>
                </a:solidFill>
              </a:rPr>
              <a:t>HTML</a:t>
            </a:r>
            <a:endParaRPr lang="ru-RU" sz="2000" b="1" dirty="0">
              <a:solidFill>
                <a:srgbClr val="000099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461651"/>
            <a:ext cx="9144000" cy="2834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ru-RU" sz="1400" dirty="0">
                <a:solidFill>
                  <a:srgbClr val="000099"/>
                </a:solidFill>
              </a:rPr>
              <a:t>Язык </a:t>
            </a:r>
            <a:r>
              <a:rPr lang="ru-RU" sz="1400" b="1" i="1" dirty="0">
                <a:solidFill>
                  <a:srgbClr val="000099"/>
                </a:solidFill>
              </a:rPr>
              <a:t>XML</a:t>
            </a:r>
            <a:r>
              <a:rPr lang="ru-RU" sz="1400" dirty="0">
                <a:solidFill>
                  <a:srgbClr val="000099"/>
                </a:solidFill>
              </a:rPr>
              <a:t> (</a:t>
            </a:r>
            <a:r>
              <a:rPr lang="ru-RU" sz="1400" dirty="0" err="1">
                <a:solidFill>
                  <a:srgbClr val="000099"/>
                </a:solidFill>
              </a:rPr>
              <a:t>Extensible</a:t>
            </a:r>
            <a:r>
              <a:rPr lang="ru-RU" sz="1400" dirty="0">
                <a:solidFill>
                  <a:srgbClr val="000099"/>
                </a:solidFill>
              </a:rPr>
              <a:t> </a:t>
            </a:r>
            <a:r>
              <a:rPr lang="ru-RU" sz="1400" dirty="0" err="1">
                <a:solidFill>
                  <a:srgbClr val="000099"/>
                </a:solidFill>
              </a:rPr>
              <a:t>Markup</a:t>
            </a:r>
            <a:r>
              <a:rPr lang="ru-RU" sz="1400" dirty="0">
                <a:solidFill>
                  <a:srgbClr val="000099"/>
                </a:solidFill>
              </a:rPr>
              <a:t> </a:t>
            </a:r>
            <a:r>
              <a:rPr lang="ru-RU" sz="1400" dirty="0" err="1">
                <a:solidFill>
                  <a:srgbClr val="000099"/>
                </a:solidFill>
              </a:rPr>
              <a:t>Language</a:t>
            </a:r>
            <a:r>
              <a:rPr lang="ru-RU" sz="1400" dirty="0">
                <a:solidFill>
                  <a:srgbClr val="000099"/>
                </a:solidFill>
              </a:rPr>
              <a:t>) был разработан рабочей группой XML </a:t>
            </a:r>
            <a:r>
              <a:rPr lang="ru-RU" sz="1400" dirty="0" err="1">
                <a:solidFill>
                  <a:srgbClr val="000099"/>
                </a:solidFill>
              </a:rPr>
              <a:t>Working</a:t>
            </a:r>
            <a:r>
              <a:rPr lang="ru-RU" sz="1400" dirty="0">
                <a:solidFill>
                  <a:srgbClr val="000099"/>
                </a:solidFill>
              </a:rPr>
              <a:t> </a:t>
            </a:r>
            <a:r>
              <a:rPr lang="ru-RU" sz="1400" dirty="0" err="1">
                <a:solidFill>
                  <a:srgbClr val="000099"/>
                </a:solidFill>
              </a:rPr>
              <a:t>Group</a:t>
            </a:r>
            <a:r>
              <a:rPr lang="ru-RU" sz="1400" dirty="0">
                <a:solidFill>
                  <a:srgbClr val="000099"/>
                </a:solidFill>
              </a:rPr>
              <a:t> консорциума </a:t>
            </a:r>
            <a:r>
              <a:rPr lang="ru-RU" sz="1400" dirty="0" err="1">
                <a:solidFill>
                  <a:srgbClr val="000099"/>
                </a:solidFill>
              </a:rPr>
              <a:t>World</a:t>
            </a:r>
            <a:r>
              <a:rPr lang="ru-RU" sz="1400" dirty="0">
                <a:solidFill>
                  <a:srgbClr val="000099"/>
                </a:solidFill>
              </a:rPr>
              <a:t> </a:t>
            </a:r>
            <a:r>
              <a:rPr lang="ru-RU" sz="1400" dirty="0" err="1">
                <a:solidFill>
                  <a:srgbClr val="000099"/>
                </a:solidFill>
              </a:rPr>
              <a:t>Wide</a:t>
            </a:r>
            <a:r>
              <a:rPr lang="ru-RU" sz="1400" dirty="0">
                <a:solidFill>
                  <a:srgbClr val="000099"/>
                </a:solidFill>
              </a:rPr>
              <a:t> </a:t>
            </a:r>
            <a:r>
              <a:rPr lang="ru-RU" sz="1400" dirty="0" err="1">
                <a:solidFill>
                  <a:srgbClr val="000099"/>
                </a:solidFill>
              </a:rPr>
              <a:t>Web</a:t>
            </a:r>
            <a:r>
              <a:rPr lang="ru-RU" sz="1400" dirty="0">
                <a:solidFill>
                  <a:srgbClr val="000099"/>
                </a:solidFill>
              </a:rPr>
              <a:t> </a:t>
            </a:r>
            <a:r>
              <a:rPr lang="ru-RU" sz="1400" dirty="0" err="1">
                <a:solidFill>
                  <a:srgbClr val="000099"/>
                </a:solidFill>
              </a:rPr>
              <a:t>Consortium</a:t>
            </a:r>
            <a:r>
              <a:rPr lang="ru-RU" sz="1400" dirty="0">
                <a:solidFill>
                  <a:srgbClr val="000099"/>
                </a:solidFill>
              </a:rPr>
              <a:t> (</a:t>
            </a:r>
            <a:r>
              <a:rPr lang="ru-RU" sz="1400" b="1" i="1" dirty="0">
                <a:solidFill>
                  <a:srgbClr val="000099"/>
                </a:solidFill>
              </a:rPr>
              <a:t>W3C</a:t>
            </a:r>
            <a:r>
              <a:rPr lang="ru-RU" sz="1400" dirty="0">
                <a:solidFill>
                  <a:srgbClr val="000099"/>
                </a:solidFill>
              </a:rPr>
              <a:t>). Вот как описывают его создатели</a:t>
            </a:r>
            <a:r>
              <a:rPr lang="ru-RU" sz="1400" dirty="0" smtClean="0">
                <a:solidFill>
                  <a:srgbClr val="000099"/>
                </a:solidFill>
              </a:rPr>
              <a:t>:</a:t>
            </a:r>
            <a:endParaRPr lang="en-US" sz="1400" dirty="0">
              <a:solidFill>
                <a:srgbClr val="000099"/>
              </a:solidFill>
            </a:endParaRPr>
          </a:p>
          <a:p>
            <a:pPr algn="just">
              <a:lnSpc>
                <a:spcPct val="90000"/>
              </a:lnSpc>
            </a:pPr>
            <a:endParaRPr lang="ru-RU" sz="300" dirty="0">
              <a:solidFill>
                <a:srgbClr val="000099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ru-RU" sz="1400" dirty="0">
                <a:solidFill>
                  <a:srgbClr val="000099"/>
                </a:solidFill>
              </a:rPr>
              <a:t>"Расширяемый язык разметки </a:t>
            </a:r>
            <a:r>
              <a:rPr lang="ru-RU" sz="1400" dirty="0" err="1">
                <a:solidFill>
                  <a:srgbClr val="000099"/>
                </a:solidFill>
              </a:rPr>
              <a:t>Extensible</a:t>
            </a:r>
            <a:r>
              <a:rPr lang="ru-RU" sz="1400" dirty="0">
                <a:solidFill>
                  <a:srgbClr val="000099"/>
                </a:solidFill>
              </a:rPr>
              <a:t> </a:t>
            </a:r>
            <a:r>
              <a:rPr lang="ru-RU" sz="1400" dirty="0" err="1">
                <a:solidFill>
                  <a:srgbClr val="000099"/>
                </a:solidFill>
              </a:rPr>
              <a:t>Markup</a:t>
            </a:r>
            <a:r>
              <a:rPr lang="ru-RU" sz="1400" dirty="0">
                <a:solidFill>
                  <a:srgbClr val="000099"/>
                </a:solidFill>
              </a:rPr>
              <a:t> </a:t>
            </a:r>
            <a:r>
              <a:rPr lang="ru-RU" sz="1400" dirty="0" err="1">
                <a:solidFill>
                  <a:srgbClr val="000099"/>
                </a:solidFill>
              </a:rPr>
              <a:t>Language</a:t>
            </a:r>
            <a:r>
              <a:rPr lang="ru-RU" sz="1400" dirty="0">
                <a:solidFill>
                  <a:srgbClr val="000099"/>
                </a:solidFill>
              </a:rPr>
              <a:t> (</a:t>
            </a:r>
            <a:r>
              <a:rPr lang="ru-RU" sz="1400" b="1" dirty="0">
                <a:solidFill>
                  <a:srgbClr val="000099"/>
                </a:solidFill>
              </a:rPr>
              <a:t>XML</a:t>
            </a:r>
            <a:r>
              <a:rPr lang="ru-RU" sz="1400" dirty="0">
                <a:solidFill>
                  <a:srgbClr val="000099"/>
                </a:solidFill>
              </a:rPr>
              <a:t>) представляет собой составную </a:t>
            </a:r>
            <a:r>
              <a:rPr lang="ru-RU" sz="1400" i="1" dirty="0">
                <a:solidFill>
                  <a:srgbClr val="000099"/>
                </a:solidFill>
              </a:rPr>
              <a:t>часть</a:t>
            </a:r>
            <a:r>
              <a:rPr lang="ru-RU" sz="1400" dirty="0">
                <a:solidFill>
                  <a:srgbClr val="000099"/>
                </a:solidFill>
              </a:rPr>
              <a:t> </a:t>
            </a:r>
            <a:r>
              <a:rPr lang="ru-RU" sz="1400" b="1" i="1" dirty="0">
                <a:solidFill>
                  <a:srgbClr val="000099"/>
                </a:solidFill>
              </a:rPr>
              <a:t>языка </a:t>
            </a:r>
            <a:r>
              <a:rPr lang="ru-RU" sz="1400" b="1" i="1" dirty="0" smtClean="0">
                <a:solidFill>
                  <a:srgbClr val="000099"/>
                </a:solidFill>
              </a:rPr>
              <a:t>SGML</a:t>
            </a:r>
            <a:r>
              <a:rPr lang="ru-RU" sz="1400" dirty="0" smtClean="0">
                <a:solidFill>
                  <a:srgbClr val="000099"/>
                </a:solidFill>
              </a:rPr>
              <a:t>… </a:t>
            </a:r>
            <a:r>
              <a:rPr lang="ru-RU" sz="1400" dirty="0">
                <a:solidFill>
                  <a:srgbClr val="000099"/>
                </a:solidFill>
              </a:rPr>
              <a:t>Он </a:t>
            </a:r>
            <a:r>
              <a:rPr lang="ru-RU" sz="1400" i="1" dirty="0">
                <a:solidFill>
                  <a:srgbClr val="000099"/>
                </a:solidFill>
              </a:rPr>
              <a:t>предназначен</a:t>
            </a:r>
            <a:r>
              <a:rPr lang="ru-RU" sz="1400" dirty="0">
                <a:solidFill>
                  <a:srgbClr val="000099"/>
                </a:solidFill>
              </a:rPr>
              <a:t> для облегчения использования </a:t>
            </a:r>
            <a:r>
              <a:rPr lang="ru-RU" sz="1400" i="1" dirty="0">
                <a:solidFill>
                  <a:srgbClr val="000099"/>
                </a:solidFill>
              </a:rPr>
              <a:t>языка SGML</a:t>
            </a:r>
            <a:r>
              <a:rPr lang="ru-RU" sz="1400" dirty="0">
                <a:solidFill>
                  <a:srgbClr val="000099"/>
                </a:solidFill>
              </a:rPr>
              <a:t> в </a:t>
            </a:r>
            <a:r>
              <a:rPr lang="ru-RU" sz="1400" dirty="0" err="1">
                <a:solidFill>
                  <a:srgbClr val="000099"/>
                </a:solidFill>
              </a:rPr>
              <a:t>Web</a:t>
            </a:r>
            <a:r>
              <a:rPr lang="ru-RU" sz="1400" dirty="0">
                <a:solidFill>
                  <a:srgbClr val="000099"/>
                </a:solidFill>
              </a:rPr>
              <a:t> и выполнения задач, которые в настоящее время реализуются с помощью языка HTML. XML разработан с целью усовершенствовать применение и взаимодействие языков SGML и HTML. "</a:t>
            </a:r>
            <a:endParaRPr lang="ru-RU" sz="1400" dirty="0" smtClean="0">
              <a:solidFill>
                <a:srgbClr val="000099"/>
              </a:solidFill>
            </a:endParaRPr>
          </a:p>
          <a:p>
            <a:pPr algn="just">
              <a:lnSpc>
                <a:spcPct val="90000"/>
              </a:lnSpc>
            </a:pPr>
            <a:endParaRPr lang="en-US" sz="300" dirty="0" smtClean="0">
              <a:solidFill>
                <a:srgbClr val="000099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ru-RU" sz="1400" dirty="0" smtClean="0">
                <a:solidFill>
                  <a:srgbClr val="000099"/>
                </a:solidFill>
              </a:rPr>
              <a:t>Это </a:t>
            </a:r>
            <a:r>
              <a:rPr lang="ru-RU" sz="1400" dirty="0">
                <a:solidFill>
                  <a:srgbClr val="000099"/>
                </a:solidFill>
              </a:rPr>
              <a:t>выдержка из спецификации версии 1.0 XML, созданной XML </a:t>
            </a:r>
            <a:r>
              <a:rPr lang="ru-RU" sz="1400" dirty="0" err="1">
                <a:solidFill>
                  <a:srgbClr val="000099"/>
                </a:solidFill>
              </a:rPr>
              <a:t>Working</a:t>
            </a:r>
            <a:r>
              <a:rPr lang="ru-RU" sz="1400" dirty="0">
                <a:solidFill>
                  <a:srgbClr val="000099"/>
                </a:solidFill>
              </a:rPr>
              <a:t> </a:t>
            </a:r>
            <a:r>
              <a:rPr lang="ru-RU" sz="1400" dirty="0" err="1">
                <a:solidFill>
                  <a:srgbClr val="000099"/>
                </a:solidFill>
              </a:rPr>
              <a:t>Group</a:t>
            </a:r>
            <a:r>
              <a:rPr lang="ru-RU" sz="1400" dirty="0">
                <a:solidFill>
                  <a:srgbClr val="000099"/>
                </a:solidFill>
              </a:rPr>
              <a:t> в феврале 1998 г. </a:t>
            </a:r>
            <a:endParaRPr lang="en-US" sz="1400" dirty="0" smtClean="0">
              <a:solidFill>
                <a:srgbClr val="000099"/>
              </a:solidFill>
            </a:endParaRPr>
          </a:p>
          <a:p>
            <a:pPr algn="just">
              <a:lnSpc>
                <a:spcPct val="90000"/>
              </a:lnSpc>
            </a:pPr>
            <a:endParaRPr lang="ru-RU" sz="1200" dirty="0">
              <a:solidFill>
                <a:srgbClr val="000099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ru-RU" sz="1400" dirty="0">
                <a:solidFill>
                  <a:srgbClr val="000099"/>
                </a:solidFill>
              </a:rPr>
              <a:t>XML – язык разметки, разработанный специально для размещения информации в </a:t>
            </a:r>
            <a:r>
              <a:rPr lang="ru-RU" sz="1400" dirty="0" err="1">
                <a:solidFill>
                  <a:srgbClr val="000099"/>
                </a:solidFill>
              </a:rPr>
              <a:t>World</a:t>
            </a:r>
            <a:r>
              <a:rPr lang="ru-RU" sz="1400" dirty="0">
                <a:solidFill>
                  <a:srgbClr val="000099"/>
                </a:solidFill>
              </a:rPr>
              <a:t> </a:t>
            </a:r>
            <a:r>
              <a:rPr lang="ru-RU" sz="1400" dirty="0" err="1">
                <a:solidFill>
                  <a:srgbClr val="000099"/>
                </a:solidFill>
              </a:rPr>
              <a:t>Wide</a:t>
            </a:r>
            <a:r>
              <a:rPr lang="ru-RU" sz="1400" dirty="0">
                <a:solidFill>
                  <a:srgbClr val="000099"/>
                </a:solidFill>
              </a:rPr>
              <a:t> </a:t>
            </a:r>
            <a:r>
              <a:rPr lang="ru-RU" sz="1400" dirty="0" err="1">
                <a:solidFill>
                  <a:srgbClr val="000099"/>
                </a:solidFill>
              </a:rPr>
              <a:t>Web</a:t>
            </a:r>
            <a:r>
              <a:rPr lang="ru-RU" sz="1400" dirty="0">
                <a:solidFill>
                  <a:srgbClr val="000099"/>
                </a:solidFill>
              </a:rPr>
              <a:t>, аналогично языку гипертекстовой разметки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ru-RU" sz="1400" dirty="0">
                <a:solidFill>
                  <a:srgbClr val="000099"/>
                </a:solidFill>
              </a:rPr>
              <a:t>HTML (</a:t>
            </a:r>
            <a:r>
              <a:rPr lang="ru-RU" sz="1400" dirty="0" err="1">
                <a:solidFill>
                  <a:srgbClr val="000099"/>
                </a:solidFill>
              </a:rPr>
              <a:t>Hypertext</a:t>
            </a:r>
            <a:r>
              <a:rPr lang="ru-RU" sz="1400" dirty="0">
                <a:solidFill>
                  <a:srgbClr val="000099"/>
                </a:solidFill>
              </a:rPr>
              <a:t> </a:t>
            </a:r>
            <a:r>
              <a:rPr lang="ru-RU" sz="1400" dirty="0" err="1">
                <a:solidFill>
                  <a:srgbClr val="000099"/>
                </a:solidFill>
              </a:rPr>
              <a:t>Markup</a:t>
            </a:r>
            <a:r>
              <a:rPr lang="ru-RU" sz="1400" dirty="0">
                <a:solidFill>
                  <a:srgbClr val="000099"/>
                </a:solidFill>
              </a:rPr>
              <a:t> </a:t>
            </a:r>
            <a:r>
              <a:rPr lang="ru-RU" sz="1400" dirty="0" err="1">
                <a:solidFill>
                  <a:srgbClr val="000099"/>
                </a:solidFill>
              </a:rPr>
              <a:t>Language</a:t>
            </a:r>
            <a:r>
              <a:rPr lang="ru-RU" sz="1400" dirty="0">
                <a:solidFill>
                  <a:srgbClr val="000099"/>
                </a:solidFill>
              </a:rPr>
              <a:t>), который изначально стал стандартным языком создания </a:t>
            </a:r>
            <a:r>
              <a:rPr lang="ru-RU" sz="1400" dirty="0" err="1">
                <a:solidFill>
                  <a:srgbClr val="000099"/>
                </a:solidFill>
              </a:rPr>
              <a:t>Web</a:t>
            </a:r>
            <a:r>
              <a:rPr lang="ru-RU" sz="1400" dirty="0">
                <a:solidFill>
                  <a:srgbClr val="000099"/>
                </a:solidFill>
              </a:rPr>
              <a:t>-страниц. Язык HTML предоставляет фиксированный набор элементов, которые </a:t>
            </a:r>
            <a:r>
              <a:rPr lang="ru-RU" sz="1400" dirty="0" smtClean="0">
                <a:solidFill>
                  <a:srgbClr val="000099"/>
                </a:solidFill>
              </a:rPr>
              <a:t>используются для </a:t>
            </a:r>
            <a:r>
              <a:rPr lang="ru-RU" sz="1400" dirty="0">
                <a:solidFill>
                  <a:srgbClr val="000099"/>
                </a:solidFill>
              </a:rPr>
              <a:t>размещения компонентов на типовой </a:t>
            </a:r>
            <a:r>
              <a:rPr lang="ru-RU" sz="1400" dirty="0" err="1">
                <a:solidFill>
                  <a:srgbClr val="000099"/>
                </a:solidFill>
              </a:rPr>
              <a:t>Web</a:t>
            </a:r>
            <a:r>
              <a:rPr lang="ru-RU" sz="1400" dirty="0">
                <a:solidFill>
                  <a:srgbClr val="000099"/>
                </a:solidFill>
              </a:rPr>
              <a:t>-странице. Примерами таких элементов являются заголовки, абзацы, списки, таблицы, изображения и связи. </a:t>
            </a:r>
            <a:endParaRPr lang="en-US" sz="1400" dirty="0">
              <a:solidFill>
                <a:srgbClr val="000099"/>
              </a:solidFill>
            </a:endParaRPr>
          </a:p>
          <a:p>
            <a:pPr algn="just">
              <a:lnSpc>
                <a:spcPct val="90000"/>
              </a:lnSpc>
            </a:pPr>
            <a:endParaRPr lang="ru-RU" sz="12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63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sz="2000" b="1" dirty="0" smtClean="0">
                <a:solidFill>
                  <a:srgbClr val="000099"/>
                </a:solidFill>
              </a:rPr>
              <a:t>Пример </a:t>
            </a:r>
            <a:r>
              <a:rPr lang="en-US" sz="2000" b="1" dirty="0" smtClean="0">
                <a:solidFill>
                  <a:srgbClr val="000099"/>
                </a:solidFill>
              </a:rPr>
              <a:t>HTML</a:t>
            </a:r>
            <a:r>
              <a:rPr lang="ru-RU" sz="2000" b="1" dirty="0" smtClean="0">
                <a:solidFill>
                  <a:srgbClr val="000099"/>
                </a:solidFill>
              </a:rPr>
              <a:t>-документа</a:t>
            </a:r>
            <a:endParaRPr lang="ru-RU" sz="2000" b="1" dirty="0">
              <a:solidFill>
                <a:srgbClr val="000099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461651"/>
            <a:ext cx="9144000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CC3300"/>
                </a:solidFill>
              </a:rPr>
              <a:t>&lt;HTML&gt;</a:t>
            </a:r>
            <a:endParaRPr lang="ru-RU" sz="900" b="1" dirty="0">
              <a:solidFill>
                <a:srgbClr val="CC3300"/>
              </a:solidFill>
            </a:endParaRPr>
          </a:p>
          <a:p>
            <a:r>
              <a:rPr lang="ru-RU" sz="900" dirty="0">
                <a:solidFill>
                  <a:srgbClr val="CC3300"/>
                </a:solidFill>
              </a:rPr>
              <a:t> </a:t>
            </a:r>
            <a:r>
              <a:rPr lang="ru-RU" sz="900" dirty="0" smtClean="0">
                <a:solidFill>
                  <a:srgbClr val="CC3300"/>
                </a:solidFill>
              </a:rPr>
              <a:t>  </a:t>
            </a:r>
            <a:r>
              <a:rPr lang="en-US" sz="900" b="1" dirty="0" smtClean="0">
                <a:solidFill>
                  <a:srgbClr val="CC3300"/>
                </a:solidFill>
              </a:rPr>
              <a:t>&lt;</a:t>
            </a:r>
            <a:r>
              <a:rPr lang="en-US" sz="900" b="1" dirty="0">
                <a:solidFill>
                  <a:srgbClr val="CC3300"/>
                </a:solidFill>
              </a:rPr>
              <a:t>HEAD&gt;</a:t>
            </a:r>
            <a:endParaRPr lang="ru-RU" sz="900" b="1" dirty="0">
              <a:solidFill>
                <a:srgbClr val="CC3300"/>
              </a:solidFill>
            </a:endParaRPr>
          </a:p>
          <a:p>
            <a:r>
              <a:rPr lang="ru-RU" sz="900" dirty="0" smtClean="0">
                <a:solidFill>
                  <a:srgbClr val="CC3300"/>
                </a:solidFill>
              </a:rPr>
              <a:t>       </a:t>
            </a:r>
            <a:r>
              <a:rPr lang="en-US" sz="900" b="1" dirty="0" smtClean="0">
                <a:solidFill>
                  <a:srgbClr val="CC3300"/>
                </a:solidFill>
              </a:rPr>
              <a:t>&lt;</a:t>
            </a:r>
            <a:r>
              <a:rPr lang="en-US" sz="900" b="1" dirty="0">
                <a:solidFill>
                  <a:srgbClr val="CC3300"/>
                </a:solidFill>
              </a:rPr>
              <a:t>TITLE&gt;</a:t>
            </a:r>
            <a:r>
              <a:rPr lang="en-US" sz="900" dirty="0">
                <a:solidFill>
                  <a:srgbClr val="CC3300"/>
                </a:solidFill>
              </a:rPr>
              <a:t>Home Page</a:t>
            </a:r>
            <a:r>
              <a:rPr lang="en-US" sz="900" b="1" dirty="0">
                <a:solidFill>
                  <a:srgbClr val="CC3300"/>
                </a:solidFill>
              </a:rPr>
              <a:t>&lt;/TITLE&gt;</a:t>
            </a:r>
            <a:endParaRPr lang="ru-RU" sz="900" b="1" dirty="0">
              <a:solidFill>
                <a:srgbClr val="CC3300"/>
              </a:solidFill>
            </a:endParaRPr>
          </a:p>
          <a:p>
            <a:r>
              <a:rPr lang="ru-RU" sz="900" dirty="0" smtClean="0">
                <a:solidFill>
                  <a:srgbClr val="CC3300"/>
                </a:solidFill>
              </a:rPr>
              <a:t>    </a:t>
            </a:r>
            <a:r>
              <a:rPr lang="en-US" sz="900" b="1" dirty="0" smtClean="0">
                <a:solidFill>
                  <a:srgbClr val="CC3300"/>
                </a:solidFill>
              </a:rPr>
              <a:t>&lt;/</a:t>
            </a:r>
            <a:r>
              <a:rPr lang="en-US" sz="900" b="1" dirty="0">
                <a:solidFill>
                  <a:srgbClr val="CC3300"/>
                </a:solidFill>
              </a:rPr>
              <a:t>HEAD&gt;</a:t>
            </a:r>
            <a:endParaRPr lang="ru-RU" sz="900" b="1" dirty="0">
              <a:solidFill>
                <a:srgbClr val="CC3300"/>
              </a:solidFill>
            </a:endParaRPr>
          </a:p>
          <a:p>
            <a:r>
              <a:rPr lang="en-US" sz="900" b="1" dirty="0">
                <a:solidFill>
                  <a:srgbClr val="CC3300"/>
                </a:solidFill>
              </a:rPr>
              <a:t>&lt;BODY&gt;</a:t>
            </a:r>
            <a:endParaRPr lang="ru-RU" sz="900" b="1" dirty="0">
              <a:solidFill>
                <a:srgbClr val="CC3300"/>
              </a:solidFill>
            </a:endParaRPr>
          </a:p>
          <a:p>
            <a:r>
              <a:rPr lang="ru-RU" sz="900" dirty="0" smtClean="0">
                <a:solidFill>
                  <a:srgbClr val="CC3300"/>
                </a:solidFill>
              </a:rPr>
              <a:t>   </a:t>
            </a:r>
            <a:r>
              <a:rPr lang="en-US" sz="900" b="1" dirty="0" smtClean="0">
                <a:solidFill>
                  <a:srgbClr val="CC3300"/>
                </a:solidFill>
              </a:rPr>
              <a:t>&lt;</a:t>
            </a:r>
            <a:r>
              <a:rPr lang="en-US" sz="900" b="1" dirty="0">
                <a:solidFill>
                  <a:srgbClr val="CC3300"/>
                </a:solidFill>
              </a:rPr>
              <a:t>H1&gt;</a:t>
            </a:r>
            <a:r>
              <a:rPr lang="en-US" sz="900" dirty="0">
                <a:solidFill>
                  <a:srgbClr val="CC3300"/>
                </a:solidFill>
              </a:rPr>
              <a:t>&lt;IMG SRC="MainLogo.gif"&gt;  Michael Young’s Home Page</a:t>
            </a:r>
            <a:r>
              <a:rPr lang="en-US" sz="900" b="1" dirty="0">
                <a:solidFill>
                  <a:srgbClr val="CC3300"/>
                </a:solidFill>
              </a:rPr>
              <a:t>&lt;/H1&gt;</a:t>
            </a:r>
            <a:endParaRPr lang="ru-RU" sz="900" b="1" dirty="0">
              <a:solidFill>
                <a:srgbClr val="CC3300"/>
              </a:solidFill>
            </a:endParaRPr>
          </a:p>
          <a:p>
            <a:r>
              <a:rPr lang="ru-RU" sz="900" dirty="0" smtClean="0">
                <a:solidFill>
                  <a:srgbClr val="CC3300"/>
                </a:solidFill>
              </a:rPr>
              <a:t>   </a:t>
            </a:r>
            <a:r>
              <a:rPr lang="en-US" sz="900" b="1" dirty="0" smtClean="0">
                <a:solidFill>
                  <a:srgbClr val="CC3300"/>
                </a:solidFill>
              </a:rPr>
              <a:t>&lt;</a:t>
            </a:r>
            <a:r>
              <a:rPr lang="en-US" sz="900" b="1" dirty="0">
                <a:solidFill>
                  <a:srgbClr val="CC3300"/>
                </a:solidFill>
              </a:rPr>
              <a:t>P&gt;</a:t>
            </a:r>
            <a:r>
              <a:rPr lang="en-US" sz="900" dirty="0">
                <a:solidFill>
                  <a:srgbClr val="CC3300"/>
                </a:solidFill>
              </a:rPr>
              <a:t>&lt;EM&gt;Welcome to my Web site!&lt;/EM&gt;&lt;/P&gt;</a:t>
            </a:r>
            <a:endParaRPr lang="ru-RU" sz="900" dirty="0">
              <a:solidFill>
                <a:srgbClr val="CC3300"/>
              </a:solidFill>
            </a:endParaRPr>
          </a:p>
          <a:p>
            <a:r>
              <a:rPr lang="ru-RU" sz="900" dirty="0" smtClean="0">
                <a:solidFill>
                  <a:srgbClr val="CC3300"/>
                </a:solidFill>
              </a:rPr>
              <a:t>   </a:t>
            </a:r>
            <a:r>
              <a:rPr lang="en-US" sz="900" b="1" dirty="0" smtClean="0">
                <a:solidFill>
                  <a:srgbClr val="CC3300"/>
                </a:solidFill>
              </a:rPr>
              <a:t>&lt;</a:t>
            </a:r>
            <a:r>
              <a:rPr lang="en-US" sz="900" b="1" dirty="0">
                <a:solidFill>
                  <a:srgbClr val="CC3300"/>
                </a:solidFill>
              </a:rPr>
              <a:t>H2&gt;</a:t>
            </a:r>
            <a:r>
              <a:rPr lang="en-US" sz="900" dirty="0">
                <a:solidFill>
                  <a:srgbClr val="CC3300"/>
                </a:solidFill>
              </a:rPr>
              <a:t>Web Site Contents</a:t>
            </a:r>
            <a:r>
              <a:rPr lang="en-US" sz="900" b="1" dirty="0">
                <a:solidFill>
                  <a:srgbClr val="CC3300"/>
                </a:solidFill>
              </a:rPr>
              <a:t>&lt;/H2&gt;</a:t>
            </a:r>
            <a:endParaRPr lang="ru-RU" sz="900" b="1" dirty="0">
              <a:solidFill>
                <a:srgbClr val="CC3300"/>
              </a:solidFill>
            </a:endParaRPr>
          </a:p>
          <a:p>
            <a:r>
              <a:rPr lang="ru-RU" sz="900" dirty="0" smtClean="0">
                <a:solidFill>
                  <a:srgbClr val="CC3300"/>
                </a:solidFill>
              </a:rPr>
              <a:t>   </a:t>
            </a:r>
            <a:r>
              <a:rPr lang="en-US" sz="900" b="1" dirty="0" smtClean="0">
                <a:solidFill>
                  <a:srgbClr val="CC3300"/>
                </a:solidFill>
              </a:rPr>
              <a:t>&lt;</a:t>
            </a:r>
            <a:r>
              <a:rPr lang="en-US" sz="900" b="1" dirty="0">
                <a:solidFill>
                  <a:srgbClr val="CC3300"/>
                </a:solidFill>
              </a:rPr>
              <a:t>P&gt;</a:t>
            </a:r>
            <a:r>
              <a:rPr lang="en-US" sz="900" dirty="0">
                <a:solidFill>
                  <a:srgbClr val="CC3300"/>
                </a:solidFill>
              </a:rPr>
              <a:t>Please choose one of the following topics:</a:t>
            </a:r>
            <a:r>
              <a:rPr lang="en-US" sz="900" b="1" dirty="0">
                <a:solidFill>
                  <a:srgbClr val="CC3300"/>
                </a:solidFill>
              </a:rPr>
              <a:t>&lt;/P&gt;</a:t>
            </a:r>
            <a:endParaRPr lang="ru-RU" sz="900" b="1" dirty="0">
              <a:solidFill>
                <a:srgbClr val="CC3300"/>
              </a:solidFill>
            </a:endParaRPr>
          </a:p>
          <a:p>
            <a:r>
              <a:rPr lang="ru-RU" sz="900" dirty="0" smtClean="0">
                <a:solidFill>
                  <a:srgbClr val="CC3300"/>
                </a:solidFill>
              </a:rPr>
              <a:t>   </a:t>
            </a:r>
            <a:r>
              <a:rPr lang="en-US" sz="900" b="1" dirty="0" smtClean="0">
                <a:solidFill>
                  <a:srgbClr val="CC3300"/>
                </a:solidFill>
              </a:rPr>
              <a:t>&lt;</a:t>
            </a:r>
            <a:r>
              <a:rPr lang="en-US" sz="900" b="1" dirty="0">
                <a:solidFill>
                  <a:srgbClr val="CC3300"/>
                </a:solidFill>
              </a:rPr>
              <a:t>UL&gt;</a:t>
            </a:r>
            <a:endParaRPr lang="ru-RU" sz="900" b="1" dirty="0">
              <a:solidFill>
                <a:srgbClr val="CC3300"/>
              </a:solidFill>
            </a:endParaRPr>
          </a:p>
          <a:p>
            <a:r>
              <a:rPr lang="en-US" sz="900" dirty="0">
                <a:solidFill>
                  <a:srgbClr val="CC3300"/>
                </a:solidFill>
              </a:rPr>
              <a:t>  </a:t>
            </a:r>
            <a:r>
              <a:rPr lang="ru-RU" sz="900" dirty="0" smtClean="0">
                <a:solidFill>
                  <a:srgbClr val="CC3300"/>
                </a:solidFill>
              </a:rPr>
              <a:t>          </a:t>
            </a:r>
            <a:r>
              <a:rPr lang="en-US" sz="900" dirty="0" smtClean="0">
                <a:solidFill>
                  <a:srgbClr val="CC3300"/>
                </a:solidFill>
              </a:rPr>
              <a:t>&lt;</a:t>
            </a:r>
            <a:r>
              <a:rPr lang="en-US" sz="900" dirty="0">
                <a:solidFill>
                  <a:srgbClr val="CC3300"/>
                </a:solidFill>
              </a:rPr>
              <a:t>LI&gt;&lt;A </a:t>
            </a:r>
            <a:r>
              <a:rPr lang="en-US" sz="900" dirty="0" err="1">
                <a:solidFill>
                  <a:srgbClr val="CC3300"/>
                </a:solidFill>
              </a:rPr>
              <a:t>Href</a:t>
            </a:r>
            <a:r>
              <a:rPr lang="en-US" sz="900" dirty="0">
                <a:solidFill>
                  <a:srgbClr val="CC3300"/>
                </a:solidFill>
              </a:rPr>
              <a:t>="Writing.htm"&gt;&lt;B&gt;Writing&lt;/B&gt;&lt;/A&gt;&lt;/LI&gt;</a:t>
            </a:r>
            <a:endParaRPr lang="ru-RU" sz="900" dirty="0">
              <a:solidFill>
                <a:srgbClr val="CC3300"/>
              </a:solidFill>
            </a:endParaRPr>
          </a:p>
          <a:p>
            <a:r>
              <a:rPr lang="en-US" sz="900" dirty="0">
                <a:solidFill>
                  <a:srgbClr val="CC3300"/>
                </a:solidFill>
              </a:rPr>
              <a:t>  </a:t>
            </a:r>
            <a:r>
              <a:rPr lang="ru-RU" sz="900" dirty="0">
                <a:solidFill>
                  <a:srgbClr val="CC3300"/>
                </a:solidFill>
              </a:rPr>
              <a:t> </a:t>
            </a:r>
            <a:r>
              <a:rPr lang="ru-RU" sz="900" dirty="0" smtClean="0">
                <a:solidFill>
                  <a:srgbClr val="CC3300"/>
                </a:solidFill>
              </a:rPr>
              <a:t>         </a:t>
            </a:r>
            <a:r>
              <a:rPr lang="en-US" sz="900" dirty="0" smtClean="0">
                <a:solidFill>
                  <a:srgbClr val="CC3300"/>
                </a:solidFill>
              </a:rPr>
              <a:t>&lt;</a:t>
            </a:r>
            <a:r>
              <a:rPr lang="en-US" sz="900" dirty="0">
                <a:solidFill>
                  <a:srgbClr val="CC3300"/>
                </a:solidFill>
              </a:rPr>
              <a:t>LI&gt;&lt;A </a:t>
            </a:r>
            <a:r>
              <a:rPr lang="en-US" sz="900" dirty="0" err="1">
                <a:solidFill>
                  <a:srgbClr val="CC3300"/>
                </a:solidFill>
              </a:rPr>
              <a:t>Href</a:t>
            </a:r>
            <a:r>
              <a:rPr lang="en-US" sz="900" dirty="0">
                <a:solidFill>
                  <a:srgbClr val="CC3300"/>
                </a:solidFill>
              </a:rPr>
              <a:t>="Family.htm"&gt;&lt;B&gt;Family&lt;/B&gt;&lt;/A&gt;&lt;/LI&gt;</a:t>
            </a:r>
            <a:endParaRPr lang="ru-RU" sz="900" dirty="0">
              <a:solidFill>
                <a:srgbClr val="CC3300"/>
              </a:solidFill>
            </a:endParaRPr>
          </a:p>
          <a:p>
            <a:r>
              <a:rPr lang="en-US" sz="900" dirty="0">
                <a:solidFill>
                  <a:srgbClr val="CC3300"/>
                </a:solidFill>
              </a:rPr>
              <a:t>  </a:t>
            </a:r>
            <a:r>
              <a:rPr lang="ru-RU" sz="900" dirty="0" smtClean="0">
                <a:solidFill>
                  <a:srgbClr val="CC3300"/>
                </a:solidFill>
              </a:rPr>
              <a:t>          </a:t>
            </a:r>
            <a:r>
              <a:rPr lang="en-US" sz="900" dirty="0" smtClean="0">
                <a:solidFill>
                  <a:srgbClr val="CC3300"/>
                </a:solidFill>
              </a:rPr>
              <a:t>&lt;</a:t>
            </a:r>
            <a:r>
              <a:rPr lang="en-US" sz="900" dirty="0">
                <a:solidFill>
                  <a:srgbClr val="CC3300"/>
                </a:solidFill>
              </a:rPr>
              <a:t>LI&gt;&lt;A </a:t>
            </a:r>
            <a:r>
              <a:rPr lang="en-US" sz="900" dirty="0" err="1">
                <a:solidFill>
                  <a:srgbClr val="CC3300"/>
                </a:solidFill>
              </a:rPr>
              <a:t>Href</a:t>
            </a:r>
            <a:r>
              <a:rPr lang="en-US" sz="900" dirty="0">
                <a:solidFill>
                  <a:srgbClr val="CC3300"/>
                </a:solidFill>
              </a:rPr>
              <a:t>="Photos.htm"&gt;&lt;B&gt;Photo Gallery&lt;/B&gt;&lt;/A&gt;&lt;/LI&gt;</a:t>
            </a:r>
            <a:endParaRPr lang="ru-RU" sz="900" dirty="0">
              <a:solidFill>
                <a:srgbClr val="CC3300"/>
              </a:solidFill>
            </a:endParaRPr>
          </a:p>
          <a:p>
            <a:r>
              <a:rPr lang="ru-RU" sz="900" dirty="0" smtClean="0">
                <a:solidFill>
                  <a:srgbClr val="CC3300"/>
                </a:solidFill>
              </a:rPr>
              <a:t>   </a:t>
            </a:r>
            <a:r>
              <a:rPr lang="en-US" sz="900" b="1" dirty="0" smtClean="0">
                <a:solidFill>
                  <a:srgbClr val="CC3300"/>
                </a:solidFill>
              </a:rPr>
              <a:t>&lt;/</a:t>
            </a:r>
            <a:r>
              <a:rPr lang="en-US" sz="900" b="1" dirty="0">
                <a:solidFill>
                  <a:srgbClr val="CC3300"/>
                </a:solidFill>
              </a:rPr>
              <a:t>UL&gt;</a:t>
            </a:r>
            <a:endParaRPr lang="ru-RU" sz="900" b="1" dirty="0">
              <a:solidFill>
                <a:srgbClr val="CC3300"/>
              </a:solidFill>
            </a:endParaRPr>
          </a:p>
          <a:p>
            <a:r>
              <a:rPr lang="ru-RU" sz="900" dirty="0" smtClean="0">
                <a:solidFill>
                  <a:srgbClr val="CC3300"/>
                </a:solidFill>
              </a:rPr>
              <a:t>   </a:t>
            </a:r>
            <a:r>
              <a:rPr lang="en-US" sz="900" b="1" dirty="0" smtClean="0">
                <a:solidFill>
                  <a:srgbClr val="CC3300"/>
                </a:solidFill>
              </a:rPr>
              <a:t>&lt;</a:t>
            </a:r>
            <a:r>
              <a:rPr lang="en-US" sz="900" b="1" dirty="0">
                <a:solidFill>
                  <a:srgbClr val="CC3300"/>
                </a:solidFill>
              </a:rPr>
              <a:t>H2&gt;</a:t>
            </a:r>
            <a:r>
              <a:rPr lang="en-US" sz="900" dirty="0">
                <a:solidFill>
                  <a:srgbClr val="CC3300"/>
                </a:solidFill>
              </a:rPr>
              <a:t>Other Interesting Web Sites</a:t>
            </a:r>
            <a:r>
              <a:rPr lang="en-US" sz="900" b="1" dirty="0">
                <a:solidFill>
                  <a:srgbClr val="CC3300"/>
                </a:solidFill>
              </a:rPr>
              <a:t>&lt;/H2&gt;</a:t>
            </a:r>
            <a:endParaRPr lang="ru-RU" sz="900" b="1" dirty="0">
              <a:solidFill>
                <a:srgbClr val="CC3300"/>
              </a:solidFill>
            </a:endParaRPr>
          </a:p>
          <a:p>
            <a:r>
              <a:rPr lang="ru-RU" sz="900" dirty="0" smtClean="0">
                <a:solidFill>
                  <a:srgbClr val="CC3300"/>
                </a:solidFill>
              </a:rPr>
              <a:t>   </a:t>
            </a:r>
            <a:r>
              <a:rPr lang="en-US" sz="900" b="1" dirty="0" smtClean="0">
                <a:solidFill>
                  <a:srgbClr val="CC3300"/>
                </a:solidFill>
              </a:rPr>
              <a:t>&lt;</a:t>
            </a:r>
            <a:r>
              <a:rPr lang="en-US" sz="900" b="1" dirty="0">
                <a:solidFill>
                  <a:srgbClr val="CC3300"/>
                </a:solidFill>
              </a:rPr>
              <a:t>P&gt;</a:t>
            </a:r>
            <a:r>
              <a:rPr lang="en-US" sz="900" dirty="0">
                <a:solidFill>
                  <a:srgbClr val="CC3300"/>
                </a:solidFill>
              </a:rPr>
              <a:t>Click one of the following to explore another Web site</a:t>
            </a:r>
            <a:r>
              <a:rPr lang="en-US" sz="900" b="1" dirty="0">
                <a:solidFill>
                  <a:srgbClr val="CC3300"/>
                </a:solidFill>
              </a:rPr>
              <a:t>:&lt;/P&gt;</a:t>
            </a:r>
            <a:endParaRPr lang="ru-RU" sz="900" b="1" dirty="0">
              <a:solidFill>
                <a:srgbClr val="CC3300"/>
              </a:solidFill>
            </a:endParaRPr>
          </a:p>
          <a:p>
            <a:r>
              <a:rPr lang="ru-RU" sz="900" dirty="0" smtClean="0">
                <a:solidFill>
                  <a:srgbClr val="CC3300"/>
                </a:solidFill>
              </a:rPr>
              <a:t>   </a:t>
            </a:r>
            <a:r>
              <a:rPr lang="en-US" sz="900" b="1" dirty="0" smtClean="0">
                <a:solidFill>
                  <a:srgbClr val="CC3300"/>
                </a:solidFill>
              </a:rPr>
              <a:t>&lt;</a:t>
            </a:r>
            <a:r>
              <a:rPr lang="en-US" sz="900" b="1" dirty="0">
                <a:solidFill>
                  <a:srgbClr val="CC3300"/>
                </a:solidFill>
              </a:rPr>
              <a:t>UL&gt;</a:t>
            </a:r>
            <a:endParaRPr lang="ru-RU" sz="900" b="1" dirty="0">
              <a:solidFill>
                <a:srgbClr val="CC3300"/>
              </a:solidFill>
            </a:endParaRPr>
          </a:p>
          <a:p>
            <a:r>
              <a:rPr lang="en-US" sz="900" dirty="0">
                <a:solidFill>
                  <a:srgbClr val="CC3300"/>
                </a:solidFill>
              </a:rPr>
              <a:t>  </a:t>
            </a:r>
            <a:r>
              <a:rPr lang="ru-RU" sz="900" dirty="0" smtClean="0">
                <a:solidFill>
                  <a:srgbClr val="CC3300"/>
                </a:solidFill>
              </a:rPr>
              <a:t>     </a:t>
            </a:r>
            <a:r>
              <a:rPr lang="en-US" sz="900" b="1" dirty="0" smtClean="0">
                <a:solidFill>
                  <a:srgbClr val="CC3300"/>
                </a:solidFill>
              </a:rPr>
              <a:t>&lt;</a:t>
            </a:r>
            <a:r>
              <a:rPr lang="en-US" sz="900" b="1" dirty="0">
                <a:solidFill>
                  <a:srgbClr val="CC3300"/>
                </a:solidFill>
              </a:rPr>
              <a:t>LI&gt;</a:t>
            </a:r>
            <a:endParaRPr lang="ru-RU" sz="900" b="1" dirty="0">
              <a:solidFill>
                <a:srgbClr val="CC3300"/>
              </a:solidFill>
            </a:endParaRPr>
          </a:p>
          <a:p>
            <a:r>
              <a:rPr lang="en-US" sz="900" dirty="0">
                <a:solidFill>
                  <a:srgbClr val="CC3300"/>
                </a:solidFill>
              </a:rPr>
              <a:t>    </a:t>
            </a:r>
            <a:r>
              <a:rPr lang="ru-RU" sz="900" dirty="0" smtClean="0">
                <a:solidFill>
                  <a:srgbClr val="CC3300"/>
                </a:solidFill>
              </a:rPr>
              <a:t>        </a:t>
            </a:r>
            <a:r>
              <a:rPr lang="en-US" sz="900" dirty="0" smtClean="0">
                <a:solidFill>
                  <a:srgbClr val="CC3300"/>
                </a:solidFill>
              </a:rPr>
              <a:t>&lt;</a:t>
            </a:r>
            <a:r>
              <a:rPr lang="en-US" sz="900" dirty="0">
                <a:solidFill>
                  <a:srgbClr val="CC3300"/>
                </a:solidFill>
              </a:rPr>
              <a:t>A HREF=http://www.yahoo.com/&gt;Yahoo Search Engine&lt;/A&gt;</a:t>
            </a:r>
            <a:endParaRPr lang="ru-RU" sz="900" dirty="0">
              <a:solidFill>
                <a:srgbClr val="CC3300"/>
              </a:solidFill>
            </a:endParaRPr>
          </a:p>
          <a:p>
            <a:r>
              <a:rPr lang="en-US" sz="900" dirty="0">
                <a:solidFill>
                  <a:srgbClr val="CC3300"/>
                </a:solidFill>
              </a:rPr>
              <a:t>  </a:t>
            </a:r>
            <a:r>
              <a:rPr lang="ru-RU" sz="900" dirty="0" smtClean="0">
                <a:solidFill>
                  <a:srgbClr val="CC3300"/>
                </a:solidFill>
              </a:rPr>
              <a:t>     </a:t>
            </a:r>
            <a:r>
              <a:rPr lang="en-US" sz="900" b="1" dirty="0" smtClean="0">
                <a:solidFill>
                  <a:srgbClr val="CC3300"/>
                </a:solidFill>
              </a:rPr>
              <a:t>&lt;/</a:t>
            </a:r>
            <a:r>
              <a:rPr lang="en-US" sz="900" b="1" dirty="0">
                <a:solidFill>
                  <a:srgbClr val="CC3300"/>
                </a:solidFill>
              </a:rPr>
              <a:t>LI&gt;</a:t>
            </a:r>
            <a:endParaRPr lang="ru-RU" sz="900" b="1" dirty="0">
              <a:solidFill>
                <a:srgbClr val="CC3300"/>
              </a:solidFill>
            </a:endParaRPr>
          </a:p>
          <a:p>
            <a:r>
              <a:rPr lang="en-US" sz="900" dirty="0">
                <a:solidFill>
                  <a:srgbClr val="CC3300"/>
                </a:solidFill>
              </a:rPr>
              <a:t>  </a:t>
            </a:r>
            <a:r>
              <a:rPr lang="ru-RU" sz="900" dirty="0" smtClean="0">
                <a:solidFill>
                  <a:srgbClr val="CC3300"/>
                </a:solidFill>
              </a:rPr>
              <a:t>     </a:t>
            </a:r>
            <a:r>
              <a:rPr lang="en-US" sz="900" b="1" dirty="0" smtClean="0">
                <a:solidFill>
                  <a:srgbClr val="CC3300"/>
                </a:solidFill>
              </a:rPr>
              <a:t>&lt;</a:t>
            </a:r>
            <a:r>
              <a:rPr lang="en-US" sz="900" b="1" dirty="0">
                <a:solidFill>
                  <a:srgbClr val="CC3300"/>
                </a:solidFill>
              </a:rPr>
              <a:t>LI&gt;</a:t>
            </a:r>
            <a:endParaRPr lang="ru-RU" sz="900" b="1" dirty="0">
              <a:solidFill>
                <a:srgbClr val="CC3300"/>
              </a:solidFill>
            </a:endParaRPr>
          </a:p>
          <a:p>
            <a:r>
              <a:rPr lang="en-US" sz="900" dirty="0">
                <a:solidFill>
                  <a:srgbClr val="CC3300"/>
                </a:solidFill>
              </a:rPr>
              <a:t>    </a:t>
            </a:r>
            <a:r>
              <a:rPr lang="ru-RU" sz="900" dirty="0" smtClean="0">
                <a:solidFill>
                  <a:srgbClr val="CC3300"/>
                </a:solidFill>
              </a:rPr>
              <a:t>        </a:t>
            </a:r>
            <a:r>
              <a:rPr lang="en-US" sz="900" dirty="0" smtClean="0">
                <a:solidFill>
                  <a:srgbClr val="CC3300"/>
                </a:solidFill>
              </a:rPr>
              <a:t>&lt;</a:t>
            </a:r>
            <a:r>
              <a:rPr lang="en-US" sz="900" dirty="0">
                <a:solidFill>
                  <a:srgbClr val="CC3300"/>
                </a:solidFill>
              </a:rPr>
              <a:t>A HREF=http://www.amazon.com/&gt;Amazon Bookstore&lt;/A&gt;</a:t>
            </a:r>
            <a:endParaRPr lang="ru-RU" sz="900" dirty="0">
              <a:solidFill>
                <a:srgbClr val="CC3300"/>
              </a:solidFill>
            </a:endParaRPr>
          </a:p>
          <a:p>
            <a:r>
              <a:rPr lang="en-US" sz="900" dirty="0">
                <a:solidFill>
                  <a:srgbClr val="CC3300"/>
                </a:solidFill>
              </a:rPr>
              <a:t>  </a:t>
            </a:r>
            <a:r>
              <a:rPr lang="ru-RU" sz="900" dirty="0" smtClean="0">
                <a:solidFill>
                  <a:srgbClr val="CC3300"/>
                </a:solidFill>
              </a:rPr>
              <a:t>     </a:t>
            </a:r>
            <a:r>
              <a:rPr lang="en-US" sz="900" b="1" dirty="0" smtClean="0">
                <a:solidFill>
                  <a:srgbClr val="CC3300"/>
                </a:solidFill>
              </a:rPr>
              <a:t>&lt;/</a:t>
            </a:r>
            <a:r>
              <a:rPr lang="en-US" sz="900" b="1" dirty="0">
                <a:solidFill>
                  <a:srgbClr val="CC3300"/>
                </a:solidFill>
              </a:rPr>
              <a:t>LI&gt;</a:t>
            </a:r>
            <a:endParaRPr lang="ru-RU" sz="900" b="1" dirty="0">
              <a:solidFill>
                <a:srgbClr val="CC3300"/>
              </a:solidFill>
            </a:endParaRPr>
          </a:p>
          <a:p>
            <a:r>
              <a:rPr lang="en-US" sz="900" dirty="0">
                <a:solidFill>
                  <a:srgbClr val="CC3300"/>
                </a:solidFill>
              </a:rPr>
              <a:t>  </a:t>
            </a:r>
            <a:r>
              <a:rPr lang="ru-RU" sz="900" dirty="0" smtClean="0">
                <a:solidFill>
                  <a:srgbClr val="CC3300"/>
                </a:solidFill>
              </a:rPr>
              <a:t>     </a:t>
            </a:r>
            <a:r>
              <a:rPr lang="en-US" sz="900" b="1" dirty="0" smtClean="0">
                <a:solidFill>
                  <a:srgbClr val="CC3300"/>
                </a:solidFill>
              </a:rPr>
              <a:t>&lt;</a:t>
            </a:r>
            <a:r>
              <a:rPr lang="en-US" sz="900" b="1" dirty="0">
                <a:solidFill>
                  <a:srgbClr val="CC3300"/>
                </a:solidFill>
              </a:rPr>
              <a:t>LI&gt;</a:t>
            </a:r>
            <a:endParaRPr lang="ru-RU" sz="900" b="1" dirty="0">
              <a:solidFill>
                <a:srgbClr val="CC3300"/>
              </a:solidFill>
            </a:endParaRPr>
          </a:p>
          <a:p>
            <a:r>
              <a:rPr lang="en-US" sz="900" dirty="0">
                <a:solidFill>
                  <a:srgbClr val="CC3300"/>
                </a:solidFill>
              </a:rPr>
              <a:t>    </a:t>
            </a:r>
            <a:r>
              <a:rPr lang="ru-RU" sz="900" dirty="0" smtClean="0">
                <a:solidFill>
                  <a:srgbClr val="CC3300"/>
                </a:solidFill>
              </a:rPr>
              <a:t>        </a:t>
            </a:r>
            <a:r>
              <a:rPr lang="en-US" sz="900" dirty="0" smtClean="0">
                <a:solidFill>
                  <a:srgbClr val="CC3300"/>
                </a:solidFill>
              </a:rPr>
              <a:t>&lt;</a:t>
            </a:r>
            <a:r>
              <a:rPr lang="en-US" sz="900" dirty="0">
                <a:solidFill>
                  <a:srgbClr val="CC3300"/>
                </a:solidFill>
              </a:rPr>
              <a:t>A HREF=http://mspress.microsoft.com/&gt;Microsoft Press&lt;/A&gt;</a:t>
            </a:r>
            <a:endParaRPr lang="ru-RU" sz="900" dirty="0">
              <a:solidFill>
                <a:srgbClr val="CC3300"/>
              </a:solidFill>
            </a:endParaRPr>
          </a:p>
          <a:p>
            <a:r>
              <a:rPr lang="en-US" sz="900" dirty="0">
                <a:solidFill>
                  <a:srgbClr val="CC3300"/>
                </a:solidFill>
              </a:rPr>
              <a:t>  </a:t>
            </a:r>
            <a:r>
              <a:rPr lang="ru-RU" sz="900" dirty="0" smtClean="0">
                <a:solidFill>
                  <a:srgbClr val="CC3300"/>
                </a:solidFill>
              </a:rPr>
              <a:t>     </a:t>
            </a:r>
            <a:r>
              <a:rPr lang="ru-RU" sz="900" b="1" dirty="0" smtClean="0">
                <a:solidFill>
                  <a:srgbClr val="CC3300"/>
                </a:solidFill>
              </a:rPr>
              <a:t>&lt;/</a:t>
            </a:r>
            <a:r>
              <a:rPr lang="ru-RU" sz="900" b="1" dirty="0">
                <a:solidFill>
                  <a:srgbClr val="CC3300"/>
                </a:solidFill>
              </a:rPr>
              <a:t>LI&gt;</a:t>
            </a:r>
          </a:p>
          <a:p>
            <a:r>
              <a:rPr lang="ru-RU" sz="900" dirty="0" smtClean="0">
                <a:solidFill>
                  <a:srgbClr val="CC3300"/>
                </a:solidFill>
              </a:rPr>
              <a:t>   </a:t>
            </a:r>
            <a:r>
              <a:rPr lang="ru-RU" sz="900" b="1" dirty="0" smtClean="0">
                <a:solidFill>
                  <a:srgbClr val="CC3300"/>
                </a:solidFill>
              </a:rPr>
              <a:t>&lt;/</a:t>
            </a:r>
            <a:r>
              <a:rPr lang="ru-RU" sz="900" b="1" dirty="0">
                <a:solidFill>
                  <a:srgbClr val="CC3300"/>
                </a:solidFill>
              </a:rPr>
              <a:t>UL&gt;</a:t>
            </a:r>
          </a:p>
          <a:p>
            <a:r>
              <a:rPr lang="ru-RU" sz="900" b="1" dirty="0">
                <a:solidFill>
                  <a:srgbClr val="CC3300"/>
                </a:solidFill>
              </a:rPr>
              <a:t>&lt;/BODY&gt;</a:t>
            </a:r>
          </a:p>
          <a:p>
            <a:r>
              <a:rPr lang="ru-RU" sz="900" b="1" dirty="0">
                <a:solidFill>
                  <a:srgbClr val="CC3300"/>
                </a:solidFill>
              </a:rPr>
              <a:t>&lt;/HTML&gt;</a:t>
            </a:r>
          </a:p>
        </p:txBody>
      </p:sp>
      <p:pic>
        <p:nvPicPr>
          <p:cNvPr id="17" name="Рисунок 16" descr="https://www.intuit.ru/EDI/28_11_18_2/1543357168-6234/tutorial/144/objects/1/files/01_02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30445"/>
            <a:ext cx="3672840" cy="71628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Прямоугольник 8"/>
          <p:cNvSpPr/>
          <p:nvPr/>
        </p:nvSpPr>
        <p:spPr>
          <a:xfrm>
            <a:off x="4427984" y="2067694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200" dirty="0">
                <a:solidFill>
                  <a:srgbClr val="000099"/>
                </a:solidFill>
              </a:rPr>
              <a:t>Каждый элемент начинается с начального тега: текста, заключенного в угловые скобки (&lt; &gt;), который содержит имя элемента и дополнительную информацию. Большинство элементов заканчиваются конечным тегом, который повторяет соответствующий начальный тег, за исключением того, что имеет символ косой черты (/) перед именем элемента. Элемент содержание представляет собой текст, расположенный между начальным и конечным </a:t>
            </a:r>
            <a:r>
              <a:rPr lang="ru-RU" sz="1200" dirty="0" smtClean="0">
                <a:solidFill>
                  <a:srgbClr val="000099"/>
                </a:solidFill>
              </a:rPr>
              <a:t>тегами. Многие </a:t>
            </a:r>
            <a:r>
              <a:rPr lang="ru-RU" sz="1200" dirty="0">
                <a:solidFill>
                  <a:srgbClr val="000099"/>
                </a:solidFill>
              </a:rPr>
              <a:t>элементы в </a:t>
            </a:r>
            <a:r>
              <a:rPr lang="ru-RU" sz="1200" dirty="0" smtClean="0">
                <a:solidFill>
                  <a:srgbClr val="000099"/>
                </a:solidFill>
              </a:rPr>
              <a:t>примере </a:t>
            </a:r>
            <a:r>
              <a:rPr lang="ru-RU" sz="1200" dirty="0">
                <a:solidFill>
                  <a:srgbClr val="000099"/>
                </a:solidFill>
              </a:rPr>
              <a:t>содержат вложенные элементы.</a:t>
            </a:r>
          </a:p>
        </p:txBody>
      </p:sp>
    </p:spTree>
    <p:extLst>
      <p:ext uri="{BB962C8B-B14F-4D97-AF65-F5344CB8AC3E}">
        <p14:creationId xmlns:p14="http://schemas.microsoft.com/office/powerpoint/2010/main" val="411751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sz="2000" b="1" dirty="0" smtClean="0">
                <a:solidFill>
                  <a:srgbClr val="000099"/>
                </a:solidFill>
              </a:rPr>
              <a:t>Пример </a:t>
            </a:r>
            <a:r>
              <a:rPr lang="en-US" sz="2000" b="1" dirty="0" smtClean="0">
                <a:solidFill>
                  <a:srgbClr val="000099"/>
                </a:solidFill>
              </a:rPr>
              <a:t>XML</a:t>
            </a:r>
            <a:r>
              <a:rPr lang="ru-RU" sz="2000" b="1" dirty="0" smtClean="0">
                <a:solidFill>
                  <a:srgbClr val="000099"/>
                </a:solidFill>
              </a:rPr>
              <a:t>-документа</a:t>
            </a:r>
            <a:endParaRPr lang="ru-RU" sz="2000" b="1" dirty="0">
              <a:solidFill>
                <a:srgbClr val="000099"/>
              </a:solidFill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499992" y="483518"/>
            <a:ext cx="4644008" cy="3093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ru-RU" sz="1000" dirty="0">
                <a:solidFill>
                  <a:srgbClr val="000099"/>
                </a:solidFill>
              </a:rPr>
              <a:t>Описание на языке XML представляет собой операторы, написанные с соблюдением определенного синтаксиса. При создании XML-документ вместо использования ограниченного набора определенных элементов имеется возможность создавать собственные элементы и присваивать им любые имена на усмотрение создателя – именно поэтому язык XML является расширяемым (</a:t>
            </a:r>
            <a:r>
              <a:rPr lang="ru-RU" sz="1000" dirty="0" err="1">
                <a:solidFill>
                  <a:srgbClr val="000099"/>
                </a:solidFill>
              </a:rPr>
              <a:t>extensible</a:t>
            </a:r>
            <a:r>
              <a:rPr lang="ru-RU" sz="1000" dirty="0">
                <a:solidFill>
                  <a:srgbClr val="000099"/>
                </a:solidFill>
              </a:rPr>
              <a:t>). Следовательно, XML может использоваться для описания практически любого документа, от музыкальной партитуры до базы данных. Имена элементов в XML-документе (такие как INVENTORY, BOOK и TITLE) не являются определениями языка XML. Эти имена назначаются пользователем при создании определенного документа. Для элементов может быть выбраны любые корректно заданные имена (LIST вместо INVENTORY, либо ITEM вместо BOOK ).</a:t>
            </a:r>
          </a:p>
          <a:p>
            <a:pPr algn="just">
              <a:spcBef>
                <a:spcPct val="50000"/>
              </a:spcBef>
            </a:pPr>
            <a:r>
              <a:rPr lang="ru-RU" sz="1000" dirty="0">
                <a:solidFill>
                  <a:srgbClr val="000099"/>
                </a:solidFill>
              </a:rPr>
              <a:t>В примере XML-документ имеет иерархическую структуру в виде дерева с элементами, вложенными в другие элементы, и с одним элементом верхнего уровня (в примере – INVENTORY ) – он носит название элемент Документ или корневой элемент, – который содержит все другие элементы. Структуру описанного в примере документа можно представить в следующем виде: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483518"/>
            <a:ext cx="4572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b="1" dirty="0">
                <a:solidFill>
                  <a:srgbClr val="CC3300"/>
                </a:solidFill>
              </a:rPr>
              <a:t>&lt;?xml version="1.0</a:t>
            </a:r>
            <a:r>
              <a:rPr lang="en-US" sz="1100" b="1" dirty="0" smtClean="0">
                <a:solidFill>
                  <a:srgbClr val="CC3300"/>
                </a:solidFill>
              </a:rPr>
              <a:t>"?&gt;</a:t>
            </a:r>
            <a:endParaRPr lang="ru-RU" sz="1100" b="1" dirty="0" smtClean="0">
              <a:solidFill>
                <a:srgbClr val="CC3300"/>
              </a:solidFill>
            </a:endParaRPr>
          </a:p>
          <a:p>
            <a:r>
              <a:rPr lang="en-US" sz="1100" b="1" dirty="0" smtClean="0">
                <a:solidFill>
                  <a:srgbClr val="CC3300"/>
                </a:solidFill>
              </a:rPr>
              <a:t>&lt;</a:t>
            </a:r>
            <a:r>
              <a:rPr lang="en-US" sz="1100" b="1" dirty="0">
                <a:solidFill>
                  <a:srgbClr val="CC3300"/>
                </a:solidFill>
              </a:rPr>
              <a:t>INVENTORY&gt;</a:t>
            </a:r>
          </a:p>
          <a:p>
            <a:r>
              <a:rPr lang="en-US" sz="1100" dirty="0">
                <a:solidFill>
                  <a:srgbClr val="CC3300"/>
                </a:solidFill>
              </a:rPr>
              <a:t>  </a:t>
            </a:r>
            <a:r>
              <a:rPr lang="en-US" sz="1100" b="1" dirty="0">
                <a:solidFill>
                  <a:srgbClr val="CC3300"/>
                </a:solidFill>
              </a:rPr>
              <a:t>&lt;BOOK</a:t>
            </a:r>
            <a:r>
              <a:rPr lang="en-US" sz="1100" b="1" dirty="0" smtClean="0">
                <a:solidFill>
                  <a:srgbClr val="CC3300"/>
                </a:solidFill>
              </a:rPr>
              <a:t>&gt;</a:t>
            </a:r>
            <a:endParaRPr lang="ru-RU" sz="1100" b="1" dirty="0" smtClean="0">
              <a:solidFill>
                <a:srgbClr val="CC3300"/>
              </a:solidFill>
            </a:endParaRPr>
          </a:p>
          <a:p>
            <a:r>
              <a:rPr lang="ru-RU" sz="1100" dirty="0">
                <a:solidFill>
                  <a:srgbClr val="CC3300"/>
                </a:solidFill>
              </a:rPr>
              <a:t> </a:t>
            </a:r>
            <a:r>
              <a:rPr lang="ru-RU" sz="1100" dirty="0" smtClean="0">
                <a:solidFill>
                  <a:srgbClr val="CC3300"/>
                </a:solidFill>
              </a:rPr>
              <a:t>   </a:t>
            </a:r>
            <a:r>
              <a:rPr lang="en-US" sz="1100" b="1" dirty="0" smtClean="0">
                <a:solidFill>
                  <a:srgbClr val="CC3300"/>
                </a:solidFill>
              </a:rPr>
              <a:t>&lt;</a:t>
            </a:r>
            <a:r>
              <a:rPr lang="en-US" sz="1100" b="1" dirty="0">
                <a:solidFill>
                  <a:srgbClr val="CC3300"/>
                </a:solidFill>
              </a:rPr>
              <a:t>TITLE&gt;</a:t>
            </a:r>
            <a:r>
              <a:rPr lang="en-US" sz="1100" dirty="0">
                <a:solidFill>
                  <a:srgbClr val="CC3300"/>
                </a:solidFill>
              </a:rPr>
              <a:t>The Adventures of Huckleberry Finn</a:t>
            </a:r>
            <a:r>
              <a:rPr lang="en-US" sz="1100" b="1" dirty="0">
                <a:solidFill>
                  <a:srgbClr val="CC3300"/>
                </a:solidFill>
              </a:rPr>
              <a:t>&lt;/TITLE&gt;</a:t>
            </a:r>
          </a:p>
          <a:p>
            <a:r>
              <a:rPr lang="en-US" sz="1100" dirty="0">
                <a:solidFill>
                  <a:srgbClr val="CC3300"/>
                </a:solidFill>
              </a:rPr>
              <a:t>    </a:t>
            </a:r>
            <a:r>
              <a:rPr lang="en-US" sz="1100" b="1" dirty="0">
                <a:solidFill>
                  <a:srgbClr val="CC3300"/>
                </a:solidFill>
              </a:rPr>
              <a:t>&lt;AUTHOR&gt;</a:t>
            </a:r>
            <a:r>
              <a:rPr lang="en-US" sz="1100" dirty="0">
                <a:solidFill>
                  <a:srgbClr val="CC3300"/>
                </a:solidFill>
              </a:rPr>
              <a:t>Mark Twain</a:t>
            </a:r>
            <a:r>
              <a:rPr lang="en-US" sz="1100" b="1" dirty="0">
                <a:solidFill>
                  <a:srgbClr val="CC3300"/>
                </a:solidFill>
              </a:rPr>
              <a:t>&lt;/AUTHOR&gt;</a:t>
            </a:r>
          </a:p>
          <a:p>
            <a:r>
              <a:rPr lang="en-US" sz="1100" dirty="0">
                <a:solidFill>
                  <a:srgbClr val="CC3300"/>
                </a:solidFill>
              </a:rPr>
              <a:t>    </a:t>
            </a:r>
            <a:r>
              <a:rPr lang="en-US" sz="1100" b="1" dirty="0">
                <a:solidFill>
                  <a:srgbClr val="CC3300"/>
                </a:solidFill>
              </a:rPr>
              <a:t>&lt;BINDING&gt;</a:t>
            </a:r>
            <a:r>
              <a:rPr lang="en-US" sz="1100" dirty="0">
                <a:solidFill>
                  <a:srgbClr val="CC3300"/>
                </a:solidFill>
              </a:rPr>
              <a:t>mass market paperback</a:t>
            </a:r>
            <a:r>
              <a:rPr lang="en-US" sz="1100" b="1" dirty="0">
                <a:solidFill>
                  <a:srgbClr val="CC3300"/>
                </a:solidFill>
              </a:rPr>
              <a:t>&lt;/BINDING&gt;</a:t>
            </a:r>
          </a:p>
          <a:p>
            <a:r>
              <a:rPr lang="en-US" sz="1100" dirty="0">
                <a:solidFill>
                  <a:srgbClr val="CC3300"/>
                </a:solidFill>
              </a:rPr>
              <a:t>    </a:t>
            </a:r>
            <a:r>
              <a:rPr lang="en-US" sz="1100" b="1" dirty="0">
                <a:solidFill>
                  <a:srgbClr val="CC3300"/>
                </a:solidFill>
              </a:rPr>
              <a:t>&lt;PAGES&gt;</a:t>
            </a:r>
            <a:r>
              <a:rPr lang="en-US" sz="1100" dirty="0">
                <a:solidFill>
                  <a:srgbClr val="CC3300"/>
                </a:solidFill>
              </a:rPr>
              <a:t>298</a:t>
            </a:r>
            <a:r>
              <a:rPr lang="en-US" sz="1100" b="1" dirty="0">
                <a:solidFill>
                  <a:srgbClr val="CC3300"/>
                </a:solidFill>
              </a:rPr>
              <a:t>&lt;/PAGES&gt;</a:t>
            </a:r>
          </a:p>
          <a:p>
            <a:r>
              <a:rPr lang="en-US" sz="1100" dirty="0">
                <a:solidFill>
                  <a:srgbClr val="CC3300"/>
                </a:solidFill>
              </a:rPr>
              <a:t>    </a:t>
            </a:r>
            <a:r>
              <a:rPr lang="en-US" sz="1100" b="1" dirty="0">
                <a:solidFill>
                  <a:srgbClr val="CC3300"/>
                </a:solidFill>
              </a:rPr>
              <a:t>&lt;PRICE&gt;</a:t>
            </a:r>
            <a:r>
              <a:rPr lang="en-US" sz="1100" dirty="0">
                <a:solidFill>
                  <a:srgbClr val="CC3300"/>
                </a:solidFill>
              </a:rPr>
              <a:t>$5.49</a:t>
            </a:r>
            <a:r>
              <a:rPr lang="en-US" sz="1100" b="1" dirty="0">
                <a:solidFill>
                  <a:srgbClr val="CC3300"/>
                </a:solidFill>
              </a:rPr>
              <a:t>&lt;/PRICE&gt;</a:t>
            </a:r>
          </a:p>
          <a:p>
            <a:r>
              <a:rPr lang="en-US" sz="1100" dirty="0">
                <a:solidFill>
                  <a:srgbClr val="CC3300"/>
                </a:solidFill>
              </a:rPr>
              <a:t>  </a:t>
            </a:r>
            <a:r>
              <a:rPr lang="en-US" sz="1100" b="1" dirty="0">
                <a:solidFill>
                  <a:srgbClr val="CC3300"/>
                </a:solidFill>
              </a:rPr>
              <a:t>&lt;/BOOK&gt;</a:t>
            </a:r>
          </a:p>
          <a:p>
            <a:r>
              <a:rPr lang="en-US" sz="1100" b="1" dirty="0">
                <a:solidFill>
                  <a:srgbClr val="CC3300"/>
                </a:solidFill>
              </a:rPr>
              <a:t>&lt;BOOK&gt;</a:t>
            </a:r>
          </a:p>
          <a:p>
            <a:r>
              <a:rPr lang="en-US" sz="1100" dirty="0">
                <a:solidFill>
                  <a:srgbClr val="CC3300"/>
                </a:solidFill>
              </a:rPr>
              <a:t>    </a:t>
            </a:r>
            <a:r>
              <a:rPr lang="en-US" sz="1100" b="1" dirty="0">
                <a:solidFill>
                  <a:srgbClr val="CC3300"/>
                </a:solidFill>
              </a:rPr>
              <a:t>&lt;TITLE&gt;</a:t>
            </a:r>
            <a:r>
              <a:rPr lang="en-US" sz="1100" dirty="0">
                <a:solidFill>
                  <a:srgbClr val="CC3300"/>
                </a:solidFill>
              </a:rPr>
              <a:t>Moby-Dick</a:t>
            </a:r>
            <a:r>
              <a:rPr lang="en-US" sz="1100" b="1" dirty="0">
                <a:solidFill>
                  <a:srgbClr val="CC3300"/>
                </a:solidFill>
              </a:rPr>
              <a:t>&lt;/TITLE&gt;</a:t>
            </a:r>
          </a:p>
          <a:p>
            <a:r>
              <a:rPr lang="en-US" sz="1100" dirty="0">
                <a:solidFill>
                  <a:srgbClr val="CC3300"/>
                </a:solidFill>
              </a:rPr>
              <a:t>    </a:t>
            </a:r>
            <a:r>
              <a:rPr lang="en-US" sz="1100" b="1" dirty="0">
                <a:solidFill>
                  <a:srgbClr val="CC3300"/>
                </a:solidFill>
              </a:rPr>
              <a:t>&lt;AUTHOR&gt;</a:t>
            </a:r>
            <a:r>
              <a:rPr lang="en-US" sz="1100" dirty="0">
                <a:solidFill>
                  <a:srgbClr val="CC3300"/>
                </a:solidFill>
              </a:rPr>
              <a:t>Herman Melville</a:t>
            </a:r>
            <a:r>
              <a:rPr lang="en-US" sz="1100" b="1" dirty="0">
                <a:solidFill>
                  <a:srgbClr val="CC3300"/>
                </a:solidFill>
              </a:rPr>
              <a:t>&lt;/AUTHOR&gt;</a:t>
            </a:r>
          </a:p>
          <a:p>
            <a:r>
              <a:rPr lang="en-US" sz="1100" dirty="0">
                <a:solidFill>
                  <a:srgbClr val="CC3300"/>
                </a:solidFill>
              </a:rPr>
              <a:t>    </a:t>
            </a:r>
            <a:r>
              <a:rPr lang="en-US" sz="1100" b="1" dirty="0">
                <a:solidFill>
                  <a:srgbClr val="CC3300"/>
                </a:solidFill>
              </a:rPr>
              <a:t>&lt;BINDING&gt;</a:t>
            </a:r>
            <a:r>
              <a:rPr lang="en-US" sz="1100" dirty="0">
                <a:solidFill>
                  <a:srgbClr val="CC3300"/>
                </a:solidFill>
              </a:rPr>
              <a:t>trade paperback</a:t>
            </a:r>
            <a:r>
              <a:rPr lang="en-US" sz="1100" b="1" dirty="0">
                <a:solidFill>
                  <a:srgbClr val="CC3300"/>
                </a:solidFill>
              </a:rPr>
              <a:t>&lt;/BINDING&gt;</a:t>
            </a:r>
          </a:p>
          <a:p>
            <a:r>
              <a:rPr lang="en-US" sz="1100" dirty="0">
                <a:solidFill>
                  <a:srgbClr val="CC3300"/>
                </a:solidFill>
              </a:rPr>
              <a:t>    </a:t>
            </a:r>
            <a:r>
              <a:rPr lang="en-US" sz="1100" b="1" dirty="0">
                <a:solidFill>
                  <a:srgbClr val="CC3300"/>
                </a:solidFill>
              </a:rPr>
              <a:t>&lt;PAGES&gt;</a:t>
            </a:r>
            <a:r>
              <a:rPr lang="en-US" sz="1100" dirty="0">
                <a:solidFill>
                  <a:srgbClr val="CC3300"/>
                </a:solidFill>
              </a:rPr>
              <a:t>605</a:t>
            </a:r>
            <a:r>
              <a:rPr lang="en-US" sz="1100" b="1" dirty="0">
                <a:solidFill>
                  <a:srgbClr val="CC3300"/>
                </a:solidFill>
              </a:rPr>
              <a:t>&lt;/PAGES&gt;</a:t>
            </a:r>
          </a:p>
          <a:p>
            <a:r>
              <a:rPr lang="en-US" sz="1100" dirty="0">
                <a:solidFill>
                  <a:srgbClr val="CC3300"/>
                </a:solidFill>
              </a:rPr>
              <a:t>    </a:t>
            </a:r>
            <a:r>
              <a:rPr lang="en-US" sz="1100" b="1" dirty="0">
                <a:solidFill>
                  <a:srgbClr val="CC3300"/>
                </a:solidFill>
              </a:rPr>
              <a:t>&lt;PRICE&gt;$</a:t>
            </a:r>
            <a:r>
              <a:rPr lang="en-US" sz="1100" dirty="0">
                <a:solidFill>
                  <a:srgbClr val="CC3300"/>
                </a:solidFill>
              </a:rPr>
              <a:t>4.95</a:t>
            </a:r>
            <a:r>
              <a:rPr lang="en-US" sz="1100" b="1" dirty="0">
                <a:solidFill>
                  <a:srgbClr val="CC3300"/>
                </a:solidFill>
              </a:rPr>
              <a:t>&lt;/PRICE&gt;</a:t>
            </a:r>
          </a:p>
          <a:p>
            <a:r>
              <a:rPr lang="en-US" sz="1100" dirty="0">
                <a:solidFill>
                  <a:srgbClr val="CC3300"/>
                </a:solidFill>
              </a:rPr>
              <a:t>  </a:t>
            </a:r>
            <a:r>
              <a:rPr lang="en-US" sz="1100" b="1" dirty="0">
                <a:solidFill>
                  <a:srgbClr val="CC3300"/>
                </a:solidFill>
              </a:rPr>
              <a:t>&lt;/BOOK&gt;</a:t>
            </a:r>
          </a:p>
          <a:p>
            <a:r>
              <a:rPr lang="en-US" sz="1100" b="1" dirty="0">
                <a:solidFill>
                  <a:srgbClr val="CC3300"/>
                </a:solidFill>
              </a:rPr>
              <a:t>&lt;BOOK&gt;</a:t>
            </a:r>
          </a:p>
          <a:p>
            <a:r>
              <a:rPr lang="en-US" sz="1100" dirty="0">
                <a:solidFill>
                  <a:srgbClr val="CC3300"/>
                </a:solidFill>
              </a:rPr>
              <a:t>    </a:t>
            </a:r>
            <a:r>
              <a:rPr lang="en-US" sz="1100" b="1" dirty="0">
                <a:solidFill>
                  <a:srgbClr val="CC3300"/>
                </a:solidFill>
              </a:rPr>
              <a:t>&lt;TITLE&gt;</a:t>
            </a:r>
            <a:r>
              <a:rPr lang="en-US" sz="1100" dirty="0">
                <a:solidFill>
                  <a:srgbClr val="CC3300"/>
                </a:solidFill>
              </a:rPr>
              <a:t>The Scarlet Letter</a:t>
            </a:r>
            <a:r>
              <a:rPr lang="en-US" sz="1100" b="1" dirty="0">
                <a:solidFill>
                  <a:srgbClr val="CC3300"/>
                </a:solidFill>
              </a:rPr>
              <a:t>&lt;/TITLE&gt;</a:t>
            </a:r>
          </a:p>
          <a:p>
            <a:r>
              <a:rPr lang="en-US" sz="1100" dirty="0">
                <a:solidFill>
                  <a:srgbClr val="CC3300"/>
                </a:solidFill>
              </a:rPr>
              <a:t>    </a:t>
            </a:r>
            <a:r>
              <a:rPr lang="en-US" sz="1100" b="1" dirty="0">
                <a:solidFill>
                  <a:srgbClr val="CC3300"/>
                </a:solidFill>
              </a:rPr>
              <a:t>&lt;AUTHOR&gt;</a:t>
            </a:r>
            <a:r>
              <a:rPr lang="en-US" sz="1100" dirty="0">
                <a:solidFill>
                  <a:srgbClr val="CC3300"/>
                </a:solidFill>
              </a:rPr>
              <a:t>Nathaniel Hawthorne</a:t>
            </a:r>
            <a:r>
              <a:rPr lang="en-US" sz="1100" b="1" dirty="0">
                <a:solidFill>
                  <a:srgbClr val="CC3300"/>
                </a:solidFill>
              </a:rPr>
              <a:t>&lt;/AUTHOR&gt;</a:t>
            </a:r>
          </a:p>
          <a:p>
            <a:r>
              <a:rPr lang="en-US" sz="1100" dirty="0">
                <a:solidFill>
                  <a:srgbClr val="CC3300"/>
                </a:solidFill>
              </a:rPr>
              <a:t>    </a:t>
            </a:r>
            <a:r>
              <a:rPr lang="en-US" sz="1100" b="1" dirty="0">
                <a:solidFill>
                  <a:srgbClr val="CC3300"/>
                </a:solidFill>
              </a:rPr>
              <a:t>&lt;BINDING&gt;</a:t>
            </a:r>
            <a:r>
              <a:rPr lang="en-US" sz="1100" dirty="0">
                <a:solidFill>
                  <a:srgbClr val="CC3300"/>
                </a:solidFill>
              </a:rPr>
              <a:t>trade paperback</a:t>
            </a:r>
            <a:r>
              <a:rPr lang="en-US" sz="1100" b="1" dirty="0">
                <a:solidFill>
                  <a:srgbClr val="CC3300"/>
                </a:solidFill>
              </a:rPr>
              <a:t>&lt;/BINDING&gt;</a:t>
            </a:r>
          </a:p>
          <a:p>
            <a:r>
              <a:rPr lang="en-US" sz="1100" dirty="0">
                <a:solidFill>
                  <a:srgbClr val="CC3300"/>
                </a:solidFill>
              </a:rPr>
              <a:t>    </a:t>
            </a:r>
            <a:r>
              <a:rPr lang="en-US" sz="1100" b="1" dirty="0">
                <a:solidFill>
                  <a:srgbClr val="CC3300"/>
                </a:solidFill>
              </a:rPr>
              <a:t>&lt;PAGES&gt;</a:t>
            </a:r>
            <a:r>
              <a:rPr lang="en-US" sz="1100" dirty="0">
                <a:solidFill>
                  <a:srgbClr val="CC3300"/>
                </a:solidFill>
              </a:rPr>
              <a:t>253</a:t>
            </a:r>
            <a:r>
              <a:rPr lang="en-US" sz="1100" b="1" dirty="0">
                <a:solidFill>
                  <a:srgbClr val="CC3300"/>
                </a:solidFill>
              </a:rPr>
              <a:t>&lt;/PAGES&gt;</a:t>
            </a:r>
          </a:p>
          <a:p>
            <a:r>
              <a:rPr lang="en-US" sz="1100" dirty="0">
                <a:solidFill>
                  <a:srgbClr val="CC3300"/>
                </a:solidFill>
              </a:rPr>
              <a:t>    </a:t>
            </a:r>
            <a:r>
              <a:rPr lang="en-US" sz="1100" b="1" dirty="0">
                <a:solidFill>
                  <a:srgbClr val="CC3300"/>
                </a:solidFill>
              </a:rPr>
              <a:t>&lt;PRICE&gt;</a:t>
            </a:r>
            <a:r>
              <a:rPr lang="en-US" sz="1100" dirty="0">
                <a:solidFill>
                  <a:srgbClr val="CC3300"/>
                </a:solidFill>
              </a:rPr>
              <a:t>$4.25</a:t>
            </a:r>
            <a:r>
              <a:rPr lang="en-US" sz="1100" b="1" dirty="0">
                <a:solidFill>
                  <a:srgbClr val="CC3300"/>
                </a:solidFill>
              </a:rPr>
              <a:t>&lt;/PRICE&gt;</a:t>
            </a:r>
          </a:p>
          <a:p>
            <a:r>
              <a:rPr lang="en-US" sz="1100" b="1" dirty="0">
                <a:solidFill>
                  <a:srgbClr val="CC3300"/>
                </a:solidFill>
              </a:rPr>
              <a:t>  &lt;/BOOK&gt;</a:t>
            </a:r>
          </a:p>
          <a:p>
            <a:r>
              <a:rPr lang="en-US" sz="1100" b="1" dirty="0">
                <a:solidFill>
                  <a:srgbClr val="CC3300"/>
                </a:solidFill>
              </a:rPr>
              <a:t>&lt;/INVENTORY&gt;</a:t>
            </a:r>
          </a:p>
        </p:txBody>
      </p:sp>
      <p:pic>
        <p:nvPicPr>
          <p:cNvPr id="7" name="Рисунок 6" descr="https://www.intuit.ru/EDI/28_11_18_2/1543357168-6234/tutorial/144/objects/1/files/01_03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507854"/>
            <a:ext cx="3016042" cy="10810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148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sz="2000" b="1" dirty="0" smtClean="0">
                <a:solidFill>
                  <a:srgbClr val="000099"/>
                </a:solidFill>
              </a:rPr>
              <a:t>Обработка </a:t>
            </a:r>
            <a:r>
              <a:rPr lang="en-US" sz="2000" b="1" dirty="0" smtClean="0">
                <a:solidFill>
                  <a:srgbClr val="000099"/>
                </a:solidFill>
              </a:rPr>
              <a:t>XML-</a:t>
            </a:r>
            <a:r>
              <a:rPr lang="ru-RU" sz="2000" b="1" dirty="0" smtClean="0">
                <a:solidFill>
                  <a:srgbClr val="000099"/>
                </a:solidFill>
              </a:rPr>
              <a:t>документов</a:t>
            </a:r>
            <a:endParaRPr lang="ru-RU" sz="2000" b="1" dirty="0">
              <a:solidFill>
                <a:srgbClr val="000099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555526"/>
            <a:ext cx="9144000" cy="3984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90000"/>
              </a:lnSpc>
            </a:pPr>
            <a:r>
              <a:rPr lang="ru-RU" sz="1150" dirty="0">
                <a:solidFill>
                  <a:srgbClr val="000099"/>
                </a:solidFill>
              </a:rPr>
              <a:t>Язык XML</a:t>
            </a:r>
            <a:r>
              <a:rPr lang="en-US" sz="1150" dirty="0">
                <a:solidFill>
                  <a:srgbClr val="000099"/>
                </a:solidFill>
              </a:rPr>
              <a:t> </a:t>
            </a:r>
            <a:r>
              <a:rPr lang="ru-RU" sz="1150" dirty="0">
                <a:solidFill>
                  <a:srgbClr val="000099"/>
                </a:solidFill>
              </a:rPr>
              <a:t>имеет строго определенный синтаксис. Например, в отличие от HTML, каждый элемент XML должен содержать начальный и конечный тег, либо специальный пустой тег. Любой вложенный элемент должен быть полностью определен внутри элемента, в состав которого он входит.</a:t>
            </a:r>
          </a:p>
          <a:p>
            <a:pPr lvl="0" algn="just">
              <a:lnSpc>
                <a:spcPct val="90000"/>
              </a:lnSpc>
            </a:pPr>
            <a:r>
              <a:rPr lang="ru-RU" sz="1150" dirty="0">
                <a:solidFill>
                  <a:srgbClr val="000099"/>
                </a:solidFill>
              </a:rPr>
              <a:t>На деле гибкость в создании </a:t>
            </a:r>
            <a:r>
              <a:rPr lang="ru-RU" sz="1150" dirty="0" smtClean="0">
                <a:solidFill>
                  <a:srgbClr val="000099"/>
                </a:solidFill>
              </a:rPr>
              <a:t>произвольных </a:t>
            </a:r>
            <a:r>
              <a:rPr lang="ru-RU" sz="1150" dirty="0">
                <a:solidFill>
                  <a:srgbClr val="000099"/>
                </a:solidFill>
              </a:rPr>
              <a:t>элементов требует строгого соблюдения синтаксиса. Это обусловлено тем, что структура XML-документов должна быть понятной для программы, которая </a:t>
            </a:r>
            <a:r>
              <a:rPr lang="ru-RU" sz="1150" dirty="0" smtClean="0">
                <a:solidFill>
                  <a:srgbClr val="000099"/>
                </a:solidFill>
              </a:rPr>
              <a:t>обрабатывает (</a:t>
            </a:r>
            <a:r>
              <a:rPr lang="en-US" sz="1150" dirty="0">
                <a:solidFill>
                  <a:srgbClr val="000099"/>
                </a:solidFill>
              </a:rPr>
              <a:t>XML-</a:t>
            </a:r>
            <a:r>
              <a:rPr lang="ru-RU" sz="1150" dirty="0">
                <a:solidFill>
                  <a:srgbClr val="000099"/>
                </a:solidFill>
              </a:rPr>
              <a:t>процессора, </a:t>
            </a:r>
            <a:r>
              <a:rPr lang="ru-RU" sz="1150" dirty="0" err="1">
                <a:solidFill>
                  <a:srgbClr val="000099"/>
                </a:solidFill>
              </a:rPr>
              <a:t>парсера</a:t>
            </a:r>
            <a:r>
              <a:rPr lang="ru-RU" sz="1150" dirty="0">
                <a:solidFill>
                  <a:srgbClr val="000099"/>
                </a:solidFill>
              </a:rPr>
              <a:t>) и отображает </a:t>
            </a:r>
            <a:r>
              <a:rPr lang="ru-RU" sz="1150" dirty="0" smtClean="0">
                <a:solidFill>
                  <a:srgbClr val="000099"/>
                </a:solidFill>
              </a:rPr>
              <a:t>информацию, </a:t>
            </a:r>
            <a:r>
              <a:rPr lang="ru-RU" sz="1150" dirty="0">
                <a:solidFill>
                  <a:srgbClr val="000099"/>
                </a:solidFill>
              </a:rPr>
              <a:t>содержащуюся в этих документах. Строгий синтаксис придает XML-документу предсказуемую форму и облегчает написание программы обработки.</a:t>
            </a:r>
          </a:p>
          <a:p>
            <a:pPr lvl="0" algn="just">
              <a:lnSpc>
                <a:spcPct val="90000"/>
              </a:lnSpc>
            </a:pPr>
            <a:r>
              <a:rPr lang="ru-RU" sz="1150" dirty="0">
                <a:solidFill>
                  <a:srgbClr val="000099"/>
                </a:solidFill>
              </a:rPr>
              <a:t>При отображении HTML-страницы браузер определяет, что элемент Н1, например, является заголовком верхнего уровня, и отображает его в соответствующем формате, поскольку данный элемент является частью HTML-стандарта. Но каким образом программа определяет, как обрабатывать и отображать элементы </a:t>
            </a:r>
            <a:r>
              <a:rPr lang="ru-RU" sz="1150" dirty="0" smtClean="0">
                <a:solidFill>
                  <a:srgbClr val="000099"/>
                </a:solidFill>
              </a:rPr>
              <a:t>XML-документа</a:t>
            </a:r>
            <a:r>
              <a:rPr lang="ru-RU" sz="1150" dirty="0">
                <a:solidFill>
                  <a:srgbClr val="000099"/>
                </a:solidFill>
              </a:rPr>
              <a:t>, если </a:t>
            </a:r>
            <a:r>
              <a:rPr lang="ru-RU" sz="1150" dirty="0" smtClean="0">
                <a:solidFill>
                  <a:srgbClr val="000099"/>
                </a:solidFill>
              </a:rPr>
              <a:t>элементы имеют произвольные имена? Выделяют </a:t>
            </a:r>
            <a:r>
              <a:rPr lang="ru-RU" sz="1150" dirty="0">
                <a:solidFill>
                  <a:srgbClr val="000099"/>
                </a:solidFill>
              </a:rPr>
              <a:t>три основных способа сообщить программе, как обрабатывать и отображать каждый из созданных </a:t>
            </a:r>
            <a:r>
              <a:rPr lang="ru-RU" sz="1150" dirty="0" smtClean="0">
                <a:solidFill>
                  <a:srgbClr val="000099"/>
                </a:solidFill>
              </a:rPr>
              <a:t>XML-элементов</a:t>
            </a:r>
            <a:r>
              <a:rPr lang="ru-RU" sz="1150" dirty="0">
                <a:solidFill>
                  <a:srgbClr val="000099"/>
                </a:solidFill>
              </a:rPr>
              <a:t>. </a:t>
            </a:r>
            <a:endParaRPr lang="ru-RU" sz="1150" dirty="0" smtClean="0">
              <a:solidFill>
                <a:srgbClr val="000099"/>
              </a:solidFill>
            </a:endParaRPr>
          </a:p>
          <a:p>
            <a:pPr lvl="0" algn="just">
              <a:lnSpc>
                <a:spcPct val="90000"/>
              </a:lnSpc>
            </a:pPr>
            <a:endParaRPr lang="ru-RU" sz="500" dirty="0">
              <a:solidFill>
                <a:srgbClr val="000099"/>
              </a:solidFill>
            </a:endParaRPr>
          </a:p>
          <a:p>
            <a:pPr marL="171450" lvl="0" indent="-171450" algn="just">
              <a:lnSpc>
                <a:spcPct val="90000"/>
              </a:lnSpc>
              <a:buFont typeface="Arial" pitchFamily="34" charset="0"/>
              <a:buChar char="•"/>
            </a:pPr>
            <a:r>
              <a:rPr lang="ru-RU" sz="1150" b="1" dirty="0">
                <a:solidFill>
                  <a:srgbClr val="000099"/>
                </a:solidFill>
              </a:rPr>
              <a:t>Таблица стилей. </a:t>
            </a:r>
            <a:r>
              <a:rPr lang="ru-RU" sz="1150" dirty="0">
                <a:solidFill>
                  <a:srgbClr val="000099"/>
                </a:solidFill>
              </a:rPr>
              <a:t>С помощью данного метода </a:t>
            </a:r>
            <a:r>
              <a:rPr lang="ru-RU" sz="1150" dirty="0" smtClean="0">
                <a:solidFill>
                  <a:srgbClr val="000099"/>
                </a:solidFill>
              </a:rPr>
              <a:t>происходит установка связи между таблицей </a:t>
            </a:r>
            <a:r>
              <a:rPr lang="ru-RU" sz="1150" dirty="0">
                <a:solidFill>
                  <a:srgbClr val="000099"/>
                </a:solidFill>
              </a:rPr>
              <a:t>стилей </a:t>
            </a:r>
            <a:r>
              <a:rPr lang="ru-RU" sz="1150" dirty="0" smtClean="0">
                <a:solidFill>
                  <a:srgbClr val="000099"/>
                </a:solidFill>
              </a:rPr>
              <a:t>и XML-документа. </a:t>
            </a:r>
            <a:r>
              <a:rPr lang="ru-RU" sz="1150" dirty="0">
                <a:solidFill>
                  <a:srgbClr val="000099"/>
                </a:solidFill>
              </a:rPr>
              <a:t>Таблица стилей представляет собой отдельный файл, содержащий инструкции для форматирования индивидуальных XML-элементов. Вы можете использовать либо каскадную таблицу стилей (</a:t>
            </a:r>
            <a:r>
              <a:rPr lang="ru-RU" sz="1150" dirty="0" err="1">
                <a:solidFill>
                  <a:srgbClr val="000099"/>
                </a:solidFill>
              </a:rPr>
              <a:t>Cascading</a:t>
            </a:r>
            <a:r>
              <a:rPr lang="ru-RU" sz="1150" dirty="0">
                <a:solidFill>
                  <a:srgbClr val="000099"/>
                </a:solidFill>
              </a:rPr>
              <a:t> </a:t>
            </a:r>
            <a:r>
              <a:rPr lang="ru-RU" sz="1150" dirty="0" err="1">
                <a:solidFill>
                  <a:srgbClr val="000099"/>
                </a:solidFill>
              </a:rPr>
              <a:t>Style</a:t>
            </a:r>
            <a:r>
              <a:rPr lang="ru-RU" sz="1150" dirty="0">
                <a:solidFill>
                  <a:srgbClr val="000099"/>
                </a:solidFill>
              </a:rPr>
              <a:t> </a:t>
            </a:r>
            <a:r>
              <a:rPr lang="ru-RU" sz="1150" dirty="0" err="1">
                <a:solidFill>
                  <a:srgbClr val="000099"/>
                </a:solidFill>
              </a:rPr>
              <a:t>Sheet</a:t>
            </a:r>
            <a:r>
              <a:rPr lang="ru-RU" sz="1150" dirty="0">
                <a:solidFill>
                  <a:srgbClr val="000099"/>
                </a:solidFill>
              </a:rPr>
              <a:t> – CSS), которая также применяется для HTML-страниц, либо расширяемую таблицу в формате языка стилевых таблиц (</a:t>
            </a:r>
            <a:r>
              <a:rPr lang="ru-RU" sz="1150" dirty="0" err="1">
                <a:solidFill>
                  <a:srgbClr val="000099"/>
                </a:solidFill>
              </a:rPr>
              <a:t>Extensible</a:t>
            </a:r>
            <a:r>
              <a:rPr lang="ru-RU" sz="1150" dirty="0">
                <a:solidFill>
                  <a:srgbClr val="000099"/>
                </a:solidFill>
              </a:rPr>
              <a:t> </a:t>
            </a:r>
            <a:r>
              <a:rPr lang="ru-RU" sz="1150" dirty="0" err="1">
                <a:solidFill>
                  <a:srgbClr val="000099"/>
                </a:solidFill>
              </a:rPr>
              <a:t>Stylesheet</a:t>
            </a:r>
            <a:r>
              <a:rPr lang="ru-RU" sz="1150" dirty="0">
                <a:solidFill>
                  <a:srgbClr val="000099"/>
                </a:solidFill>
              </a:rPr>
              <a:t> </a:t>
            </a:r>
            <a:r>
              <a:rPr lang="ru-RU" sz="1150" dirty="0" err="1">
                <a:solidFill>
                  <a:srgbClr val="000099"/>
                </a:solidFill>
              </a:rPr>
              <a:t>Language</a:t>
            </a:r>
            <a:r>
              <a:rPr lang="ru-RU" sz="1150" dirty="0">
                <a:solidFill>
                  <a:srgbClr val="000099"/>
                </a:solidFill>
              </a:rPr>
              <a:t> – XSL), обладающую значительно более широкими возможностями, нежели CSS, и разработанную специально для XML-документов. </a:t>
            </a:r>
            <a:endParaRPr lang="ru-RU" sz="1150" dirty="0" smtClean="0">
              <a:solidFill>
                <a:srgbClr val="000099"/>
              </a:solidFill>
            </a:endParaRPr>
          </a:p>
          <a:p>
            <a:pPr marL="171450" lvl="0" indent="-171450" algn="just">
              <a:lnSpc>
                <a:spcPct val="90000"/>
              </a:lnSpc>
              <a:buFont typeface="Arial" pitchFamily="34" charset="0"/>
              <a:buChar char="•"/>
            </a:pPr>
            <a:r>
              <a:rPr lang="ru-RU" sz="1150" b="1" dirty="0" smtClean="0">
                <a:solidFill>
                  <a:srgbClr val="000099"/>
                </a:solidFill>
              </a:rPr>
              <a:t>Связывание </a:t>
            </a:r>
            <a:r>
              <a:rPr lang="ru-RU" sz="1150" b="1" dirty="0">
                <a:solidFill>
                  <a:srgbClr val="000099"/>
                </a:solidFill>
              </a:rPr>
              <a:t>данных. </a:t>
            </a:r>
            <a:r>
              <a:rPr lang="ru-RU" sz="1150" dirty="0">
                <a:solidFill>
                  <a:srgbClr val="000099"/>
                </a:solidFill>
              </a:rPr>
              <a:t>Этот метод требует создания HTML-страницы, связывания с ней XML-документа и установления взаимодействий стандартных HTML-элементов на странице, таких как SPAN или TABLE, с элементами XML. В дальнейшем HTML-элементы автоматически отображают информацию из связанных с ними XML-элементов. </a:t>
            </a:r>
          </a:p>
          <a:p>
            <a:pPr marL="171450" lvl="0" indent="-171450" algn="just">
              <a:lnSpc>
                <a:spcPct val="90000"/>
              </a:lnSpc>
              <a:buFont typeface="Arial" pitchFamily="34" charset="0"/>
              <a:buChar char="•"/>
            </a:pPr>
            <a:r>
              <a:rPr lang="ru-RU" sz="1150" b="1" dirty="0" smtClean="0">
                <a:solidFill>
                  <a:srgbClr val="000099"/>
                </a:solidFill>
              </a:rPr>
              <a:t>Написание </a:t>
            </a:r>
            <a:r>
              <a:rPr lang="ru-RU" sz="1150" b="1" dirty="0">
                <a:solidFill>
                  <a:srgbClr val="000099"/>
                </a:solidFill>
              </a:rPr>
              <a:t>сценария. </a:t>
            </a:r>
            <a:r>
              <a:rPr lang="ru-RU" sz="1150" dirty="0">
                <a:solidFill>
                  <a:srgbClr val="000099"/>
                </a:solidFill>
              </a:rPr>
              <a:t>В </a:t>
            </a:r>
            <a:r>
              <a:rPr lang="ru-RU" sz="1150" dirty="0" smtClean="0">
                <a:solidFill>
                  <a:srgbClr val="000099"/>
                </a:solidFill>
              </a:rPr>
              <a:t>рамках этого метода создается HTML-страница, которая связывается с XML-документом. Доступ </a:t>
            </a:r>
            <a:r>
              <a:rPr lang="ru-RU" sz="1150" dirty="0">
                <a:solidFill>
                  <a:srgbClr val="000099"/>
                </a:solidFill>
              </a:rPr>
              <a:t>к индивидуальным </a:t>
            </a:r>
            <a:r>
              <a:rPr lang="ru-RU" sz="1150" dirty="0" smtClean="0">
                <a:solidFill>
                  <a:srgbClr val="000099"/>
                </a:solidFill>
              </a:rPr>
              <a:t>XML-элементам осуществляется </a:t>
            </a:r>
            <a:r>
              <a:rPr lang="ru-RU" sz="1150" dirty="0">
                <a:solidFill>
                  <a:srgbClr val="000099"/>
                </a:solidFill>
              </a:rPr>
              <a:t>с помощью специально написанного кода сценария </a:t>
            </a:r>
            <a:r>
              <a:rPr lang="ru-RU" sz="1150" dirty="0" smtClean="0">
                <a:solidFill>
                  <a:srgbClr val="000099"/>
                </a:solidFill>
              </a:rPr>
              <a:t>(например на </a:t>
            </a:r>
            <a:r>
              <a:rPr lang="ru-RU" sz="1150" dirty="0" err="1" smtClean="0">
                <a:solidFill>
                  <a:srgbClr val="000099"/>
                </a:solidFill>
              </a:rPr>
              <a:t>JavaScript</a:t>
            </a:r>
            <a:r>
              <a:rPr lang="ru-RU" sz="1150" dirty="0" smtClean="0">
                <a:solidFill>
                  <a:srgbClr val="000099"/>
                </a:solidFill>
              </a:rPr>
              <a:t>). </a:t>
            </a:r>
            <a:r>
              <a:rPr lang="ru-RU" sz="1150" dirty="0">
                <a:solidFill>
                  <a:srgbClr val="000099"/>
                </a:solidFill>
              </a:rPr>
              <a:t>Браузер воспринимает XML-документ как объектную модель документа (</a:t>
            </a:r>
            <a:r>
              <a:rPr lang="ru-RU" sz="1150" dirty="0" err="1">
                <a:solidFill>
                  <a:srgbClr val="000099"/>
                </a:solidFill>
              </a:rPr>
              <a:t>Document</a:t>
            </a:r>
            <a:r>
              <a:rPr lang="ru-RU" sz="1150" dirty="0">
                <a:solidFill>
                  <a:srgbClr val="000099"/>
                </a:solidFill>
              </a:rPr>
              <a:t> </a:t>
            </a:r>
            <a:r>
              <a:rPr lang="ru-RU" sz="1150" dirty="0" err="1">
                <a:solidFill>
                  <a:srgbClr val="000099"/>
                </a:solidFill>
              </a:rPr>
              <a:t>Object</a:t>
            </a:r>
            <a:r>
              <a:rPr lang="ru-RU" sz="1150" dirty="0">
                <a:solidFill>
                  <a:srgbClr val="000099"/>
                </a:solidFill>
              </a:rPr>
              <a:t> </a:t>
            </a:r>
            <a:r>
              <a:rPr lang="ru-RU" sz="1150" dirty="0" err="1">
                <a:solidFill>
                  <a:srgbClr val="000099"/>
                </a:solidFill>
              </a:rPr>
              <a:t>Model</a:t>
            </a:r>
            <a:r>
              <a:rPr lang="ru-RU" sz="1150" dirty="0">
                <a:solidFill>
                  <a:srgbClr val="000099"/>
                </a:solidFill>
              </a:rPr>
              <a:t> – DOM), состоящую из большого набора объектов, свойств и команд. Написанный код позволяет осуществлять доступ, отображение и манипулирование XML-элементами</a:t>
            </a:r>
            <a:r>
              <a:rPr lang="ru-RU" sz="1150" dirty="0" smtClean="0">
                <a:solidFill>
                  <a:srgbClr val="000099"/>
                </a:solidFill>
              </a:rPr>
              <a:t>.</a:t>
            </a:r>
            <a:endParaRPr lang="ru-RU" sz="1150" dirty="0"/>
          </a:p>
        </p:txBody>
      </p:sp>
    </p:spTree>
    <p:extLst>
      <p:ext uri="{BB962C8B-B14F-4D97-AF65-F5344CB8AC3E}">
        <p14:creationId xmlns:p14="http://schemas.microsoft.com/office/powerpoint/2010/main" val="392022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000" b="1" dirty="0" smtClean="0">
                <a:solidFill>
                  <a:srgbClr val="000099"/>
                </a:solidFill>
              </a:rPr>
              <a:t>SGML, HTML </a:t>
            </a:r>
            <a:r>
              <a:rPr lang="ru-RU" sz="2000" b="1" dirty="0" smtClean="0">
                <a:solidFill>
                  <a:srgbClr val="000099"/>
                </a:solidFill>
              </a:rPr>
              <a:t>и </a:t>
            </a:r>
            <a:r>
              <a:rPr lang="en-US" sz="2000" b="1" dirty="0" smtClean="0">
                <a:solidFill>
                  <a:srgbClr val="000099"/>
                </a:solidFill>
              </a:rPr>
              <a:t>XML</a:t>
            </a:r>
            <a:endParaRPr lang="ru-RU" sz="2000" b="1" dirty="0">
              <a:solidFill>
                <a:srgbClr val="000099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469825"/>
            <a:ext cx="9144000" cy="4358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90000"/>
              </a:lnSpc>
            </a:pPr>
            <a:r>
              <a:rPr lang="ru-RU" sz="1150" dirty="0" smtClean="0">
                <a:solidFill>
                  <a:srgbClr val="000099"/>
                </a:solidFill>
              </a:rPr>
              <a:t>Обобщенный </a:t>
            </a:r>
            <a:r>
              <a:rPr lang="ru-RU" sz="1150" dirty="0">
                <a:solidFill>
                  <a:srgbClr val="000099"/>
                </a:solidFill>
              </a:rPr>
              <a:t>структурированный язык разметки (</a:t>
            </a:r>
            <a:r>
              <a:rPr lang="ru-RU" sz="1150" dirty="0" err="1">
                <a:solidFill>
                  <a:srgbClr val="000099"/>
                </a:solidFill>
              </a:rPr>
              <a:t>Structured</a:t>
            </a:r>
            <a:r>
              <a:rPr lang="ru-RU" sz="1150" dirty="0">
                <a:solidFill>
                  <a:srgbClr val="000099"/>
                </a:solidFill>
              </a:rPr>
              <a:t> </a:t>
            </a:r>
            <a:r>
              <a:rPr lang="ru-RU" sz="1150" dirty="0" err="1">
                <a:solidFill>
                  <a:srgbClr val="000099"/>
                </a:solidFill>
              </a:rPr>
              <a:t>Generalized</a:t>
            </a:r>
            <a:r>
              <a:rPr lang="ru-RU" sz="1150" dirty="0">
                <a:solidFill>
                  <a:srgbClr val="000099"/>
                </a:solidFill>
              </a:rPr>
              <a:t> </a:t>
            </a:r>
            <a:r>
              <a:rPr lang="ru-RU" sz="1150" dirty="0" err="1">
                <a:solidFill>
                  <a:srgbClr val="000099"/>
                </a:solidFill>
              </a:rPr>
              <a:t>Markup</a:t>
            </a:r>
            <a:r>
              <a:rPr lang="ru-RU" sz="1150" dirty="0">
                <a:solidFill>
                  <a:srgbClr val="000099"/>
                </a:solidFill>
              </a:rPr>
              <a:t> </a:t>
            </a:r>
            <a:r>
              <a:rPr lang="ru-RU" sz="1150" dirty="0" err="1">
                <a:solidFill>
                  <a:srgbClr val="000099"/>
                </a:solidFill>
              </a:rPr>
              <a:t>Language</a:t>
            </a:r>
            <a:r>
              <a:rPr lang="ru-RU" sz="1150" dirty="0">
                <a:solidFill>
                  <a:srgbClr val="000099"/>
                </a:solidFill>
              </a:rPr>
              <a:t> – </a:t>
            </a:r>
            <a:r>
              <a:rPr lang="ru-RU" sz="1150" b="1" dirty="0">
                <a:solidFill>
                  <a:srgbClr val="000099"/>
                </a:solidFill>
              </a:rPr>
              <a:t>SGML</a:t>
            </a:r>
            <a:r>
              <a:rPr lang="ru-RU" sz="1150" dirty="0">
                <a:solidFill>
                  <a:srgbClr val="000099"/>
                </a:solidFill>
              </a:rPr>
              <a:t>) </a:t>
            </a:r>
            <a:r>
              <a:rPr lang="ru-RU" sz="1150" i="1" dirty="0">
                <a:solidFill>
                  <a:srgbClr val="000099"/>
                </a:solidFill>
              </a:rPr>
              <a:t>является родоначальником</a:t>
            </a:r>
            <a:r>
              <a:rPr lang="ru-RU" sz="1150" dirty="0">
                <a:solidFill>
                  <a:srgbClr val="000099"/>
                </a:solidFill>
              </a:rPr>
              <a:t> </a:t>
            </a:r>
            <a:r>
              <a:rPr lang="ru-RU" sz="1150" dirty="0" smtClean="0">
                <a:solidFill>
                  <a:srgbClr val="000099"/>
                </a:solidFill>
              </a:rPr>
              <a:t>языков разметки </a:t>
            </a:r>
            <a:r>
              <a:rPr lang="ru-RU" sz="1150" b="1" dirty="0" smtClean="0">
                <a:solidFill>
                  <a:srgbClr val="000099"/>
                </a:solidFill>
              </a:rPr>
              <a:t>HTML</a:t>
            </a:r>
            <a:r>
              <a:rPr lang="ru-RU" sz="1150" dirty="0" smtClean="0">
                <a:solidFill>
                  <a:srgbClr val="000099"/>
                </a:solidFill>
              </a:rPr>
              <a:t> </a:t>
            </a:r>
            <a:r>
              <a:rPr lang="ru-RU" sz="1150" dirty="0">
                <a:solidFill>
                  <a:srgbClr val="000099"/>
                </a:solidFill>
              </a:rPr>
              <a:t>и </a:t>
            </a:r>
            <a:r>
              <a:rPr lang="ru-RU" sz="1150" b="1" dirty="0" smtClean="0">
                <a:solidFill>
                  <a:srgbClr val="000099"/>
                </a:solidFill>
              </a:rPr>
              <a:t>XML</a:t>
            </a:r>
            <a:r>
              <a:rPr lang="ru-RU" sz="1150" dirty="0" smtClean="0">
                <a:solidFill>
                  <a:srgbClr val="000099"/>
                </a:solidFill>
              </a:rPr>
              <a:t>. </a:t>
            </a:r>
            <a:r>
              <a:rPr lang="ru-RU" sz="1150" dirty="0">
                <a:solidFill>
                  <a:srgbClr val="000099"/>
                </a:solidFill>
              </a:rPr>
              <a:t>SGML определяет базовый синтаксис, но </a:t>
            </a:r>
            <a:r>
              <a:rPr lang="ru-RU" sz="1150" dirty="0" smtClean="0">
                <a:solidFill>
                  <a:srgbClr val="000099"/>
                </a:solidFill>
              </a:rPr>
              <a:t>позволяет создавать </a:t>
            </a:r>
            <a:r>
              <a:rPr lang="ru-RU" sz="1150" dirty="0">
                <a:solidFill>
                  <a:srgbClr val="000099"/>
                </a:solidFill>
              </a:rPr>
              <a:t>собственные элементы (отсюда термин обобщенный в названии языка). Чтобы использовать SGML для описания определенного документа, </a:t>
            </a:r>
            <a:r>
              <a:rPr lang="ru-RU" sz="1150" dirty="0" smtClean="0">
                <a:solidFill>
                  <a:srgbClr val="000099"/>
                </a:solidFill>
              </a:rPr>
              <a:t>пользователь должен </a:t>
            </a:r>
            <a:r>
              <a:rPr lang="ru-RU" sz="1150" dirty="0">
                <a:solidFill>
                  <a:srgbClr val="000099"/>
                </a:solidFill>
              </a:rPr>
              <a:t>продумать соответствующий набор элементов и структуру документа. Например, чтобы описать книгу, </a:t>
            </a:r>
            <a:r>
              <a:rPr lang="ru-RU" sz="1150" dirty="0" smtClean="0">
                <a:solidFill>
                  <a:srgbClr val="000099"/>
                </a:solidFill>
              </a:rPr>
              <a:t>пользователь может </a:t>
            </a:r>
            <a:r>
              <a:rPr lang="ru-RU" sz="1150" dirty="0">
                <a:solidFill>
                  <a:srgbClr val="000099"/>
                </a:solidFill>
              </a:rPr>
              <a:t>использовать созданные </a:t>
            </a:r>
            <a:r>
              <a:rPr lang="ru-RU" sz="1150" dirty="0" smtClean="0">
                <a:solidFill>
                  <a:srgbClr val="000099"/>
                </a:solidFill>
              </a:rPr>
              <a:t>им элементы </a:t>
            </a:r>
            <a:r>
              <a:rPr lang="ru-RU" sz="1150" dirty="0">
                <a:solidFill>
                  <a:srgbClr val="000099"/>
                </a:solidFill>
              </a:rPr>
              <a:t>с именами BOOK, PART, CHAPTER, INTRODUCTION, A-SECTION, B-SECTION, </a:t>
            </a:r>
            <a:r>
              <a:rPr lang="ru-RU" sz="1150" dirty="0" smtClean="0">
                <a:solidFill>
                  <a:srgbClr val="000099"/>
                </a:solidFill>
              </a:rPr>
              <a:t>C-SECTION и </a:t>
            </a:r>
            <a:r>
              <a:rPr lang="ru-RU" sz="1150" dirty="0">
                <a:solidFill>
                  <a:srgbClr val="000099"/>
                </a:solidFill>
              </a:rPr>
              <a:t>т.д</a:t>
            </a:r>
            <a:r>
              <a:rPr lang="ru-RU" sz="1150" dirty="0" smtClean="0">
                <a:solidFill>
                  <a:srgbClr val="000099"/>
                </a:solidFill>
              </a:rPr>
              <a:t>.</a:t>
            </a:r>
          </a:p>
          <a:p>
            <a:pPr lvl="0" algn="just">
              <a:lnSpc>
                <a:spcPct val="90000"/>
              </a:lnSpc>
            </a:pPr>
            <a:endParaRPr lang="ru-RU" sz="300" dirty="0">
              <a:solidFill>
                <a:srgbClr val="000099"/>
              </a:solidFill>
            </a:endParaRPr>
          </a:p>
          <a:p>
            <a:pPr lvl="0" algn="just">
              <a:lnSpc>
                <a:spcPct val="90000"/>
              </a:lnSpc>
            </a:pPr>
            <a:r>
              <a:rPr lang="ru-RU" sz="1150" dirty="0">
                <a:solidFill>
                  <a:srgbClr val="000099"/>
                </a:solidFill>
              </a:rPr>
              <a:t>Набор наиболее употребительных элементов, используемых для описания документа определенного типа, называется </a:t>
            </a:r>
            <a:r>
              <a:rPr lang="ru-RU" sz="1150" b="1" dirty="0" smtClean="0">
                <a:solidFill>
                  <a:srgbClr val="000099"/>
                </a:solidFill>
              </a:rPr>
              <a:t>SGML-приложением</a:t>
            </a:r>
            <a:r>
              <a:rPr lang="ru-RU" sz="1150" dirty="0" smtClean="0">
                <a:solidFill>
                  <a:srgbClr val="000099"/>
                </a:solidFill>
              </a:rPr>
              <a:t> </a:t>
            </a:r>
            <a:r>
              <a:rPr lang="ru-RU" sz="1150" dirty="0">
                <a:solidFill>
                  <a:srgbClr val="000099"/>
                </a:solidFill>
              </a:rPr>
              <a:t>(SGML-приложение также включает в себя правила, устанавливающие способы организации элементов, а также другие особенности их </a:t>
            </a:r>
            <a:r>
              <a:rPr lang="ru-RU" sz="1150" dirty="0" smtClean="0">
                <a:solidFill>
                  <a:srgbClr val="000099"/>
                </a:solidFill>
              </a:rPr>
              <a:t>взаимодействия). </a:t>
            </a:r>
            <a:r>
              <a:rPr lang="ru-RU" sz="1150" dirty="0">
                <a:solidFill>
                  <a:srgbClr val="000099"/>
                </a:solidFill>
              </a:rPr>
              <a:t>Вы можете определить ваше собственное SGML-приложение, чтобы описать тип документа, с которым вы работаете, либо в теле основной программы должно быть определено SGML-приложение для описания типовых документов. Наиболее известным примером последнего типа приложений является HTML, который представляет собой SGML-приложение, разработанное в 1991 г. для описания </a:t>
            </a:r>
            <a:r>
              <a:rPr lang="ru-RU" sz="1150" dirty="0" err="1">
                <a:solidFill>
                  <a:srgbClr val="000099"/>
                </a:solidFill>
              </a:rPr>
              <a:t>Web</a:t>
            </a:r>
            <a:r>
              <a:rPr lang="ru-RU" sz="1150" dirty="0">
                <a:solidFill>
                  <a:srgbClr val="000099"/>
                </a:solidFill>
              </a:rPr>
              <a:t>-страниц</a:t>
            </a:r>
            <a:r>
              <a:rPr lang="ru-RU" sz="1150" dirty="0" smtClean="0">
                <a:solidFill>
                  <a:srgbClr val="000099"/>
                </a:solidFill>
              </a:rPr>
              <a:t>.</a:t>
            </a:r>
          </a:p>
          <a:p>
            <a:pPr lvl="0" algn="just">
              <a:lnSpc>
                <a:spcPct val="90000"/>
              </a:lnSpc>
            </a:pPr>
            <a:endParaRPr lang="ru-RU" sz="300" dirty="0">
              <a:solidFill>
                <a:srgbClr val="000099"/>
              </a:solidFill>
            </a:endParaRPr>
          </a:p>
          <a:p>
            <a:pPr lvl="0" algn="just">
              <a:lnSpc>
                <a:spcPct val="90000"/>
              </a:lnSpc>
            </a:pPr>
            <a:r>
              <a:rPr lang="ru-RU" sz="1150" dirty="0">
                <a:solidFill>
                  <a:srgbClr val="000099"/>
                </a:solidFill>
              </a:rPr>
              <a:t>Казалось бы, язык </a:t>
            </a:r>
            <a:r>
              <a:rPr lang="ru-RU" sz="1150" b="1" dirty="0">
                <a:solidFill>
                  <a:srgbClr val="000099"/>
                </a:solidFill>
              </a:rPr>
              <a:t>SGML</a:t>
            </a:r>
            <a:r>
              <a:rPr lang="ru-RU" sz="1150" dirty="0">
                <a:solidFill>
                  <a:srgbClr val="000099"/>
                </a:solidFill>
              </a:rPr>
              <a:t> вполне подходит для описания </a:t>
            </a:r>
            <a:r>
              <a:rPr lang="ru-RU" sz="1150" dirty="0" err="1">
                <a:solidFill>
                  <a:srgbClr val="000099"/>
                </a:solidFill>
              </a:rPr>
              <a:t>Web</a:t>
            </a:r>
            <a:r>
              <a:rPr lang="ru-RU" sz="1150" dirty="0">
                <a:solidFill>
                  <a:srgbClr val="000099"/>
                </a:solidFill>
              </a:rPr>
              <a:t>-документов. Однако разработчики из консорциума W3C посчитали, что он является </a:t>
            </a:r>
            <a:r>
              <a:rPr lang="ru-RU" sz="1150" u="sng" dirty="0">
                <a:solidFill>
                  <a:srgbClr val="000099"/>
                </a:solidFill>
              </a:rPr>
              <a:t>слишком сложным и фундаментальным</a:t>
            </a:r>
            <a:r>
              <a:rPr lang="ru-RU" sz="1150" dirty="0">
                <a:solidFill>
                  <a:srgbClr val="000099"/>
                </a:solidFill>
              </a:rPr>
              <a:t>, чтобы эффективно представлять информацию в </a:t>
            </a:r>
            <a:r>
              <a:rPr lang="ru-RU" sz="1150" dirty="0" err="1">
                <a:solidFill>
                  <a:srgbClr val="000099"/>
                </a:solidFill>
              </a:rPr>
              <a:t>Web</a:t>
            </a:r>
            <a:r>
              <a:rPr lang="ru-RU" sz="1150" dirty="0">
                <a:solidFill>
                  <a:srgbClr val="000099"/>
                </a:solidFill>
              </a:rPr>
              <a:t>. Гибкость и большое обилие средств, поддерживаемых SGML, затрудняет написание программного обеспечения, необходимого для обработки и отображения SGML-информации в </a:t>
            </a:r>
            <a:r>
              <a:rPr lang="ru-RU" sz="1150" dirty="0" err="1">
                <a:solidFill>
                  <a:srgbClr val="000099"/>
                </a:solidFill>
              </a:rPr>
              <a:t>Web</a:t>
            </a:r>
            <a:r>
              <a:rPr lang="ru-RU" sz="1150" dirty="0">
                <a:solidFill>
                  <a:srgbClr val="000099"/>
                </a:solidFill>
              </a:rPr>
              <a:t>-браузерах. Следовало бы приспособить часть языка SGML специально для помещения информации в </a:t>
            </a:r>
            <a:r>
              <a:rPr lang="ru-RU" sz="1150" dirty="0" err="1">
                <a:solidFill>
                  <a:srgbClr val="000099"/>
                </a:solidFill>
              </a:rPr>
              <a:t>Web</a:t>
            </a:r>
            <a:r>
              <a:rPr lang="ru-RU" sz="1150" dirty="0">
                <a:solidFill>
                  <a:srgbClr val="000099"/>
                </a:solidFill>
              </a:rPr>
              <a:t>. В 1996 г. группа XML </a:t>
            </a:r>
            <a:r>
              <a:rPr lang="ru-RU" sz="1150" dirty="0" err="1">
                <a:solidFill>
                  <a:srgbClr val="000099"/>
                </a:solidFill>
              </a:rPr>
              <a:t>Working</a:t>
            </a:r>
            <a:r>
              <a:rPr lang="ru-RU" sz="1150" dirty="0">
                <a:solidFill>
                  <a:srgbClr val="000099"/>
                </a:solidFill>
              </a:rPr>
              <a:t> </a:t>
            </a:r>
            <a:r>
              <a:rPr lang="ru-RU" sz="1150" dirty="0" err="1">
                <a:solidFill>
                  <a:srgbClr val="000099"/>
                </a:solidFill>
              </a:rPr>
              <a:t>Group</a:t>
            </a:r>
            <a:r>
              <a:rPr lang="ru-RU" sz="1150" dirty="0">
                <a:solidFill>
                  <a:srgbClr val="000099"/>
                </a:solidFill>
              </a:rPr>
              <a:t> разработала ветвь языка SGML, назвав его расширяемым языком разметки – </a:t>
            </a:r>
            <a:r>
              <a:rPr lang="ru-RU" sz="1150" dirty="0" err="1">
                <a:solidFill>
                  <a:srgbClr val="000099"/>
                </a:solidFill>
              </a:rPr>
              <a:t>Extensible</a:t>
            </a:r>
            <a:r>
              <a:rPr lang="ru-RU" sz="1150" dirty="0">
                <a:solidFill>
                  <a:srgbClr val="000099"/>
                </a:solidFill>
              </a:rPr>
              <a:t> </a:t>
            </a:r>
            <a:r>
              <a:rPr lang="ru-RU" sz="1150" dirty="0" err="1">
                <a:solidFill>
                  <a:srgbClr val="000099"/>
                </a:solidFill>
              </a:rPr>
              <a:t>Markup</a:t>
            </a:r>
            <a:r>
              <a:rPr lang="ru-RU" sz="1150" dirty="0">
                <a:solidFill>
                  <a:srgbClr val="000099"/>
                </a:solidFill>
              </a:rPr>
              <a:t> </a:t>
            </a:r>
            <a:r>
              <a:rPr lang="ru-RU" sz="1150" dirty="0" err="1">
                <a:solidFill>
                  <a:srgbClr val="000099"/>
                </a:solidFill>
              </a:rPr>
              <a:t>Language</a:t>
            </a:r>
            <a:r>
              <a:rPr lang="ru-RU" sz="1150" dirty="0" smtClean="0">
                <a:solidFill>
                  <a:srgbClr val="000099"/>
                </a:solidFill>
              </a:rPr>
              <a:t>.</a:t>
            </a:r>
          </a:p>
          <a:p>
            <a:pPr lvl="0" algn="just">
              <a:lnSpc>
                <a:spcPct val="90000"/>
              </a:lnSpc>
            </a:pPr>
            <a:endParaRPr lang="ru-RU" sz="300" dirty="0">
              <a:solidFill>
                <a:srgbClr val="000099"/>
              </a:solidFill>
            </a:endParaRPr>
          </a:p>
          <a:p>
            <a:pPr lvl="0" algn="just">
              <a:lnSpc>
                <a:spcPct val="90000"/>
              </a:lnSpc>
            </a:pPr>
            <a:r>
              <a:rPr lang="ru-RU" sz="1150" dirty="0">
                <a:solidFill>
                  <a:srgbClr val="000099"/>
                </a:solidFill>
              </a:rPr>
              <a:t>XML является упрощенной версией SGML, приспособленной для </a:t>
            </a:r>
            <a:r>
              <a:rPr lang="ru-RU" sz="1150" dirty="0" err="1">
                <a:solidFill>
                  <a:srgbClr val="000099"/>
                </a:solidFill>
              </a:rPr>
              <a:t>Web</a:t>
            </a:r>
            <a:r>
              <a:rPr lang="ru-RU" sz="1150" dirty="0">
                <a:solidFill>
                  <a:srgbClr val="000099"/>
                </a:solidFill>
              </a:rPr>
              <a:t>. Как и SGML, </a:t>
            </a:r>
            <a:r>
              <a:rPr lang="ru-RU" sz="1150" b="1" dirty="0">
                <a:solidFill>
                  <a:srgbClr val="000099"/>
                </a:solidFill>
              </a:rPr>
              <a:t>XML</a:t>
            </a:r>
            <a:r>
              <a:rPr lang="ru-RU" sz="1150" dirty="0">
                <a:solidFill>
                  <a:srgbClr val="000099"/>
                </a:solidFill>
              </a:rPr>
              <a:t> дает </a:t>
            </a:r>
            <a:r>
              <a:rPr lang="ru-RU" sz="1150" u="sng" dirty="0">
                <a:solidFill>
                  <a:srgbClr val="000099"/>
                </a:solidFill>
              </a:rPr>
              <a:t>возможность разрабатывать собственные наборы элементов</a:t>
            </a:r>
            <a:r>
              <a:rPr lang="ru-RU" sz="1150" dirty="0">
                <a:solidFill>
                  <a:srgbClr val="000099"/>
                </a:solidFill>
              </a:rPr>
              <a:t> при описании определенного документа. Как и в SGML, в теле программы </a:t>
            </a:r>
            <a:r>
              <a:rPr lang="ru-RU" sz="1150" i="1" dirty="0">
                <a:solidFill>
                  <a:srgbClr val="000099"/>
                </a:solidFill>
              </a:rPr>
              <a:t>может быть определено XML-приложение (или словарь)</a:t>
            </a:r>
            <a:r>
              <a:rPr lang="ru-RU" sz="1150" dirty="0">
                <a:solidFill>
                  <a:srgbClr val="000099"/>
                </a:solidFill>
              </a:rPr>
              <a:t>, которое содержит набор наиболее употребительных элементов общего назначения и структуру документа, которая может быть использована для описания документа определенного типа (например, документов, содержащих математические формулы или векторную графику</a:t>
            </a:r>
            <a:r>
              <a:rPr lang="ru-RU" sz="1150" dirty="0" smtClean="0">
                <a:solidFill>
                  <a:srgbClr val="000099"/>
                </a:solidFill>
              </a:rPr>
              <a:t>).</a:t>
            </a:r>
          </a:p>
          <a:p>
            <a:pPr lvl="0" algn="just">
              <a:lnSpc>
                <a:spcPct val="90000"/>
              </a:lnSpc>
            </a:pPr>
            <a:endParaRPr lang="ru-RU" sz="300" dirty="0">
              <a:solidFill>
                <a:srgbClr val="000099"/>
              </a:solidFill>
            </a:endParaRPr>
          </a:p>
          <a:p>
            <a:pPr lvl="0" algn="just">
              <a:lnSpc>
                <a:spcPct val="90000"/>
              </a:lnSpc>
            </a:pPr>
            <a:r>
              <a:rPr lang="ru-RU" sz="1150" i="1" dirty="0">
                <a:solidFill>
                  <a:srgbClr val="000099"/>
                </a:solidFill>
              </a:rPr>
              <a:t>Синтаксис</a:t>
            </a:r>
            <a:r>
              <a:rPr lang="ru-RU" sz="1150" dirty="0">
                <a:solidFill>
                  <a:srgbClr val="000099"/>
                </a:solidFill>
              </a:rPr>
              <a:t> </a:t>
            </a:r>
            <a:r>
              <a:rPr lang="ru-RU" sz="1150" b="1" dirty="0">
                <a:solidFill>
                  <a:srgbClr val="000099"/>
                </a:solidFill>
              </a:rPr>
              <a:t>XML</a:t>
            </a:r>
            <a:r>
              <a:rPr lang="ru-RU" sz="1150" dirty="0">
                <a:solidFill>
                  <a:srgbClr val="000099"/>
                </a:solidFill>
              </a:rPr>
              <a:t> более простой, чем SGML, что облегчает восприятие XML-документов, а также написание программ браузеров, кодов и </a:t>
            </a:r>
            <a:r>
              <a:rPr lang="ru-RU" sz="1150" dirty="0" err="1">
                <a:solidFill>
                  <a:srgbClr val="000099"/>
                </a:solidFill>
              </a:rPr>
              <a:t>Web</a:t>
            </a:r>
            <a:r>
              <a:rPr lang="ru-RU" sz="1150" dirty="0">
                <a:solidFill>
                  <a:srgbClr val="000099"/>
                </a:solidFill>
              </a:rPr>
              <a:t>-страниц для доступа и представления информации документа.</a:t>
            </a:r>
          </a:p>
        </p:txBody>
      </p:sp>
    </p:spTree>
    <p:extLst>
      <p:ext uri="{BB962C8B-B14F-4D97-AF65-F5344CB8AC3E}">
        <p14:creationId xmlns:p14="http://schemas.microsoft.com/office/powerpoint/2010/main" val="152336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sz="2000" b="1" dirty="0" smtClean="0">
                <a:solidFill>
                  <a:srgbClr val="000099"/>
                </a:solidFill>
              </a:rPr>
              <a:t>Предназначение и цели применения </a:t>
            </a:r>
            <a:r>
              <a:rPr lang="en-US" sz="2000" b="1" dirty="0" smtClean="0">
                <a:solidFill>
                  <a:srgbClr val="000099"/>
                </a:solidFill>
              </a:rPr>
              <a:t>XML</a:t>
            </a:r>
            <a:endParaRPr lang="ru-RU" sz="2000" b="1" dirty="0">
              <a:solidFill>
                <a:srgbClr val="000099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461651"/>
            <a:ext cx="9144000" cy="4240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90000"/>
              </a:lnSpc>
            </a:pPr>
            <a:r>
              <a:rPr lang="ru-RU" sz="1150" dirty="0" smtClean="0">
                <a:solidFill>
                  <a:srgbClr val="000099"/>
                </a:solidFill>
              </a:rPr>
              <a:t>Ниже </a:t>
            </a:r>
            <a:r>
              <a:rPr lang="ru-RU" sz="1150" dirty="0">
                <a:solidFill>
                  <a:srgbClr val="000099"/>
                </a:solidFill>
              </a:rPr>
              <a:t>представлено десять концепций предназначения и целей применения XML, заявленных в официальной спецификации </a:t>
            </a:r>
            <a:r>
              <a:rPr lang="ru-RU" sz="1150" dirty="0" smtClean="0">
                <a:solidFill>
                  <a:srgbClr val="000099"/>
                </a:solidFill>
              </a:rPr>
              <a:t>W3C.</a:t>
            </a:r>
          </a:p>
          <a:p>
            <a:pPr lvl="0" algn="just">
              <a:lnSpc>
                <a:spcPct val="90000"/>
              </a:lnSpc>
            </a:pPr>
            <a:endParaRPr lang="ru-RU" sz="300" dirty="0">
              <a:solidFill>
                <a:srgbClr val="000099"/>
              </a:solidFill>
            </a:endParaRPr>
          </a:p>
          <a:p>
            <a:pPr lvl="0" algn="just">
              <a:lnSpc>
                <a:spcPct val="90000"/>
              </a:lnSpc>
            </a:pPr>
            <a:r>
              <a:rPr lang="en-US" sz="1150" b="1" dirty="0" smtClean="0">
                <a:solidFill>
                  <a:srgbClr val="000099"/>
                </a:solidFill>
              </a:rPr>
              <a:t>1. </a:t>
            </a:r>
            <a:r>
              <a:rPr lang="ru-RU" sz="1150" b="1" dirty="0" smtClean="0">
                <a:solidFill>
                  <a:srgbClr val="000099"/>
                </a:solidFill>
              </a:rPr>
              <a:t>XML </a:t>
            </a:r>
            <a:r>
              <a:rPr lang="ru-RU" sz="1150" b="1" dirty="0">
                <a:solidFill>
                  <a:srgbClr val="000099"/>
                </a:solidFill>
              </a:rPr>
              <a:t>должен стать языком прямого использования в </a:t>
            </a:r>
            <a:r>
              <a:rPr lang="ru-RU" sz="1150" b="1" dirty="0" err="1">
                <a:solidFill>
                  <a:srgbClr val="000099"/>
                </a:solidFill>
              </a:rPr>
              <a:t>Internet</a:t>
            </a:r>
            <a:r>
              <a:rPr lang="ru-RU" sz="1150" b="1" dirty="0">
                <a:solidFill>
                  <a:srgbClr val="000099"/>
                </a:solidFill>
              </a:rPr>
              <a:t>.</a:t>
            </a:r>
          </a:p>
          <a:p>
            <a:pPr lvl="0" algn="just">
              <a:lnSpc>
                <a:spcPct val="90000"/>
              </a:lnSpc>
            </a:pPr>
            <a:r>
              <a:rPr lang="ru-RU" sz="1150" dirty="0">
                <a:solidFill>
                  <a:srgbClr val="000099"/>
                </a:solidFill>
              </a:rPr>
              <a:t>Как вы уже могли понять, XML был разработан главным образом для хранения и распространения информации в </a:t>
            </a:r>
            <a:r>
              <a:rPr lang="ru-RU" sz="1150" dirty="0" err="1">
                <a:solidFill>
                  <a:srgbClr val="000099"/>
                </a:solidFill>
              </a:rPr>
              <a:t>Web</a:t>
            </a:r>
            <a:r>
              <a:rPr lang="ru-RU" sz="1150" dirty="0" smtClean="0">
                <a:solidFill>
                  <a:srgbClr val="000099"/>
                </a:solidFill>
              </a:rPr>
              <a:t>.</a:t>
            </a:r>
          </a:p>
          <a:p>
            <a:pPr lvl="0" algn="just">
              <a:lnSpc>
                <a:spcPct val="90000"/>
              </a:lnSpc>
            </a:pPr>
            <a:endParaRPr lang="ru-RU" sz="300" dirty="0">
              <a:solidFill>
                <a:srgbClr val="000099"/>
              </a:solidFill>
            </a:endParaRPr>
          </a:p>
          <a:p>
            <a:pPr lvl="0" algn="just">
              <a:lnSpc>
                <a:spcPct val="90000"/>
              </a:lnSpc>
            </a:pPr>
            <a:r>
              <a:rPr lang="en-US" sz="1150" b="1" dirty="0" smtClean="0">
                <a:solidFill>
                  <a:srgbClr val="000099"/>
                </a:solidFill>
              </a:rPr>
              <a:t>2. </a:t>
            </a:r>
            <a:r>
              <a:rPr lang="ru-RU" sz="1150" b="1" dirty="0" smtClean="0">
                <a:solidFill>
                  <a:srgbClr val="000099"/>
                </a:solidFill>
              </a:rPr>
              <a:t>XML </a:t>
            </a:r>
            <a:r>
              <a:rPr lang="ru-RU" sz="1150" b="1" dirty="0">
                <a:solidFill>
                  <a:srgbClr val="000099"/>
                </a:solidFill>
              </a:rPr>
              <a:t>будет поддерживать большое количество приложений</a:t>
            </a:r>
            <a:r>
              <a:rPr lang="ru-RU" sz="1150" dirty="0">
                <a:solidFill>
                  <a:srgbClr val="000099"/>
                </a:solidFill>
              </a:rPr>
              <a:t>.</a:t>
            </a:r>
          </a:p>
          <a:p>
            <a:pPr lvl="0" algn="just">
              <a:lnSpc>
                <a:spcPct val="90000"/>
              </a:lnSpc>
            </a:pPr>
            <a:r>
              <a:rPr lang="ru-RU" sz="1150" dirty="0">
                <a:solidFill>
                  <a:srgbClr val="000099"/>
                </a:solidFill>
              </a:rPr>
              <a:t>Хотя основным его назначением является распространение информации в </a:t>
            </a:r>
            <a:r>
              <a:rPr lang="ru-RU" sz="1150" dirty="0" err="1">
                <a:solidFill>
                  <a:srgbClr val="000099"/>
                </a:solidFill>
              </a:rPr>
              <a:t>Web</a:t>
            </a:r>
            <a:r>
              <a:rPr lang="ru-RU" sz="1150" dirty="0">
                <a:solidFill>
                  <a:srgbClr val="000099"/>
                </a:solidFill>
              </a:rPr>
              <a:t> через серверы и программы-браузеры, XML также разработан для использования его другими программами. Например, XML применяется для обмена информацией между финансовыми программами, для распространения и обновления программных продуктов, а также написания голосовых сценариев при доставке информации по телефону</a:t>
            </a:r>
            <a:r>
              <a:rPr lang="ru-RU" sz="1150" dirty="0" smtClean="0">
                <a:solidFill>
                  <a:srgbClr val="000099"/>
                </a:solidFill>
              </a:rPr>
              <a:t>.</a:t>
            </a:r>
          </a:p>
          <a:p>
            <a:pPr lvl="0" algn="just">
              <a:lnSpc>
                <a:spcPct val="90000"/>
              </a:lnSpc>
            </a:pPr>
            <a:endParaRPr lang="ru-RU" sz="300" dirty="0">
              <a:solidFill>
                <a:srgbClr val="000099"/>
              </a:solidFill>
            </a:endParaRPr>
          </a:p>
          <a:p>
            <a:pPr lvl="0" algn="just">
              <a:lnSpc>
                <a:spcPct val="90000"/>
              </a:lnSpc>
            </a:pPr>
            <a:r>
              <a:rPr lang="en-US" sz="1150" b="1" dirty="0" smtClean="0">
                <a:solidFill>
                  <a:srgbClr val="000099"/>
                </a:solidFill>
              </a:rPr>
              <a:t>3. </a:t>
            </a:r>
            <a:r>
              <a:rPr lang="ru-RU" sz="1150" b="1" dirty="0" smtClean="0">
                <a:solidFill>
                  <a:srgbClr val="000099"/>
                </a:solidFill>
              </a:rPr>
              <a:t>XML </a:t>
            </a:r>
            <a:r>
              <a:rPr lang="ru-RU" sz="1150" b="1" dirty="0">
                <a:solidFill>
                  <a:srgbClr val="000099"/>
                </a:solidFill>
              </a:rPr>
              <a:t>будет совместим с SGML.</a:t>
            </a:r>
          </a:p>
          <a:p>
            <a:pPr lvl="0" algn="just">
              <a:lnSpc>
                <a:spcPct val="90000"/>
              </a:lnSpc>
            </a:pPr>
            <a:r>
              <a:rPr lang="ru-RU" sz="1150" dirty="0">
                <a:solidFill>
                  <a:srgbClr val="000099"/>
                </a:solidFill>
              </a:rPr>
              <a:t>XML является специализированной ветвью SGML. Преимущество здесь заключается в простоте адаптации программных средств SGML для работы с </a:t>
            </a:r>
            <a:r>
              <a:rPr lang="en-US" sz="1150" dirty="0" smtClean="0">
                <a:solidFill>
                  <a:srgbClr val="000099"/>
                </a:solidFill>
              </a:rPr>
              <a:t>X</a:t>
            </a:r>
            <a:r>
              <a:rPr lang="ru-RU" sz="1150" dirty="0" smtClean="0">
                <a:solidFill>
                  <a:srgbClr val="000099"/>
                </a:solidFill>
              </a:rPr>
              <a:t>ML.</a:t>
            </a:r>
          </a:p>
          <a:p>
            <a:pPr lvl="0" algn="just">
              <a:lnSpc>
                <a:spcPct val="90000"/>
              </a:lnSpc>
            </a:pPr>
            <a:endParaRPr lang="ru-RU" sz="300" dirty="0">
              <a:solidFill>
                <a:srgbClr val="000099"/>
              </a:solidFill>
            </a:endParaRPr>
          </a:p>
          <a:p>
            <a:pPr lvl="0" algn="just">
              <a:lnSpc>
                <a:spcPct val="90000"/>
              </a:lnSpc>
            </a:pPr>
            <a:r>
              <a:rPr lang="en-US" sz="1150" b="1" dirty="0" smtClean="0">
                <a:solidFill>
                  <a:srgbClr val="000099"/>
                </a:solidFill>
              </a:rPr>
              <a:t>4. </a:t>
            </a:r>
            <a:r>
              <a:rPr lang="ru-RU" sz="1150" b="1" dirty="0" smtClean="0">
                <a:solidFill>
                  <a:srgbClr val="000099"/>
                </a:solidFill>
              </a:rPr>
              <a:t>Будет </a:t>
            </a:r>
            <a:r>
              <a:rPr lang="ru-RU" sz="1150" b="1" dirty="0">
                <a:solidFill>
                  <a:srgbClr val="000099"/>
                </a:solidFill>
              </a:rPr>
              <a:t>легче писать программы, обрабатывающие XML-документы.</a:t>
            </a:r>
          </a:p>
          <a:p>
            <a:pPr lvl="0" algn="just">
              <a:lnSpc>
                <a:spcPct val="90000"/>
              </a:lnSpc>
            </a:pPr>
            <a:r>
              <a:rPr lang="ru-RU" sz="1150" dirty="0">
                <a:solidFill>
                  <a:srgbClr val="000099"/>
                </a:solidFill>
              </a:rPr>
              <a:t>Для практического использования XML необходимо, чтобы было достаточно просто писать браузеры и другие программы, обрабатывающие XML-документы. На деле основной причиной выделения XML из SGML была доступность написания программ для обработки XML-документов.</a:t>
            </a:r>
          </a:p>
          <a:p>
            <a:pPr lvl="0" algn="just">
              <a:lnSpc>
                <a:spcPct val="90000"/>
              </a:lnSpc>
            </a:pPr>
            <a:r>
              <a:rPr lang="ru-RU" sz="1150" dirty="0">
                <a:solidFill>
                  <a:srgbClr val="000099"/>
                </a:solidFill>
              </a:rPr>
              <a:t>Все перечисленные далее свойства являются в той или иной степени производными этой основной концепции</a:t>
            </a:r>
            <a:r>
              <a:rPr lang="ru-RU" sz="1150" dirty="0" smtClean="0">
                <a:solidFill>
                  <a:srgbClr val="000099"/>
                </a:solidFill>
              </a:rPr>
              <a:t>.</a:t>
            </a:r>
          </a:p>
          <a:p>
            <a:pPr lvl="0" algn="just">
              <a:lnSpc>
                <a:spcPct val="90000"/>
              </a:lnSpc>
            </a:pPr>
            <a:endParaRPr lang="ru-RU" sz="300" dirty="0">
              <a:solidFill>
                <a:srgbClr val="000099"/>
              </a:solidFill>
            </a:endParaRPr>
          </a:p>
          <a:p>
            <a:pPr lvl="0" algn="just">
              <a:lnSpc>
                <a:spcPct val="90000"/>
              </a:lnSpc>
            </a:pPr>
            <a:r>
              <a:rPr lang="en-US" sz="1150" b="1" dirty="0" smtClean="0">
                <a:solidFill>
                  <a:srgbClr val="000099"/>
                </a:solidFill>
              </a:rPr>
              <a:t>5. </a:t>
            </a:r>
            <a:r>
              <a:rPr lang="ru-RU" sz="1150" b="1" dirty="0" smtClean="0">
                <a:solidFill>
                  <a:srgbClr val="000099"/>
                </a:solidFill>
              </a:rPr>
              <a:t>Количество </a:t>
            </a:r>
            <a:r>
              <a:rPr lang="ru-RU" sz="1150" b="1" dirty="0">
                <a:solidFill>
                  <a:srgbClr val="000099"/>
                </a:solidFill>
              </a:rPr>
              <a:t>дополнительных функций в XML должно быть минимальным, а в идеале – нулевым.</a:t>
            </a:r>
          </a:p>
          <a:p>
            <a:pPr lvl="0" algn="just">
              <a:lnSpc>
                <a:spcPct val="90000"/>
              </a:lnSpc>
            </a:pPr>
            <a:r>
              <a:rPr lang="ru-RU" sz="1150" dirty="0">
                <a:solidFill>
                  <a:srgbClr val="000099"/>
                </a:solidFill>
              </a:rPr>
              <a:t>Минимальное число дополнительных функций в XML упрощает написание программ для обработки XML-документов. Изобилие дополнительных подключаемых функций в SGML стало основной причиной, обусловившей его практическую непригодность для представления </a:t>
            </a:r>
            <a:r>
              <a:rPr lang="ru-RU" sz="1150" dirty="0" err="1">
                <a:solidFill>
                  <a:srgbClr val="000099"/>
                </a:solidFill>
              </a:rPr>
              <a:t>Web</a:t>
            </a:r>
            <a:r>
              <a:rPr lang="ru-RU" sz="1150" dirty="0">
                <a:solidFill>
                  <a:srgbClr val="000099"/>
                </a:solidFill>
              </a:rPr>
              <a:t>-документов. Дополнительные функции SGML требуют переопределения символов-разделителей для тегов (обычно &lt;</a:t>
            </a:r>
            <a:r>
              <a:rPr lang="ru-RU" sz="1150" dirty="0" err="1">
                <a:solidFill>
                  <a:srgbClr val="000099"/>
                </a:solidFill>
              </a:rPr>
              <a:t>and</a:t>
            </a:r>
            <a:r>
              <a:rPr lang="ru-RU" sz="1150" dirty="0">
                <a:solidFill>
                  <a:srgbClr val="000099"/>
                </a:solidFill>
              </a:rPr>
              <a:t>&gt; ) и пропуск конечного тега с целью обнаружения процессором конца элемента. При строгом написании программы обработки SGML-документов необходимо учитывать возможность появления всех дополнительных функций, даже если они редко встречаются</a:t>
            </a:r>
            <a:r>
              <a:rPr lang="ru-RU" sz="1150" dirty="0" smtClean="0">
                <a:solidFill>
                  <a:srgbClr val="000099"/>
                </a:solidFill>
              </a:rPr>
              <a:t>.</a:t>
            </a:r>
            <a:endParaRPr lang="ru-RU" sz="115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93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sz="2000" b="1" dirty="0">
                <a:solidFill>
                  <a:srgbClr val="000099"/>
                </a:solidFill>
              </a:rPr>
              <a:t>Предназначение и цели применения </a:t>
            </a:r>
            <a:r>
              <a:rPr lang="en-US" sz="2000" b="1" dirty="0">
                <a:solidFill>
                  <a:srgbClr val="000099"/>
                </a:solidFill>
              </a:rPr>
              <a:t>XML</a:t>
            </a:r>
            <a:endParaRPr lang="ru-RU" sz="2000" b="1" dirty="0">
              <a:solidFill>
                <a:srgbClr val="000099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461651"/>
            <a:ext cx="9144000" cy="4301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150" b="1" dirty="0">
                <a:solidFill>
                  <a:srgbClr val="000099"/>
                </a:solidFill>
              </a:rPr>
              <a:t>6. XML-документы должны быть понятными и ясными для пользователя.</a:t>
            </a:r>
          </a:p>
          <a:p>
            <a:pPr algn="just"/>
            <a:r>
              <a:rPr lang="ru-RU" sz="1150" dirty="0">
                <a:solidFill>
                  <a:srgbClr val="000099"/>
                </a:solidFill>
              </a:rPr>
              <a:t>XML призван стать </a:t>
            </a:r>
            <a:r>
              <a:rPr lang="ru-RU" sz="1150" dirty="0" smtClean="0">
                <a:solidFill>
                  <a:srgbClr val="000099"/>
                </a:solidFill>
              </a:rPr>
              <a:t>универсальным языком </a:t>
            </a:r>
            <a:r>
              <a:rPr lang="ru-RU" sz="1150" dirty="0">
                <a:solidFill>
                  <a:srgbClr val="000099"/>
                </a:solidFill>
              </a:rPr>
              <a:t>для обмена информацией среди пользователей и программ по всему миру. В соответствии с этой концепцией пользователи, а также специализированные программы, должны иметь возможность создавать и прочитывать XML-документы. Доступность и прозрачность для пользователя выделяют XML из большинства других форматов, применяемых при построении баз данных и текстовых документов.</a:t>
            </a:r>
          </a:p>
          <a:p>
            <a:pPr algn="just"/>
            <a:r>
              <a:rPr lang="ru-RU" sz="1150" dirty="0">
                <a:solidFill>
                  <a:srgbClr val="000099"/>
                </a:solidFill>
              </a:rPr>
              <a:t>Пользователь может легко прочесть XML-документ, поскольку он описан простым текстом и имеет логичную иерархическую структуру в виде дерева. Вы можете упростить XML-документы, назначив информативные имена для элементов, атрибутов и объектов, а также добавив полезные комментарии. </a:t>
            </a:r>
            <a:endParaRPr lang="ru-RU" sz="1150" dirty="0" smtClean="0">
              <a:solidFill>
                <a:srgbClr val="000099"/>
              </a:solidFill>
            </a:endParaRPr>
          </a:p>
          <a:p>
            <a:pPr algn="just"/>
            <a:endParaRPr lang="ru-RU" sz="300" b="1" dirty="0" smtClean="0">
              <a:solidFill>
                <a:srgbClr val="000099"/>
              </a:solidFill>
            </a:endParaRPr>
          </a:p>
          <a:p>
            <a:pPr algn="just"/>
            <a:r>
              <a:rPr lang="ru-RU" sz="1150" b="1" dirty="0" smtClean="0">
                <a:solidFill>
                  <a:srgbClr val="000099"/>
                </a:solidFill>
              </a:rPr>
              <a:t>7</a:t>
            </a:r>
            <a:r>
              <a:rPr lang="ru-RU" sz="1150" b="1" dirty="0">
                <a:solidFill>
                  <a:srgbClr val="000099"/>
                </a:solidFill>
              </a:rPr>
              <a:t>. Разработка XML должна быть завершена достаточно быстро.</a:t>
            </a:r>
          </a:p>
          <a:p>
            <a:pPr algn="just"/>
            <a:r>
              <a:rPr lang="ru-RU" sz="1150" dirty="0">
                <a:solidFill>
                  <a:srgbClr val="000099"/>
                </a:solidFill>
              </a:rPr>
              <a:t>XML станет общепринятым стандартом лишь в том случае, если программисты и пользователи примут его. Следует создать этот стандарт до того, как общество примет альтернативные стандарты, которые все быстрее создаются компаниями-разработчиками программного обеспечения</a:t>
            </a:r>
            <a:r>
              <a:rPr lang="ru-RU" sz="1150" dirty="0" smtClean="0">
                <a:solidFill>
                  <a:srgbClr val="000099"/>
                </a:solidFill>
              </a:rPr>
              <a:t>.</a:t>
            </a:r>
          </a:p>
          <a:p>
            <a:pPr algn="just"/>
            <a:endParaRPr lang="ru-RU" sz="300" dirty="0">
              <a:solidFill>
                <a:srgbClr val="000099"/>
              </a:solidFill>
            </a:endParaRPr>
          </a:p>
          <a:p>
            <a:pPr algn="just"/>
            <a:r>
              <a:rPr lang="ru-RU" sz="1150" b="1" dirty="0">
                <a:solidFill>
                  <a:srgbClr val="000099"/>
                </a:solidFill>
              </a:rPr>
              <a:t>8. Язык XML должен быть формальным и кратким.</a:t>
            </a:r>
          </a:p>
          <a:p>
            <a:pPr algn="just"/>
            <a:r>
              <a:rPr lang="ru-RU" sz="1150" dirty="0">
                <a:solidFill>
                  <a:srgbClr val="000099"/>
                </a:solidFill>
              </a:rPr>
              <a:t>Спецификация XML написана на формальном языке, используемом для представления компьютерных языков, с нотацией, известной как расширенная форма </a:t>
            </a:r>
            <a:r>
              <a:rPr lang="ru-RU" sz="1150" dirty="0" err="1">
                <a:solidFill>
                  <a:srgbClr val="000099"/>
                </a:solidFill>
              </a:rPr>
              <a:t>Бакус</a:t>
            </a:r>
            <a:r>
              <a:rPr lang="ru-RU" sz="1150" dirty="0">
                <a:solidFill>
                  <a:srgbClr val="000099"/>
                </a:solidFill>
              </a:rPr>
              <a:t>-Наура (</a:t>
            </a:r>
            <a:r>
              <a:rPr lang="ru-RU" sz="1150" dirty="0" err="1">
                <a:solidFill>
                  <a:srgbClr val="000099"/>
                </a:solidFill>
              </a:rPr>
              <a:t>Extended</a:t>
            </a:r>
            <a:r>
              <a:rPr lang="ru-RU" sz="1150" dirty="0">
                <a:solidFill>
                  <a:srgbClr val="000099"/>
                </a:solidFill>
              </a:rPr>
              <a:t> </a:t>
            </a:r>
            <a:r>
              <a:rPr lang="ru-RU" sz="1150" dirty="0" err="1">
                <a:solidFill>
                  <a:srgbClr val="000099"/>
                </a:solidFill>
              </a:rPr>
              <a:t>Backus-Naur</a:t>
            </a:r>
            <a:r>
              <a:rPr lang="ru-RU" sz="1150" dirty="0">
                <a:solidFill>
                  <a:srgbClr val="000099"/>
                </a:solidFill>
              </a:rPr>
              <a:t> </a:t>
            </a:r>
            <a:r>
              <a:rPr lang="ru-RU" sz="1150" dirty="0" err="1">
                <a:solidFill>
                  <a:srgbClr val="000099"/>
                </a:solidFill>
              </a:rPr>
              <a:t>Form</a:t>
            </a:r>
            <a:r>
              <a:rPr lang="ru-RU" sz="1150" dirty="0">
                <a:solidFill>
                  <a:srgbClr val="000099"/>
                </a:solidFill>
              </a:rPr>
              <a:t> (EBNF)). Этот формальный язык, хотя и достаточно сложен для восприятия, лишен двусмысленности и существенно облегчает написание XML-документов, а в особенности программ для их обработки</a:t>
            </a:r>
            <a:r>
              <a:rPr lang="ru-RU" sz="1150" dirty="0" smtClean="0">
                <a:solidFill>
                  <a:srgbClr val="000099"/>
                </a:solidFill>
              </a:rPr>
              <a:t>.</a:t>
            </a:r>
          </a:p>
          <a:p>
            <a:pPr algn="just"/>
            <a:endParaRPr lang="ru-RU" sz="300" dirty="0">
              <a:solidFill>
                <a:srgbClr val="000099"/>
              </a:solidFill>
            </a:endParaRPr>
          </a:p>
          <a:p>
            <a:pPr algn="just"/>
            <a:r>
              <a:rPr lang="ru-RU" sz="1150" b="1" dirty="0" smtClean="0">
                <a:solidFill>
                  <a:srgbClr val="000099"/>
                </a:solidFill>
              </a:rPr>
              <a:t>9. XML-документы </a:t>
            </a:r>
            <a:r>
              <a:rPr lang="ru-RU" sz="1150" b="1" dirty="0">
                <a:solidFill>
                  <a:srgbClr val="000099"/>
                </a:solidFill>
              </a:rPr>
              <a:t>будет проще создавать.</a:t>
            </a:r>
          </a:p>
          <a:p>
            <a:pPr algn="just"/>
            <a:r>
              <a:rPr lang="ru-RU" sz="1150" dirty="0">
                <a:solidFill>
                  <a:srgbClr val="000099"/>
                </a:solidFill>
              </a:rPr>
              <a:t>При практическом использовании XML как языка разметки для </a:t>
            </a:r>
            <a:r>
              <a:rPr lang="ru-RU" sz="1150" dirty="0" err="1">
                <a:solidFill>
                  <a:srgbClr val="000099"/>
                </a:solidFill>
              </a:rPr>
              <a:t>Web</a:t>
            </a:r>
            <a:r>
              <a:rPr lang="ru-RU" sz="1150" dirty="0">
                <a:solidFill>
                  <a:srgbClr val="000099"/>
                </a:solidFill>
              </a:rPr>
              <a:t>-документов упрощается не только написание обрабатывающих программ, но и процесс создания самих XML-документов</a:t>
            </a:r>
            <a:r>
              <a:rPr lang="ru-RU" sz="1150" dirty="0" smtClean="0">
                <a:solidFill>
                  <a:srgbClr val="000099"/>
                </a:solidFill>
              </a:rPr>
              <a:t>.</a:t>
            </a:r>
          </a:p>
          <a:p>
            <a:pPr algn="just"/>
            <a:endParaRPr lang="ru-RU" sz="300" dirty="0">
              <a:solidFill>
                <a:srgbClr val="000099"/>
              </a:solidFill>
            </a:endParaRPr>
          </a:p>
          <a:p>
            <a:pPr algn="just"/>
            <a:r>
              <a:rPr lang="ru-RU" sz="1150" b="1" dirty="0">
                <a:solidFill>
                  <a:srgbClr val="000099"/>
                </a:solidFill>
              </a:rPr>
              <a:t>10</a:t>
            </a:r>
            <a:r>
              <a:rPr lang="ru-RU" sz="1150" b="1" dirty="0" smtClean="0">
                <a:solidFill>
                  <a:srgbClr val="000099"/>
                </a:solidFill>
              </a:rPr>
              <a:t>. Сжатой </a:t>
            </a:r>
            <a:r>
              <a:rPr lang="ru-RU" sz="1150" b="1" dirty="0">
                <a:solidFill>
                  <a:srgbClr val="000099"/>
                </a:solidFill>
              </a:rPr>
              <a:t>форме при XML-разметке придается минимальное значение.</a:t>
            </a:r>
          </a:p>
          <a:p>
            <a:pPr algn="just"/>
            <a:r>
              <a:rPr lang="ru-RU" sz="1150" dirty="0" smtClean="0">
                <a:solidFill>
                  <a:srgbClr val="000099"/>
                </a:solidFill>
              </a:rPr>
              <a:t>XML-разметка </a:t>
            </a:r>
            <a:r>
              <a:rPr lang="ru-RU" sz="1150" dirty="0">
                <a:solidFill>
                  <a:srgbClr val="000099"/>
                </a:solidFill>
              </a:rPr>
              <a:t>не должна быть излишне сжатой, чтобы не вступать в противоречие с </a:t>
            </a:r>
            <a:r>
              <a:rPr lang="ru-RU" sz="1150" dirty="0" smtClean="0">
                <a:solidFill>
                  <a:srgbClr val="000099"/>
                </a:solidFill>
              </a:rPr>
              <a:t>целью 6.</a:t>
            </a:r>
            <a:endParaRPr lang="ru-RU" sz="115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69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sz="2000" b="1" dirty="0" smtClean="0">
                <a:solidFill>
                  <a:srgbClr val="000099"/>
                </a:solidFill>
              </a:rPr>
              <a:t>Примеры использование </a:t>
            </a:r>
            <a:r>
              <a:rPr lang="en-US" sz="2000" b="1" dirty="0" smtClean="0">
                <a:solidFill>
                  <a:srgbClr val="000099"/>
                </a:solidFill>
              </a:rPr>
              <a:t>XML</a:t>
            </a:r>
            <a:r>
              <a:rPr lang="ru-RU" sz="2000" b="1" dirty="0" smtClean="0">
                <a:solidFill>
                  <a:srgbClr val="000099"/>
                </a:solidFill>
              </a:rPr>
              <a:t>-документов</a:t>
            </a:r>
            <a:endParaRPr lang="ru-RU" sz="2000" b="1" dirty="0">
              <a:solidFill>
                <a:srgbClr val="000099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483518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200" dirty="0">
                <a:solidFill>
                  <a:srgbClr val="000099"/>
                </a:solidFill>
              </a:rPr>
              <a:t>XML — язык разметки, другими словами, средство описания документа. Именно в нише документов, текстов, где доля разнотипных символьных данных велика, а доля разметки мала — XML успешен. С другой стороны, обмен данными в открытых системах не сводится к обмену документами. Избыточность разметки XML (а в целях разработки языка прямо указано, что лаконичность не является приоритетом проекта) сказывается в ситуациях, когда данные не вписываются в традиционную модель документа. Лента новостей, например, оформляемая с использованием синтаксиса XML (форматы RSS, </a:t>
            </a:r>
            <a:r>
              <a:rPr lang="ru-RU" sz="1200" dirty="0" err="1">
                <a:solidFill>
                  <a:srgbClr val="000099"/>
                </a:solidFill>
              </a:rPr>
              <a:t>Atom</a:t>
            </a:r>
            <a:r>
              <a:rPr lang="ru-RU" sz="1200" dirty="0">
                <a:solidFill>
                  <a:srgbClr val="000099"/>
                </a:solidFill>
              </a:rPr>
              <a:t>), представляет собой не документ в традиционном понимании, а поток однотипных мини-документов — многословная и избыточная разметка в этом случае составляет существенную часть передаваемых данных.</a:t>
            </a:r>
          </a:p>
          <a:p>
            <a:pPr algn="just"/>
            <a:endParaRPr lang="ru-RU" sz="1200" dirty="0" smtClean="0">
              <a:solidFill>
                <a:srgbClr val="000099"/>
              </a:solidFill>
            </a:endParaRPr>
          </a:p>
          <a:p>
            <a:pPr algn="just"/>
            <a:r>
              <a:rPr lang="ru-RU" sz="1200" dirty="0" smtClean="0">
                <a:solidFill>
                  <a:srgbClr val="000099"/>
                </a:solidFill>
              </a:rPr>
              <a:t>Сотни </a:t>
            </a:r>
            <a:r>
              <a:rPr lang="ru-RU" sz="1200" dirty="0">
                <a:solidFill>
                  <a:srgbClr val="000099"/>
                </a:solidFill>
              </a:rPr>
              <a:t>форматов документов были разработаны с использованы синтаксиса </a:t>
            </a:r>
            <a:r>
              <a:rPr lang="en-US" sz="1200" dirty="0">
                <a:solidFill>
                  <a:srgbClr val="000099"/>
                </a:solidFill>
              </a:rPr>
              <a:t>XML</a:t>
            </a:r>
            <a:r>
              <a:rPr lang="ru-RU" sz="1200" dirty="0">
                <a:solidFill>
                  <a:srgbClr val="000099"/>
                </a:solidFill>
              </a:rPr>
              <a:t>, </a:t>
            </a:r>
            <a:r>
              <a:rPr lang="ru-RU" sz="1200" dirty="0" smtClean="0">
                <a:solidFill>
                  <a:srgbClr val="000099"/>
                </a:solidFill>
              </a:rPr>
              <a:t>например</a:t>
            </a:r>
            <a:r>
              <a:rPr lang="ru-RU" sz="1200" dirty="0">
                <a:solidFill>
                  <a:srgbClr val="000099"/>
                </a:solidFill>
              </a:rPr>
              <a:t>,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>
                <a:solidFill>
                  <a:srgbClr val="000099"/>
                </a:solidFill>
              </a:rPr>
              <a:t>SOAP, SVG</a:t>
            </a:r>
            <a:r>
              <a:rPr lang="ru-RU" sz="1200" dirty="0">
                <a:solidFill>
                  <a:srgbClr val="000099"/>
                </a:solidFill>
              </a:rPr>
              <a:t> или</a:t>
            </a:r>
            <a:r>
              <a:rPr lang="en-US" sz="1200" dirty="0">
                <a:solidFill>
                  <a:srgbClr val="000099"/>
                </a:solidFill>
              </a:rPr>
              <a:t> XHTML. </a:t>
            </a:r>
            <a:r>
              <a:rPr lang="ru-RU" sz="1200" dirty="0" smtClean="0">
                <a:solidFill>
                  <a:srgbClr val="000099"/>
                </a:solidFill>
              </a:rPr>
              <a:t>Другим </a:t>
            </a:r>
            <a:r>
              <a:rPr lang="ru-RU" sz="1200" dirty="0">
                <a:solidFill>
                  <a:srgbClr val="000099"/>
                </a:solidFill>
              </a:rPr>
              <a:t>примером применения </a:t>
            </a:r>
            <a:r>
              <a:rPr lang="en-US" sz="1200" dirty="0">
                <a:solidFill>
                  <a:srgbClr val="000099"/>
                </a:solidFill>
              </a:rPr>
              <a:t>XML</a:t>
            </a:r>
            <a:r>
              <a:rPr lang="ru-RU" sz="1200" dirty="0">
                <a:solidFill>
                  <a:srgbClr val="000099"/>
                </a:solidFill>
              </a:rPr>
              <a:t> является </a:t>
            </a:r>
            <a:r>
              <a:rPr lang="en-US" sz="1200" dirty="0">
                <a:solidFill>
                  <a:srgbClr val="000099"/>
                </a:solidFill>
              </a:rPr>
              <a:t>XMPP – </a:t>
            </a:r>
            <a:r>
              <a:rPr lang="ru-RU" sz="1200" dirty="0">
                <a:solidFill>
                  <a:srgbClr val="000099"/>
                </a:solidFill>
              </a:rPr>
              <a:t>открытый</a:t>
            </a:r>
            <a:r>
              <a:rPr lang="en-US" sz="1200" dirty="0">
                <a:solidFill>
                  <a:srgbClr val="000099"/>
                </a:solidFill>
              </a:rPr>
              <a:t> </a:t>
            </a:r>
            <a:r>
              <a:rPr lang="ru-RU" sz="1200" dirty="0">
                <a:solidFill>
                  <a:srgbClr val="000099"/>
                </a:solidFill>
              </a:rPr>
              <a:t>и свободный для использования протокол для мгновенного обмена сообщениями и информацией о присутствии в режиме, близком к режиму реального времени. Изначально спроектированный легко расширяемым, протокол, помимо передачи текстовых сообщений, поддерживает передачу голоса, видео и файлов по сети.</a:t>
            </a:r>
          </a:p>
          <a:p>
            <a:pPr algn="just"/>
            <a:endParaRPr lang="ru-RU" sz="1200" dirty="0" smtClean="0">
              <a:solidFill>
                <a:srgbClr val="000099"/>
              </a:solidFill>
            </a:endParaRPr>
          </a:p>
          <a:p>
            <a:pPr algn="just"/>
            <a:r>
              <a:rPr lang="ru-RU" sz="1200" dirty="0" smtClean="0">
                <a:solidFill>
                  <a:srgbClr val="000099"/>
                </a:solidFill>
              </a:rPr>
              <a:t>Многие </a:t>
            </a:r>
            <a:r>
              <a:rPr lang="ru-RU" sz="1200" dirty="0">
                <a:solidFill>
                  <a:srgbClr val="000099"/>
                </a:solidFill>
              </a:rPr>
              <a:t>стандарты данных, например </a:t>
            </a:r>
            <a:r>
              <a:rPr lang="en-US" sz="1200" dirty="0">
                <a:solidFill>
                  <a:srgbClr val="000099"/>
                </a:solidFill>
              </a:rPr>
              <a:t>HL7, OTA, </a:t>
            </a:r>
            <a:r>
              <a:rPr lang="en-US" sz="1200" dirty="0" err="1">
                <a:solidFill>
                  <a:srgbClr val="000099"/>
                </a:solidFill>
              </a:rPr>
              <a:t>FpML</a:t>
            </a:r>
            <a:r>
              <a:rPr lang="en-US" sz="1200" dirty="0">
                <a:solidFill>
                  <a:srgbClr val="000099"/>
                </a:solidFill>
              </a:rPr>
              <a:t>, MISMO, NIEM</a:t>
            </a:r>
            <a:r>
              <a:rPr lang="ru-RU" sz="1200" dirty="0">
                <a:solidFill>
                  <a:srgbClr val="000099"/>
                </a:solidFill>
              </a:rPr>
              <a:t> и т.д., основаны на </a:t>
            </a:r>
            <a:r>
              <a:rPr lang="en-US" sz="1200" dirty="0">
                <a:solidFill>
                  <a:srgbClr val="000099"/>
                </a:solidFill>
              </a:rPr>
              <a:t>XML </a:t>
            </a:r>
            <a:r>
              <a:rPr lang="ru-RU" sz="1200" dirty="0">
                <a:solidFill>
                  <a:srgbClr val="000099"/>
                </a:solidFill>
              </a:rPr>
              <a:t>и используют инструментарий, предоставляемый спецификацией </a:t>
            </a:r>
            <a:r>
              <a:rPr lang="en-US" sz="1200" dirty="0">
                <a:solidFill>
                  <a:srgbClr val="000099"/>
                </a:solidFill>
              </a:rPr>
              <a:t>XML-</a:t>
            </a:r>
            <a:r>
              <a:rPr lang="ru-RU" sz="1200" dirty="0">
                <a:solidFill>
                  <a:srgbClr val="000099"/>
                </a:solidFill>
              </a:rPr>
              <a:t>схемы. Многие из </a:t>
            </a:r>
            <a:r>
              <a:rPr lang="ru-RU" sz="1200" dirty="0" smtClean="0">
                <a:solidFill>
                  <a:srgbClr val="000099"/>
                </a:solidFill>
              </a:rPr>
              <a:t>указанных </a:t>
            </a:r>
            <a:r>
              <a:rPr lang="ru-RU" sz="1200" dirty="0">
                <a:solidFill>
                  <a:srgbClr val="000099"/>
                </a:solidFill>
              </a:rPr>
              <a:t>стандартов довольно сложны, и спецификация нередко состоит из нескольких тысяч страниц</a:t>
            </a:r>
            <a:r>
              <a:rPr lang="ru-RU" sz="1200" dirty="0" smtClean="0">
                <a:solidFill>
                  <a:srgbClr val="000099"/>
                </a:solidFill>
              </a:rPr>
              <a:t>.</a:t>
            </a:r>
          </a:p>
          <a:p>
            <a:pPr algn="just"/>
            <a:endParaRPr lang="ru-RU" sz="1200" dirty="0" smtClean="0">
              <a:solidFill>
                <a:srgbClr val="000099"/>
              </a:solidFill>
            </a:endParaRPr>
          </a:p>
          <a:p>
            <a:pPr algn="just"/>
            <a:r>
              <a:rPr lang="ru-RU" sz="1200" dirty="0" smtClean="0">
                <a:solidFill>
                  <a:srgbClr val="000099"/>
                </a:solidFill>
              </a:rPr>
              <a:t>Другая </a:t>
            </a:r>
            <a:r>
              <a:rPr lang="ru-RU" sz="1200" dirty="0">
                <a:solidFill>
                  <a:srgbClr val="000099"/>
                </a:solidFill>
              </a:rPr>
              <a:t>ситуация, когда форматы XML могут оказаться не лучшим решением — работа с данными с простой структурой и небольшим по объёму содержанием полей данных. В этом случае доля разметки в общем объёме велика, а программная обработка XML может оказаться неоправданно затратной, по сравнению с работой с данными более простой структуры. В этой области разработчики рассматривают средства, изначально ориентированные на данные, такие как INI, YAML, JSON</a:t>
            </a:r>
            <a:r>
              <a:rPr lang="ru-RU" sz="1200" dirty="0" smtClean="0">
                <a:solidFill>
                  <a:srgbClr val="000099"/>
                </a:solidFill>
              </a:rPr>
              <a:t>.</a:t>
            </a:r>
            <a:endParaRPr lang="ru-RU" sz="12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71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По_умолчанию">
  <a:themeElements>
    <a:clrScheme name="1_По_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По_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По_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о_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о_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о_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о_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о_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о_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о_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о_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о_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о_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о_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Спец_оформление">
  <a:themeElements>
    <a:clrScheme name="Спец_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пец_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Спец_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_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_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_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_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_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_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_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_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_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_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_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Спец_оформление">
  <a:themeElements>
    <a:clrScheme name="1_Спец_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Спец_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Спец_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_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_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_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_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_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_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_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_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_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_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_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TestMatIV_GGE</Template>
  <TotalTime>10578</TotalTime>
  <Words>4227</Words>
  <Application>Microsoft Office PowerPoint</Application>
  <PresentationFormat>Экран (16:9)</PresentationFormat>
  <Paragraphs>277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16</vt:i4>
      </vt:variant>
    </vt:vector>
  </HeadingPairs>
  <TitlesOfParts>
    <vt:vector size="19" baseType="lpstr">
      <vt:lpstr>1_По_умолчанию</vt:lpstr>
      <vt:lpstr>Спец_оформление</vt:lpstr>
      <vt:lpstr>1_Спец_оформление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+++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Artem Eremin</dc:creator>
  <cp:lastModifiedBy>EA</cp:lastModifiedBy>
  <cp:revision>450</cp:revision>
  <dcterms:created xsi:type="dcterms:W3CDTF">2014-10-05T21:41:36Z</dcterms:created>
  <dcterms:modified xsi:type="dcterms:W3CDTF">2019-09-05T11:39:54Z</dcterms:modified>
</cp:coreProperties>
</file>