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50" r:id="rId1"/>
    <p:sldMasterId id="2147483651" r:id="rId2"/>
    <p:sldMasterId id="2147483652" r:id="rId3"/>
  </p:sldMasterIdLst>
  <p:notesMasterIdLst>
    <p:notesMasterId r:id="rId22"/>
  </p:notesMasterIdLst>
  <p:handoutMasterIdLst>
    <p:handoutMasterId r:id="rId23"/>
  </p:handoutMasterIdLst>
  <p:sldIdLst>
    <p:sldId id="330" r:id="rId4"/>
    <p:sldId id="489" r:id="rId5"/>
    <p:sldId id="559" r:id="rId6"/>
    <p:sldId id="560" r:id="rId7"/>
    <p:sldId id="561" r:id="rId8"/>
    <p:sldId id="563" r:id="rId9"/>
    <p:sldId id="564" r:id="rId10"/>
    <p:sldId id="565" r:id="rId11"/>
    <p:sldId id="566" r:id="rId12"/>
    <p:sldId id="567" r:id="rId13"/>
    <p:sldId id="568" r:id="rId14"/>
    <p:sldId id="569" r:id="rId15"/>
    <p:sldId id="570" r:id="rId16"/>
    <p:sldId id="571" r:id="rId17"/>
    <p:sldId id="572" r:id="rId18"/>
    <p:sldId id="573" r:id="rId19"/>
    <p:sldId id="574" r:id="rId20"/>
    <p:sldId id="575" r:id="rId21"/>
  </p:sldIdLst>
  <p:sldSz cx="9144000" cy="5143500" type="screen16x9"/>
  <p:notesSz cx="6797675" cy="9926638"/>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009900"/>
    <a:srgbClr val="CC3300"/>
    <a:srgbClr val="E6AF00"/>
    <a:srgbClr val="ABDB77"/>
    <a:srgbClr val="FFCD2D"/>
    <a:srgbClr val="33CC33"/>
    <a:srgbClr val="0000FF"/>
    <a:srgbClr val="7AFF0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Светлы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p:cViewPr>
        <p:scale>
          <a:sx n="125" d="100"/>
          <a:sy n="125" d="100"/>
        </p:scale>
        <p:origin x="-254" y="-58"/>
      </p:cViewPr>
      <p:guideLst>
        <p:guide orient="horz" pos="2160"/>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3307"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410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410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A5047A-564B-4049-B33E-ABAAD6DCDECE}" type="slidenum">
              <a:rPr lang="ru-RU"/>
              <a:pPr/>
              <a:t>‹#›</a:t>
            </a:fld>
            <a:endParaRPr lang="ru-RU"/>
          </a:p>
        </p:txBody>
      </p:sp>
    </p:spTree>
    <p:extLst>
      <p:ext uri="{BB962C8B-B14F-4D97-AF65-F5344CB8AC3E}">
        <p14:creationId xmlns:p14="http://schemas.microsoft.com/office/powerpoint/2010/main" val="2732573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717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71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71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00A0A8-AB5C-4C32-B4F6-5DC54282A0FB}" type="slidenum">
              <a:rPr lang="ru-RU"/>
              <a:pPr/>
              <a:t>‹#›</a:t>
            </a:fld>
            <a:endParaRPr lang="ru-RU"/>
          </a:p>
        </p:txBody>
      </p:sp>
    </p:spTree>
    <p:extLst>
      <p:ext uri="{BB962C8B-B14F-4D97-AF65-F5344CB8AC3E}">
        <p14:creationId xmlns:p14="http://schemas.microsoft.com/office/powerpoint/2010/main" val="9206280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141685"/>
            <a:ext cx="2171700" cy="465891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228600" y="141685"/>
            <a:ext cx="6362700" cy="465891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2286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bwMode="auto">
          <a:xfrm>
            <a:off x="228600" y="141685"/>
            <a:ext cx="8686800" cy="7560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Hier klicken, um.</a:t>
            </a:r>
          </a:p>
        </p:txBody>
      </p:sp>
      <p:sp>
        <p:nvSpPr>
          <p:cNvPr id="411651" name="Rectangle 3"/>
          <p:cNvSpPr>
            <a:spLocks noGrp="1" noChangeArrowheads="1"/>
          </p:cNvSpPr>
          <p:nvPr>
            <p:ph type="body" idx="1"/>
          </p:nvPr>
        </p:nvSpPr>
        <p:spPr bwMode="auto">
          <a:xfrm>
            <a:off x="228600" y="951310"/>
            <a:ext cx="8686800" cy="38492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smtClean="0"/>
              <a:t>Hier</a:t>
            </a:r>
            <a:r>
              <a:rPr lang="en-US" dirty="0" smtClean="0"/>
              <a:t> </a:t>
            </a:r>
            <a:r>
              <a:rPr lang="en-US" dirty="0" err="1" smtClean="0"/>
              <a:t>klicken</a:t>
            </a:r>
            <a:r>
              <a:rPr lang="en-US" dirty="0" smtClean="0"/>
              <a:t>, um Master-</a:t>
            </a:r>
            <a:r>
              <a:rPr lang="en-US" dirty="0" err="1" smtClean="0"/>
              <a:t>Textformat</a:t>
            </a:r>
            <a:r>
              <a:rPr lang="en-US" dirty="0" smtClean="0"/>
              <a:t> </a:t>
            </a:r>
            <a:r>
              <a:rPr lang="en-US" dirty="0" err="1" smtClean="0"/>
              <a:t>zu</a:t>
            </a:r>
            <a:r>
              <a:rPr lang="en-US" dirty="0" smtClean="0"/>
              <a:t> </a:t>
            </a:r>
            <a:r>
              <a:rPr lang="en-US" dirty="0" err="1" smtClean="0"/>
              <a:t>bearbeiten</a:t>
            </a:r>
            <a:r>
              <a:rPr lang="en-US" dirty="0" smtClean="0"/>
              <a:t>.</a:t>
            </a:r>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smtClean="0"/>
          </a:p>
        </p:txBody>
      </p:sp>
      <p:sp>
        <p:nvSpPr>
          <p:cNvPr id="411654" name="Text Box 6"/>
          <p:cNvSpPr txBox="1">
            <a:spLocks noChangeArrowheads="1"/>
          </p:cNvSpPr>
          <p:nvPr userDrawn="1"/>
        </p:nvSpPr>
        <p:spPr bwMode="auto">
          <a:xfrm>
            <a:off x="1146752" y="4763020"/>
            <a:ext cx="6822628" cy="276999"/>
          </a:xfrm>
          <a:prstGeom prst="rect">
            <a:avLst/>
          </a:prstGeom>
          <a:noFill/>
          <a:ln w="9525">
            <a:noFill/>
            <a:miter lim="800000"/>
            <a:headEnd/>
            <a:tailEnd/>
          </a:ln>
          <a:effectLst/>
        </p:spPr>
        <p:txBody>
          <a:bodyPr wrap="square">
            <a:spAutoFit/>
          </a:bodyPr>
          <a:lstStyle/>
          <a:p>
            <a:pPr algn="ctr"/>
            <a:r>
              <a:rPr lang="ru-RU" sz="1200" b="1" dirty="0" smtClean="0">
                <a:solidFill>
                  <a:srgbClr val="000099"/>
                </a:solidFill>
                <a:effectLst>
                  <a:outerShdw blurRad="38100" dist="38100" dir="2700000" algn="tl">
                    <a:srgbClr val="C0C0C0"/>
                  </a:outerShdw>
                </a:effectLst>
              </a:rPr>
              <a:t>Язык схем </a:t>
            </a:r>
            <a:r>
              <a:rPr lang="en-US" sz="1200" b="1" dirty="0" smtClean="0">
                <a:solidFill>
                  <a:srgbClr val="000099"/>
                </a:solidFill>
                <a:effectLst>
                  <a:outerShdw blurRad="38100" dist="38100" dir="2700000" algn="tl">
                    <a:srgbClr val="C0C0C0"/>
                  </a:outerShdw>
                </a:effectLst>
              </a:rPr>
              <a:t>XSD</a:t>
            </a:r>
            <a:endParaRPr lang="ru-RU" sz="1200" b="1" dirty="0" smtClean="0">
              <a:solidFill>
                <a:srgbClr val="000099"/>
              </a:solidFill>
              <a:effectLst>
                <a:outerShdw blurRad="38100" dist="38100" dir="2700000" algn="tl">
                  <a:srgbClr val="C0C0C0"/>
                </a:outerShdw>
              </a:effectLst>
            </a:endParaRPr>
          </a:p>
        </p:txBody>
      </p:sp>
      <p:sp>
        <p:nvSpPr>
          <p:cNvPr id="411655" name="Line 7"/>
          <p:cNvSpPr>
            <a:spLocks noChangeShapeType="1"/>
          </p:cNvSpPr>
          <p:nvPr userDrawn="1"/>
        </p:nvSpPr>
        <p:spPr bwMode="auto">
          <a:xfrm>
            <a:off x="71406" y="4643826"/>
            <a:ext cx="9000000" cy="0"/>
          </a:xfrm>
          <a:prstGeom prst="line">
            <a:avLst/>
          </a:prstGeom>
          <a:noFill/>
          <a:ln w="9525">
            <a:solidFill>
              <a:schemeClr val="tx1"/>
            </a:solidFill>
            <a:round/>
            <a:headEnd/>
            <a:tailEnd/>
          </a:ln>
          <a:effectLst/>
        </p:spPr>
        <p:txBody>
          <a:bodyPr wrap="none" anchor="ctr"/>
          <a:lstStyle/>
          <a:p>
            <a:endParaRPr lang="ru-RU"/>
          </a:p>
        </p:txBody>
      </p:sp>
      <p:sp>
        <p:nvSpPr>
          <p:cNvPr id="411656" name="Line 8"/>
          <p:cNvSpPr>
            <a:spLocks noChangeShapeType="1"/>
          </p:cNvSpPr>
          <p:nvPr userDrawn="1"/>
        </p:nvSpPr>
        <p:spPr bwMode="auto">
          <a:xfrm>
            <a:off x="71406" y="465535"/>
            <a:ext cx="9000000" cy="0"/>
          </a:xfrm>
          <a:prstGeom prst="line">
            <a:avLst/>
          </a:prstGeom>
          <a:noFill/>
          <a:ln w="9525">
            <a:solidFill>
              <a:schemeClr val="tx1"/>
            </a:solidFill>
            <a:round/>
            <a:headEnd/>
            <a:tailEnd/>
          </a:ln>
          <a:effectLst/>
        </p:spPr>
        <p:txBody>
          <a:bodyPr wrap="none" anchor="ctr"/>
          <a:lstStyle/>
          <a:p>
            <a:endParaRPr lang="ru-RU"/>
          </a:p>
        </p:txBody>
      </p:sp>
      <p:sp>
        <p:nvSpPr>
          <p:cNvPr id="10" name="TextBox 9"/>
          <p:cNvSpPr txBox="1"/>
          <p:nvPr userDrawn="1"/>
        </p:nvSpPr>
        <p:spPr>
          <a:xfrm>
            <a:off x="7858148" y="4747632"/>
            <a:ext cx="928694" cy="307777"/>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3C4EDDE1-E9E6-49D4-91C2-19A774C0723D}" type="slidenum">
              <a:rPr lang="ru-RU" sz="1400" b="1" i="1" baseline="0" smtClean="0">
                <a:solidFill>
                  <a:srgbClr val="C00000"/>
                </a:solidFill>
              </a:rPr>
              <a:pPr marL="0" marR="0" indent="0" algn="l" defTabSz="914400" rtl="0" eaLnBrk="1" fontAlgn="base" latinLnBrk="0" hangingPunct="1">
                <a:lnSpc>
                  <a:spcPct val="100000"/>
                </a:lnSpc>
                <a:spcBef>
                  <a:spcPct val="0"/>
                </a:spcBef>
                <a:spcAft>
                  <a:spcPct val="0"/>
                </a:spcAft>
                <a:buClrTx/>
                <a:buSzTx/>
                <a:buFontTx/>
                <a:buNone/>
                <a:tabLst/>
                <a:defRPr/>
              </a:pPr>
              <a:t>‹#›</a:t>
            </a:fld>
            <a:r>
              <a:rPr lang="ru-RU" sz="1400" b="1" i="1" baseline="0" dirty="0" smtClean="0">
                <a:solidFill>
                  <a:srgbClr val="C00000"/>
                </a:solidFill>
              </a:rPr>
              <a:t>  / </a:t>
            </a:r>
            <a:r>
              <a:rPr lang="en-US" sz="1400" b="1" i="1" baseline="0" dirty="0" smtClean="0">
                <a:solidFill>
                  <a:srgbClr val="C00000"/>
                </a:solidFill>
              </a:rPr>
              <a:t>18</a:t>
            </a:r>
            <a:r>
              <a:rPr lang="ru-RU" sz="1400" b="1" i="1" baseline="0" dirty="0" smtClean="0">
                <a:solidFill>
                  <a:srgbClr val="C00000"/>
                </a:solidFill>
              </a:rPr>
              <a:t> </a:t>
            </a:r>
            <a:endParaRPr lang="ru-RU" sz="1400" b="1" i="1" dirty="0">
              <a:solidFill>
                <a:srgbClr val="C00000"/>
              </a:solidFill>
            </a:endParaRPr>
          </a:p>
        </p:txBody>
      </p:sp>
      <p:pic>
        <p:nvPicPr>
          <p:cNvPr id="11" name="Picture 4" descr="logotree"/>
          <p:cNvPicPr>
            <a:picLocks noChangeAspect="1" noChangeArrowheads="1"/>
          </p:cNvPicPr>
          <p:nvPr userDrawn="1"/>
        </p:nvPicPr>
        <p:blipFill>
          <a:blip r:embed="rId13" cstate="print"/>
          <a:srcRect/>
          <a:stretch>
            <a:fillRect/>
          </a:stretch>
        </p:blipFill>
        <p:spPr bwMode="auto">
          <a:xfrm>
            <a:off x="179512" y="4687186"/>
            <a:ext cx="574553" cy="428667"/>
          </a:xfrm>
          <a:prstGeom prst="rect">
            <a:avLst/>
          </a:prstGeom>
          <a:noFill/>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412675"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
        <p:nvSpPr>
          <p:cNvPr id="8" name="Rectangle 7"/>
          <p:cNvSpPr>
            <a:spLocks noChangeArrowheads="1"/>
          </p:cNvSpPr>
          <p:nvPr userDrawn="1"/>
        </p:nvSpPr>
        <p:spPr bwMode="auto">
          <a:xfrm>
            <a:off x="1723729" y="4374576"/>
            <a:ext cx="6048671" cy="738664"/>
          </a:xfrm>
          <a:prstGeom prst="rect">
            <a:avLst/>
          </a:prstGeom>
          <a:noFill/>
          <a:ln w="9525">
            <a:noFill/>
            <a:miter lim="800000"/>
            <a:headEnd/>
            <a:tailEnd/>
          </a:ln>
          <a:effectLst/>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smtClean="0">
                <a:solidFill>
                  <a:srgbClr val="000099"/>
                </a:solidFill>
              </a:rPr>
              <a:t>Кубанский</a:t>
            </a:r>
            <a:r>
              <a:rPr lang="ru-RU" sz="1400" b="1" baseline="0" dirty="0" smtClean="0">
                <a:solidFill>
                  <a:srgbClr val="000099"/>
                </a:solidFill>
              </a:rPr>
              <a:t> государственный университет</a:t>
            </a:r>
            <a:endParaRPr lang="ru-RU" sz="1400" b="1" dirty="0" smtClean="0">
              <a:solidFill>
                <a:srgbClr val="000099"/>
              </a:solidFill>
            </a:endParaRPr>
          </a:p>
          <a:p>
            <a:pPr algn="ctr" eaLnBrk="0" hangingPunct="0"/>
            <a:r>
              <a:rPr lang="ru-RU" sz="1400" b="1" dirty="0" smtClean="0">
                <a:solidFill>
                  <a:srgbClr val="000099"/>
                </a:solidFill>
              </a:rPr>
              <a:t>Кафедра математического моделирования</a:t>
            </a:r>
          </a:p>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smtClean="0">
                <a:solidFill>
                  <a:srgbClr val="000099"/>
                </a:solidFill>
              </a:rPr>
              <a:t>Факультет компьютерных</a:t>
            </a:r>
            <a:r>
              <a:rPr lang="ru-RU" sz="1400" b="1" baseline="0" dirty="0" smtClean="0">
                <a:solidFill>
                  <a:srgbClr val="000099"/>
                </a:solidFill>
              </a:rPr>
              <a:t> технологий и прикладной математики</a:t>
            </a:r>
            <a:endParaRPr lang="de-DE" sz="1400" b="1" dirty="0">
              <a:solidFill>
                <a:srgbClr val="000099"/>
              </a:solidFill>
            </a:endParaRPr>
          </a:p>
        </p:txBody>
      </p:sp>
      <p:pic>
        <p:nvPicPr>
          <p:cNvPr id="10" name="Picture 4" descr="logotree"/>
          <p:cNvPicPr>
            <a:picLocks noChangeAspect="1" noChangeArrowheads="1"/>
          </p:cNvPicPr>
          <p:nvPr userDrawn="1"/>
        </p:nvPicPr>
        <p:blipFill>
          <a:blip r:embed="rId13" cstate="print"/>
          <a:srcRect/>
          <a:stretch>
            <a:fillRect/>
          </a:stretch>
        </p:blipFill>
        <p:spPr bwMode="auto">
          <a:xfrm>
            <a:off x="177843" y="4421563"/>
            <a:ext cx="864096" cy="644691"/>
          </a:xfrm>
          <a:prstGeom prst="rect">
            <a:avLst/>
          </a:prstGeom>
          <a:noFill/>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6882"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506883"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1211" y="2515867"/>
            <a:ext cx="9144000" cy="1568051"/>
          </a:xfrm>
          <a:prstGeom prst="rect">
            <a:avLst/>
          </a:prstGeom>
          <a:noFill/>
          <a:ln w="9525">
            <a:noFill/>
            <a:miter lim="800000"/>
            <a:headEnd/>
            <a:tailEnd/>
          </a:ln>
          <a:effectLst/>
        </p:spPr>
        <p:txBody>
          <a:bodyPr anchor="t"/>
          <a:lstStyle/>
          <a:p>
            <a:pPr algn="ctr"/>
            <a:r>
              <a:rPr lang="ru-RU" sz="2000" b="1" dirty="0" smtClean="0">
                <a:solidFill>
                  <a:srgbClr val="000099"/>
                </a:solidFill>
                <a:effectLst>
                  <a:outerShdw blurRad="38100" dist="38100" dir="2700000" algn="tl">
                    <a:srgbClr val="C0C0C0"/>
                  </a:outerShdw>
                </a:effectLst>
              </a:rPr>
              <a:t>Лабораторная работа </a:t>
            </a:r>
            <a:r>
              <a:rPr lang="ru-RU" sz="2000" b="1" dirty="0" smtClean="0">
                <a:solidFill>
                  <a:srgbClr val="000099"/>
                </a:solidFill>
                <a:effectLst>
                  <a:outerShdw blurRad="38100" dist="38100" dir="2700000" algn="tl">
                    <a:srgbClr val="C0C0C0"/>
                  </a:outerShdw>
                </a:effectLst>
              </a:rPr>
              <a:t>10</a:t>
            </a:r>
            <a:r>
              <a:rPr lang="en-US" sz="2000" b="1" dirty="0" smtClean="0">
                <a:solidFill>
                  <a:srgbClr val="000099"/>
                </a:solidFill>
                <a:effectLst>
                  <a:outerShdw blurRad="38100" dist="38100" dir="2700000" algn="tl">
                    <a:srgbClr val="C0C0C0"/>
                  </a:outerShdw>
                </a:effectLst>
              </a:rPr>
              <a:t>. </a:t>
            </a:r>
            <a:r>
              <a:rPr lang="ru-RU" sz="2000" b="1" dirty="0" smtClean="0">
                <a:solidFill>
                  <a:srgbClr val="000099"/>
                </a:solidFill>
                <a:effectLst>
                  <a:outerShdw blurRad="38100" dist="38100" dir="2700000" algn="tl">
                    <a:srgbClr val="C0C0C0"/>
                  </a:outerShdw>
                </a:effectLst>
              </a:rPr>
              <a:t>Язык схем </a:t>
            </a:r>
            <a:r>
              <a:rPr lang="en-US" sz="2000" b="1" dirty="0" smtClean="0">
                <a:solidFill>
                  <a:srgbClr val="000099"/>
                </a:solidFill>
                <a:effectLst>
                  <a:outerShdw blurRad="38100" dist="38100" dir="2700000" algn="tl">
                    <a:srgbClr val="C0C0C0"/>
                  </a:outerShdw>
                </a:effectLst>
              </a:rPr>
              <a:t>XSD. </a:t>
            </a:r>
            <a:endParaRPr lang="ru-RU" sz="2000" b="1" dirty="0" smtClean="0">
              <a:solidFill>
                <a:srgbClr val="000099"/>
              </a:solidFill>
              <a:effectLst>
                <a:outerShdw blurRad="38100" dist="38100" dir="2700000" algn="tl">
                  <a:srgbClr val="C0C0C0"/>
                </a:outerShdw>
              </a:effectLst>
            </a:endParaRPr>
          </a:p>
          <a:p>
            <a:pPr algn="ctr"/>
            <a:endParaRPr lang="ru-RU" sz="2000" b="1" dirty="0" smtClean="0">
              <a:solidFill>
                <a:srgbClr val="000099"/>
              </a:solidFill>
              <a:effectLst>
                <a:outerShdw blurRad="38100" dist="38100" dir="2700000" algn="tl">
                  <a:srgbClr val="C0C0C0"/>
                </a:outerShdw>
              </a:effectLst>
            </a:endParaRPr>
          </a:p>
          <a:p>
            <a:pPr algn="ctr"/>
            <a:r>
              <a:rPr lang="ru-RU" sz="2000" b="1" dirty="0" smtClean="0">
                <a:solidFill>
                  <a:srgbClr val="000099"/>
                </a:solidFill>
                <a:effectLst>
                  <a:outerShdw blurRad="38100" dist="38100" dir="2700000" algn="tl">
                    <a:srgbClr val="C0C0C0"/>
                  </a:outerShdw>
                </a:effectLst>
              </a:rPr>
              <a:t>Евдокимов </a:t>
            </a:r>
            <a:r>
              <a:rPr lang="ru-RU" sz="2000" b="1" dirty="0">
                <a:solidFill>
                  <a:srgbClr val="000099"/>
                </a:solidFill>
                <a:effectLst>
                  <a:outerShdw blurRad="38100" dist="38100" dir="2700000" algn="tl">
                    <a:srgbClr val="C0C0C0"/>
                  </a:outerShdw>
                </a:effectLst>
              </a:rPr>
              <a:t>А.А., </a:t>
            </a:r>
            <a:r>
              <a:rPr lang="en-US" sz="2000" b="1" dirty="0">
                <a:solidFill>
                  <a:srgbClr val="000099"/>
                </a:solidFill>
                <a:effectLst>
                  <a:outerShdw blurRad="38100" dist="38100" dir="2700000" algn="tl">
                    <a:srgbClr val="C0C0C0"/>
                  </a:outerShdw>
                </a:effectLst>
              </a:rPr>
              <a:t>e-mail: evdokimovmail27@gmail.com</a:t>
            </a:r>
            <a:r>
              <a:rPr lang="ru-RU" sz="2000" b="1" dirty="0">
                <a:solidFill>
                  <a:srgbClr val="000099"/>
                </a:solidFill>
                <a:effectLst>
                  <a:outerShdw blurRad="38100" dist="38100" dir="2700000" algn="tl">
                    <a:srgbClr val="C0C0C0"/>
                  </a:outerShdw>
                </a:effectLst>
              </a:rPr>
              <a:t> </a:t>
            </a:r>
            <a:endParaRPr lang="en-US" sz="2000" b="1" dirty="0">
              <a:solidFill>
                <a:srgbClr val="000099"/>
              </a:solidFill>
              <a:effectLst>
                <a:outerShdw blurRad="38100" dist="38100" dir="2700000" algn="tl">
                  <a:srgbClr val="C0C0C0"/>
                </a:outerShdw>
              </a:effectLst>
            </a:endParaRPr>
          </a:p>
        </p:txBody>
      </p:sp>
      <p:sp>
        <p:nvSpPr>
          <p:cNvPr id="8" name="Rectangle 2"/>
          <p:cNvSpPr>
            <a:spLocks noChangeArrowheads="1"/>
          </p:cNvSpPr>
          <p:nvPr/>
        </p:nvSpPr>
        <p:spPr bwMode="auto">
          <a:xfrm>
            <a:off x="5004049" y="214962"/>
            <a:ext cx="4139951" cy="1438684"/>
          </a:xfrm>
          <a:prstGeom prst="rect">
            <a:avLst/>
          </a:prstGeom>
          <a:noFill/>
          <a:ln w="9525">
            <a:noFill/>
            <a:miter lim="800000"/>
            <a:headEnd/>
            <a:tailEnd/>
          </a:ln>
          <a:effectLst/>
        </p:spPr>
        <p:txBody>
          <a:bodyPr anchor="ctr"/>
          <a:lstStyle/>
          <a:p>
            <a:pPr algn="ctr"/>
            <a:r>
              <a:rPr lang="ru-RU" b="1" dirty="0">
                <a:solidFill>
                  <a:srgbClr val="000099"/>
                </a:solidFill>
                <a:effectLst>
                  <a:outerShdw blurRad="38100" dist="38100" dir="2700000" algn="tl">
                    <a:srgbClr val="C0C0C0"/>
                  </a:outerShdw>
                </a:effectLst>
              </a:rPr>
              <a:t>01.03.02 </a:t>
            </a:r>
            <a:r>
              <a:rPr lang="ru-RU" b="1" dirty="0" smtClean="0">
                <a:solidFill>
                  <a:srgbClr val="000099"/>
                </a:solidFill>
                <a:effectLst>
                  <a:outerShdw blurRad="38100" dist="38100" dir="2700000" algn="tl">
                    <a:srgbClr val="C0C0C0"/>
                  </a:outerShdw>
                </a:effectLst>
              </a:rPr>
              <a:t>– </a:t>
            </a:r>
            <a:r>
              <a:rPr lang="ru-RU" b="1" dirty="0">
                <a:solidFill>
                  <a:srgbClr val="000099"/>
                </a:solidFill>
                <a:effectLst>
                  <a:outerShdw blurRad="38100" dist="38100" dir="2700000" algn="tl">
                    <a:srgbClr val="C0C0C0"/>
                  </a:outerShdw>
                </a:effectLst>
              </a:rPr>
              <a:t>Прикладная математика и информатика</a:t>
            </a:r>
            <a:endParaRPr lang="ru-RU" b="1" dirty="0" smtClean="0">
              <a:solidFill>
                <a:srgbClr val="000099"/>
              </a:solidFill>
              <a:effectLst>
                <a:outerShdw blurRad="38100" dist="38100" dir="2700000" algn="tl">
                  <a:srgbClr val="C0C0C0"/>
                </a:outerShdw>
              </a:effectLst>
            </a:endParaRPr>
          </a:p>
        </p:txBody>
      </p:sp>
      <p:pic>
        <p:nvPicPr>
          <p:cNvPr id="11" name="Рисунок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140887"/>
            <a:ext cx="4248473" cy="1422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Прямоугольник 1"/>
          <p:cNvSpPr/>
          <p:nvPr/>
        </p:nvSpPr>
        <p:spPr>
          <a:xfrm>
            <a:off x="0" y="1707654"/>
            <a:ext cx="9144000" cy="584775"/>
          </a:xfrm>
          <a:prstGeom prst="rect">
            <a:avLst/>
          </a:prstGeom>
        </p:spPr>
        <p:txBody>
          <a:bodyPr wrap="square">
            <a:spAutoFit/>
          </a:bodyPr>
          <a:lstStyle/>
          <a:p>
            <a:pPr algn="ctr"/>
            <a:r>
              <a:rPr lang="en-US" sz="3200" b="1" dirty="0" smtClean="0">
                <a:solidFill>
                  <a:srgbClr val="000099"/>
                </a:solidFill>
                <a:effectLst>
                  <a:outerShdw blurRad="38100" dist="38100" dir="2700000" algn="tl">
                    <a:srgbClr val="C0C0C0"/>
                  </a:outerShdw>
                </a:effectLst>
              </a:rPr>
              <a:t>XML</a:t>
            </a:r>
            <a:endParaRPr lang="ru-RU" sz="3200" b="1" dirty="0">
              <a:solidFill>
                <a:srgbClr val="000099"/>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a:solidFill>
                  <a:srgbClr val="000099"/>
                </a:solidFill>
                <a:latin typeface="Arial" charset="0"/>
              </a:rPr>
              <a:t>Создание моделей содержимого</a:t>
            </a:r>
            <a:endParaRPr lang="en-US" sz="1800" b="1" dirty="0">
              <a:solidFill>
                <a:srgbClr val="000099"/>
              </a:solidFill>
              <a:latin typeface="Arial" charset="0"/>
            </a:endParaRPr>
          </a:p>
        </p:txBody>
      </p:sp>
      <p:sp>
        <p:nvSpPr>
          <p:cNvPr id="5" name="Прямоугольник 4"/>
          <p:cNvSpPr/>
          <p:nvPr/>
        </p:nvSpPr>
        <p:spPr>
          <a:xfrm>
            <a:off x="2696" y="461651"/>
            <a:ext cx="9141304" cy="2419124"/>
          </a:xfrm>
          <a:prstGeom prst="rect">
            <a:avLst/>
          </a:prstGeom>
        </p:spPr>
        <p:txBody>
          <a:bodyPr wrap="square">
            <a:spAutoFit/>
          </a:bodyPr>
          <a:lstStyle/>
          <a:p>
            <a:pPr lvl="0" algn="just">
              <a:lnSpc>
                <a:spcPct val="90000"/>
              </a:lnSpc>
            </a:pPr>
            <a:r>
              <a:rPr lang="ru-RU" sz="1200" dirty="0">
                <a:solidFill>
                  <a:srgbClr val="000099"/>
                </a:solidFill>
              </a:rPr>
              <a:t>Элемент выбора в группе </a:t>
            </a:r>
            <a:r>
              <a:rPr lang="ru-RU" sz="1200" dirty="0" err="1">
                <a:solidFill>
                  <a:srgbClr val="000099"/>
                </a:solidFill>
              </a:rPr>
              <a:t>choice</a:t>
            </a:r>
            <a:r>
              <a:rPr lang="ru-RU" sz="1200" dirty="0">
                <a:solidFill>
                  <a:srgbClr val="000099"/>
                </a:solidFill>
              </a:rPr>
              <a:t> обеспечивает правило, по которому в документе-образце может появиться только один из его дочерних элементов. Элемент </a:t>
            </a:r>
            <a:r>
              <a:rPr lang="ru-RU" sz="1200" dirty="0" err="1">
                <a:solidFill>
                  <a:srgbClr val="000099"/>
                </a:solidFill>
              </a:rPr>
              <a:t>choice</a:t>
            </a:r>
            <a:r>
              <a:rPr lang="ru-RU" sz="1200" dirty="0">
                <a:solidFill>
                  <a:srgbClr val="000099"/>
                </a:solidFill>
              </a:rPr>
              <a:t> имеет двух потомков. Один из его потомков - элемент </a:t>
            </a:r>
            <a:r>
              <a:rPr lang="ru-RU" sz="1200" dirty="0" err="1">
                <a:solidFill>
                  <a:srgbClr val="000099"/>
                </a:solidFill>
              </a:rPr>
              <a:t>group</a:t>
            </a:r>
            <a:r>
              <a:rPr lang="ru-RU" sz="1200" dirty="0">
                <a:solidFill>
                  <a:srgbClr val="000099"/>
                </a:solidFill>
              </a:rPr>
              <a:t>, который ссылается на поименованную группу </a:t>
            </a:r>
            <a:r>
              <a:rPr lang="ru-RU" sz="1200" dirty="0" err="1">
                <a:solidFill>
                  <a:srgbClr val="000099"/>
                </a:solidFill>
              </a:rPr>
              <a:t>shipAndBill</a:t>
            </a:r>
            <a:r>
              <a:rPr lang="ru-RU" sz="1200" dirty="0">
                <a:solidFill>
                  <a:srgbClr val="000099"/>
                </a:solidFill>
              </a:rPr>
              <a:t>, и состоит из последовательности элементов </a:t>
            </a:r>
            <a:r>
              <a:rPr lang="ru-RU" sz="1200" dirty="0" err="1">
                <a:solidFill>
                  <a:srgbClr val="000099"/>
                </a:solidFill>
              </a:rPr>
              <a:t>shipTo</a:t>
            </a:r>
            <a:r>
              <a:rPr lang="ru-RU" sz="1200" dirty="0">
                <a:solidFill>
                  <a:srgbClr val="000099"/>
                </a:solidFill>
              </a:rPr>
              <a:t>, </a:t>
            </a:r>
            <a:r>
              <a:rPr lang="ru-RU" sz="1200" dirty="0" err="1">
                <a:solidFill>
                  <a:srgbClr val="000099"/>
                </a:solidFill>
              </a:rPr>
              <a:t>billTo</a:t>
            </a:r>
            <a:r>
              <a:rPr lang="ru-RU" sz="1200" dirty="0">
                <a:solidFill>
                  <a:srgbClr val="000099"/>
                </a:solidFill>
              </a:rPr>
              <a:t>. Второй потомок - </a:t>
            </a:r>
            <a:r>
              <a:rPr lang="ru-RU" sz="1200" dirty="0" err="1">
                <a:solidFill>
                  <a:srgbClr val="000099"/>
                </a:solidFill>
              </a:rPr>
              <a:t>singleUSAddress</a:t>
            </a:r>
            <a:r>
              <a:rPr lang="ru-RU" sz="1200" dirty="0">
                <a:solidFill>
                  <a:srgbClr val="000099"/>
                </a:solidFill>
              </a:rPr>
              <a:t>. Следовательно, в документе, элемент </a:t>
            </a:r>
            <a:r>
              <a:rPr lang="ru-RU" sz="1200" dirty="0" err="1">
                <a:solidFill>
                  <a:srgbClr val="000099"/>
                </a:solidFill>
              </a:rPr>
              <a:t>purchaseOrder</a:t>
            </a:r>
            <a:r>
              <a:rPr lang="ru-RU" sz="1200" dirty="0">
                <a:solidFill>
                  <a:srgbClr val="000099"/>
                </a:solidFill>
              </a:rPr>
              <a:t> должен содержать или элемент </a:t>
            </a:r>
            <a:r>
              <a:rPr lang="ru-RU" sz="1200" dirty="0" err="1">
                <a:solidFill>
                  <a:srgbClr val="000099"/>
                </a:solidFill>
              </a:rPr>
              <a:t>shipTo</a:t>
            </a:r>
            <a:r>
              <a:rPr lang="ru-RU" sz="1200" dirty="0">
                <a:solidFill>
                  <a:srgbClr val="000099"/>
                </a:solidFill>
              </a:rPr>
              <a:t>, за которым следует элемент </a:t>
            </a:r>
            <a:r>
              <a:rPr lang="ru-RU" sz="1200" dirty="0" err="1">
                <a:solidFill>
                  <a:srgbClr val="000099"/>
                </a:solidFill>
              </a:rPr>
              <a:t>billTo</a:t>
            </a:r>
            <a:r>
              <a:rPr lang="ru-RU" sz="1200" dirty="0">
                <a:solidFill>
                  <a:srgbClr val="000099"/>
                </a:solidFill>
              </a:rPr>
              <a:t>, или элемент </a:t>
            </a:r>
            <a:r>
              <a:rPr lang="ru-RU" sz="1200" dirty="0" err="1">
                <a:solidFill>
                  <a:srgbClr val="000099"/>
                </a:solidFill>
              </a:rPr>
              <a:t>singleUSAddress</a:t>
            </a:r>
            <a:r>
              <a:rPr lang="ru-RU" sz="1200" dirty="0">
                <a:solidFill>
                  <a:srgbClr val="000099"/>
                </a:solidFill>
              </a:rPr>
              <a:t>. За элементом группового выбора </a:t>
            </a:r>
            <a:r>
              <a:rPr lang="ru-RU" sz="1200" dirty="0" err="1">
                <a:solidFill>
                  <a:srgbClr val="000099"/>
                </a:solidFill>
              </a:rPr>
              <a:t>choice</a:t>
            </a:r>
            <a:r>
              <a:rPr lang="ru-RU" sz="1200" dirty="0">
                <a:solidFill>
                  <a:srgbClr val="000099"/>
                </a:solidFill>
              </a:rPr>
              <a:t> следуют объявления элементов </a:t>
            </a:r>
            <a:r>
              <a:rPr lang="ru-RU" sz="1200" dirty="0" err="1">
                <a:solidFill>
                  <a:srgbClr val="000099"/>
                </a:solidFill>
              </a:rPr>
              <a:t>comment</a:t>
            </a:r>
            <a:r>
              <a:rPr lang="ru-RU" sz="1200" dirty="0">
                <a:solidFill>
                  <a:srgbClr val="000099"/>
                </a:solidFill>
              </a:rPr>
              <a:t> и </a:t>
            </a:r>
            <a:r>
              <a:rPr lang="ru-RU" sz="1200" dirty="0" err="1">
                <a:solidFill>
                  <a:srgbClr val="000099"/>
                </a:solidFill>
              </a:rPr>
              <a:t>items</a:t>
            </a:r>
            <a:r>
              <a:rPr lang="ru-RU" sz="1200" dirty="0">
                <a:solidFill>
                  <a:srgbClr val="000099"/>
                </a:solidFill>
              </a:rPr>
              <a:t>. В свою очередь и элемент группового выбора и объявления элементов являются дочерними элементами групповой последовательности </a:t>
            </a:r>
            <a:r>
              <a:rPr lang="ru-RU" sz="1200" dirty="0" err="1">
                <a:solidFill>
                  <a:srgbClr val="000099"/>
                </a:solidFill>
              </a:rPr>
              <a:t>sequence</a:t>
            </a:r>
            <a:r>
              <a:rPr lang="ru-RU" sz="1200" dirty="0">
                <a:solidFill>
                  <a:srgbClr val="000099"/>
                </a:solidFill>
              </a:rPr>
              <a:t>. Применение двух последовательностей позволяет описать правило, по которому за адресом должны следовать комментарии, а за ними спецификация товаров</a:t>
            </a:r>
            <a:r>
              <a:rPr lang="ru-RU" sz="1200" dirty="0" smtClean="0">
                <a:solidFill>
                  <a:srgbClr val="000099"/>
                </a:solidFill>
              </a:rPr>
              <a:t>.</a:t>
            </a:r>
            <a:endParaRPr lang="ru-RU" sz="1200" dirty="0">
              <a:solidFill>
                <a:srgbClr val="000099"/>
              </a:solidFill>
            </a:endParaRPr>
          </a:p>
          <a:p>
            <a:pPr lvl="0" algn="just">
              <a:lnSpc>
                <a:spcPct val="90000"/>
              </a:lnSpc>
            </a:pPr>
            <a:r>
              <a:rPr lang="ru-RU" sz="1200" dirty="0">
                <a:solidFill>
                  <a:srgbClr val="000099"/>
                </a:solidFill>
              </a:rPr>
              <a:t>Для ограничения появления элементов в группе существует еще одна возможность. Все элементы группы должны появиться один раз или не должны появиться ни разу, причем появляться они могут в произвольном порядке. Групповой элемент </a:t>
            </a:r>
            <a:r>
              <a:rPr lang="ru-RU" sz="1200" dirty="0" err="1">
                <a:solidFill>
                  <a:srgbClr val="000099"/>
                </a:solidFill>
              </a:rPr>
              <a:t>all</a:t>
            </a:r>
            <a:r>
              <a:rPr lang="ru-RU" sz="1200" dirty="0">
                <a:solidFill>
                  <a:srgbClr val="000099"/>
                </a:solidFill>
              </a:rPr>
              <a:t> ограничивает модель содержимого сверху. Кроме того, все дочерние элементы группы должны быть индивидуальными элементами (не группами), и все элементы должны появиться не более одного раза. То есть это соответствует значениям </a:t>
            </a:r>
            <a:r>
              <a:rPr lang="ru-RU" sz="1200" dirty="0" err="1">
                <a:solidFill>
                  <a:srgbClr val="000099"/>
                </a:solidFill>
              </a:rPr>
              <a:t>minOccurs</a:t>
            </a:r>
            <a:r>
              <a:rPr lang="ru-RU" sz="1200" dirty="0">
                <a:solidFill>
                  <a:srgbClr val="000099"/>
                </a:solidFill>
              </a:rPr>
              <a:t> = 0 и </a:t>
            </a:r>
            <a:r>
              <a:rPr lang="ru-RU" sz="1200" dirty="0" err="1">
                <a:solidFill>
                  <a:srgbClr val="000099"/>
                </a:solidFill>
              </a:rPr>
              <a:t>maxOccurs</a:t>
            </a:r>
            <a:r>
              <a:rPr lang="ru-RU" sz="1200" dirty="0">
                <a:solidFill>
                  <a:srgbClr val="000099"/>
                </a:solidFill>
              </a:rPr>
              <a:t> = 1. Например, чтобы позволить дочерним элементам </a:t>
            </a:r>
            <a:r>
              <a:rPr lang="ru-RU" sz="1200" dirty="0" err="1">
                <a:solidFill>
                  <a:srgbClr val="000099"/>
                </a:solidFill>
              </a:rPr>
              <a:t>purchaseOrder</a:t>
            </a:r>
            <a:r>
              <a:rPr lang="ru-RU" sz="1200" dirty="0">
                <a:solidFill>
                  <a:srgbClr val="000099"/>
                </a:solidFill>
              </a:rPr>
              <a:t>, появиться в любом порядке, переопределим </a:t>
            </a:r>
            <a:r>
              <a:rPr lang="ru-RU" sz="1200" dirty="0" err="1">
                <a:solidFill>
                  <a:srgbClr val="000099"/>
                </a:solidFill>
              </a:rPr>
              <a:t>PurchaseOrderType</a:t>
            </a:r>
            <a:r>
              <a:rPr lang="ru-RU" sz="1200" dirty="0">
                <a:solidFill>
                  <a:srgbClr val="000099"/>
                </a:solidFill>
              </a:rPr>
              <a:t> указанным ниже образом. Группа '</a:t>
            </a:r>
            <a:r>
              <a:rPr lang="ru-RU" sz="1200" dirty="0" err="1">
                <a:solidFill>
                  <a:srgbClr val="000099"/>
                </a:solidFill>
              </a:rPr>
              <a:t>All</a:t>
            </a:r>
            <a:r>
              <a:rPr lang="ru-RU" sz="1200" dirty="0" smtClean="0">
                <a:solidFill>
                  <a:srgbClr val="000099"/>
                </a:solidFill>
              </a:rPr>
              <a:t>':</a:t>
            </a:r>
            <a:endParaRPr lang="en-US" sz="1200" dirty="0" smtClean="0">
              <a:solidFill>
                <a:srgbClr val="000099"/>
              </a:solidFill>
            </a:endParaRPr>
          </a:p>
        </p:txBody>
      </p:sp>
      <p:sp>
        <p:nvSpPr>
          <p:cNvPr id="7" name="Прямоугольник 6"/>
          <p:cNvSpPr/>
          <p:nvPr/>
        </p:nvSpPr>
        <p:spPr>
          <a:xfrm>
            <a:off x="2683392" y="2880775"/>
            <a:ext cx="3779912" cy="1588127"/>
          </a:xfrm>
          <a:prstGeom prst="rect">
            <a:avLst/>
          </a:prstGeom>
        </p:spPr>
        <p:txBody>
          <a:bodyPr wrap="square">
            <a:spAutoFit/>
          </a:bodyPr>
          <a:lstStyle/>
          <a:p>
            <a:pPr lvl="0" algn="just">
              <a:lnSpc>
                <a:spcPct val="90000"/>
              </a:lnSpc>
            </a:pPr>
            <a:r>
              <a:rPr lang="en-US" sz="1200" dirty="0">
                <a:solidFill>
                  <a:srgbClr val="009900"/>
                </a:solidFill>
              </a:rPr>
              <a:t>&lt;</a:t>
            </a:r>
            <a:r>
              <a:rPr lang="en-US" sz="1200" dirty="0" err="1">
                <a:solidFill>
                  <a:srgbClr val="009900"/>
                </a:solidFill>
              </a:rPr>
              <a:t>xsd:complexType</a:t>
            </a:r>
            <a:r>
              <a:rPr lang="en-US" sz="1200" dirty="0">
                <a:solidFill>
                  <a:srgbClr val="009900"/>
                </a:solidFill>
              </a:rPr>
              <a:t> name="</a:t>
            </a:r>
            <a:r>
              <a:rPr lang="en-US" sz="1200" dirty="0" err="1">
                <a:solidFill>
                  <a:srgbClr val="009900"/>
                </a:solidFill>
              </a:rPr>
              <a:t>PurchaseOrderType</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xsd:all</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xsd:element</a:t>
            </a:r>
            <a:r>
              <a:rPr lang="en-US" sz="1200" dirty="0">
                <a:solidFill>
                  <a:srgbClr val="009900"/>
                </a:solidFill>
              </a:rPr>
              <a:t> name="</a:t>
            </a:r>
            <a:r>
              <a:rPr lang="en-US" sz="1200" dirty="0" err="1">
                <a:solidFill>
                  <a:srgbClr val="009900"/>
                </a:solidFill>
              </a:rPr>
              <a:t>shipTo</a:t>
            </a:r>
            <a:r>
              <a:rPr lang="en-US" sz="1200" dirty="0">
                <a:solidFill>
                  <a:srgbClr val="009900"/>
                </a:solidFill>
              </a:rPr>
              <a:t>" type="</a:t>
            </a:r>
            <a:r>
              <a:rPr lang="en-US" sz="1200" dirty="0" err="1">
                <a:solidFill>
                  <a:srgbClr val="009900"/>
                </a:solidFill>
              </a:rPr>
              <a:t>USAddress</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xsd:element</a:t>
            </a:r>
            <a:r>
              <a:rPr lang="en-US" sz="1200" dirty="0">
                <a:solidFill>
                  <a:srgbClr val="009900"/>
                </a:solidFill>
              </a:rPr>
              <a:t> name="</a:t>
            </a:r>
            <a:r>
              <a:rPr lang="en-US" sz="1200" dirty="0" err="1">
                <a:solidFill>
                  <a:srgbClr val="009900"/>
                </a:solidFill>
              </a:rPr>
              <a:t>billTo</a:t>
            </a:r>
            <a:r>
              <a:rPr lang="en-US" sz="1200" dirty="0">
                <a:solidFill>
                  <a:srgbClr val="009900"/>
                </a:solidFill>
              </a:rPr>
              <a:t>" type="</a:t>
            </a:r>
            <a:r>
              <a:rPr lang="en-US" sz="1200" dirty="0" err="1">
                <a:solidFill>
                  <a:srgbClr val="009900"/>
                </a:solidFill>
              </a:rPr>
              <a:t>USAddress</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xsd:element</a:t>
            </a:r>
            <a:r>
              <a:rPr lang="en-US" sz="1200" dirty="0">
                <a:solidFill>
                  <a:srgbClr val="009900"/>
                </a:solidFill>
              </a:rPr>
              <a:t> ref="comment" </a:t>
            </a:r>
            <a:r>
              <a:rPr lang="en-US" sz="1200" dirty="0" err="1">
                <a:solidFill>
                  <a:srgbClr val="009900"/>
                </a:solidFill>
              </a:rPr>
              <a:t>minOccurs</a:t>
            </a:r>
            <a:r>
              <a:rPr lang="en-US" sz="1200" dirty="0">
                <a:solidFill>
                  <a:srgbClr val="009900"/>
                </a:solidFill>
              </a:rPr>
              <a:t>="0"/&gt;</a:t>
            </a:r>
          </a:p>
          <a:p>
            <a:pPr lvl="0" algn="just">
              <a:lnSpc>
                <a:spcPct val="90000"/>
              </a:lnSpc>
            </a:pPr>
            <a:r>
              <a:rPr lang="en-US" sz="1200" dirty="0">
                <a:solidFill>
                  <a:srgbClr val="009900"/>
                </a:solidFill>
              </a:rPr>
              <a:t>    &lt;</a:t>
            </a:r>
            <a:r>
              <a:rPr lang="en-US" sz="1200" dirty="0" err="1">
                <a:solidFill>
                  <a:srgbClr val="009900"/>
                </a:solidFill>
              </a:rPr>
              <a:t>xsd:element</a:t>
            </a:r>
            <a:r>
              <a:rPr lang="en-US" sz="1200" dirty="0">
                <a:solidFill>
                  <a:srgbClr val="009900"/>
                </a:solidFill>
              </a:rPr>
              <a:t> name="items"  type="Items"/&gt;</a:t>
            </a:r>
          </a:p>
          <a:p>
            <a:pPr lvl="0" algn="just">
              <a:lnSpc>
                <a:spcPct val="90000"/>
              </a:lnSpc>
            </a:pPr>
            <a:r>
              <a:rPr lang="en-US" sz="1200" dirty="0">
                <a:solidFill>
                  <a:srgbClr val="009900"/>
                </a:solidFill>
              </a:rPr>
              <a:t>  &lt;/</a:t>
            </a:r>
            <a:r>
              <a:rPr lang="en-US" sz="1200" dirty="0" err="1">
                <a:solidFill>
                  <a:srgbClr val="009900"/>
                </a:solidFill>
              </a:rPr>
              <a:t>xsd:all</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xsd:attribute</a:t>
            </a:r>
            <a:r>
              <a:rPr lang="en-US" sz="1200" dirty="0">
                <a:solidFill>
                  <a:srgbClr val="009900"/>
                </a:solidFill>
              </a:rPr>
              <a:t> name="</a:t>
            </a:r>
            <a:r>
              <a:rPr lang="en-US" sz="1200" dirty="0" err="1">
                <a:solidFill>
                  <a:srgbClr val="009900"/>
                </a:solidFill>
              </a:rPr>
              <a:t>orderDate</a:t>
            </a:r>
            <a:r>
              <a:rPr lang="en-US" sz="1200" dirty="0">
                <a:solidFill>
                  <a:srgbClr val="009900"/>
                </a:solidFill>
              </a:rPr>
              <a:t>" type="</a:t>
            </a:r>
            <a:r>
              <a:rPr lang="en-US" sz="1200" dirty="0" err="1">
                <a:solidFill>
                  <a:srgbClr val="009900"/>
                </a:solidFill>
              </a:rPr>
              <a:t>xsd:date</a:t>
            </a:r>
            <a:r>
              <a:rPr lang="en-US" sz="1200" dirty="0">
                <a:solidFill>
                  <a:srgbClr val="009900"/>
                </a:solidFill>
              </a:rPr>
              <a:t>"/&gt;</a:t>
            </a:r>
          </a:p>
          <a:p>
            <a:pPr lvl="0" algn="just">
              <a:lnSpc>
                <a:spcPct val="90000"/>
              </a:lnSpc>
            </a:pPr>
            <a:r>
              <a:rPr lang="en-US" sz="1200" dirty="0">
                <a:solidFill>
                  <a:srgbClr val="009900"/>
                </a:solidFill>
              </a:rPr>
              <a:t>&lt;/</a:t>
            </a:r>
            <a:r>
              <a:rPr lang="en-US" sz="1200" dirty="0" err="1">
                <a:solidFill>
                  <a:srgbClr val="009900"/>
                </a:solidFill>
              </a:rPr>
              <a:t>xsd:complexType</a:t>
            </a:r>
            <a:r>
              <a:rPr lang="en-US" sz="1200" dirty="0">
                <a:solidFill>
                  <a:srgbClr val="009900"/>
                </a:solidFill>
              </a:rPr>
              <a:t>&gt;</a:t>
            </a:r>
            <a:endParaRPr lang="ru-RU" sz="1200" dirty="0">
              <a:solidFill>
                <a:srgbClr val="009900"/>
              </a:solidFill>
            </a:endParaRPr>
          </a:p>
        </p:txBody>
      </p:sp>
    </p:spTree>
    <p:extLst>
      <p:ext uri="{BB962C8B-B14F-4D97-AF65-F5344CB8AC3E}">
        <p14:creationId xmlns:p14="http://schemas.microsoft.com/office/powerpoint/2010/main" val="3450289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a:solidFill>
                  <a:srgbClr val="000099"/>
                </a:solidFill>
                <a:latin typeface="Arial" charset="0"/>
              </a:rPr>
              <a:t>Создание моделей содержимого</a:t>
            </a:r>
            <a:endParaRPr lang="en-US" sz="1800" b="1" dirty="0">
              <a:solidFill>
                <a:srgbClr val="000099"/>
              </a:solidFill>
              <a:latin typeface="Arial" charset="0"/>
            </a:endParaRPr>
          </a:p>
        </p:txBody>
      </p:sp>
      <p:sp>
        <p:nvSpPr>
          <p:cNvPr id="7" name="Прямоугольник 6"/>
          <p:cNvSpPr/>
          <p:nvPr/>
        </p:nvSpPr>
        <p:spPr>
          <a:xfrm>
            <a:off x="2696" y="461651"/>
            <a:ext cx="9141304" cy="4081117"/>
          </a:xfrm>
          <a:prstGeom prst="rect">
            <a:avLst/>
          </a:prstGeom>
        </p:spPr>
        <p:txBody>
          <a:bodyPr wrap="square">
            <a:spAutoFit/>
          </a:bodyPr>
          <a:lstStyle/>
          <a:p>
            <a:pPr lvl="0" algn="just">
              <a:lnSpc>
                <a:spcPct val="90000"/>
              </a:lnSpc>
            </a:pPr>
            <a:r>
              <a:rPr lang="ru-RU" sz="1200" dirty="0">
                <a:solidFill>
                  <a:srgbClr val="000099"/>
                </a:solidFill>
              </a:rPr>
              <a:t>В соответствии с этим определением элемент </a:t>
            </a:r>
            <a:r>
              <a:rPr lang="ru-RU" sz="1200" dirty="0" err="1">
                <a:solidFill>
                  <a:srgbClr val="000099"/>
                </a:solidFill>
              </a:rPr>
              <a:t>comment</a:t>
            </a:r>
            <a:r>
              <a:rPr lang="ru-RU" sz="1200" dirty="0">
                <a:solidFill>
                  <a:srgbClr val="000099"/>
                </a:solidFill>
              </a:rPr>
              <a:t> может появиться в любом месте </a:t>
            </a:r>
            <a:r>
              <a:rPr lang="ru-RU" sz="1200" dirty="0" err="1">
                <a:solidFill>
                  <a:srgbClr val="000099"/>
                </a:solidFill>
              </a:rPr>
              <a:t>purchaseOrder</a:t>
            </a:r>
            <a:r>
              <a:rPr lang="ru-RU" sz="1200" dirty="0">
                <a:solidFill>
                  <a:srgbClr val="000099"/>
                </a:solidFill>
              </a:rPr>
              <a:t>, причем как до, так и после элементов </a:t>
            </a:r>
            <a:r>
              <a:rPr lang="ru-RU" sz="1200" dirty="0" err="1">
                <a:solidFill>
                  <a:srgbClr val="000099"/>
                </a:solidFill>
              </a:rPr>
              <a:t>shipTo</a:t>
            </a:r>
            <a:r>
              <a:rPr lang="ru-RU" sz="1200" dirty="0">
                <a:solidFill>
                  <a:srgbClr val="000099"/>
                </a:solidFill>
              </a:rPr>
              <a:t>, </a:t>
            </a:r>
            <a:r>
              <a:rPr lang="ru-RU" sz="1200" dirty="0" err="1">
                <a:solidFill>
                  <a:srgbClr val="000099"/>
                </a:solidFill>
              </a:rPr>
              <a:t>billTo</a:t>
            </a:r>
            <a:r>
              <a:rPr lang="ru-RU" sz="1200" dirty="0">
                <a:solidFill>
                  <a:srgbClr val="000099"/>
                </a:solidFill>
              </a:rPr>
              <a:t> или </a:t>
            </a:r>
            <a:r>
              <a:rPr lang="ru-RU" sz="1200" dirty="0" err="1">
                <a:solidFill>
                  <a:srgbClr val="000099"/>
                </a:solidFill>
              </a:rPr>
              <a:t>Items</a:t>
            </a:r>
            <a:r>
              <a:rPr lang="ru-RU" sz="1200" dirty="0">
                <a:solidFill>
                  <a:srgbClr val="000099"/>
                </a:solidFill>
              </a:rPr>
              <a:t>. Но при этом он может появиться только однажды. Кроме того соглашения группы </a:t>
            </a:r>
            <a:r>
              <a:rPr lang="ru-RU" sz="1200" dirty="0" err="1">
                <a:solidFill>
                  <a:srgbClr val="000099"/>
                </a:solidFill>
              </a:rPr>
              <a:t>all</a:t>
            </a:r>
            <a:r>
              <a:rPr lang="ru-RU" sz="1200" dirty="0">
                <a:solidFill>
                  <a:srgbClr val="000099"/>
                </a:solidFill>
              </a:rPr>
              <a:t> не позволяют нам объявлять элементы вроде </a:t>
            </a:r>
            <a:r>
              <a:rPr lang="ru-RU" sz="1200" dirty="0" err="1">
                <a:solidFill>
                  <a:srgbClr val="000099"/>
                </a:solidFill>
              </a:rPr>
              <a:t>comment</a:t>
            </a:r>
            <a:r>
              <a:rPr lang="ru-RU" sz="1200" dirty="0">
                <a:solidFill>
                  <a:srgbClr val="000099"/>
                </a:solidFill>
              </a:rPr>
              <a:t> вне группы, что ограничивает возможность его использования для многократного появления. Язык XML-схемы предполагает, что группа </a:t>
            </a:r>
            <a:r>
              <a:rPr lang="ru-RU" sz="1200" dirty="0" err="1">
                <a:solidFill>
                  <a:srgbClr val="000099"/>
                </a:solidFill>
              </a:rPr>
              <a:t>all</a:t>
            </a:r>
            <a:r>
              <a:rPr lang="ru-RU" sz="1200" dirty="0">
                <a:solidFill>
                  <a:srgbClr val="000099"/>
                </a:solidFill>
              </a:rPr>
              <a:t> будет использоваться как единственный потомок в начале модели содержимого. Другими словами следующее объявление неверно</a:t>
            </a:r>
            <a:r>
              <a:rPr lang="ru-RU" sz="1200" dirty="0" smtClean="0">
                <a:solidFill>
                  <a:srgbClr val="000099"/>
                </a:solidFill>
              </a:rPr>
              <a:t>.</a:t>
            </a:r>
            <a:endParaRPr lang="ru-RU" sz="1200" dirty="0">
              <a:solidFill>
                <a:srgbClr val="000099"/>
              </a:solidFill>
            </a:endParaRPr>
          </a:p>
          <a:p>
            <a:pPr lvl="0" algn="just">
              <a:lnSpc>
                <a:spcPct val="90000"/>
              </a:lnSpc>
            </a:pPr>
            <a:r>
              <a:rPr lang="ru-RU" sz="1200" dirty="0">
                <a:solidFill>
                  <a:srgbClr val="000099"/>
                </a:solidFill>
              </a:rPr>
              <a:t>Пример неверного использования группы '</a:t>
            </a:r>
            <a:r>
              <a:rPr lang="ru-RU" sz="1200" dirty="0" err="1">
                <a:solidFill>
                  <a:srgbClr val="000099"/>
                </a:solidFill>
              </a:rPr>
              <a:t>All</a:t>
            </a:r>
            <a:r>
              <a:rPr lang="ru-RU" sz="1200" dirty="0" smtClean="0">
                <a:solidFill>
                  <a:srgbClr val="000099"/>
                </a:solidFill>
              </a:rPr>
              <a:t>':</a:t>
            </a:r>
            <a:endParaRPr lang="en-US" sz="1200" dirty="0" smtClean="0">
              <a:solidFill>
                <a:srgbClr val="000099"/>
              </a:solidFill>
            </a:endParaRPr>
          </a:p>
          <a:p>
            <a:pPr lvl="0" algn="just">
              <a:lnSpc>
                <a:spcPct val="90000"/>
              </a:lnSpc>
            </a:pPr>
            <a:r>
              <a:rPr lang="en-US" sz="1200" dirty="0">
                <a:solidFill>
                  <a:srgbClr val="009900"/>
                </a:solidFill>
              </a:rPr>
              <a:t>&lt;</a:t>
            </a:r>
            <a:r>
              <a:rPr lang="en-US" sz="1200" dirty="0" err="1">
                <a:solidFill>
                  <a:srgbClr val="009900"/>
                </a:solidFill>
              </a:rPr>
              <a:t>xsd:complexType</a:t>
            </a:r>
            <a:r>
              <a:rPr lang="en-US" sz="1200" dirty="0">
                <a:solidFill>
                  <a:srgbClr val="009900"/>
                </a:solidFill>
              </a:rPr>
              <a:t> name="</a:t>
            </a:r>
            <a:r>
              <a:rPr lang="en-US" sz="1200" dirty="0" err="1">
                <a:solidFill>
                  <a:srgbClr val="009900"/>
                </a:solidFill>
              </a:rPr>
              <a:t>PurchaseOrderType</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xsd:sequence</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xsd:all</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xsd:element</a:t>
            </a:r>
            <a:r>
              <a:rPr lang="en-US" sz="1200" dirty="0">
                <a:solidFill>
                  <a:srgbClr val="009900"/>
                </a:solidFill>
              </a:rPr>
              <a:t> name="</a:t>
            </a:r>
            <a:r>
              <a:rPr lang="en-US" sz="1200" dirty="0" err="1">
                <a:solidFill>
                  <a:srgbClr val="009900"/>
                </a:solidFill>
              </a:rPr>
              <a:t>shipTo</a:t>
            </a:r>
            <a:r>
              <a:rPr lang="en-US" sz="1200" dirty="0">
                <a:solidFill>
                  <a:srgbClr val="009900"/>
                </a:solidFill>
              </a:rPr>
              <a:t>" type="</a:t>
            </a:r>
            <a:r>
              <a:rPr lang="en-US" sz="1200" dirty="0" err="1">
                <a:solidFill>
                  <a:srgbClr val="009900"/>
                </a:solidFill>
              </a:rPr>
              <a:t>USAddress</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xsd:element</a:t>
            </a:r>
            <a:r>
              <a:rPr lang="en-US" sz="1200" dirty="0">
                <a:solidFill>
                  <a:srgbClr val="009900"/>
                </a:solidFill>
              </a:rPr>
              <a:t> name="</a:t>
            </a:r>
            <a:r>
              <a:rPr lang="en-US" sz="1200" dirty="0" err="1">
                <a:solidFill>
                  <a:srgbClr val="009900"/>
                </a:solidFill>
              </a:rPr>
              <a:t>billTo</a:t>
            </a:r>
            <a:r>
              <a:rPr lang="en-US" sz="1200" dirty="0">
                <a:solidFill>
                  <a:srgbClr val="009900"/>
                </a:solidFill>
              </a:rPr>
              <a:t>" type="</a:t>
            </a:r>
            <a:r>
              <a:rPr lang="en-US" sz="1200" dirty="0" err="1">
                <a:solidFill>
                  <a:srgbClr val="009900"/>
                </a:solidFill>
              </a:rPr>
              <a:t>USAddress</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xsd:element</a:t>
            </a:r>
            <a:r>
              <a:rPr lang="en-US" sz="1200" dirty="0">
                <a:solidFill>
                  <a:srgbClr val="009900"/>
                </a:solidFill>
              </a:rPr>
              <a:t> name="items"  type="Items"/&gt;</a:t>
            </a:r>
          </a:p>
          <a:p>
            <a:pPr lvl="0" algn="just">
              <a:lnSpc>
                <a:spcPct val="90000"/>
              </a:lnSpc>
            </a:pPr>
            <a:r>
              <a:rPr lang="en-US" sz="1200" dirty="0">
                <a:solidFill>
                  <a:srgbClr val="009900"/>
                </a:solidFill>
              </a:rPr>
              <a:t>    &lt;/</a:t>
            </a:r>
            <a:r>
              <a:rPr lang="en-US" sz="1200" dirty="0" err="1">
                <a:solidFill>
                  <a:srgbClr val="009900"/>
                </a:solidFill>
              </a:rPr>
              <a:t>xsd:all</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xsd:sequence</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xsd:element</a:t>
            </a:r>
            <a:r>
              <a:rPr lang="en-US" sz="1200" dirty="0">
                <a:solidFill>
                  <a:srgbClr val="009900"/>
                </a:solidFill>
              </a:rPr>
              <a:t> ref="comment" </a:t>
            </a:r>
            <a:r>
              <a:rPr lang="en-US" sz="1200" dirty="0" err="1">
                <a:solidFill>
                  <a:srgbClr val="009900"/>
                </a:solidFill>
              </a:rPr>
              <a:t>minOccurs</a:t>
            </a:r>
            <a:r>
              <a:rPr lang="en-US" sz="1200" dirty="0">
                <a:solidFill>
                  <a:srgbClr val="009900"/>
                </a:solidFill>
              </a:rPr>
              <a:t>="0" </a:t>
            </a:r>
            <a:r>
              <a:rPr lang="en-US" sz="1200" dirty="0" err="1">
                <a:solidFill>
                  <a:srgbClr val="009900"/>
                </a:solidFill>
              </a:rPr>
              <a:t>maxOccurs</a:t>
            </a:r>
            <a:r>
              <a:rPr lang="en-US" sz="1200" dirty="0">
                <a:solidFill>
                  <a:srgbClr val="009900"/>
                </a:solidFill>
              </a:rPr>
              <a:t>="unbounded"/&gt;</a:t>
            </a:r>
          </a:p>
          <a:p>
            <a:pPr lvl="0" algn="just">
              <a:lnSpc>
                <a:spcPct val="90000"/>
              </a:lnSpc>
            </a:pPr>
            <a:r>
              <a:rPr lang="en-US" sz="1200" dirty="0">
                <a:solidFill>
                  <a:srgbClr val="009900"/>
                </a:solidFill>
              </a:rPr>
              <a:t>    &lt;/</a:t>
            </a:r>
            <a:r>
              <a:rPr lang="en-US" sz="1200" dirty="0" err="1">
                <a:solidFill>
                  <a:srgbClr val="009900"/>
                </a:solidFill>
              </a:rPr>
              <a:t>xsd:sequence</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xsd:sequence</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xsd:attribute</a:t>
            </a:r>
            <a:r>
              <a:rPr lang="en-US" sz="1200" dirty="0">
                <a:solidFill>
                  <a:srgbClr val="009900"/>
                </a:solidFill>
              </a:rPr>
              <a:t> name="</a:t>
            </a:r>
            <a:r>
              <a:rPr lang="en-US" sz="1200" dirty="0" err="1">
                <a:solidFill>
                  <a:srgbClr val="009900"/>
                </a:solidFill>
              </a:rPr>
              <a:t>orderDate</a:t>
            </a:r>
            <a:r>
              <a:rPr lang="en-US" sz="1200" dirty="0">
                <a:solidFill>
                  <a:srgbClr val="009900"/>
                </a:solidFill>
              </a:rPr>
              <a:t>" type="</a:t>
            </a:r>
            <a:r>
              <a:rPr lang="en-US" sz="1200" dirty="0" err="1">
                <a:solidFill>
                  <a:srgbClr val="009900"/>
                </a:solidFill>
              </a:rPr>
              <a:t>xsd:date</a:t>
            </a:r>
            <a:r>
              <a:rPr lang="en-US" sz="1200" dirty="0">
                <a:solidFill>
                  <a:srgbClr val="009900"/>
                </a:solidFill>
              </a:rPr>
              <a:t>"/&gt;</a:t>
            </a:r>
          </a:p>
          <a:p>
            <a:pPr lvl="0" algn="just">
              <a:lnSpc>
                <a:spcPct val="90000"/>
              </a:lnSpc>
            </a:pPr>
            <a:r>
              <a:rPr lang="en-US" sz="1200" dirty="0">
                <a:solidFill>
                  <a:srgbClr val="009900"/>
                </a:solidFill>
              </a:rPr>
              <a:t>&lt;/</a:t>
            </a:r>
            <a:r>
              <a:rPr lang="en-US" sz="1200" dirty="0" err="1">
                <a:solidFill>
                  <a:srgbClr val="009900"/>
                </a:solidFill>
              </a:rPr>
              <a:t>xsd:complexType</a:t>
            </a:r>
            <a:r>
              <a:rPr lang="en-US" sz="1200" dirty="0" smtClean="0">
                <a:solidFill>
                  <a:srgbClr val="009900"/>
                </a:solidFill>
              </a:rPr>
              <a:t>&gt;</a:t>
            </a:r>
          </a:p>
          <a:p>
            <a:pPr lvl="0" algn="just">
              <a:lnSpc>
                <a:spcPct val="90000"/>
              </a:lnSpc>
            </a:pPr>
            <a:r>
              <a:rPr lang="ru-RU" sz="1200" dirty="0">
                <a:solidFill>
                  <a:srgbClr val="000099"/>
                </a:solidFill>
              </a:rPr>
              <a:t>Поименованные и непоименованные группы, которые используются в моделях содержимого (</a:t>
            </a:r>
            <a:r>
              <a:rPr lang="ru-RU" sz="1200" dirty="0" err="1">
                <a:solidFill>
                  <a:srgbClr val="000099"/>
                </a:solidFill>
              </a:rPr>
              <a:t>group</a:t>
            </a:r>
            <a:r>
              <a:rPr lang="ru-RU" sz="1200" dirty="0">
                <a:solidFill>
                  <a:srgbClr val="000099"/>
                </a:solidFill>
              </a:rPr>
              <a:t>, </a:t>
            </a:r>
            <a:r>
              <a:rPr lang="ru-RU" sz="1200" dirty="0" err="1">
                <a:solidFill>
                  <a:srgbClr val="000099"/>
                </a:solidFill>
              </a:rPr>
              <a:t>choice</a:t>
            </a:r>
            <a:r>
              <a:rPr lang="ru-RU" sz="1200" dirty="0">
                <a:solidFill>
                  <a:srgbClr val="000099"/>
                </a:solidFill>
              </a:rPr>
              <a:t>, </a:t>
            </a:r>
            <a:r>
              <a:rPr lang="ru-RU" sz="1200" dirty="0" err="1">
                <a:solidFill>
                  <a:srgbClr val="000099"/>
                </a:solidFill>
              </a:rPr>
              <a:t>sequence</a:t>
            </a:r>
            <a:r>
              <a:rPr lang="ru-RU" sz="1200" dirty="0">
                <a:solidFill>
                  <a:srgbClr val="000099"/>
                </a:solidFill>
              </a:rPr>
              <a:t>, </a:t>
            </a:r>
            <a:r>
              <a:rPr lang="ru-RU" sz="1200" dirty="0" err="1">
                <a:solidFill>
                  <a:srgbClr val="000099"/>
                </a:solidFill>
              </a:rPr>
              <a:t>all</a:t>
            </a:r>
            <a:r>
              <a:rPr lang="ru-RU" sz="1200" dirty="0">
                <a:solidFill>
                  <a:srgbClr val="000099"/>
                </a:solidFill>
              </a:rPr>
              <a:t>) могут иметь атрибуты </a:t>
            </a:r>
            <a:r>
              <a:rPr lang="ru-RU" sz="1200" dirty="0" err="1">
                <a:solidFill>
                  <a:srgbClr val="000099"/>
                </a:solidFill>
              </a:rPr>
              <a:t>minOccurs</a:t>
            </a:r>
            <a:r>
              <a:rPr lang="ru-RU" sz="1200" dirty="0">
                <a:solidFill>
                  <a:srgbClr val="000099"/>
                </a:solidFill>
              </a:rPr>
              <a:t> и </a:t>
            </a:r>
            <a:r>
              <a:rPr lang="ru-RU" sz="1200" dirty="0" err="1">
                <a:solidFill>
                  <a:srgbClr val="000099"/>
                </a:solidFill>
              </a:rPr>
              <a:t>maxOccurs</a:t>
            </a:r>
            <a:r>
              <a:rPr lang="ru-RU" sz="1200" dirty="0">
                <a:solidFill>
                  <a:srgbClr val="000099"/>
                </a:solidFill>
              </a:rPr>
              <a:t>. Комбинируя и вкладывая различные группы, обеспечиваемые языком XML-схемы, и устанавливая значения </a:t>
            </a:r>
            <a:r>
              <a:rPr lang="ru-RU" sz="1200" dirty="0" err="1">
                <a:solidFill>
                  <a:srgbClr val="000099"/>
                </a:solidFill>
              </a:rPr>
              <a:t>minOccurs</a:t>
            </a:r>
            <a:r>
              <a:rPr lang="ru-RU" sz="1200" dirty="0">
                <a:solidFill>
                  <a:srgbClr val="000099"/>
                </a:solidFill>
              </a:rPr>
              <a:t> и </a:t>
            </a:r>
            <a:r>
              <a:rPr lang="ru-RU" sz="1200" dirty="0" err="1">
                <a:solidFill>
                  <a:srgbClr val="000099"/>
                </a:solidFill>
              </a:rPr>
              <a:t>maxOccurs</a:t>
            </a:r>
            <a:r>
              <a:rPr lang="ru-RU" sz="1200" dirty="0">
                <a:solidFill>
                  <a:srgbClr val="000099"/>
                </a:solidFill>
              </a:rPr>
              <a:t>, возможно представить любую модель содержимого, которая может быть выражена с помощью XML 1.0 DTD. Кроме того, группа </a:t>
            </a:r>
            <a:r>
              <a:rPr lang="ru-RU" sz="1200" dirty="0" err="1">
                <a:solidFill>
                  <a:srgbClr val="000099"/>
                </a:solidFill>
              </a:rPr>
              <a:t>all</a:t>
            </a:r>
            <a:r>
              <a:rPr lang="ru-RU" sz="1200" dirty="0">
                <a:solidFill>
                  <a:srgbClr val="000099"/>
                </a:solidFill>
              </a:rPr>
              <a:t> обеспечивает дополнительную выразительность языка XML-схемы по сравнению с XML 1.0 DTD.</a:t>
            </a:r>
            <a:endParaRPr lang="ru-RU" sz="1200" dirty="0">
              <a:solidFill>
                <a:srgbClr val="000099"/>
              </a:solidFill>
            </a:endParaRPr>
          </a:p>
        </p:txBody>
      </p:sp>
    </p:spTree>
    <p:extLst>
      <p:ext uri="{BB962C8B-B14F-4D97-AF65-F5344CB8AC3E}">
        <p14:creationId xmlns:p14="http://schemas.microsoft.com/office/powerpoint/2010/main" val="443037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a:solidFill>
                  <a:srgbClr val="000099"/>
                </a:solidFill>
                <a:latin typeface="Arial" charset="0"/>
                <a:ea typeface="+mn-ea"/>
                <a:cs typeface="+mn-cs"/>
              </a:rPr>
              <a:t>Группы атрибутов</a:t>
            </a:r>
            <a:endParaRPr lang="en-US" sz="1800" b="1" dirty="0">
              <a:solidFill>
                <a:srgbClr val="000099"/>
              </a:solidFill>
              <a:latin typeface="Arial" charset="0"/>
              <a:ea typeface="+mn-ea"/>
              <a:cs typeface="+mn-cs"/>
            </a:endParaRPr>
          </a:p>
        </p:txBody>
      </p:sp>
      <p:sp>
        <p:nvSpPr>
          <p:cNvPr id="7" name="Прямоугольник 6"/>
          <p:cNvSpPr/>
          <p:nvPr/>
        </p:nvSpPr>
        <p:spPr>
          <a:xfrm>
            <a:off x="2696" y="461651"/>
            <a:ext cx="9141304" cy="757130"/>
          </a:xfrm>
          <a:prstGeom prst="rect">
            <a:avLst/>
          </a:prstGeom>
        </p:spPr>
        <p:txBody>
          <a:bodyPr wrap="square">
            <a:spAutoFit/>
          </a:bodyPr>
          <a:lstStyle/>
          <a:p>
            <a:pPr lvl="0" algn="just">
              <a:lnSpc>
                <a:spcPct val="90000"/>
              </a:lnSpc>
            </a:pPr>
            <a:r>
              <a:rPr lang="ru-RU" sz="1200" dirty="0">
                <a:solidFill>
                  <a:srgbClr val="000099"/>
                </a:solidFill>
              </a:rPr>
              <a:t>Предположим, что мы хотим обеспечить подробную информацию о каждом продукте в заказе на закупку. Например, вес каждого продукта и предпочтительный вариант отгрузки. Мы можем достигнуть этого, добавив к определению типа </a:t>
            </a:r>
            <a:r>
              <a:rPr lang="ru-RU" sz="1200" dirty="0" err="1">
                <a:solidFill>
                  <a:srgbClr val="000099"/>
                </a:solidFill>
              </a:rPr>
              <a:t>item</a:t>
            </a:r>
            <a:r>
              <a:rPr lang="ru-RU" sz="1200" dirty="0">
                <a:solidFill>
                  <a:srgbClr val="000099"/>
                </a:solidFill>
              </a:rPr>
              <a:t> (анонимному) объявления атрибутов </a:t>
            </a:r>
            <a:r>
              <a:rPr lang="ru-RU" sz="1200" dirty="0" err="1">
                <a:solidFill>
                  <a:srgbClr val="000099"/>
                </a:solidFill>
              </a:rPr>
              <a:t>weightKg</a:t>
            </a:r>
            <a:r>
              <a:rPr lang="ru-RU" sz="1200" dirty="0">
                <a:solidFill>
                  <a:srgbClr val="000099"/>
                </a:solidFill>
              </a:rPr>
              <a:t> и </a:t>
            </a:r>
            <a:r>
              <a:rPr lang="ru-RU" sz="1200" dirty="0" err="1">
                <a:solidFill>
                  <a:srgbClr val="000099"/>
                </a:solidFill>
              </a:rPr>
              <a:t>shipBy</a:t>
            </a:r>
            <a:r>
              <a:rPr lang="ru-RU" sz="1200" dirty="0">
                <a:solidFill>
                  <a:srgbClr val="000099"/>
                </a:solidFill>
              </a:rPr>
              <a:t> </a:t>
            </a:r>
            <a:r>
              <a:rPr lang="ru-RU" sz="1200" dirty="0" smtClean="0">
                <a:solidFill>
                  <a:srgbClr val="000099"/>
                </a:solidFill>
              </a:rPr>
              <a:t>.</a:t>
            </a:r>
            <a:endParaRPr lang="ru-RU" sz="1200" dirty="0">
              <a:solidFill>
                <a:srgbClr val="000099"/>
              </a:solidFill>
            </a:endParaRPr>
          </a:p>
          <a:p>
            <a:pPr lvl="0" algn="just">
              <a:lnSpc>
                <a:spcPct val="90000"/>
              </a:lnSpc>
            </a:pPr>
            <a:r>
              <a:rPr lang="ru-RU" sz="1200" dirty="0">
                <a:solidFill>
                  <a:srgbClr val="000099"/>
                </a:solidFill>
              </a:rPr>
              <a:t>Включение атрибутов непосредственно в определение типа</a:t>
            </a:r>
            <a:r>
              <a:rPr lang="ru-RU" sz="1200" dirty="0" smtClean="0">
                <a:solidFill>
                  <a:srgbClr val="000099"/>
                </a:solidFill>
              </a:rPr>
              <a:t>:</a:t>
            </a:r>
            <a:endParaRPr lang="en-US" sz="1200" dirty="0" smtClean="0">
              <a:solidFill>
                <a:srgbClr val="000099"/>
              </a:solidFill>
            </a:endParaRPr>
          </a:p>
        </p:txBody>
      </p:sp>
      <p:sp>
        <p:nvSpPr>
          <p:cNvPr id="3" name="Прямоугольник 2"/>
          <p:cNvSpPr/>
          <p:nvPr/>
        </p:nvSpPr>
        <p:spPr>
          <a:xfrm>
            <a:off x="5328924" y="848622"/>
            <a:ext cx="3815076" cy="3707169"/>
          </a:xfrm>
          <a:prstGeom prst="rect">
            <a:avLst/>
          </a:prstGeom>
        </p:spPr>
        <p:txBody>
          <a:bodyPr wrap="square">
            <a:spAutoFit/>
          </a:bodyPr>
          <a:lstStyle/>
          <a:p>
            <a:pPr lvl="0" algn="just">
              <a:lnSpc>
                <a:spcPct val="90000"/>
              </a:lnSpc>
            </a:pPr>
            <a:r>
              <a:rPr lang="en-US" sz="900" dirty="0">
                <a:solidFill>
                  <a:srgbClr val="009900"/>
                </a:solidFill>
              </a:rPr>
              <a:t>&lt;</a:t>
            </a:r>
            <a:r>
              <a:rPr lang="en-US" sz="900" dirty="0" err="1">
                <a:solidFill>
                  <a:srgbClr val="009900"/>
                </a:solidFill>
              </a:rPr>
              <a:t>xsd:element</a:t>
            </a:r>
            <a:r>
              <a:rPr lang="en-US" sz="900" dirty="0">
                <a:solidFill>
                  <a:srgbClr val="009900"/>
                </a:solidFill>
              </a:rPr>
              <a:t> name="item" </a:t>
            </a:r>
            <a:r>
              <a:rPr lang="en-US" sz="900" dirty="0" err="1">
                <a:solidFill>
                  <a:srgbClr val="009900"/>
                </a:solidFill>
              </a:rPr>
              <a:t>minOccurs</a:t>
            </a:r>
            <a:r>
              <a:rPr lang="en-US" sz="900" dirty="0">
                <a:solidFill>
                  <a:srgbClr val="009900"/>
                </a:solidFill>
              </a:rPr>
              <a:t>="0" </a:t>
            </a:r>
            <a:r>
              <a:rPr lang="en-US" sz="900" dirty="0" err="1">
                <a:solidFill>
                  <a:srgbClr val="009900"/>
                </a:solidFill>
              </a:rPr>
              <a:t>maxOccurs</a:t>
            </a:r>
            <a:r>
              <a:rPr lang="en-US" sz="900" dirty="0">
                <a:solidFill>
                  <a:srgbClr val="009900"/>
                </a:solidFill>
              </a:rPr>
              <a:t>="unbounded"&gt;</a:t>
            </a:r>
          </a:p>
          <a:p>
            <a:pPr lvl="0" algn="just">
              <a:lnSpc>
                <a:spcPct val="90000"/>
              </a:lnSpc>
            </a:pPr>
            <a:r>
              <a:rPr lang="en-US" sz="900" dirty="0">
                <a:solidFill>
                  <a:srgbClr val="009900"/>
                </a:solidFill>
              </a:rPr>
              <a:t>  &lt;</a:t>
            </a:r>
            <a:r>
              <a:rPr lang="en-US" sz="900" dirty="0" err="1">
                <a:solidFill>
                  <a:srgbClr val="009900"/>
                </a:solidFill>
              </a:rPr>
              <a:t>xsd:complexType</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xsd:sequence</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   name="</a:t>
            </a:r>
            <a:r>
              <a:rPr lang="en-US" sz="900" dirty="0" err="1">
                <a:solidFill>
                  <a:srgbClr val="009900"/>
                </a:solidFill>
              </a:rPr>
              <a:t>productName</a:t>
            </a:r>
            <a:r>
              <a:rPr lang="en-US" sz="900" dirty="0">
                <a:solidFill>
                  <a:srgbClr val="009900"/>
                </a:solidFill>
              </a:rPr>
              <a:t>" type="</a:t>
            </a:r>
            <a:r>
              <a:rPr lang="en-US" sz="900" dirty="0" err="1">
                <a:solidFill>
                  <a:srgbClr val="009900"/>
                </a:solidFill>
              </a:rPr>
              <a:t>xsd:string</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   name="quantity"&gt;</a:t>
            </a:r>
          </a:p>
          <a:p>
            <a:pPr lvl="0" algn="just">
              <a:lnSpc>
                <a:spcPct val="90000"/>
              </a:lnSpc>
            </a:pPr>
            <a:r>
              <a:rPr lang="en-US" sz="900" dirty="0">
                <a:solidFill>
                  <a:srgbClr val="009900"/>
                </a:solidFill>
              </a:rPr>
              <a:t>        &lt;</a:t>
            </a:r>
            <a:r>
              <a:rPr lang="en-US" sz="900" dirty="0" err="1">
                <a:solidFill>
                  <a:srgbClr val="009900"/>
                </a:solidFill>
              </a:rPr>
              <a:t>xsd:simpleType</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xsd:restriction</a:t>
            </a:r>
            <a:r>
              <a:rPr lang="en-US" sz="900" dirty="0">
                <a:solidFill>
                  <a:srgbClr val="009900"/>
                </a:solidFill>
              </a:rPr>
              <a:t> base="</a:t>
            </a:r>
            <a:r>
              <a:rPr lang="en-US" sz="900" dirty="0" err="1">
                <a:solidFill>
                  <a:srgbClr val="009900"/>
                </a:solidFill>
              </a:rPr>
              <a:t>xsd:positiveInteger</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xsd:maxExclusive</a:t>
            </a:r>
            <a:r>
              <a:rPr lang="en-US" sz="900" dirty="0">
                <a:solidFill>
                  <a:srgbClr val="009900"/>
                </a:solidFill>
              </a:rPr>
              <a:t> value="100"/&gt;</a:t>
            </a:r>
          </a:p>
          <a:p>
            <a:pPr lvl="0" algn="just">
              <a:lnSpc>
                <a:spcPct val="90000"/>
              </a:lnSpc>
            </a:pPr>
            <a:r>
              <a:rPr lang="en-US" sz="900" dirty="0">
                <a:solidFill>
                  <a:srgbClr val="009900"/>
                </a:solidFill>
              </a:rPr>
              <a:t>          &lt;/</a:t>
            </a:r>
            <a:r>
              <a:rPr lang="en-US" sz="900" dirty="0" err="1">
                <a:solidFill>
                  <a:srgbClr val="009900"/>
                </a:solidFill>
              </a:rPr>
              <a:t>xsd:restriction</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xsd:simpleType</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 name="</a:t>
            </a:r>
            <a:r>
              <a:rPr lang="en-US" sz="900" dirty="0" err="1">
                <a:solidFill>
                  <a:srgbClr val="009900"/>
                </a:solidFill>
              </a:rPr>
              <a:t>USPrice</a:t>
            </a:r>
            <a:r>
              <a:rPr lang="en-US" sz="900" dirty="0">
                <a:solidFill>
                  <a:srgbClr val="009900"/>
                </a:solidFill>
              </a:rPr>
              <a:t>"  type="</a:t>
            </a:r>
            <a:r>
              <a:rPr lang="en-US" sz="900" dirty="0" err="1">
                <a:solidFill>
                  <a:srgbClr val="009900"/>
                </a:solidFill>
              </a:rPr>
              <a:t>xsd:decimal</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 ref="comment"   </a:t>
            </a:r>
            <a:r>
              <a:rPr lang="en-US" sz="900" dirty="0" err="1">
                <a:solidFill>
                  <a:srgbClr val="009900"/>
                </a:solidFill>
              </a:rPr>
              <a:t>minOccurs</a:t>
            </a:r>
            <a:r>
              <a:rPr lang="en-US" sz="900" dirty="0">
                <a:solidFill>
                  <a:srgbClr val="009900"/>
                </a:solidFill>
              </a:rPr>
              <a:t>="0"/&gt;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 name="</a:t>
            </a:r>
            <a:r>
              <a:rPr lang="en-US" sz="900" dirty="0" err="1">
                <a:solidFill>
                  <a:srgbClr val="009900"/>
                </a:solidFill>
              </a:rPr>
              <a:t>shipDate</a:t>
            </a:r>
            <a:r>
              <a:rPr lang="en-US" sz="900" dirty="0">
                <a:solidFill>
                  <a:srgbClr val="009900"/>
                </a:solidFill>
              </a:rPr>
              <a:t>" type="</a:t>
            </a:r>
            <a:r>
              <a:rPr lang="en-US" sz="900" dirty="0" err="1">
                <a:solidFill>
                  <a:srgbClr val="009900"/>
                </a:solidFill>
              </a:rPr>
              <a:t>xsd:date</a:t>
            </a:r>
            <a:r>
              <a:rPr lang="en-US" sz="900" dirty="0">
                <a:solidFill>
                  <a:srgbClr val="009900"/>
                </a:solidFill>
              </a:rPr>
              <a:t>" </a:t>
            </a:r>
            <a:r>
              <a:rPr lang="en-US" sz="900" dirty="0" err="1">
                <a:solidFill>
                  <a:srgbClr val="009900"/>
                </a:solidFill>
              </a:rPr>
              <a:t>minOccurs</a:t>
            </a:r>
            <a:r>
              <a:rPr lang="en-US" sz="900" dirty="0">
                <a:solidFill>
                  <a:srgbClr val="009900"/>
                </a:solidFill>
              </a:rPr>
              <a:t>="0"/&gt;</a:t>
            </a:r>
          </a:p>
          <a:p>
            <a:pPr lvl="0" algn="just">
              <a:lnSpc>
                <a:spcPct val="90000"/>
              </a:lnSpc>
            </a:pPr>
            <a:r>
              <a:rPr lang="en-US" sz="900" dirty="0">
                <a:solidFill>
                  <a:srgbClr val="009900"/>
                </a:solidFill>
              </a:rPr>
              <a:t>    &lt;/</a:t>
            </a:r>
            <a:r>
              <a:rPr lang="en-US" sz="900" dirty="0" err="1">
                <a:solidFill>
                  <a:srgbClr val="009900"/>
                </a:solidFill>
              </a:rPr>
              <a:t>xsd:sequence</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xsd:attribute</a:t>
            </a:r>
            <a:r>
              <a:rPr lang="en-US" sz="900" dirty="0">
                <a:solidFill>
                  <a:srgbClr val="009900"/>
                </a:solidFill>
              </a:rPr>
              <a:t> name="</a:t>
            </a:r>
            <a:r>
              <a:rPr lang="en-US" sz="900" dirty="0" err="1">
                <a:solidFill>
                  <a:srgbClr val="009900"/>
                </a:solidFill>
              </a:rPr>
              <a:t>partNum</a:t>
            </a:r>
            <a:r>
              <a:rPr lang="en-US" sz="900" dirty="0">
                <a:solidFill>
                  <a:srgbClr val="009900"/>
                </a:solidFill>
              </a:rPr>
              <a:t>"  type="SKU" use="required"/&gt;</a:t>
            </a:r>
          </a:p>
          <a:p>
            <a:pPr lvl="0" algn="just">
              <a:lnSpc>
                <a:spcPct val="90000"/>
              </a:lnSpc>
            </a:pPr>
            <a:r>
              <a:rPr lang="en-US" sz="900" dirty="0">
                <a:solidFill>
                  <a:srgbClr val="009900"/>
                </a:solidFill>
              </a:rPr>
              <a:t>    &lt;!-- add </a:t>
            </a:r>
            <a:r>
              <a:rPr lang="en-US" sz="900" dirty="0" err="1">
                <a:solidFill>
                  <a:srgbClr val="009900"/>
                </a:solidFill>
              </a:rPr>
              <a:t>weightKg</a:t>
            </a:r>
            <a:r>
              <a:rPr lang="en-US" sz="900" dirty="0">
                <a:solidFill>
                  <a:srgbClr val="009900"/>
                </a:solidFill>
              </a:rPr>
              <a:t> and </a:t>
            </a:r>
            <a:r>
              <a:rPr lang="en-US" sz="900" dirty="0" err="1">
                <a:solidFill>
                  <a:srgbClr val="009900"/>
                </a:solidFill>
              </a:rPr>
              <a:t>shipBy</a:t>
            </a:r>
            <a:r>
              <a:rPr lang="en-US" sz="900" dirty="0">
                <a:solidFill>
                  <a:srgbClr val="009900"/>
                </a:solidFill>
              </a:rPr>
              <a:t> attributes --&gt;</a:t>
            </a:r>
          </a:p>
          <a:p>
            <a:pPr lvl="0" algn="just">
              <a:lnSpc>
                <a:spcPct val="90000"/>
              </a:lnSpc>
            </a:pPr>
            <a:r>
              <a:rPr lang="en-US" sz="900" dirty="0">
                <a:solidFill>
                  <a:srgbClr val="009900"/>
                </a:solidFill>
              </a:rPr>
              <a:t>    &lt;</a:t>
            </a:r>
            <a:r>
              <a:rPr lang="en-US" sz="900" dirty="0" err="1">
                <a:solidFill>
                  <a:srgbClr val="009900"/>
                </a:solidFill>
              </a:rPr>
              <a:t>xsd:attribute</a:t>
            </a:r>
            <a:r>
              <a:rPr lang="en-US" sz="900" dirty="0">
                <a:solidFill>
                  <a:srgbClr val="009900"/>
                </a:solidFill>
              </a:rPr>
              <a:t> name="</a:t>
            </a:r>
            <a:r>
              <a:rPr lang="en-US" sz="900" dirty="0" err="1">
                <a:solidFill>
                  <a:srgbClr val="009900"/>
                </a:solidFill>
              </a:rPr>
              <a:t>weightKg</a:t>
            </a:r>
            <a:r>
              <a:rPr lang="en-US" sz="900" dirty="0">
                <a:solidFill>
                  <a:srgbClr val="009900"/>
                </a:solidFill>
              </a:rPr>
              <a:t>" type="</a:t>
            </a:r>
            <a:r>
              <a:rPr lang="en-US" sz="900" dirty="0" err="1">
                <a:solidFill>
                  <a:srgbClr val="009900"/>
                </a:solidFill>
              </a:rPr>
              <a:t>xsd:decimal</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xsd:attribute</a:t>
            </a:r>
            <a:r>
              <a:rPr lang="en-US" sz="900" dirty="0">
                <a:solidFill>
                  <a:srgbClr val="009900"/>
                </a:solidFill>
              </a:rPr>
              <a:t> name="</a:t>
            </a:r>
            <a:r>
              <a:rPr lang="en-US" sz="900" dirty="0" err="1">
                <a:solidFill>
                  <a:srgbClr val="009900"/>
                </a:solidFill>
              </a:rPr>
              <a:t>shipBy</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xsd:simpleType</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xsd:restriction</a:t>
            </a:r>
            <a:r>
              <a:rPr lang="en-US" sz="900" dirty="0">
                <a:solidFill>
                  <a:srgbClr val="009900"/>
                </a:solidFill>
              </a:rPr>
              <a:t> base="</a:t>
            </a:r>
            <a:r>
              <a:rPr lang="en-US" sz="900" dirty="0" err="1">
                <a:solidFill>
                  <a:srgbClr val="009900"/>
                </a:solidFill>
              </a:rPr>
              <a:t>xsd:string</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xsd:enumeration</a:t>
            </a:r>
            <a:r>
              <a:rPr lang="en-US" sz="900" dirty="0">
                <a:solidFill>
                  <a:srgbClr val="009900"/>
                </a:solidFill>
              </a:rPr>
              <a:t> value="air"/&gt;</a:t>
            </a:r>
          </a:p>
          <a:p>
            <a:pPr lvl="0" algn="just">
              <a:lnSpc>
                <a:spcPct val="90000"/>
              </a:lnSpc>
            </a:pPr>
            <a:r>
              <a:rPr lang="en-US" sz="900" dirty="0">
                <a:solidFill>
                  <a:srgbClr val="009900"/>
                </a:solidFill>
              </a:rPr>
              <a:t>          &lt;</a:t>
            </a:r>
            <a:r>
              <a:rPr lang="en-US" sz="900" dirty="0" err="1">
                <a:solidFill>
                  <a:srgbClr val="009900"/>
                </a:solidFill>
              </a:rPr>
              <a:t>xsd:enumeration</a:t>
            </a:r>
            <a:r>
              <a:rPr lang="en-US" sz="900" dirty="0">
                <a:solidFill>
                  <a:srgbClr val="009900"/>
                </a:solidFill>
              </a:rPr>
              <a:t> value="land"/&gt;</a:t>
            </a:r>
          </a:p>
          <a:p>
            <a:pPr lvl="0" algn="just">
              <a:lnSpc>
                <a:spcPct val="90000"/>
              </a:lnSpc>
            </a:pPr>
            <a:r>
              <a:rPr lang="en-US" sz="900" dirty="0">
                <a:solidFill>
                  <a:srgbClr val="009900"/>
                </a:solidFill>
              </a:rPr>
              <a:t>          &lt;</a:t>
            </a:r>
            <a:r>
              <a:rPr lang="en-US" sz="900" dirty="0" err="1">
                <a:solidFill>
                  <a:srgbClr val="009900"/>
                </a:solidFill>
              </a:rPr>
              <a:t>xsd:enumeration</a:t>
            </a:r>
            <a:r>
              <a:rPr lang="en-US" sz="900" dirty="0">
                <a:solidFill>
                  <a:srgbClr val="009900"/>
                </a:solidFill>
              </a:rPr>
              <a:t> value="any"/&gt;</a:t>
            </a:r>
          </a:p>
          <a:p>
            <a:pPr lvl="0" algn="just">
              <a:lnSpc>
                <a:spcPct val="90000"/>
              </a:lnSpc>
            </a:pPr>
            <a:r>
              <a:rPr lang="en-US" sz="900" dirty="0">
                <a:solidFill>
                  <a:srgbClr val="009900"/>
                </a:solidFill>
              </a:rPr>
              <a:t>        &lt;/</a:t>
            </a:r>
            <a:r>
              <a:rPr lang="en-US" sz="900" dirty="0" err="1">
                <a:solidFill>
                  <a:srgbClr val="009900"/>
                </a:solidFill>
              </a:rPr>
              <a:t>xsd:restriction</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xsd:simpleType</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xsd:attribute</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xsd:complexType</a:t>
            </a:r>
            <a:r>
              <a:rPr lang="en-US" sz="900" dirty="0">
                <a:solidFill>
                  <a:srgbClr val="009900"/>
                </a:solidFill>
              </a:rPr>
              <a:t>&gt;</a:t>
            </a:r>
          </a:p>
          <a:p>
            <a:pPr lvl="0" algn="just">
              <a:lnSpc>
                <a:spcPct val="90000"/>
              </a:lnSpc>
            </a:pPr>
            <a:r>
              <a:rPr lang="en-US" sz="900" dirty="0">
                <a:solidFill>
                  <a:srgbClr val="009900"/>
                </a:solidFill>
              </a:rPr>
              <a:t>&lt;/</a:t>
            </a:r>
            <a:r>
              <a:rPr lang="en-US" sz="900" dirty="0" err="1">
                <a:solidFill>
                  <a:srgbClr val="009900"/>
                </a:solidFill>
              </a:rPr>
              <a:t>xsd:element</a:t>
            </a:r>
            <a:r>
              <a:rPr lang="en-US" sz="900" dirty="0">
                <a:solidFill>
                  <a:srgbClr val="009900"/>
                </a:solidFill>
              </a:rPr>
              <a:t>&gt;</a:t>
            </a:r>
            <a:endParaRPr lang="ru-RU" sz="900" dirty="0">
              <a:solidFill>
                <a:srgbClr val="009900"/>
              </a:solidFill>
            </a:endParaRPr>
          </a:p>
        </p:txBody>
      </p:sp>
    </p:spTree>
    <p:extLst>
      <p:ext uri="{BB962C8B-B14F-4D97-AF65-F5344CB8AC3E}">
        <p14:creationId xmlns:p14="http://schemas.microsoft.com/office/powerpoint/2010/main" val="3408980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a:solidFill>
                  <a:srgbClr val="000099"/>
                </a:solidFill>
                <a:latin typeface="Arial" charset="0"/>
              </a:rPr>
              <a:t>Группы атрибутов</a:t>
            </a:r>
            <a:endParaRPr lang="en-US" sz="1800" b="1" dirty="0">
              <a:solidFill>
                <a:srgbClr val="000099"/>
              </a:solidFill>
              <a:latin typeface="Arial" charset="0"/>
            </a:endParaRPr>
          </a:p>
        </p:txBody>
      </p:sp>
      <p:sp>
        <p:nvSpPr>
          <p:cNvPr id="7" name="Прямоугольник 6"/>
          <p:cNvSpPr/>
          <p:nvPr/>
        </p:nvSpPr>
        <p:spPr>
          <a:xfrm>
            <a:off x="0" y="480337"/>
            <a:ext cx="9144000" cy="424732"/>
          </a:xfrm>
          <a:prstGeom prst="rect">
            <a:avLst/>
          </a:prstGeom>
        </p:spPr>
        <p:txBody>
          <a:bodyPr wrap="square">
            <a:spAutoFit/>
          </a:bodyPr>
          <a:lstStyle/>
          <a:p>
            <a:pPr lvl="0" algn="just">
              <a:lnSpc>
                <a:spcPct val="90000"/>
              </a:lnSpc>
            </a:pPr>
            <a:r>
              <a:rPr lang="ru-RU" sz="1200" dirty="0">
                <a:solidFill>
                  <a:srgbClr val="000099"/>
                </a:solidFill>
              </a:rPr>
              <a:t>Вместо этого, мы можем создать поименованную группу атрибутов, содержащую все желательные атрибуты элемента </a:t>
            </a:r>
            <a:r>
              <a:rPr lang="ru-RU" sz="1200" dirty="0" err="1">
                <a:solidFill>
                  <a:srgbClr val="000099"/>
                </a:solidFill>
              </a:rPr>
              <a:t>item</a:t>
            </a:r>
            <a:r>
              <a:rPr lang="ru-RU" sz="1200" dirty="0">
                <a:solidFill>
                  <a:srgbClr val="000099"/>
                </a:solidFill>
              </a:rPr>
              <a:t>, и в объявлении </a:t>
            </a:r>
            <a:r>
              <a:rPr lang="ru-RU" sz="1200" dirty="0" err="1">
                <a:solidFill>
                  <a:srgbClr val="000099"/>
                </a:solidFill>
              </a:rPr>
              <a:t>item</a:t>
            </a:r>
            <a:r>
              <a:rPr lang="ru-RU" sz="1200" dirty="0">
                <a:solidFill>
                  <a:srgbClr val="000099"/>
                </a:solidFill>
              </a:rPr>
              <a:t> сделать ссылку на эту </a:t>
            </a:r>
            <a:r>
              <a:rPr lang="ru-RU" sz="1200" dirty="0" smtClean="0">
                <a:solidFill>
                  <a:srgbClr val="000099"/>
                </a:solidFill>
              </a:rPr>
              <a:t>группу.</a:t>
            </a:r>
            <a:r>
              <a:rPr lang="en-US" sz="1200" dirty="0" smtClean="0">
                <a:solidFill>
                  <a:srgbClr val="000099"/>
                </a:solidFill>
              </a:rPr>
              <a:t> </a:t>
            </a:r>
            <a:r>
              <a:rPr lang="ru-RU" sz="1200" dirty="0" smtClean="0">
                <a:solidFill>
                  <a:srgbClr val="000099"/>
                </a:solidFill>
              </a:rPr>
              <a:t>Добавление </a:t>
            </a:r>
            <a:r>
              <a:rPr lang="ru-RU" sz="1200" dirty="0">
                <a:solidFill>
                  <a:srgbClr val="000099"/>
                </a:solidFill>
              </a:rPr>
              <a:t>атрибутов с использованием группы атрибутов</a:t>
            </a:r>
            <a:r>
              <a:rPr lang="ru-RU" sz="1200" dirty="0" smtClean="0">
                <a:solidFill>
                  <a:srgbClr val="000099"/>
                </a:solidFill>
              </a:rPr>
              <a:t>:</a:t>
            </a:r>
            <a:endParaRPr lang="en-US" sz="1200" dirty="0">
              <a:solidFill>
                <a:srgbClr val="000099"/>
              </a:solidFill>
            </a:endParaRPr>
          </a:p>
        </p:txBody>
      </p:sp>
      <p:sp>
        <p:nvSpPr>
          <p:cNvPr id="5" name="Прямоугольник 4"/>
          <p:cNvSpPr/>
          <p:nvPr/>
        </p:nvSpPr>
        <p:spPr>
          <a:xfrm>
            <a:off x="-12128" y="800581"/>
            <a:ext cx="4572000" cy="3000821"/>
          </a:xfrm>
          <a:prstGeom prst="rect">
            <a:avLst/>
          </a:prstGeom>
        </p:spPr>
        <p:txBody>
          <a:bodyPr>
            <a:spAutoFit/>
          </a:bodyPr>
          <a:lstStyle/>
          <a:p>
            <a:pPr lvl="0" algn="just">
              <a:lnSpc>
                <a:spcPct val="90000"/>
              </a:lnSpc>
            </a:pPr>
            <a:r>
              <a:rPr lang="en-US" sz="1050" dirty="0">
                <a:solidFill>
                  <a:srgbClr val="009900"/>
                </a:solidFill>
              </a:rPr>
              <a:t>&lt;</a:t>
            </a:r>
            <a:r>
              <a:rPr lang="en-US" sz="1050" dirty="0" err="1">
                <a:solidFill>
                  <a:srgbClr val="009900"/>
                </a:solidFill>
              </a:rPr>
              <a:t>xsd:element</a:t>
            </a:r>
            <a:r>
              <a:rPr lang="en-US" sz="1050" dirty="0">
                <a:solidFill>
                  <a:srgbClr val="009900"/>
                </a:solidFill>
              </a:rPr>
              <a:t> name="item" </a:t>
            </a:r>
            <a:r>
              <a:rPr lang="en-US" sz="1050" dirty="0" err="1">
                <a:solidFill>
                  <a:srgbClr val="009900"/>
                </a:solidFill>
              </a:rPr>
              <a:t>minOccurs</a:t>
            </a:r>
            <a:r>
              <a:rPr lang="en-US" sz="1050" dirty="0">
                <a:solidFill>
                  <a:srgbClr val="009900"/>
                </a:solidFill>
              </a:rPr>
              <a:t>="0" </a:t>
            </a:r>
            <a:r>
              <a:rPr lang="en-US" sz="1050" dirty="0" err="1">
                <a:solidFill>
                  <a:srgbClr val="009900"/>
                </a:solidFill>
              </a:rPr>
              <a:t>maxOccurs</a:t>
            </a:r>
            <a:r>
              <a:rPr lang="en-US" sz="1050" dirty="0">
                <a:solidFill>
                  <a:srgbClr val="009900"/>
                </a:solidFill>
              </a:rPr>
              <a:t>="unbounded"&gt;</a:t>
            </a:r>
          </a:p>
          <a:p>
            <a:pPr lvl="0" algn="just">
              <a:lnSpc>
                <a:spcPct val="90000"/>
              </a:lnSpc>
            </a:pPr>
            <a:r>
              <a:rPr lang="en-US" sz="1050" dirty="0">
                <a:solidFill>
                  <a:srgbClr val="009900"/>
                </a:solidFill>
              </a:rPr>
              <a:t>  &lt;</a:t>
            </a:r>
            <a:r>
              <a:rPr lang="en-US" sz="1050" dirty="0" err="1">
                <a:solidFill>
                  <a:srgbClr val="009900"/>
                </a:solidFill>
              </a:rPr>
              <a:t>xsd:complexType</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xsd:sequence</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xsd:element</a:t>
            </a:r>
            <a:r>
              <a:rPr lang="en-US" sz="1050" dirty="0">
                <a:solidFill>
                  <a:srgbClr val="009900"/>
                </a:solidFill>
              </a:rPr>
              <a:t> name="</a:t>
            </a:r>
            <a:r>
              <a:rPr lang="en-US" sz="1050" dirty="0" err="1">
                <a:solidFill>
                  <a:srgbClr val="009900"/>
                </a:solidFill>
              </a:rPr>
              <a:t>productName</a:t>
            </a:r>
            <a:r>
              <a:rPr lang="en-US" sz="1050" dirty="0">
                <a:solidFill>
                  <a:srgbClr val="009900"/>
                </a:solidFill>
              </a:rPr>
              <a:t>" type="</a:t>
            </a:r>
            <a:r>
              <a:rPr lang="en-US" sz="1050" dirty="0" err="1">
                <a:solidFill>
                  <a:srgbClr val="009900"/>
                </a:solidFill>
              </a:rPr>
              <a:t>xsd:string</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xsd:element</a:t>
            </a:r>
            <a:r>
              <a:rPr lang="en-US" sz="1050" dirty="0">
                <a:solidFill>
                  <a:srgbClr val="009900"/>
                </a:solidFill>
              </a:rPr>
              <a:t> name="quantity"&gt;</a:t>
            </a:r>
          </a:p>
          <a:p>
            <a:pPr lvl="0" algn="just">
              <a:lnSpc>
                <a:spcPct val="90000"/>
              </a:lnSpc>
            </a:pPr>
            <a:r>
              <a:rPr lang="en-US" sz="1050" dirty="0">
                <a:solidFill>
                  <a:srgbClr val="009900"/>
                </a:solidFill>
              </a:rPr>
              <a:t>        &lt;</a:t>
            </a:r>
            <a:r>
              <a:rPr lang="en-US" sz="1050" dirty="0" err="1">
                <a:solidFill>
                  <a:srgbClr val="009900"/>
                </a:solidFill>
              </a:rPr>
              <a:t>xsd:simpleType</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xsd:restriction</a:t>
            </a:r>
            <a:r>
              <a:rPr lang="en-US" sz="1050" dirty="0">
                <a:solidFill>
                  <a:srgbClr val="009900"/>
                </a:solidFill>
              </a:rPr>
              <a:t> base="</a:t>
            </a:r>
            <a:r>
              <a:rPr lang="en-US" sz="1050" dirty="0" err="1">
                <a:solidFill>
                  <a:srgbClr val="009900"/>
                </a:solidFill>
              </a:rPr>
              <a:t>xsd:positiveInteger</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xsd:maxExclusive</a:t>
            </a:r>
            <a:r>
              <a:rPr lang="en-US" sz="1050" dirty="0">
                <a:solidFill>
                  <a:srgbClr val="009900"/>
                </a:solidFill>
              </a:rPr>
              <a:t> value="100"/&gt;</a:t>
            </a:r>
          </a:p>
          <a:p>
            <a:pPr lvl="0" algn="just">
              <a:lnSpc>
                <a:spcPct val="90000"/>
              </a:lnSpc>
            </a:pPr>
            <a:r>
              <a:rPr lang="en-US" sz="1050" dirty="0">
                <a:solidFill>
                  <a:srgbClr val="009900"/>
                </a:solidFill>
              </a:rPr>
              <a:t>          &lt;/</a:t>
            </a:r>
            <a:r>
              <a:rPr lang="en-US" sz="1050" dirty="0" err="1">
                <a:solidFill>
                  <a:srgbClr val="009900"/>
                </a:solidFill>
              </a:rPr>
              <a:t>xsd:restriction</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xsd:simpleType</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xsd:element</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xsd:element</a:t>
            </a:r>
            <a:r>
              <a:rPr lang="en-US" sz="1050" dirty="0">
                <a:solidFill>
                  <a:srgbClr val="009900"/>
                </a:solidFill>
              </a:rPr>
              <a:t> name="</a:t>
            </a:r>
            <a:r>
              <a:rPr lang="en-US" sz="1050" dirty="0" err="1">
                <a:solidFill>
                  <a:srgbClr val="009900"/>
                </a:solidFill>
              </a:rPr>
              <a:t>USPrice</a:t>
            </a:r>
            <a:r>
              <a:rPr lang="en-US" sz="1050" dirty="0">
                <a:solidFill>
                  <a:srgbClr val="009900"/>
                </a:solidFill>
              </a:rPr>
              <a:t>"  type="</a:t>
            </a:r>
            <a:r>
              <a:rPr lang="en-US" sz="1050" dirty="0" err="1">
                <a:solidFill>
                  <a:srgbClr val="009900"/>
                </a:solidFill>
              </a:rPr>
              <a:t>xsd:decimal</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xsd:element</a:t>
            </a:r>
            <a:r>
              <a:rPr lang="en-US" sz="1050" dirty="0">
                <a:solidFill>
                  <a:srgbClr val="009900"/>
                </a:solidFill>
              </a:rPr>
              <a:t> ref="comment"   </a:t>
            </a:r>
            <a:r>
              <a:rPr lang="en-US" sz="1050" dirty="0" err="1">
                <a:solidFill>
                  <a:srgbClr val="009900"/>
                </a:solidFill>
              </a:rPr>
              <a:t>minOccurs</a:t>
            </a:r>
            <a:r>
              <a:rPr lang="en-US" sz="1050" dirty="0">
                <a:solidFill>
                  <a:srgbClr val="009900"/>
                </a:solidFill>
              </a:rPr>
              <a:t>="0"/&gt;</a:t>
            </a:r>
          </a:p>
          <a:p>
            <a:pPr lvl="0" algn="just">
              <a:lnSpc>
                <a:spcPct val="90000"/>
              </a:lnSpc>
            </a:pPr>
            <a:r>
              <a:rPr lang="en-US" sz="1050" dirty="0">
                <a:solidFill>
                  <a:srgbClr val="009900"/>
                </a:solidFill>
              </a:rPr>
              <a:t>      &lt;</a:t>
            </a:r>
            <a:r>
              <a:rPr lang="en-US" sz="1050" dirty="0" err="1">
                <a:solidFill>
                  <a:srgbClr val="009900"/>
                </a:solidFill>
              </a:rPr>
              <a:t>xsd:element</a:t>
            </a:r>
            <a:r>
              <a:rPr lang="en-US" sz="1050" dirty="0">
                <a:solidFill>
                  <a:srgbClr val="009900"/>
                </a:solidFill>
              </a:rPr>
              <a:t> name="</a:t>
            </a:r>
            <a:r>
              <a:rPr lang="en-US" sz="1050" dirty="0" err="1">
                <a:solidFill>
                  <a:srgbClr val="009900"/>
                </a:solidFill>
              </a:rPr>
              <a:t>shipDate</a:t>
            </a:r>
            <a:r>
              <a:rPr lang="en-US" sz="1050" dirty="0">
                <a:solidFill>
                  <a:srgbClr val="009900"/>
                </a:solidFill>
              </a:rPr>
              <a:t>" type="</a:t>
            </a:r>
            <a:r>
              <a:rPr lang="en-US" sz="1050" dirty="0" err="1">
                <a:solidFill>
                  <a:srgbClr val="009900"/>
                </a:solidFill>
              </a:rPr>
              <a:t>xsd:date</a:t>
            </a:r>
            <a:r>
              <a:rPr lang="en-US" sz="1050" dirty="0">
                <a:solidFill>
                  <a:srgbClr val="009900"/>
                </a:solidFill>
              </a:rPr>
              <a:t>" </a:t>
            </a:r>
            <a:r>
              <a:rPr lang="en-US" sz="1050" dirty="0" err="1">
                <a:solidFill>
                  <a:srgbClr val="009900"/>
                </a:solidFill>
              </a:rPr>
              <a:t>minOccurs</a:t>
            </a:r>
            <a:r>
              <a:rPr lang="en-US" sz="1050" dirty="0">
                <a:solidFill>
                  <a:srgbClr val="009900"/>
                </a:solidFill>
              </a:rPr>
              <a:t>="0"/&gt;</a:t>
            </a:r>
          </a:p>
          <a:p>
            <a:pPr lvl="0" algn="just">
              <a:lnSpc>
                <a:spcPct val="90000"/>
              </a:lnSpc>
            </a:pPr>
            <a:r>
              <a:rPr lang="en-US" sz="1050" dirty="0">
                <a:solidFill>
                  <a:srgbClr val="009900"/>
                </a:solidFill>
              </a:rPr>
              <a:t>    &lt;/</a:t>
            </a:r>
            <a:r>
              <a:rPr lang="en-US" sz="1050" dirty="0" err="1">
                <a:solidFill>
                  <a:srgbClr val="009900"/>
                </a:solidFill>
              </a:rPr>
              <a:t>xsd:sequence</a:t>
            </a:r>
            <a:r>
              <a:rPr lang="en-US" sz="1050" dirty="0">
                <a:solidFill>
                  <a:srgbClr val="009900"/>
                </a:solidFill>
              </a:rPr>
              <a:t>&gt;</a:t>
            </a:r>
          </a:p>
          <a:p>
            <a:pPr lvl="0" algn="just">
              <a:lnSpc>
                <a:spcPct val="90000"/>
              </a:lnSpc>
            </a:pPr>
            <a:endParaRPr lang="en-US" sz="1050" dirty="0">
              <a:solidFill>
                <a:srgbClr val="009900"/>
              </a:solidFill>
            </a:endParaRPr>
          </a:p>
          <a:p>
            <a:pPr lvl="0" algn="just">
              <a:lnSpc>
                <a:spcPct val="90000"/>
              </a:lnSpc>
            </a:pPr>
            <a:r>
              <a:rPr lang="en-US" sz="1050" dirty="0">
                <a:solidFill>
                  <a:srgbClr val="009900"/>
                </a:solidFill>
              </a:rPr>
              <a:t>    &lt;!-- </a:t>
            </a:r>
            <a:r>
              <a:rPr lang="en-US" sz="1050" dirty="0" err="1">
                <a:solidFill>
                  <a:srgbClr val="009900"/>
                </a:solidFill>
              </a:rPr>
              <a:t>attributeGroup</a:t>
            </a:r>
            <a:r>
              <a:rPr lang="en-US" sz="1050" dirty="0">
                <a:solidFill>
                  <a:srgbClr val="009900"/>
                </a:solidFill>
              </a:rPr>
              <a:t> replaces individual declarations --&gt;</a:t>
            </a:r>
          </a:p>
          <a:p>
            <a:pPr lvl="0" algn="just">
              <a:lnSpc>
                <a:spcPct val="90000"/>
              </a:lnSpc>
            </a:pPr>
            <a:r>
              <a:rPr lang="en-US" sz="1050" dirty="0">
                <a:solidFill>
                  <a:srgbClr val="009900"/>
                </a:solidFill>
              </a:rPr>
              <a:t>    &lt;</a:t>
            </a:r>
            <a:r>
              <a:rPr lang="en-US" sz="1050" dirty="0" err="1">
                <a:solidFill>
                  <a:srgbClr val="009900"/>
                </a:solidFill>
              </a:rPr>
              <a:t>xsd:attributeGroup</a:t>
            </a:r>
            <a:r>
              <a:rPr lang="en-US" sz="1050" dirty="0">
                <a:solidFill>
                  <a:srgbClr val="009900"/>
                </a:solidFill>
              </a:rPr>
              <a:t> ref="</a:t>
            </a:r>
            <a:r>
              <a:rPr lang="en-US" sz="1050" dirty="0" err="1">
                <a:solidFill>
                  <a:srgbClr val="009900"/>
                </a:solidFill>
              </a:rPr>
              <a:t>ItemDelivery</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xsd:complexType</a:t>
            </a:r>
            <a:r>
              <a:rPr lang="en-US" sz="1050" dirty="0">
                <a:solidFill>
                  <a:srgbClr val="009900"/>
                </a:solidFill>
              </a:rPr>
              <a:t>&gt;</a:t>
            </a:r>
          </a:p>
          <a:p>
            <a:pPr lvl="0" algn="just">
              <a:lnSpc>
                <a:spcPct val="90000"/>
              </a:lnSpc>
            </a:pPr>
            <a:r>
              <a:rPr lang="en-US" sz="1050" dirty="0">
                <a:solidFill>
                  <a:srgbClr val="009900"/>
                </a:solidFill>
              </a:rPr>
              <a:t>&lt;/</a:t>
            </a:r>
            <a:r>
              <a:rPr lang="en-US" sz="1050" dirty="0" err="1">
                <a:solidFill>
                  <a:srgbClr val="009900"/>
                </a:solidFill>
              </a:rPr>
              <a:t>xsd:element</a:t>
            </a:r>
            <a:r>
              <a:rPr lang="en-US" sz="1050" dirty="0" smtClean="0">
                <a:solidFill>
                  <a:srgbClr val="009900"/>
                </a:solidFill>
              </a:rPr>
              <a:t>&gt;</a:t>
            </a:r>
          </a:p>
        </p:txBody>
      </p:sp>
      <p:sp>
        <p:nvSpPr>
          <p:cNvPr id="8" name="Прямоугольник 7"/>
          <p:cNvSpPr/>
          <p:nvPr/>
        </p:nvSpPr>
        <p:spPr>
          <a:xfrm>
            <a:off x="4607496" y="1309565"/>
            <a:ext cx="4536504" cy="1982851"/>
          </a:xfrm>
          <a:prstGeom prst="rect">
            <a:avLst/>
          </a:prstGeom>
        </p:spPr>
        <p:txBody>
          <a:bodyPr wrap="square">
            <a:spAutoFit/>
          </a:bodyPr>
          <a:lstStyle/>
          <a:p>
            <a:pPr lvl="0" algn="just">
              <a:lnSpc>
                <a:spcPct val="90000"/>
              </a:lnSpc>
            </a:pPr>
            <a:r>
              <a:rPr lang="en-US" sz="1050" dirty="0" smtClean="0">
                <a:solidFill>
                  <a:srgbClr val="009900"/>
                </a:solidFill>
              </a:rPr>
              <a:t>&lt;</a:t>
            </a:r>
            <a:r>
              <a:rPr lang="en-US" sz="1050" dirty="0" err="1">
                <a:solidFill>
                  <a:srgbClr val="009900"/>
                </a:solidFill>
              </a:rPr>
              <a:t>xsd:attributeGroup</a:t>
            </a:r>
            <a:r>
              <a:rPr lang="en-US" sz="1050" dirty="0">
                <a:solidFill>
                  <a:srgbClr val="009900"/>
                </a:solidFill>
              </a:rPr>
              <a:t> id="</a:t>
            </a:r>
            <a:r>
              <a:rPr lang="en-US" sz="1050" dirty="0" err="1">
                <a:solidFill>
                  <a:srgbClr val="009900"/>
                </a:solidFill>
              </a:rPr>
              <a:t>ItemDelivery</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xsd:attribute</a:t>
            </a:r>
            <a:r>
              <a:rPr lang="en-US" sz="1050" dirty="0">
                <a:solidFill>
                  <a:srgbClr val="009900"/>
                </a:solidFill>
              </a:rPr>
              <a:t> name="</a:t>
            </a:r>
            <a:r>
              <a:rPr lang="en-US" sz="1050" dirty="0" err="1">
                <a:solidFill>
                  <a:srgbClr val="009900"/>
                </a:solidFill>
              </a:rPr>
              <a:t>partNum</a:t>
            </a:r>
            <a:r>
              <a:rPr lang="en-US" sz="1050" dirty="0">
                <a:solidFill>
                  <a:srgbClr val="009900"/>
                </a:solidFill>
              </a:rPr>
              <a:t>"  type="SKU" use="required"/&gt;</a:t>
            </a:r>
          </a:p>
          <a:p>
            <a:pPr lvl="0" algn="just">
              <a:lnSpc>
                <a:spcPct val="90000"/>
              </a:lnSpc>
            </a:pPr>
            <a:r>
              <a:rPr lang="en-US" sz="1050" dirty="0">
                <a:solidFill>
                  <a:srgbClr val="009900"/>
                </a:solidFill>
              </a:rPr>
              <a:t>  &lt;</a:t>
            </a:r>
            <a:r>
              <a:rPr lang="en-US" sz="1050" dirty="0" err="1">
                <a:solidFill>
                  <a:srgbClr val="009900"/>
                </a:solidFill>
              </a:rPr>
              <a:t>xsd:attribute</a:t>
            </a:r>
            <a:r>
              <a:rPr lang="en-US" sz="1050" dirty="0">
                <a:solidFill>
                  <a:srgbClr val="009900"/>
                </a:solidFill>
              </a:rPr>
              <a:t> name="</a:t>
            </a:r>
            <a:r>
              <a:rPr lang="en-US" sz="1050" dirty="0" err="1">
                <a:solidFill>
                  <a:srgbClr val="009900"/>
                </a:solidFill>
              </a:rPr>
              <a:t>weightKg</a:t>
            </a:r>
            <a:r>
              <a:rPr lang="en-US" sz="1050" dirty="0">
                <a:solidFill>
                  <a:srgbClr val="009900"/>
                </a:solidFill>
              </a:rPr>
              <a:t>" type="</a:t>
            </a:r>
            <a:r>
              <a:rPr lang="en-US" sz="1050" dirty="0" err="1">
                <a:solidFill>
                  <a:srgbClr val="009900"/>
                </a:solidFill>
              </a:rPr>
              <a:t>xsd:decimal</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xsd:attribute</a:t>
            </a:r>
            <a:r>
              <a:rPr lang="en-US" sz="1050" dirty="0">
                <a:solidFill>
                  <a:srgbClr val="009900"/>
                </a:solidFill>
              </a:rPr>
              <a:t> name="</a:t>
            </a:r>
            <a:r>
              <a:rPr lang="en-US" sz="1050" dirty="0" err="1">
                <a:solidFill>
                  <a:srgbClr val="009900"/>
                </a:solidFill>
              </a:rPr>
              <a:t>shipBy</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xsd:simpleType</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xsd:restriction</a:t>
            </a:r>
            <a:r>
              <a:rPr lang="en-US" sz="1050" dirty="0">
                <a:solidFill>
                  <a:srgbClr val="009900"/>
                </a:solidFill>
              </a:rPr>
              <a:t> base="</a:t>
            </a:r>
            <a:r>
              <a:rPr lang="en-US" sz="1050" dirty="0" err="1">
                <a:solidFill>
                  <a:srgbClr val="009900"/>
                </a:solidFill>
              </a:rPr>
              <a:t>xsd:string</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xsd:enumeration</a:t>
            </a:r>
            <a:r>
              <a:rPr lang="en-US" sz="1050" dirty="0">
                <a:solidFill>
                  <a:srgbClr val="009900"/>
                </a:solidFill>
              </a:rPr>
              <a:t> value="air"/&gt;</a:t>
            </a:r>
          </a:p>
          <a:p>
            <a:pPr lvl="0" algn="just">
              <a:lnSpc>
                <a:spcPct val="90000"/>
              </a:lnSpc>
            </a:pPr>
            <a:r>
              <a:rPr lang="en-US" sz="1050" dirty="0">
                <a:solidFill>
                  <a:srgbClr val="009900"/>
                </a:solidFill>
              </a:rPr>
              <a:t>        &lt;</a:t>
            </a:r>
            <a:r>
              <a:rPr lang="en-US" sz="1050" dirty="0" err="1">
                <a:solidFill>
                  <a:srgbClr val="009900"/>
                </a:solidFill>
              </a:rPr>
              <a:t>xsd:enumeration</a:t>
            </a:r>
            <a:r>
              <a:rPr lang="en-US" sz="1050" dirty="0">
                <a:solidFill>
                  <a:srgbClr val="009900"/>
                </a:solidFill>
              </a:rPr>
              <a:t> value="land"/&gt;</a:t>
            </a:r>
          </a:p>
          <a:p>
            <a:pPr lvl="0" algn="just">
              <a:lnSpc>
                <a:spcPct val="90000"/>
              </a:lnSpc>
            </a:pPr>
            <a:r>
              <a:rPr lang="en-US" sz="1050" dirty="0">
                <a:solidFill>
                  <a:srgbClr val="009900"/>
                </a:solidFill>
              </a:rPr>
              <a:t>        &lt;</a:t>
            </a:r>
            <a:r>
              <a:rPr lang="en-US" sz="1050" dirty="0" err="1">
                <a:solidFill>
                  <a:srgbClr val="009900"/>
                </a:solidFill>
              </a:rPr>
              <a:t>xsd:enumeration</a:t>
            </a:r>
            <a:r>
              <a:rPr lang="en-US" sz="1050" dirty="0">
                <a:solidFill>
                  <a:srgbClr val="009900"/>
                </a:solidFill>
              </a:rPr>
              <a:t> value="any"/&gt;</a:t>
            </a:r>
          </a:p>
          <a:p>
            <a:pPr lvl="0" algn="just">
              <a:lnSpc>
                <a:spcPct val="90000"/>
              </a:lnSpc>
            </a:pPr>
            <a:r>
              <a:rPr lang="en-US" sz="1050" dirty="0">
                <a:solidFill>
                  <a:srgbClr val="009900"/>
                </a:solidFill>
              </a:rPr>
              <a:t>      &lt;/</a:t>
            </a:r>
            <a:r>
              <a:rPr lang="en-US" sz="1050" dirty="0" err="1">
                <a:solidFill>
                  <a:srgbClr val="009900"/>
                </a:solidFill>
              </a:rPr>
              <a:t>xsd:restriction</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xsd:simpleType</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xsd:attribute</a:t>
            </a:r>
            <a:r>
              <a:rPr lang="en-US" sz="1050" dirty="0">
                <a:solidFill>
                  <a:srgbClr val="009900"/>
                </a:solidFill>
              </a:rPr>
              <a:t>&gt;</a:t>
            </a:r>
          </a:p>
          <a:p>
            <a:pPr lvl="0" algn="just">
              <a:lnSpc>
                <a:spcPct val="90000"/>
              </a:lnSpc>
            </a:pPr>
            <a:r>
              <a:rPr lang="en-US" sz="1050" dirty="0">
                <a:solidFill>
                  <a:srgbClr val="009900"/>
                </a:solidFill>
              </a:rPr>
              <a:t>&lt;/</a:t>
            </a:r>
            <a:r>
              <a:rPr lang="en-US" sz="1050" dirty="0" err="1">
                <a:solidFill>
                  <a:srgbClr val="009900"/>
                </a:solidFill>
              </a:rPr>
              <a:t>xsd:attributeGroup</a:t>
            </a:r>
            <a:r>
              <a:rPr lang="en-US" sz="1050" dirty="0">
                <a:solidFill>
                  <a:srgbClr val="009900"/>
                </a:solidFill>
              </a:rPr>
              <a:t>&gt;</a:t>
            </a:r>
            <a:endParaRPr lang="ru-RU" sz="1050" dirty="0">
              <a:solidFill>
                <a:srgbClr val="009900"/>
              </a:solidFill>
            </a:endParaRPr>
          </a:p>
        </p:txBody>
      </p:sp>
      <p:sp>
        <p:nvSpPr>
          <p:cNvPr id="10" name="Прямоугольник 9"/>
          <p:cNvSpPr/>
          <p:nvPr/>
        </p:nvSpPr>
        <p:spPr>
          <a:xfrm>
            <a:off x="0" y="3801402"/>
            <a:ext cx="9156128" cy="819455"/>
          </a:xfrm>
          <a:prstGeom prst="rect">
            <a:avLst/>
          </a:prstGeom>
        </p:spPr>
        <p:txBody>
          <a:bodyPr wrap="square">
            <a:spAutoFit/>
          </a:bodyPr>
          <a:lstStyle/>
          <a:p>
            <a:pPr lvl="0" algn="just">
              <a:lnSpc>
                <a:spcPct val="90000"/>
              </a:lnSpc>
            </a:pPr>
            <a:r>
              <a:rPr lang="ru-RU" sz="1050" dirty="0">
                <a:solidFill>
                  <a:srgbClr val="000099"/>
                </a:solidFill>
              </a:rPr>
              <a:t>Применение группы атрибутов улучшает читаемость и облегчает модификацию схемы, так как группа атрибутов может быть определена и отредактирована в одном месте, а ссылки на нее могут использоваться в нескольких определениях и объявлениях. Эта характеристика групп атрибутов делает их похожими на сущность параметра в XML 1.0. Обратите внимание, что группа атрибутов может содержать другие группы атрибутов. Обратите также внимание, что и объявления атрибутов и ссылка на группу атрибутов, должны находиться в конце определений комплексных типов.</a:t>
            </a:r>
            <a:endParaRPr lang="en-US" sz="1050" dirty="0">
              <a:solidFill>
                <a:srgbClr val="000099"/>
              </a:solidFill>
            </a:endParaRPr>
          </a:p>
        </p:txBody>
      </p:sp>
    </p:spTree>
    <p:extLst>
      <p:ext uri="{BB962C8B-B14F-4D97-AF65-F5344CB8AC3E}">
        <p14:creationId xmlns:p14="http://schemas.microsoft.com/office/powerpoint/2010/main" val="1212378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a:solidFill>
                  <a:srgbClr val="000099"/>
                </a:solidFill>
                <a:latin typeface="Arial" charset="0"/>
                <a:ea typeface="+mn-ea"/>
                <a:cs typeface="+mn-cs"/>
              </a:rPr>
              <a:t>Значения </a:t>
            </a:r>
            <a:r>
              <a:rPr lang="en-US" sz="1800" b="1" dirty="0">
                <a:solidFill>
                  <a:srgbClr val="000099"/>
                </a:solidFill>
                <a:latin typeface="Arial" charset="0"/>
                <a:ea typeface="+mn-ea"/>
                <a:cs typeface="+mn-cs"/>
              </a:rPr>
              <a:t>Nil</a:t>
            </a:r>
            <a:endParaRPr lang="en-US" sz="1800" b="1" dirty="0">
              <a:solidFill>
                <a:srgbClr val="000099"/>
              </a:solidFill>
              <a:latin typeface="Arial" charset="0"/>
              <a:ea typeface="+mn-ea"/>
              <a:cs typeface="+mn-cs"/>
            </a:endParaRPr>
          </a:p>
        </p:txBody>
      </p:sp>
      <p:sp>
        <p:nvSpPr>
          <p:cNvPr id="5" name="Прямоугольник 4"/>
          <p:cNvSpPr/>
          <p:nvPr/>
        </p:nvSpPr>
        <p:spPr>
          <a:xfrm>
            <a:off x="2696" y="461651"/>
            <a:ext cx="9141304" cy="3748719"/>
          </a:xfrm>
          <a:prstGeom prst="rect">
            <a:avLst/>
          </a:prstGeom>
        </p:spPr>
        <p:txBody>
          <a:bodyPr wrap="square">
            <a:spAutoFit/>
          </a:bodyPr>
          <a:lstStyle/>
          <a:p>
            <a:pPr lvl="0" algn="just">
              <a:lnSpc>
                <a:spcPct val="90000"/>
              </a:lnSpc>
            </a:pPr>
            <a:r>
              <a:rPr lang="ru-RU" sz="1200" dirty="0">
                <a:solidFill>
                  <a:srgbClr val="000099"/>
                </a:solidFill>
              </a:rPr>
              <a:t>Один из объектов в заказе на закупку, перечисленных в po.xml, </a:t>
            </a:r>
            <a:r>
              <a:rPr lang="ru-RU" sz="1200" dirty="0" err="1">
                <a:solidFill>
                  <a:srgbClr val="000099"/>
                </a:solidFill>
              </a:rPr>
              <a:t>Lawnmower</a:t>
            </a:r>
            <a:r>
              <a:rPr lang="ru-RU" sz="1200" dirty="0">
                <a:solidFill>
                  <a:srgbClr val="000099"/>
                </a:solidFill>
              </a:rPr>
              <a:t>, не имеет элемента </a:t>
            </a:r>
            <a:r>
              <a:rPr lang="ru-RU" sz="1200" dirty="0" err="1">
                <a:solidFill>
                  <a:srgbClr val="000099"/>
                </a:solidFill>
              </a:rPr>
              <a:t>shipDate</a:t>
            </a:r>
            <a:r>
              <a:rPr lang="ru-RU" sz="1200" dirty="0">
                <a:solidFill>
                  <a:srgbClr val="000099"/>
                </a:solidFill>
              </a:rPr>
              <a:t>. Автор схемы, возможно, предусмотрел такую возможность, чтобы указать еще не отгруженные изделия. Но вообще, отсутствие элемента не дает какой-либо определенной информации. Это может указывать на то, что информация отсутствует, или не соответствует действительности, или элемент может отсутствовать по другой причине. Иногда желательно представить не отгруженное изделие, неизвестную или неподходящую информацию явно с помощью элемента, а не отсутствующим элементом. Например, это может быть полезным при работе с пустыми значениями ("</a:t>
            </a:r>
            <a:r>
              <a:rPr lang="ru-RU" sz="1200" dirty="0" err="1">
                <a:solidFill>
                  <a:srgbClr val="000099"/>
                </a:solidFill>
              </a:rPr>
              <a:t>Null</a:t>
            </a:r>
            <a:r>
              <a:rPr lang="ru-RU" sz="1200" dirty="0">
                <a:solidFill>
                  <a:srgbClr val="000099"/>
                </a:solidFill>
              </a:rPr>
              <a:t>") реляционной базы данных. Для этих целей в языке XML-схемы имеется </a:t>
            </a:r>
            <a:r>
              <a:rPr lang="ru-RU" sz="1200" dirty="0" err="1">
                <a:solidFill>
                  <a:srgbClr val="000099"/>
                </a:solidFill>
              </a:rPr>
              <a:t>Nil</a:t>
            </a:r>
            <a:r>
              <a:rPr lang="ru-RU" sz="1200" dirty="0">
                <a:solidFill>
                  <a:srgbClr val="000099"/>
                </a:solidFill>
              </a:rPr>
              <a:t>-механизм. Этот механизм позволяет элементу появляться c или без нулевого значения</a:t>
            </a:r>
            <a:r>
              <a:rPr lang="ru-RU" sz="1200" dirty="0" smtClean="0">
                <a:solidFill>
                  <a:srgbClr val="000099"/>
                </a:solidFill>
              </a:rPr>
              <a:t>.</a:t>
            </a:r>
            <a:endParaRPr lang="ru-RU" sz="1200" dirty="0">
              <a:solidFill>
                <a:srgbClr val="000099"/>
              </a:solidFill>
            </a:endParaRPr>
          </a:p>
          <a:p>
            <a:pPr lvl="0" algn="just">
              <a:lnSpc>
                <a:spcPct val="90000"/>
              </a:lnSpc>
            </a:pPr>
            <a:r>
              <a:rPr lang="ru-RU" sz="1200" dirty="0">
                <a:solidFill>
                  <a:srgbClr val="000099"/>
                </a:solidFill>
              </a:rPr>
              <a:t>Для индикации возможности пустого значения элемента </a:t>
            </a:r>
            <a:r>
              <a:rPr lang="ru-RU" sz="1200" dirty="0" err="1">
                <a:solidFill>
                  <a:srgbClr val="000099"/>
                </a:solidFill>
              </a:rPr>
              <a:t>Nil</a:t>
            </a:r>
            <a:r>
              <a:rPr lang="ru-RU" sz="1200" dirty="0">
                <a:solidFill>
                  <a:srgbClr val="000099"/>
                </a:solidFill>
              </a:rPr>
              <a:t>-механизм XML-схемы использует специальный признак. Другими словами, возможное пустое значение элемента обозначается не с помощью какого-либо специального </a:t>
            </a:r>
            <a:r>
              <a:rPr lang="ru-RU" sz="1200" dirty="0" err="1">
                <a:solidFill>
                  <a:srgbClr val="000099"/>
                </a:solidFill>
              </a:rPr>
              <a:t>Nil</a:t>
            </a:r>
            <a:r>
              <a:rPr lang="ru-RU" sz="1200" dirty="0">
                <a:solidFill>
                  <a:srgbClr val="000099"/>
                </a:solidFill>
              </a:rPr>
              <a:t>-значения содержимого, а с помощью специального атрибута, индицирующего возможность пустого значение элемента. Для иллюстрации вышесказанного, объявление элемента </a:t>
            </a:r>
            <a:r>
              <a:rPr lang="ru-RU" sz="1200" dirty="0" err="1">
                <a:solidFill>
                  <a:srgbClr val="000099"/>
                </a:solidFill>
              </a:rPr>
              <a:t>shipDate</a:t>
            </a:r>
            <a:r>
              <a:rPr lang="ru-RU" sz="1200" dirty="0">
                <a:solidFill>
                  <a:srgbClr val="000099"/>
                </a:solidFill>
              </a:rPr>
              <a:t> изменим так, чтобы можно было идентифицировать его пустое значение</a:t>
            </a:r>
            <a:r>
              <a:rPr lang="ru-RU" sz="1200" dirty="0" smtClean="0">
                <a:solidFill>
                  <a:srgbClr val="000099"/>
                </a:solidFill>
              </a:rPr>
              <a:t>:</a:t>
            </a:r>
            <a:r>
              <a:rPr lang="en-US" sz="1200" dirty="0">
                <a:solidFill>
                  <a:srgbClr val="000099"/>
                </a:solidFill>
              </a:rPr>
              <a:t>  </a:t>
            </a:r>
            <a:r>
              <a:rPr lang="en-US" sz="1200" dirty="0" smtClean="0">
                <a:solidFill>
                  <a:srgbClr val="000099"/>
                </a:solidFill>
              </a:rPr>
              <a:t>                   </a:t>
            </a:r>
            <a:r>
              <a:rPr lang="en-US" sz="1200" dirty="0" smtClean="0">
                <a:solidFill>
                  <a:srgbClr val="009900"/>
                </a:solidFill>
              </a:rPr>
              <a:t>&lt;</a:t>
            </a:r>
            <a:r>
              <a:rPr lang="en-US" sz="1200" dirty="0" err="1">
                <a:solidFill>
                  <a:srgbClr val="009900"/>
                </a:solidFill>
              </a:rPr>
              <a:t>xsd:element</a:t>
            </a:r>
            <a:r>
              <a:rPr lang="en-US" sz="1200" dirty="0">
                <a:solidFill>
                  <a:srgbClr val="009900"/>
                </a:solidFill>
              </a:rPr>
              <a:t> name="</a:t>
            </a:r>
            <a:r>
              <a:rPr lang="en-US" sz="1200" dirty="0" err="1">
                <a:solidFill>
                  <a:srgbClr val="009900"/>
                </a:solidFill>
              </a:rPr>
              <a:t>shipDate</a:t>
            </a:r>
            <a:r>
              <a:rPr lang="en-US" sz="1200" dirty="0">
                <a:solidFill>
                  <a:srgbClr val="009900"/>
                </a:solidFill>
              </a:rPr>
              <a:t>" type="</a:t>
            </a:r>
            <a:r>
              <a:rPr lang="en-US" sz="1200" dirty="0" err="1">
                <a:solidFill>
                  <a:srgbClr val="009900"/>
                </a:solidFill>
              </a:rPr>
              <a:t>xsd:date</a:t>
            </a:r>
            <a:r>
              <a:rPr lang="en-US" sz="1200" dirty="0">
                <a:solidFill>
                  <a:srgbClr val="009900"/>
                </a:solidFill>
              </a:rPr>
              <a:t>" </a:t>
            </a:r>
            <a:r>
              <a:rPr lang="en-US" sz="1200" dirty="0" err="1">
                <a:solidFill>
                  <a:srgbClr val="009900"/>
                </a:solidFill>
              </a:rPr>
              <a:t>nillable</a:t>
            </a:r>
            <a:r>
              <a:rPr lang="en-US" sz="1200" dirty="0">
                <a:solidFill>
                  <a:srgbClr val="009900"/>
                </a:solidFill>
              </a:rPr>
              <a:t>="true</a:t>
            </a:r>
            <a:r>
              <a:rPr lang="en-US" sz="1200" dirty="0" smtClean="0">
                <a:solidFill>
                  <a:srgbClr val="009900"/>
                </a:solidFill>
              </a:rPr>
              <a:t>"/&gt;</a:t>
            </a:r>
          </a:p>
          <a:p>
            <a:pPr lvl="0" algn="just">
              <a:lnSpc>
                <a:spcPct val="90000"/>
              </a:lnSpc>
            </a:pPr>
            <a:r>
              <a:rPr lang="ru-RU" sz="1200" dirty="0">
                <a:solidFill>
                  <a:srgbClr val="000099"/>
                </a:solidFill>
              </a:rPr>
              <a:t>Для того чтобы явно указать в документе, что </a:t>
            </a:r>
            <a:r>
              <a:rPr lang="ru-RU" sz="1200" dirty="0" err="1">
                <a:solidFill>
                  <a:srgbClr val="000099"/>
                </a:solidFill>
              </a:rPr>
              <a:t>shipDate</a:t>
            </a:r>
            <a:r>
              <a:rPr lang="ru-RU" sz="1200" dirty="0">
                <a:solidFill>
                  <a:srgbClr val="000099"/>
                </a:solidFill>
              </a:rPr>
              <a:t> имеет пустое значение, устанавливаем атрибут </a:t>
            </a:r>
            <a:r>
              <a:rPr lang="ru-RU" sz="1200" dirty="0" err="1">
                <a:solidFill>
                  <a:srgbClr val="000099"/>
                </a:solidFill>
              </a:rPr>
              <a:t>nil</a:t>
            </a:r>
            <a:r>
              <a:rPr lang="ru-RU" sz="1200" dirty="0">
                <a:solidFill>
                  <a:srgbClr val="000099"/>
                </a:solidFill>
              </a:rPr>
              <a:t> равным </a:t>
            </a:r>
            <a:r>
              <a:rPr lang="ru-RU" sz="1200" dirty="0" err="1">
                <a:solidFill>
                  <a:srgbClr val="000099"/>
                </a:solidFill>
              </a:rPr>
              <a:t>true</a:t>
            </a:r>
            <a:r>
              <a:rPr lang="ru-RU" sz="1200" dirty="0">
                <a:solidFill>
                  <a:srgbClr val="000099"/>
                </a:solidFill>
              </a:rPr>
              <a:t>. Для идентификации того, что атрибут </a:t>
            </a:r>
            <a:r>
              <a:rPr lang="ru-RU" sz="1200" dirty="0" err="1">
                <a:solidFill>
                  <a:srgbClr val="000099"/>
                </a:solidFill>
              </a:rPr>
              <a:t>xsi:nil</a:t>
            </a:r>
            <a:r>
              <a:rPr lang="ru-RU" sz="1200" dirty="0">
                <a:solidFill>
                  <a:srgbClr val="000099"/>
                </a:solidFill>
              </a:rPr>
              <a:t> принадлежит языку XML-схемы, а не схеме данного типа документа в имени атрибута используем именное пространство языка XML-схем</a:t>
            </a:r>
            <a:r>
              <a:rPr lang="ru-RU" sz="1200" dirty="0" smtClean="0">
                <a:solidFill>
                  <a:srgbClr val="000099"/>
                </a:solidFill>
              </a:rPr>
              <a:t>:</a:t>
            </a:r>
            <a:endParaRPr lang="en-US" sz="1200" dirty="0" smtClean="0">
              <a:solidFill>
                <a:srgbClr val="000099"/>
              </a:solidFill>
            </a:endParaRPr>
          </a:p>
          <a:p>
            <a:pPr lvl="0" algn="just">
              <a:lnSpc>
                <a:spcPct val="90000"/>
              </a:lnSpc>
            </a:pPr>
            <a:r>
              <a:rPr lang="en-US" sz="1200" dirty="0" smtClean="0">
                <a:solidFill>
                  <a:srgbClr val="000099"/>
                </a:solidFill>
              </a:rPr>
              <a:t>                                                                  </a:t>
            </a:r>
            <a:r>
              <a:rPr lang="en-US" sz="1200" dirty="0" smtClean="0">
                <a:solidFill>
                  <a:srgbClr val="009900"/>
                </a:solidFill>
              </a:rPr>
              <a:t>&lt;</a:t>
            </a:r>
            <a:r>
              <a:rPr lang="en-US" sz="1200" dirty="0" err="1">
                <a:solidFill>
                  <a:srgbClr val="009900"/>
                </a:solidFill>
              </a:rPr>
              <a:t>shipDate</a:t>
            </a:r>
            <a:r>
              <a:rPr lang="en-US" sz="1200" dirty="0">
                <a:solidFill>
                  <a:srgbClr val="009900"/>
                </a:solidFill>
              </a:rPr>
              <a:t> </a:t>
            </a:r>
            <a:r>
              <a:rPr lang="en-US" sz="1200" dirty="0" err="1">
                <a:solidFill>
                  <a:srgbClr val="009900"/>
                </a:solidFill>
              </a:rPr>
              <a:t>xsi:nil</a:t>
            </a:r>
            <a:r>
              <a:rPr lang="en-US" sz="1200" dirty="0">
                <a:solidFill>
                  <a:srgbClr val="009900"/>
                </a:solidFill>
              </a:rPr>
              <a:t>="true"&gt;&lt;/</a:t>
            </a:r>
            <a:r>
              <a:rPr lang="en-US" sz="1200" dirty="0" err="1">
                <a:solidFill>
                  <a:srgbClr val="009900"/>
                </a:solidFill>
              </a:rPr>
              <a:t>shipDate</a:t>
            </a:r>
            <a:r>
              <a:rPr lang="en-US" sz="1200" dirty="0" smtClean="0">
                <a:solidFill>
                  <a:srgbClr val="009900"/>
                </a:solidFill>
              </a:rPr>
              <a:t>&gt;</a:t>
            </a:r>
          </a:p>
          <a:p>
            <a:pPr lvl="0" algn="just">
              <a:lnSpc>
                <a:spcPct val="90000"/>
              </a:lnSpc>
            </a:pPr>
            <a:r>
              <a:rPr lang="ru-RU" sz="1200" dirty="0">
                <a:solidFill>
                  <a:srgbClr val="000099"/>
                </a:solidFill>
              </a:rPr>
              <a:t>Атрибут </a:t>
            </a:r>
            <a:r>
              <a:rPr lang="ru-RU" sz="1200" dirty="0" err="1">
                <a:solidFill>
                  <a:srgbClr val="000099"/>
                </a:solidFill>
              </a:rPr>
              <a:t>nil</a:t>
            </a:r>
            <a:r>
              <a:rPr lang="ru-RU" sz="1200" dirty="0">
                <a:solidFill>
                  <a:srgbClr val="000099"/>
                </a:solidFill>
              </a:rPr>
              <a:t> определен в именном пространстве языка XML-схемы, http://www.w3.org/2001/XMLSchema-instance, и поэтому в документе-образце используется с префиксом (таким как </a:t>
            </a:r>
            <a:r>
              <a:rPr lang="ru-RU" sz="1200" dirty="0" err="1">
                <a:solidFill>
                  <a:srgbClr val="000099"/>
                </a:solidFill>
              </a:rPr>
              <a:t>xsi</a:t>
            </a:r>
            <a:r>
              <a:rPr lang="ru-RU" sz="1200" dirty="0">
                <a:solidFill>
                  <a:srgbClr val="000099"/>
                </a:solidFill>
              </a:rPr>
              <a:t>:), связанным с этим именным пространством. Как и </a:t>
            </a:r>
            <a:r>
              <a:rPr lang="ru-RU" sz="1200" dirty="0" err="1">
                <a:solidFill>
                  <a:srgbClr val="000099"/>
                </a:solidFill>
              </a:rPr>
              <a:t>xsd</a:t>
            </a:r>
            <a:r>
              <a:rPr lang="ru-RU" sz="1200" dirty="0">
                <a:solidFill>
                  <a:srgbClr val="000099"/>
                </a:solidFill>
              </a:rPr>
              <a:t>:, префикс </a:t>
            </a:r>
            <a:r>
              <a:rPr lang="ru-RU" sz="1200" dirty="0" err="1">
                <a:solidFill>
                  <a:srgbClr val="000099"/>
                </a:solidFill>
              </a:rPr>
              <a:t>xsi</a:t>
            </a:r>
            <a:r>
              <a:rPr lang="ru-RU" sz="1200" dirty="0">
                <a:solidFill>
                  <a:srgbClr val="000099"/>
                </a:solidFill>
              </a:rPr>
              <a:t>: используется в соответствии со стандартным соглашением. Заметим, что </a:t>
            </a:r>
            <a:r>
              <a:rPr lang="ru-RU" sz="1200" dirty="0" err="1">
                <a:solidFill>
                  <a:srgbClr val="000099"/>
                </a:solidFill>
              </a:rPr>
              <a:t>nil</a:t>
            </a:r>
            <a:r>
              <a:rPr lang="ru-RU" sz="1200" dirty="0">
                <a:solidFill>
                  <a:srgbClr val="000099"/>
                </a:solidFill>
              </a:rPr>
              <a:t>-механизм применим только к значениям элементов, а не к значениям атрибутов. Элемент с </a:t>
            </a:r>
            <a:r>
              <a:rPr lang="ru-RU" sz="1200" dirty="0" err="1">
                <a:solidFill>
                  <a:srgbClr val="000099"/>
                </a:solidFill>
              </a:rPr>
              <a:t>xsi:nil</a:t>
            </a:r>
            <a:r>
              <a:rPr lang="ru-RU" sz="1200" dirty="0">
                <a:solidFill>
                  <a:srgbClr val="000099"/>
                </a:solidFill>
              </a:rPr>
              <a:t>="</a:t>
            </a:r>
            <a:r>
              <a:rPr lang="ru-RU" sz="1200" dirty="0" err="1">
                <a:solidFill>
                  <a:srgbClr val="000099"/>
                </a:solidFill>
              </a:rPr>
              <a:t>true</a:t>
            </a:r>
            <a:r>
              <a:rPr lang="ru-RU" sz="1200" dirty="0">
                <a:solidFill>
                  <a:srgbClr val="000099"/>
                </a:solidFill>
              </a:rPr>
              <a:t>" не может иметь никакого содержания, но может иметь атрибуты.</a:t>
            </a:r>
            <a:endParaRPr lang="ru-RU" sz="1200" dirty="0">
              <a:solidFill>
                <a:srgbClr val="000099"/>
              </a:solidFill>
            </a:endParaRPr>
          </a:p>
        </p:txBody>
      </p:sp>
    </p:spTree>
    <p:extLst>
      <p:ext uri="{BB962C8B-B14F-4D97-AF65-F5344CB8AC3E}">
        <p14:creationId xmlns:p14="http://schemas.microsoft.com/office/powerpoint/2010/main" val="2406657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smtClean="0">
                <a:solidFill>
                  <a:srgbClr val="000099"/>
                </a:solidFill>
                <a:latin typeface="Arial" charset="0"/>
                <a:ea typeface="+mn-ea"/>
                <a:cs typeface="+mn-cs"/>
              </a:rPr>
              <a:t>Простые типы</a:t>
            </a:r>
            <a:endParaRPr lang="en-US" sz="1800" b="1" dirty="0">
              <a:solidFill>
                <a:srgbClr val="000099"/>
              </a:solidFill>
              <a:latin typeface="Arial" charset="0"/>
              <a:ea typeface="+mn-ea"/>
              <a:cs typeface="+mn-cs"/>
            </a:endParaRPr>
          </a:p>
        </p:txBody>
      </p:sp>
      <p:sp>
        <p:nvSpPr>
          <p:cNvPr id="7" name="Прямоугольник 6"/>
          <p:cNvSpPr/>
          <p:nvPr/>
        </p:nvSpPr>
        <p:spPr>
          <a:xfrm>
            <a:off x="2696" y="461651"/>
            <a:ext cx="9141304" cy="4081117"/>
          </a:xfrm>
          <a:prstGeom prst="rect">
            <a:avLst/>
          </a:prstGeom>
        </p:spPr>
        <p:txBody>
          <a:bodyPr wrap="square">
            <a:spAutoFit/>
          </a:bodyPr>
          <a:lstStyle/>
          <a:p>
            <a:pPr lvl="0" algn="just">
              <a:lnSpc>
                <a:spcPct val="90000"/>
              </a:lnSpc>
            </a:pPr>
            <a:r>
              <a:rPr lang="ru-RU" sz="1200" dirty="0">
                <a:solidFill>
                  <a:srgbClr val="000099"/>
                </a:solidFill>
              </a:rPr>
              <a:t>Новые простые типы можно определить, получая их от существующих простых типов (встроенных или ранее определенных). В частности мы можем получить новый простой тип, ограничивая существующий простой тип. Другими словами, для нового типа мы можем установить собственный диапазон значений как подмножество диапазона значений существующего типа. Для определения имени и типа собственного простого типа используют оператор </a:t>
            </a:r>
            <a:r>
              <a:rPr lang="ru-RU" sz="1200" b="1" dirty="0" err="1">
                <a:solidFill>
                  <a:srgbClr val="C00000"/>
                </a:solidFill>
              </a:rPr>
              <a:t>simpleType</a:t>
            </a:r>
            <a:r>
              <a:rPr lang="ru-RU" sz="1200" dirty="0">
                <a:solidFill>
                  <a:srgbClr val="000099"/>
                </a:solidFill>
              </a:rPr>
              <a:t>. При этом c помощью оператора </a:t>
            </a:r>
            <a:r>
              <a:rPr lang="ru-RU" sz="1200" b="1" dirty="0" err="1">
                <a:solidFill>
                  <a:srgbClr val="009900"/>
                </a:solidFill>
              </a:rPr>
              <a:t>restriction</a:t>
            </a:r>
            <a:r>
              <a:rPr lang="ru-RU" sz="1200" dirty="0">
                <a:solidFill>
                  <a:srgbClr val="009900"/>
                </a:solidFill>
              </a:rPr>
              <a:t> </a:t>
            </a:r>
            <a:r>
              <a:rPr lang="ru-RU" sz="1200" dirty="0">
                <a:solidFill>
                  <a:srgbClr val="000099"/>
                </a:solidFill>
              </a:rPr>
              <a:t>указывают прототип, и идентифицируют фасеты (параметры), которые ограничивают диапазон значений базового типа. </a:t>
            </a:r>
          </a:p>
          <a:p>
            <a:pPr lvl="0" algn="just">
              <a:lnSpc>
                <a:spcPct val="90000"/>
              </a:lnSpc>
            </a:pPr>
            <a:r>
              <a:rPr lang="ru-RU" sz="1200" dirty="0">
                <a:solidFill>
                  <a:srgbClr val="000099"/>
                </a:solidFill>
              </a:rPr>
              <a:t>Предположим, что мы хотим создать новый тип целого числа, названного </a:t>
            </a:r>
            <a:r>
              <a:rPr lang="ru-RU" sz="1200" b="1" dirty="0" err="1">
                <a:solidFill>
                  <a:srgbClr val="000099"/>
                </a:solidFill>
              </a:rPr>
              <a:t>myInteger</a:t>
            </a:r>
            <a:r>
              <a:rPr lang="ru-RU" sz="1200" dirty="0">
                <a:solidFill>
                  <a:srgbClr val="000099"/>
                </a:solidFill>
              </a:rPr>
              <a:t>, чей диапазон значений должен находиться между 10000 и 99999 (включительно). Мы базируем наше определение на встроенном простом типе </a:t>
            </a:r>
            <a:r>
              <a:rPr lang="ru-RU" sz="1200" b="1" dirty="0" err="1">
                <a:solidFill>
                  <a:srgbClr val="009900"/>
                </a:solidFill>
              </a:rPr>
              <a:t>integer</a:t>
            </a:r>
            <a:r>
              <a:rPr lang="ru-RU" sz="1200" dirty="0">
                <a:solidFill>
                  <a:srgbClr val="000099"/>
                </a:solidFill>
              </a:rPr>
              <a:t>, чей диапазон значений включает так же и целые числа как меньше чем 10000, так и больше чем 99999. Чтобы определить тип </a:t>
            </a:r>
            <a:r>
              <a:rPr lang="ru-RU" sz="1200" dirty="0" err="1">
                <a:solidFill>
                  <a:srgbClr val="000099"/>
                </a:solidFill>
              </a:rPr>
              <a:t>myInteger</a:t>
            </a:r>
            <a:r>
              <a:rPr lang="ru-RU" sz="1200" dirty="0">
                <a:solidFill>
                  <a:srgbClr val="000099"/>
                </a:solidFill>
              </a:rPr>
              <a:t>, мы ограничиваем диапазон базового типа </a:t>
            </a:r>
            <a:r>
              <a:rPr lang="ru-RU" sz="1200" dirty="0" err="1">
                <a:solidFill>
                  <a:srgbClr val="000099"/>
                </a:solidFill>
              </a:rPr>
              <a:t>integer</a:t>
            </a:r>
            <a:r>
              <a:rPr lang="ru-RU" sz="1200" dirty="0">
                <a:solidFill>
                  <a:srgbClr val="000099"/>
                </a:solidFill>
              </a:rPr>
              <a:t>, используя два фасета, названные </a:t>
            </a:r>
            <a:r>
              <a:rPr lang="ru-RU" sz="1200" dirty="0" err="1">
                <a:solidFill>
                  <a:srgbClr val="000099"/>
                </a:solidFill>
              </a:rPr>
              <a:t>minInclusive</a:t>
            </a:r>
            <a:r>
              <a:rPr lang="ru-RU" sz="1200" dirty="0">
                <a:solidFill>
                  <a:srgbClr val="000099"/>
                </a:solidFill>
              </a:rPr>
              <a:t> и </a:t>
            </a:r>
            <a:r>
              <a:rPr lang="ru-RU" sz="1200" dirty="0" err="1">
                <a:solidFill>
                  <a:srgbClr val="000099"/>
                </a:solidFill>
              </a:rPr>
              <a:t>maxInclusive</a:t>
            </a:r>
            <a:r>
              <a:rPr lang="ru-RU" sz="1200" dirty="0" smtClean="0">
                <a:solidFill>
                  <a:srgbClr val="000099"/>
                </a:solidFill>
              </a:rPr>
              <a:t>.</a:t>
            </a:r>
          </a:p>
          <a:p>
            <a:pPr lvl="0" algn="just">
              <a:lnSpc>
                <a:spcPct val="90000"/>
              </a:lnSpc>
            </a:pPr>
            <a:r>
              <a:rPr lang="ru-RU" sz="1200" dirty="0">
                <a:solidFill>
                  <a:srgbClr val="000099"/>
                </a:solidFill>
              </a:rPr>
              <a:t>Приведенный </a:t>
            </a:r>
            <a:r>
              <a:rPr lang="ru-RU" sz="1200" dirty="0" smtClean="0">
                <a:solidFill>
                  <a:srgbClr val="000099"/>
                </a:solidFill>
              </a:rPr>
              <a:t>пример 1 </a:t>
            </a:r>
            <a:r>
              <a:rPr lang="ru-RU" sz="1200" dirty="0">
                <a:solidFill>
                  <a:srgbClr val="000099"/>
                </a:solidFill>
              </a:rPr>
              <a:t>показывает использование одной из возможных комбинаций базового типа, и двух фасетов, которые были применены для определения </a:t>
            </a:r>
            <a:r>
              <a:rPr lang="ru-RU" sz="1200" dirty="0" err="1">
                <a:solidFill>
                  <a:srgbClr val="000099"/>
                </a:solidFill>
              </a:rPr>
              <a:t>myInteger</a:t>
            </a:r>
            <a:r>
              <a:rPr lang="ru-RU" sz="1200" dirty="0">
                <a:solidFill>
                  <a:srgbClr val="000099"/>
                </a:solidFill>
              </a:rPr>
              <a:t>. Но возможно использование и других комбинаций встроенных простых типов и фасетов (см., приложение B). Рассмотрим более сложный пример определения простого типа. Тип по имени SKU получен из простого типа </a:t>
            </a:r>
            <a:r>
              <a:rPr lang="ru-RU" sz="1200" b="1" dirty="0" err="1">
                <a:solidFill>
                  <a:srgbClr val="009900"/>
                </a:solidFill>
              </a:rPr>
              <a:t>string</a:t>
            </a:r>
            <a:r>
              <a:rPr lang="ru-RU" sz="1200" dirty="0">
                <a:solidFill>
                  <a:srgbClr val="000099"/>
                </a:solidFill>
              </a:rPr>
              <a:t>. Мы ограничиваем значения SKU путем использования фасета </a:t>
            </a:r>
            <a:r>
              <a:rPr lang="ru-RU" sz="1200" b="1" dirty="0" err="1">
                <a:solidFill>
                  <a:srgbClr val="009900"/>
                </a:solidFill>
              </a:rPr>
              <a:t>pattern</a:t>
            </a:r>
            <a:r>
              <a:rPr lang="ru-RU" sz="1200" dirty="0">
                <a:solidFill>
                  <a:srgbClr val="000099"/>
                </a:solidFill>
              </a:rPr>
              <a:t>, который содержит регулярное выражение, определяющее допустимый формат строки "\d{3}-[A-Z]{2}". Это выражение читается следующим образом: "строка начинается с трех цифр, за которыми следует дефис, за дефисом следует два ASCII-символами верхнего регистра".</a:t>
            </a:r>
            <a:endParaRPr lang="ru-RU" sz="1200" dirty="0" smtClean="0">
              <a:solidFill>
                <a:srgbClr val="000099"/>
              </a:solidFill>
            </a:endParaRPr>
          </a:p>
          <a:p>
            <a:pPr lvl="0" algn="just">
              <a:lnSpc>
                <a:spcPct val="90000"/>
              </a:lnSpc>
            </a:pPr>
            <a:endParaRPr lang="ru-RU" sz="1200" dirty="0">
              <a:solidFill>
                <a:srgbClr val="000099"/>
              </a:solidFill>
            </a:endParaRPr>
          </a:p>
          <a:p>
            <a:pPr lvl="0" algn="just">
              <a:lnSpc>
                <a:spcPct val="90000"/>
              </a:lnSpc>
            </a:pPr>
            <a:r>
              <a:rPr lang="ru-RU" sz="1200" dirty="0" smtClean="0">
                <a:solidFill>
                  <a:srgbClr val="000099"/>
                </a:solidFill>
              </a:rPr>
              <a:t>	</a:t>
            </a:r>
            <a:r>
              <a:rPr lang="ru-RU" sz="1200" b="1" dirty="0" smtClean="0">
                <a:solidFill>
                  <a:srgbClr val="C00000"/>
                </a:solidFill>
              </a:rPr>
              <a:t>Пример 1</a:t>
            </a:r>
            <a:r>
              <a:rPr lang="ru-RU" sz="1200" dirty="0" smtClean="0">
                <a:solidFill>
                  <a:srgbClr val="000099"/>
                </a:solidFill>
              </a:rPr>
              <a:t>		</a:t>
            </a:r>
          </a:p>
          <a:p>
            <a:pPr lvl="0" algn="just">
              <a:lnSpc>
                <a:spcPct val="90000"/>
              </a:lnSpc>
            </a:pPr>
            <a:r>
              <a:rPr lang="en-US" sz="1200" dirty="0" smtClean="0">
                <a:solidFill>
                  <a:srgbClr val="000099"/>
                </a:solidFill>
              </a:rPr>
              <a:t>&lt;</a:t>
            </a:r>
            <a:r>
              <a:rPr lang="en-US" sz="1200" dirty="0" err="1">
                <a:solidFill>
                  <a:srgbClr val="000099"/>
                </a:solidFill>
              </a:rPr>
              <a:t>xsd:simpleType</a:t>
            </a:r>
            <a:r>
              <a:rPr lang="en-US" sz="1200" dirty="0">
                <a:solidFill>
                  <a:srgbClr val="000099"/>
                </a:solidFill>
              </a:rPr>
              <a:t> name="</a:t>
            </a:r>
            <a:r>
              <a:rPr lang="en-US" sz="1200" dirty="0" err="1">
                <a:solidFill>
                  <a:srgbClr val="000099"/>
                </a:solidFill>
              </a:rPr>
              <a:t>myInteger</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xsd:restriction</a:t>
            </a:r>
            <a:r>
              <a:rPr lang="en-US" sz="1200" dirty="0">
                <a:solidFill>
                  <a:srgbClr val="000099"/>
                </a:solidFill>
              </a:rPr>
              <a:t> base="</a:t>
            </a:r>
            <a:r>
              <a:rPr lang="en-US" sz="1200" dirty="0" err="1">
                <a:solidFill>
                  <a:srgbClr val="000099"/>
                </a:solidFill>
              </a:rPr>
              <a:t>xsd:integer</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xsd:minInclusive</a:t>
            </a:r>
            <a:r>
              <a:rPr lang="en-US" sz="1200" dirty="0">
                <a:solidFill>
                  <a:srgbClr val="000099"/>
                </a:solidFill>
              </a:rPr>
              <a:t> value="10000"/&gt;</a:t>
            </a:r>
          </a:p>
          <a:p>
            <a:pPr lvl="0" algn="just">
              <a:lnSpc>
                <a:spcPct val="90000"/>
              </a:lnSpc>
            </a:pPr>
            <a:r>
              <a:rPr lang="en-US" sz="1200" dirty="0">
                <a:solidFill>
                  <a:srgbClr val="000099"/>
                </a:solidFill>
              </a:rPr>
              <a:t>    &lt;</a:t>
            </a:r>
            <a:r>
              <a:rPr lang="en-US" sz="1200" dirty="0" err="1">
                <a:solidFill>
                  <a:srgbClr val="000099"/>
                </a:solidFill>
              </a:rPr>
              <a:t>xsd:maxInclusive</a:t>
            </a:r>
            <a:r>
              <a:rPr lang="en-US" sz="1200" dirty="0">
                <a:solidFill>
                  <a:srgbClr val="000099"/>
                </a:solidFill>
              </a:rPr>
              <a:t> value="99999"/&gt;</a:t>
            </a:r>
          </a:p>
          <a:p>
            <a:pPr lvl="0" algn="just">
              <a:lnSpc>
                <a:spcPct val="90000"/>
              </a:lnSpc>
            </a:pPr>
            <a:r>
              <a:rPr lang="en-US" sz="1200" dirty="0">
                <a:solidFill>
                  <a:srgbClr val="000099"/>
                </a:solidFill>
              </a:rPr>
              <a:t>  &lt;/</a:t>
            </a:r>
            <a:r>
              <a:rPr lang="en-US" sz="1200" dirty="0" err="1">
                <a:solidFill>
                  <a:srgbClr val="000099"/>
                </a:solidFill>
              </a:rPr>
              <a:t>xsd:restriction</a:t>
            </a:r>
            <a:r>
              <a:rPr lang="en-US" sz="1200" dirty="0">
                <a:solidFill>
                  <a:srgbClr val="000099"/>
                </a:solidFill>
              </a:rPr>
              <a:t>&gt;</a:t>
            </a:r>
          </a:p>
          <a:p>
            <a:pPr lvl="0" algn="just">
              <a:lnSpc>
                <a:spcPct val="90000"/>
              </a:lnSpc>
            </a:pPr>
            <a:r>
              <a:rPr lang="en-US" sz="1200" dirty="0">
                <a:solidFill>
                  <a:srgbClr val="000099"/>
                </a:solidFill>
              </a:rPr>
              <a:t>&lt;/</a:t>
            </a:r>
            <a:r>
              <a:rPr lang="en-US" sz="1200" dirty="0" err="1">
                <a:solidFill>
                  <a:srgbClr val="000099"/>
                </a:solidFill>
              </a:rPr>
              <a:t>xsd:simpleType</a:t>
            </a:r>
            <a:r>
              <a:rPr lang="en-US" sz="1200" dirty="0">
                <a:solidFill>
                  <a:srgbClr val="000099"/>
                </a:solidFill>
              </a:rPr>
              <a:t>&gt;</a:t>
            </a:r>
            <a:endParaRPr lang="ru-RU" sz="1200" dirty="0">
              <a:solidFill>
                <a:srgbClr val="000099"/>
              </a:solidFill>
            </a:endParaRPr>
          </a:p>
        </p:txBody>
      </p:sp>
      <p:sp>
        <p:nvSpPr>
          <p:cNvPr id="6" name="Прямоугольник 5"/>
          <p:cNvSpPr/>
          <p:nvPr/>
        </p:nvSpPr>
        <p:spPr>
          <a:xfrm>
            <a:off x="5364088" y="3273002"/>
            <a:ext cx="3096344" cy="1089529"/>
          </a:xfrm>
          <a:prstGeom prst="rect">
            <a:avLst/>
          </a:prstGeom>
        </p:spPr>
        <p:txBody>
          <a:bodyPr wrap="square">
            <a:spAutoFit/>
          </a:bodyPr>
          <a:lstStyle/>
          <a:p>
            <a:pPr lvl="0" algn="just">
              <a:lnSpc>
                <a:spcPct val="90000"/>
              </a:lnSpc>
            </a:pPr>
            <a:r>
              <a:rPr lang="ru-RU" sz="1200" dirty="0" smtClean="0">
                <a:solidFill>
                  <a:srgbClr val="000099"/>
                </a:solidFill>
              </a:rPr>
              <a:t>	</a:t>
            </a:r>
            <a:r>
              <a:rPr lang="ru-RU" sz="1200" b="1" dirty="0" smtClean="0">
                <a:solidFill>
                  <a:srgbClr val="C00000"/>
                </a:solidFill>
              </a:rPr>
              <a:t>Пример 2</a:t>
            </a:r>
          </a:p>
          <a:p>
            <a:pPr lvl="0" algn="just">
              <a:lnSpc>
                <a:spcPct val="90000"/>
              </a:lnSpc>
            </a:pPr>
            <a:r>
              <a:rPr lang="en-US" sz="1200" dirty="0">
                <a:solidFill>
                  <a:srgbClr val="000099"/>
                </a:solidFill>
              </a:rPr>
              <a:t>&lt;</a:t>
            </a:r>
            <a:r>
              <a:rPr lang="en-US" sz="1200" dirty="0" err="1">
                <a:solidFill>
                  <a:srgbClr val="000099"/>
                </a:solidFill>
              </a:rPr>
              <a:t>xsd:simpleType</a:t>
            </a:r>
            <a:r>
              <a:rPr lang="en-US" sz="1200" dirty="0">
                <a:solidFill>
                  <a:srgbClr val="000099"/>
                </a:solidFill>
              </a:rPr>
              <a:t> name="SKU"&gt;</a:t>
            </a:r>
          </a:p>
          <a:p>
            <a:pPr lvl="0" algn="just">
              <a:lnSpc>
                <a:spcPct val="90000"/>
              </a:lnSpc>
            </a:pPr>
            <a:r>
              <a:rPr lang="en-US" sz="1200" dirty="0">
                <a:solidFill>
                  <a:srgbClr val="000099"/>
                </a:solidFill>
              </a:rPr>
              <a:t>  &lt;</a:t>
            </a:r>
            <a:r>
              <a:rPr lang="en-US" sz="1200" dirty="0" err="1">
                <a:solidFill>
                  <a:srgbClr val="000099"/>
                </a:solidFill>
              </a:rPr>
              <a:t>xsd:restriction</a:t>
            </a:r>
            <a:r>
              <a:rPr lang="en-US" sz="1200" dirty="0">
                <a:solidFill>
                  <a:srgbClr val="000099"/>
                </a:solidFill>
              </a:rPr>
              <a:t> base="</a:t>
            </a:r>
            <a:r>
              <a:rPr lang="en-US" sz="1200" dirty="0" err="1">
                <a:solidFill>
                  <a:srgbClr val="000099"/>
                </a:solidFill>
              </a:rPr>
              <a:t>xsd:string</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xsd:pattern</a:t>
            </a:r>
            <a:r>
              <a:rPr lang="en-US" sz="1200" dirty="0">
                <a:solidFill>
                  <a:srgbClr val="000099"/>
                </a:solidFill>
              </a:rPr>
              <a:t> value="\d{3}-[A-Z]{2}"/&gt;</a:t>
            </a:r>
          </a:p>
          <a:p>
            <a:pPr lvl="0" algn="just">
              <a:lnSpc>
                <a:spcPct val="90000"/>
              </a:lnSpc>
            </a:pPr>
            <a:r>
              <a:rPr lang="en-US" sz="1200" dirty="0">
                <a:solidFill>
                  <a:srgbClr val="000099"/>
                </a:solidFill>
              </a:rPr>
              <a:t>  &lt;/</a:t>
            </a:r>
            <a:r>
              <a:rPr lang="en-US" sz="1200" dirty="0" err="1">
                <a:solidFill>
                  <a:srgbClr val="000099"/>
                </a:solidFill>
              </a:rPr>
              <a:t>xsd:restriction</a:t>
            </a:r>
            <a:r>
              <a:rPr lang="en-US" sz="1200" dirty="0">
                <a:solidFill>
                  <a:srgbClr val="000099"/>
                </a:solidFill>
              </a:rPr>
              <a:t>&gt;</a:t>
            </a:r>
          </a:p>
          <a:p>
            <a:pPr lvl="0" algn="just">
              <a:lnSpc>
                <a:spcPct val="90000"/>
              </a:lnSpc>
            </a:pPr>
            <a:r>
              <a:rPr lang="en-US" sz="1200" dirty="0">
                <a:solidFill>
                  <a:srgbClr val="000099"/>
                </a:solidFill>
              </a:rPr>
              <a:t>&lt;/</a:t>
            </a:r>
            <a:r>
              <a:rPr lang="en-US" sz="1200" dirty="0" err="1">
                <a:solidFill>
                  <a:srgbClr val="000099"/>
                </a:solidFill>
              </a:rPr>
              <a:t>xsd:simpleType</a:t>
            </a:r>
            <a:r>
              <a:rPr lang="en-US" sz="1200" dirty="0">
                <a:solidFill>
                  <a:srgbClr val="000099"/>
                </a:solidFill>
              </a:rPr>
              <a:t>&gt;</a:t>
            </a:r>
            <a:endParaRPr lang="ru-RU" sz="1200" dirty="0">
              <a:solidFill>
                <a:srgbClr val="000099"/>
              </a:solidFill>
            </a:endParaRPr>
          </a:p>
        </p:txBody>
      </p:sp>
    </p:spTree>
    <p:extLst>
      <p:ext uri="{BB962C8B-B14F-4D97-AF65-F5344CB8AC3E}">
        <p14:creationId xmlns:p14="http://schemas.microsoft.com/office/powerpoint/2010/main" val="1237610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a:solidFill>
                  <a:srgbClr val="000099"/>
                </a:solidFill>
                <a:latin typeface="Arial" charset="0"/>
                <a:ea typeface="+mn-ea"/>
                <a:cs typeface="+mn-cs"/>
              </a:rPr>
              <a:t>Тип </a:t>
            </a:r>
            <a:r>
              <a:rPr lang="en-US" sz="1800" b="1" dirty="0">
                <a:solidFill>
                  <a:srgbClr val="000099"/>
                </a:solidFill>
                <a:latin typeface="Arial" charset="0"/>
                <a:ea typeface="+mn-ea"/>
                <a:cs typeface="+mn-cs"/>
              </a:rPr>
              <a:t>List</a:t>
            </a:r>
          </a:p>
        </p:txBody>
      </p:sp>
      <p:sp>
        <p:nvSpPr>
          <p:cNvPr id="7" name="Прямоугольник 6"/>
          <p:cNvSpPr/>
          <p:nvPr/>
        </p:nvSpPr>
        <p:spPr>
          <a:xfrm>
            <a:off x="2696" y="461651"/>
            <a:ext cx="9141304" cy="1920526"/>
          </a:xfrm>
          <a:prstGeom prst="rect">
            <a:avLst/>
          </a:prstGeom>
        </p:spPr>
        <p:txBody>
          <a:bodyPr wrap="square">
            <a:spAutoFit/>
          </a:bodyPr>
          <a:lstStyle/>
          <a:p>
            <a:pPr lvl="0" algn="just">
              <a:lnSpc>
                <a:spcPct val="90000"/>
              </a:lnSpc>
            </a:pPr>
            <a:r>
              <a:rPr lang="ru-RU" sz="1200" dirty="0">
                <a:solidFill>
                  <a:srgbClr val="000099"/>
                </a:solidFill>
              </a:rPr>
              <a:t>В дополнение к так называемым атомарным типам, которые составляют большинство, XML-схема имеет понятие </a:t>
            </a:r>
            <a:r>
              <a:rPr lang="ru-RU" sz="1200" b="1" dirty="0">
                <a:solidFill>
                  <a:srgbClr val="C00000"/>
                </a:solidFill>
              </a:rPr>
              <a:t>списка</a:t>
            </a:r>
            <a:r>
              <a:rPr lang="ru-RU" sz="1200" dirty="0">
                <a:solidFill>
                  <a:srgbClr val="000099"/>
                </a:solidFill>
              </a:rPr>
              <a:t>. Перечень </a:t>
            </a:r>
            <a:r>
              <a:rPr lang="ru-RU" sz="1200" b="1" dirty="0">
                <a:solidFill>
                  <a:srgbClr val="000099"/>
                </a:solidFill>
              </a:rPr>
              <a:t>атомарных типов </a:t>
            </a:r>
            <a:r>
              <a:rPr lang="ru-RU" sz="1200" dirty="0">
                <a:solidFill>
                  <a:srgbClr val="000099"/>
                </a:solidFill>
              </a:rPr>
              <a:t>перечислен </a:t>
            </a:r>
            <a:r>
              <a:rPr lang="ru-RU" sz="1200" dirty="0" smtClean="0">
                <a:solidFill>
                  <a:srgbClr val="000099"/>
                </a:solidFill>
              </a:rPr>
              <a:t>ранее. </a:t>
            </a:r>
            <a:r>
              <a:rPr lang="ru-RU" sz="1200" b="1" dirty="0">
                <a:solidFill>
                  <a:srgbClr val="000099"/>
                </a:solidFill>
              </a:rPr>
              <a:t>Атомарные типы</a:t>
            </a:r>
            <a:r>
              <a:rPr lang="ru-RU" sz="1200" dirty="0">
                <a:solidFill>
                  <a:srgbClr val="000099"/>
                </a:solidFill>
              </a:rPr>
              <a:t>, </a:t>
            </a:r>
            <a:r>
              <a:rPr lang="ru-RU" sz="1200" b="1" dirty="0">
                <a:solidFill>
                  <a:srgbClr val="000099"/>
                </a:solidFill>
              </a:rPr>
              <a:t>списочные типы</a:t>
            </a:r>
            <a:r>
              <a:rPr lang="ru-RU" sz="1200" dirty="0">
                <a:solidFill>
                  <a:srgbClr val="000099"/>
                </a:solidFill>
              </a:rPr>
              <a:t>, и </a:t>
            </a:r>
            <a:r>
              <a:rPr lang="ru-RU" sz="1200" b="1" dirty="0">
                <a:solidFill>
                  <a:srgbClr val="000099"/>
                </a:solidFill>
              </a:rPr>
              <a:t>типы объединения</a:t>
            </a:r>
            <a:r>
              <a:rPr lang="ru-RU" sz="1200" dirty="0">
                <a:solidFill>
                  <a:srgbClr val="000099"/>
                </a:solidFill>
              </a:rPr>
              <a:t>, описанные в следующем разделе, все вместе называются </a:t>
            </a:r>
            <a:r>
              <a:rPr lang="ru-RU" sz="1200" b="1" dirty="0">
                <a:solidFill>
                  <a:srgbClr val="C00000"/>
                </a:solidFill>
              </a:rPr>
              <a:t>простыми типами</a:t>
            </a:r>
            <a:r>
              <a:rPr lang="ru-RU" sz="1200" dirty="0">
                <a:solidFill>
                  <a:srgbClr val="000099"/>
                </a:solidFill>
              </a:rPr>
              <a:t>. Использование атомарных типов индивидуализирует используемые значения. Например, NMTOKEN индивидуализирует значение US, делая его неделимым в том смысле, что никакая часть US, типа символа "S", не имеет значения отдельно от целого. </a:t>
            </a:r>
            <a:r>
              <a:rPr lang="ru-RU" sz="1200" u="sng" dirty="0">
                <a:solidFill>
                  <a:srgbClr val="000099"/>
                </a:solidFill>
              </a:rPr>
              <a:t>Списочные типы состоят из последовательностей атомарных типов</a:t>
            </a:r>
            <a:r>
              <a:rPr lang="ru-RU" sz="1200" dirty="0">
                <a:solidFill>
                  <a:srgbClr val="000099"/>
                </a:solidFill>
              </a:rPr>
              <a:t>, и, следовательно, допустимыми значениями могут быть только "атомы" из этой последовательности. Например, списочный тип NMTOKENS состоит из значений типа NMTOKEN, разделенных пробелами. Например, "US UK FR". Язык XML-схем имеет три встроенных списочных типа: NMTOKENS, IDREFS и ENTITIES</a:t>
            </a:r>
            <a:r>
              <a:rPr lang="ru-RU" sz="1200" dirty="0" smtClean="0">
                <a:solidFill>
                  <a:srgbClr val="000099"/>
                </a:solidFill>
              </a:rPr>
              <a:t>.</a:t>
            </a:r>
            <a:endParaRPr lang="ru-RU" sz="1200" dirty="0">
              <a:solidFill>
                <a:srgbClr val="000099"/>
              </a:solidFill>
            </a:endParaRPr>
          </a:p>
          <a:p>
            <a:pPr lvl="0" algn="just">
              <a:lnSpc>
                <a:spcPct val="90000"/>
              </a:lnSpc>
            </a:pPr>
            <a:r>
              <a:rPr lang="ru-RU" sz="1200" dirty="0">
                <a:solidFill>
                  <a:srgbClr val="000099"/>
                </a:solidFill>
              </a:rPr>
              <a:t>В дополнение к встроенным списочным типам Вы можете создать новые списочные типы из существующих атомарных типов. Невозможно создать списочные типы из существующих списочных типов или из комплексных типов. Например, рассмотрим списочный тип </a:t>
            </a:r>
            <a:r>
              <a:rPr lang="ru-RU" sz="1200" dirty="0" err="1">
                <a:solidFill>
                  <a:srgbClr val="000099"/>
                </a:solidFill>
              </a:rPr>
              <a:t>listOfMyIntType</a:t>
            </a:r>
            <a:r>
              <a:rPr lang="ru-RU" sz="1200" dirty="0">
                <a:solidFill>
                  <a:srgbClr val="000099"/>
                </a:solidFill>
              </a:rPr>
              <a:t>, состоящий из значений </a:t>
            </a:r>
            <a:r>
              <a:rPr lang="ru-RU" sz="1200" dirty="0" err="1">
                <a:solidFill>
                  <a:srgbClr val="000099"/>
                </a:solidFill>
              </a:rPr>
              <a:t>myInteger</a:t>
            </a:r>
            <a:r>
              <a:rPr lang="ru-RU" sz="1200" dirty="0" smtClean="0">
                <a:solidFill>
                  <a:srgbClr val="000099"/>
                </a:solidFill>
              </a:rPr>
              <a:t>:</a:t>
            </a:r>
          </a:p>
        </p:txBody>
      </p:sp>
      <p:sp>
        <p:nvSpPr>
          <p:cNvPr id="3" name="Прямоугольник 2"/>
          <p:cNvSpPr/>
          <p:nvPr/>
        </p:nvSpPr>
        <p:spPr>
          <a:xfrm>
            <a:off x="2989172" y="2340859"/>
            <a:ext cx="3168352" cy="590931"/>
          </a:xfrm>
          <a:prstGeom prst="rect">
            <a:avLst/>
          </a:prstGeom>
        </p:spPr>
        <p:txBody>
          <a:bodyPr wrap="square">
            <a:spAutoFit/>
          </a:bodyPr>
          <a:lstStyle/>
          <a:p>
            <a:pPr lvl="0" algn="just">
              <a:lnSpc>
                <a:spcPct val="90000"/>
              </a:lnSpc>
            </a:pPr>
            <a:r>
              <a:rPr lang="en-US" sz="1200" dirty="0">
                <a:solidFill>
                  <a:srgbClr val="000099"/>
                </a:solidFill>
              </a:rPr>
              <a:t>&lt;</a:t>
            </a:r>
            <a:r>
              <a:rPr lang="en-US" sz="1200" dirty="0" err="1">
                <a:solidFill>
                  <a:srgbClr val="000099"/>
                </a:solidFill>
              </a:rPr>
              <a:t>xsd:simpleType</a:t>
            </a:r>
            <a:r>
              <a:rPr lang="en-US" sz="1200" dirty="0">
                <a:solidFill>
                  <a:srgbClr val="000099"/>
                </a:solidFill>
              </a:rPr>
              <a:t> name="</a:t>
            </a:r>
            <a:r>
              <a:rPr lang="en-US" sz="1200" dirty="0" err="1">
                <a:solidFill>
                  <a:srgbClr val="000099"/>
                </a:solidFill>
              </a:rPr>
              <a:t>listOfMyIntType</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xsd:list</a:t>
            </a:r>
            <a:r>
              <a:rPr lang="en-US" sz="1200" dirty="0">
                <a:solidFill>
                  <a:srgbClr val="000099"/>
                </a:solidFill>
              </a:rPr>
              <a:t> </a:t>
            </a:r>
            <a:r>
              <a:rPr lang="en-US" sz="1200" dirty="0" err="1">
                <a:solidFill>
                  <a:srgbClr val="000099"/>
                </a:solidFill>
              </a:rPr>
              <a:t>itemType</a:t>
            </a:r>
            <a:r>
              <a:rPr lang="en-US" sz="1200" dirty="0">
                <a:solidFill>
                  <a:srgbClr val="000099"/>
                </a:solidFill>
              </a:rPr>
              <a:t>="</a:t>
            </a:r>
            <a:r>
              <a:rPr lang="en-US" sz="1200" dirty="0" err="1">
                <a:solidFill>
                  <a:srgbClr val="000099"/>
                </a:solidFill>
              </a:rPr>
              <a:t>myInteger</a:t>
            </a:r>
            <a:r>
              <a:rPr lang="en-US" sz="1200" dirty="0">
                <a:solidFill>
                  <a:srgbClr val="000099"/>
                </a:solidFill>
              </a:rPr>
              <a:t>"/&gt;</a:t>
            </a:r>
          </a:p>
          <a:p>
            <a:pPr lvl="0" algn="just">
              <a:lnSpc>
                <a:spcPct val="90000"/>
              </a:lnSpc>
            </a:pPr>
            <a:r>
              <a:rPr lang="en-US" sz="1200" dirty="0">
                <a:solidFill>
                  <a:srgbClr val="000099"/>
                </a:solidFill>
              </a:rPr>
              <a:t>&lt;/</a:t>
            </a:r>
            <a:r>
              <a:rPr lang="en-US" sz="1200" dirty="0" err="1">
                <a:solidFill>
                  <a:srgbClr val="000099"/>
                </a:solidFill>
              </a:rPr>
              <a:t>xsd:simpleType</a:t>
            </a:r>
            <a:r>
              <a:rPr lang="en-US" sz="1200" dirty="0">
                <a:solidFill>
                  <a:srgbClr val="000099"/>
                </a:solidFill>
              </a:rPr>
              <a:t>&gt;</a:t>
            </a:r>
            <a:endParaRPr lang="ru-RU" sz="1200" dirty="0">
              <a:solidFill>
                <a:srgbClr val="000099"/>
              </a:solidFill>
            </a:endParaRPr>
          </a:p>
        </p:txBody>
      </p:sp>
      <p:sp>
        <p:nvSpPr>
          <p:cNvPr id="8" name="Прямоугольник 7"/>
          <p:cNvSpPr/>
          <p:nvPr/>
        </p:nvSpPr>
        <p:spPr>
          <a:xfrm>
            <a:off x="0" y="2859782"/>
            <a:ext cx="9141304" cy="258532"/>
          </a:xfrm>
          <a:prstGeom prst="rect">
            <a:avLst/>
          </a:prstGeom>
        </p:spPr>
        <p:txBody>
          <a:bodyPr wrap="square">
            <a:spAutoFit/>
          </a:bodyPr>
          <a:lstStyle/>
          <a:p>
            <a:pPr lvl="0" algn="just">
              <a:lnSpc>
                <a:spcPct val="90000"/>
              </a:lnSpc>
            </a:pPr>
            <a:r>
              <a:rPr lang="ru-RU" sz="1200" dirty="0">
                <a:solidFill>
                  <a:srgbClr val="000099"/>
                </a:solidFill>
              </a:rPr>
              <a:t>Элемент в документе, содержимое которого соответствует типу </a:t>
            </a:r>
            <a:r>
              <a:rPr lang="ru-RU" sz="1200" dirty="0" err="1">
                <a:solidFill>
                  <a:srgbClr val="000099"/>
                </a:solidFill>
              </a:rPr>
              <a:t>listOfMyIntType</a:t>
            </a:r>
            <a:r>
              <a:rPr lang="ru-RU" sz="1200" dirty="0">
                <a:solidFill>
                  <a:srgbClr val="000099"/>
                </a:solidFill>
              </a:rPr>
              <a:t>, может выглядеть следующим образом:</a:t>
            </a:r>
            <a:endParaRPr lang="ru-RU" sz="1200" dirty="0" smtClean="0">
              <a:solidFill>
                <a:srgbClr val="000099"/>
              </a:solidFill>
            </a:endParaRPr>
          </a:p>
        </p:txBody>
      </p:sp>
      <p:sp>
        <p:nvSpPr>
          <p:cNvPr id="9" name="Прямоугольник 8"/>
          <p:cNvSpPr/>
          <p:nvPr/>
        </p:nvSpPr>
        <p:spPr>
          <a:xfrm>
            <a:off x="2592454" y="3118314"/>
            <a:ext cx="3959092" cy="258532"/>
          </a:xfrm>
          <a:prstGeom prst="rect">
            <a:avLst/>
          </a:prstGeom>
        </p:spPr>
        <p:txBody>
          <a:bodyPr wrap="square">
            <a:spAutoFit/>
          </a:bodyPr>
          <a:lstStyle/>
          <a:p>
            <a:pPr lvl="0" algn="just">
              <a:lnSpc>
                <a:spcPct val="90000"/>
              </a:lnSpc>
            </a:pPr>
            <a:r>
              <a:rPr lang="en-US" sz="1200" dirty="0">
                <a:solidFill>
                  <a:srgbClr val="000099"/>
                </a:solidFill>
              </a:rPr>
              <a:t>&lt;</a:t>
            </a:r>
            <a:r>
              <a:rPr lang="en-US" sz="1200" dirty="0" err="1">
                <a:solidFill>
                  <a:srgbClr val="000099"/>
                </a:solidFill>
              </a:rPr>
              <a:t>listOfMyInt</a:t>
            </a:r>
            <a:r>
              <a:rPr lang="en-US" sz="1200" dirty="0">
                <a:solidFill>
                  <a:srgbClr val="000099"/>
                </a:solidFill>
              </a:rPr>
              <a:t>&gt;20003 15037 95977 95945&lt;/</a:t>
            </a:r>
            <a:r>
              <a:rPr lang="en-US" sz="1200" dirty="0" err="1">
                <a:solidFill>
                  <a:srgbClr val="000099"/>
                </a:solidFill>
              </a:rPr>
              <a:t>listOfMyInt</a:t>
            </a:r>
            <a:r>
              <a:rPr lang="en-US" sz="1200" dirty="0">
                <a:solidFill>
                  <a:srgbClr val="000099"/>
                </a:solidFill>
              </a:rPr>
              <a:t>&gt;</a:t>
            </a:r>
            <a:endParaRPr lang="ru-RU" sz="1200" dirty="0">
              <a:solidFill>
                <a:srgbClr val="000099"/>
              </a:solidFill>
            </a:endParaRPr>
          </a:p>
        </p:txBody>
      </p:sp>
      <p:sp>
        <p:nvSpPr>
          <p:cNvPr id="10" name="Прямоугольник 9"/>
          <p:cNvSpPr/>
          <p:nvPr/>
        </p:nvSpPr>
        <p:spPr>
          <a:xfrm>
            <a:off x="0" y="3363838"/>
            <a:ext cx="9141304" cy="757130"/>
          </a:xfrm>
          <a:prstGeom prst="rect">
            <a:avLst/>
          </a:prstGeom>
        </p:spPr>
        <p:txBody>
          <a:bodyPr wrap="square">
            <a:spAutoFit/>
          </a:bodyPr>
          <a:lstStyle/>
          <a:p>
            <a:pPr lvl="0" algn="just">
              <a:lnSpc>
                <a:spcPct val="90000"/>
              </a:lnSpc>
            </a:pPr>
            <a:r>
              <a:rPr lang="ru-RU" sz="1200" dirty="0">
                <a:solidFill>
                  <a:srgbClr val="000099"/>
                </a:solidFill>
              </a:rPr>
              <a:t>Для создания списочного типа могут быть применены следующие фасеты: </a:t>
            </a:r>
            <a:r>
              <a:rPr lang="en-US" sz="1200" b="1" dirty="0">
                <a:solidFill>
                  <a:srgbClr val="C00000"/>
                </a:solidFill>
              </a:rPr>
              <a:t>length</a:t>
            </a:r>
            <a:r>
              <a:rPr lang="en-US" sz="1200" dirty="0">
                <a:solidFill>
                  <a:srgbClr val="000099"/>
                </a:solidFill>
              </a:rPr>
              <a:t>, </a:t>
            </a:r>
            <a:r>
              <a:rPr lang="en-US" sz="1200" b="1" dirty="0" err="1">
                <a:solidFill>
                  <a:srgbClr val="C00000"/>
                </a:solidFill>
              </a:rPr>
              <a:t>minLength</a:t>
            </a:r>
            <a:r>
              <a:rPr lang="en-US" sz="1200" dirty="0">
                <a:solidFill>
                  <a:srgbClr val="000099"/>
                </a:solidFill>
              </a:rPr>
              <a:t>, </a:t>
            </a:r>
            <a:r>
              <a:rPr lang="en-US" sz="1200" b="1" dirty="0" err="1">
                <a:solidFill>
                  <a:srgbClr val="C00000"/>
                </a:solidFill>
              </a:rPr>
              <a:t>maxLength</a:t>
            </a:r>
            <a:r>
              <a:rPr lang="en-US" sz="1200" dirty="0">
                <a:solidFill>
                  <a:srgbClr val="000099"/>
                </a:solidFill>
              </a:rPr>
              <a:t>, </a:t>
            </a:r>
            <a:r>
              <a:rPr lang="ru-RU" sz="1200" dirty="0">
                <a:solidFill>
                  <a:srgbClr val="000099"/>
                </a:solidFill>
              </a:rPr>
              <a:t>и </a:t>
            </a:r>
            <a:r>
              <a:rPr lang="en-US" sz="1200" b="1" dirty="0">
                <a:solidFill>
                  <a:srgbClr val="C00000"/>
                </a:solidFill>
              </a:rPr>
              <a:t>enumeration</a:t>
            </a:r>
            <a:r>
              <a:rPr lang="en-US" sz="1200" dirty="0">
                <a:solidFill>
                  <a:srgbClr val="000099"/>
                </a:solidFill>
              </a:rPr>
              <a:t>. </a:t>
            </a:r>
            <a:r>
              <a:rPr lang="ru-RU" sz="1200" dirty="0">
                <a:solidFill>
                  <a:srgbClr val="000099"/>
                </a:solidFill>
              </a:rPr>
              <a:t>Например, чтобы определить список точно из шести штатов США (</a:t>
            </a:r>
            <a:r>
              <a:rPr lang="en-US" sz="1200" dirty="0" err="1">
                <a:solidFill>
                  <a:srgbClr val="000099"/>
                </a:solidFill>
              </a:rPr>
              <a:t>SixUSStates</a:t>
            </a:r>
            <a:r>
              <a:rPr lang="en-US" sz="1200" dirty="0">
                <a:solidFill>
                  <a:srgbClr val="000099"/>
                </a:solidFill>
              </a:rPr>
              <a:t>), </a:t>
            </a:r>
            <a:r>
              <a:rPr lang="ru-RU" sz="1200" dirty="0">
                <a:solidFill>
                  <a:srgbClr val="000099"/>
                </a:solidFill>
              </a:rPr>
              <a:t>мы сначала определяем новый списочный тип (полученный из типа </a:t>
            </a:r>
            <a:r>
              <a:rPr lang="en-US" sz="1200" dirty="0" err="1">
                <a:solidFill>
                  <a:srgbClr val="000099"/>
                </a:solidFill>
              </a:rPr>
              <a:t>USState</a:t>
            </a:r>
            <a:r>
              <a:rPr lang="en-US" sz="1200" dirty="0">
                <a:solidFill>
                  <a:srgbClr val="000099"/>
                </a:solidFill>
              </a:rPr>
              <a:t>) </a:t>
            </a:r>
            <a:r>
              <a:rPr lang="ru-RU" sz="1200" dirty="0">
                <a:solidFill>
                  <a:srgbClr val="000099"/>
                </a:solidFill>
              </a:rPr>
              <a:t>с именем </a:t>
            </a:r>
            <a:r>
              <a:rPr lang="en-US" sz="1200" dirty="0" err="1">
                <a:solidFill>
                  <a:srgbClr val="000099"/>
                </a:solidFill>
              </a:rPr>
              <a:t>USStateList</a:t>
            </a:r>
            <a:r>
              <a:rPr lang="en-US" sz="1200" dirty="0">
                <a:solidFill>
                  <a:srgbClr val="000099"/>
                </a:solidFill>
              </a:rPr>
              <a:t>, </a:t>
            </a:r>
            <a:r>
              <a:rPr lang="ru-RU" sz="1200" dirty="0">
                <a:solidFill>
                  <a:srgbClr val="000099"/>
                </a:solidFill>
              </a:rPr>
              <a:t>а затем создаем тип </a:t>
            </a:r>
            <a:r>
              <a:rPr lang="en-US" sz="1200" dirty="0" err="1">
                <a:solidFill>
                  <a:srgbClr val="000099"/>
                </a:solidFill>
              </a:rPr>
              <a:t>SixUSStates</a:t>
            </a:r>
            <a:r>
              <a:rPr lang="en-US" sz="1200" dirty="0">
                <a:solidFill>
                  <a:srgbClr val="000099"/>
                </a:solidFill>
              </a:rPr>
              <a:t>, </a:t>
            </a:r>
            <a:r>
              <a:rPr lang="ru-RU" sz="1200" dirty="0">
                <a:solidFill>
                  <a:srgbClr val="000099"/>
                </a:solidFill>
              </a:rPr>
              <a:t>ограничивая </a:t>
            </a:r>
            <a:r>
              <a:rPr lang="en-US" sz="1200" dirty="0" err="1">
                <a:solidFill>
                  <a:srgbClr val="000099"/>
                </a:solidFill>
              </a:rPr>
              <a:t>USStateList</a:t>
            </a:r>
            <a:r>
              <a:rPr lang="en-US" sz="1200" dirty="0">
                <a:solidFill>
                  <a:srgbClr val="000099"/>
                </a:solidFill>
              </a:rPr>
              <a:t> </a:t>
            </a:r>
            <a:r>
              <a:rPr lang="ru-RU" sz="1200" dirty="0">
                <a:solidFill>
                  <a:srgbClr val="000099"/>
                </a:solidFill>
              </a:rPr>
              <a:t>только шестью элементами. Списочный тип </a:t>
            </a:r>
            <a:r>
              <a:rPr lang="en-US" sz="1200" dirty="0" err="1" smtClean="0">
                <a:solidFill>
                  <a:srgbClr val="000099"/>
                </a:solidFill>
              </a:rPr>
              <a:t>SixUSStates</a:t>
            </a:r>
            <a:r>
              <a:rPr lang="en-US" sz="1200" dirty="0" smtClean="0">
                <a:solidFill>
                  <a:srgbClr val="000099"/>
                </a:solidFill>
              </a:rPr>
              <a:t>:</a:t>
            </a:r>
            <a:endParaRPr lang="ru-RU" sz="1200" dirty="0" smtClean="0">
              <a:solidFill>
                <a:srgbClr val="000099"/>
              </a:solidFill>
            </a:endParaRPr>
          </a:p>
        </p:txBody>
      </p:sp>
    </p:spTree>
    <p:extLst>
      <p:ext uri="{BB962C8B-B14F-4D97-AF65-F5344CB8AC3E}">
        <p14:creationId xmlns:p14="http://schemas.microsoft.com/office/powerpoint/2010/main" val="3658361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a:solidFill>
                  <a:srgbClr val="000099"/>
                </a:solidFill>
                <a:latin typeface="Arial" charset="0"/>
                <a:ea typeface="+mn-ea"/>
                <a:cs typeface="+mn-cs"/>
              </a:rPr>
              <a:t>Тип </a:t>
            </a:r>
            <a:r>
              <a:rPr lang="en-US" sz="1800" b="1" dirty="0">
                <a:solidFill>
                  <a:srgbClr val="000099"/>
                </a:solidFill>
                <a:latin typeface="Arial" charset="0"/>
                <a:ea typeface="+mn-ea"/>
                <a:cs typeface="+mn-cs"/>
              </a:rPr>
              <a:t>List</a:t>
            </a:r>
          </a:p>
        </p:txBody>
      </p:sp>
      <p:sp>
        <p:nvSpPr>
          <p:cNvPr id="7" name="Прямоугольник 6"/>
          <p:cNvSpPr/>
          <p:nvPr/>
        </p:nvSpPr>
        <p:spPr>
          <a:xfrm>
            <a:off x="0" y="2062331"/>
            <a:ext cx="9141304" cy="424732"/>
          </a:xfrm>
          <a:prstGeom prst="rect">
            <a:avLst/>
          </a:prstGeom>
        </p:spPr>
        <p:txBody>
          <a:bodyPr wrap="square">
            <a:spAutoFit/>
          </a:bodyPr>
          <a:lstStyle/>
          <a:p>
            <a:pPr lvl="0" algn="just">
              <a:lnSpc>
                <a:spcPct val="90000"/>
              </a:lnSpc>
            </a:pPr>
            <a:r>
              <a:rPr lang="ru-RU" sz="1200" dirty="0">
                <a:solidFill>
                  <a:srgbClr val="000099"/>
                </a:solidFill>
              </a:rPr>
              <a:t>Элементы, тип которых - </a:t>
            </a:r>
            <a:r>
              <a:rPr lang="ru-RU" sz="1200" dirty="0" err="1">
                <a:solidFill>
                  <a:srgbClr val="000099"/>
                </a:solidFill>
              </a:rPr>
              <a:t>SixUSStates</a:t>
            </a:r>
            <a:r>
              <a:rPr lang="ru-RU" sz="1200" dirty="0">
                <a:solidFill>
                  <a:srgbClr val="000099"/>
                </a:solidFill>
              </a:rPr>
              <a:t>, должны содержать шесть элементов, и каждый из этих шести элементов должен быть одним из атомарных значений перечислимого типа </a:t>
            </a:r>
            <a:r>
              <a:rPr lang="ru-RU" sz="1200" dirty="0" err="1">
                <a:solidFill>
                  <a:srgbClr val="000099"/>
                </a:solidFill>
              </a:rPr>
              <a:t>USState</a:t>
            </a:r>
            <a:r>
              <a:rPr lang="ru-RU" sz="1200" dirty="0">
                <a:solidFill>
                  <a:srgbClr val="000099"/>
                </a:solidFill>
              </a:rPr>
              <a:t>, например:</a:t>
            </a:r>
            <a:endParaRPr lang="ru-RU" sz="1200" dirty="0" smtClean="0">
              <a:solidFill>
                <a:srgbClr val="000099"/>
              </a:solidFill>
            </a:endParaRPr>
          </a:p>
        </p:txBody>
      </p:sp>
      <p:sp>
        <p:nvSpPr>
          <p:cNvPr id="3" name="Прямоугольник 2"/>
          <p:cNvSpPr/>
          <p:nvPr/>
        </p:nvSpPr>
        <p:spPr>
          <a:xfrm>
            <a:off x="2987824" y="479934"/>
            <a:ext cx="3168352" cy="1588127"/>
          </a:xfrm>
          <a:prstGeom prst="rect">
            <a:avLst/>
          </a:prstGeom>
        </p:spPr>
        <p:txBody>
          <a:bodyPr wrap="square">
            <a:spAutoFit/>
          </a:bodyPr>
          <a:lstStyle/>
          <a:p>
            <a:pPr lvl="0" algn="just">
              <a:lnSpc>
                <a:spcPct val="90000"/>
              </a:lnSpc>
            </a:pPr>
            <a:r>
              <a:rPr lang="en-US" sz="1200" dirty="0">
                <a:solidFill>
                  <a:srgbClr val="000099"/>
                </a:solidFill>
              </a:rPr>
              <a:t>&lt;</a:t>
            </a:r>
            <a:r>
              <a:rPr lang="en-US" sz="1200" dirty="0" err="1">
                <a:solidFill>
                  <a:srgbClr val="000099"/>
                </a:solidFill>
              </a:rPr>
              <a:t>xsd:simpleType</a:t>
            </a:r>
            <a:r>
              <a:rPr lang="en-US" sz="1200" dirty="0">
                <a:solidFill>
                  <a:srgbClr val="000099"/>
                </a:solidFill>
              </a:rPr>
              <a:t> name="</a:t>
            </a:r>
            <a:r>
              <a:rPr lang="en-US" sz="1200" dirty="0" err="1">
                <a:solidFill>
                  <a:srgbClr val="000099"/>
                </a:solidFill>
              </a:rPr>
              <a:t>USStateList</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xsd:list</a:t>
            </a:r>
            <a:r>
              <a:rPr lang="en-US" sz="1200" dirty="0">
                <a:solidFill>
                  <a:srgbClr val="000099"/>
                </a:solidFill>
              </a:rPr>
              <a:t> </a:t>
            </a:r>
            <a:r>
              <a:rPr lang="en-US" sz="1200" dirty="0" err="1">
                <a:solidFill>
                  <a:srgbClr val="000099"/>
                </a:solidFill>
              </a:rPr>
              <a:t>itemType</a:t>
            </a:r>
            <a:r>
              <a:rPr lang="en-US" sz="1200" dirty="0">
                <a:solidFill>
                  <a:srgbClr val="000099"/>
                </a:solidFill>
              </a:rPr>
              <a:t>="</a:t>
            </a:r>
            <a:r>
              <a:rPr lang="en-US" sz="1200" dirty="0" err="1">
                <a:solidFill>
                  <a:srgbClr val="000099"/>
                </a:solidFill>
              </a:rPr>
              <a:t>USState</a:t>
            </a:r>
            <a:r>
              <a:rPr lang="en-US" sz="1200" dirty="0">
                <a:solidFill>
                  <a:srgbClr val="000099"/>
                </a:solidFill>
              </a:rPr>
              <a:t>"/&gt;</a:t>
            </a:r>
          </a:p>
          <a:p>
            <a:pPr lvl="0" algn="just">
              <a:lnSpc>
                <a:spcPct val="90000"/>
              </a:lnSpc>
            </a:pPr>
            <a:r>
              <a:rPr lang="en-US" sz="1200" dirty="0">
                <a:solidFill>
                  <a:srgbClr val="000099"/>
                </a:solidFill>
              </a:rPr>
              <a:t>&lt;/</a:t>
            </a:r>
            <a:r>
              <a:rPr lang="en-US" sz="1200" dirty="0" err="1">
                <a:solidFill>
                  <a:srgbClr val="000099"/>
                </a:solidFill>
              </a:rPr>
              <a:t>xsd:simpleType</a:t>
            </a:r>
            <a:r>
              <a:rPr lang="en-US" sz="1200" dirty="0" smtClean="0">
                <a:solidFill>
                  <a:srgbClr val="000099"/>
                </a:solidFill>
              </a:rPr>
              <a:t>&gt;</a:t>
            </a:r>
          </a:p>
          <a:p>
            <a:pPr lvl="0" algn="just">
              <a:lnSpc>
                <a:spcPct val="90000"/>
              </a:lnSpc>
            </a:pPr>
            <a:endParaRPr lang="en-US" sz="1200" dirty="0">
              <a:solidFill>
                <a:srgbClr val="000099"/>
              </a:solidFill>
            </a:endParaRPr>
          </a:p>
          <a:p>
            <a:pPr lvl="0" algn="just">
              <a:lnSpc>
                <a:spcPct val="90000"/>
              </a:lnSpc>
            </a:pPr>
            <a:r>
              <a:rPr lang="en-US" sz="1200" dirty="0">
                <a:solidFill>
                  <a:srgbClr val="000099"/>
                </a:solidFill>
              </a:rPr>
              <a:t>&lt;</a:t>
            </a:r>
            <a:r>
              <a:rPr lang="en-US" sz="1200" dirty="0" err="1">
                <a:solidFill>
                  <a:srgbClr val="000099"/>
                </a:solidFill>
              </a:rPr>
              <a:t>xsd:simpleType</a:t>
            </a:r>
            <a:r>
              <a:rPr lang="en-US" sz="1200" dirty="0">
                <a:solidFill>
                  <a:srgbClr val="000099"/>
                </a:solidFill>
              </a:rPr>
              <a:t> name="</a:t>
            </a:r>
            <a:r>
              <a:rPr lang="en-US" sz="1200" dirty="0" err="1">
                <a:solidFill>
                  <a:srgbClr val="000099"/>
                </a:solidFill>
              </a:rPr>
              <a:t>SixUSStates</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xsd:restriction</a:t>
            </a:r>
            <a:r>
              <a:rPr lang="en-US" sz="1200" dirty="0">
                <a:solidFill>
                  <a:srgbClr val="000099"/>
                </a:solidFill>
              </a:rPr>
              <a:t> base="</a:t>
            </a:r>
            <a:r>
              <a:rPr lang="en-US" sz="1200" dirty="0" err="1">
                <a:solidFill>
                  <a:srgbClr val="000099"/>
                </a:solidFill>
              </a:rPr>
              <a:t>USStateList</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xsd:length</a:t>
            </a:r>
            <a:r>
              <a:rPr lang="en-US" sz="1200" dirty="0">
                <a:solidFill>
                  <a:srgbClr val="000099"/>
                </a:solidFill>
              </a:rPr>
              <a:t> value="6"/&gt;</a:t>
            </a:r>
          </a:p>
          <a:p>
            <a:pPr lvl="0" algn="just">
              <a:lnSpc>
                <a:spcPct val="90000"/>
              </a:lnSpc>
            </a:pPr>
            <a:r>
              <a:rPr lang="en-US" sz="1200" dirty="0">
                <a:solidFill>
                  <a:srgbClr val="000099"/>
                </a:solidFill>
              </a:rPr>
              <a:t>  &lt;/</a:t>
            </a:r>
            <a:r>
              <a:rPr lang="en-US" sz="1200" dirty="0" err="1">
                <a:solidFill>
                  <a:srgbClr val="000099"/>
                </a:solidFill>
              </a:rPr>
              <a:t>xsd:restriction</a:t>
            </a:r>
            <a:r>
              <a:rPr lang="en-US" sz="1200" dirty="0">
                <a:solidFill>
                  <a:srgbClr val="000099"/>
                </a:solidFill>
              </a:rPr>
              <a:t>&gt;</a:t>
            </a:r>
          </a:p>
          <a:p>
            <a:pPr lvl="0" algn="just">
              <a:lnSpc>
                <a:spcPct val="90000"/>
              </a:lnSpc>
            </a:pPr>
            <a:r>
              <a:rPr lang="en-US" sz="1200" dirty="0">
                <a:solidFill>
                  <a:srgbClr val="000099"/>
                </a:solidFill>
              </a:rPr>
              <a:t>&lt;/</a:t>
            </a:r>
            <a:r>
              <a:rPr lang="en-US" sz="1200" dirty="0" err="1">
                <a:solidFill>
                  <a:srgbClr val="000099"/>
                </a:solidFill>
              </a:rPr>
              <a:t>xsd:simpleType</a:t>
            </a:r>
            <a:r>
              <a:rPr lang="en-US" sz="1200" dirty="0">
                <a:solidFill>
                  <a:srgbClr val="000099"/>
                </a:solidFill>
              </a:rPr>
              <a:t>&gt;</a:t>
            </a:r>
            <a:endParaRPr lang="ru-RU" sz="1200" dirty="0">
              <a:solidFill>
                <a:srgbClr val="000099"/>
              </a:solidFill>
            </a:endParaRPr>
          </a:p>
        </p:txBody>
      </p:sp>
      <p:sp>
        <p:nvSpPr>
          <p:cNvPr id="11" name="Прямоугольник 10"/>
          <p:cNvSpPr/>
          <p:nvPr/>
        </p:nvSpPr>
        <p:spPr>
          <a:xfrm>
            <a:off x="2915816" y="2487063"/>
            <a:ext cx="3240360" cy="258532"/>
          </a:xfrm>
          <a:prstGeom prst="rect">
            <a:avLst/>
          </a:prstGeom>
        </p:spPr>
        <p:txBody>
          <a:bodyPr wrap="square">
            <a:spAutoFit/>
          </a:bodyPr>
          <a:lstStyle/>
          <a:p>
            <a:pPr lvl="0" algn="just">
              <a:lnSpc>
                <a:spcPct val="90000"/>
              </a:lnSpc>
            </a:pPr>
            <a:r>
              <a:rPr lang="en-US" sz="1200" dirty="0">
                <a:solidFill>
                  <a:srgbClr val="000099"/>
                </a:solidFill>
              </a:rPr>
              <a:t>&lt;</a:t>
            </a:r>
            <a:r>
              <a:rPr lang="en-US" sz="1200" dirty="0" err="1">
                <a:solidFill>
                  <a:srgbClr val="000099"/>
                </a:solidFill>
              </a:rPr>
              <a:t>sixStates</a:t>
            </a:r>
            <a:r>
              <a:rPr lang="en-US" sz="1200" dirty="0">
                <a:solidFill>
                  <a:srgbClr val="000099"/>
                </a:solidFill>
              </a:rPr>
              <a:t>&gt;PA NY CA NY LA AK&lt;/</a:t>
            </a:r>
            <a:r>
              <a:rPr lang="en-US" sz="1200" dirty="0" err="1">
                <a:solidFill>
                  <a:srgbClr val="000099"/>
                </a:solidFill>
              </a:rPr>
              <a:t>sixStates</a:t>
            </a:r>
            <a:r>
              <a:rPr lang="en-US" sz="1200" dirty="0">
                <a:solidFill>
                  <a:srgbClr val="000099"/>
                </a:solidFill>
              </a:rPr>
              <a:t>&gt;</a:t>
            </a:r>
            <a:endParaRPr lang="ru-RU" sz="1200" dirty="0">
              <a:solidFill>
                <a:srgbClr val="000099"/>
              </a:solidFill>
            </a:endParaRPr>
          </a:p>
        </p:txBody>
      </p:sp>
      <p:sp>
        <p:nvSpPr>
          <p:cNvPr id="6" name="Прямоугольник 5"/>
          <p:cNvSpPr/>
          <p:nvPr/>
        </p:nvSpPr>
        <p:spPr>
          <a:xfrm>
            <a:off x="-34656" y="2715766"/>
            <a:ext cx="9141304" cy="830997"/>
          </a:xfrm>
          <a:prstGeom prst="rect">
            <a:avLst/>
          </a:prstGeom>
        </p:spPr>
        <p:txBody>
          <a:bodyPr wrap="square">
            <a:spAutoFit/>
          </a:bodyPr>
          <a:lstStyle/>
          <a:p>
            <a:pPr algn="just"/>
            <a:r>
              <a:rPr lang="ru-RU" sz="1200" dirty="0">
                <a:solidFill>
                  <a:srgbClr val="000099"/>
                </a:solidFill>
              </a:rPr>
              <a:t>Обратите внимание, что мы получили списочный тип из элементов атомарного типа </a:t>
            </a:r>
            <a:r>
              <a:rPr lang="ru-RU" sz="1200" dirty="0" err="1">
                <a:solidFill>
                  <a:srgbClr val="000099"/>
                </a:solidFill>
              </a:rPr>
              <a:t>string</a:t>
            </a:r>
            <a:r>
              <a:rPr lang="ru-RU" sz="1200" dirty="0">
                <a:solidFill>
                  <a:srgbClr val="000099"/>
                </a:solidFill>
              </a:rPr>
              <a:t>. Однако, тип </a:t>
            </a:r>
            <a:r>
              <a:rPr lang="ru-RU" sz="1200" dirty="0" err="1">
                <a:solidFill>
                  <a:srgbClr val="000099"/>
                </a:solidFill>
              </a:rPr>
              <a:t>string</a:t>
            </a:r>
            <a:r>
              <a:rPr lang="ru-RU" sz="1200" dirty="0">
                <a:solidFill>
                  <a:srgbClr val="000099"/>
                </a:solidFill>
              </a:rPr>
              <a:t> может содержать пробелы, а пробелы разграничивают элементы в списочном типе. Поэтому Вы должны быть внимательным, используя списочные типы, исходный тип которых - </a:t>
            </a:r>
            <a:r>
              <a:rPr lang="ru-RU" sz="1200" dirty="0" err="1">
                <a:solidFill>
                  <a:srgbClr val="000099"/>
                </a:solidFill>
              </a:rPr>
              <a:t>string</a:t>
            </a:r>
            <a:r>
              <a:rPr lang="ru-RU" sz="1200" dirty="0">
                <a:solidFill>
                  <a:srgbClr val="000099"/>
                </a:solidFill>
              </a:rPr>
              <a:t>. Например, мы определили новый списочный тип на основе базового типа </a:t>
            </a:r>
            <a:r>
              <a:rPr lang="ru-RU" sz="1200" dirty="0" err="1">
                <a:solidFill>
                  <a:srgbClr val="000099"/>
                </a:solidFill>
              </a:rPr>
              <a:t>string</a:t>
            </a:r>
            <a:r>
              <a:rPr lang="ru-RU" sz="1200" dirty="0">
                <a:solidFill>
                  <a:srgbClr val="000099"/>
                </a:solidFill>
              </a:rPr>
              <a:t> и фасета </a:t>
            </a:r>
            <a:r>
              <a:rPr lang="ru-RU" sz="1200" dirty="0" err="1">
                <a:solidFill>
                  <a:srgbClr val="000099"/>
                </a:solidFill>
              </a:rPr>
              <a:t>length</a:t>
            </a:r>
            <a:r>
              <a:rPr lang="ru-RU" sz="1200" dirty="0">
                <a:solidFill>
                  <a:srgbClr val="000099"/>
                </a:solidFill>
              </a:rPr>
              <a:t> равным 3. Тогда следующие три элемента списка являются законными:</a:t>
            </a:r>
          </a:p>
        </p:txBody>
      </p:sp>
      <p:sp>
        <p:nvSpPr>
          <p:cNvPr id="12" name="Rectangle 2"/>
          <p:cNvSpPr>
            <a:spLocks noChangeArrowheads="1"/>
          </p:cNvSpPr>
          <p:nvPr/>
        </p:nvSpPr>
        <p:spPr bwMode="auto">
          <a:xfrm>
            <a:off x="3563888" y="3531375"/>
            <a:ext cx="165618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err="1" smtClean="0">
                <a:ln>
                  <a:noFill/>
                </a:ln>
                <a:solidFill>
                  <a:srgbClr val="000099"/>
                </a:solidFill>
                <a:effectLst/>
                <a:latin typeface="Arial Unicode MS" pitchFamily="34" charset="-128"/>
                <a:cs typeface="Arial" pitchFamily="34" charset="0"/>
              </a:rPr>
              <a:t>Asie</a:t>
            </a:r>
            <a:r>
              <a:rPr kumimoji="0" lang="ru-RU" sz="1200" b="0" i="0" u="none" strike="noStrike" cap="none" normalizeH="0" baseline="0" dirty="0" smtClean="0">
                <a:ln>
                  <a:noFill/>
                </a:ln>
                <a:solidFill>
                  <a:srgbClr val="000099"/>
                </a:solidFill>
                <a:effectLst/>
                <a:latin typeface="Arial Unicode MS" pitchFamily="34" charset="-128"/>
                <a:cs typeface="Arial" pitchFamily="34" charset="0"/>
              </a:rPr>
              <a:t> </a:t>
            </a:r>
            <a:r>
              <a:rPr kumimoji="0" lang="ru-RU" sz="1200" b="0" i="0" u="none" strike="noStrike" cap="none" normalizeH="0" baseline="0" dirty="0" err="1" smtClean="0">
                <a:ln>
                  <a:noFill/>
                </a:ln>
                <a:solidFill>
                  <a:srgbClr val="000099"/>
                </a:solidFill>
                <a:effectLst/>
                <a:latin typeface="Arial Unicode MS" pitchFamily="34" charset="-128"/>
                <a:cs typeface="Arial" pitchFamily="34" charset="0"/>
              </a:rPr>
              <a:t>Europe</a:t>
            </a:r>
            <a:r>
              <a:rPr kumimoji="0" lang="ru-RU" sz="1200" b="0" i="0" u="none" strike="noStrike" cap="none" normalizeH="0" baseline="0" dirty="0" smtClean="0">
                <a:ln>
                  <a:noFill/>
                </a:ln>
                <a:solidFill>
                  <a:srgbClr val="000099"/>
                </a:solidFill>
                <a:effectLst/>
                <a:latin typeface="Arial Unicode MS" pitchFamily="34" charset="-128"/>
                <a:cs typeface="Arial" pitchFamily="34" charset="0"/>
              </a:rPr>
              <a:t> </a:t>
            </a:r>
            <a:r>
              <a:rPr kumimoji="0" lang="ru-RU" sz="1200" b="0" i="0" u="none" strike="noStrike" cap="none" normalizeH="0" baseline="0" dirty="0" err="1" smtClean="0">
                <a:ln>
                  <a:noFill/>
                </a:ln>
                <a:solidFill>
                  <a:srgbClr val="000099"/>
                </a:solidFill>
                <a:effectLst/>
                <a:latin typeface="Arial Unicode MS" pitchFamily="34" charset="-128"/>
                <a:cs typeface="Arial" pitchFamily="34" charset="0"/>
              </a:rPr>
              <a:t>Afrique</a:t>
            </a:r>
            <a:r>
              <a:rPr kumimoji="0" lang="ru-RU" sz="1200" b="0" i="0" u="none" strike="noStrike" cap="none" normalizeH="0" baseline="0" dirty="0" smtClean="0">
                <a:ln>
                  <a:noFill/>
                </a:ln>
                <a:solidFill>
                  <a:srgbClr val="000099"/>
                </a:solidFill>
                <a:effectLst/>
                <a:latin typeface="Arial" pitchFamily="34" charset="0"/>
                <a:cs typeface="Arial" pitchFamily="34" charset="0"/>
              </a:rPr>
              <a:t> </a:t>
            </a:r>
          </a:p>
        </p:txBody>
      </p:sp>
      <p:sp>
        <p:nvSpPr>
          <p:cNvPr id="13" name="Прямоугольник 12"/>
          <p:cNvSpPr/>
          <p:nvPr/>
        </p:nvSpPr>
        <p:spPr>
          <a:xfrm>
            <a:off x="0" y="3716041"/>
            <a:ext cx="9141304" cy="909480"/>
          </a:xfrm>
          <a:prstGeom prst="rect">
            <a:avLst/>
          </a:prstGeom>
        </p:spPr>
        <p:txBody>
          <a:bodyPr wrap="square">
            <a:spAutoFit/>
          </a:bodyPr>
          <a:lstStyle/>
          <a:p>
            <a:pPr algn="just">
              <a:lnSpc>
                <a:spcPct val="90000"/>
              </a:lnSpc>
            </a:pPr>
            <a:endParaRPr lang="en-US" sz="500" dirty="0" smtClean="0">
              <a:solidFill>
                <a:srgbClr val="000099"/>
              </a:solidFill>
            </a:endParaRPr>
          </a:p>
          <a:p>
            <a:pPr algn="just">
              <a:lnSpc>
                <a:spcPct val="90000"/>
              </a:lnSpc>
            </a:pPr>
            <a:r>
              <a:rPr lang="ru-RU" sz="1200" dirty="0" smtClean="0">
                <a:solidFill>
                  <a:srgbClr val="000099"/>
                </a:solidFill>
              </a:rPr>
              <a:t>Но </a:t>
            </a:r>
            <a:r>
              <a:rPr lang="ru-RU" sz="1200" dirty="0">
                <a:solidFill>
                  <a:srgbClr val="000099"/>
                </a:solidFill>
              </a:rPr>
              <a:t>следующие три элемента списка незаконны</a:t>
            </a:r>
            <a:r>
              <a:rPr lang="ru-RU" sz="1200" dirty="0" smtClean="0">
                <a:solidFill>
                  <a:srgbClr val="000099"/>
                </a:solidFill>
              </a:rPr>
              <a:t>:</a:t>
            </a:r>
            <a:r>
              <a:rPr lang="en-US" sz="1200" dirty="0" smtClean="0">
                <a:solidFill>
                  <a:srgbClr val="000099"/>
                </a:solidFill>
              </a:rPr>
              <a:t> </a:t>
            </a:r>
            <a:r>
              <a:rPr lang="en-US" sz="1200" dirty="0" err="1">
                <a:solidFill>
                  <a:srgbClr val="000099"/>
                </a:solidFill>
                <a:latin typeface="Arial Unicode MS" pitchFamily="34" charset="-128"/>
                <a:cs typeface="Arial" pitchFamily="34" charset="0"/>
              </a:rPr>
              <a:t>Asie</a:t>
            </a:r>
            <a:r>
              <a:rPr lang="en-US" sz="1200" dirty="0">
                <a:solidFill>
                  <a:srgbClr val="000099"/>
                </a:solidFill>
                <a:latin typeface="Arial Unicode MS" pitchFamily="34" charset="-128"/>
                <a:cs typeface="Arial" pitchFamily="34" charset="0"/>
              </a:rPr>
              <a:t> Europe </a:t>
            </a:r>
            <a:r>
              <a:rPr lang="en-US" sz="1200" dirty="0" err="1">
                <a:solidFill>
                  <a:srgbClr val="000099"/>
                </a:solidFill>
                <a:latin typeface="Arial Unicode MS" pitchFamily="34" charset="-128"/>
                <a:cs typeface="Arial" pitchFamily="34" charset="0"/>
              </a:rPr>
              <a:t>Amerique</a:t>
            </a:r>
            <a:r>
              <a:rPr lang="en-US" sz="1200" dirty="0">
                <a:solidFill>
                  <a:srgbClr val="000099"/>
                </a:solidFill>
                <a:latin typeface="Arial Unicode MS" pitchFamily="34" charset="-128"/>
                <a:cs typeface="Arial" pitchFamily="34" charset="0"/>
              </a:rPr>
              <a:t> </a:t>
            </a:r>
            <a:r>
              <a:rPr lang="en-US" sz="1200" dirty="0" err="1">
                <a:solidFill>
                  <a:srgbClr val="000099"/>
                </a:solidFill>
                <a:latin typeface="Arial Unicode MS" pitchFamily="34" charset="-128"/>
                <a:cs typeface="Arial" pitchFamily="34" charset="0"/>
              </a:rPr>
              <a:t>Latine</a:t>
            </a:r>
            <a:r>
              <a:rPr lang="en-US" sz="1200" dirty="0" smtClean="0">
                <a:solidFill>
                  <a:srgbClr val="000099"/>
                </a:solidFill>
                <a:latin typeface="Arial Unicode MS" pitchFamily="34" charset="-128"/>
                <a:cs typeface="Arial" pitchFamily="34" charset="0"/>
              </a:rPr>
              <a:t>.</a:t>
            </a:r>
            <a:endParaRPr lang="en-US" sz="1200" dirty="0" smtClean="0">
              <a:solidFill>
                <a:srgbClr val="000099"/>
              </a:solidFill>
            </a:endParaRPr>
          </a:p>
          <a:p>
            <a:pPr lvl="0" algn="just">
              <a:lnSpc>
                <a:spcPct val="90000"/>
              </a:lnSpc>
            </a:pPr>
            <a:endParaRPr lang="en-US" sz="500" dirty="0" smtClean="0">
              <a:solidFill>
                <a:srgbClr val="000099"/>
              </a:solidFill>
            </a:endParaRPr>
          </a:p>
          <a:p>
            <a:pPr lvl="0" algn="just">
              <a:lnSpc>
                <a:spcPct val="90000"/>
              </a:lnSpc>
            </a:pPr>
            <a:r>
              <a:rPr lang="ru-RU" sz="1200" dirty="0" smtClean="0">
                <a:solidFill>
                  <a:srgbClr val="000099"/>
                </a:solidFill>
              </a:rPr>
              <a:t>Даже </a:t>
            </a:r>
            <a:r>
              <a:rPr lang="ru-RU" sz="1200" dirty="0">
                <a:solidFill>
                  <a:srgbClr val="000099"/>
                </a:solidFill>
              </a:rPr>
              <a:t>учитывая что "</a:t>
            </a:r>
            <a:r>
              <a:rPr lang="ru-RU" sz="1200" dirty="0" err="1">
                <a:solidFill>
                  <a:srgbClr val="000099"/>
                </a:solidFill>
              </a:rPr>
              <a:t>Amerique</a:t>
            </a:r>
            <a:r>
              <a:rPr lang="ru-RU" sz="1200" dirty="0">
                <a:solidFill>
                  <a:srgbClr val="000099"/>
                </a:solidFill>
              </a:rPr>
              <a:t> </a:t>
            </a:r>
            <a:r>
              <a:rPr lang="ru-RU" sz="1200" dirty="0" err="1">
                <a:solidFill>
                  <a:srgbClr val="000099"/>
                </a:solidFill>
              </a:rPr>
              <a:t>Latine</a:t>
            </a:r>
            <a:r>
              <a:rPr lang="ru-RU" sz="1200" dirty="0">
                <a:solidFill>
                  <a:srgbClr val="000099"/>
                </a:solidFill>
              </a:rPr>
              <a:t>" может существовать вне списка как отдельная строка, когда это значение включено в список, то пробел между </a:t>
            </a:r>
            <a:r>
              <a:rPr lang="ru-RU" sz="1200" dirty="0" err="1">
                <a:solidFill>
                  <a:srgbClr val="000099"/>
                </a:solidFill>
              </a:rPr>
              <a:t>Amerique</a:t>
            </a:r>
            <a:r>
              <a:rPr lang="ru-RU" sz="1200" dirty="0">
                <a:solidFill>
                  <a:srgbClr val="000099"/>
                </a:solidFill>
              </a:rPr>
              <a:t> и </a:t>
            </a:r>
            <a:r>
              <a:rPr lang="ru-RU" sz="1200" dirty="0" err="1">
                <a:solidFill>
                  <a:srgbClr val="000099"/>
                </a:solidFill>
              </a:rPr>
              <a:t>Latine</a:t>
            </a:r>
            <a:r>
              <a:rPr lang="ru-RU" sz="1200" dirty="0">
                <a:solidFill>
                  <a:srgbClr val="000099"/>
                </a:solidFill>
              </a:rPr>
              <a:t> фактически создает четвертый элемент списка. Поэтому последний пример не будет соответствовать списочному типу с тремя элементами.</a:t>
            </a:r>
            <a:endParaRPr lang="ru-RU" sz="1200" dirty="0" smtClean="0">
              <a:solidFill>
                <a:srgbClr val="000099"/>
              </a:solidFill>
            </a:endParaRPr>
          </a:p>
        </p:txBody>
      </p:sp>
    </p:spTree>
    <p:extLst>
      <p:ext uri="{BB962C8B-B14F-4D97-AF65-F5344CB8AC3E}">
        <p14:creationId xmlns:p14="http://schemas.microsoft.com/office/powerpoint/2010/main" val="1357962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a:solidFill>
                  <a:srgbClr val="000099"/>
                </a:solidFill>
                <a:latin typeface="Arial" charset="0"/>
                <a:ea typeface="+mn-ea"/>
                <a:cs typeface="+mn-cs"/>
              </a:rPr>
              <a:t>Тип </a:t>
            </a:r>
            <a:r>
              <a:rPr lang="en-US" sz="1800" b="1" dirty="0">
                <a:solidFill>
                  <a:srgbClr val="000099"/>
                </a:solidFill>
                <a:latin typeface="Arial" charset="0"/>
                <a:ea typeface="+mn-ea"/>
                <a:cs typeface="+mn-cs"/>
              </a:rPr>
              <a:t>Union</a:t>
            </a:r>
          </a:p>
        </p:txBody>
      </p:sp>
      <p:sp>
        <p:nvSpPr>
          <p:cNvPr id="7" name="Прямоугольник 6"/>
          <p:cNvSpPr/>
          <p:nvPr/>
        </p:nvSpPr>
        <p:spPr>
          <a:xfrm>
            <a:off x="2696" y="475726"/>
            <a:ext cx="9141304" cy="3083921"/>
          </a:xfrm>
          <a:prstGeom prst="rect">
            <a:avLst/>
          </a:prstGeom>
        </p:spPr>
        <p:txBody>
          <a:bodyPr wrap="square">
            <a:spAutoFit/>
          </a:bodyPr>
          <a:lstStyle/>
          <a:p>
            <a:pPr lvl="0" algn="just">
              <a:lnSpc>
                <a:spcPct val="90000"/>
              </a:lnSpc>
            </a:pPr>
            <a:r>
              <a:rPr lang="ru-RU" sz="1200" dirty="0">
                <a:solidFill>
                  <a:srgbClr val="000099"/>
                </a:solidFill>
              </a:rPr>
              <a:t>Атомарные типы и списочные типы дают возможность элементу или атрибуту принимать значение (одно или более) экземпляра одного атомарного типа. Тип </a:t>
            </a:r>
            <a:r>
              <a:rPr lang="ru-RU" sz="1200" dirty="0" err="1">
                <a:solidFill>
                  <a:srgbClr val="000099"/>
                </a:solidFill>
              </a:rPr>
              <a:t>Union</a:t>
            </a:r>
            <a:r>
              <a:rPr lang="ru-RU" sz="1200" dirty="0">
                <a:solidFill>
                  <a:srgbClr val="000099"/>
                </a:solidFill>
              </a:rPr>
              <a:t> дает возможность элементу или атрибуту принимать значение (одно или более) одного типа, образованного путем объединения множества атомарных и списочных типов. Например, создадим </a:t>
            </a:r>
            <a:r>
              <a:rPr lang="ru-RU" sz="1200" dirty="0" err="1">
                <a:solidFill>
                  <a:srgbClr val="000099"/>
                </a:solidFill>
              </a:rPr>
              <a:t>union</a:t>
            </a:r>
            <a:r>
              <a:rPr lang="ru-RU" sz="1200" dirty="0">
                <a:solidFill>
                  <a:srgbClr val="000099"/>
                </a:solidFill>
              </a:rPr>
              <a:t>-тип для идентификации штатов США как </a:t>
            </a:r>
            <a:r>
              <a:rPr lang="ru-RU" sz="1200" dirty="0" err="1">
                <a:solidFill>
                  <a:srgbClr val="000099"/>
                </a:solidFill>
              </a:rPr>
              <a:t>односимвольного</a:t>
            </a:r>
            <a:r>
              <a:rPr lang="ru-RU" sz="1200" dirty="0">
                <a:solidFill>
                  <a:srgbClr val="000099"/>
                </a:solidFill>
              </a:rPr>
              <a:t> сокращения названия или списка числовых кодов. Рассмотрим тип </a:t>
            </a:r>
            <a:r>
              <a:rPr lang="ru-RU" sz="1200" dirty="0" err="1">
                <a:solidFill>
                  <a:srgbClr val="000099"/>
                </a:solidFill>
              </a:rPr>
              <a:t>zipUnion</a:t>
            </a:r>
            <a:r>
              <a:rPr lang="ru-RU" sz="1200" dirty="0">
                <a:solidFill>
                  <a:srgbClr val="000099"/>
                </a:solidFill>
              </a:rPr>
              <a:t>. Он сформирован из одного атомарного типа, и одного списка</a:t>
            </a:r>
            <a:r>
              <a:rPr lang="ru-RU" sz="1200" dirty="0" smtClean="0">
                <a:solidFill>
                  <a:srgbClr val="000099"/>
                </a:solidFill>
              </a:rPr>
              <a:t>:</a:t>
            </a:r>
            <a:endParaRPr lang="en-US" sz="1200" dirty="0" smtClean="0">
              <a:solidFill>
                <a:srgbClr val="000099"/>
              </a:solidFill>
            </a:endParaRPr>
          </a:p>
          <a:p>
            <a:pPr lvl="0" algn="just">
              <a:lnSpc>
                <a:spcPct val="90000"/>
              </a:lnSpc>
            </a:pPr>
            <a:endParaRPr lang="en-US" sz="1200" dirty="0" smtClean="0">
              <a:solidFill>
                <a:srgbClr val="000099"/>
              </a:solidFill>
            </a:endParaRPr>
          </a:p>
          <a:p>
            <a:pPr lvl="0" algn="just">
              <a:lnSpc>
                <a:spcPct val="90000"/>
              </a:lnSpc>
            </a:pPr>
            <a:r>
              <a:rPr lang="en-US" sz="1200" dirty="0" smtClean="0">
                <a:solidFill>
                  <a:srgbClr val="000099"/>
                </a:solidFill>
              </a:rPr>
              <a:t>&lt;</a:t>
            </a:r>
            <a:r>
              <a:rPr lang="en-US" sz="1200" dirty="0" err="1">
                <a:solidFill>
                  <a:srgbClr val="000099"/>
                </a:solidFill>
              </a:rPr>
              <a:t>xsd:simpleType</a:t>
            </a:r>
            <a:r>
              <a:rPr lang="en-US" sz="1200" dirty="0">
                <a:solidFill>
                  <a:srgbClr val="000099"/>
                </a:solidFill>
              </a:rPr>
              <a:t> name="</a:t>
            </a:r>
            <a:r>
              <a:rPr lang="en-US" sz="1200" dirty="0" err="1">
                <a:solidFill>
                  <a:srgbClr val="000099"/>
                </a:solidFill>
              </a:rPr>
              <a:t>zipUnion</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xsd:union</a:t>
            </a:r>
            <a:r>
              <a:rPr lang="en-US" sz="1200" dirty="0">
                <a:solidFill>
                  <a:srgbClr val="000099"/>
                </a:solidFill>
              </a:rPr>
              <a:t> </a:t>
            </a:r>
            <a:r>
              <a:rPr lang="en-US" sz="1200" dirty="0" err="1">
                <a:solidFill>
                  <a:srgbClr val="000099"/>
                </a:solidFill>
              </a:rPr>
              <a:t>memberTypes</a:t>
            </a:r>
            <a:r>
              <a:rPr lang="en-US" sz="1200" dirty="0">
                <a:solidFill>
                  <a:srgbClr val="000099"/>
                </a:solidFill>
              </a:rPr>
              <a:t>="</a:t>
            </a:r>
            <a:r>
              <a:rPr lang="en-US" sz="1200" dirty="0" err="1">
                <a:solidFill>
                  <a:srgbClr val="000099"/>
                </a:solidFill>
              </a:rPr>
              <a:t>USState</a:t>
            </a:r>
            <a:r>
              <a:rPr lang="en-US" sz="1200" dirty="0">
                <a:solidFill>
                  <a:srgbClr val="000099"/>
                </a:solidFill>
              </a:rPr>
              <a:t> </a:t>
            </a:r>
            <a:r>
              <a:rPr lang="en-US" sz="1200" dirty="0" err="1">
                <a:solidFill>
                  <a:srgbClr val="000099"/>
                </a:solidFill>
              </a:rPr>
              <a:t>listOfMyIntType</a:t>
            </a:r>
            <a:r>
              <a:rPr lang="en-US" sz="1200" dirty="0">
                <a:solidFill>
                  <a:srgbClr val="000099"/>
                </a:solidFill>
              </a:rPr>
              <a:t>"/&gt;</a:t>
            </a:r>
          </a:p>
          <a:p>
            <a:pPr lvl="0" algn="just">
              <a:lnSpc>
                <a:spcPct val="90000"/>
              </a:lnSpc>
            </a:pPr>
            <a:r>
              <a:rPr lang="en-US" sz="1200" dirty="0">
                <a:solidFill>
                  <a:srgbClr val="000099"/>
                </a:solidFill>
              </a:rPr>
              <a:t>&lt;/</a:t>
            </a:r>
            <a:r>
              <a:rPr lang="en-US" sz="1200" dirty="0" err="1">
                <a:solidFill>
                  <a:srgbClr val="000099"/>
                </a:solidFill>
              </a:rPr>
              <a:t>xsd:simpleType</a:t>
            </a:r>
            <a:r>
              <a:rPr lang="en-US" sz="1200" dirty="0" smtClean="0">
                <a:solidFill>
                  <a:srgbClr val="000099"/>
                </a:solidFill>
              </a:rPr>
              <a:t>&gt;</a:t>
            </a:r>
          </a:p>
          <a:p>
            <a:pPr lvl="0" algn="just">
              <a:lnSpc>
                <a:spcPct val="90000"/>
              </a:lnSpc>
            </a:pPr>
            <a:endParaRPr lang="en-US" sz="1200" dirty="0">
              <a:solidFill>
                <a:srgbClr val="000099"/>
              </a:solidFill>
            </a:endParaRPr>
          </a:p>
          <a:p>
            <a:pPr lvl="0" algn="just">
              <a:lnSpc>
                <a:spcPct val="90000"/>
              </a:lnSpc>
            </a:pPr>
            <a:r>
              <a:rPr lang="ru-RU" sz="1200" dirty="0">
                <a:solidFill>
                  <a:srgbClr val="000099"/>
                </a:solidFill>
              </a:rPr>
              <a:t>Когда мы определяем </a:t>
            </a:r>
            <a:r>
              <a:rPr lang="ru-RU" sz="1200" dirty="0" err="1">
                <a:solidFill>
                  <a:srgbClr val="000099"/>
                </a:solidFill>
              </a:rPr>
              <a:t>union</a:t>
            </a:r>
            <a:r>
              <a:rPr lang="ru-RU" sz="1200" dirty="0">
                <a:solidFill>
                  <a:srgbClr val="000099"/>
                </a:solidFill>
              </a:rPr>
              <a:t>-тип, то атрибут </a:t>
            </a:r>
            <a:r>
              <a:rPr lang="ru-RU" sz="1200" dirty="0" err="1">
                <a:solidFill>
                  <a:srgbClr val="000099"/>
                </a:solidFill>
              </a:rPr>
              <a:t>memberTypes</a:t>
            </a:r>
            <a:r>
              <a:rPr lang="ru-RU" sz="1200" dirty="0">
                <a:solidFill>
                  <a:srgbClr val="000099"/>
                </a:solidFill>
              </a:rPr>
              <a:t> оператора </a:t>
            </a:r>
            <a:r>
              <a:rPr lang="ru-RU" sz="1200" dirty="0" err="1">
                <a:solidFill>
                  <a:srgbClr val="000099"/>
                </a:solidFill>
              </a:rPr>
              <a:t>union</a:t>
            </a:r>
            <a:r>
              <a:rPr lang="ru-RU" sz="1200" dirty="0">
                <a:solidFill>
                  <a:srgbClr val="000099"/>
                </a:solidFill>
              </a:rPr>
              <a:t> задает список всех типов в объединении. Предположим, что мы объявили элемент с названием </a:t>
            </a:r>
            <a:r>
              <a:rPr lang="ru-RU" sz="1200" dirty="0" err="1">
                <a:solidFill>
                  <a:srgbClr val="000099"/>
                </a:solidFill>
              </a:rPr>
              <a:t>zips</a:t>
            </a:r>
            <a:r>
              <a:rPr lang="ru-RU" sz="1200" dirty="0">
                <a:solidFill>
                  <a:srgbClr val="000099"/>
                </a:solidFill>
              </a:rPr>
              <a:t> типа </a:t>
            </a:r>
            <a:r>
              <a:rPr lang="ru-RU" sz="1200" dirty="0" err="1">
                <a:solidFill>
                  <a:srgbClr val="000099"/>
                </a:solidFill>
              </a:rPr>
              <a:t>zipUnion</a:t>
            </a:r>
            <a:r>
              <a:rPr lang="ru-RU" sz="1200" dirty="0">
                <a:solidFill>
                  <a:srgbClr val="000099"/>
                </a:solidFill>
              </a:rPr>
              <a:t>, тогда он может принимать следующие значения</a:t>
            </a:r>
            <a:r>
              <a:rPr lang="ru-RU" sz="1200" dirty="0" smtClean="0">
                <a:solidFill>
                  <a:srgbClr val="000099"/>
                </a:solidFill>
              </a:rPr>
              <a:t>:</a:t>
            </a:r>
            <a:endParaRPr lang="en-US" sz="1200" dirty="0" smtClean="0">
              <a:solidFill>
                <a:srgbClr val="000099"/>
              </a:solidFill>
            </a:endParaRPr>
          </a:p>
          <a:p>
            <a:pPr lvl="0" algn="just">
              <a:lnSpc>
                <a:spcPct val="90000"/>
              </a:lnSpc>
            </a:pPr>
            <a:endParaRPr lang="en-US" sz="1200" dirty="0" smtClean="0">
              <a:solidFill>
                <a:srgbClr val="000099"/>
              </a:solidFill>
            </a:endParaRPr>
          </a:p>
          <a:p>
            <a:pPr lvl="0" algn="just">
              <a:lnSpc>
                <a:spcPct val="90000"/>
              </a:lnSpc>
            </a:pPr>
            <a:r>
              <a:rPr lang="en-US" sz="1200" dirty="0">
                <a:solidFill>
                  <a:srgbClr val="000099"/>
                </a:solidFill>
              </a:rPr>
              <a:t>&lt;zips&gt;CA&lt;/zips&gt;</a:t>
            </a:r>
          </a:p>
          <a:p>
            <a:pPr lvl="0" algn="just">
              <a:lnSpc>
                <a:spcPct val="90000"/>
              </a:lnSpc>
            </a:pPr>
            <a:r>
              <a:rPr lang="en-US" sz="1200" dirty="0">
                <a:solidFill>
                  <a:srgbClr val="000099"/>
                </a:solidFill>
              </a:rPr>
              <a:t>&lt;zips&gt;95630 95977 95945&lt;/zips&gt;</a:t>
            </a:r>
          </a:p>
          <a:p>
            <a:pPr lvl="0" algn="just">
              <a:lnSpc>
                <a:spcPct val="90000"/>
              </a:lnSpc>
            </a:pPr>
            <a:r>
              <a:rPr lang="en-US" sz="1200" dirty="0">
                <a:solidFill>
                  <a:srgbClr val="000099"/>
                </a:solidFill>
              </a:rPr>
              <a:t>&lt;zips&gt;AK&lt;/zips&gt;</a:t>
            </a:r>
          </a:p>
          <a:p>
            <a:pPr lvl="0" algn="just">
              <a:lnSpc>
                <a:spcPct val="90000"/>
              </a:lnSpc>
            </a:pPr>
            <a:endParaRPr lang="en-US" sz="1200" dirty="0">
              <a:solidFill>
                <a:srgbClr val="000099"/>
              </a:solidFill>
            </a:endParaRPr>
          </a:p>
          <a:p>
            <a:pPr lvl="0" algn="just">
              <a:lnSpc>
                <a:spcPct val="90000"/>
              </a:lnSpc>
            </a:pPr>
            <a:r>
              <a:rPr lang="ru-RU" sz="1200" dirty="0">
                <a:solidFill>
                  <a:srgbClr val="000099"/>
                </a:solidFill>
              </a:rPr>
              <a:t>К типу </a:t>
            </a:r>
            <a:r>
              <a:rPr lang="ru-RU" sz="1200" dirty="0" err="1">
                <a:solidFill>
                  <a:srgbClr val="000099"/>
                </a:solidFill>
              </a:rPr>
              <a:t>union</a:t>
            </a:r>
            <a:r>
              <a:rPr lang="ru-RU" sz="1200" dirty="0">
                <a:solidFill>
                  <a:srgbClr val="000099"/>
                </a:solidFill>
              </a:rPr>
              <a:t> могут быть применены два фасета: </a:t>
            </a:r>
            <a:r>
              <a:rPr lang="ru-RU" sz="1200" dirty="0" err="1">
                <a:solidFill>
                  <a:srgbClr val="000099"/>
                </a:solidFill>
              </a:rPr>
              <a:t>pattern</a:t>
            </a:r>
            <a:r>
              <a:rPr lang="ru-RU" sz="1200" dirty="0">
                <a:solidFill>
                  <a:srgbClr val="000099"/>
                </a:solidFill>
              </a:rPr>
              <a:t> и </a:t>
            </a:r>
            <a:r>
              <a:rPr lang="ru-RU" sz="1200" dirty="0" err="1">
                <a:solidFill>
                  <a:srgbClr val="000099"/>
                </a:solidFill>
              </a:rPr>
              <a:t>enumeration</a:t>
            </a:r>
            <a:r>
              <a:rPr lang="ru-RU" sz="1200" dirty="0">
                <a:solidFill>
                  <a:srgbClr val="000099"/>
                </a:solidFill>
              </a:rPr>
              <a:t>.</a:t>
            </a:r>
            <a:endParaRPr lang="ru-RU" sz="1200" dirty="0" smtClean="0">
              <a:solidFill>
                <a:srgbClr val="000099"/>
              </a:solidFill>
            </a:endParaRPr>
          </a:p>
        </p:txBody>
      </p:sp>
    </p:spTree>
    <p:extLst>
      <p:ext uri="{BB962C8B-B14F-4D97-AF65-F5344CB8AC3E}">
        <p14:creationId xmlns:p14="http://schemas.microsoft.com/office/powerpoint/2010/main" val="1346982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Определение анонимных типов</a:t>
            </a:r>
            <a:endParaRPr lang="ru-RU" sz="2000" b="1" dirty="0">
              <a:solidFill>
                <a:srgbClr val="000099"/>
              </a:solidFill>
            </a:endParaRPr>
          </a:p>
        </p:txBody>
      </p:sp>
      <p:sp>
        <p:nvSpPr>
          <p:cNvPr id="8" name="Прямоугольник 7"/>
          <p:cNvSpPr/>
          <p:nvPr/>
        </p:nvSpPr>
        <p:spPr>
          <a:xfrm>
            <a:off x="0" y="461651"/>
            <a:ext cx="4211960" cy="3748719"/>
          </a:xfrm>
          <a:prstGeom prst="rect">
            <a:avLst/>
          </a:prstGeom>
        </p:spPr>
        <p:txBody>
          <a:bodyPr wrap="square">
            <a:spAutoFit/>
          </a:bodyPr>
          <a:lstStyle/>
          <a:p>
            <a:pPr algn="just">
              <a:lnSpc>
                <a:spcPct val="90000"/>
              </a:lnSpc>
            </a:pPr>
            <a:r>
              <a:rPr lang="ru-RU" sz="1200" dirty="0">
                <a:solidFill>
                  <a:srgbClr val="000099"/>
                </a:solidFill>
              </a:rPr>
              <a:t>При создании схем применяется два стиля. Схемы могут создаваться путем определения поименованных типов (например, </a:t>
            </a:r>
            <a:r>
              <a:rPr lang="ru-RU" sz="1200" dirty="0" err="1">
                <a:solidFill>
                  <a:srgbClr val="000099"/>
                </a:solidFill>
              </a:rPr>
              <a:t>PurchaseOrderType</a:t>
            </a:r>
            <a:r>
              <a:rPr lang="ru-RU" sz="1200" dirty="0">
                <a:solidFill>
                  <a:srgbClr val="000099"/>
                </a:solidFill>
              </a:rPr>
              <a:t>) с последующим объявлением элементов этого типа (например, </a:t>
            </a:r>
            <a:r>
              <a:rPr lang="ru-RU" sz="1200" dirty="0" err="1">
                <a:solidFill>
                  <a:srgbClr val="000099"/>
                </a:solidFill>
              </a:rPr>
              <a:t>purchaseOrder</a:t>
            </a:r>
            <a:r>
              <a:rPr lang="ru-RU" sz="1200" dirty="0">
                <a:solidFill>
                  <a:srgbClr val="000099"/>
                </a:solidFill>
              </a:rPr>
              <a:t>). При этом объявленные элементы ссылаются на поименованный тип с помощью конструкции </a:t>
            </a:r>
            <a:r>
              <a:rPr lang="ru-RU" sz="1200" dirty="0" err="1">
                <a:solidFill>
                  <a:srgbClr val="000099"/>
                </a:solidFill>
              </a:rPr>
              <a:t>type</a:t>
            </a:r>
            <a:r>
              <a:rPr lang="ru-RU" sz="1200" dirty="0">
                <a:solidFill>
                  <a:srgbClr val="000099"/>
                </a:solidFill>
              </a:rPr>
              <a:t>= . Этот стиль является достаточно простым, но может стать неуправляемым, особенно если Вы определяете много типов, на которые ссылаетесь только один раз, и которые содержат немного ограничений. В этих случаях, тип может быть более кратко определен как анонимный. Анонимный тип нет необходимости именовать и, следовательно, задавать на него ссылки. Определение типа </a:t>
            </a:r>
            <a:r>
              <a:rPr lang="ru-RU" sz="1200" dirty="0" err="1">
                <a:solidFill>
                  <a:srgbClr val="000099"/>
                </a:solidFill>
              </a:rPr>
              <a:t>Items</a:t>
            </a:r>
            <a:r>
              <a:rPr lang="ru-RU" sz="1200" dirty="0">
                <a:solidFill>
                  <a:srgbClr val="000099"/>
                </a:solidFill>
              </a:rPr>
              <a:t> в po.xsd содержит два объявления </a:t>
            </a:r>
            <a:r>
              <a:rPr lang="ru-RU" sz="1200" dirty="0" err="1">
                <a:solidFill>
                  <a:srgbClr val="000099"/>
                </a:solidFill>
              </a:rPr>
              <a:t>item</a:t>
            </a:r>
            <a:r>
              <a:rPr lang="ru-RU" sz="1200" dirty="0">
                <a:solidFill>
                  <a:srgbClr val="000099"/>
                </a:solidFill>
              </a:rPr>
              <a:t> и </a:t>
            </a:r>
            <a:r>
              <a:rPr lang="ru-RU" sz="1200" dirty="0" err="1">
                <a:solidFill>
                  <a:srgbClr val="000099"/>
                </a:solidFill>
              </a:rPr>
              <a:t>quantity</a:t>
            </a:r>
            <a:r>
              <a:rPr lang="ru-RU" sz="1200" dirty="0">
                <a:solidFill>
                  <a:srgbClr val="000099"/>
                </a:solidFill>
              </a:rPr>
              <a:t>, использующие анонимный тип. Наличие в схеме анонимного типа можно идентифицировать за счет отсутствия в объявлении элементов или атрибутов параметра </a:t>
            </a:r>
            <a:r>
              <a:rPr lang="ru-RU" sz="1200" dirty="0" err="1">
                <a:solidFill>
                  <a:srgbClr val="000099"/>
                </a:solidFill>
              </a:rPr>
              <a:t>type</a:t>
            </a:r>
            <a:r>
              <a:rPr lang="ru-RU" sz="1200" dirty="0">
                <a:solidFill>
                  <a:srgbClr val="000099"/>
                </a:solidFill>
              </a:rPr>
              <a:t>=, и присутствия непоименованного определения простого или комплексного типа</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Объявление двух анонимных типов</a:t>
            </a:r>
            <a:r>
              <a:rPr lang="ru-RU" sz="1200" dirty="0" smtClean="0">
                <a:solidFill>
                  <a:srgbClr val="000099"/>
                </a:solidFill>
              </a:rPr>
              <a:t>:</a:t>
            </a:r>
          </a:p>
          <a:p>
            <a:pPr algn="just">
              <a:lnSpc>
                <a:spcPct val="90000"/>
              </a:lnSpc>
            </a:pPr>
            <a:r>
              <a:rPr lang="ru-RU" sz="1200" dirty="0">
                <a:solidFill>
                  <a:srgbClr val="000099"/>
                </a:solidFill>
              </a:rPr>
              <a:t>Элемент </a:t>
            </a:r>
            <a:r>
              <a:rPr lang="en-US" sz="1200" dirty="0">
                <a:solidFill>
                  <a:srgbClr val="000099"/>
                </a:solidFill>
              </a:rPr>
              <a:t>item </a:t>
            </a:r>
            <a:r>
              <a:rPr lang="ru-RU" sz="1200" dirty="0">
                <a:solidFill>
                  <a:srgbClr val="000099"/>
                </a:solidFill>
              </a:rPr>
              <a:t>представляет собой </a:t>
            </a:r>
            <a:r>
              <a:rPr lang="ru-RU" sz="1200" dirty="0" smtClean="0">
                <a:solidFill>
                  <a:srgbClr val="000099"/>
                </a:solidFill>
              </a:rPr>
              <a:t>анонимный</a:t>
            </a:r>
          </a:p>
        </p:txBody>
      </p:sp>
      <p:sp>
        <p:nvSpPr>
          <p:cNvPr id="3" name="Прямоугольник 2"/>
          <p:cNvSpPr/>
          <p:nvPr/>
        </p:nvSpPr>
        <p:spPr>
          <a:xfrm>
            <a:off x="4086200" y="461651"/>
            <a:ext cx="5238328" cy="3748719"/>
          </a:xfrm>
          <a:prstGeom prst="rect">
            <a:avLst/>
          </a:prstGeom>
        </p:spPr>
        <p:txBody>
          <a:bodyPr wrap="square">
            <a:spAutoFit/>
          </a:bodyPr>
          <a:lstStyle/>
          <a:p>
            <a:pPr lvl="0" algn="just">
              <a:lnSpc>
                <a:spcPct val="90000"/>
              </a:lnSpc>
            </a:pPr>
            <a:r>
              <a:rPr lang="en-US" sz="1200" dirty="0">
                <a:solidFill>
                  <a:srgbClr val="000099"/>
                </a:solidFill>
              </a:rPr>
              <a:t>&lt;</a:t>
            </a:r>
            <a:r>
              <a:rPr lang="en-US" sz="1200" dirty="0" err="1">
                <a:solidFill>
                  <a:srgbClr val="000099"/>
                </a:solidFill>
              </a:rPr>
              <a:t>xsd:complexType</a:t>
            </a:r>
            <a:r>
              <a:rPr lang="en-US" sz="1200" dirty="0">
                <a:solidFill>
                  <a:srgbClr val="000099"/>
                </a:solidFill>
              </a:rPr>
              <a:t> name="Items"&gt;</a:t>
            </a:r>
          </a:p>
          <a:p>
            <a:pPr lvl="0" algn="just">
              <a:lnSpc>
                <a:spcPct val="90000"/>
              </a:lnSpc>
            </a:pPr>
            <a:r>
              <a:rPr lang="en-US" sz="1200" dirty="0">
                <a:solidFill>
                  <a:srgbClr val="000099"/>
                </a:solidFill>
              </a:rPr>
              <a:t>  &lt;</a:t>
            </a:r>
            <a:r>
              <a:rPr lang="en-US" sz="1200" dirty="0" err="1">
                <a:solidFill>
                  <a:srgbClr val="000099"/>
                </a:solidFill>
              </a:rPr>
              <a:t>xsd:sequence</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xsd:element</a:t>
            </a:r>
            <a:r>
              <a:rPr lang="en-US" sz="1200" dirty="0">
                <a:solidFill>
                  <a:srgbClr val="000099"/>
                </a:solidFill>
              </a:rPr>
              <a:t> name="item" </a:t>
            </a:r>
            <a:r>
              <a:rPr lang="en-US" sz="1200" dirty="0" err="1">
                <a:solidFill>
                  <a:srgbClr val="000099"/>
                </a:solidFill>
              </a:rPr>
              <a:t>minOccurs</a:t>
            </a:r>
            <a:r>
              <a:rPr lang="en-US" sz="1200" dirty="0">
                <a:solidFill>
                  <a:srgbClr val="000099"/>
                </a:solidFill>
              </a:rPr>
              <a:t>="0" </a:t>
            </a:r>
            <a:r>
              <a:rPr lang="en-US" sz="1200" dirty="0" err="1">
                <a:solidFill>
                  <a:srgbClr val="000099"/>
                </a:solidFill>
              </a:rPr>
              <a:t>maxOccurs</a:t>
            </a:r>
            <a:r>
              <a:rPr lang="en-US" sz="1200" dirty="0">
                <a:solidFill>
                  <a:srgbClr val="000099"/>
                </a:solidFill>
              </a:rPr>
              <a:t>="unbounded"&gt;</a:t>
            </a:r>
          </a:p>
          <a:p>
            <a:pPr lvl="0" algn="just">
              <a:lnSpc>
                <a:spcPct val="90000"/>
              </a:lnSpc>
            </a:pPr>
            <a:r>
              <a:rPr lang="en-US" sz="1200" dirty="0">
                <a:solidFill>
                  <a:srgbClr val="000099"/>
                </a:solidFill>
              </a:rPr>
              <a:t>      &lt;</a:t>
            </a:r>
            <a:r>
              <a:rPr lang="en-US" sz="1200" dirty="0" err="1">
                <a:solidFill>
                  <a:srgbClr val="000099"/>
                </a:solidFill>
              </a:rPr>
              <a:t>xsd:complexType</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xsd:sequence</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xsd:element</a:t>
            </a:r>
            <a:r>
              <a:rPr lang="en-US" sz="1200" dirty="0">
                <a:solidFill>
                  <a:srgbClr val="000099"/>
                </a:solidFill>
              </a:rPr>
              <a:t> name="</a:t>
            </a:r>
            <a:r>
              <a:rPr lang="en-US" sz="1200" dirty="0" err="1">
                <a:solidFill>
                  <a:srgbClr val="000099"/>
                </a:solidFill>
              </a:rPr>
              <a:t>productName</a:t>
            </a:r>
            <a:r>
              <a:rPr lang="en-US" sz="1200" dirty="0">
                <a:solidFill>
                  <a:srgbClr val="000099"/>
                </a:solidFill>
              </a:rPr>
              <a:t>" type="</a:t>
            </a:r>
            <a:r>
              <a:rPr lang="en-US" sz="1200" dirty="0" err="1">
                <a:solidFill>
                  <a:srgbClr val="000099"/>
                </a:solidFill>
              </a:rPr>
              <a:t>xsd:string</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xsd:element</a:t>
            </a:r>
            <a:r>
              <a:rPr lang="en-US" sz="1200" dirty="0">
                <a:solidFill>
                  <a:srgbClr val="000099"/>
                </a:solidFill>
              </a:rPr>
              <a:t> name="quantity"&gt;</a:t>
            </a:r>
          </a:p>
          <a:p>
            <a:pPr lvl="0" algn="just">
              <a:lnSpc>
                <a:spcPct val="90000"/>
              </a:lnSpc>
            </a:pPr>
            <a:r>
              <a:rPr lang="en-US" sz="1200" dirty="0">
                <a:solidFill>
                  <a:srgbClr val="000099"/>
                </a:solidFill>
              </a:rPr>
              <a:t>            &lt;</a:t>
            </a:r>
            <a:r>
              <a:rPr lang="en-US" sz="1200" dirty="0" err="1">
                <a:solidFill>
                  <a:srgbClr val="000099"/>
                </a:solidFill>
              </a:rPr>
              <a:t>xsd:simpleType</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xsd:restriction</a:t>
            </a:r>
            <a:r>
              <a:rPr lang="en-US" sz="1200" dirty="0">
                <a:solidFill>
                  <a:srgbClr val="000099"/>
                </a:solidFill>
              </a:rPr>
              <a:t> base="</a:t>
            </a:r>
            <a:r>
              <a:rPr lang="en-US" sz="1200" dirty="0" err="1">
                <a:solidFill>
                  <a:srgbClr val="000099"/>
                </a:solidFill>
              </a:rPr>
              <a:t>xsd:positiveInteger</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xsd:maxExclusive</a:t>
            </a:r>
            <a:r>
              <a:rPr lang="en-US" sz="1200" dirty="0">
                <a:solidFill>
                  <a:srgbClr val="000099"/>
                </a:solidFill>
              </a:rPr>
              <a:t> value="100"/&gt;</a:t>
            </a:r>
          </a:p>
          <a:p>
            <a:pPr lvl="0" algn="just">
              <a:lnSpc>
                <a:spcPct val="90000"/>
              </a:lnSpc>
            </a:pPr>
            <a:r>
              <a:rPr lang="en-US" sz="1200" dirty="0">
                <a:solidFill>
                  <a:srgbClr val="000099"/>
                </a:solidFill>
              </a:rPr>
              <a:t>              &lt;/</a:t>
            </a:r>
            <a:r>
              <a:rPr lang="en-US" sz="1200" dirty="0" err="1">
                <a:solidFill>
                  <a:srgbClr val="000099"/>
                </a:solidFill>
              </a:rPr>
              <a:t>xsd:restriction</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xsd:simpleType</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xsd:element</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xsd:element</a:t>
            </a:r>
            <a:r>
              <a:rPr lang="en-US" sz="1200" dirty="0">
                <a:solidFill>
                  <a:srgbClr val="000099"/>
                </a:solidFill>
              </a:rPr>
              <a:t> name="</a:t>
            </a:r>
            <a:r>
              <a:rPr lang="en-US" sz="1200" dirty="0" err="1">
                <a:solidFill>
                  <a:srgbClr val="000099"/>
                </a:solidFill>
              </a:rPr>
              <a:t>USPrice</a:t>
            </a:r>
            <a:r>
              <a:rPr lang="en-US" sz="1200" dirty="0">
                <a:solidFill>
                  <a:srgbClr val="000099"/>
                </a:solidFill>
              </a:rPr>
              <a:t>"  type="</a:t>
            </a:r>
            <a:r>
              <a:rPr lang="en-US" sz="1200" dirty="0" err="1">
                <a:solidFill>
                  <a:srgbClr val="000099"/>
                </a:solidFill>
              </a:rPr>
              <a:t>xsd:decimal</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xsd:element</a:t>
            </a:r>
            <a:r>
              <a:rPr lang="en-US" sz="1200" dirty="0">
                <a:solidFill>
                  <a:srgbClr val="000099"/>
                </a:solidFill>
              </a:rPr>
              <a:t> ref="comment"   </a:t>
            </a:r>
            <a:r>
              <a:rPr lang="en-US" sz="1200" dirty="0" err="1">
                <a:solidFill>
                  <a:srgbClr val="000099"/>
                </a:solidFill>
              </a:rPr>
              <a:t>minOccurs</a:t>
            </a:r>
            <a:r>
              <a:rPr lang="en-US" sz="1200" dirty="0">
                <a:solidFill>
                  <a:srgbClr val="000099"/>
                </a:solidFill>
              </a:rPr>
              <a:t>="0"/&gt;</a:t>
            </a:r>
          </a:p>
          <a:p>
            <a:pPr lvl="0" algn="just">
              <a:lnSpc>
                <a:spcPct val="90000"/>
              </a:lnSpc>
            </a:pPr>
            <a:r>
              <a:rPr lang="en-US" sz="1200" dirty="0">
                <a:solidFill>
                  <a:srgbClr val="000099"/>
                </a:solidFill>
              </a:rPr>
              <a:t>          &lt;</a:t>
            </a:r>
            <a:r>
              <a:rPr lang="en-US" sz="1200" dirty="0" err="1">
                <a:solidFill>
                  <a:srgbClr val="000099"/>
                </a:solidFill>
              </a:rPr>
              <a:t>xsd:element</a:t>
            </a:r>
            <a:r>
              <a:rPr lang="en-US" sz="1200" dirty="0">
                <a:solidFill>
                  <a:srgbClr val="000099"/>
                </a:solidFill>
              </a:rPr>
              <a:t> name="</a:t>
            </a:r>
            <a:r>
              <a:rPr lang="en-US" sz="1200" dirty="0" err="1">
                <a:solidFill>
                  <a:srgbClr val="000099"/>
                </a:solidFill>
              </a:rPr>
              <a:t>shipDate</a:t>
            </a:r>
            <a:r>
              <a:rPr lang="en-US" sz="1200" dirty="0">
                <a:solidFill>
                  <a:srgbClr val="000099"/>
                </a:solidFill>
              </a:rPr>
              <a:t>" type="</a:t>
            </a:r>
            <a:r>
              <a:rPr lang="en-US" sz="1200" dirty="0" err="1">
                <a:solidFill>
                  <a:srgbClr val="000099"/>
                </a:solidFill>
              </a:rPr>
              <a:t>xsd:date</a:t>
            </a:r>
            <a:r>
              <a:rPr lang="en-US" sz="1200" dirty="0">
                <a:solidFill>
                  <a:srgbClr val="000099"/>
                </a:solidFill>
              </a:rPr>
              <a:t>" </a:t>
            </a:r>
            <a:r>
              <a:rPr lang="en-US" sz="1200" dirty="0" err="1">
                <a:solidFill>
                  <a:srgbClr val="000099"/>
                </a:solidFill>
              </a:rPr>
              <a:t>minOccurs</a:t>
            </a:r>
            <a:r>
              <a:rPr lang="en-US" sz="1200" dirty="0">
                <a:solidFill>
                  <a:srgbClr val="000099"/>
                </a:solidFill>
              </a:rPr>
              <a:t>="0"/&gt;</a:t>
            </a:r>
          </a:p>
          <a:p>
            <a:pPr lvl="0" algn="just">
              <a:lnSpc>
                <a:spcPct val="90000"/>
              </a:lnSpc>
            </a:pPr>
            <a:r>
              <a:rPr lang="en-US" sz="1200" dirty="0">
                <a:solidFill>
                  <a:srgbClr val="000099"/>
                </a:solidFill>
              </a:rPr>
              <a:t>        &lt;/</a:t>
            </a:r>
            <a:r>
              <a:rPr lang="en-US" sz="1200" dirty="0" err="1">
                <a:solidFill>
                  <a:srgbClr val="000099"/>
                </a:solidFill>
              </a:rPr>
              <a:t>xsd:sequence</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xsd:attribute</a:t>
            </a:r>
            <a:r>
              <a:rPr lang="en-US" sz="1200" dirty="0">
                <a:solidFill>
                  <a:srgbClr val="000099"/>
                </a:solidFill>
              </a:rPr>
              <a:t> name="</a:t>
            </a:r>
            <a:r>
              <a:rPr lang="en-US" sz="1200" dirty="0" err="1">
                <a:solidFill>
                  <a:srgbClr val="000099"/>
                </a:solidFill>
              </a:rPr>
              <a:t>partNum</a:t>
            </a:r>
            <a:r>
              <a:rPr lang="en-US" sz="1200" dirty="0">
                <a:solidFill>
                  <a:srgbClr val="000099"/>
                </a:solidFill>
              </a:rPr>
              <a:t>" type="SKU" use="required"/&gt;</a:t>
            </a:r>
          </a:p>
          <a:p>
            <a:pPr lvl="0" algn="just">
              <a:lnSpc>
                <a:spcPct val="90000"/>
              </a:lnSpc>
            </a:pPr>
            <a:r>
              <a:rPr lang="en-US" sz="1200" dirty="0">
                <a:solidFill>
                  <a:srgbClr val="000099"/>
                </a:solidFill>
              </a:rPr>
              <a:t>      &lt;/</a:t>
            </a:r>
            <a:r>
              <a:rPr lang="en-US" sz="1200" dirty="0" err="1">
                <a:solidFill>
                  <a:srgbClr val="000099"/>
                </a:solidFill>
              </a:rPr>
              <a:t>xsd:complexType</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xsd:element</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xsd:sequence</a:t>
            </a:r>
            <a:r>
              <a:rPr lang="en-US" sz="1200" dirty="0">
                <a:solidFill>
                  <a:srgbClr val="000099"/>
                </a:solidFill>
              </a:rPr>
              <a:t>&gt;</a:t>
            </a:r>
          </a:p>
          <a:p>
            <a:pPr lvl="0" algn="just">
              <a:lnSpc>
                <a:spcPct val="90000"/>
              </a:lnSpc>
            </a:pPr>
            <a:r>
              <a:rPr lang="en-US" sz="1200" dirty="0">
                <a:solidFill>
                  <a:srgbClr val="000099"/>
                </a:solidFill>
              </a:rPr>
              <a:t>&lt;/</a:t>
            </a:r>
            <a:r>
              <a:rPr lang="en-US" sz="1200" dirty="0" err="1">
                <a:solidFill>
                  <a:srgbClr val="000099"/>
                </a:solidFill>
              </a:rPr>
              <a:t>xsd:complexType</a:t>
            </a:r>
            <a:r>
              <a:rPr lang="en-US" sz="1200" dirty="0">
                <a:solidFill>
                  <a:srgbClr val="000099"/>
                </a:solidFill>
              </a:rPr>
              <a:t>&gt;</a:t>
            </a:r>
            <a:endParaRPr lang="ru-RU" sz="1200" dirty="0">
              <a:solidFill>
                <a:srgbClr val="000099"/>
              </a:solidFill>
            </a:endParaRPr>
          </a:p>
        </p:txBody>
      </p:sp>
      <p:sp>
        <p:nvSpPr>
          <p:cNvPr id="6" name="Прямоугольник 5"/>
          <p:cNvSpPr/>
          <p:nvPr/>
        </p:nvSpPr>
        <p:spPr>
          <a:xfrm>
            <a:off x="0" y="4083918"/>
            <a:ext cx="9144000" cy="590931"/>
          </a:xfrm>
          <a:prstGeom prst="rect">
            <a:avLst/>
          </a:prstGeom>
        </p:spPr>
        <p:txBody>
          <a:bodyPr wrap="square">
            <a:spAutoFit/>
          </a:bodyPr>
          <a:lstStyle/>
          <a:p>
            <a:pPr lvl="0" algn="just">
              <a:lnSpc>
                <a:spcPct val="90000"/>
              </a:lnSpc>
            </a:pPr>
            <a:r>
              <a:rPr lang="ru-RU" sz="1200" dirty="0">
                <a:solidFill>
                  <a:srgbClr val="000099"/>
                </a:solidFill>
              </a:rPr>
              <a:t>комплексный тип, состоящий из элементов </a:t>
            </a:r>
            <a:r>
              <a:rPr lang="en-US" sz="1200" dirty="0" err="1">
                <a:solidFill>
                  <a:srgbClr val="000099"/>
                </a:solidFill>
              </a:rPr>
              <a:t>productName</a:t>
            </a:r>
            <a:r>
              <a:rPr lang="en-US" sz="1200" dirty="0">
                <a:solidFill>
                  <a:srgbClr val="000099"/>
                </a:solidFill>
              </a:rPr>
              <a:t>, quantity, </a:t>
            </a:r>
            <a:r>
              <a:rPr lang="en-US" sz="1200" dirty="0" err="1">
                <a:solidFill>
                  <a:srgbClr val="000099"/>
                </a:solidFill>
              </a:rPr>
              <a:t>USPrice</a:t>
            </a:r>
            <a:r>
              <a:rPr lang="en-US" sz="1200" dirty="0">
                <a:solidFill>
                  <a:srgbClr val="000099"/>
                </a:solidFill>
              </a:rPr>
              <a:t>, comment, </a:t>
            </a:r>
            <a:r>
              <a:rPr lang="ru-RU" sz="1200" dirty="0">
                <a:solidFill>
                  <a:srgbClr val="000099"/>
                </a:solidFill>
              </a:rPr>
              <a:t>и </a:t>
            </a:r>
            <a:r>
              <a:rPr lang="en-US" sz="1200" dirty="0" err="1">
                <a:solidFill>
                  <a:srgbClr val="000099"/>
                </a:solidFill>
              </a:rPr>
              <a:t>shipDate</a:t>
            </a:r>
            <a:r>
              <a:rPr lang="en-US" sz="1200" dirty="0">
                <a:solidFill>
                  <a:srgbClr val="000099"/>
                </a:solidFill>
              </a:rPr>
              <a:t>, </a:t>
            </a:r>
            <a:r>
              <a:rPr lang="ru-RU" sz="1200" dirty="0">
                <a:solidFill>
                  <a:srgbClr val="000099"/>
                </a:solidFill>
              </a:rPr>
              <a:t>и имеющий атрибут </a:t>
            </a:r>
            <a:r>
              <a:rPr lang="en-US" sz="1200" dirty="0" err="1">
                <a:solidFill>
                  <a:srgbClr val="000099"/>
                </a:solidFill>
              </a:rPr>
              <a:t>partNum</a:t>
            </a:r>
            <a:r>
              <a:rPr lang="en-US" sz="1200" dirty="0">
                <a:solidFill>
                  <a:srgbClr val="000099"/>
                </a:solidFill>
              </a:rPr>
              <a:t>. </a:t>
            </a:r>
            <a:r>
              <a:rPr lang="ru-RU" sz="1200" dirty="0">
                <a:solidFill>
                  <a:srgbClr val="000099"/>
                </a:solidFill>
              </a:rPr>
              <a:t>Элемент </a:t>
            </a:r>
            <a:r>
              <a:rPr lang="en-US" sz="1200" dirty="0">
                <a:solidFill>
                  <a:srgbClr val="000099"/>
                </a:solidFill>
              </a:rPr>
              <a:t>quantity </a:t>
            </a:r>
            <a:r>
              <a:rPr lang="ru-RU" sz="1200" dirty="0">
                <a:solidFill>
                  <a:srgbClr val="000099"/>
                </a:solidFill>
              </a:rPr>
              <a:t>представляет собой анонимный простой тип, полученный из </a:t>
            </a:r>
            <a:r>
              <a:rPr lang="en-US" sz="1200" dirty="0">
                <a:solidFill>
                  <a:srgbClr val="000099"/>
                </a:solidFill>
              </a:rPr>
              <a:t>integer. </a:t>
            </a:r>
            <a:r>
              <a:rPr lang="ru-RU" sz="1200" dirty="0">
                <a:solidFill>
                  <a:srgbClr val="000099"/>
                </a:solidFill>
              </a:rPr>
              <a:t>При этом элемент типа </a:t>
            </a:r>
            <a:r>
              <a:rPr lang="en-US" sz="1200" dirty="0">
                <a:solidFill>
                  <a:srgbClr val="000099"/>
                </a:solidFill>
              </a:rPr>
              <a:t>quantity </a:t>
            </a:r>
            <a:r>
              <a:rPr lang="ru-RU" sz="1200" dirty="0">
                <a:solidFill>
                  <a:srgbClr val="000099"/>
                </a:solidFill>
              </a:rPr>
              <a:t>может принимать значение между 1 и 99.</a:t>
            </a:r>
          </a:p>
        </p:txBody>
      </p:sp>
    </p:spTree>
    <p:extLst>
      <p:ext uri="{BB962C8B-B14F-4D97-AF65-F5344CB8AC3E}">
        <p14:creationId xmlns:p14="http://schemas.microsoft.com/office/powerpoint/2010/main" val="3573631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Содержимое элемента</a:t>
            </a:r>
            <a:endParaRPr lang="ru-RU" sz="2000" b="1" dirty="0">
              <a:solidFill>
                <a:srgbClr val="000099"/>
              </a:solidFill>
            </a:endParaRPr>
          </a:p>
        </p:txBody>
      </p:sp>
      <p:sp>
        <p:nvSpPr>
          <p:cNvPr id="8" name="Прямоугольник 7"/>
          <p:cNvSpPr/>
          <p:nvPr/>
        </p:nvSpPr>
        <p:spPr>
          <a:xfrm>
            <a:off x="0" y="461651"/>
            <a:ext cx="9144000" cy="2585323"/>
          </a:xfrm>
          <a:prstGeom prst="rect">
            <a:avLst/>
          </a:prstGeom>
        </p:spPr>
        <p:txBody>
          <a:bodyPr wrap="square">
            <a:spAutoFit/>
          </a:bodyPr>
          <a:lstStyle/>
          <a:p>
            <a:pPr algn="just">
              <a:lnSpc>
                <a:spcPct val="90000"/>
              </a:lnSpc>
            </a:pPr>
            <a:r>
              <a:rPr lang="ru-RU" sz="1200" dirty="0">
                <a:solidFill>
                  <a:srgbClr val="000099"/>
                </a:solidFill>
              </a:rPr>
              <a:t>Схема заказа имеет много примеров элементов, содержащих другие элементы (например, </a:t>
            </a:r>
            <a:r>
              <a:rPr lang="ru-RU" sz="1200" dirty="0" err="1">
                <a:solidFill>
                  <a:srgbClr val="000099"/>
                </a:solidFill>
              </a:rPr>
              <a:t>items</a:t>
            </a:r>
            <a:r>
              <a:rPr lang="ru-RU" sz="1200" dirty="0">
                <a:solidFill>
                  <a:srgbClr val="000099"/>
                </a:solidFill>
              </a:rPr>
              <a:t>); элементов, имеющих атрибуты и содержащих другие элементы (например, </a:t>
            </a:r>
            <a:r>
              <a:rPr lang="ru-RU" sz="1200" dirty="0" err="1">
                <a:solidFill>
                  <a:srgbClr val="000099"/>
                </a:solidFill>
              </a:rPr>
              <a:t>shipTo</a:t>
            </a:r>
            <a:r>
              <a:rPr lang="ru-RU" sz="1200" dirty="0">
                <a:solidFill>
                  <a:srgbClr val="000099"/>
                </a:solidFill>
              </a:rPr>
              <a:t>); и элементов, содержащих только значения простого типа (например, </a:t>
            </a:r>
            <a:r>
              <a:rPr lang="ru-RU" sz="1200" dirty="0" err="1">
                <a:solidFill>
                  <a:srgbClr val="000099"/>
                </a:solidFill>
              </a:rPr>
              <a:t>USPrice</a:t>
            </a:r>
            <a:r>
              <a:rPr lang="ru-RU" sz="1200" dirty="0">
                <a:solidFill>
                  <a:srgbClr val="000099"/>
                </a:solidFill>
              </a:rPr>
              <a:t>). Однако мы еще не рассматривали элементы, которые имеют атрибуты, но содержат значения простого типа; элементы, которые содержат другие элементы, смешанные с символьными выражениями; элементы, которые вообще не имеют никакого содержания. В этом разделе мы исследуем эти разновидности элементов</a:t>
            </a:r>
            <a:r>
              <a:rPr lang="ru-RU" sz="1200" dirty="0" smtClean="0">
                <a:solidFill>
                  <a:srgbClr val="000099"/>
                </a:solidFill>
              </a:rPr>
              <a:t>.</a:t>
            </a:r>
          </a:p>
          <a:p>
            <a:pPr algn="ctr">
              <a:lnSpc>
                <a:spcPct val="90000"/>
              </a:lnSpc>
            </a:pPr>
            <a:r>
              <a:rPr lang="ru-RU" sz="1200" dirty="0">
                <a:solidFill>
                  <a:srgbClr val="C00000"/>
                </a:solidFill>
              </a:rPr>
              <a:t>Комплексные типы из простых </a:t>
            </a:r>
            <a:r>
              <a:rPr lang="ru-RU" sz="1200" dirty="0" smtClean="0">
                <a:solidFill>
                  <a:srgbClr val="C00000"/>
                </a:solidFill>
              </a:rPr>
              <a:t>типов</a:t>
            </a:r>
          </a:p>
          <a:p>
            <a:pPr algn="just">
              <a:lnSpc>
                <a:spcPct val="90000"/>
              </a:lnSpc>
            </a:pPr>
            <a:r>
              <a:rPr lang="ru-RU" sz="1200" dirty="0">
                <a:solidFill>
                  <a:srgbClr val="000099"/>
                </a:solidFill>
              </a:rPr>
              <a:t>Вначале рассмотрим, как объявить элемент, который имеет атрибут и содержит значение простого типа. В документе такой элемент мог бы выглядеть как</a:t>
            </a:r>
            <a:r>
              <a:rPr lang="ru-RU" sz="1200" dirty="0" smtClean="0">
                <a:solidFill>
                  <a:srgbClr val="000099"/>
                </a:solidFill>
              </a:rPr>
              <a:t>:        </a:t>
            </a:r>
            <a:r>
              <a:rPr lang="en-US" sz="1200" dirty="0" smtClean="0">
                <a:solidFill>
                  <a:srgbClr val="009900"/>
                </a:solidFill>
              </a:rPr>
              <a:t>&lt;</a:t>
            </a:r>
            <a:r>
              <a:rPr lang="en-US" sz="1200" dirty="0" err="1">
                <a:solidFill>
                  <a:srgbClr val="009900"/>
                </a:solidFill>
              </a:rPr>
              <a:t>internationalPrice</a:t>
            </a:r>
            <a:r>
              <a:rPr lang="en-US" sz="1200" dirty="0">
                <a:solidFill>
                  <a:srgbClr val="009900"/>
                </a:solidFill>
              </a:rPr>
              <a:t> currency="EUR"&gt;423.46&lt;/</a:t>
            </a:r>
            <a:r>
              <a:rPr lang="en-US" sz="1200" dirty="0" err="1">
                <a:solidFill>
                  <a:srgbClr val="009900"/>
                </a:solidFill>
              </a:rPr>
              <a:t>internationalPrice</a:t>
            </a:r>
            <a:r>
              <a:rPr lang="en-US" sz="1200" dirty="0">
                <a:solidFill>
                  <a:srgbClr val="009900"/>
                </a:solidFill>
              </a:rPr>
              <a:t>&gt;</a:t>
            </a:r>
            <a:endParaRPr lang="ru-RU" sz="1200" dirty="0" smtClean="0">
              <a:solidFill>
                <a:srgbClr val="009900"/>
              </a:solidFill>
            </a:endParaRPr>
          </a:p>
          <a:p>
            <a:pPr algn="just">
              <a:lnSpc>
                <a:spcPct val="90000"/>
              </a:lnSpc>
            </a:pPr>
            <a:r>
              <a:rPr lang="ru-RU" sz="1200" dirty="0">
                <a:solidFill>
                  <a:srgbClr val="000099"/>
                </a:solidFill>
              </a:rPr>
              <a:t>XML-схема заказа содержит объявление элемента </a:t>
            </a:r>
            <a:r>
              <a:rPr lang="ru-RU" sz="1200" dirty="0" err="1">
                <a:solidFill>
                  <a:srgbClr val="000099"/>
                </a:solidFill>
              </a:rPr>
              <a:t>USPrice</a:t>
            </a:r>
            <a:r>
              <a:rPr lang="ru-RU" sz="1200" dirty="0">
                <a:solidFill>
                  <a:srgbClr val="000099"/>
                </a:solidFill>
              </a:rPr>
              <a:t>, которое является отправной точкой</a:t>
            </a:r>
            <a:r>
              <a:rPr lang="ru-RU" sz="1200" dirty="0" smtClean="0">
                <a:solidFill>
                  <a:srgbClr val="000099"/>
                </a:solidFill>
              </a:rPr>
              <a:t>:</a:t>
            </a:r>
          </a:p>
          <a:p>
            <a:pPr algn="just">
              <a:lnSpc>
                <a:spcPct val="90000"/>
              </a:lnSpc>
            </a:pPr>
            <a:r>
              <a:rPr lang="ru-RU" sz="1200" dirty="0" smtClean="0"/>
              <a:t>			</a:t>
            </a:r>
            <a:r>
              <a:rPr lang="en-US" sz="1200" dirty="0" smtClean="0">
                <a:solidFill>
                  <a:srgbClr val="009900"/>
                </a:solidFill>
              </a:rPr>
              <a:t>&lt;</a:t>
            </a:r>
            <a:r>
              <a:rPr lang="en-US" sz="1200" dirty="0" err="1">
                <a:solidFill>
                  <a:srgbClr val="009900"/>
                </a:solidFill>
              </a:rPr>
              <a:t>xsd:element</a:t>
            </a:r>
            <a:r>
              <a:rPr lang="en-US" sz="1200" dirty="0">
                <a:solidFill>
                  <a:srgbClr val="009900"/>
                </a:solidFill>
              </a:rPr>
              <a:t> name="</a:t>
            </a:r>
            <a:r>
              <a:rPr lang="en-US" sz="1200" dirty="0" err="1">
                <a:solidFill>
                  <a:srgbClr val="009900"/>
                </a:solidFill>
              </a:rPr>
              <a:t>USPrice</a:t>
            </a:r>
            <a:r>
              <a:rPr lang="en-US" sz="1200" dirty="0">
                <a:solidFill>
                  <a:srgbClr val="009900"/>
                </a:solidFill>
              </a:rPr>
              <a:t>" type="decimal</a:t>
            </a:r>
            <a:r>
              <a:rPr lang="en-US" sz="1200" dirty="0" smtClean="0">
                <a:solidFill>
                  <a:srgbClr val="009900"/>
                </a:solidFill>
              </a:rPr>
              <a:t>"/&gt;</a:t>
            </a:r>
            <a:endParaRPr lang="ru-RU" sz="1200" dirty="0" smtClean="0">
              <a:solidFill>
                <a:srgbClr val="009900"/>
              </a:solidFill>
            </a:endParaRPr>
          </a:p>
          <a:p>
            <a:pPr algn="just">
              <a:lnSpc>
                <a:spcPct val="90000"/>
              </a:lnSpc>
            </a:pPr>
            <a:r>
              <a:rPr lang="ru-RU" sz="1200" dirty="0">
                <a:solidFill>
                  <a:srgbClr val="000099"/>
                </a:solidFill>
              </a:rPr>
              <a:t>Добавим к элементу атрибут. Поскольку, как мы прежде выяснили, простые типы не могут иметь атрибут, а </a:t>
            </a:r>
            <a:r>
              <a:rPr lang="ru-RU" sz="1200" dirty="0" err="1">
                <a:solidFill>
                  <a:srgbClr val="000099"/>
                </a:solidFill>
              </a:rPr>
              <a:t>decimal</a:t>
            </a:r>
            <a:r>
              <a:rPr lang="ru-RU" sz="1200" dirty="0">
                <a:solidFill>
                  <a:srgbClr val="000099"/>
                </a:solidFill>
              </a:rPr>
              <a:t> - простой тип, то чтобы добавить объявление атрибута, мы должны определить комплексный тип. Поскольку мы хотим, чтобы содержание элемента было простым числом типа </a:t>
            </a:r>
            <a:r>
              <a:rPr lang="ru-RU" sz="1200" dirty="0" err="1">
                <a:solidFill>
                  <a:srgbClr val="000099"/>
                </a:solidFill>
              </a:rPr>
              <a:t>decimal</a:t>
            </a:r>
            <a:r>
              <a:rPr lang="ru-RU" sz="1200" dirty="0">
                <a:solidFill>
                  <a:srgbClr val="000099"/>
                </a:solidFill>
              </a:rPr>
              <a:t>, то требуется ответить на вопрос: как задать определение комплексного типа, который основан на простом типе </a:t>
            </a:r>
            <a:r>
              <a:rPr lang="ru-RU" sz="1200" dirty="0" err="1">
                <a:solidFill>
                  <a:srgbClr val="000099"/>
                </a:solidFill>
              </a:rPr>
              <a:t>decimal</a:t>
            </a:r>
            <a:r>
              <a:rPr lang="ru-RU" sz="1200" dirty="0">
                <a:solidFill>
                  <a:srgbClr val="000099"/>
                </a:solidFill>
              </a:rPr>
              <a:t>? Ответ - мы должны получить новый комплексный тип из простого типа </a:t>
            </a:r>
            <a:r>
              <a:rPr lang="ru-RU" sz="1200" dirty="0" err="1" smtClean="0">
                <a:solidFill>
                  <a:srgbClr val="000099"/>
                </a:solidFill>
              </a:rPr>
              <a:t>decimal</a:t>
            </a:r>
            <a:r>
              <a:rPr lang="ru-RU" sz="1200" dirty="0" smtClean="0">
                <a:solidFill>
                  <a:srgbClr val="000099"/>
                </a:solidFill>
              </a:rPr>
              <a:t>.</a:t>
            </a:r>
            <a:r>
              <a:rPr lang="en-US" sz="1200" dirty="0" smtClean="0">
                <a:solidFill>
                  <a:srgbClr val="000099"/>
                </a:solidFill>
              </a:rPr>
              <a:t> </a:t>
            </a:r>
            <a:r>
              <a:rPr lang="ru-RU" sz="1200" dirty="0" smtClean="0">
                <a:solidFill>
                  <a:srgbClr val="000099"/>
                </a:solidFill>
              </a:rPr>
              <a:t>Получение </a:t>
            </a:r>
            <a:r>
              <a:rPr lang="ru-RU" sz="1200" dirty="0">
                <a:solidFill>
                  <a:srgbClr val="000099"/>
                </a:solidFill>
              </a:rPr>
              <a:t>комплексного типа из простого </a:t>
            </a:r>
            <a:r>
              <a:rPr lang="ru-RU" sz="1200" dirty="0" smtClean="0">
                <a:solidFill>
                  <a:srgbClr val="000099"/>
                </a:solidFill>
              </a:rPr>
              <a:t>типа</a:t>
            </a:r>
            <a:r>
              <a:rPr lang="en-US" sz="1200" dirty="0">
                <a:solidFill>
                  <a:srgbClr val="000099"/>
                </a:solidFill>
              </a:rPr>
              <a:t>:</a:t>
            </a:r>
            <a:endParaRPr lang="ru-RU" sz="1200" dirty="0" smtClean="0">
              <a:solidFill>
                <a:srgbClr val="000099"/>
              </a:solidFill>
            </a:endParaRPr>
          </a:p>
        </p:txBody>
      </p:sp>
      <p:sp>
        <p:nvSpPr>
          <p:cNvPr id="6" name="Прямоугольник 5"/>
          <p:cNvSpPr/>
          <p:nvPr/>
        </p:nvSpPr>
        <p:spPr>
          <a:xfrm>
            <a:off x="5181648" y="2787774"/>
            <a:ext cx="3962352" cy="1588127"/>
          </a:xfrm>
          <a:prstGeom prst="rect">
            <a:avLst/>
          </a:prstGeom>
        </p:spPr>
        <p:txBody>
          <a:bodyPr wrap="square">
            <a:spAutoFit/>
          </a:bodyPr>
          <a:lstStyle/>
          <a:p>
            <a:pPr lvl="0" algn="just">
              <a:lnSpc>
                <a:spcPct val="90000"/>
              </a:lnSpc>
            </a:pPr>
            <a:r>
              <a:rPr lang="en-US" sz="1200" dirty="0">
                <a:solidFill>
                  <a:srgbClr val="009900"/>
                </a:solidFill>
              </a:rPr>
              <a:t>&lt;</a:t>
            </a:r>
            <a:r>
              <a:rPr lang="en-US" sz="1200" dirty="0" err="1">
                <a:solidFill>
                  <a:srgbClr val="009900"/>
                </a:solidFill>
              </a:rPr>
              <a:t>xsd:element</a:t>
            </a:r>
            <a:r>
              <a:rPr lang="en-US" sz="1200" dirty="0">
                <a:solidFill>
                  <a:srgbClr val="009900"/>
                </a:solidFill>
              </a:rPr>
              <a:t> name="</a:t>
            </a:r>
            <a:r>
              <a:rPr lang="en-US" sz="1200" dirty="0" err="1">
                <a:solidFill>
                  <a:srgbClr val="009900"/>
                </a:solidFill>
              </a:rPr>
              <a:t>internationalPrice</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xsd:complexType</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xsd:simpleContent</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xsd:extension</a:t>
            </a:r>
            <a:r>
              <a:rPr lang="en-US" sz="1200" dirty="0">
                <a:solidFill>
                  <a:srgbClr val="009900"/>
                </a:solidFill>
              </a:rPr>
              <a:t> base="</a:t>
            </a:r>
            <a:r>
              <a:rPr lang="en-US" sz="1200" dirty="0" err="1">
                <a:solidFill>
                  <a:srgbClr val="009900"/>
                </a:solidFill>
              </a:rPr>
              <a:t>xsd:decimal</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xsd:attribute</a:t>
            </a:r>
            <a:r>
              <a:rPr lang="en-US" sz="1200" dirty="0">
                <a:solidFill>
                  <a:srgbClr val="009900"/>
                </a:solidFill>
              </a:rPr>
              <a:t> name="currency" type="</a:t>
            </a:r>
            <a:r>
              <a:rPr lang="en-US" sz="1200" dirty="0" err="1">
                <a:solidFill>
                  <a:srgbClr val="009900"/>
                </a:solidFill>
              </a:rPr>
              <a:t>xsd:string</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xsd:extension</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xsd:simpleContent</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xsd:complexType</a:t>
            </a:r>
            <a:r>
              <a:rPr lang="en-US" sz="1200" dirty="0">
                <a:solidFill>
                  <a:srgbClr val="009900"/>
                </a:solidFill>
              </a:rPr>
              <a:t>&gt;</a:t>
            </a:r>
          </a:p>
          <a:p>
            <a:pPr lvl="0" algn="just">
              <a:lnSpc>
                <a:spcPct val="90000"/>
              </a:lnSpc>
            </a:pPr>
            <a:r>
              <a:rPr lang="en-US" sz="1200" dirty="0">
                <a:solidFill>
                  <a:srgbClr val="009900"/>
                </a:solidFill>
              </a:rPr>
              <a:t>&lt;/</a:t>
            </a:r>
            <a:r>
              <a:rPr lang="en-US" sz="1200" dirty="0" err="1">
                <a:solidFill>
                  <a:srgbClr val="009900"/>
                </a:solidFill>
              </a:rPr>
              <a:t>xsd:element</a:t>
            </a:r>
            <a:r>
              <a:rPr lang="en-US" sz="1200" dirty="0">
                <a:solidFill>
                  <a:srgbClr val="009900"/>
                </a:solidFill>
              </a:rPr>
              <a:t>&gt;</a:t>
            </a:r>
            <a:endParaRPr lang="ru-RU" sz="1200" dirty="0">
              <a:solidFill>
                <a:srgbClr val="009900"/>
              </a:solidFill>
            </a:endParaRPr>
          </a:p>
        </p:txBody>
      </p:sp>
      <p:sp>
        <p:nvSpPr>
          <p:cNvPr id="10" name="Прямоугольник 9"/>
          <p:cNvSpPr/>
          <p:nvPr/>
        </p:nvSpPr>
        <p:spPr>
          <a:xfrm>
            <a:off x="0" y="2931790"/>
            <a:ext cx="5181648" cy="1754326"/>
          </a:xfrm>
          <a:prstGeom prst="rect">
            <a:avLst/>
          </a:prstGeom>
        </p:spPr>
        <p:txBody>
          <a:bodyPr wrap="square">
            <a:spAutoFit/>
          </a:bodyPr>
          <a:lstStyle/>
          <a:p>
            <a:pPr lvl="0" algn="just">
              <a:lnSpc>
                <a:spcPct val="90000"/>
              </a:lnSpc>
            </a:pPr>
            <a:r>
              <a:rPr lang="ru-RU" sz="1200" dirty="0">
                <a:solidFill>
                  <a:srgbClr val="000099"/>
                </a:solidFill>
              </a:rPr>
              <a:t>Для того чтобы начать описание нового анонимного типа, мы используем элемент </a:t>
            </a:r>
            <a:r>
              <a:rPr lang="ru-RU" sz="1200" dirty="0" err="1">
                <a:solidFill>
                  <a:srgbClr val="000099"/>
                </a:solidFill>
              </a:rPr>
              <a:t>complexType</a:t>
            </a:r>
            <a:r>
              <a:rPr lang="ru-RU" sz="1200" dirty="0">
                <a:solidFill>
                  <a:srgbClr val="000099"/>
                </a:solidFill>
              </a:rPr>
              <a:t>. Чтобы указать, что новый тип содержит только символьные данные и не содержит </a:t>
            </a:r>
            <a:r>
              <a:rPr lang="ru-RU" sz="1200" dirty="0" err="1">
                <a:solidFill>
                  <a:srgbClr val="000099"/>
                </a:solidFill>
              </a:rPr>
              <a:t>подэлементов</a:t>
            </a:r>
            <a:r>
              <a:rPr lang="ru-RU" sz="1200" dirty="0">
                <a:solidFill>
                  <a:srgbClr val="000099"/>
                </a:solidFill>
              </a:rPr>
              <a:t>, мы используем элемент </a:t>
            </a:r>
            <a:r>
              <a:rPr lang="ru-RU" sz="1200" dirty="0" err="1">
                <a:solidFill>
                  <a:srgbClr val="000099"/>
                </a:solidFill>
              </a:rPr>
              <a:t>simpleContent</a:t>
            </a:r>
            <a:r>
              <a:rPr lang="ru-RU" sz="1200" dirty="0">
                <a:solidFill>
                  <a:srgbClr val="000099"/>
                </a:solidFill>
              </a:rPr>
              <a:t>. Наконец, мы получаем новый тип, расширяя простой тип </a:t>
            </a:r>
            <a:r>
              <a:rPr lang="ru-RU" sz="1200" dirty="0" err="1">
                <a:solidFill>
                  <a:srgbClr val="000099"/>
                </a:solidFill>
              </a:rPr>
              <a:t>decimal</a:t>
            </a:r>
            <a:r>
              <a:rPr lang="ru-RU" sz="1200" dirty="0">
                <a:solidFill>
                  <a:srgbClr val="000099"/>
                </a:solidFill>
              </a:rPr>
              <a:t>. Расширение типа </a:t>
            </a:r>
            <a:r>
              <a:rPr lang="ru-RU" sz="1200" dirty="0" err="1">
                <a:solidFill>
                  <a:srgbClr val="000099"/>
                </a:solidFill>
              </a:rPr>
              <a:t>decimal</a:t>
            </a:r>
            <a:r>
              <a:rPr lang="ru-RU" sz="1200" dirty="0">
                <a:solidFill>
                  <a:srgbClr val="000099"/>
                </a:solidFill>
              </a:rPr>
              <a:t> заключается в добавлении (путем использования стандартного объявления) атрибута </a:t>
            </a:r>
            <a:r>
              <a:rPr lang="ru-RU" sz="1200" dirty="0" err="1">
                <a:solidFill>
                  <a:srgbClr val="000099"/>
                </a:solidFill>
              </a:rPr>
              <a:t>currency</a:t>
            </a:r>
            <a:r>
              <a:rPr lang="ru-RU" sz="1200" dirty="0">
                <a:solidFill>
                  <a:srgbClr val="000099"/>
                </a:solidFill>
              </a:rPr>
              <a:t>. Более детально образование типов будет рассмотрено в разделе 4. Пример использования в документе элемента </a:t>
            </a:r>
            <a:r>
              <a:rPr lang="ru-RU" sz="1200" dirty="0" err="1">
                <a:solidFill>
                  <a:srgbClr val="000099"/>
                </a:solidFill>
              </a:rPr>
              <a:t>internationalPrice</a:t>
            </a:r>
            <a:r>
              <a:rPr lang="ru-RU" sz="1200" dirty="0">
                <a:solidFill>
                  <a:srgbClr val="000099"/>
                </a:solidFill>
              </a:rPr>
              <a:t>, описанного в приведенном выше примере XML-схемы, располагается в начале данного пункта.</a:t>
            </a:r>
          </a:p>
        </p:txBody>
      </p:sp>
    </p:spTree>
    <p:extLst>
      <p:ext uri="{BB962C8B-B14F-4D97-AF65-F5344CB8AC3E}">
        <p14:creationId xmlns:p14="http://schemas.microsoft.com/office/powerpoint/2010/main" val="3389192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Смешанное содержимое</a:t>
            </a:r>
            <a:endParaRPr lang="ru-RU" sz="2000" b="1" dirty="0">
              <a:solidFill>
                <a:srgbClr val="000099"/>
              </a:solidFill>
            </a:endParaRPr>
          </a:p>
        </p:txBody>
      </p:sp>
      <p:sp>
        <p:nvSpPr>
          <p:cNvPr id="6" name="Прямоугольник 5"/>
          <p:cNvSpPr/>
          <p:nvPr/>
        </p:nvSpPr>
        <p:spPr>
          <a:xfrm>
            <a:off x="0" y="461651"/>
            <a:ext cx="9144000" cy="674031"/>
          </a:xfrm>
          <a:prstGeom prst="rect">
            <a:avLst/>
          </a:prstGeom>
        </p:spPr>
        <p:txBody>
          <a:bodyPr wrap="square">
            <a:spAutoFit/>
          </a:bodyPr>
          <a:lstStyle/>
          <a:p>
            <a:pPr algn="just">
              <a:lnSpc>
                <a:spcPct val="90000"/>
              </a:lnSpc>
            </a:pPr>
            <a:r>
              <a:rPr lang="ru-RU" sz="1050" dirty="0">
                <a:solidFill>
                  <a:srgbClr val="000099"/>
                </a:solidFill>
              </a:rPr>
              <a:t>Схема заказа может быть охарактеризована как конструкция из элементов, содержащих </a:t>
            </a:r>
            <a:r>
              <a:rPr lang="ru-RU" sz="1050" dirty="0" err="1">
                <a:solidFill>
                  <a:srgbClr val="000099"/>
                </a:solidFill>
              </a:rPr>
              <a:t>подэлементы</a:t>
            </a:r>
            <a:r>
              <a:rPr lang="ru-RU" sz="1050" dirty="0">
                <a:solidFill>
                  <a:srgbClr val="000099"/>
                </a:solidFill>
              </a:rPr>
              <a:t>. При этом наиболее глубоко вложенные </a:t>
            </a:r>
            <a:r>
              <a:rPr lang="ru-RU" sz="1050" dirty="0" err="1">
                <a:solidFill>
                  <a:srgbClr val="000099"/>
                </a:solidFill>
              </a:rPr>
              <a:t>подэлементы</a:t>
            </a:r>
            <a:r>
              <a:rPr lang="ru-RU" sz="1050" dirty="0">
                <a:solidFill>
                  <a:srgbClr val="000099"/>
                </a:solidFill>
              </a:rPr>
              <a:t> содержат символьные данные. XML-схема также предусматривает конструкцию, где символьные данные могут появиться вместе с </a:t>
            </a:r>
            <a:r>
              <a:rPr lang="ru-RU" sz="1050" dirty="0" err="1">
                <a:solidFill>
                  <a:srgbClr val="000099"/>
                </a:solidFill>
              </a:rPr>
              <a:t>подэлементами</a:t>
            </a:r>
            <a:r>
              <a:rPr lang="ru-RU" sz="1050" dirty="0">
                <a:solidFill>
                  <a:srgbClr val="000099"/>
                </a:solidFill>
              </a:rPr>
              <a:t>. Это значит, что символьные данные могут располагаться в любых </a:t>
            </a:r>
            <a:r>
              <a:rPr lang="ru-RU" sz="1050" dirty="0" smtClean="0">
                <a:solidFill>
                  <a:srgbClr val="000099"/>
                </a:solidFill>
              </a:rPr>
              <a:t>элементах.</a:t>
            </a:r>
            <a:r>
              <a:rPr lang="en-US" sz="1050" dirty="0" smtClean="0">
                <a:solidFill>
                  <a:srgbClr val="000099"/>
                </a:solidFill>
              </a:rPr>
              <a:t> </a:t>
            </a:r>
            <a:r>
              <a:rPr lang="ru-RU" sz="1050" dirty="0" smtClean="0">
                <a:solidFill>
                  <a:srgbClr val="000099"/>
                </a:solidFill>
              </a:rPr>
              <a:t>Для </a:t>
            </a:r>
            <a:r>
              <a:rPr lang="ru-RU" sz="1050" dirty="0">
                <a:solidFill>
                  <a:srgbClr val="000099"/>
                </a:solidFill>
              </a:rPr>
              <a:t>иллюстрации рассмотрим следующий отрывок документа "письмо клиенту", который содержит </a:t>
            </a:r>
            <a:r>
              <a:rPr lang="ru-RU" sz="1050" dirty="0" err="1">
                <a:solidFill>
                  <a:srgbClr val="000099"/>
                </a:solidFill>
              </a:rPr>
              <a:t>теже</a:t>
            </a:r>
            <a:r>
              <a:rPr lang="ru-RU" sz="1050" dirty="0">
                <a:solidFill>
                  <a:srgbClr val="000099"/>
                </a:solidFill>
              </a:rPr>
              <a:t> элементы, что и заказ на покупку. Отрывок письма клиенту</a:t>
            </a:r>
            <a:r>
              <a:rPr lang="ru-RU" sz="1050" dirty="0" smtClean="0">
                <a:solidFill>
                  <a:srgbClr val="000099"/>
                </a:solidFill>
              </a:rPr>
              <a:t>:</a:t>
            </a:r>
            <a:endParaRPr lang="en-US" sz="1050" dirty="0" smtClean="0">
              <a:solidFill>
                <a:srgbClr val="000099"/>
              </a:solidFill>
            </a:endParaRPr>
          </a:p>
        </p:txBody>
      </p:sp>
      <p:sp>
        <p:nvSpPr>
          <p:cNvPr id="3" name="Прямоугольник 2"/>
          <p:cNvSpPr/>
          <p:nvPr/>
        </p:nvSpPr>
        <p:spPr>
          <a:xfrm>
            <a:off x="4615720" y="1059582"/>
            <a:ext cx="4572000" cy="964880"/>
          </a:xfrm>
          <a:prstGeom prst="rect">
            <a:avLst/>
          </a:prstGeom>
        </p:spPr>
        <p:txBody>
          <a:bodyPr>
            <a:spAutoFit/>
          </a:bodyPr>
          <a:lstStyle/>
          <a:p>
            <a:pPr lvl="0" algn="just">
              <a:lnSpc>
                <a:spcPct val="90000"/>
              </a:lnSpc>
            </a:pPr>
            <a:r>
              <a:rPr lang="en-US" sz="1050" dirty="0">
                <a:solidFill>
                  <a:srgbClr val="009900"/>
                </a:solidFill>
              </a:rPr>
              <a:t>&lt;</a:t>
            </a:r>
            <a:r>
              <a:rPr lang="en-US" sz="1050" dirty="0" err="1">
                <a:solidFill>
                  <a:srgbClr val="009900"/>
                </a:solidFill>
              </a:rPr>
              <a:t>letterBody</a:t>
            </a:r>
            <a:r>
              <a:rPr lang="en-US" sz="1050" dirty="0">
                <a:solidFill>
                  <a:srgbClr val="009900"/>
                </a:solidFill>
              </a:rPr>
              <a:t>&gt;</a:t>
            </a:r>
          </a:p>
          <a:p>
            <a:pPr lvl="0" algn="just">
              <a:lnSpc>
                <a:spcPct val="90000"/>
              </a:lnSpc>
            </a:pPr>
            <a:r>
              <a:rPr lang="en-US" sz="1050" dirty="0">
                <a:solidFill>
                  <a:srgbClr val="009900"/>
                </a:solidFill>
              </a:rPr>
              <a:t>&lt;salutation&gt;Dear Mr.&lt;name&gt;Robert Smith&lt;/name&gt;.&lt;/salutation&gt;</a:t>
            </a:r>
          </a:p>
          <a:p>
            <a:pPr lvl="0" algn="just">
              <a:lnSpc>
                <a:spcPct val="90000"/>
              </a:lnSpc>
            </a:pPr>
            <a:r>
              <a:rPr lang="en-US" sz="1050" dirty="0">
                <a:solidFill>
                  <a:srgbClr val="009900"/>
                </a:solidFill>
              </a:rPr>
              <a:t>Your order of &lt;quantity&gt;1&lt;/quantity&gt; &lt;</a:t>
            </a:r>
            <a:r>
              <a:rPr lang="en-US" sz="1050" dirty="0" err="1">
                <a:solidFill>
                  <a:srgbClr val="009900"/>
                </a:solidFill>
              </a:rPr>
              <a:t>productName</a:t>
            </a:r>
            <a:r>
              <a:rPr lang="en-US" sz="1050" dirty="0">
                <a:solidFill>
                  <a:srgbClr val="009900"/>
                </a:solidFill>
              </a:rPr>
              <a:t>&gt;Baby</a:t>
            </a:r>
          </a:p>
          <a:p>
            <a:pPr lvl="0" algn="just">
              <a:lnSpc>
                <a:spcPct val="90000"/>
              </a:lnSpc>
            </a:pPr>
            <a:r>
              <a:rPr lang="en-US" sz="1050" dirty="0">
                <a:solidFill>
                  <a:srgbClr val="009900"/>
                </a:solidFill>
              </a:rPr>
              <a:t>Monitor&lt;/</a:t>
            </a:r>
            <a:r>
              <a:rPr lang="en-US" sz="1050" dirty="0" err="1">
                <a:solidFill>
                  <a:srgbClr val="009900"/>
                </a:solidFill>
              </a:rPr>
              <a:t>productName</a:t>
            </a:r>
            <a:r>
              <a:rPr lang="en-US" sz="1050" dirty="0">
                <a:solidFill>
                  <a:srgbClr val="009900"/>
                </a:solidFill>
              </a:rPr>
              <a:t>&gt; shipped from our warehouse on</a:t>
            </a:r>
          </a:p>
          <a:p>
            <a:pPr lvl="0" algn="just">
              <a:lnSpc>
                <a:spcPct val="90000"/>
              </a:lnSpc>
            </a:pPr>
            <a:r>
              <a:rPr lang="en-US" sz="1050" dirty="0">
                <a:solidFill>
                  <a:srgbClr val="009900"/>
                </a:solidFill>
              </a:rPr>
              <a:t>&lt;</a:t>
            </a:r>
            <a:r>
              <a:rPr lang="en-US" sz="1050" dirty="0" err="1">
                <a:solidFill>
                  <a:srgbClr val="009900"/>
                </a:solidFill>
              </a:rPr>
              <a:t>shipDate</a:t>
            </a:r>
            <a:r>
              <a:rPr lang="en-US" sz="1050" dirty="0">
                <a:solidFill>
                  <a:srgbClr val="009900"/>
                </a:solidFill>
              </a:rPr>
              <a:t>&gt;1999-05-21&lt;/</a:t>
            </a:r>
            <a:r>
              <a:rPr lang="en-US" sz="1050" dirty="0" err="1">
                <a:solidFill>
                  <a:srgbClr val="009900"/>
                </a:solidFill>
              </a:rPr>
              <a:t>shipDate</a:t>
            </a:r>
            <a:r>
              <a:rPr lang="en-US" sz="1050" dirty="0">
                <a:solidFill>
                  <a:srgbClr val="009900"/>
                </a:solidFill>
              </a:rPr>
              <a:t>&gt;. ....</a:t>
            </a:r>
          </a:p>
          <a:p>
            <a:pPr lvl="0" algn="just">
              <a:lnSpc>
                <a:spcPct val="90000"/>
              </a:lnSpc>
            </a:pPr>
            <a:r>
              <a:rPr lang="en-US" sz="1050" dirty="0">
                <a:solidFill>
                  <a:srgbClr val="009900"/>
                </a:solidFill>
              </a:rPr>
              <a:t>&lt;/</a:t>
            </a:r>
            <a:r>
              <a:rPr lang="en-US" sz="1050" dirty="0" err="1">
                <a:solidFill>
                  <a:srgbClr val="009900"/>
                </a:solidFill>
              </a:rPr>
              <a:t>letterBody</a:t>
            </a:r>
            <a:r>
              <a:rPr lang="en-US" sz="1050" dirty="0" smtClean="0">
                <a:solidFill>
                  <a:srgbClr val="009900"/>
                </a:solidFill>
              </a:rPr>
              <a:t>&gt;</a:t>
            </a:r>
          </a:p>
        </p:txBody>
      </p:sp>
      <p:sp>
        <p:nvSpPr>
          <p:cNvPr id="9" name="Прямоугольник 8"/>
          <p:cNvSpPr/>
          <p:nvPr/>
        </p:nvSpPr>
        <p:spPr>
          <a:xfrm>
            <a:off x="0" y="1077463"/>
            <a:ext cx="4716016" cy="3582519"/>
          </a:xfrm>
          <a:prstGeom prst="rect">
            <a:avLst/>
          </a:prstGeom>
        </p:spPr>
        <p:txBody>
          <a:bodyPr wrap="square">
            <a:spAutoFit/>
          </a:bodyPr>
          <a:lstStyle/>
          <a:p>
            <a:pPr lvl="0" algn="just">
              <a:lnSpc>
                <a:spcPct val="90000"/>
              </a:lnSpc>
            </a:pPr>
            <a:r>
              <a:rPr lang="ru-RU" sz="1050" dirty="0">
                <a:solidFill>
                  <a:srgbClr val="000099"/>
                </a:solidFill>
              </a:rPr>
              <a:t>Обратите внимание на текст, появляющийся между элементами и их дочерними </a:t>
            </a:r>
            <a:r>
              <a:rPr lang="ru-RU" sz="1050" dirty="0" err="1">
                <a:solidFill>
                  <a:srgbClr val="000099"/>
                </a:solidFill>
              </a:rPr>
              <a:t>подэлементами</a:t>
            </a:r>
            <a:r>
              <a:rPr lang="ru-RU" sz="1050" dirty="0">
                <a:solidFill>
                  <a:srgbClr val="000099"/>
                </a:solidFill>
              </a:rPr>
              <a:t>. Текст появляется между элементами </a:t>
            </a:r>
            <a:r>
              <a:rPr lang="ru-RU" sz="1050" dirty="0" err="1">
                <a:solidFill>
                  <a:srgbClr val="000099"/>
                </a:solidFill>
              </a:rPr>
              <a:t>salutation</a:t>
            </a:r>
            <a:r>
              <a:rPr lang="ru-RU" sz="1050" dirty="0">
                <a:solidFill>
                  <a:srgbClr val="000099"/>
                </a:solidFill>
              </a:rPr>
              <a:t>, </a:t>
            </a:r>
            <a:r>
              <a:rPr lang="ru-RU" sz="1050" dirty="0" err="1">
                <a:solidFill>
                  <a:srgbClr val="000099"/>
                </a:solidFill>
              </a:rPr>
              <a:t>quantity</a:t>
            </a:r>
            <a:r>
              <a:rPr lang="ru-RU" sz="1050" dirty="0">
                <a:solidFill>
                  <a:srgbClr val="000099"/>
                </a:solidFill>
              </a:rPr>
              <a:t>, </a:t>
            </a:r>
            <a:r>
              <a:rPr lang="ru-RU" sz="1050" dirty="0" err="1">
                <a:solidFill>
                  <a:srgbClr val="000099"/>
                </a:solidFill>
              </a:rPr>
              <a:t>productName</a:t>
            </a:r>
            <a:r>
              <a:rPr lang="ru-RU" sz="1050" dirty="0">
                <a:solidFill>
                  <a:srgbClr val="000099"/>
                </a:solidFill>
              </a:rPr>
              <a:t> и </a:t>
            </a:r>
            <a:r>
              <a:rPr lang="ru-RU" sz="1050" dirty="0" err="1">
                <a:solidFill>
                  <a:srgbClr val="000099"/>
                </a:solidFill>
              </a:rPr>
              <a:t>shipDate</a:t>
            </a:r>
            <a:r>
              <a:rPr lang="ru-RU" sz="1050" dirty="0">
                <a:solidFill>
                  <a:srgbClr val="000099"/>
                </a:solidFill>
              </a:rPr>
              <a:t>, которые являются дочерними элементами </a:t>
            </a:r>
            <a:r>
              <a:rPr lang="ru-RU" sz="1050" dirty="0" err="1">
                <a:solidFill>
                  <a:srgbClr val="000099"/>
                </a:solidFill>
              </a:rPr>
              <a:t>letterBody</a:t>
            </a:r>
            <a:r>
              <a:rPr lang="ru-RU" sz="1050" dirty="0">
                <a:solidFill>
                  <a:srgbClr val="000099"/>
                </a:solidFill>
              </a:rPr>
              <a:t>. Ниже приводится отрывок схемы содержащий объявление </a:t>
            </a:r>
            <a:r>
              <a:rPr lang="ru-RU" sz="1050" dirty="0" err="1">
                <a:solidFill>
                  <a:srgbClr val="000099"/>
                </a:solidFill>
              </a:rPr>
              <a:t>letterBody</a:t>
            </a:r>
            <a:r>
              <a:rPr lang="ru-RU" sz="1050" dirty="0" smtClean="0">
                <a:solidFill>
                  <a:srgbClr val="000099"/>
                </a:solidFill>
              </a:rPr>
              <a:t>.</a:t>
            </a:r>
            <a:endParaRPr lang="ru-RU" sz="1050" dirty="0">
              <a:solidFill>
                <a:srgbClr val="000099"/>
              </a:solidFill>
            </a:endParaRPr>
          </a:p>
          <a:p>
            <a:pPr lvl="0" algn="just">
              <a:lnSpc>
                <a:spcPct val="90000"/>
              </a:lnSpc>
            </a:pPr>
            <a:r>
              <a:rPr lang="ru-RU" sz="1050" dirty="0">
                <a:solidFill>
                  <a:srgbClr val="000099"/>
                </a:solidFill>
              </a:rPr>
              <a:t>Отрывок XML-схемы документа "письмо клиенту" c объявлением </a:t>
            </a:r>
            <a:r>
              <a:rPr lang="ru-RU" sz="1050" dirty="0" err="1">
                <a:solidFill>
                  <a:srgbClr val="000099"/>
                </a:solidFill>
              </a:rPr>
              <a:t>letterBody</a:t>
            </a:r>
            <a:r>
              <a:rPr lang="ru-RU" sz="1050" dirty="0" smtClean="0">
                <a:solidFill>
                  <a:srgbClr val="000099"/>
                </a:solidFill>
              </a:rPr>
              <a:t>:</a:t>
            </a:r>
            <a:endParaRPr lang="en-US" sz="1050" dirty="0" smtClean="0">
              <a:solidFill>
                <a:srgbClr val="000099"/>
              </a:solidFill>
            </a:endParaRPr>
          </a:p>
          <a:p>
            <a:pPr lvl="0" algn="just">
              <a:lnSpc>
                <a:spcPct val="90000"/>
              </a:lnSpc>
            </a:pPr>
            <a:r>
              <a:rPr lang="ru-RU" sz="1050" dirty="0">
                <a:solidFill>
                  <a:srgbClr val="000099"/>
                </a:solidFill>
              </a:rPr>
              <a:t>Элементы, появляющиеся в письме клиенту объявлены, и их типы определены, с помощью операторов </a:t>
            </a:r>
            <a:r>
              <a:rPr lang="ru-RU" sz="1050" dirty="0" err="1">
                <a:solidFill>
                  <a:srgbClr val="000099"/>
                </a:solidFill>
              </a:rPr>
              <a:t>element</a:t>
            </a:r>
            <a:r>
              <a:rPr lang="ru-RU" sz="1050" dirty="0">
                <a:solidFill>
                  <a:srgbClr val="000099"/>
                </a:solidFill>
              </a:rPr>
              <a:t> и </a:t>
            </a:r>
            <a:r>
              <a:rPr lang="ru-RU" sz="1050" dirty="0" err="1">
                <a:solidFill>
                  <a:srgbClr val="000099"/>
                </a:solidFill>
              </a:rPr>
              <a:t>complexType</a:t>
            </a:r>
            <a:r>
              <a:rPr lang="ru-RU" sz="1050" dirty="0">
                <a:solidFill>
                  <a:srgbClr val="000099"/>
                </a:solidFill>
              </a:rPr>
              <a:t> которые мы уже рассматривали. Чтобы разрешить символьным данным появиться между дочерними элементами </a:t>
            </a:r>
            <a:r>
              <a:rPr lang="ru-RU" sz="1050" dirty="0" err="1">
                <a:solidFill>
                  <a:srgbClr val="000099"/>
                </a:solidFill>
              </a:rPr>
              <a:t>letterBody</a:t>
            </a:r>
            <a:r>
              <a:rPr lang="ru-RU" sz="1050" dirty="0">
                <a:solidFill>
                  <a:srgbClr val="000099"/>
                </a:solidFill>
              </a:rPr>
              <a:t>, атрибут </a:t>
            </a:r>
            <a:r>
              <a:rPr lang="ru-RU" sz="1050" dirty="0" err="1">
                <a:solidFill>
                  <a:srgbClr val="000099"/>
                </a:solidFill>
              </a:rPr>
              <a:t>mixed</a:t>
            </a:r>
            <a:r>
              <a:rPr lang="ru-RU" sz="1050" dirty="0">
                <a:solidFill>
                  <a:srgbClr val="000099"/>
                </a:solidFill>
              </a:rPr>
              <a:t> в операторе определения типа равен </a:t>
            </a:r>
            <a:r>
              <a:rPr lang="ru-RU" sz="1050" dirty="0" err="1">
                <a:solidFill>
                  <a:srgbClr val="000099"/>
                </a:solidFill>
              </a:rPr>
              <a:t>true</a:t>
            </a:r>
            <a:r>
              <a:rPr lang="ru-RU" sz="1050" dirty="0" smtClean="0">
                <a:solidFill>
                  <a:srgbClr val="000099"/>
                </a:solidFill>
              </a:rPr>
              <a:t>.</a:t>
            </a:r>
            <a:endParaRPr lang="ru-RU" sz="1050" dirty="0">
              <a:solidFill>
                <a:srgbClr val="000099"/>
              </a:solidFill>
            </a:endParaRPr>
          </a:p>
          <a:p>
            <a:pPr lvl="0" algn="just">
              <a:lnSpc>
                <a:spcPct val="90000"/>
              </a:lnSpc>
            </a:pPr>
            <a:r>
              <a:rPr lang="ru-RU" sz="1050" dirty="0">
                <a:solidFill>
                  <a:srgbClr val="000099"/>
                </a:solidFill>
              </a:rPr>
              <a:t>Обратите внимание, что смешанная модель, задаваемая XML-схемой, существенно отличается от смешанной модели принятой XML 1.0 (http://www.w3.org/TR/2000/REC-xml-20001006). В смешанной модели задаваемой XML-схемой порядок и число дочерних элементов, появляющихся в документе-образце должны согласовываться с порядком и номером дочерних элементов, указанных в XML-схеме. Напротив, в смешанной модели XML 1.0, порядок и число дочерних элементов, появляющихся в документе не ограничивается. В общем, применение XML-схемы, позволяет полностью контролировать применение смешанной модели содержимого элемента в отличие от смешанной модели XML 1.0, которая обеспечивает частичную проверку содержимого элемента.</a:t>
            </a:r>
            <a:endParaRPr lang="en-US" sz="1050" dirty="0">
              <a:solidFill>
                <a:srgbClr val="000099"/>
              </a:solidFill>
            </a:endParaRPr>
          </a:p>
        </p:txBody>
      </p:sp>
      <p:sp>
        <p:nvSpPr>
          <p:cNvPr id="11" name="Прямоугольник 10"/>
          <p:cNvSpPr/>
          <p:nvPr/>
        </p:nvSpPr>
        <p:spPr>
          <a:xfrm>
            <a:off x="4635888" y="2024462"/>
            <a:ext cx="5814392" cy="2564548"/>
          </a:xfrm>
          <a:prstGeom prst="rect">
            <a:avLst/>
          </a:prstGeom>
        </p:spPr>
        <p:txBody>
          <a:bodyPr wrap="square">
            <a:spAutoFit/>
          </a:bodyPr>
          <a:lstStyle/>
          <a:p>
            <a:pPr lvl="0" algn="just">
              <a:lnSpc>
                <a:spcPct val="90000"/>
              </a:lnSpc>
            </a:pPr>
            <a:r>
              <a:rPr lang="en-US" sz="1050" dirty="0">
                <a:solidFill>
                  <a:srgbClr val="009900"/>
                </a:solidFill>
              </a:rPr>
              <a:t>&lt;</a:t>
            </a:r>
            <a:r>
              <a:rPr lang="en-US" sz="1050" dirty="0" err="1">
                <a:solidFill>
                  <a:srgbClr val="009900"/>
                </a:solidFill>
              </a:rPr>
              <a:t>xsd:element</a:t>
            </a:r>
            <a:r>
              <a:rPr lang="en-US" sz="1050" dirty="0">
                <a:solidFill>
                  <a:srgbClr val="009900"/>
                </a:solidFill>
              </a:rPr>
              <a:t> name="</a:t>
            </a:r>
            <a:r>
              <a:rPr lang="en-US" sz="1050" dirty="0" err="1">
                <a:solidFill>
                  <a:srgbClr val="009900"/>
                </a:solidFill>
              </a:rPr>
              <a:t>letterBody</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xsd:complexType</a:t>
            </a:r>
            <a:r>
              <a:rPr lang="en-US" sz="1050" dirty="0">
                <a:solidFill>
                  <a:srgbClr val="009900"/>
                </a:solidFill>
              </a:rPr>
              <a:t> mixed="true"&gt;</a:t>
            </a:r>
          </a:p>
          <a:p>
            <a:pPr lvl="0" algn="just">
              <a:lnSpc>
                <a:spcPct val="90000"/>
              </a:lnSpc>
            </a:pPr>
            <a:r>
              <a:rPr lang="en-US" sz="1050" dirty="0">
                <a:solidFill>
                  <a:srgbClr val="009900"/>
                </a:solidFill>
              </a:rPr>
              <a:t>    &lt;</a:t>
            </a:r>
            <a:r>
              <a:rPr lang="en-US" sz="1050" dirty="0" err="1">
                <a:solidFill>
                  <a:srgbClr val="009900"/>
                </a:solidFill>
              </a:rPr>
              <a:t>xsd:sequence</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xsd:element</a:t>
            </a:r>
            <a:r>
              <a:rPr lang="en-US" sz="1050" dirty="0">
                <a:solidFill>
                  <a:srgbClr val="009900"/>
                </a:solidFill>
              </a:rPr>
              <a:t> name="salutation"&gt;</a:t>
            </a:r>
          </a:p>
          <a:p>
            <a:pPr lvl="0" algn="just">
              <a:lnSpc>
                <a:spcPct val="90000"/>
              </a:lnSpc>
            </a:pPr>
            <a:r>
              <a:rPr lang="en-US" sz="1050" dirty="0">
                <a:solidFill>
                  <a:srgbClr val="009900"/>
                </a:solidFill>
              </a:rPr>
              <a:t>        &lt;</a:t>
            </a:r>
            <a:r>
              <a:rPr lang="en-US" sz="1050" dirty="0" err="1">
                <a:solidFill>
                  <a:srgbClr val="009900"/>
                </a:solidFill>
              </a:rPr>
              <a:t>xsd:complexType</a:t>
            </a:r>
            <a:r>
              <a:rPr lang="en-US" sz="1050" dirty="0">
                <a:solidFill>
                  <a:srgbClr val="009900"/>
                </a:solidFill>
              </a:rPr>
              <a:t> mixed="true"&gt;</a:t>
            </a:r>
          </a:p>
          <a:p>
            <a:pPr lvl="0" algn="just">
              <a:lnSpc>
                <a:spcPct val="90000"/>
              </a:lnSpc>
            </a:pPr>
            <a:r>
              <a:rPr lang="en-US" sz="1050" dirty="0">
                <a:solidFill>
                  <a:srgbClr val="009900"/>
                </a:solidFill>
              </a:rPr>
              <a:t>          &lt;</a:t>
            </a:r>
            <a:r>
              <a:rPr lang="en-US" sz="1050" dirty="0" err="1">
                <a:solidFill>
                  <a:srgbClr val="009900"/>
                </a:solidFill>
              </a:rPr>
              <a:t>xsd:sequence</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xsd:element</a:t>
            </a:r>
            <a:r>
              <a:rPr lang="en-US" sz="1050" dirty="0">
                <a:solidFill>
                  <a:srgbClr val="009900"/>
                </a:solidFill>
              </a:rPr>
              <a:t> name="name" type="</a:t>
            </a:r>
            <a:r>
              <a:rPr lang="en-US" sz="1050" dirty="0" err="1">
                <a:solidFill>
                  <a:srgbClr val="009900"/>
                </a:solidFill>
              </a:rPr>
              <a:t>xsd:string</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xsd:sequence</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xsd:complexType</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xsd:element</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xsd:element</a:t>
            </a:r>
            <a:r>
              <a:rPr lang="en-US" sz="1050" dirty="0">
                <a:solidFill>
                  <a:srgbClr val="009900"/>
                </a:solidFill>
              </a:rPr>
              <a:t> name="quantity"    type="</a:t>
            </a:r>
            <a:r>
              <a:rPr lang="en-US" sz="1050" dirty="0" err="1">
                <a:solidFill>
                  <a:srgbClr val="009900"/>
                </a:solidFill>
              </a:rPr>
              <a:t>xsd:positiveInteger</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xsd:element</a:t>
            </a:r>
            <a:r>
              <a:rPr lang="en-US" sz="1050" dirty="0">
                <a:solidFill>
                  <a:srgbClr val="009900"/>
                </a:solidFill>
              </a:rPr>
              <a:t> name="</a:t>
            </a:r>
            <a:r>
              <a:rPr lang="en-US" sz="1050" dirty="0" err="1">
                <a:solidFill>
                  <a:srgbClr val="009900"/>
                </a:solidFill>
              </a:rPr>
              <a:t>productName</a:t>
            </a:r>
            <a:r>
              <a:rPr lang="en-US" sz="1050" dirty="0">
                <a:solidFill>
                  <a:srgbClr val="009900"/>
                </a:solidFill>
              </a:rPr>
              <a:t>" type="</a:t>
            </a:r>
            <a:r>
              <a:rPr lang="en-US" sz="1050" dirty="0" err="1">
                <a:solidFill>
                  <a:srgbClr val="009900"/>
                </a:solidFill>
              </a:rPr>
              <a:t>xsd:string</a:t>
            </a:r>
            <a:r>
              <a:rPr lang="en-US" sz="1050" dirty="0">
                <a:solidFill>
                  <a:srgbClr val="009900"/>
                </a:solidFill>
              </a:rPr>
              <a:t>"/&gt;</a:t>
            </a:r>
          </a:p>
          <a:p>
            <a:pPr lvl="0" algn="just">
              <a:lnSpc>
                <a:spcPct val="90000"/>
              </a:lnSpc>
            </a:pPr>
            <a:r>
              <a:rPr lang="en-US" sz="1050" dirty="0">
                <a:solidFill>
                  <a:srgbClr val="009900"/>
                </a:solidFill>
              </a:rPr>
              <a:t>      &lt;</a:t>
            </a:r>
            <a:r>
              <a:rPr lang="en-US" sz="1050" dirty="0" err="1">
                <a:solidFill>
                  <a:srgbClr val="009900"/>
                </a:solidFill>
              </a:rPr>
              <a:t>xsd:element</a:t>
            </a:r>
            <a:r>
              <a:rPr lang="en-US" sz="1050" dirty="0">
                <a:solidFill>
                  <a:srgbClr val="009900"/>
                </a:solidFill>
              </a:rPr>
              <a:t> name="</a:t>
            </a:r>
            <a:r>
              <a:rPr lang="en-US" sz="1050" dirty="0" err="1">
                <a:solidFill>
                  <a:srgbClr val="009900"/>
                </a:solidFill>
              </a:rPr>
              <a:t>shipDate</a:t>
            </a:r>
            <a:r>
              <a:rPr lang="en-US" sz="1050" dirty="0">
                <a:solidFill>
                  <a:srgbClr val="009900"/>
                </a:solidFill>
              </a:rPr>
              <a:t>"    type="</a:t>
            </a:r>
            <a:r>
              <a:rPr lang="en-US" sz="1050" dirty="0" err="1">
                <a:solidFill>
                  <a:srgbClr val="009900"/>
                </a:solidFill>
              </a:rPr>
              <a:t>xsd:date</a:t>
            </a:r>
            <a:r>
              <a:rPr lang="en-US" sz="1050" dirty="0">
                <a:solidFill>
                  <a:srgbClr val="009900"/>
                </a:solidFill>
              </a:rPr>
              <a:t>" </a:t>
            </a:r>
            <a:r>
              <a:rPr lang="en-US" sz="1050" dirty="0" err="1">
                <a:solidFill>
                  <a:srgbClr val="009900"/>
                </a:solidFill>
              </a:rPr>
              <a:t>minOccurs</a:t>
            </a:r>
            <a:r>
              <a:rPr lang="en-US" sz="1050" dirty="0">
                <a:solidFill>
                  <a:srgbClr val="009900"/>
                </a:solidFill>
              </a:rPr>
              <a:t>="0</a:t>
            </a:r>
            <a:r>
              <a:rPr lang="en-US" sz="1050" dirty="0" smtClean="0">
                <a:solidFill>
                  <a:srgbClr val="009900"/>
                </a:solidFill>
              </a:rPr>
              <a:t>"/&gt;</a:t>
            </a:r>
          </a:p>
          <a:p>
            <a:pPr lvl="0" algn="just">
              <a:lnSpc>
                <a:spcPct val="90000"/>
              </a:lnSpc>
            </a:pPr>
            <a:r>
              <a:rPr lang="en-US" sz="1050" dirty="0" smtClean="0">
                <a:solidFill>
                  <a:srgbClr val="009900"/>
                </a:solidFill>
              </a:rPr>
              <a:t>      &lt;!-- </a:t>
            </a:r>
            <a:r>
              <a:rPr lang="en-US" sz="1050" dirty="0">
                <a:solidFill>
                  <a:srgbClr val="009900"/>
                </a:solidFill>
              </a:rPr>
              <a:t>etc. --&gt;</a:t>
            </a:r>
          </a:p>
          <a:p>
            <a:pPr lvl="0" algn="just">
              <a:lnSpc>
                <a:spcPct val="90000"/>
              </a:lnSpc>
            </a:pPr>
            <a:r>
              <a:rPr lang="en-US" sz="1050" dirty="0" smtClean="0">
                <a:solidFill>
                  <a:srgbClr val="009900"/>
                </a:solidFill>
              </a:rPr>
              <a:t>    &lt;/</a:t>
            </a:r>
            <a:r>
              <a:rPr lang="en-US" sz="1050" dirty="0" err="1" smtClean="0">
                <a:solidFill>
                  <a:srgbClr val="009900"/>
                </a:solidFill>
              </a:rPr>
              <a:t>xsd:sequence</a:t>
            </a:r>
            <a:r>
              <a:rPr lang="en-US" sz="1050" dirty="0" smtClean="0">
                <a:solidFill>
                  <a:srgbClr val="009900"/>
                </a:solidFill>
              </a:rPr>
              <a:t>&gt;</a:t>
            </a:r>
          </a:p>
          <a:p>
            <a:pPr lvl="0" algn="just">
              <a:lnSpc>
                <a:spcPct val="90000"/>
              </a:lnSpc>
            </a:pPr>
            <a:r>
              <a:rPr lang="en-US" sz="1050" dirty="0" smtClean="0">
                <a:solidFill>
                  <a:srgbClr val="009900"/>
                </a:solidFill>
              </a:rPr>
              <a:t>  </a:t>
            </a:r>
            <a:r>
              <a:rPr lang="en-US" sz="1050" dirty="0">
                <a:solidFill>
                  <a:srgbClr val="009900"/>
                </a:solidFill>
              </a:rPr>
              <a:t>&lt;/</a:t>
            </a:r>
            <a:r>
              <a:rPr lang="en-US" sz="1050" dirty="0" err="1">
                <a:solidFill>
                  <a:srgbClr val="009900"/>
                </a:solidFill>
              </a:rPr>
              <a:t>xsd:complexType</a:t>
            </a:r>
            <a:r>
              <a:rPr lang="en-US" sz="1050" dirty="0">
                <a:solidFill>
                  <a:srgbClr val="009900"/>
                </a:solidFill>
              </a:rPr>
              <a:t>&gt;</a:t>
            </a:r>
          </a:p>
          <a:p>
            <a:pPr lvl="0" algn="just">
              <a:lnSpc>
                <a:spcPct val="90000"/>
              </a:lnSpc>
            </a:pPr>
            <a:r>
              <a:rPr lang="en-US" sz="1050" dirty="0">
                <a:solidFill>
                  <a:srgbClr val="009900"/>
                </a:solidFill>
              </a:rPr>
              <a:t>&lt;/</a:t>
            </a:r>
            <a:r>
              <a:rPr lang="en-US" sz="1050" dirty="0" err="1">
                <a:solidFill>
                  <a:srgbClr val="009900"/>
                </a:solidFill>
              </a:rPr>
              <a:t>xsd:element</a:t>
            </a:r>
            <a:r>
              <a:rPr lang="en-US" sz="1050" dirty="0">
                <a:solidFill>
                  <a:srgbClr val="009900"/>
                </a:solidFill>
              </a:rPr>
              <a:t>&gt;</a:t>
            </a:r>
            <a:endParaRPr lang="ru-RU" sz="1050" dirty="0">
              <a:solidFill>
                <a:srgbClr val="009900"/>
              </a:solidFill>
            </a:endParaRPr>
          </a:p>
        </p:txBody>
      </p:sp>
    </p:spTree>
    <p:extLst>
      <p:ext uri="{BB962C8B-B14F-4D97-AF65-F5344CB8AC3E}">
        <p14:creationId xmlns:p14="http://schemas.microsoft.com/office/powerpoint/2010/main" val="2661278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Пустое содержимое</a:t>
            </a:r>
            <a:endParaRPr lang="ru-RU" sz="2000" b="1" dirty="0">
              <a:solidFill>
                <a:srgbClr val="000099"/>
              </a:solidFill>
            </a:endParaRPr>
          </a:p>
        </p:txBody>
      </p:sp>
      <p:sp>
        <p:nvSpPr>
          <p:cNvPr id="8" name="Прямоугольник 7"/>
          <p:cNvSpPr/>
          <p:nvPr/>
        </p:nvSpPr>
        <p:spPr>
          <a:xfrm>
            <a:off x="0" y="461651"/>
            <a:ext cx="9144000" cy="923330"/>
          </a:xfrm>
          <a:prstGeom prst="rect">
            <a:avLst/>
          </a:prstGeom>
        </p:spPr>
        <p:txBody>
          <a:bodyPr wrap="square">
            <a:spAutoFit/>
          </a:bodyPr>
          <a:lstStyle/>
          <a:p>
            <a:pPr algn="just">
              <a:lnSpc>
                <a:spcPct val="90000"/>
              </a:lnSpc>
            </a:pPr>
            <a:r>
              <a:rPr lang="ru-RU" sz="1200" dirty="0">
                <a:solidFill>
                  <a:srgbClr val="000099"/>
                </a:solidFill>
              </a:rPr>
              <a:t>Теперь предположим, что элемент </a:t>
            </a:r>
            <a:r>
              <a:rPr lang="ru-RU" sz="1200" dirty="0" err="1">
                <a:solidFill>
                  <a:srgbClr val="000099"/>
                </a:solidFill>
              </a:rPr>
              <a:t>internationalPrice</a:t>
            </a:r>
            <a:r>
              <a:rPr lang="ru-RU" sz="1200" dirty="0">
                <a:solidFill>
                  <a:srgbClr val="000099"/>
                </a:solidFill>
              </a:rPr>
              <a:t> будет задавать наименование валюты и цену как значения атрибутов, а не как значение атрибута и содержимого элемента. Например</a:t>
            </a:r>
            <a:r>
              <a:rPr lang="ru-RU" sz="1200" dirty="0" smtClean="0">
                <a:solidFill>
                  <a:srgbClr val="000099"/>
                </a:solidFill>
              </a:rPr>
              <a:t>:</a:t>
            </a:r>
            <a:r>
              <a:rPr lang="en-US" sz="1200" dirty="0" smtClean="0">
                <a:solidFill>
                  <a:srgbClr val="000099"/>
                </a:solidFill>
              </a:rPr>
              <a:t> </a:t>
            </a:r>
            <a:r>
              <a:rPr lang="en-US" sz="1200" dirty="0">
                <a:solidFill>
                  <a:srgbClr val="009900"/>
                </a:solidFill>
              </a:rPr>
              <a:t>&lt;</a:t>
            </a:r>
            <a:r>
              <a:rPr lang="en-US" sz="1200" dirty="0" err="1">
                <a:solidFill>
                  <a:srgbClr val="009900"/>
                </a:solidFill>
              </a:rPr>
              <a:t>internationalPrice</a:t>
            </a:r>
            <a:r>
              <a:rPr lang="en-US" sz="1200" dirty="0">
                <a:solidFill>
                  <a:srgbClr val="009900"/>
                </a:solidFill>
              </a:rPr>
              <a:t> currency="EUR" value="423.46</a:t>
            </a:r>
            <a:r>
              <a:rPr lang="en-US" sz="1200" dirty="0" smtClean="0">
                <a:solidFill>
                  <a:srgbClr val="009900"/>
                </a:solidFill>
              </a:rPr>
              <a:t>"/&gt;</a:t>
            </a:r>
          </a:p>
          <a:p>
            <a:pPr algn="just">
              <a:lnSpc>
                <a:spcPct val="90000"/>
              </a:lnSpc>
            </a:pPr>
            <a:r>
              <a:rPr lang="ru-RU" sz="1200" dirty="0">
                <a:solidFill>
                  <a:srgbClr val="000099"/>
                </a:solidFill>
              </a:rPr>
              <a:t>Такой элемент вообще не имеет никакого содержания. Чтобы определить тип, содержание которого пусто, мы по существу, определяем тип, который позволяет включать в его состав только </a:t>
            </a:r>
            <a:r>
              <a:rPr lang="ru-RU" sz="1200" dirty="0" err="1">
                <a:solidFill>
                  <a:srgbClr val="000099"/>
                </a:solidFill>
              </a:rPr>
              <a:t>подэлементы</a:t>
            </a:r>
            <a:r>
              <a:rPr lang="ru-RU" sz="1200" dirty="0">
                <a:solidFill>
                  <a:srgbClr val="000099"/>
                </a:solidFill>
              </a:rPr>
              <a:t>, но при этом не объявляем никаких </a:t>
            </a:r>
            <a:r>
              <a:rPr lang="ru-RU" sz="1200" dirty="0" smtClean="0">
                <a:solidFill>
                  <a:srgbClr val="000099"/>
                </a:solidFill>
              </a:rPr>
              <a:t>элементов.</a:t>
            </a:r>
            <a:r>
              <a:rPr lang="en-US" sz="1200" dirty="0" smtClean="0">
                <a:solidFill>
                  <a:srgbClr val="000099"/>
                </a:solidFill>
              </a:rPr>
              <a:t> </a:t>
            </a:r>
            <a:r>
              <a:rPr lang="ru-RU" sz="1200" dirty="0" smtClean="0">
                <a:solidFill>
                  <a:srgbClr val="000099"/>
                </a:solidFill>
              </a:rPr>
              <a:t>Пустой </a:t>
            </a:r>
            <a:r>
              <a:rPr lang="ru-RU" sz="1200" dirty="0">
                <a:solidFill>
                  <a:srgbClr val="000099"/>
                </a:solidFill>
              </a:rPr>
              <a:t>комплексный тип</a:t>
            </a:r>
            <a:r>
              <a:rPr lang="ru-RU" sz="1200" dirty="0" smtClean="0">
                <a:solidFill>
                  <a:srgbClr val="000099"/>
                </a:solidFill>
              </a:rPr>
              <a:t>:</a:t>
            </a:r>
            <a:endParaRPr lang="en-US" sz="1200" dirty="0" smtClean="0">
              <a:solidFill>
                <a:srgbClr val="000099"/>
              </a:solidFill>
            </a:endParaRPr>
          </a:p>
        </p:txBody>
      </p:sp>
      <p:sp>
        <p:nvSpPr>
          <p:cNvPr id="5" name="Прямоугольник 4"/>
          <p:cNvSpPr/>
          <p:nvPr/>
        </p:nvSpPr>
        <p:spPr>
          <a:xfrm>
            <a:off x="5111552" y="1131590"/>
            <a:ext cx="4032448" cy="2917722"/>
          </a:xfrm>
          <a:prstGeom prst="rect">
            <a:avLst/>
          </a:prstGeom>
        </p:spPr>
        <p:txBody>
          <a:bodyPr wrap="square">
            <a:spAutoFit/>
          </a:bodyPr>
          <a:lstStyle/>
          <a:p>
            <a:pPr lvl="0" algn="just">
              <a:lnSpc>
                <a:spcPct val="90000"/>
              </a:lnSpc>
            </a:pPr>
            <a:r>
              <a:rPr lang="en-US" sz="1200" dirty="0">
                <a:solidFill>
                  <a:srgbClr val="009900"/>
                </a:solidFill>
              </a:rPr>
              <a:t>&lt;</a:t>
            </a:r>
            <a:r>
              <a:rPr lang="en-US" sz="1200" dirty="0" err="1">
                <a:solidFill>
                  <a:srgbClr val="009900"/>
                </a:solidFill>
              </a:rPr>
              <a:t>xsd:element</a:t>
            </a:r>
            <a:r>
              <a:rPr lang="en-US" sz="1200" dirty="0">
                <a:solidFill>
                  <a:srgbClr val="009900"/>
                </a:solidFill>
              </a:rPr>
              <a:t> name="</a:t>
            </a:r>
            <a:r>
              <a:rPr lang="en-US" sz="1200" dirty="0" err="1">
                <a:solidFill>
                  <a:srgbClr val="009900"/>
                </a:solidFill>
              </a:rPr>
              <a:t>internationalPrice</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xsd:complexType</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xsd:complexContent</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xsd:restriction</a:t>
            </a:r>
            <a:r>
              <a:rPr lang="en-US" sz="1200" dirty="0">
                <a:solidFill>
                  <a:srgbClr val="009900"/>
                </a:solidFill>
              </a:rPr>
              <a:t> base="</a:t>
            </a:r>
            <a:r>
              <a:rPr lang="en-US" sz="1200" dirty="0" err="1">
                <a:solidFill>
                  <a:srgbClr val="009900"/>
                </a:solidFill>
              </a:rPr>
              <a:t>xsd:anyType</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xsd:attribute</a:t>
            </a:r>
            <a:r>
              <a:rPr lang="en-US" sz="1200" dirty="0">
                <a:solidFill>
                  <a:srgbClr val="009900"/>
                </a:solidFill>
              </a:rPr>
              <a:t> name="currency" type="</a:t>
            </a:r>
            <a:r>
              <a:rPr lang="en-US" sz="1200" dirty="0" err="1">
                <a:solidFill>
                  <a:srgbClr val="009900"/>
                </a:solidFill>
              </a:rPr>
              <a:t>xsd:string</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xsd:attribute</a:t>
            </a:r>
            <a:r>
              <a:rPr lang="en-US" sz="1200" dirty="0">
                <a:solidFill>
                  <a:srgbClr val="009900"/>
                </a:solidFill>
              </a:rPr>
              <a:t> name="value"    type="</a:t>
            </a:r>
            <a:r>
              <a:rPr lang="en-US" sz="1200" dirty="0" err="1">
                <a:solidFill>
                  <a:srgbClr val="009900"/>
                </a:solidFill>
              </a:rPr>
              <a:t>xsd:decimal</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xsd:restriction</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xsd:complexContent</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xsd:complexType</a:t>
            </a:r>
            <a:r>
              <a:rPr lang="en-US" sz="1200" dirty="0">
                <a:solidFill>
                  <a:srgbClr val="009900"/>
                </a:solidFill>
              </a:rPr>
              <a:t>&gt;</a:t>
            </a:r>
          </a:p>
          <a:p>
            <a:pPr lvl="0" algn="just">
              <a:lnSpc>
                <a:spcPct val="90000"/>
              </a:lnSpc>
            </a:pPr>
            <a:r>
              <a:rPr lang="en-US" sz="1200" dirty="0">
                <a:solidFill>
                  <a:srgbClr val="009900"/>
                </a:solidFill>
              </a:rPr>
              <a:t>&lt;/</a:t>
            </a:r>
            <a:r>
              <a:rPr lang="en-US" sz="1200" dirty="0" err="1">
                <a:solidFill>
                  <a:srgbClr val="009900"/>
                </a:solidFill>
              </a:rPr>
              <a:t>xsd:element</a:t>
            </a:r>
            <a:r>
              <a:rPr lang="en-US" sz="1200" dirty="0" smtClean="0">
                <a:solidFill>
                  <a:srgbClr val="009900"/>
                </a:solidFill>
              </a:rPr>
              <a:t>&gt;</a:t>
            </a:r>
          </a:p>
          <a:p>
            <a:pPr lvl="0" algn="just">
              <a:lnSpc>
                <a:spcPct val="90000"/>
              </a:lnSpc>
            </a:pPr>
            <a:endParaRPr lang="en-US" sz="1200" dirty="0">
              <a:solidFill>
                <a:srgbClr val="009900"/>
              </a:solidFill>
            </a:endParaRPr>
          </a:p>
          <a:p>
            <a:pPr lvl="0" algn="just">
              <a:lnSpc>
                <a:spcPct val="90000"/>
              </a:lnSpc>
            </a:pPr>
            <a:r>
              <a:rPr lang="en-US" sz="1200" dirty="0">
                <a:solidFill>
                  <a:srgbClr val="009900"/>
                </a:solidFill>
              </a:rPr>
              <a:t>&lt;</a:t>
            </a:r>
            <a:r>
              <a:rPr lang="en-US" sz="1200" dirty="0" err="1">
                <a:solidFill>
                  <a:srgbClr val="009900"/>
                </a:solidFill>
              </a:rPr>
              <a:t>xsd:element</a:t>
            </a:r>
            <a:r>
              <a:rPr lang="en-US" sz="1200" dirty="0">
                <a:solidFill>
                  <a:srgbClr val="009900"/>
                </a:solidFill>
              </a:rPr>
              <a:t> name="</a:t>
            </a:r>
            <a:r>
              <a:rPr lang="en-US" sz="1200" dirty="0" err="1">
                <a:solidFill>
                  <a:srgbClr val="009900"/>
                </a:solidFill>
              </a:rPr>
              <a:t>internationalPrice</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xsd:complexType</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xsd:attribute</a:t>
            </a:r>
            <a:r>
              <a:rPr lang="en-US" sz="1200" dirty="0">
                <a:solidFill>
                  <a:srgbClr val="009900"/>
                </a:solidFill>
              </a:rPr>
              <a:t> name="currency" type="</a:t>
            </a:r>
            <a:r>
              <a:rPr lang="en-US" sz="1200" dirty="0" err="1">
                <a:solidFill>
                  <a:srgbClr val="009900"/>
                </a:solidFill>
              </a:rPr>
              <a:t>xsd:string</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xsd:attribute</a:t>
            </a:r>
            <a:r>
              <a:rPr lang="en-US" sz="1200" dirty="0">
                <a:solidFill>
                  <a:srgbClr val="009900"/>
                </a:solidFill>
              </a:rPr>
              <a:t> name="value"    type="</a:t>
            </a:r>
            <a:r>
              <a:rPr lang="en-US" sz="1200" dirty="0" err="1">
                <a:solidFill>
                  <a:srgbClr val="009900"/>
                </a:solidFill>
              </a:rPr>
              <a:t>xsd:decimal</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xsd:complexType</a:t>
            </a:r>
            <a:r>
              <a:rPr lang="en-US" sz="1200" dirty="0">
                <a:solidFill>
                  <a:srgbClr val="009900"/>
                </a:solidFill>
              </a:rPr>
              <a:t>&gt;</a:t>
            </a:r>
          </a:p>
          <a:p>
            <a:pPr lvl="0" algn="just">
              <a:lnSpc>
                <a:spcPct val="90000"/>
              </a:lnSpc>
            </a:pPr>
            <a:r>
              <a:rPr lang="en-US" sz="1200" dirty="0">
                <a:solidFill>
                  <a:srgbClr val="009900"/>
                </a:solidFill>
              </a:rPr>
              <a:t>&lt;/</a:t>
            </a:r>
            <a:r>
              <a:rPr lang="en-US" sz="1200" dirty="0" err="1">
                <a:solidFill>
                  <a:srgbClr val="009900"/>
                </a:solidFill>
              </a:rPr>
              <a:t>xsd:element</a:t>
            </a:r>
            <a:r>
              <a:rPr lang="en-US" sz="1200" dirty="0">
                <a:solidFill>
                  <a:srgbClr val="009900"/>
                </a:solidFill>
              </a:rPr>
              <a:t>&gt;</a:t>
            </a:r>
            <a:endParaRPr lang="ru-RU" sz="1200" dirty="0">
              <a:solidFill>
                <a:srgbClr val="009900"/>
              </a:solidFill>
            </a:endParaRPr>
          </a:p>
        </p:txBody>
      </p:sp>
      <p:sp>
        <p:nvSpPr>
          <p:cNvPr id="7" name="Прямоугольник 6"/>
          <p:cNvSpPr/>
          <p:nvPr/>
        </p:nvSpPr>
        <p:spPr>
          <a:xfrm>
            <a:off x="0" y="1275606"/>
            <a:ext cx="5111552" cy="3083921"/>
          </a:xfrm>
          <a:prstGeom prst="rect">
            <a:avLst/>
          </a:prstGeom>
        </p:spPr>
        <p:txBody>
          <a:bodyPr wrap="square">
            <a:spAutoFit/>
          </a:bodyPr>
          <a:lstStyle/>
          <a:p>
            <a:pPr lvl="0" algn="just">
              <a:lnSpc>
                <a:spcPct val="90000"/>
              </a:lnSpc>
            </a:pPr>
            <a:r>
              <a:rPr lang="ru-RU" sz="1200" dirty="0">
                <a:solidFill>
                  <a:srgbClr val="000099"/>
                </a:solidFill>
              </a:rPr>
              <a:t>В этом примере, мы определяем анонимный тип с помощью оператора </a:t>
            </a:r>
            <a:r>
              <a:rPr lang="ru-RU" sz="1200" dirty="0" err="1">
                <a:solidFill>
                  <a:srgbClr val="000099"/>
                </a:solidFill>
              </a:rPr>
              <a:t>complexContent</a:t>
            </a:r>
            <a:r>
              <a:rPr lang="ru-RU" sz="1200" dirty="0">
                <a:solidFill>
                  <a:srgbClr val="000099"/>
                </a:solidFill>
              </a:rPr>
              <a:t>, то есть предполагается, что он будет содержать только элементы. Оператор </a:t>
            </a:r>
            <a:r>
              <a:rPr lang="ru-RU" sz="1200" dirty="0" err="1">
                <a:solidFill>
                  <a:srgbClr val="000099"/>
                </a:solidFill>
              </a:rPr>
              <a:t>complexContent</a:t>
            </a:r>
            <a:r>
              <a:rPr lang="ru-RU" sz="1200" dirty="0">
                <a:solidFill>
                  <a:srgbClr val="000099"/>
                </a:solidFill>
              </a:rPr>
              <a:t> говорит о том, что мы намереваемся ограничивать или расширять модель комплексного типа, а элемент </a:t>
            </a:r>
            <a:r>
              <a:rPr lang="ru-RU" sz="1200" dirty="0" err="1">
                <a:solidFill>
                  <a:srgbClr val="000099"/>
                </a:solidFill>
              </a:rPr>
              <a:t>restriction</a:t>
            </a:r>
            <a:r>
              <a:rPr lang="ru-RU" sz="1200" dirty="0">
                <a:solidFill>
                  <a:srgbClr val="000099"/>
                </a:solidFill>
              </a:rPr>
              <a:t> с параметром </a:t>
            </a:r>
            <a:r>
              <a:rPr lang="ru-RU" sz="1200" dirty="0" err="1">
                <a:solidFill>
                  <a:srgbClr val="000099"/>
                </a:solidFill>
              </a:rPr>
              <a:t>anyType</a:t>
            </a:r>
            <a:r>
              <a:rPr lang="ru-RU" sz="1200" dirty="0">
                <a:solidFill>
                  <a:srgbClr val="000099"/>
                </a:solidFill>
              </a:rPr>
              <a:t> объявляет два атрибута, но не задает никакого содержания элемента (более подробно ограничения рассматриваются в подразделе 4.4). В вышеприведенном примере показано как элемент </a:t>
            </a:r>
            <a:r>
              <a:rPr lang="ru-RU" sz="1200" dirty="0" err="1">
                <a:solidFill>
                  <a:srgbClr val="000099"/>
                </a:solidFill>
              </a:rPr>
              <a:t>internationalPrice</a:t>
            </a:r>
            <a:r>
              <a:rPr lang="ru-RU" sz="1200" dirty="0">
                <a:solidFill>
                  <a:srgbClr val="000099"/>
                </a:solidFill>
              </a:rPr>
              <a:t>, объявленный этим способом, может появиться в документе</a:t>
            </a:r>
            <a:r>
              <a:rPr lang="ru-RU" sz="1200" dirty="0" smtClean="0">
                <a:solidFill>
                  <a:srgbClr val="000099"/>
                </a:solidFill>
              </a:rPr>
              <a:t>.</a:t>
            </a:r>
            <a:endParaRPr lang="ru-RU" sz="1200" dirty="0">
              <a:solidFill>
                <a:srgbClr val="000099"/>
              </a:solidFill>
            </a:endParaRPr>
          </a:p>
          <a:p>
            <a:pPr lvl="0" algn="just">
              <a:lnSpc>
                <a:spcPct val="90000"/>
              </a:lnSpc>
            </a:pPr>
            <a:r>
              <a:rPr lang="ru-RU" sz="1200" dirty="0">
                <a:solidFill>
                  <a:srgbClr val="000099"/>
                </a:solidFill>
              </a:rPr>
              <a:t>Предыдущий синтаксис для объявления пустого элемента является относительно подробным. Элемент </a:t>
            </a:r>
            <a:r>
              <a:rPr lang="ru-RU" sz="1200" dirty="0" err="1">
                <a:solidFill>
                  <a:srgbClr val="000099"/>
                </a:solidFill>
              </a:rPr>
              <a:t>internationalPrice</a:t>
            </a:r>
            <a:r>
              <a:rPr lang="ru-RU" sz="1200" dirty="0">
                <a:solidFill>
                  <a:srgbClr val="000099"/>
                </a:solidFill>
              </a:rPr>
              <a:t> можно объявить </a:t>
            </a:r>
            <a:r>
              <a:rPr lang="ru-RU" sz="1200" dirty="0" smtClean="0">
                <a:solidFill>
                  <a:srgbClr val="000099"/>
                </a:solidFill>
              </a:rPr>
              <a:t>короче.</a:t>
            </a:r>
            <a:r>
              <a:rPr lang="en-US" sz="1200" dirty="0" smtClean="0">
                <a:solidFill>
                  <a:srgbClr val="000099"/>
                </a:solidFill>
              </a:rPr>
              <a:t> </a:t>
            </a:r>
            <a:r>
              <a:rPr lang="ru-RU" sz="1200" dirty="0" smtClean="0">
                <a:solidFill>
                  <a:srgbClr val="000099"/>
                </a:solidFill>
              </a:rPr>
              <a:t>Упрощенное </a:t>
            </a:r>
            <a:r>
              <a:rPr lang="ru-RU" sz="1200" dirty="0">
                <a:solidFill>
                  <a:srgbClr val="000099"/>
                </a:solidFill>
              </a:rPr>
              <a:t>объявление пустого комплексного типа</a:t>
            </a:r>
            <a:r>
              <a:rPr lang="ru-RU" sz="1200" dirty="0" smtClean="0">
                <a:solidFill>
                  <a:srgbClr val="000099"/>
                </a:solidFill>
              </a:rPr>
              <a:t>:</a:t>
            </a:r>
            <a:endParaRPr lang="en-US" sz="1200" dirty="0" smtClean="0">
              <a:solidFill>
                <a:srgbClr val="000099"/>
              </a:solidFill>
            </a:endParaRPr>
          </a:p>
          <a:p>
            <a:pPr lvl="0" algn="just">
              <a:lnSpc>
                <a:spcPct val="90000"/>
              </a:lnSpc>
            </a:pPr>
            <a:r>
              <a:rPr lang="ru-RU" sz="1200" dirty="0">
                <a:solidFill>
                  <a:srgbClr val="000099"/>
                </a:solidFill>
              </a:rPr>
              <a:t>Этот компактный синтаксис работает потому, что комплексный тип, определенный без </a:t>
            </a:r>
            <a:r>
              <a:rPr lang="ru-RU" sz="1200" dirty="0" err="1">
                <a:solidFill>
                  <a:srgbClr val="000099"/>
                </a:solidFill>
              </a:rPr>
              <a:t>simpleContent</a:t>
            </a:r>
            <a:r>
              <a:rPr lang="ru-RU" sz="1200" dirty="0">
                <a:solidFill>
                  <a:srgbClr val="000099"/>
                </a:solidFill>
              </a:rPr>
              <a:t> или </a:t>
            </a:r>
            <a:r>
              <a:rPr lang="ru-RU" sz="1200" dirty="0" err="1">
                <a:solidFill>
                  <a:srgbClr val="000099"/>
                </a:solidFill>
              </a:rPr>
              <a:t>complexContent</a:t>
            </a:r>
            <a:r>
              <a:rPr lang="ru-RU" sz="1200" dirty="0">
                <a:solidFill>
                  <a:srgbClr val="000099"/>
                </a:solidFill>
              </a:rPr>
              <a:t> интерпретируется как упрощенное описание комплексного типа, который по умолчанию ограничивается параметром </a:t>
            </a:r>
            <a:r>
              <a:rPr lang="ru-RU" sz="1200" dirty="0" err="1">
                <a:solidFill>
                  <a:srgbClr val="000099"/>
                </a:solidFill>
              </a:rPr>
              <a:t>anyType</a:t>
            </a:r>
            <a:r>
              <a:rPr lang="ru-RU" sz="1200" dirty="0">
                <a:solidFill>
                  <a:srgbClr val="000099"/>
                </a:solidFill>
              </a:rPr>
              <a:t>.</a:t>
            </a:r>
            <a:endParaRPr lang="en-US" sz="1200" dirty="0">
              <a:solidFill>
                <a:srgbClr val="000099"/>
              </a:solidFill>
            </a:endParaRPr>
          </a:p>
        </p:txBody>
      </p:sp>
    </p:spTree>
    <p:extLst>
      <p:ext uri="{BB962C8B-B14F-4D97-AF65-F5344CB8AC3E}">
        <p14:creationId xmlns:p14="http://schemas.microsoft.com/office/powerpoint/2010/main" val="1385654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1800" b="1" dirty="0" err="1">
                <a:solidFill>
                  <a:srgbClr val="000099"/>
                </a:solidFill>
              </a:rPr>
              <a:t>anyType</a:t>
            </a:r>
            <a:endParaRPr lang="en-US" sz="1800" b="1" dirty="0">
              <a:solidFill>
                <a:srgbClr val="000099"/>
              </a:solidFill>
            </a:endParaRPr>
          </a:p>
        </p:txBody>
      </p:sp>
      <p:sp>
        <p:nvSpPr>
          <p:cNvPr id="8" name="Прямоугольник 7"/>
          <p:cNvSpPr/>
          <p:nvPr/>
        </p:nvSpPr>
        <p:spPr>
          <a:xfrm>
            <a:off x="0" y="461651"/>
            <a:ext cx="9144000" cy="2225225"/>
          </a:xfrm>
          <a:prstGeom prst="rect">
            <a:avLst/>
          </a:prstGeom>
        </p:spPr>
        <p:txBody>
          <a:bodyPr wrap="square">
            <a:spAutoFit/>
          </a:bodyPr>
          <a:lstStyle/>
          <a:p>
            <a:pPr algn="just">
              <a:lnSpc>
                <a:spcPct val="90000"/>
              </a:lnSpc>
            </a:pPr>
            <a:r>
              <a:rPr lang="ru-RU" sz="1100" dirty="0" err="1">
                <a:solidFill>
                  <a:srgbClr val="000099"/>
                </a:solidFill>
              </a:rPr>
              <a:t>anyType</a:t>
            </a:r>
            <a:r>
              <a:rPr lang="ru-RU" sz="1100" dirty="0">
                <a:solidFill>
                  <a:srgbClr val="000099"/>
                </a:solidFill>
              </a:rPr>
              <a:t> представляет абстракцию, называемую </a:t>
            </a:r>
            <a:r>
              <a:rPr lang="ru-RU" sz="1100" dirty="0" err="1">
                <a:solidFill>
                  <a:srgbClr val="000099"/>
                </a:solidFill>
              </a:rPr>
              <a:t>оur-typ</a:t>
            </a:r>
            <a:r>
              <a:rPr lang="ru-RU" sz="1100" dirty="0">
                <a:solidFill>
                  <a:srgbClr val="000099"/>
                </a:solidFill>
              </a:rPr>
              <a:t> (http://www.w3.org/TR/2001/REC-xmlschema-1-20010502/#Type_Derivation), которая является базовым типом прародителем всех простых и комплексных типов. Тип </a:t>
            </a:r>
            <a:r>
              <a:rPr lang="ru-RU" sz="1100" dirty="0" err="1">
                <a:solidFill>
                  <a:srgbClr val="000099"/>
                </a:solidFill>
              </a:rPr>
              <a:t>anyType</a:t>
            </a:r>
            <a:r>
              <a:rPr lang="ru-RU" sz="1100" dirty="0">
                <a:solidFill>
                  <a:srgbClr val="000099"/>
                </a:solidFill>
              </a:rPr>
              <a:t> не ограничивает как-либо свое содержимое. Тип </a:t>
            </a:r>
            <a:r>
              <a:rPr lang="ru-RU" sz="1100" dirty="0" err="1">
                <a:solidFill>
                  <a:srgbClr val="000099"/>
                </a:solidFill>
              </a:rPr>
              <a:t>anyType</a:t>
            </a:r>
            <a:r>
              <a:rPr lang="ru-RU" sz="1100" dirty="0">
                <a:solidFill>
                  <a:srgbClr val="000099"/>
                </a:solidFill>
              </a:rPr>
              <a:t> используется подобно другим типам, например</a:t>
            </a:r>
            <a:r>
              <a:rPr lang="ru-RU" sz="1100" dirty="0" smtClean="0">
                <a:solidFill>
                  <a:srgbClr val="000099"/>
                </a:solidFill>
              </a:rPr>
              <a:t>:</a:t>
            </a:r>
            <a:endParaRPr lang="en-US" sz="1100" dirty="0" smtClean="0">
              <a:solidFill>
                <a:srgbClr val="000099"/>
              </a:solidFill>
            </a:endParaRPr>
          </a:p>
          <a:p>
            <a:pPr algn="just">
              <a:lnSpc>
                <a:spcPct val="90000"/>
              </a:lnSpc>
            </a:pPr>
            <a:endParaRPr lang="en-US" sz="1100" dirty="0" smtClean="0">
              <a:solidFill>
                <a:srgbClr val="000099"/>
              </a:solidFill>
            </a:endParaRPr>
          </a:p>
          <a:p>
            <a:pPr algn="ctr">
              <a:lnSpc>
                <a:spcPct val="90000"/>
              </a:lnSpc>
            </a:pPr>
            <a:r>
              <a:rPr lang="en-US" sz="1100" dirty="0" smtClean="0">
                <a:solidFill>
                  <a:srgbClr val="009900"/>
                </a:solidFill>
              </a:rPr>
              <a:t>&lt;</a:t>
            </a:r>
            <a:r>
              <a:rPr lang="en-US" sz="1100" dirty="0" err="1">
                <a:solidFill>
                  <a:srgbClr val="009900"/>
                </a:solidFill>
              </a:rPr>
              <a:t>xsd:element</a:t>
            </a:r>
            <a:r>
              <a:rPr lang="en-US" sz="1100" dirty="0">
                <a:solidFill>
                  <a:srgbClr val="009900"/>
                </a:solidFill>
              </a:rPr>
              <a:t> name="anything" type="</a:t>
            </a:r>
            <a:r>
              <a:rPr lang="en-US" sz="1100" dirty="0" err="1">
                <a:solidFill>
                  <a:srgbClr val="009900"/>
                </a:solidFill>
              </a:rPr>
              <a:t>xsd:anyType</a:t>
            </a:r>
            <a:r>
              <a:rPr lang="en-US" sz="1100" dirty="0" smtClean="0">
                <a:solidFill>
                  <a:srgbClr val="009900"/>
                </a:solidFill>
              </a:rPr>
              <a:t>"/&gt;</a:t>
            </a:r>
          </a:p>
          <a:p>
            <a:pPr algn="ctr">
              <a:lnSpc>
                <a:spcPct val="90000"/>
              </a:lnSpc>
            </a:pPr>
            <a:endParaRPr lang="en-US" sz="1100" dirty="0" smtClean="0">
              <a:solidFill>
                <a:srgbClr val="009900"/>
              </a:solidFill>
            </a:endParaRPr>
          </a:p>
          <a:p>
            <a:pPr algn="just">
              <a:lnSpc>
                <a:spcPct val="90000"/>
              </a:lnSpc>
            </a:pPr>
            <a:r>
              <a:rPr lang="ru-RU" sz="1100" dirty="0">
                <a:solidFill>
                  <a:srgbClr val="000099"/>
                </a:solidFill>
              </a:rPr>
              <a:t>Содержание элемента, объявленного этим способом никак не ограничивается. Элемент может принимать значение 423.46, но это может быть и любая другая последовательность символов, или смесь символов и элементов. Фактически, </a:t>
            </a:r>
            <a:r>
              <a:rPr lang="ru-RU" sz="1100" dirty="0" err="1">
                <a:solidFill>
                  <a:srgbClr val="000099"/>
                </a:solidFill>
              </a:rPr>
              <a:t>anyType</a:t>
            </a:r>
            <a:r>
              <a:rPr lang="ru-RU" sz="1100" dirty="0">
                <a:solidFill>
                  <a:srgbClr val="000099"/>
                </a:solidFill>
              </a:rPr>
              <a:t> - это тип, задаваемый по умолчанию. Так что вышеуказанное объявление может выглядеть следующим образом</a:t>
            </a:r>
            <a:r>
              <a:rPr lang="ru-RU" sz="1100" dirty="0" smtClean="0">
                <a:solidFill>
                  <a:srgbClr val="000099"/>
                </a:solidFill>
              </a:rPr>
              <a:t>:</a:t>
            </a:r>
            <a:endParaRPr lang="en-US" sz="1100" dirty="0" smtClean="0">
              <a:solidFill>
                <a:srgbClr val="000099"/>
              </a:solidFill>
            </a:endParaRPr>
          </a:p>
          <a:p>
            <a:pPr algn="ctr">
              <a:lnSpc>
                <a:spcPct val="90000"/>
              </a:lnSpc>
            </a:pPr>
            <a:r>
              <a:rPr lang="en-US" sz="1100" dirty="0">
                <a:solidFill>
                  <a:srgbClr val="009900"/>
                </a:solidFill>
              </a:rPr>
              <a:t>&lt;</a:t>
            </a:r>
            <a:r>
              <a:rPr lang="en-US" sz="1100" dirty="0" err="1">
                <a:solidFill>
                  <a:srgbClr val="009900"/>
                </a:solidFill>
              </a:rPr>
              <a:t>xsd:element</a:t>
            </a:r>
            <a:r>
              <a:rPr lang="en-US" sz="1100" dirty="0">
                <a:solidFill>
                  <a:srgbClr val="009900"/>
                </a:solidFill>
              </a:rPr>
              <a:t> name="anything</a:t>
            </a:r>
            <a:r>
              <a:rPr lang="en-US" sz="1100" dirty="0" smtClean="0">
                <a:solidFill>
                  <a:srgbClr val="009900"/>
                </a:solidFill>
              </a:rPr>
              <a:t>"/&gt;</a:t>
            </a:r>
          </a:p>
          <a:p>
            <a:pPr algn="ctr">
              <a:lnSpc>
                <a:spcPct val="90000"/>
              </a:lnSpc>
            </a:pPr>
            <a:endParaRPr lang="en-US" sz="1100" dirty="0" smtClean="0">
              <a:solidFill>
                <a:srgbClr val="009900"/>
              </a:solidFill>
            </a:endParaRPr>
          </a:p>
          <a:p>
            <a:pPr algn="just">
              <a:lnSpc>
                <a:spcPct val="90000"/>
              </a:lnSpc>
            </a:pPr>
            <a:r>
              <a:rPr lang="ru-RU" sz="1100" dirty="0">
                <a:solidFill>
                  <a:srgbClr val="000099"/>
                </a:solidFill>
              </a:rPr>
              <a:t>Элементы с произвольным содержанием могут применяться, например, в случае элементов содержащих литературный текст с символами национальной разметки. В этом случае заданное по умолчанию объявление или немного ограниченный вид этого объявления могут быть вполне подходящими</a:t>
            </a:r>
            <a:r>
              <a:rPr lang="ru-RU" sz="1100" dirty="0" smtClean="0">
                <a:solidFill>
                  <a:srgbClr val="000099"/>
                </a:solidFill>
              </a:rPr>
              <a:t>.</a:t>
            </a:r>
            <a:endParaRPr lang="ru-RU" sz="1100" dirty="0" smtClean="0">
              <a:solidFill>
                <a:srgbClr val="000099"/>
              </a:solidFill>
            </a:endParaRPr>
          </a:p>
        </p:txBody>
      </p:sp>
    </p:spTree>
    <p:extLst>
      <p:ext uri="{BB962C8B-B14F-4D97-AF65-F5344CB8AC3E}">
        <p14:creationId xmlns:p14="http://schemas.microsoft.com/office/powerpoint/2010/main" val="1463206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a:solidFill>
                  <a:srgbClr val="000099"/>
                </a:solidFill>
                <a:latin typeface="Arial" charset="0"/>
                <a:ea typeface="+mn-ea"/>
                <a:cs typeface="+mn-cs"/>
              </a:rPr>
              <a:t>Аннотации</a:t>
            </a:r>
            <a:endParaRPr lang="en-US" sz="1800" b="1" dirty="0">
              <a:solidFill>
                <a:srgbClr val="000099"/>
              </a:solidFill>
              <a:latin typeface="Arial" charset="0"/>
              <a:ea typeface="+mn-ea"/>
              <a:cs typeface="+mn-cs"/>
            </a:endParaRPr>
          </a:p>
        </p:txBody>
      </p:sp>
      <p:sp>
        <p:nvSpPr>
          <p:cNvPr id="7" name="Прямоугольник 6"/>
          <p:cNvSpPr/>
          <p:nvPr/>
        </p:nvSpPr>
        <p:spPr>
          <a:xfrm>
            <a:off x="0" y="471704"/>
            <a:ext cx="9141304" cy="3416320"/>
          </a:xfrm>
          <a:prstGeom prst="rect">
            <a:avLst/>
          </a:prstGeom>
        </p:spPr>
        <p:txBody>
          <a:bodyPr wrap="square">
            <a:spAutoFit/>
          </a:bodyPr>
          <a:lstStyle/>
          <a:p>
            <a:pPr lvl="0" algn="just">
              <a:lnSpc>
                <a:spcPct val="90000"/>
              </a:lnSpc>
            </a:pPr>
            <a:r>
              <a:rPr lang="ru-RU" sz="1200" dirty="0">
                <a:solidFill>
                  <a:srgbClr val="000099"/>
                </a:solidFill>
              </a:rPr>
              <a:t>Язык XML-схемы обеспечивает три элемента предназначенные для аннотации схемы. Содержимое этих элементов предназначено как для чтения человеком, так и для чтения приложением. В схеме заказа на покупку, мы размещаем описание схемы и информацию об авторском праве в элементе </a:t>
            </a:r>
            <a:r>
              <a:rPr lang="ru-RU" sz="1200" dirty="0" err="1">
                <a:solidFill>
                  <a:srgbClr val="000099"/>
                </a:solidFill>
              </a:rPr>
              <a:t>documentation</a:t>
            </a:r>
            <a:r>
              <a:rPr lang="ru-RU" sz="1200" dirty="0">
                <a:solidFill>
                  <a:srgbClr val="000099"/>
                </a:solidFill>
              </a:rPr>
              <a:t>, в котором рекомендуется размещать информацию для чтения документа человеком. Мы рекомендуем для указания языка комментариев использовать атрибут </a:t>
            </a:r>
            <a:r>
              <a:rPr lang="ru-RU" sz="1200" dirty="0" err="1">
                <a:solidFill>
                  <a:srgbClr val="000099"/>
                </a:solidFill>
              </a:rPr>
              <a:t>xml:lang</a:t>
            </a:r>
            <a:r>
              <a:rPr lang="ru-RU" sz="1200" dirty="0">
                <a:solidFill>
                  <a:srgbClr val="000099"/>
                </a:solidFill>
              </a:rPr>
              <a:t> со всеми элементами </a:t>
            </a:r>
            <a:r>
              <a:rPr lang="ru-RU" sz="1200" dirty="0" err="1">
                <a:solidFill>
                  <a:srgbClr val="000099"/>
                </a:solidFill>
              </a:rPr>
              <a:t>documentation</a:t>
            </a:r>
            <a:r>
              <a:rPr lang="ru-RU" sz="1200" dirty="0">
                <a:solidFill>
                  <a:srgbClr val="000099"/>
                </a:solidFill>
              </a:rPr>
              <a:t>. Вместо этого можно указать язык всей схемы, помещая атрибут </a:t>
            </a:r>
            <a:r>
              <a:rPr lang="ru-RU" sz="1200" dirty="0" err="1">
                <a:solidFill>
                  <a:srgbClr val="000099"/>
                </a:solidFill>
              </a:rPr>
              <a:t>xml:lang</a:t>
            </a:r>
            <a:r>
              <a:rPr lang="ru-RU" sz="1200" dirty="0">
                <a:solidFill>
                  <a:srgbClr val="000099"/>
                </a:solidFill>
              </a:rPr>
              <a:t> в элементе </a:t>
            </a:r>
            <a:r>
              <a:rPr lang="ru-RU" sz="1200" dirty="0" err="1">
                <a:solidFill>
                  <a:srgbClr val="000099"/>
                </a:solidFill>
              </a:rPr>
              <a:t>schema</a:t>
            </a:r>
            <a:r>
              <a:rPr lang="ru-RU" sz="1200" dirty="0">
                <a:solidFill>
                  <a:srgbClr val="000099"/>
                </a:solidFill>
              </a:rPr>
              <a:t>.</a:t>
            </a:r>
          </a:p>
          <a:p>
            <a:pPr lvl="0" algn="just">
              <a:lnSpc>
                <a:spcPct val="90000"/>
              </a:lnSpc>
            </a:pPr>
            <a:endParaRPr lang="ru-RU" sz="1200" dirty="0">
              <a:solidFill>
                <a:srgbClr val="000099"/>
              </a:solidFill>
            </a:endParaRPr>
          </a:p>
          <a:p>
            <a:pPr lvl="0" algn="just">
              <a:lnSpc>
                <a:spcPct val="90000"/>
              </a:lnSpc>
            </a:pPr>
            <a:r>
              <a:rPr lang="ru-RU" sz="1200" dirty="0">
                <a:solidFill>
                  <a:srgbClr val="000099"/>
                </a:solidFill>
              </a:rPr>
              <a:t>Элемент </a:t>
            </a:r>
            <a:r>
              <a:rPr lang="ru-RU" sz="1200" dirty="0" err="1">
                <a:solidFill>
                  <a:srgbClr val="000099"/>
                </a:solidFill>
              </a:rPr>
              <a:t>appInfo</a:t>
            </a:r>
            <a:r>
              <a:rPr lang="ru-RU" sz="1200" dirty="0">
                <a:solidFill>
                  <a:srgbClr val="000099"/>
                </a:solidFill>
              </a:rPr>
              <a:t>, который мы не применяли в схеме заказа закупки, может использоваться, чтобы предоставить информацию для инструментальных средств, таблиц стилей и других приложений. Интересный пример, использования </a:t>
            </a:r>
            <a:r>
              <a:rPr lang="ru-RU" sz="1200" dirty="0" err="1">
                <a:solidFill>
                  <a:srgbClr val="000099"/>
                </a:solidFill>
              </a:rPr>
              <a:t>appInfo</a:t>
            </a:r>
            <a:r>
              <a:rPr lang="ru-RU" sz="1200" dirty="0">
                <a:solidFill>
                  <a:srgbClr val="000099"/>
                </a:solidFill>
              </a:rPr>
              <a:t> приводится в схеме (http://www.w3.org/TR/2001/REC-xmlschema-2-20010502/#schema), которая в документе "XML-схема. Часть 2: Типы данных" описывает простые типы. Например, внутри элемента </a:t>
            </a:r>
            <a:r>
              <a:rPr lang="ru-RU" sz="1200" dirty="0" err="1">
                <a:solidFill>
                  <a:srgbClr val="000099"/>
                </a:solidFill>
              </a:rPr>
              <a:t>appInfo</a:t>
            </a:r>
            <a:r>
              <a:rPr lang="ru-RU" sz="1200" dirty="0">
                <a:solidFill>
                  <a:srgbClr val="000099"/>
                </a:solidFill>
              </a:rPr>
              <a:t> представлена информация о том, какие фасеты могут быть применены к каждому из простых типов. Впоследствии эта информация была использована специальным приложением для автоматической генерации текста документа "XML-схема. Часть 2: Типы данных".</a:t>
            </a:r>
          </a:p>
          <a:p>
            <a:pPr lvl="0" algn="just">
              <a:lnSpc>
                <a:spcPct val="90000"/>
              </a:lnSpc>
            </a:pPr>
            <a:endParaRPr lang="ru-RU" sz="1200" dirty="0">
              <a:solidFill>
                <a:srgbClr val="000099"/>
              </a:solidFill>
            </a:endParaRPr>
          </a:p>
          <a:p>
            <a:pPr lvl="0" algn="just">
              <a:lnSpc>
                <a:spcPct val="90000"/>
              </a:lnSpc>
            </a:pPr>
            <a:r>
              <a:rPr lang="ru-RU" sz="1200" dirty="0">
                <a:solidFill>
                  <a:srgbClr val="000099"/>
                </a:solidFill>
              </a:rPr>
              <a:t>И </a:t>
            </a:r>
            <a:r>
              <a:rPr lang="ru-RU" sz="1200" dirty="0" err="1">
                <a:solidFill>
                  <a:srgbClr val="000099"/>
                </a:solidFill>
              </a:rPr>
              <a:t>documentation</a:t>
            </a:r>
            <a:r>
              <a:rPr lang="ru-RU" sz="1200" dirty="0">
                <a:solidFill>
                  <a:srgbClr val="000099"/>
                </a:solidFill>
              </a:rPr>
              <a:t>, и </a:t>
            </a:r>
            <a:r>
              <a:rPr lang="ru-RU" sz="1200" dirty="0" err="1">
                <a:solidFill>
                  <a:srgbClr val="000099"/>
                </a:solidFill>
              </a:rPr>
              <a:t>appInfo</a:t>
            </a:r>
            <a:r>
              <a:rPr lang="ru-RU" sz="1200" dirty="0">
                <a:solidFill>
                  <a:srgbClr val="000099"/>
                </a:solidFill>
              </a:rPr>
              <a:t> являются </a:t>
            </a:r>
            <a:r>
              <a:rPr lang="ru-RU" sz="1200" dirty="0" err="1">
                <a:solidFill>
                  <a:srgbClr val="000099"/>
                </a:solidFill>
              </a:rPr>
              <a:t>подэлементами</a:t>
            </a:r>
            <a:r>
              <a:rPr lang="ru-RU" sz="1200" dirty="0">
                <a:solidFill>
                  <a:srgbClr val="000099"/>
                </a:solidFill>
              </a:rPr>
              <a:t> </a:t>
            </a:r>
            <a:r>
              <a:rPr lang="ru-RU" sz="1200" dirty="0" err="1">
                <a:solidFill>
                  <a:srgbClr val="000099"/>
                </a:solidFill>
              </a:rPr>
              <a:t>annotation</a:t>
            </a:r>
            <a:r>
              <a:rPr lang="ru-RU" sz="1200" dirty="0">
                <a:solidFill>
                  <a:srgbClr val="000099"/>
                </a:solidFill>
              </a:rPr>
              <a:t>. Элемент </a:t>
            </a:r>
            <a:r>
              <a:rPr lang="ru-RU" sz="1200" dirty="0" err="1">
                <a:solidFill>
                  <a:srgbClr val="000099"/>
                </a:solidFill>
              </a:rPr>
              <a:t>annotation</a:t>
            </a:r>
            <a:r>
              <a:rPr lang="ru-RU" sz="1200" dirty="0">
                <a:solidFill>
                  <a:srgbClr val="000099"/>
                </a:solidFill>
              </a:rPr>
              <a:t> обычно размещают в начале большинства схем. В приведенном ниже примере элементы </a:t>
            </a:r>
            <a:r>
              <a:rPr lang="ru-RU" sz="1200" dirty="0" err="1">
                <a:solidFill>
                  <a:srgbClr val="000099"/>
                </a:solidFill>
              </a:rPr>
              <a:t>annotation</a:t>
            </a:r>
            <a:r>
              <a:rPr lang="ru-RU" sz="1200" dirty="0">
                <a:solidFill>
                  <a:srgbClr val="000099"/>
                </a:solidFill>
              </a:rPr>
              <a:t> располагаются вначале объявления элемента и вначале определения комплексного типа. Элементы </a:t>
            </a:r>
            <a:r>
              <a:rPr lang="ru-RU" sz="1200" dirty="0" err="1">
                <a:solidFill>
                  <a:srgbClr val="000099"/>
                </a:solidFill>
              </a:rPr>
              <a:t>annotation</a:t>
            </a:r>
            <a:r>
              <a:rPr lang="ru-RU" sz="1200" dirty="0">
                <a:solidFill>
                  <a:srgbClr val="000099"/>
                </a:solidFill>
              </a:rPr>
              <a:t> в объявлении элемента и определении типа</a:t>
            </a:r>
            <a:r>
              <a:rPr lang="ru-RU" sz="1200" dirty="0" smtClean="0">
                <a:solidFill>
                  <a:srgbClr val="000099"/>
                </a:solidFill>
              </a:rPr>
              <a:t>:</a:t>
            </a:r>
            <a:endParaRPr lang="en-US" sz="1200" dirty="0" smtClean="0">
              <a:solidFill>
                <a:srgbClr val="000099"/>
              </a:solidFill>
            </a:endParaRPr>
          </a:p>
          <a:p>
            <a:pPr lvl="0" algn="just">
              <a:lnSpc>
                <a:spcPct val="90000"/>
              </a:lnSpc>
            </a:pPr>
            <a:endParaRPr lang="en-US" sz="1200" dirty="0" smtClean="0">
              <a:solidFill>
                <a:srgbClr val="000099"/>
              </a:solidFill>
            </a:endParaRPr>
          </a:p>
          <a:p>
            <a:pPr lvl="0" algn="just">
              <a:lnSpc>
                <a:spcPct val="90000"/>
              </a:lnSpc>
            </a:pPr>
            <a:r>
              <a:rPr lang="ru-RU" sz="1200" dirty="0" smtClean="0">
                <a:solidFill>
                  <a:srgbClr val="000099"/>
                </a:solidFill>
              </a:rPr>
              <a:t>Элемент </a:t>
            </a:r>
            <a:r>
              <a:rPr lang="ru-RU" sz="1200" dirty="0" err="1">
                <a:solidFill>
                  <a:srgbClr val="000099"/>
                </a:solidFill>
              </a:rPr>
              <a:t>annotation</a:t>
            </a:r>
            <a:r>
              <a:rPr lang="ru-RU" sz="1200" dirty="0">
                <a:solidFill>
                  <a:srgbClr val="000099"/>
                </a:solidFill>
              </a:rPr>
              <a:t> также может располагаться в начале других операторов языка XML-схемы, например, таких как </a:t>
            </a:r>
            <a:r>
              <a:rPr lang="ru-RU" sz="1200" dirty="0" err="1">
                <a:solidFill>
                  <a:srgbClr val="000099"/>
                </a:solidFill>
              </a:rPr>
              <a:t>schema</a:t>
            </a:r>
            <a:r>
              <a:rPr lang="ru-RU" sz="1200" dirty="0">
                <a:solidFill>
                  <a:srgbClr val="000099"/>
                </a:solidFill>
              </a:rPr>
              <a:t>, </a:t>
            </a:r>
            <a:r>
              <a:rPr lang="ru-RU" sz="1200" dirty="0" err="1">
                <a:solidFill>
                  <a:srgbClr val="000099"/>
                </a:solidFill>
              </a:rPr>
              <a:t>simpleType</a:t>
            </a:r>
            <a:r>
              <a:rPr lang="ru-RU" sz="1200" dirty="0">
                <a:solidFill>
                  <a:srgbClr val="000099"/>
                </a:solidFill>
              </a:rPr>
              <a:t>, и </a:t>
            </a:r>
            <a:r>
              <a:rPr lang="ru-RU" sz="1200" dirty="0" err="1">
                <a:solidFill>
                  <a:srgbClr val="000099"/>
                </a:solidFill>
              </a:rPr>
              <a:t>attribute</a:t>
            </a:r>
            <a:r>
              <a:rPr lang="ru-RU" sz="1200" dirty="0">
                <a:solidFill>
                  <a:srgbClr val="000099"/>
                </a:solidFill>
              </a:rPr>
              <a:t>.</a:t>
            </a:r>
            <a:endParaRPr lang="ru-RU" sz="1200" dirty="0">
              <a:solidFill>
                <a:srgbClr val="000099"/>
              </a:solidFill>
            </a:endParaRPr>
          </a:p>
        </p:txBody>
      </p:sp>
    </p:spTree>
    <p:extLst>
      <p:ext uri="{BB962C8B-B14F-4D97-AF65-F5344CB8AC3E}">
        <p14:creationId xmlns:p14="http://schemas.microsoft.com/office/powerpoint/2010/main" val="1792505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a:solidFill>
                  <a:srgbClr val="000099"/>
                </a:solidFill>
                <a:latin typeface="Arial" charset="0"/>
              </a:rPr>
              <a:t>Аннотации</a:t>
            </a:r>
            <a:endParaRPr lang="en-US" sz="1800" b="1" dirty="0">
              <a:solidFill>
                <a:srgbClr val="000099"/>
              </a:solidFill>
              <a:latin typeface="Arial" charset="0"/>
              <a:ea typeface="+mn-ea"/>
              <a:cs typeface="+mn-cs"/>
            </a:endParaRPr>
          </a:p>
        </p:txBody>
      </p:sp>
      <p:sp>
        <p:nvSpPr>
          <p:cNvPr id="7" name="Прямоугольник 6"/>
          <p:cNvSpPr/>
          <p:nvPr/>
        </p:nvSpPr>
        <p:spPr>
          <a:xfrm>
            <a:off x="2696" y="461651"/>
            <a:ext cx="9141304" cy="3748719"/>
          </a:xfrm>
          <a:prstGeom prst="rect">
            <a:avLst/>
          </a:prstGeom>
        </p:spPr>
        <p:txBody>
          <a:bodyPr wrap="square">
            <a:spAutoFit/>
          </a:bodyPr>
          <a:lstStyle/>
          <a:p>
            <a:pPr lvl="0" algn="just">
              <a:lnSpc>
                <a:spcPct val="90000"/>
              </a:lnSpc>
            </a:pPr>
            <a:r>
              <a:rPr lang="ru-RU" sz="1200" dirty="0">
                <a:solidFill>
                  <a:srgbClr val="000099"/>
                </a:solidFill>
              </a:rPr>
              <a:t>Элементы </a:t>
            </a:r>
            <a:r>
              <a:rPr lang="ru-RU" sz="1200" dirty="0" err="1">
                <a:solidFill>
                  <a:srgbClr val="000099"/>
                </a:solidFill>
              </a:rPr>
              <a:t>annotation</a:t>
            </a:r>
            <a:r>
              <a:rPr lang="ru-RU" sz="1200" dirty="0">
                <a:solidFill>
                  <a:srgbClr val="000099"/>
                </a:solidFill>
              </a:rPr>
              <a:t> в объявлении элемента и определении типа</a:t>
            </a:r>
            <a:r>
              <a:rPr lang="ru-RU" sz="1200" dirty="0" smtClean="0">
                <a:solidFill>
                  <a:srgbClr val="000099"/>
                </a:solidFill>
              </a:rPr>
              <a:t>:</a:t>
            </a:r>
            <a:endParaRPr lang="en-US" sz="1200" dirty="0" smtClean="0">
              <a:solidFill>
                <a:srgbClr val="000099"/>
              </a:solidFill>
            </a:endParaRPr>
          </a:p>
          <a:p>
            <a:pPr lvl="0" algn="just">
              <a:lnSpc>
                <a:spcPct val="90000"/>
              </a:lnSpc>
            </a:pPr>
            <a:endParaRPr lang="en-US" sz="1200" dirty="0" smtClean="0">
              <a:solidFill>
                <a:srgbClr val="000099"/>
              </a:solidFill>
            </a:endParaRPr>
          </a:p>
          <a:p>
            <a:pPr lvl="0" algn="just">
              <a:lnSpc>
                <a:spcPct val="90000"/>
              </a:lnSpc>
            </a:pPr>
            <a:r>
              <a:rPr lang="en-US" sz="1200" dirty="0" smtClean="0">
                <a:solidFill>
                  <a:srgbClr val="009900"/>
                </a:solidFill>
              </a:rPr>
              <a:t>&lt;</a:t>
            </a:r>
            <a:r>
              <a:rPr lang="en-US" sz="1200" dirty="0" err="1">
                <a:solidFill>
                  <a:srgbClr val="009900"/>
                </a:solidFill>
              </a:rPr>
              <a:t>xsd:element</a:t>
            </a:r>
            <a:r>
              <a:rPr lang="en-US" sz="1200" dirty="0">
                <a:solidFill>
                  <a:srgbClr val="009900"/>
                </a:solidFill>
              </a:rPr>
              <a:t> name="</a:t>
            </a:r>
            <a:r>
              <a:rPr lang="en-US" sz="1200" dirty="0" err="1">
                <a:solidFill>
                  <a:srgbClr val="009900"/>
                </a:solidFill>
              </a:rPr>
              <a:t>internationalPrice</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xsd:annotation</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xsd:documentation</a:t>
            </a:r>
            <a:r>
              <a:rPr lang="en-US" sz="1200" dirty="0">
                <a:solidFill>
                  <a:srgbClr val="009900"/>
                </a:solidFill>
              </a:rPr>
              <a:t> </a:t>
            </a:r>
            <a:r>
              <a:rPr lang="en-US" sz="1200" dirty="0" err="1">
                <a:solidFill>
                  <a:srgbClr val="009900"/>
                </a:solidFill>
              </a:rPr>
              <a:t>xml:lang</a:t>
            </a:r>
            <a:r>
              <a:rPr lang="en-US" sz="1200" dirty="0">
                <a:solidFill>
                  <a:srgbClr val="009900"/>
                </a:solidFill>
              </a:rPr>
              <a:t>="en"&gt;</a:t>
            </a:r>
          </a:p>
          <a:p>
            <a:pPr lvl="0" algn="just">
              <a:lnSpc>
                <a:spcPct val="90000"/>
              </a:lnSpc>
            </a:pPr>
            <a:r>
              <a:rPr lang="en-US" sz="1200" dirty="0">
                <a:solidFill>
                  <a:srgbClr val="009900"/>
                </a:solidFill>
              </a:rPr>
              <a:t>         element declared with anonymous type</a:t>
            </a:r>
          </a:p>
          <a:p>
            <a:pPr lvl="0" algn="just">
              <a:lnSpc>
                <a:spcPct val="90000"/>
              </a:lnSpc>
            </a:pPr>
            <a:r>
              <a:rPr lang="en-US" sz="1200" dirty="0">
                <a:solidFill>
                  <a:srgbClr val="009900"/>
                </a:solidFill>
              </a:rPr>
              <a:t>    &lt;/</a:t>
            </a:r>
            <a:r>
              <a:rPr lang="en-US" sz="1200" dirty="0" err="1">
                <a:solidFill>
                  <a:srgbClr val="009900"/>
                </a:solidFill>
              </a:rPr>
              <a:t>xsd:documentation</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xsd:annotation</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xsd:complexType</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xsd:annotation</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xsd:documentation</a:t>
            </a:r>
            <a:r>
              <a:rPr lang="en-US" sz="1200" dirty="0">
                <a:solidFill>
                  <a:srgbClr val="009900"/>
                </a:solidFill>
              </a:rPr>
              <a:t> </a:t>
            </a:r>
            <a:r>
              <a:rPr lang="en-US" sz="1200" dirty="0" err="1">
                <a:solidFill>
                  <a:srgbClr val="009900"/>
                </a:solidFill>
              </a:rPr>
              <a:t>xml:lang</a:t>
            </a:r>
            <a:r>
              <a:rPr lang="en-US" sz="1200" dirty="0">
                <a:solidFill>
                  <a:srgbClr val="009900"/>
                </a:solidFill>
              </a:rPr>
              <a:t>="en"&gt;</a:t>
            </a:r>
          </a:p>
          <a:p>
            <a:pPr lvl="0" algn="just">
              <a:lnSpc>
                <a:spcPct val="90000"/>
              </a:lnSpc>
            </a:pPr>
            <a:r>
              <a:rPr lang="en-US" sz="1200" dirty="0">
                <a:solidFill>
                  <a:srgbClr val="009900"/>
                </a:solidFill>
              </a:rPr>
              <a:t>           empty anonymous type with 2 attributes</a:t>
            </a:r>
          </a:p>
          <a:p>
            <a:pPr lvl="0" algn="just">
              <a:lnSpc>
                <a:spcPct val="90000"/>
              </a:lnSpc>
            </a:pPr>
            <a:r>
              <a:rPr lang="en-US" sz="1200" dirty="0">
                <a:solidFill>
                  <a:srgbClr val="009900"/>
                </a:solidFill>
              </a:rPr>
              <a:t>      &lt;/</a:t>
            </a:r>
            <a:r>
              <a:rPr lang="en-US" sz="1200" dirty="0" err="1">
                <a:solidFill>
                  <a:srgbClr val="009900"/>
                </a:solidFill>
              </a:rPr>
              <a:t>xsd:documentation</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xsd:annotation</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xsd:complexContent</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xsd:restriction</a:t>
            </a:r>
            <a:r>
              <a:rPr lang="en-US" sz="1200" dirty="0">
                <a:solidFill>
                  <a:srgbClr val="009900"/>
                </a:solidFill>
              </a:rPr>
              <a:t> base="</a:t>
            </a:r>
            <a:r>
              <a:rPr lang="en-US" sz="1200" dirty="0" err="1">
                <a:solidFill>
                  <a:srgbClr val="009900"/>
                </a:solidFill>
              </a:rPr>
              <a:t>xsd:anyType</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xsd:attribute</a:t>
            </a:r>
            <a:r>
              <a:rPr lang="en-US" sz="1200" dirty="0">
                <a:solidFill>
                  <a:srgbClr val="009900"/>
                </a:solidFill>
              </a:rPr>
              <a:t> name="currency" type="</a:t>
            </a:r>
            <a:r>
              <a:rPr lang="en-US" sz="1200" dirty="0" err="1">
                <a:solidFill>
                  <a:srgbClr val="009900"/>
                </a:solidFill>
              </a:rPr>
              <a:t>xsd:string</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xsd:attribute</a:t>
            </a:r>
            <a:r>
              <a:rPr lang="en-US" sz="1200" dirty="0">
                <a:solidFill>
                  <a:srgbClr val="009900"/>
                </a:solidFill>
              </a:rPr>
              <a:t> name="value"    type="</a:t>
            </a:r>
            <a:r>
              <a:rPr lang="en-US" sz="1200" dirty="0" err="1">
                <a:solidFill>
                  <a:srgbClr val="009900"/>
                </a:solidFill>
              </a:rPr>
              <a:t>xsd:decimal</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xsd:restriction</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xsd:complexContent</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xsd:complexType</a:t>
            </a:r>
            <a:r>
              <a:rPr lang="en-US" sz="1200" dirty="0">
                <a:solidFill>
                  <a:srgbClr val="009900"/>
                </a:solidFill>
              </a:rPr>
              <a:t>&gt;</a:t>
            </a:r>
          </a:p>
          <a:p>
            <a:pPr lvl="0" algn="just">
              <a:lnSpc>
                <a:spcPct val="90000"/>
              </a:lnSpc>
            </a:pPr>
            <a:r>
              <a:rPr lang="en-US" sz="1200" dirty="0">
                <a:solidFill>
                  <a:srgbClr val="009900"/>
                </a:solidFill>
              </a:rPr>
              <a:t>&lt;/</a:t>
            </a:r>
            <a:r>
              <a:rPr lang="en-US" sz="1200" dirty="0" err="1">
                <a:solidFill>
                  <a:srgbClr val="009900"/>
                </a:solidFill>
              </a:rPr>
              <a:t>xsd:element</a:t>
            </a:r>
            <a:r>
              <a:rPr lang="en-US" sz="1200" dirty="0">
                <a:solidFill>
                  <a:srgbClr val="009900"/>
                </a:solidFill>
              </a:rPr>
              <a:t>&gt;</a:t>
            </a:r>
          </a:p>
        </p:txBody>
      </p:sp>
    </p:spTree>
    <p:extLst>
      <p:ext uri="{BB962C8B-B14F-4D97-AF65-F5344CB8AC3E}">
        <p14:creationId xmlns:p14="http://schemas.microsoft.com/office/powerpoint/2010/main" val="1581227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a:solidFill>
                  <a:srgbClr val="000099"/>
                </a:solidFill>
                <a:latin typeface="Arial" charset="0"/>
              </a:rPr>
              <a:t>Создание моделей содержимого</a:t>
            </a:r>
            <a:endParaRPr lang="en-US" sz="1800" b="1" dirty="0">
              <a:solidFill>
                <a:srgbClr val="000099"/>
              </a:solidFill>
              <a:latin typeface="Arial" charset="0"/>
            </a:endParaRPr>
          </a:p>
        </p:txBody>
      </p:sp>
      <p:sp>
        <p:nvSpPr>
          <p:cNvPr id="7" name="Прямоугольник 6"/>
          <p:cNvSpPr/>
          <p:nvPr/>
        </p:nvSpPr>
        <p:spPr>
          <a:xfrm>
            <a:off x="2696" y="461651"/>
            <a:ext cx="9141304" cy="1255728"/>
          </a:xfrm>
          <a:prstGeom prst="rect">
            <a:avLst/>
          </a:prstGeom>
        </p:spPr>
        <p:txBody>
          <a:bodyPr wrap="square">
            <a:spAutoFit/>
          </a:bodyPr>
          <a:lstStyle/>
          <a:p>
            <a:pPr lvl="0" algn="just">
              <a:lnSpc>
                <a:spcPct val="90000"/>
              </a:lnSpc>
            </a:pPr>
            <a:r>
              <a:rPr lang="ru-RU" sz="1200" dirty="0">
                <a:solidFill>
                  <a:srgbClr val="000099"/>
                </a:solidFill>
              </a:rPr>
              <a:t>Все определения комплексных типов в схеме заказа на закупку представляют собой последовательность объявлений элементов, которые должны появиться в документе-образце. Вхождение в документ каждого элемента, объявленного в так называемой модели содержимого данного типа, является необязательным, если атрибут </a:t>
            </a:r>
            <a:r>
              <a:rPr lang="ru-RU" sz="1200" dirty="0" err="1">
                <a:solidFill>
                  <a:srgbClr val="000099"/>
                </a:solidFill>
              </a:rPr>
              <a:t>minOccurs</a:t>
            </a:r>
            <a:r>
              <a:rPr lang="ru-RU" sz="1200" dirty="0">
                <a:solidFill>
                  <a:srgbClr val="000099"/>
                </a:solidFill>
              </a:rPr>
              <a:t> равен нулю или может быть ограничено в зависимости от значений атрибутов </a:t>
            </a:r>
            <a:r>
              <a:rPr lang="ru-RU" sz="1200" dirty="0" err="1">
                <a:solidFill>
                  <a:srgbClr val="000099"/>
                </a:solidFill>
              </a:rPr>
              <a:t>minOccurs</a:t>
            </a:r>
            <a:r>
              <a:rPr lang="ru-RU" sz="1200" dirty="0">
                <a:solidFill>
                  <a:srgbClr val="000099"/>
                </a:solidFill>
              </a:rPr>
              <a:t> и </a:t>
            </a:r>
            <a:r>
              <a:rPr lang="ru-RU" sz="1200" dirty="0" err="1">
                <a:solidFill>
                  <a:srgbClr val="000099"/>
                </a:solidFill>
              </a:rPr>
              <a:t>maxOccurs</a:t>
            </a:r>
            <a:r>
              <a:rPr lang="ru-RU" sz="1200" dirty="0">
                <a:solidFill>
                  <a:srgbClr val="000099"/>
                </a:solidFill>
              </a:rPr>
              <a:t>. XML-схема также может обеспечить ограничения вхождения группы элементов в данную модель содержимого. Эти ограничения отражают правила, применяемые в XML 1.0 и плюс некоторые дополнительные ограничения. Заметим, что ограничения не применимы к атрибутам</a:t>
            </a:r>
            <a:r>
              <a:rPr lang="ru-RU" sz="1200" dirty="0" smtClean="0">
                <a:solidFill>
                  <a:srgbClr val="000099"/>
                </a:solidFill>
              </a:rPr>
              <a:t>.</a:t>
            </a:r>
            <a:endParaRPr lang="ru-RU" sz="1200" dirty="0">
              <a:solidFill>
                <a:srgbClr val="000099"/>
              </a:solidFill>
            </a:endParaRPr>
          </a:p>
        </p:txBody>
      </p:sp>
      <p:sp>
        <p:nvSpPr>
          <p:cNvPr id="5" name="Прямоугольник 4"/>
          <p:cNvSpPr/>
          <p:nvPr/>
        </p:nvSpPr>
        <p:spPr>
          <a:xfrm>
            <a:off x="4573348" y="1563638"/>
            <a:ext cx="4572000" cy="3083921"/>
          </a:xfrm>
          <a:prstGeom prst="rect">
            <a:avLst/>
          </a:prstGeom>
        </p:spPr>
        <p:txBody>
          <a:bodyPr>
            <a:spAutoFit/>
          </a:bodyPr>
          <a:lstStyle/>
          <a:p>
            <a:pPr lvl="0" algn="just">
              <a:lnSpc>
                <a:spcPct val="90000"/>
              </a:lnSpc>
            </a:pPr>
            <a:r>
              <a:rPr lang="en-US" sz="1200" dirty="0">
                <a:solidFill>
                  <a:srgbClr val="009900"/>
                </a:solidFill>
              </a:rPr>
              <a:t>&lt;</a:t>
            </a:r>
            <a:r>
              <a:rPr lang="en-US" sz="1200" dirty="0" err="1">
                <a:solidFill>
                  <a:srgbClr val="009900"/>
                </a:solidFill>
              </a:rPr>
              <a:t>xsd:complexType</a:t>
            </a:r>
            <a:r>
              <a:rPr lang="en-US" sz="1200" dirty="0">
                <a:solidFill>
                  <a:srgbClr val="009900"/>
                </a:solidFill>
              </a:rPr>
              <a:t> name="</a:t>
            </a:r>
            <a:r>
              <a:rPr lang="en-US" sz="1200" dirty="0" err="1">
                <a:solidFill>
                  <a:srgbClr val="009900"/>
                </a:solidFill>
              </a:rPr>
              <a:t>PurchaseOrderType</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xsd:sequence</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xsd:choice</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xsd:group</a:t>
            </a:r>
            <a:r>
              <a:rPr lang="en-US" sz="1200" dirty="0">
                <a:solidFill>
                  <a:srgbClr val="009900"/>
                </a:solidFill>
              </a:rPr>
              <a:t>   ref="</a:t>
            </a:r>
            <a:r>
              <a:rPr lang="en-US" sz="1200" dirty="0" err="1">
                <a:solidFill>
                  <a:srgbClr val="009900"/>
                </a:solidFill>
              </a:rPr>
              <a:t>shipAndBill</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xsd:element</a:t>
            </a:r>
            <a:r>
              <a:rPr lang="en-US" sz="1200" dirty="0">
                <a:solidFill>
                  <a:srgbClr val="009900"/>
                </a:solidFill>
              </a:rPr>
              <a:t> name="</a:t>
            </a:r>
            <a:r>
              <a:rPr lang="en-US" sz="1200" dirty="0" err="1">
                <a:solidFill>
                  <a:srgbClr val="009900"/>
                </a:solidFill>
              </a:rPr>
              <a:t>singleUSAddress</a:t>
            </a:r>
            <a:r>
              <a:rPr lang="en-US" sz="1200" dirty="0">
                <a:solidFill>
                  <a:srgbClr val="009900"/>
                </a:solidFill>
              </a:rPr>
              <a:t>" type="</a:t>
            </a:r>
            <a:r>
              <a:rPr lang="en-US" sz="1200" dirty="0" err="1">
                <a:solidFill>
                  <a:srgbClr val="009900"/>
                </a:solidFill>
              </a:rPr>
              <a:t>USAddress</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xsd:choice</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xsd:element</a:t>
            </a:r>
            <a:r>
              <a:rPr lang="en-US" sz="1200" dirty="0">
                <a:solidFill>
                  <a:srgbClr val="009900"/>
                </a:solidFill>
              </a:rPr>
              <a:t> ref="comment" </a:t>
            </a:r>
            <a:r>
              <a:rPr lang="en-US" sz="1200" dirty="0" err="1">
                <a:solidFill>
                  <a:srgbClr val="009900"/>
                </a:solidFill>
              </a:rPr>
              <a:t>minOccurs</a:t>
            </a:r>
            <a:r>
              <a:rPr lang="en-US" sz="1200" dirty="0">
                <a:solidFill>
                  <a:srgbClr val="009900"/>
                </a:solidFill>
              </a:rPr>
              <a:t>="0"/&gt;</a:t>
            </a:r>
          </a:p>
          <a:p>
            <a:pPr lvl="0" algn="just">
              <a:lnSpc>
                <a:spcPct val="90000"/>
              </a:lnSpc>
            </a:pPr>
            <a:r>
              <a:rPr lang="en-US" sz="1200" dirty="0">
                <a:solidFill>
                  <a:srgbClr val="009900"/>
                </a:solidFill>
              </a:rPr>
              <a:t>    &lt;</a:t>
            </a:r>
            <a:r>
              <a:rPr lang="en-US" sz="1200" dirty="0" err="1">
                <a:solidFill>
                  <a:srgbClr val="009900"/>
                </a:solidFill>
              </a:rPr>
              <a:t>xsd:element</a:t>
            </a:r>
            <a:r>
              <a:rPr lang="en-US" sz="1200" dirty="0">
                <a:solidFill>
                  <a:srgbClr val="009900"/>
                </a:solidFill>
              </a:rPr>
              <a:t> name="items"  type="Items"/&gt;</a:t>
            </a:r>
          </a:p>
          <a:p>
            <a:pPr lvl="0" algn="just">
              <a:lnSpc>
                <a:spcPct val="90000"/>
              </a:lnSpc>
            </a:pPr>
            <a:r>
              <a:rPr lang="en-US" sz="1200" dirty="0">
                <a:solidFill>
                  <a:srgbClr val="009900"/>
                </a:solidFill>
              </a:rPr>
              <a:t>  &lt;/</a:t>
            </a:r>
            <a:r>
              <a:rPr lang="en-US" sz="1200" dirty="0" err="1">
                <a:solidFill>
                  <a:srgbClr val="009900"/>
                </a:solidFill>
              </a:rPr>
              <a:t>xsd:sequence</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xsd:attribute</a:t>
            </a:r>
            <a:r>
              <a:rPr lang="en-US" sz="1200" dirty="0">
                <a:solidFill>
                  <a:srgbClr val="009900"/>
                </a:solidFill>
              </a:rPr>
              <a:t> name="</a:t>
            </a:r>
            <a:r>
              <a:rPr lang="en-US" sz="1200" dirty="0" err="1">
                <a:solidFill>
                  <a:srgbClr val="009900"/>
                </a:solidFill>
              </a:rPr>
              <a:t>orderDate</a:t>
            </a:r>
            <a:r>
              <a:rPr lang="en-US" sz="1200" dirty="0">
                <a:solidFill>
                  <a:srgbClr val="009900"/>
                </a:solidFill>
              </a:rPr>
              <a:t>" type="</a:t>
            </a:r>
            <a:r>
              <a:rPr lang="en-US" sz="1200" dirty="0" err="1">
                <a:solidFill>
                  <a:srgbClr val="009900"/>
                </a:solidFill>
              </a:rPr>
              <a:t>xsd:date</a:t>
            </a:r>
            <a:r>
              <a:rPr lang="en-US" sz="1200" dirty="0">
                <a:solidFill>
                  <a:srgbClr val="009900"/>
                </a:solidFill>
              </a:rPr>
              <a:t>"/&gt;</a:t>
            </a:r>
          </a:p>
          <a:p>
            <a:pPr lvl="0" algn="just">
              <a:lnSpc>
                <a:spcPct val="90000"/>
              </a:lnSpc>
            </a:pPr>
            <a:r>
              <a:rPr lang="en-US" sz="1200" dirty="0">
                <a:solidFill>
                  <a:srgbClr val="009900"/>
                </a:solidFill>
              </a:rPr>
              <a:t>&lt;/</a:t>
            </a:r>
            <a:r>
              <a:rPr lang="en-US" sz="1200" dirty="0" err="1">
                <a:solidFill>
                  <a:srgbClr val="009900"/>
                </a:solidFill>
              </a:rPr>
              <a:t>xsd:complexType</a:t>
            </a:r>
            <a:r>
              <a:rPr lang="en-US" sz="1200" dirty="0">
                <a:solidFill>
                  <a:srgbClr val="009900"/>
                </a:solidFill>
              </a:rPr>
              <a:t>&gt;</a:t>
            </a:r>
          </a:p>
          <a:p>
            <a:pPr lvl="0" algn="just">
              <a:lnSpc>
                <a:spcPct val="90000"/>
              </a:lnSpc>
            </a:pPr>
            <a:endParaRPr lang="en-US" sz="1200" dirty="0">
              <a:solidFill>
                <a:srgbClr val="009900"/>
              </a:solidFill>
            </a:endParaRPr>
          </a:p>
          <a:p>
            <a:pPr lvl="0" algn="just">
              <a:lnSpc>
                <a:spcPct val="90000"/>
              </a:lnSpc>
            </a:pPr>
            <a:r>
              <a:rPr lang="en-US" sz="1200" dirty="0">
                <a:solidFill>
                  <a:srgbClr val="009900"/>
                </a:solidFill>
              </a:rPr>
              <a:t>&lt;</a:t>
            </a:r>
            <a:r>
              <a:rPr lang="en-US" sz="1200" dirty="0" err="1">
                <a:solidFill>
                  <a:srgbClr val="009900"/>
                </a:solidFill>
              </a:rPr>
              <a:t>xsd:group</a:t>
            </a:r>
            <a:r>
              <a:rPr lang="en-US" sz="1200" dirty="0">
                <a:solidFill>
                  <a:srgbClr val="009900"/>
                </a:solidFill>
              </a:rPr>
              <a:t> id="</a:t>
            </a:r>
            <a:r>
              <a:rPr lang="en-US" sz="1200" dirty="0" err="1">
                <a:solidFill>
                  <a:srgbClr val="009900"/>
                </a:solidFill>
              </a:rPr>
              <a:t>shipAndBill</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xsd:sequence</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xsd:element</a:t>
            </a:r>
            <a:r>
              <a:rPr lang="en-US" sz="1200" dirty="0">
                <a:solidFill>
                  <a:srgbClr val="009900"/>
                </a:solidFill>
              </a:rPr>
              <a:t> name="</a:t>
            </a:r>
            <a:r>
              <a:rPr lang="en-US" sz="1200" dirty="0" err="1">
                <a:solidFill>
                  <a:srgbClr val="009900"/>
                </a:solidFill>
              </a:rPr>
              <a:t>shipTo</a:t>
            </a:r>
            <a:r>
              <a:rPr lang="en-US" sz="1200" dirty="0">
                <a:solidFill>
                  <a:srgbClr val="009900"/>
                </a:solidFill>
              </a:rPr>
              <a:t>" type="</a:t>
            </a:r>
            <a:r>
              <a:rPr lang="en-US" sz="1200" dirty="0" err="1">
                <a:solidFill>
                  <a:srgbClr val="009900"/>
                </a:solidFill>
              </a:rPr>
              <a:t>USAddress</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xsd:element</a:t>
            </a:r>
            <a:r>
              <a:rPr lang="en-US" sz="1200" dirty="0">
                <a:solidFill>
                  <a:srgbClr val="009900"/>
                </a:solidFill>
              </a:rPr>
              <a:t> name="</a:t>
            </a:r>
            <a:r>
              <a:rPr lang="en-US" sz="1200" dirty="0" err="1">
                <a:solidFill>
                  <a:srgbClr val="009900"/>
                </a:solidFill>
              </a:rPr>
              <a:t>billTo</a:t>
            </a:r>
            <a:r>
              <a:rPr lang="en-US" sz="1200" dirty="0">
                <a:solidFill>
                  <a:srgbClr val="009900"/>
                </a:solidFill>
              </a:rPr>
              <a:t>" type="</a:t>
            </a:r>
            <a:r>
              <a:rPr lang="en-US" sz="1200" dirty="0" err="1">
                <a:solidFill>
                  <a:srgbClr val="009900"/>
                </a:solidFill>
              </a:rPr>
              <a:t>USAddress</a:t>
            </a:r>
            <a:r>
              <a:rPr lang="en-US" sz="1200" dirty="0">
                <a:solidFill>
                  <a:srgbClr val="009900"/>
                </a:solidFill>
              </a:rPr>
              <a:t>"/&gt;</a:t>
            </a:r>
          </a:p>
          <a:p>
            <a:pPr lvl="0" algn="just">
              <a:lnSpc>
                <a:spcPct val="90000"/>
              </a:lnSpc>
            </a:pPr>
            <a:r>
              <a:rPr lang="en-US" sz="1200" dirty="0">
                <a:solidFill>
                  <a:srgbClr val="009900"/>
                </a:solidFill>
              </a:rPr>
              <a:t>  &lt;/</a:t>
            </a:r>
            <a:r>
              <a:rPr lang="en-US" sz="1200" dirty="0" err="1">
                <a:solidFill>
                  <a:srgbClr val="009900"/>
                </a:solidFill>
              </a:rPr>
              <a:t>xsd:sequence</a:t>
            </a:r>
            <a:r>
              <a:rPr lang="en-US" sz="1200" dirty="0">
                <a:solidFill>
                  <a:srgbClr val="009900"/>
                </a:solidFill>
              </a:rPr>
              <a:t>&gt;</a:t>
            </a:r>
          </a:p>
          <a:p>
            <a:pPr lvl="0" algn="just">
              <a:lnSpc>
                <a:spcPct val="90000"/>
              </a:lnSpc>
            </a:pPr>
            <a:r>
              <a:rPr lang="en-US" sz="1200" dirty="0">
                <a:solidFill>
                  <a:srgbClr val="009900"/>
                </a:solidFill>
              </a:rPr>
              <a:t>&lt;/</a:t>
            </a:r>
            <a:r>
              <a:rPr lang="en-US" sz="1200" dirty="0" err="1">
                <a:solidFill>
                  <a:srgbClr val="009900"/>
                </a:solidFill>
              </a:rPr>
              <a:t>xsd:group</a:t>
            </a:r>
            <a:r>
              <a:rPr lang="en-US" sz="1200" dirty="0">
                <a:solidFill>
                  <a:srgbClr val="009900"/>
                </a:solidFill>
              </a:rPr>
              <a:t>&gt;</a:t>
            </a:r>
            <a:endParaRPr lang="ru-RU" sz="1200" dirty="0">
              <a:solidFill>
                <a:srgbClr val="009900"/>
              </a:solidFill>
            </a:endParaRPr>
          </a:p>
        </p:txBody>
      </p:sp>
      <p:sp>
        <p:nvSpPr>
          <p:cNvPr id="8" name="Прямоугольник 7"/>
          <p:cNvSpPr/>
          <p:nvPr/>
        </p:nvSpPr>
        <p:spPr>
          <a:xfrm>
            <a:off x="0" y="1635646"/>
            <a:ext cx="4572000" cy="2751522"/>
          </a:xfrm>
          <a:prstGeom prst="rect">
            <a:avLst/>
          </a:prstGeom>
        </p:spPr>
        <p:txBody>
          <a:bodyPr>
            <a:spAutoFit/>
          </a:bodyPr>
          <a:lstStyle/>
          <a:p>
            <a:pPr lvl="0" algn="just">
              <a:lnSpc>
                <a:spcPct val="90000"/>
              </a:lnSpc>
            </a:pPr>
            <a:r>
              <a:rPr lang="ru-RU" sz="1200" dirty="0">
                <a:solidFill>
                  <a:srgbClr val="000099"/>
                </a:solidFill>
              </a:rPr>
              <a:t>XML-схема позволяет определить поименованную группу элементов, которые могут использоваться в моделях содержимого комплексного типа. Также может быть определена непоименованная группа элементов, которые вместе с элементами из поименованной группы будут появляться в документе в той же самой последовательности, в которой были объявлены. Вместе с тем, группы также могут быть спроектированы таким образом, что только один из элементов группы может появиться в документе-образце.</a:t>
            </a:r>
          </a:p>
          <a:p>
            <a:pPr lvl="0" algn="just">
              <a:lnSpc>
                <a:spcPct val="90000"/>
              </a:lnSpc>
            </a:pPr>
            <a:r>
              <a:rPr lang="ru-RU" sz="1200" dirty="0">
                <a:solidFill>
                  <a:srgbClr val="000099"/>
                </a:solidFill>
              </a:rPr>
              <a:t>Для иллюстрации вышесказанного в определение </a:t>
            </a:r>
            <a:r>
              <a:rPr lang="ru-RU" sz="1200" dirty="0" err="1">
                <a:solidFill>
                  <a:srgbClr val="000099"/>
                </a:solidFill>
              </a:rPr>
              <a:t>PurchaseOrderType</a:t>
            </a:r>
            <a:r>
              <a:rPr lang="ru-RU" sz="1200" dirty="0">
                <a:solidFill>
                  <a:srgbClr val="000099"/>
                </a:solidFill>
              </a:rPr>
              <a:t> из схемы заказа на покупку введем две группы, так что заказ сможет содержать либо специальные элементы для указания адреса отправителя и продавца, либо адрес и отправителя и продавца будут задаваться одним и тем же элементом.</a:t>
            </a:r>
          </a:p>
          <a:p>
            <a:pPr lvl="0" algn="just">
              <a:lnSpc>
                <a:spcPct val="90000"/>
              </a:lnSpc>
            </a:pPr>
            <a:r>
              <a:rPr lang="ru-RU" sz="1200" dirty="0">
                <a:solidFill>
                  <a:srgbClr val="000099"/>
                </a:solidFill>
              </a:rPr>
              <a:t>Группы выбора и последовательности:</a:t>
            </a:r>
            <a:endParaRPr lang="en-US" sz="1200" dirty="0">
              <a:solidFill>
                <a:srgbClr val="000099"/>
              </a:solidFill>
            </a:endParaRPr>
          </a:p>
        </p:txBody>
      </p:sp>
    </p:spTree>
    <p:extLst>
      <p:ext uri="{BB962C8B-B14F-4D97-AF65-F5344CB8AC3E}">
        <p14:creationId xmlns:p14="http://schemas.microsoft.com/office/powerpoint/2010/main" val="2614638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По_умолчанию">
  <a:themeElements>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По_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По_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По_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По_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По_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По_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По_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По_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По_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По_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По_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По_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_оформление">
  <a:themeElements>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Спец_оформление">
  <a:themeElements>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TestMatIV_GGE</Template>
  <TotalTime>15606</TotalTime>
  <Words>4679</Words>
  <Application>Microsoft Office PowerPoint</Application>
  <PresentationFormat>Экран (16:9)</PresentationFormat>
  <Paragraphs>326</Paragraphs>
  <Slides>18</Slides>
  <Notes>0</Notes>
  <HiddenSlides>0</HiddenSlides>
  <MMClips>0</MMClips>
  <ScaleCrop>false</ScaleCrop>
  <HeadingPairs>
    <vt:vector size="4" baseType="variant">
      <vt:variant>
        <vt:lpstr>Тема</vt:lpstr>
      </vt:variant>
      <vt:variant>
        <vt:i4>3</vt:i4>
      </vt:variant>
      <vt:variant>
        <vt:lpstr>Заголовки слайдов</vt:lpstr>
      </vt:variant>
      <vt:variant>
        <vt:i4>18</vt:i4>
      </vt:variant>
    </vt:vector>
  </HeadingPairs>
  <TitlesOfParts>
    <vt:vector size="21" baseType="lpstr">
      <vt:lpstr>1_По_умолчанию</vt:lpstr>
      <vt:lpstr>Спец_оформление</vt:lpstr>
      <vt:lpstr>1_Спец_оформление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Artem Eremin</dc:creator>
  <cp:lastModifiedBy>EA</cp:lastModifiedBy>
  <cp:revision>643</cp:revision>
  <dcterms:created xsi:type="dcterms:W3CDTF">2014-10-05T21:41:36Z</dcterms:created>
  <dcterms:modified xsi:type="dcterms:W3CDTF">2019-10-28T20:25:16Z</dcterms:modified>
</cp:coreProperties>
</file>