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51" r:id="rId2"/>
    <p:sldMasterId id="2147483652" r:id="rId3"/>
  </p:sldMasterIdLst>
  <p:notesMasterIdLst>
    <p:notesMasterId r:id="rId16"/>
  </p:notesMasterIdLst>
  <p:handoutMasterIdLst>
    <p:handoutMasterId r:id="rId17"/>
  </p:handoutMasterIdLst>
  <p:sldIdLst>
    <p:sldId id="330" r:id="rId4"/>
    <p:sldId id="489" r:id="rId5"/>
    <p:sldId id="495" r:id="rId6"/>
    <p:sldId id="494" r:id="rId7"/>
    <p:sldId id="535" r:id="rId8"/>
    <p:sldId id="537" r:id="rId9"/>
    <p:sldId id="491" r:id="rId10"/>
    <p:sldId id="492" r:id="rId11"/>
    <p:sldId id="493" r:id="rId12"/>
    <p:sldId id="496" r:id="rId13"/>
    <p:sldId id="490" r:id="rId14"/>
    <p:sldId id="538" r:id="rId15"/>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CC3300"/>
    <a:srgbClr val="000099"/>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p:cViewPr varScale="1">
        <p:scale>
          <a:sx n="118" d="100"/>
          <a:sy n="118" d="100"/>
        </p:scale>
        <p:origin x="-446" y="-67"/>
      </p:cViewPr>
      <p:guideLst>
        <p:guide orient="horz" pos="2160"/>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Hier</a:t>
            </a:r>
            <a:r>
              <a:rPr lang="en-US" dirty="0" smtClean="0"/>
              <a:t> </a:t>
            </a:r>
            <a:r>
              <a:rPr lang="en-US" dirty="0" err="1" smtClean="0"/>
              <a:t>klicken</a:t>
            </a:r>
            <a:r>
              <a:rPr lang="en-US" dirty="0" smtClean="0"/>
              <a:t>, um Master-</a:t>
            </a:r>
            <a:r>
              <a:rPr lang="en-US" dirty="0" err="1" smtClean="0"/>
              <a:t>Textformat</a:t>
            </a:r>
            <a:r>
              <a:rPr lang="en-US" dirty="0" smtClean="0"/>
              <a:t> </a:t>
            </a:r>
            <a:r>
              <a:rPr lang="en-US" dirty="0" err="1" smtClean="0"/>
              <a:t>zu</a:t>
            </a:r>
            <a:r>
              <a:rPr lang="en-US" dirty="0" smtClean="0"/>
              <a:t> </a:t>
            </a:r>
            <a:r>
              <a:rPr lang="en-US" dirty="0" err="1" smtClean="0"/>
              <a:t>bearbeiten</a:t>
            </a:r>
            <a:r>
              <a:rPr lang="en-US" dirty="0" smtClean="0"/>
              <a:t>.</a:t>
            </a:r>
          </a:p>
          <a:p>
            <a:pPr lvl="1"/>
            <a:r>
              <a:rPr lang="en-US" dirty="0" err="1" smtClean="0"/>
              <a:t>Zweite</a:t>
            </a:r>
            <a:r>
              <a:rPr lang="en-US" dirty="0" smtClean="0"/>
              <a:t> </a:t>
            </a:r>
            <a:r>
              <a:rPr lang="en-US" dirty="0" err="1" smtClean="0"/>
              <a:t>Ebene</a:t>
            </a:r>
            <a:endParaRPr lang="en-US" dirty="0" smtClean="0"/>
          </a:p>
          <a:p>
            <a:pPr lvl="2"/>
            <a:r>
              <a:rPr lang="en-US" dirty="0" err="1" smtClean="0"/>
              <a:t>Dritte</a:t>
            </a:r>
            <a:r>
              <a:rPr lang="en-US" dirty="0" smtClean="0"/>
              <a:t> </a:t>
            </a:r>
            <a:r>
              <a:rPr lang="en-US" dirty="0" err="1" smtClean="0"/>
              <a:t>Ebene</a:t>
            </a:r>
            <a:endParaRPr lang="en-US" dirty="0" smtClean="0"/>
          </a:p>
          <a:p>
            <a:pPr lvl="3"/>
            <a:r>
              <a:rPr lang="en-US" dirty="0" err="1" smtClean="0"/>
              <a:t>Vierte</a:t>
            </a:r>
            <a:r>
              <a:rPr lang="en-US" dirty="0" smtClean="0"/>
              <a:t> </a:t>
            </a:r>
            <a:r>
              <a:rPr lang="en-US" dirty="0" err="1" smtClean="0"/>
              <a:t>Ebene</a:t>
            </a:r>
            <a:endParaRPr lang="en-US" dirty="0" smtClean="0"/>
          </a:p>
          <a:p>
            <a:pPr lvl="4"/>
            <a:r>
              <a:rPr lang="en-US" dirty="0" err="1" smtClean="0"/>
              <a:t>Fünfte</a:t>
            </a:r>
            <a:r>
              <a:rPr lang="en-US" dirty="0" smtClean="0"/>
              <a:t> </a:t>
            </a:r>
            <a:r>
              <a:rPr lang="en-US" dirty="0" err="1" smtClean="0"/>
              <a:t>Ebene</a:t>
            </a:r>
            <a:endParaRPr lang="en-US" dirty="0" smtClean="0"/>
          </a:p>
        </p:txBody>
      </p:sp>
      <p:sp>
        <p:nvSpPr>
          <p:cNvPr id="411654" name="Text Box 6"/>
          <p:cNvSpPr txBox="1">
            <a:spLocks noChangeArrowheads="1"/>
          </p:cNvSpPr>
          <p:nvPr userDrawn="1"/>
        </p:nvSpPr>
        <p:spPr bwMode="auto">
          <a:xfrm>
            <a:off x="1146752" y="4670688"/>
            <a:ext cx="6822628" cy="276999"/>
          </a:xfrm>
          <a:prstGeom prst="rect">
            <a:avLst/>
          </a:prstGeom>
          <a:noFill/>
          <a:ln w="9525">
            <a:noFill/>
            <a:miter lim="800000"/>
            <a:headEnd/>
            <a:tailEnd/>
          </a:ln>
          <a:effectLst/>
        </p:spPr>
        <p:txBody>
          <a:bodyPr wrap="square">
            <a:spAutoFit/>
          </a:bodyPr>
          <a:lstStyle/>
          <a:p>
            <a:pPr algn="ctr"/>
            <a:r>
              <a:rPr lang="ru-RU" sz="1200" b="1" dirty="0" smtClean="0">
                <a:solidFill>
                  <a:srgbClr val="000099"/>
                </a:solidFill>
                <a:effectLst>
                  <a:outerShdw blurRad="38100" dist="38100" dir="2700000" algn="tl">
                    <a:srgbClr val="C0C0C0"/>
                  </a:outerShdw>
                </a:effectLst>
              </a:rPr>
              <a:t>Структура документа. Объявление типа документа.</a:t>
            </a:r>
            <a:endParaRPr lang="en-US" sz="1200" b="1" dirty="0" smtClean="0">
              <a:solidFill>
                <a:srgbClr val="000099"/>
              </a:solidFill>
              <a:effectLst>
                <a:outerShdw blurRad="38100" dist="38100" dir="2700000" algn="tl">
                  <a:srgbClr val="C0C0C0"/>
                </a:outerShdw>
              </a:effectLst>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smtClean="0">
                <a:solidFill>
                  <a:srgbClr val="C00000"/>
                </a:solidFill>
              </a:rPr>
              <a:t>  / </a:t>
            </a:r>
            <a:r>
              <a:rPr lang="en-US" sz="1400" b="1" i="1" baseline="0" dirty="0" smtClean="0">
                <a:solidFill>
                  <a:srgbClr val="C00000"/>
                </a:solidFill>
              </a:rPr>
              <a:t>12</a:t>
            </a:r>
            <a:r>
              <a:rPr lang="ru-RU" sz="1400" b="1" i="1" baseline="0" dirty="0" smtClean="0">
                <a:solidFill>
                  <a:srgbClr val="C00000"/>
                </a:solidFill>
              </a:rPr>
              <a:t>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Кубанский</a:t>
            </a:r>
            <a:r>
              <a:rPr lang="ru-RU" sz="1400" b="1" baseline="0" dirty="0" smtClean="0">
                <a:solidFill>
                  <a:srgbClr val="000099"/>
                </a:solidFill>
              </a:rPr>
              <a:t> государственный университет</a:t>
            </a:r>
            <a:endParaRPr lang="ru-RU" sz="1400" b="1" dirty="0" smtClean="0">
              <a:solidFill>
                <a:srgbClr val="000099"/>
              </a:solidFill>
            </a:endParaRPr>
          </a:p>
          <a:p>
            <a:pPr algn="ctr" eaLnBrk="0" hangingPunct="0"/>
            <a:r>
              <a:rPr lang="ru-RU" sz="1400" b="1" dirty="0" smtClean="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smtClean="0">
                <a:solidFill>
                  <a:srgbClr val="000099"/>
                </a:solidFill>
              </a:rPr>
              <a:t>Факультет компьютерных</a:t>
            </a:r>
            <a:r>
              <a:rPr lang="ru-RU" sz="1400" b="1" baseline="0" dirty="0" smtClean="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smtClean="0">
                <a:solidFill>
                  <a:srgbClr val="000099"/>
                </a:solidFill>
                <a:effectLst>
                  <a:outerShdw blurRad="38100" dist="38100" dir="2700000" algn="tl">
                    <a:srgbClr val="C0C0C0"/>
                  </a:outerShdw>
                </a:effectLst>
              </a:rPr>
              <a:t>Лабораторная работа № 2</a:t>
            </a:r>
            <a:r>
              <a:rPr lang="en-US" sz="2000" b="1" dirty="0" smtClean="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Структура документа. Объявление типа документа</a:t>
            </a:r>
            <a:r>
              <a:rPr lang="ru-RU" sz="2000" b="1" dirty="0" smtClean="0">
                <a:solidFill>
                  <a:srgbClr val="000099"/>
                </a:solidFill>
                <a:effectLst>
                  <a:outerShdw blurRad="38100" dist="38100" dir="2700000" algn="tl">
                    <a:srgbClr val="C0C0C0"/>
                  </a:outerShdw>
                </a:effectLst>
              </a:rPr>
              <a:t>.</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a:solidFill>
                <a:srgbClr val="000099"/>
              </a:solidFill>
              <a:effectLst>
                <a:outerShdw blurRad="38100" dist="38100" dir="2700000" algn="tl">
                  <a:srgbClr val="C0C0C0"/>
                </a:outerShdw>
              </a:effectLst>
            </a:endParaRPr>
          </a:p>
          <a:p>
            <a:pPr algn="ctr"/>
            <a:endParaRPr lang="en-US" sz="2000" b="1" dirty="0" smtClean="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01.03.02 </a:t>
            </a:r>
            <a:r>
              <a:rPr lang="ru-RU" b="1" dirty="0" smtClean="0">
                <a:solidFill>
                  <a:srgbClr val="000099"/>
                </a:solidFill>
                <a:effectLst>
                  <a:outerShdw blurRad="38100" dist="38100" dir="2700000" algn="tl">
                    <a:srgbClr val="C0C0C0"/>
                  </a:outerShdw>
                </a:effectLst>
              </a:rPr>
              <a:t>– </a:t>
            </a:r>
            <a:r>
              <a:rPr lang="ru-RU" b="1" dirty="0">
                <a:solidFill>
                  <a:srgbClr val="000099"/>
                </a:solidFill>
                <a:effectLst>
                  <a:outerShdw blurRad="38100" dist="38100" dir="2700000" algn="tl">
                    <a:srgbClr val="C0C0C0"/>
                  </a:outerShdw>
                </a:effectLst>
              </a:rPr>
              <a:t>Прикладная математика и информатика</a:t>
            </a:r>
            <a:endParaRPr lang="ru-RU" b="1" dirty="0" smtClean="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en-US" sz="3200" b="1" dirty="0" smtClean="0">
                <a:solidFill>
                  <a:srgbClr val="000099"/>
                </a:solidFill>
                <a:effectLst>
                  <a:outerShdw blurRad="38100" dist="38100" dir="2700000" algn="tl">
                    <a:srgbClr val="C0C0C0"/>
                  </a:outerShdw>
                </a:effectLst>
              </a:rPr>
              <a:t>XML</a:t>
            </a:r>
            <a:endParaRPr lang="ru-RU" sz="3200" b="1" dirty="0">
              <a:solidFill>
                <a:srgbClr val="000099"/>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Тип документа</a:t>
            </a:r>
            <a:r>
              <a:rPr lang="en-US" sz="2000" b="1" dirty="0" smtClean="0">
                <a:solidFill>
                  <a:srgbClr val="000099"/>
                </a:solidFill>
              </a:rPr>
              <a:t>. </a:t>
            </a:r>
            <a:r>
              <a:rPr lang="ru-RU" sz="2000" b="1" dirty="0">
                <a:solidFill>
                  <a:srgbClr val="000099"/>
                </a:solidFill>
              </a:rPr>
              <a:t>Объявление типа документа</a:t>
            </a:r>
          </a:p>
          <a:p>
            <a:endParaRPr lang="ru-RU" sz="2000" b="1" dirty="0">
              <a:solidFill>
                <a:srgbClr val="000099"/>
              </a:solidFill>
            </a:endParaRPr>
          </a:p>
        </p:txBody>
      </p:sp>
      <p:sp>
        <p:nvSpPr>
          <p:cNvPr id="3" name="Прямоугольник 2"/>
          <p:cNvSpPr/>
          <p:nvPr/>
        </p:nvSpPr>
        <p:spPr>
          <a:xfrm>
            <a:off x="0" y="461651"/>
            <a:ext cx="9144000" cy="4339650"/>
          </a:xfrm>
          <a:prstGeom prst="rect">
            <a:avLst/>
          </a:prstGeom>
        </p:spPr>
        <p:txBody>
          <a:bodyPr wrap="square">
            <a:spAutoFit/>
          </a:bodyPr>
          <a:lstStyle/>
          <a:p>
            <a:pPr algn="just"/>
            <a:r>
              <a:rPr lang="ru-RU" sz="1100" dirty="0">
                <a:solidFill>
                  <a:srgbClr val="000099"/>
                </a:solidFill>
              </a:rPr>
              <a:t>DTD (</a:t>
            </a:r>
            <a:r>
              <a:rPr lang="ru-RU" sz="1100" dirty="0" err="1">
                <a:solidFill>
                  <a:srgbClr val="000099"/>
                </a:solidFill>
              </a:rPr>
              <a:t>Document</a:t>
            </a:r>
            <a:r>
              <a:rPr lang="ru-RU" sz="1100" dirty="0">
                <a:solidFill>
                  <a:srgbClr val="000099"/>
                </a:solidFill>
              </a:rPr>
              <a:t> </a:t>
            </a:r>
            <a:r>
              <a:rPr lang="ru-RU" sz="1100" dirty="0" err="1">
                <a:solidFill>
                  <a:srgbClr val="000099"/>
                </a:solidFill>
              </a:rPr>
              <a:t>Type</a:t>
            </a:r>
            <a:r>
              <a:rPr lang="ru-RU" sz="1100" dirty="0">
                <a:solidFill>
                  <a:srgbClr val="000099"/>
                </a:solidFill>
              </a:rPr>
              <a:t> </a:t>
            </a:r>
            <a:r>
              <a:rPr lang="ru-RU" sz="1100" dirty="0" err="1">
                <a:solidFill>
                  <a:srgbClr val="000099"/>
                </a:solidFill>
              </a:rPr>
              <a:t>Definition</a:t>
            </a:r>
            <a:r>
              <a:rPr lang="ru-RU" sz="1100" dirty="0">
                <a:solidFill>
                  <a:srgbClr val="000099"/>
                </a:solidFill>
              </a:rPr>
              <a:t>, определение типа документа) - это язык описания структуры XML-документа, который используется для проверки грамматики XML-документа и его соответствия определенному </a:t>
            </a:r>
            <a:r>
              <a:rPr lang="ru-RU" sz="1100" dirty="0" smtClean="0">
                <a:solidFill>
                  <a:srgbClr val="000099"/>
                </a:solidFill>
              </a:rPr>
              <a:t>стандарту</a:t>
            </a:r>
            <a:r>
              <a:rPr lang="ru-RU" sz="1100" dirty="0">
                <a:solidFill>
                  <a:srgbClr val="000099"/>
                </a:solidFill>
              </a:rPr>
              <a:t>. Это позволяет </a:t>
            </a:r>
            <a:r>
              <a:rPr lang="ru-RU" sz="1100" dirty="0" err="1">
                <a:solidFill>
                  <a:srgbClr val="000099"/>
                </a:solidFill>
              </a:rPr>
              <a:t>парсеру</a:t>
            </a:r>
            <a:r>
              <a:rPr lang="ru-RU" sz="1100" dirty="0">
                <a:solidFill>
                  <a:srgbClr val="000099"/>
                </a:solidFill>
              </a:rPr>
              <a:t> на этапе обработки определить, соответствует ли документ необходимым требованиям, т.е. является ли документ валидным.</a:t>
            </a:r>
          </a:p>
          <a:p>
            <a:pPr algn="just"/>
            <a:r>
              <a:rPr lang="ru-RU" sz="1100" dirty="0">
                <a:solidFill>
                  <a:srgbClr val="000099"/>
                </a:solidFill>
              </a:rPr>
              <a:t>DTD описывает</a:t>
            </a:r>
            <a:r>
              <a:rPr lang="ru-RU" sz="1100" dirty="0" smtClean="0">
                <a:solidFill>
                  <a:srgbClr val="000099"/>
                </a:solidFill>
              </a:rPr>
              <a:t>:</a:t>
            </a:r>
            <a:endParaRPr lang="en-US" sz="1100" dirty="0" smtClean="0">
              <a:solidFill>
                <a:srgbClr val="000099"/>
              </a:solidFill>
            </a:endParaRPr>
          </a:p>
          <a:p>
            <a:pPr algn="just"/>
            <a:r>
              <a:rPr lang="ru-RU" sz="1100" dirty="0">
                <a:solidFill>
                  <a:srgbClr val="000099"/>
                </a:solidFill>
              </a:rPr>
              <a:t>Какие элементы могут присутствовать в документе;</a:t>
            </a:r>
          </a:p>
          <a:p>
            <a:pPr algn="just"/>
            <a:r>
              <a:rPr lang="ru-RU" sz="1100" dirty="0">
                <a:solidFill>
                  <a:srgbClr val="000099"/>
                </a:solidFill>
              </a:rPr>
              <a:t>• Вхождение элементов (повторения и т.п.);</a:t>
            </a:r>
          </a:p>
          <a:p>
            <a:pPr algn="just"/>
            <a:r>
              <a:rPr lang="ru-RU" sz="1100" dirty="0">
                <a:solidFill>
                  <a:srgbClr val="000099"/>
                </a:solidFill>
              </a:rPr>
              <a:t>• Возможные атрибуты элементов;</a:t>
            </a:r>
          </a:p>
          <a:p>
            <a:pPr algn="just"/>
            <a:r>
              <a:rPr lang="ru-RU" sz="1100" dirty="0">
                <a:solidFill>
                  <a:srgbClr val="000099"/>
                </a:solidFill>
              </a:rPr>
              <a:t>• Обязательные / необязательные атрибуты;</a:t>
            </a:r>
          </a:p>
          <a:p>
            <a:pPr algn="just"/>
            <a:r>
              <a:rPr lang="ru-RU" sz="1100" dirty="0">
                <a:solidFill>
                  <a:srgbClr val="000099"/>
                </a:solidFill>
              </a:rPr>
              <a:t>• </a:t>
            </a:r>
            <a:r>
              <a:rPr lang="en-US" sz="1100" dirty="0">
                <a:solidFill>
                  <a:srgbClr val="000099"/>
                </a:solidFill>
              </a:rPr>
              <a:t>PCDATA </a:t>
            </a:r>
            <a:r>
              <a:rPr lang="ru-RU" sz="1100" dirty="0">
                <a:solidFill>
                  <a:srgbClr val="000099"/>
                </a:solidFill>
              </a:rPr>
              <a:t>и </a:t>
            </a:r>
            <a:r>
              <a:rPr lang="en-US" sz="1100" dirty="0">
                <a:solidFill>
                  <a:srgbClr val="000099"/>
                </a:solidFill>
              </a:rPr>
              <a:t>CDATA;</a:t>
            </a:r>
          </a:p>
          <a:p>
            <a:pPr algn="just"/>
            <a:r>
              <a:rPr lang="en-US" sz="1100" dirty="0">
                <a:solidFill>
                  <a:srgbClr val="000099"/>
                </a:solidFill>
              </a:rPr>
              <a:t>• </a:t>
            </a:r>
            <a:r>
              <a:rPr lang="ru-RU" sz="1100" dirty="0">
                <a:solidFill>
                  <a:srgbClr val="000099"/>
                </a:solidFill>
              </a:rPr>
              <a:t>Применяемые в документе сущности</a:t>
            </a:r>
            <a:r>
              <a:rPr lang="ru-RU" sz="1100" dirty="0" smtClean="0">
                <a:solidFill>
                  <a:srgbClr val="000099"/>
                </a:solidFill>
              </a:rPr>
              <a:t>.</a:t>
            </a:r>
            <a:endParaRPr lang="en-US" sz="1100" dirty="0" smtClean="0">
              <a:solidFill>
                <a:srgbClr val="000099"/>
              </a:solidFill>
            </a:endParaRPr>
          </a:p>
          <a:p>
            <a:pPr lvl="0" algn="just"/>
            <a:r>
              <a:rPr lang="ru-RU" sz="1100" dirty="0">
                <a:solidFill>
                  <a:srgbClr val="000099"/>
                </a:solidFill>
              </a:rPr>
              <a:t>В случае, если описания типа </a:t>
            </a:r>
            <a:r>
              <a:rPr lang="ru-RU" sz="1100" dirty="0" smtClean="0">
                <a:solidFill>
                  <a:srgbClr val="000099"/>
                </a:solidFill>
              </a:rPr>
              <a:t>документа</a:t>
            </a:r>
            <a:r>
              <a:rPr lang="en-US" sz="1100" dirty="0" smtClean="0">
                <a:solidFill>
                  <a:srgbClr val="000099"/>
                </a:solidFill>
              </a:rPr>
              <a:t> </a:t>
            </a:r>
            <a:r>
              <a:rPr lang="ru-RU" sz="1100" dirty="0" smtClean="0">
                <a:solidFill>
                  <a:srgbClr val="000099"/>
                </a:solidFill>
              </a:rPr>
              <a:t>полностью </a:t>
            </a:r>
            <a:r>
              <a:rPr lang="ru-RU" sz="1100" dirty="0">
                <a:solidFill>
                  <a:srgbClr val="000099"/>
                </a:solidFill>
              </a:rPr>
              <a:t>содержатся </a:t>
            </a:r>
            <a:endParaRPr lang="en-US" sz="1100" dirty="0" smtClean="0">
              <a:solidFill>
                <a:srgbClr val="000099"/>
              </a:solidFill>
            </a:endParaRPr>
          </a:p>
          <a:p>
            <a:pPr lvl="0" algn="just"/>
            <a:r>
              <a:rPr lang="ru-RU" sz="1100" dirty="0" smtClean="0">
                <a:solidFill>
                  <a:srgbClr val="000099"/>
                </a:solidFill>
              </a:rPr>
              <a:t>внутри </a:t>
            </a:r>
            <a:r>
              <a:rPr lang="ru-RU" sz="1100" dirty="0">
                <a:solidFill>
                  <a:srgbClr val="000099"/>
                </a:solidFill>
              </a:rPr>
              <a:t>объявления типа документа </a:t>
            </a:r>
            <a:r>
              <a:rPr lang="ru-RU" sz="1100" dirty="0" smtClean="0">
                <a:solidFill>
                  <a:srgbClr val="000099"/>
                </a:solidFill>
              </a:rPr>
              <a:t>в </a:t>
            </a:r>
            <a:r>
              <a:rPr lang="ru-RU" sz="1100" dirty="0">
                <a:solidFill>
                  <a:srgbClr val="000099"/>
                </a:solidFill>
              </a:rPr>
              <a:t>составе документа, то </a:t>
            </a:r>
            <a:r>
              <a:rPr lang="ru-RU" sz="1100" dirty="0" smtClean="0">
                <a:solidFill>
                  <a:srgbClr val="000099"/>
                </a:solidFill>
              </a:rPr>
              <a:t>такой </a:t>
            </a:r>
            <a:endParaRPr lang="en-US" sz="1100" dirty="0" smtClean="0">
              <a:solidFill>
                <a:srgbClr val="000099"/>
              </a:solidFill>
            </a:endParaRPr>
          </a:p>
          <a:p>
            <a:pPr lvl="0" algn="just"/>
            <a:r>
              <a:rPr lang="ru-RU" sz="1100" dirty="0" smtClean="0">
                <a:solidFill>
                  <a:srgbClr val="000099"/>
                </a:solidFill>
              </a:rPr>
              <a:t>тип </a:t>
            </a:r>
            <a:r>
              <a:rPr lang="ru-RU" sz="1100" dirty="0">
                <a:solidFill>
                  <a:srgbClr val="000099"/>
                </a:solidFill>
              </a:rPr>
              <a:t>DTD называется </a:t>
            </a:r>
            <a:r>
              <a:rPr lang="ru-RU" sz="1100" dirty="0" smtClean="0">
                <a:solidFill>
                  <a:srgbClr val="000099"/>
                </a:solidFill>
              </a:rPr>
              <a:t>внутренним </a:t>
            </a:r>
            <a:r>
              <a:rPr lang="ru-RU" sz="1100" dirty="0">
                <a:solidFill>
                  <a:srgbClr val="000099"/>
                </a:solidFill>
              </a:rPr>
              <a:t>подмножеством </a:t>
            </a:r>
            <a:r>
              <a:rPr lang="ru-RU" sz="1100" dirty="0" smtClean="0">
                <a:solidFill>
                  <a:srgbClr val="000099"/>
                </a:solidFill>
              </a:rPr>
              <a:t>DTD.</a:t>
            </a:r>
            <a:r>
              <a:rPr lang="en-US" sz="1100" dirty="0" smtClean="0">
                <a:solidFill>
                  <a:srgbClr val="000099"/>
                </a:solidFill>
              </a:rPr>
              <a:t> </a:t>
            </a:r>
            <a:r>
              <a:rPr lang="ru-RU" sz="1100" dirty="0" smtClean="0">
                <a:solidFill>
                  <a:srgbClr val="000099"/>
                </a:solidFill>
              </a:rPr>
              <a:t>Вы </a:t>
            </a:r>
            <a:r>
              <a:rPr lang="ru-RU" sz="1100" dirty="0">
                <a:solidFill>
                  <a:srgbClr val="000099"/>
                </a:solidFill>
              </a:rPr>
              <a:t>также </a:t>
            </a:r>
            <a:endParaRPr lang="en-US" sz="1100" dirty="0" smtClean="0">
              <a:solidFill>
                <a:srgbClr val="000099"/>
              </a:solidFill>
            </a:endParaRPr>
          </a:p>
          <a:p>
            <a:pPr lvl="0" algn="just"/>
            <a:r>
              <a:rPr lang="ru-RU" sz="1100" dirty="0" smtClean="0">
                <a:solidFill>
                  <a:srgbClr val="000099"/>
                </a:solidFill>
              </a:rPr>
              <a:t>можете </a:t>
            </a:r>
            <a:r>
              <a:rPr lang="ru-RU" sz="1100" dirty="0">
                <a:solidFill>
                  <a:srgbClr val="000099"/>
                </a:solidFill>
              </a:rPr>
              <a:t>поместить все или часть DTD </a:t>
            </a:r>
            <a:r>
              <a:rPr lang="ru-RU" sz="1100" dirty="0" smtClean="0">
                <a:solidFill>
                  <a:srgbClr val="000099"/>
                </a:solidFill>
              </a:rPr>
              <a:t>документа </a:t>
            </a:r>
            <a:r>
              <a:rPr lang="ru-RU" sz="1100" dirty="0">
                <a:solidFill>
                  <a:srgbClr val="000099"/>
                </a:solidFill>
              </a:rPr>
              <a:t>в </a:t>
            </a:r>
            <a:r>
              <a:rPr lang="ru-RU" sz="1100" dirty="0" smtClean="0">
                <a:solidFill>
                  <a:srgbClr val="000099"/>
                </a:solidFill>
              </a:rPr>
              <a:t>отдельный </a:t>
            </a:r>
            <a:endParaRPr lang="en-US" sz="1100" dirty="0" smtClean="0">
              <a:solidFill>
                <a:srgbClr val="000099"/>
              </a:solidFill>
            </a:endParaRPr>
          </a:p>
          <a:p>
            <a:pPr lvl="0" algn="just"/>
            <a:r>
              <a:rPr lang="ru-RU" sz="1100" dirty="0" smtClean="0">
                <a:solidFill>
                  <a:srgbClr val="000099"/>
                </a:solidFill>
              </a:rPr>
              <a:t>файл</a:t>
            </a:r>
            <a:r>
              <a:rPr lang="ru-RU" sz="1100" dirty="0">
                <a:solidFill>
                  <a:srgbClr val="000099"/>
                </a:solidFill>
              </a:rPr>
              <a:t>, а затем ссылаться на этот </a:t>
            </a:r>
            <a:r>
              <a:rPr lang="ru-RU" sz="1100" dirty="0" smtClean="0">
                <a:solidFill>
                  <a:srgbClr val="000099"/>
                </a:solidFill>
              </a:rPr>
              <a:t>файл </a:t>
            </a:r>
            <a:r>
              <a:rPr lang="ru-RU" sz="1100" dirty="0">
                <a:solidFill>
                  <a:srgbClr val="000099"/>
                </a:solidFill>
              </a:rPr>
              <a:t>из объявления </a:t>
            </a:r>
            <a:r>
              <a:rPr lang="ru-RU" sz="1100" dirty="0" smtClean="0">
                <a:solidFill>
                  <a:srgbClr val="000099"/>
                </a:solidFill>
              </a:rPr>
              <a:t>типа </a:t>
            </a:r>
            <a:endParaRPr lang="en-US" sz="1100" dirty="0" smtClean="0">
              <a:solidFill>
                <a:srgbClr val="000099"/>
              </a:solidFill>
            </a:endParaRPr>
          </a:p>
          <a:p>
            <a:pPr lvl="0" algn="just"/>
            <a:r>
              <a:rPr lang="ru-RU" sz="1100" dirty="0" smtClean="0">
                <a:solidFill>
                  <a:srgbClr val="000099"/>
                </a:solidFill>
              </a:rPr>
              <a:t>документа</a:t>
            </a:r>
            <a:r>
              <a:rPr lang="ru-RU" sz="1100" dirty="0">
                <a:solidFill>
                  <a:srgbClr val="000099"/>
                </a:solidFill>
              </a:rPr>
              <a:t>. DTD – или часть </a:t>
            </a:r>
            <a:r>
              <a:rPr lang="ru-RU" sz="1100" dirty="0" smtClean="0">
                <a:solidFill>
                  <a:srgbClr val="000099"/>
                </a:solidFill>
              </a:rPr>
              <a:t>DTD </a:t>
            </a:r>
            <a:r>
              <a:rPr lang="ru-RU" sz="1100" dirty="0">
                <a:solidFill>
                  <a:srgbClr val="000099"/>
                </a:solidFill>
              </a:rPr>
              <a:t>– содержащаяся в отдельном </a:t>
            </a:r>
            <a:endParaRPr lang="en-US" sz="1100" dirty="0" smtClean="0">
              <a:solidFill>
                <a:srgbClr val="000099"/>
              </a:solidFill>
            </a:endParaRPr>
          </a:p>
          <a:p>
            <a:pPr lvl="0" algn="just"/>
            <a:r>
              <a:rPr lang="ru-RU" sz="1100" dirty="0" smtClean="0">
                <a:solidFill>
                  <a:srgbClr val="000099"/>
                </a:solidFill>
              </a:rPr>
              <a:t>файле</a:t>
            </a:r>
            <a:r>
              <a:rPr lang="ru-RU" sz="1100" dirty="0">
                <a:solidFill>
                  <a:srgbClr val="000099"/>
                </a:solidFill>
              </a:rPr>
              <a:t>, называется внешним подмножеством DTD.</a:t>
            </a:r>
          </a:p>
          <a:p>
            <a:pPr lvl="0" algn="just"/>
            <a:r>
              <a:rPr lang="ru-RU" sz="1100" dirty="0">
                <a:solidFill>
                  <a:srgbClr val="000099"/>
                </a:solidFill>
              </a:rPr>
              <a:t>Применение внешнего подмножества DTD имеет смысл </a:t>
            </a:r>
            <a:r>
              <a:rPr lang="ru-RU" sz="1100" dirty="0" smtClean="0">
                <a:solidFill>
                  <a:srgbClr val="000099"/>
                </a:solidFill>
              </a:rPr>
              <a:t>главным </a:t>
            </a:r>
            <a:endParaRPr lang="en-US" sz="1100" dirty="0" smtClean="0">
              <a:solidFill>
                <a:srgbClr val="000099"/>
              </a:solidFill>
            </a:endParaRPr>
          </a:p>
          <a:p>
            <a:pPr lvl="0" algn="just"/>
            <a:r>
              <a:rPr lang="ru-RU" sz="1100" dirty="0" smtClean="0">
                <a:solidFill>
                  <a:srgbClr val="000099"/>
                </a:solidFill>
              </a:rPr>
              <a:t>образом </a:t>
            </a:r>
            <a:r>
              <a:rPr lang="ru-RU" sz="1100" dirty="0">
                <a:solidFill>
                  <a:srgbClr val="000099"/>
                </a:solidFill>
              </a:rPr>
              <a:t>для DTD, которые являются общими для целой группы </a:t>
            </a:r>
            <a:endParaRPr lang="en-US" sz="1100" dirty="0" smtClean="0">
              <a:solidFill>
                <a:srgbClr val="000099"/>
              </a:solidFill>
            </a:endParaRPr>
          </a:p>
          <a:p>
            <a:pPr lvl="0" algn="just"/>
            <a:r>
              <a:rPr lang="ru-RU" sz="1100" dirty="0" smtClean="0">
                <a:solidFill>
                  <a:srgbClr val="000099"/>
                </a:solidFill>
              </a:rPr>
              <a:t>документов</a:t>
            </a:r>
            <a:r>
              <a:rPr lang="ru-RU" sz="1100" dirty="0">
                <a:solidFill>
                  <a:srgbClr val="000099"/>
                </a:solidFill>
              </a:rPr>
              <a:t>. Каждый документ может ссылаться на один файл DTD (или копию этого файла) как на внешнее подмножество DTD. При этом вам не надо копировать содержимое DTD в каждый использующий его документ, а также облегчается внесение изменений в DTD (вам требуется модифицировать только файл DTD – и все копии этого файла – вместо того, чтобы редактировать все документы, которые его используют). Многие стандартные XML-приложения основаны на общем DTD, включаемом во все XML-документы, отвечающие этому приложению.</a:t>
            </a:r>
          </a:p>
          <a:p>
            <a:pPr algn="just"/>
            <a:endParaRPr lang="ru-RU" sz="1200" dirty="0">
              <a:solidFill>
                <a:srgbClr val="000099"/>
              </a:solidFill>
            </a:endParaRPr>
          </a:p>
        </p:txBody>
      </p:sp>
      <p:sp>
        <p:nvSpPr>
          <p:cNvPr id="5" name="Прямоугольник 4"/>
          <p:cNvSpPr/>
          <p:nvPr/>
        </p:nvSpPr>
        <p:spPr>
          <a:xfrm>
            <a:off x="4434386" y="1046222"/>
            <a:ext cx="4746126" cy="2677656"/>
          </a:xfrm>
          <a:prstGeom prst="rect">
            <a:avLst/>
          </a:prstGeom>
        </p:spPr>
        <p:txBody>
          <a:bodyPr wrap="square">
            <a:spAutoFit/>
          </a:bodyPr>
          <a:lstStyle/>
          <a:p>
            <a:pPr lvl="0" algn="just"/>
            <a:r>
              <a:rPr lang="ru-RU" sz="1200" b="1" dirty="0">
                <a:solidFill>
                  <a:srgbClr val="000099"/>
                </a:solidFill>
              </a:rPr>
              <a:t>&lt;?</a:t>
            </a:r>
            <a:r>
              <a:rPr lang="en-US" sz="1200" b="1" dirty="0">
                <a:solidFill>
                  <a:srgbClr val="000099"/>
                </a:solidFill>
              </a:rPr>
              <a:t>xml version="1.0"?&gt;</a:t>
            </a:r>
          </a:p>
          <a:p>
            <a:pPr lvl="0" algn="just"/>
            <a:r>
              <a:rPr lang="en-US" sz="1200" dirty="0" smtClean="0">
                <a:solidFill>
                  <a:srgbClr val="000099"/>
                </a:solidFill>
              </a:rPr>
              <a:t>	</a:t>
            </a:r>
            <a:r>
              <a:rPr lang="en-US" sz="1200" b="1" dirty="0" smtClean="0">
                <a:solidFill>
                  <a:srgbClr val="009900"/>
                </a:solidFill>
              </a:rPr>
              <a:t>&lt;!</a:t>
            </a:r>
            <a:r>
              <a:rPr lang="en-US" sz="1200" b="1" dirty="0">
                <a:solidFill>
                  <a:srgbClr val="009900"/>
                </a:solidFill>
              </a:rPr>
              <a:t>DOCTYPE note [</a:t>
            </a:r>
          </a:p>
          <a:p>
            <a:pPr lvl="0" algn="just"/>
            <a:r>
              <a:rPr lang="en-US" sz="1200" dirty="0" smtClean="0">
                <a:solidFill>
                  <a:srgbClr val="000099"/>
                </a:solidFill>
              </a:rPr>
              <a:t>		</a:t>
            </a:r>
            <a:r>
              <a:rPr lang="en-US" sz="1200" b="1" dirty="0" smtClean="0">
                <a:solidFill>
                  <a:srgbClr val="009900"/>
                </a:solidFill>
              </a:rPr>
              <a:t>&lt;!</a:t>
            </a:r>
            <a:r>
              <a:rPr lang="en-US" sz="1200" b="1" dirty="0">
                <a:solidFill>
                  <a:srgbClr val="009900"/>
                </a:solidFill>
              </a:rPr>
              <a:t>ELEMENT </a:t>
            </a:r>
            <a:r>
              <a:rPr lang="en-US" sz="1200" dirty="0">
                <a:solidFill>
                  <a:srgbClr val="009900"/>
                </a:solidFill>
              </a:rPr>
              <a:t>note </a:t>
            </a:r>
            <a:r>
              <a:rPr lang="en-US" sz="1200" b="1" i="1" dirty="0">
                <a:solidFill>
                  <a:srgbClr val="009900"/>
                </a:solidFill>
              </a:rPr>
              <a:t>(to, from, </a:t>
            </a:r>
            <a:r>
              <a:rPr lang="en-US" sz="1200" b="1" i="1" dirty="0" err="1">
                <a:solidFill>
                  <a:srgbClr val="009900"/>
                </a:solidFill>
              </a:rPr>
              <a:t>Sbj</a:t>
            </a:r>
            <a:r>
              <a:rPr lang="en-US" sz="1200" b="1" i="1" dirty="0">
                <a:solidFill>
                  <a:srgbClr val="009900"/>
                </a:solidFill>
              </a:rPr>
              <a:t>, </a:t>
            </a:r>
            <a:r>
              <a:rPr lang="en-US" sz="1200" b="1" i="1" dirty="0" err="1">
                <a:solidFill>
                  <a:srgbClr val="009900"/>
                </a:solidFill>
              </a:rPr>
              <a:t>msg</a:t>
            </a:r>
            <a:r>
              <a:rPr lang="en-US" sz="1200" b="1" i="1" dirty="0">
                <a:solidFill>
                  <a:srgbClr val="009900"/>
                </a:solidFill>
              </a:rPr>
              <a:t>)</a:t>
            </a:r>
            <a:r>
              <a:rPr lang="en-US" sz="1200" b="1" dirty="0">
                <a:solidFill>
                  <a:srgbClr val="009900"/>
                </a:solidFill>
              </a:rPr>
              <a:t>&gt;</a:t>
            </a:r>
          </a:p>
          <a:p>
            <a:pPr lvl="0" algn="just"/>
            <a:r>
              <a:rPr lang="en-US" sz="1200" dirty="0" smtClean="0">
                <a:solidFill>
                  <a:srgbClr val="009900"/>
                </a:solidFill>
              </a:rPr>
              <a:t>		</a:t>
            </a:r>
            <a:r>
              <a:rPr lang="en-US" sz="1200" b="1" dirty="0" smtClean="0">
                <a:solidFill>
                  <a:srgbClr val="009900"/>
                </a:solidFill>
              </a:rPr>
              <a:t>&lt;!</a:t>
            </a:r>
            <a:r>
              <a:rPr lang="en-US" sz="1200" b="1" dirty="0">
                <a:solidFill>
                  <a:srgbClr val="009900"/>
                </a:solidFill>
              </a:rPr>
              <a:t>ELEMENT </a:t>
            </a:r>
            <a:r>
              <a:rPr lang="en-US" sz="1200" dirty="0">
                <a:solidFill>
                  <a:srgbClr val="009900"/>
                </a:solidFill>
              </a:rPr>
              <a:t>to </a:t>
            </a:r>
            <a:r>
              <a:rPr lang="en-US" sz="1200" b="1" i="1" dirty="0">
                <a:solidFill>
                  <a:srgbClr val="009900"/>
                </a:solidFill>
              </a:rPr>
              <a:t>(#PCDATA)</a:t>
            </a:r>
            <a:r>
              <a:rPr lang="en-US" sz="1200" b="1" dirty="0">
                <a:solidFill>
                  <a:srgbClr val="009900"/>
                </a:solidFill>
              </a:rPr>
              <a:t>&gt;</a:t>
            </a:r>
          </a:p>
          <a:p>
            <a:pPr lvl="0" algn="just"/>
            <a:r>
              <a:rPr lang="en-US" sz="1200" dirty="0" smtClean="0">
                <a:solidFill>
                  <a:srgbClr val="009900"/>
                </a:solidFill>
              </a:rPr>
              <a:t>		</a:t>
            </a:r>
            <a:r>
              <a:rPr lang="en-US" sz="1200" b="1" dirty="0" smtClean="0">
                <a:solidFill>
                  <a:srgbClr val="009900"/>
                </a:solidFill>
              </a:rPr>
              <a:t>&lt;!</a:t>
            </a:r>
            <a:r>
              <a:rPr lang="en-US" sz="1200" b="1" dirty="0">
                <a:solidFill>
                  <a:srgbClr val="009900"/>
                </a:solidFill>
              </a:rPr>
              <a:t>ELEMENT </a:t>
            </a:r>
            <a:r>
              <a:rPr lang="en-US" sz="1200" dirty="0">
                <a:solidFill>
                  <a:srgbClr val="009900"/>
                </a:solidFill>
              </a:rPr>
              <a:t>from </a:t>
            </a:r>
            <a:r>
              <a:rPr lang="en-US" sz="1200" b="1" i="1" dirty="0">
                <a:solidFill>
                  <a:srgbClr val="009900"/>
                </a:solidFill>
              </a:rPr>
              <a:t>(#PCDATA)</a:t>
            </a:r>
            <a:r>
              <a:rPr lang="en-US" sz="1200" b="1" dirty="0">
                <a:solidFill>
                  <a:srgbClr val="009900"/>
                </a:solidFill>
              </a:rPr>
              <a:t>&gt;</a:t>
            </a:r>
          </a:p>
          <a:p>
            <a:pPr lvl="0" algn="just"/>
            <a:r>
              <a:rPr lang="en-US" sz="1200" dirty="0" smtClean="0">
                <a:solidFill>
                  <a:srgbClr val="009900"/>
                </a:solidFill>
              </a:rPr>
              <a:t>		</a:t>
            </a:r>
            <a:r>
              <a:rPr lang="en-US" sz="1200" b="1" dirty="0" smtClean="0">
                <a:solidFill>
                  <a:srgbClr val="009900"/>
                </a:solidFill>
              </a:rPr>
              <a:t>&lt;!</a:t>
            </a:r>
            <a:r>
              <a:rPr lang="en-US" sz="1200" b="1" dirty="0">
                <a:solidFill>
                  <a:srgbClr val="009900"/>
                </a:solidFill>
              </a:rPr>
              <a:t>ELEMENT </a:t>
            </a:r>
            <a:r>
              <a:rPr lang="en-US" sz="1200" dirty="0" err="1">
                <a:solidFill>
                  <a:srgbClr val="009900"/>
                </a:solidFill>
              </a:rPr>
              <a:t>Sbj</a:t>
            </a:r>
            <a:r>
              <a:rPr lang="en-US" sz="1200" dirty="0">
                <a:solidFill>
                  <a:srgbClr val="009900"/>
                </a:solidFill>
              </a:rPr>
              <a:t> </a:t>
            </a:r>
            <a:r>
              <a:rPr lang="en-US" sz="1200" b="1" i="1" dirty="0">
                <a:solidFill>
                  <a:srgbClr val="009900"/>
                </a:solidFill>
              </a:rPr>
              <a:t>(#PCDATA)</a:t>
            </a:r>
            <a:r>
              <a:rPr lang="en-US" sz="1200" b="1" dirty="0">
                <a:solidFill>
                  <a:srgbClr val="009900"/>
                </a:solidFill>
              </a:rPr>
              <a:t>&gt;</a:t>
            </a:r>
          </a:p>
          <a:p>
            <a:pPr lvl="0" algn="just"/>
            <a:r>
              <a:rPr lang="en-US" sz="1200" dirty="0" smtClean="0">
                <a:solidFill>
                  <a:srgbClr val="009900"/>
                </a:solidFill>
              </a:rPr>
              <a:t>		</a:t>
            </a:r>
            <a:r>
              <a:rPr lang="en-US" sz="1200" b="1" dirty="0" smtClean="0">
                <a:solidFill>
                  <a:srgbClr val="009900"/>
                </a:solidFill>
              </a:rPr>
              <a:t>&lt;!</a:t>
            </a:r>
            <a:r>
              <a:rPr lang="en-US" sz="1200" b="1" dirty="0">
                <a:solidFill>
                  <a:srgbClr val="009900"/>
                </a:solidFill>
              </a:rPr>
              <a:t>ELEMENT </a:t>
            </a:r>
            <a:r>
              <a:rPr lang="en-US" sz="1200" dirty="0" err="1">
                <a:solidFill>
                  <a:srgbClr val="009900"/>
                </a:solidFill>
              </a:rPr>
              <a:t>msg</a:t>
            </a:r>
            <a:r>
              <a:rPr lang="en-US" sz="1200" dirty="0">
                <a:solidFill>
                  <a:srgbClr val="009900"/>
                </a:solidFill>
              </a:rPr>
              <a:t> </a:t>
            </a:r>
            <a:r>
              <a:rPr lang="en-US" sz="1200" b="1" i="1" dirty="0">
                <a:solidFill>
                  <a:srgbClr val="009900"/>
                </a:solidFill>
              </a:rPr>
              <a:t>(#PCDATA)</a:t>
            </a:r>
            <a:r>
              <a:rPr lang="en-US" sz="1200" b="1" dirty="0">
                <a:solidFill>
                  <a:srgbClr val="009900"/>
                </a:solidFill>
              </a:rPr>
              <a:t>&gt;</a:t>
            </a:r>
          </a:p>
          <a:p>
            <a:pPr lvl="0" algn="just"/>
            <a:r>
              <a:rPr lang="en-US" sz="1200" b="1" dirty="0" smtClean="0">
                <a:solidFill>
                  <a:srgbClr val="009900"/>
                </a:solidFill>
              </a:rPr>
              <a:t>]&gt;</a:t>
            </a:r>
            <a:endParaRPr lang="en-US" sz="1200" b="1" dirty="0">
              <a:solidFill>
                <a:srgbClr val="009900"/>
              </a:solidFill>
            </a:endParaRPr>
          </a:p>
          <a:p>
            <a:pPr lvl="0" algn="just"/>
            <a:r>
              <a:rPr lang="en-US" sz="1200" b="1" dirty="0">
                <a:solidFill>
                  <a:srgbClr val="000099"/>
                </a:solidFill>
              </a:rPr>
              <a:t>&lt;note&gt;</a:t>
            </a:r>
          </a:p>
          <a:p>
            <a:pPr lvl="0" algn="just"/>
            <a:r>
              <a:rPr lang="en-US" sz="1200" dirty="0" smtClean="0">
                <a:solidFill>
                  <a:srgbClr val="000099"/>
                </a:solidFill>
              </a:rPr>
              <a:t>	</a:t>
            </a:r>
            <a:r>
              <a:rPr lang="en-US" sz="1200" b="1" dirty="0" smtClean="0">
                <a:solidFill>
                  <a:srgbClr val="000099"/>
                </a:solidFill>
              </a:rPr>
              <a:t>&lt;</a:t>
            </a:r>
            <a:r>
              <a:rPr lang="en-US" sz="1200" b="1" dirty="0">
                <a:solidFill>
                  <a:srgbClr val="000099"/>
                </a:solidFill>
              </a:rPr>
              <a:t>to&gt;</a:t>
            </a:r>
            <a:r>
              <a:rPr lang="en-US" sz="1200" dirty="0">
                <a:solidFill>
                  <a:srgbClr val="000099"/>
                </a:solidFill>
              </a:rPr>
              <a:t>Sunny</a:t>
            </a:r>
            <a:r>
              <a:rPr lang="en-US" sz="1200" b="1" dirty="0">
                <a:solidFill>
                  <a:srgbClr val="000099"/>
                </a:solidFill>
              </a:rPr>
              <a:t>&lt;/to&gt;</a:t>
            </a:r>
          </a:p>
          <a:p>
            <a:pPr lvl="0" algn="just"/>
            <a:r>
              <a:rPr lang="en-US" sz="1200" dirty="0" smtClean="0">
                <a:solidFill>
                  <a:srgbClr val="000099"/>
                </a:solidFill>
              </a:rPr>
              <a:t>	</a:t>
            </a:r>
            <a:r>
              <a:rPr lang="en-US" sz="1200" b="1" dirty="0" smtClean="0">
                <a:solidFill>
                  <a:srgbClr val="000099"/>
                </a:solidFill>
              </a:rPr>
              <a:t>&lt;</a:t>
            </a:r>
            <a:r>
              <a:rPr lang="en-US" sz="1200" b="1" dirty="0">
                <a:solidFill>
                  <a:srgbClr val="000099"/>
                </a:solidFill>
              </a:rPr>
              <a:t>from&gt;</a:t>
            </a:r>
            <a:r>
              <a:rPr lang="en-US" sz="1200" dirty="0">
                <a:solidFill>
                  <a:srgbClr val="000099"/>
                </a:solidFill>
              </a:rPr>
              <a:t>Oliver</a:t>
            </a:r>
            <a:r>
              <a:rPr lang="en-US" sz="1200" b="1" dirty="0">
                <a:solidFill>
                  <a:srgbClr val="000099"/>
                </a:solidFill>
              </a:rPr>
              <a:t>&lt;/from&gt;</a:t>
            </a:r>
          </a:p>
          <a:p>
            <a:pPr lvl="0" algn="just"/>
            <a:r>
              <a:rPr lang="en-US" sz="1200" dirty="0" smtClean="0">
                <a:solidFill>
                  <a:srgbClr val="000099"/>
                </a:solidFill>
              </a:rPr>
              <a:t>	</a:t>
            </a:r>
            <a:r>
              <a:rPr lang="en-US" sz="1200" b="1" dirty="0" smtClean="0">
                <a:solidFill>
                  <a:srgbClr val="000099"/>
                </a:solidFill>
              </a:rPr>
              <a:t>&lt;</a:t>
            </a:r>
            <a:r>
              <a:rPr lang="en-US" sz="1200" b="1" dirty="0" err="1">
                <a:solidFill>
                  <a:srgbClr val="000099"/>
                </a:solidFill>
              </a:rPr>
              <a:t>Sbj</a:t>
            </a:r>
            <a:r>
              <a:rPr lang="en-US" sz="1200" b="1" dirty="0">
                <a:solidFill>
                  <a:srgbClr val="000099"/>
                </a:solidFill>
              </a:rPr>
              <a:t>&gt;</a:t>
            </a:r>
            <a:r>
              <a:rPr lang="en-US" sz="1200" dirty="0">
                <a:solidFill>
                  <a:srgbClr val="000099"/>
                </a:solidFill>
              </a:rPr>
              <a:t>Hello</a:t>
            </a:r>
            <a:r>
              <a:rPr lang="en-US" sz="1200" b="1" dirty="0">
                <a:solidFill>
                  <a:srgbClr val="000099"/>
                </a:solidFill>
              </a:rPr>
              <a:t>&lt;/</a:t>
            </a:r>
            <a:r>
              <a:rPr lang="en-US" sz="1200" b="1" dirty="0" err="1">
                <a:solidFill>
                  <a:srgbClr val="000099"/>
                </a:solidFill>
              </a:rPr>
              <a:t>Sbj</a:t>
            </a:r>
            <a:r>
              <a:rPr lang="en-US" sz="1200" b="1" dirty="0">
                <a:solidFill>
                  <a:srgbClr val="000099"/>
                </a:solidFill>
              </a:rPr>
              <a:t>&gt;</a:t>
            </a:r>
          </a:p>
          <a:p>
            <a:pPr lvl="0" algn="just"/>
            <a:r>
              <a:rPr lang="en-US" sz="1200" dirty="0" smtClean="0">
                <a:solidFill>
                  <a:srgbClr val="000099"/>
                </a:solidFill>
              </a:rPr>
              <a:t>	</a:t>
            </a:r>
            <a:r>
              <a:rPr lang="en-US" sz="1200" b="1" dirty="0" smtClean="0">
                <a:solidFill>
                  <a:srgbClr val="000099"/>
                </a:solidFill>
              </a:rPr>
              <a:t>&lt;</a:t>
            </a:r>
            <a:r>
              <a:rPr lang="en-US" sz="1200" b="1" dirty="0" err="1">
                <a:solidFill>
                  <a:srgbClr val="000099"/>
                </a:solidFill>
              </a:rPr>
              <a:t>msg</a:t>
            </a:r>
            <a:r>
              <a:rPr lang="en-US" sz="1200" b="1" dirty="0">
                <a:solidFill>
                  <a:srgbClr val="000099"/>
                </a:solidFill>
              </a:rPr>
              <a:t>&gt;</a:t>
            </a:r>
            <a:r>
              <a:rPr lang="en-US" sz="1200" dirty="0">
                <a:solidFill>
                  <a:srgbClr val="000099"/>
                </a:solidFill>
              </a:rPr>
              <a:t>This is a good day!</a:t>
            </a:r>
            <a:r>
              <a:rPr lang="en-US" sz="1200" b="1" dirty="0">
                <a:solidFill>
                  <a:srgbClr val="000099"/>
                </a:solidFill>
              </a:rPr>
              <a:t>&lt;/</a:t>
            </a:r>
            <a:r>
              <a:rPr lang="en-US" sz="1200" b="1" dirty="0" err="1">
                <a:solidFill>
                  <a:srgbClr val="000099"/>
                </a:solidFill>
              </a:rPr>
              <a:t>msg</a:t>
            </a:r>
            <a:r>
              <a:rPr lang="en-US" sz="1200" b="1" dirty="0">
                <a:solidFill>
                  <a:srgbClr val="000099"/>
                </a:solidFill>
              </a:rPr>
              <a:t>&gt;</a:t>
            </a:r>
          </a:p>
          <a:p>
            <a:pPr lvl="0" algn="just"/>
            <a:r>
              <a:rPr lang="en-US" sz="1200" b="1" dirty="0">
                <a:solidFill>
                  <a:srgbClr val="000099"/>
                </a:solidFill>
              </a:rPr>
              <a:t>&lt;/note&gt;</a:t>
            </a:r>
            <a:endParaRPr lang="ru-RU" sz="1200" b="1" dirty="0">
              <a:solidFill>
                <a:srgbClr val="000099"/>
              </a:solidFill>
            </a:endParaRPr>
          </a:p>
        </p:txBody>
      </p:sp>
    </p:spTree>
    <p:extLst>
      <p:ext uri="{BB962C8B-B14F-4D97-AF65-F5344CB8AC3E}">
        <p14:creationId xmlns:p14="http://schemas.microsoft.com/office/powerpoint/2010/main" val="254069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Пример </a:t>
            </a:r>
            <a:r>
              <a:rPr lang="en-US" sz="2000" b="1" dirty="0" smtClean="0">
                <a:solidFill>
                  <a:srgbClr val="000099"/>
                </a:solidFill>
              </a:rPr>
              <a:t>XML-</a:t>
            </a:r>
            <a:r>
              <a:rPr lang="ru-RU" sz="2000" b="1" dirty="0" smtClean="0">
                <a:solidFill>
                  <a:srgbClr val="000099"/>
                </a:solidFill>
              </a:rPr>
              <a:t>документа со внешним подмножеством </a:t>
            </a:r>
            <a:r>
              <a:rPr lang="en-US" sz="2000" b="1" dirty="0" smtClean="0">
                <a:solidFill>
                  <a:srgbClr val="000099"/>
                </a:solidFill>
              </a:rPr>
              <a:t>DTD</a:t>
            </a:r>
            <a:endParaRPr lang="ru-RU" sz="2000" b="1" dirty="0">
              <a:solidFill>
                <a:srgbClr val="000099"/>
              </a:solidFill>
            </a:endParaRPr>
          </a:p>
        </p:txBody>
      </p:sp>
      <p:sp>
        <p:nvSpPr>
          <p:cNvPr id="5" name="Прямоугольник 4"/>
          <p:cNvSpPr/>
          <p:nvPr/>
        </p:nvSpPr>
        <p:spPr>
          <a:xfrm>
            <a:off x="0" y="711007"/>
            <a:ext cx="9144000" cy="3139321"/>
          </a:xfrm>
          <a:prstGeom prst="rect">
            <a:avLst/>
          </a:prstGeom>
        </p:spPr>
        <p:txBody>
          <a:bodyPr wrap="square">
            <a:spAutoFit/>
          </a:bodyPr>
          <a:lstStyle/>
          <a:p>
            <a:pPr lvl="0" algn="just"/>
            <a:r>
              <a:rPr lang="en-US" sz="1100" b="1" dirty="0">
                <a:solidFill>
                  <a:srgbClr val="000099"/>
                </a:solidFill>
              </a:rPr>
              <a:t>&lt;?xml version="1.0" encoding="windows-1251"?&gt;</a:t>
            </a:r>
          </a:p>
          <a:p>
            <a:pPr lvl="0" algn="just"/>
            <a:r>
              <a:rPr lang="en-US" sz="1100" b="1" dirty="0" smtClean="0">
                <a:solidFill>
                  <a:srgbClr val="009900"/>
                </a:solidFill>
              </a:rPr>
              <a:t>&lt;!DOCTYPE INVENTORY SYSTEM "FirstXML2-schema.dtd"&gt;</a:t>
            </a:r>
          </a:p>
          <a:p>
            <a:pPr lvl="0" algn="just"/>
            <a:r>
              <a:rPr lang="fr-FR" sz="1100" b="1" dirty="0" smtClean="0">
                <a:solidFill>
                  <a:srgbClr val="009900"/>
                </a:solidFill>
                <a:sym typeface="Wingdings" pitchFamily="2" charset="2"/>
              </a:rPr>
              <a:t>&lt;!-- </a:t>
            </a:r>
            <a:r>
              <a:rPr lang="fr-FR" sz="1100" b="1" dirty="0" smtClean="0">
                <a:solidFill>
                  <a:srgbClr val="009900"/>
                </a:solidFill>
              </a:rPr>
              <a:t>&lt;!</a:t>
            </a:r>
            <a:r>
              <a:rPr lang="fr-FR" sz="1100" b="1" dirty="0">
                <a:solidFill>
                  <a:srgbClr val="009900"/>
                </a:solidFill>
              </a:rPr>
              <a:t>DOCTYPE </a:t>
            </a:r>
            <a:r>
              <a:rPr lang="fr-FR" sz="1100" b="1" dirty="0" smtClean="0">
                <a:solidFill>
                  <a:srgbClr val="009900"/>
                </a:solidFill>
              </a:rPr>
              <a:t>INVENTORY SYSTEM </a:t>
            </a:r>
            <a:r>
              <a:rPr lang="fr-FR" sz="1100" b="1" dirty="0">
                <a:solidFill>
                  <a:srgbClr val="009900"/>
                </a:solidFill>
              </a:rPr>
              <a:t>"http://</a:t>
            </a:r>
            <a:r>
              <a:rPr lang="fr-FR" sz="1100" b="1" dirty="0" smtClean="0">
                <a:solidFill>
                  <a:srgbClr val="009900"/>
                </a:solidFill>
              </a:rPr>
              <a:t>bogus.com/dtds/INVENTORY.dtd"&gt; --&gt;</a:t>
            </a:r>
            <a:endParaRPr lang="en-US" sz="1100" b="1" dirty="0">
              <a:solidFill>
                <a:srgbClr val="009900"/>
              </a:solidFill>
            </a:endParaRPr>
          </a:p>
          <a:p>
            <a:pPr lvl="0" algn="just"/>
            <a:r>
              <a:rPr lang="en-US" sz="1100" b="1" dirty="0">
                <a:solidFill>
                  <a:srgbClr val="000099"/>
                </a:solidFill>
              </a:rPr>
              <a:t>&lt;INVENTORY&gt;</a:t>
            </a:r>
          </a:p>
          <a:p>
            <a:pPr lvl="0" algn="just"/>
            <a:r>
              <a:rPr lang="en-US" sz="1100" dirty="0">
                <a:solidFill>
                  <a:srgbClr val="000099"/>
                </a:solidFill>
              </a:rPr>
              <a:t>   	</a:t>
            </a:r>
            <a:r>
              <a:rPr lang="en-US" sz="1100" b="1" dirty="0">
                <a:solidFill>
                  <a:srgbClr val="000099"/>
                </a:solidFill>
              </a:rPr>
              <a:t>&lt;BOOK </a:t>
            </a:r>
            <a:r>
              <a:rPr lang="en-US" sz="1100" dirty="0">
                <a:solidFill>
                  <a:srgbClr val="000099"/>
                </a:solidFill>
              </a:rPr>
              <a:t>Binding="mass market paperback</a:t>
            </a:r>
            <a:r>
              <a:rPr lang="en-US" sz="1100" b="1" dirty="0">
                <a:solidFill>
                  <a:srgbClr val="000099"/>
                </a:solidFill>
              </a:rPr>
              <a:t>"&gt;</a:t>
            </a:r>
          </a:p>
          <a:p>
            <a:pPr lvl="0" algn="just"/>
            <a:r>
              <a:rPr lang="en-US" sz="1100" dirty="0">
                <a:solidFill>
                  <a:srgbClr val="000099"/>
                </a:solidFill>
              </a:rPr>
              <a:t>      		</a:t>
            </a:r>
            <a:r>
              <a:rPr lang="en-US" sz="1100" b="1" dirty="0">
                <a:solidFill>
                  <a:srgbClr val="000099"/>
                </a:solidFill>
              </a:rPr>
              <a:t>&lt;TITLE&gt;</a:t>
            </a:r>
            <a:r>
              <a:rPr lang="en-US" sz="1100" dirty="0">
                <a:solidFill>
                  <a:srgbClr val="000099"/>
                </a:solidFill>
              </a:rPr>
              <a:t>The Adventures of Huckleberry Finn</a:t>
            </a:r>
            <a:r>
              <a:rPr lang="en-US" sz="1100" b="1" dirty="0">
                <a:solidFill>
                  <a:srgbClr val="000099"/>
                </a:solidFill>
              </a:rPr>
              <a:t>&lt;/TITLE&gt;</a:t>
            </a:r>
          </a:p>
          <a:p>
            <a:pPr lvl="0" algn="just"/>
            <a:r>
              <a:rPr lang="en-US" sz="1100" dirty="0">
                <a:solidFill>
                  <a:srgbClr val="000099"/>
                </a:solidFill>
              </a:rPr>
              <a:t>      		</a:t>
            </a:r>
            <a:r>
              <a:rPr lang="en-US" sz="1100" b="1" dirty="0">
                <a:solidFill>
                  <a:srgbClr val="000099"/>
                </a:solidFill>
              </a:rPr>
              <a:t>&lt;AUTHOR </a:t>
            </a:r>
            <a:r>
              <a:rPr lang="en-US" sz="1100" dirty="0">
                <a:solidFill>
                  <a:srgbClr val="000099"/>
                </a:solidFill>
              </a:rPr>
              <a:t>Born="1835"</a:t>
            </a:r>
            <a:r>
              <a:rPr lang="en-US" sz="1100" b="1" dirty="0">
                <a:solidFill>
                  <a:srgbClr val="000099"/>
                </a:solidFill>
              </a:rPr>
              <a:t>&gt;</a:t>
            </a:r>
            <a:r>
              <a:rPr lang="en-US" sz="1100" dirty="0">
                <a:solidFill>
                  <a:srgbClr val="000099"/>
                </a:solidFill>
              </a:rPr>
              <a:t>Mark Twain</a:t>
            </a:r>
            <a:r>
              <a:rPr lang="en-US" sz="1100" b="1" dirty="0">
                <a:solidFill>
                  <a:srgbClr val="000099"/>
                </a:solidFill>
              </a:rPr>
              <a:t>&lt;/AUTHOR&gt;</a:t>
            </a:r>
          </a:p>
          <a:p>
            <a:pPr lvl="0" algn="just"/>
            <a:r>
              <a:rPr lang="en-US" sz="1100" dirty="0">
                <a:solidFill>
                  <a:srgbClr val="000099"/>
                </a:solidFill>
              </a:rPr>
              <a:t>      		</a:t>
            </a:r>
            <a:r>
              <a:rPr lang="en-US" sz="1100" b="1" dirty="0">
                <a:solidFill>
                  <a:srgbClr val="000099"/>
                </a:solidFill>
              </a:rPr>
              <a:t>&lt;PAGES&gt;</a:t>
            </a:r>
            <a:r>
              <a:rPr lang="en-US" sz="1100" dirty="0">
                <a:solidFill>
                  <a:srgbClr val="000099"/>
                </a:solidFill>
              </a:rPr>
              <a:t>298</a:t>
            </a:r>
            <a:r>
              <a:rPr lang="en-US" sz="1100" b="1" dirty="0">
                <a:solidFill>
                  <a:srgbClr val="000099"/>
                </a:solidFill>
              </a:rPr>
              <a:t>&lt;/PAGES&gt;</a:t>
            </a:r>
          </a:p>
          <a:p>
            <a:pPr lvl="0" algn="just"/>
            <a:r>
              <a:rPr lang="en-US" sz="1100" dirty="0">
                <a:solidFill>
                  <a:srgbClr val="000099"/>
                </a:solidFill>
              </a:rPr>
              <a:t>      		</a:t>
            </a:r>
            <a:r>
              <a:rPr lang="en-US" sz="1100" b="1" dirty="0">
                <a:solidFill>
                  <a:srgbClr val="000099"/>
                </a:solidFill>
              </a:rPr>
              <a:t>&lt;PRICE&gt;</a:t>
            </a:r>
            <a:r>
              <a:rPr lang="en-US" sz="1100" dirty="0">
                <a:solidFill>
                  <a:srgbClr val="000099"/>
                </a:solidFill>
              </a:rPr>
              <a:t>$5.49</a:t>
            </a:r>
            <a:r>
              <a:rPr lang="en-US" sz="1100" b="1" dirty="0">
                <a:solidFill>
                  <a:srgbClr val="000099"/>
                </a:solidFill>
              </a:rPr>
              <a:t>&lt;/PRICE&gt;</a:t>
            </a:r>
          </a:p>
          <a:p>
            <a:pPr lvl="0" algn="just"/>
            <a:r>
              <a:rPr lang="en-US" sz="1100" dirty="0">
                <a:solidFill>
                  <a:srgbClr val="000099"/>
                </a:solidFill>
              </a:rPr>
              <a:t>   	</a:t>
            </a:r>
            <a:r>
              <a:rPr lang="en-US" sz="1100" b="1" dirty="0">
                <a:solidFill>
                  <a:srgbClr val="000099"/>
                </a:solidFill>
              </a:rPr>
              <a:t>&lt;/BOOK&gt;</a:t>
            </a:r>
          </a:p>
          <a:p>
            <a:pPr lvl="0" algn="just"/>
            <a:r>
              <a:rPr lang="en-US" sz="1100" dirty="0">
                <a:solidFill>
                  <a:srgbClr val="000099"/>
                </a:solidFill>
              </a:rPr>
              <a:t>   	</a:t>
            </a:r>
            <a:r>
              <a:rPr lang="en-US" sz="1100" b="1" dirty="0" smtClean="0">
                <a:solidFill>
                  <a:srgbClr val="000099"/>
                </a:solidFill>
              </a:rPr>
              <a:t>&lt;</a:t>
            </a:r>
            <a:r>
              <a:rPr lang="en-US" sz="1100" b="1" dirty="0">
                <a:solidFill>
                  <a:srgbClr val="000099"/>
                </a:solidFill>
              </a:rPr>
              <a:t>Magazine&gt;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title&gt;</a:t>
            </a:r>
            <a:r>
              <a:rPr lang="en-US" sz="1100" dirty="0">
                <a:solidFill>
                  <a:srgbClr val="000099"/>
                </a:solidFill>
              </a:rPr>
              <a:t>National geographic</a:t>
            </a:r>
            <a:r>
              <a:rPr lang="en-US" sz="1100" b="1" dirty="0">
                <a:solidFill>
                  <a:srgbClr val="000099"/>
                </a:solidFill>
              </a:rPr>
              <a:t>&lt;/title&gt;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volume&gt;</a:t>
            </a:r>
            <a:r>
              <a:rPr lang="en-US" sz="1100" dirty="0">
                <a:solidFill>
                  <a:srgbClr val="000099"/>
                </a:solidFill>
              </a:rPr>
              <a:t>182</a:t>
            </a:r>
            <a:r>
              <a:rPr lang="en-US" sz="1100" b="1" dirty="0">
                <a:solidFill>
                  <a:srgbClr val="000099"/>
                </a:solidFill>
              </a:rPr>
              <a:t>&lt;/volume&gt;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no&gt;</a:t>
            </a:r>
            <a:r>
              <a:rPr lang="en-US" sz="1100" dirty="0">
                <a:solidFill>
                  <a:srgbClr val="000099"/>
                </a:solidFill>
              </a:rPr>
              <a:t>2</a:t>
            </a:r>
            <a:r>
              <a:rPr lang="en-US" sz="1100" b="1" dirty="0">
                <a:solidFill>
                  <a:srgbClr val="000099"/>
                </a:solidFill>
              </a:rPr>
              <a:t>&lt;/no&gt;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year&gt;</a:t>
            </a:r>
            <a:r>
              <a:rPr lang="en-US" sz="1100" dirty="0">
                <a:solidFill>
                  <a:srgbClr val="000099"/>
                </a:solidFill>
              </a:rPr>
              <a:t>1992</a:t>
            </a:r>
            <a:r>
              <a:rPr lang="en-US" sz="1100" b="1" dirty="0">
                <a:solidFill>
                  <a:srgbClr val="000099"/>
                </a:solidFill>
              </a:rPr>
              <a:t>&lt;/year&gt;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month&gt;</a:t>
            </a:r>
            <a:r>
              <a:rPr lang="en-US" sz="1100" dirty="0">
                <a:solidFill>
                  <a:srgbClr val="000099"/>
                </a:solidFill>
              </a:rPr>
              <a:t>august</a:t>
            </a:r>
            <a:r>
              <a:rPr lang="en-US" sz="1100" b="1" dirty="0">
                <a:solidFill>
                  <a:srgbClr val="000099"/>
                </a:solidFill>
              </a:rPr>
              <a:t>&lt;/month&gt;</a:t>
            </a:r>
          </a:p>
          <a:p>
            <a:pPr lvl="0" algn="just"/>
            <a:r>
              <a:rPr lang="en-US" sz="1100" dirty="0">
                <a:solidFill>
                  <a:srgbClr val="000099"/>
                </a:solidFill>
              </a:rPr>
              <a:t>   	</a:t>
            </a:r>
            <a:r>
              <a:rPr lang="en-US" sz="1100" b="1" dirty="0">
                <a:solidFill>
                  <a:srgbClr val="000099"/>
                </a:solidFill>
              </a:rPr>
              <a:t>&lt;/Magazine&gt;</a:t>
            </a:r>
          </a:p>
          <a:p>
            <a:pPr lvl="0" algn="just"/>
            <a:r>
              <a:rPr lang="en-US" sz="1100" b="1" dirty="0">
                <a:solidFill>
                  <a:srgbClr val="000099"/>
                </a:solidFill>
              </a:rPr>
              <a:t>&lt;/INVENTORY&gt;</a:t>
            </a:r>
            <a:endParaRPr lang="ru-RU" sz="1100" b="1" dirty="0">
              <a:solidFill>
                <a:srgbClr val="000099"/>
              </a:solidFill>
            </a:endParaRPr>
          </a:p>
        </p:txBody>
      </p:sp>
      <p:sp>
        <p:nvSpPr>
          <p:cNvPr id="6" name="Прямоугольник 5"/>
          <p:cNvSpPr/>
          <p:nvPr/>
        </p:nvSpPr>
        <p:spPr>
          <a:xfrm>
            <a:off x="5436096" y="1635646"/>
            <a:ext cx="3888432" cy="2970044"/>
          </a:xfrm>
          <a:prstGeom prst="rect">
            <a:avLst/>
          </a:prstGeom>
        </p:spPr>
        <p:txBody>
          <a:bodyPr wrap="square">
            <a:spAutoFit/>
          </a:bodyPr>
          <a:lstStyle/>
          <a:p>
            <a:pPr lvl="0" algn="just"/>
            <a:r>
              <a:rPr lang="en-US" sz="1100" b="1" dirty="0">
                <a:solidFill>
                  <a:srgbClr val="009900"/>
                </a:solidFill>
              </a:rPr>
              <a:t>&lt;?xml version="1.0" encoding="UTF-8"?&gt;</a:t>
            </a:r>
          </a:p>
          <a:p>
            <a:pPr lvl="0" algn="just"/>
            <a:r>
              <a:rPr lang="en-US" sz="1100" b="1" dirty="0">
                <a:solidFill>
                  <a:srgbClr val="009900"/>
                </a:solidFill>
              </a:rPr>
              <a:t>&lt;!ELEMENT</a:t>
            </a:r>
            <a:r>
              <a:rPr lang="en-US" sz="1100" dirty="0">
                <a:solidFill>
                  <a:srgbClr val="009900"/>
                </a:solidFill>
              </a:rPr>
              <a:t> INVENTORY </a:t>
            </a:r>
            <a:r>
              <a:rPr lang="en-US" sz="1100" b="1" i="1" dirty="0">
                <a:solidFill>
                  <a:srgbClr val="009900"/>
                </a:solidFill>
              </a:rPr>
              <a:t>(</a:t>
            </a:r>
            <a:r>
              <a:rPr lang="en-US" sz="1100" b="1" i="1" dirty="0" smtClean="0">
                <a:solidFill>
                  <a:srgbClr val="009900"/>
                </a:solidFill>
              </a:rPr>
              <a:t>BOOK, </a:t>
            </a:r>
            <a:r>
              <a:rPr lang="en-US" sz="1100" b="1" i="1" dirty="0">
                <a:solidFill>
                  <a:srgbClr val="009900"/>
                </a:solidFill>
              </a:rPr>
              <a:t>Magazine)</a:t>
            </a:r>
            <a:r>
              <a:rPr lang="en-US" sz="1100" b="1" dirty="0">
                <a:solidFill>
                  <a:srgbClr val="009900"/>
                </a:solidFill>
              </a:rPr>
              <a:t>&gt;</a:t>
            </a:r>
          </a:p>
          <a:p>
            <a:pPr lvl="0" algn="just"/>
            <a:r>
              <a:rPr lang="en-US" sz="1100" b="1" dirty="0">
                <a:solidFill>
                  <a:srgbClr val="009900"/>
                </a:solidFill>
              </a:rPr>
              <a:t>&lt;!ELEMENT </a:t>
            </a:r>
            <a:r>
              <a:rPr lang="en-US" sz="1100" dirty="0">
                <a:solidFill>
                  <a:srgbClr val="009900"/>
                </a:solidFill>
              </a:rPr>
              <a:t>BOOK </a:t>
            </a:r>
            <a:r>
              <a:rPr lang="en-US" sz="1100" b="1" i="1" dirty="0">
                <a:solidFill>
                  <a:srgbClr val="009900"/>
                </a:solidFill>
              </a:rPr>
              <a:t>(TITLE, AUTHOR, PAGES, PRICE)</a:t>
            </a:r>
            <a:r>
              <a:rPr lang="en-US" sz="1100" b="1" dirty="0">
                <a:solidFill>
                  <a:srgbClr val="009900"/>
                </a:solidFill>
              </a:rPr>
              <a:t>&gt;</a:t>
            </a:r>
          </a:p>
          <a:p>
            <a:pPr lvl="0" algn="just"/>
            <a:r>
              <a:rPr lang="en-US" sz="1100" b="1" dirty="0">
                <a:solidFill>
                  <a:srgbClr val="009900"/>
                </a:solidFill>
              </a:rPr>
              <a:t>&lt;!ATTLIST </a:t>
            </a:r>
            <a:r>
              <a:rPr lang="en-US" sz="1100" dirty="0">
                <a:solidFill>
                  <a:srgbClr val="009900"/>
                </a:solidFill>
              </a:rPr>
              <a:t>BOOK</a:t>
            </a:r>
          </a:p>
          <a:p>
            <a:pPr lvl="0" algn="just"/>
            <a:r>
              <a:rPr lang="en-US" sz="1100" dirty="0">
                <a:solidFill>
                  <a:srgbClr val="009900"/>
                </a:solidFill>
              </a:rPr>
              <a:t>          Binding </a:t>
            </a:r>
            <a:r>
              <a:rPr lang="en-US" sz="1100" b="1" i="1" dirty="0">
                <a:solidFill>
                  <a:srgbClr val="009900"/>
                </a:solidFill>
              </a:rPr>
              <a:t>CDATA #REQUIRED</a:t>
            </a:r>
            <a:r>
              <a:rPr lang="en-US" sz="1100" b="1" dirty="0">
                <a:solidFill>
                  <a:srgbClr val="009900"/>
                </a:solidFill>
              </a:rPr>
              <a:t>&gt;</a:t>
            </a:r>
          </a:p>
          <a:p>
            <a:pPr lvl="0" algn="just"/>
            <a:r>
              <a:rPr lang="en-US" sz="1100" b="1" dirty="0">
                <a:solidFill>
                  <a:srgbClr val="009900"/>
                </a:solidFill>
              </a:rPr>
              <a:t>&lt;!ELEMENT </a:t>
            </a:r>
            <a:r>
              <a:rPr lang="en-US" sz="1100" dirty="0">
                <a:solidFill>
                  <a:srgbClr val="009900"/>
                </a:solidFill>
              </a:rPr>
              <a:t>TITLE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AUTHOR </a:t>
            </a:r>
            <a:r>
              <a:rPr lang="en-US" sz="1100" b="1" i="1" dirty="0">
                <a:solidFill>
                  <a:srgbClr val="009900"/>
                </a:solidFill>
              </a:rPr>
              <a:t>(#PCDATA)&gt;</a:t>
            </a:r>
          </a:p>
          <a:p>
            <a:pPr lvl="0" algn="just"/>
            <a:r>
              <a:rPr lang="en-US" sz="1100" b="1" dirty="0">
                <a:solidFill>
                  <a:srgbClr val="009900"/>
                </a:solidFill>
              </a:rPr>
              <a:t>&lt;!ATTLIST </a:t>
            </a:r>
            <a:r>
              <a:rPr lang="en-US" sz="1100" dirty="0">
                <a:solidFill>
                  <a:srgbClr val="009900"/>
                </a:solidFill>
              </a:rPr>
              <a:t>AUTHOR</a:t>
            </a:r>
          </a:p>
          <a:p>
            <a:pPr lvl="0" algn="just"/>
            <a:r>
              <a:rPr lang="en-US" sz="1100" dirty="0">
                <a:solidFill>
                  <a:srgbClr val="009900"/>
                </a:solidFill>
              </a:rPr>
              <a:t>          Born </a:t>
            </a:r>
            <a:r>
              <a:rPr lang="en-US" sz="1100" b="1" i="1" dirty="0">
                <a:solidFill>
                  <a:srgbClr val="009900"/>
                </a:solidFill>
              </a:rPr>
              <a:t>CDATA #REQUIRED&gt;</a:t>
            </a:r>
          </a:p>
          <a:p>
            <a:pPr lvl="0" algn="just"/>
            <a:r>
              <a:rPr lang="en-US" sz="1100" b="1" dirty="0">
                <a:solidFill>
                  <a:srgbClr val="009900"/>
                </a:solidFill>
              </a:rPr>
              <a:t>&lt;!ELEMENT </a:t>
            </a:r>
            <a:r>
              <a:rPr lang="en-US" sz="1100" dirty="0">
                <a:solidFill>
                  <a:srgbClr val="009900"/>
                </a:solidFill>
              </a:rPr>
              <a:t>PAGES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PRICE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Magazine </a:t>
            </a:r>
            <a:r>
              <a:rPr lang="en-US" sz="1100" b="1" i="1" dirty="0">
                <a:solidFill>
                  <a:srgbClr val="009900"/>
                </a:solidFill>
              </a:rPr>
              <a:t>(title, volume, no, year, month)&gt;</a:t>
            </a:r>
          </a:p>
          <a:p>
            <a:pPr lvl="0" algn="just"/>
            <a:r>
              <a:rPr lang="en-US" sz="1100" b="1" dirty="0">
                <a:solidFill>
                  <a:srgbClr val="009900"/>
                </a:solidFill>
              </a:rPr>
              <a:t>&lt;!ELEMENT </a:t>
            </a:r>
            <a:r>
              <a:rPr lang="en-US" sz="1100" dirty="0">
                <a:solidFill>
                  <a:srgbClr val="009900"/>
                </a:solidFill>
              </a:rPr>
              <a:t>title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volume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no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year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month </a:t>
            </a:r>
            <a:r>
              <a:rPr lang="en-US" sz="1100" b="1" i="1" dirty="0">
                <a:solidFill>
                  <a:srgbClr val="009900"/>
                </a:solidFill>
              </a:rPr>
              <a:t>(#PCDATA)&gt;</a:t>
            </a:r>
            <a:endParaRPr lang="ru-RU" sz="1100" b="1" i="1" dirty="0">
              <a:solidFill>
                <a:srgbClr val="009900"/>
              </a:solidFill>
            </a:endParaRPr>
          </a:p>
        </p:txBody>
      </p:sp>
      <p:sp>
        <p:nvSpPr>
          <p:cNvPr id="7" name="Прямоугольник 6"/>
          <p:cNvSpPr/>
          <p:nvPr/>
        </p:nvSpPr>
        <p:spPr>
          <a:xfrm>
            <a:off x="1264186" y="461651"/>
            <a:ext cx="1395190" cy="276999"/>
          </a:xfrm>
          <a:prstGeom prst="rect">
            <a:avLst/>
          </a:prstGeom>
        </p:spPr>
        <p:txBody>
          <a:bodyPr wrap="none">
            <a:spAutoFit/>
          </a:bodyPr>
          <a:lstStyle/>
          <a:p>
            <a:pPr lvl="0" algn="just"/>
            <a:r>
              <a:rPr lang="en-US" sz="1200" b="1" i="1" dirty="0">
                <a:solidFill>
                  <a:srgbClr val="7030A0"/>
                </a:solidFill>
              </a:rPr>
              <a:t>XML-</a:t>
            </a:r>
            <a:r>
              <a:rPr lang="ru-RU" sz="1200" b="1" i="1" dirty="0">
                <a:solidFill>
                  <a:srgbClr val="7030A0"/>
                </a:solidFill>
              </a:rPr>
              <a:t>документ</a:t>
            </a:r>
            <a:r>
              <a:rPr lang="en-US" sz="1200" b="1" i="1" dirty="0">
                <a:solidFill>
                  <a:srgbClr val="7030A0"/>
                </a:solidFill>
              </a:rPr>
              <a:t>:</a:t>
            </a:r>
            <a:endParaRPr lang="ru-RU" sz="1200" b="1" i="1" dirty="0">
              <a:solidFill>
                <a:srgbClr val="7030A0"/>
              </a:solidFill>
            </a:endParaRPr>
          </a:p>
        </p:txBody>
      </p:sp>
      <p:sp>
        <p:nvSpPr>
          <p:cNvPr id="8" name="Прямоугольник 7"/>
          <p:cNvSpPr/>
          <p:nvPr/>
        </p:nvSpPr>
        <p:spPr>
          <a:xfrm>
            <a:off x="5976614" y="1354512"/>
            <a:ext cx="2042354" cy="276999"/>
          </a:xfrm>
          <a:prstGeom prst="rect">
            <a:avLst/>
          </a:prstGeom>
        </p:spPr>
        <p:txBody>
          <a:bodyPr wrap="none">
            <a:spAutoFit/>
          </a:bodyPr>
          <a:lstStyle/>
          <a:p>
            <a:pPr lvl="0" algn="just"/>
            <a:r>
              <a:rPr lang="ru-RU" sz="1200" b="1" i="1" dirty="0" smtClean="0">
                <a:solidFill>
                  <a:srgbClr val="7030A0"/>
                </a:solidFill>
              </a:rPr>
              <a:t>Содержание </a:t>
            </a:r>
            <a:r>
              <a:rPr lang="en-US" sz="1200" b="1" i="1" dirty="0" smtClean="0">
                <a:solidFill>
                  <a:srgbClr val="7030A0"/>
                </a:solidFill>
              </a:rPr>
              <a:t>DTD-</a:t>
            </a:r>
            <a:r>
              <a:rPr lang="ru-RU" sz="1200" b="1" i="1" dirty="0" smtClean="0">
                <a:solidFill>
                  <a:srgbClr val="7030A0"/>
                </a:solidFill>
              </a:rPr>
              <a:t>файла</a:t>
            </a:r>
            <a:endParaRPr lang="ru-RU" sz="1200" b="1" i="1" dirty="0">
              <a:solidFill>
                <a:srgbClr val="7030A0"/>
              </a:solidFill>
            </a:endParaRPr>
          </a:p>
        </p:txBody>
      </p:sp>
    </p:spTree>
    <p:extLst>
      <p:ext uri="{BB962C8B-B14F-4D97-AF65-F5344CB8AC3E}">
        <p14:creationId xmlns:p14="http://schemas.microsoft.com/office/powerpoint/2010/main" val="1739719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1800" b="1" dirty="0" smtClean="0">
                <a:solidFill>
                  <a:srgbClr val="000099"/>
                </a:solidFill>
              </a:rPr>
              <a:t>Пример </a:t>
            </a:r>
            <a:r>
              <a:rPr lang="en-US" sz="1800" b="1" dirty="0" smtClean="0">
                <a:solidFill>
                  <a:srgbClr val="000099"/>
                </a:solidFill>
              </a:rPr>
              <a:t>XML-</a:t>
            </a:r>
            <a:r>
              <a:rPr lang="ru-RU" sz="1800" b="1" dirty="0" smtClean="0">
                <a:solidFill>
                  <a:srgbClr val="000099"/>
                </a:solidFill>
              </a:rPr>
              <a:t>документа со внешним</a:t>
            </a:r>
            <a:r>
              <a:rPr lang="ru-RU" sz="1800" b="1" dirty="0">
                <a:solidFill>
                  <a:srgbClr val="000099"/>
                </a:solidFill>
              </a:rPr>
              <a:t> </a:t>
            </a:r>
            <a:r>
              <a:rPr lang="ru-RU" sz="1800" b="1" dirty="0" smtClean="0">
                <a:solidFill>
                  <a:srgbClr val="000099"/>
                </a:solidFill>
              </a:rPr>
              <a:t>и внутренним подмножеством </a:t>
            </a:r>
            <a:r>
              <a:rPr lang="en-US" sz="1800" b="1" dirty="0" smtClean="0">
                <a:solidFill>
                  <a:srgbClr val="000099"/>
                </a:solidFill>
              </a:rPr>
              <a:t>DTD</a:t>
            </a:r>
            <a:endParaRPr lang="ru-RU" sz="1800" b="1" dirty="0">
              <a:solidFill>
                <a:srgbClr val="000099"/>
              </a:solidFill>
            </a:endParaRPr>
          </a:p>
        </p:txBody>
      </p:sp>
      <p:sp>
        <p:nvSpPr>
          <p:cNvPr id="5" name="Прямоугольник 4"/>
          <p:cNvSpPr/>
          <p:nvPr/>
        </p:nvSpPr>
        <p:spPr>
          <a:xfrm>
            <a:off x="0" y="711007"/>
            <a:ext cx="9144000" cy="3985706"/>
          </a:xfrm>
          <a:prstGeom prst="rect">
            <a:avLst/>
          </a:prstGeom>
        </p:spPr>
        <p:txBody>
          <a:bodyPr wrap="square">
            <a:spAutoFit/>
          </a:bodyPr>
          <a:lstStyle/>
          <a:p>
            <a:pPr lvl="0" algn="just"/>
            <a:r>
              <a:rPr lang="en-US" sz="1100" b="1" dirty="0">
                <a:solidFill>
                  <a:srgbClr val="000099"/>
                </a:solidFill>
              </a:rPr>
              <a:t>&lt;?xml version="1.0" encoding="windows-1251"?&gt;</a:t>
            </a:r>
          </a:p>
          <a:p>
            <a:pPr lvl="0" algn="just"/>
            <a:r>
              <a:rPr lang="en-US" sz="1100" b="1" dirty="0" smtClean="0">
                <a:solidFill>
                  <a:srgbClr val="009900"/>
                </a:solidFill>
              </a:rPr>
              <a:t>&lt;!DOCTYPE INVENTORY SYSTEM "FirstXML2-schema.dtd"</a:t>
            </a:r>
            <a:endParaRPr lang="ru-RU" sz="1100" b="1" dirty="0" smtClean="0">
              <a:solidFill>
                <a:srgbClr val="009900"/>
              </a:solidFill>
            </a:endParaRPr>
          </a:p>
          <a:p>
            <a:pPr lvl="0" algn="just"/>
            <a:r>
              <a:rPr lang="ru-RU" sz="1100" dirty="0" smtClean="0">
                <a:solidFill>
                  <a:srgbClr val="009900"/>
                </a:solidFill>
              </a:rPr>
              <a:t>	</a:t>
            </a:r>
            <a:r>
              <a:rPr lang="en-US" sz="1100" dirty="0" smtClean="0">
                <a:solidFill>
                  <a:srgbClr val="009900"/>
                </a:solidFill>
              </a:rPr>
              <a:t>[</a:t>
            </a:r>
            <a:r>
              <a:rPr lang="en-US" sz="1100" b="1" dirty="0" smtClean="0">
                <a:solidFill>
                  <a:srgbClr val="009900"/>
                </a:solidFill>
              </a:rPr>
              <a:t>&lt;!</a:t>
            </a:r>
            <a:r>
              <a:rPr lang="en-US" sz="1100" b="1" dirty="0">
                <a:solidFill>
                  <a:srgbClr val="009900"/>
                </a:solidFill>
              </a:rPr>
              <a:t>ELEMENT </a:t>
            </a:r>
            <a:r>
              <a:rPr lang="en-US" sz="1100" dirty="0">
                <a:solidFill>
                  <a:srgbClr val="009900"/>
                </a:solidFill>
              </a:rPr>
              <a:t>Magazine </a:t>
            </a:r>
            <a:r>
              <a:rPr lang="en-US" sz="1100" b="1" i="1" dirty="0">
                <a:solidFill>
                  <a:srgbClr val="009900"/>
                </a:solidFill>
              </a:rPr>
              <a:t>(title, volume, no, year, month)&gt;</a:t>
            </a:r>
          </a:p>
          <a:p>
            <a:pPr lvl="0" algn="just"/>
            <a:r>
              <a:rPr lang="en-US" sz="1100" b="1" dirty="0" smtClean="0">
                <a:solidFill>
                  <a:srgbClr val="009900"/>
                </a:solidFill>
              </a:rPr>
              <a:t>	&lt;!</a:t>
            </a:r>
            <a:r>
              <a:rPr lang="en-US" sz="1100" b="1" dirty="0">
                <a:solidFill>
                  <a:srgbClr val="009900"/>
                </a:solidFill>
              </a:rPr>
              <a:t>ELEMENT </a:t>
            </a:r>
            <a:r>
              <a:rPr lang="en-US" sz="1100" dirty="0">
                <a:solidFill>
                  <a:srgbClr val="009900"/>
                </a:solidFill>
              </a:rPr>
              <a:t>title </a:t>
            </a:r>
            <a:r>
              <a:rPr lang="en-US" sz="1100" b="1" i="1" dirty="0">
                <a:solidFill>
                  <a:srgbClr val="009900"/>
                </a:solidFill>
              </a:rPr>
              <a:t>(#PCDATA)&gt;</a:t>
            </a:r>
          </a:p>
          <a:p>
            <a:pPr lvl="0" algn="just"/>
            <a:r>
              <a:rPr lang="en-US" sz="1100" b="1" dirty="0" smtClean="0">
                <a:solidFill>
                  <a:srgbClr val="009900"/>
                </a:solidFill>
              </a:rPr>
              <a:t>	&lt;!</a:t>
            </a:r>
            <a:r>
              <a:rPr lang="en-US" sz="1100" b="1" dirty="0">
                <a:solidFill>
                  <a:srgbClr val="009900"/>
                </a:solidFill>
              </a:rPr>
              <a:t>ELEMENT </a:t>
            </a:r>
            <a:r>
              <a:rPr lang="en-US" sz="1100" dirty="0">
                <a:solidFill>
                  <a:srgbClr val="009900"/>
                </a:solidFill>
              </a:rPr>
              <a:t>volume </a:t>
            </a:r>
            <a:r>
              <a:rPr lang="en-US" sz="1100" b="1" i="1" dirty="0">
                <a:solidFill>
                  <a:srgbClr val="009900"/>
                </a:solidFill>
              </a:rPr>
              <a:t>(#PCDATA)&gt;</a:t>
            </a:r>
          </a:p>
          <a:p>
            <a:pPr lvl="0" algn="just"/>
            <a:r>
              <a:rPr lang="en-US" sz="1100" b="1" dirty="0" smtClean="0">
                <a:solidFill>
                  <a:srgbClr val="009900"/>
                </a:solidFill>
              </a:rPr>
              <a:t>	&lt;!</a:t>
            </a:r>
            <a:r>
              <a:rPr lang="en-US" sz="1100" b="1" dirty="0">
                <a:solidFill>
                  <a:srgbClr val="009900"/>
                </a:solidFill>
              </a:rPr>
              <a:t>ELEMENT </a:t>
            </a:r>
            <a:r>
              <a:rPr lang="en-US" sz="1100" dirty="0">
                <a:solidFill>
                  <a:srgbClr val="009900"/>
                </a:solidFill>
              </a:rPr>
              <a:t>no </a:t>
            </a:r>
            <a:r>
              <a:rPr lang="en-US" sz="1100" b="1" i="1" dirty="0">
                <a:solidFill>
                  <a:srgbClr val="009900"/>
                </a:solidFill>
              </a:rPr>
              <a:t>(#PCDATA)&gt;</a:t>
            </a:r>
          </a:p>
          <a:p>
            <a:pPr lvl="0" algn="just"/>
            <a:r>
              <a:rPr lang="en-US" sz="1100" b="1" dirty="0" smtClean="0">
                <a:solidFill>
                  <a:srgbClr val="009900"/>
                </a:solidFill>
              </a:rPr>
              <a:t>	&lt;!</a:t>
            </a:r>
            <a:r>
              <a:rPr lang="en-US" sz="1100" b="1" dirty="0">
                <a:solidFill>
                  <a:srgbClr val="009900"/>
                </a:solidFill>
              </a:rPr>
              <a:t>ELEMENT </a:t>
            </a:r>
            <a:r>
              <a:rPr lang="en-US" sz="1100" dirty="0">
                <a:solidFill>
                  <a:srgbClr val="009900"/>
                </a:solidFill>
              </a:rPr>
              <a:t>year </a:t>
            </a:r>
            <a:r>
              <a:rPr lang="en-US" sz="1100" b="1" i="1" dirty="0">
                <a:solidFill>
                  <a:srgbClr val="009900"/>
                </a:solidFill>
              </a:rPr>
              <a:t>(#PCDATA)&gt;</a:t>
            </a:r>
          </a:p>
          <a:p>
            <a:pPr lvl="0" algn="just"/>
            <a:r>
              <a:rPr lang="en-US" sz="1100" b="1" dirty="0" smtClean="0">
                <a:solidFill>
                  <a:srgbClr val="009900"/>
                </a:solidFill>
              </a:rPr>
              <a:t>	&lt;!</a:t>
            </a:r>
            <a:r>
              <a:rPr lang="en-US" sz="1100" b="1" dirty="0">
                <a:solidFill>
                  <a:srgbClr val="009900"/>
                </a:solidFill>
              </a:rPr>
              <a:t>ELEMENT </a:t>
            </a:r>
            <a:r>
              <a:rPr lang="en-US" sz="1100" dirty="0">
                <a:solidFill>
                  <a:srgbClr val="009900"/>
                </a:solidFill>
              </a:rPr>
              <a:t>month </a:t>
            </a:r>
            <a:r>
              <a:rPr lang="en-US" sz="1100" b="1" i="1" dirty="0">
                <a:solidFill>
                  <a:srgbClr val="009900"/>
                </a:solidFill>
              </a:rPr>
              <a:t>(#PCDATA</a:t>
            </a:r>
            <a:r>
              <a:rPr lang="en-US" sz="1100" b="1" i="1" dirty="0" smtClean="0">
                <a:solidFill>
                  <a:srgbClr val="009900"/>
                </a:solidFill>
              </a:rPr>
              <a:t>)&gt;</a:t>
            </a:r>
            <a:r>
              <a:rPr lang="en-US" sz="1100" b="1" dirty="0" smtClean="0">
                <a:solidFill>
                  <a:srgbClr val="009900"/>
                </a:solidFill>
              </a:rPr>
              <a:t>]&gt;</a:t>
            </a:r>
          </a:p>
          <a:p>
            <a:pPr lvl="0" algn="just"/>
            <a:r>
              <a:rPr lang="en-US" sz="1100" b="1" dirty="0" smtClean="0">
                <a:solidFill>
                  <a:srgbClr val="000099"/>
                </a:solidFill>
              </a:rPr>
              <a:t>&lt;</a:t>
            </a:r>
            <a:r>
              <a:rPr lang="en-US" sz="1100" b="1" dirty="0">
                <a:solidFill>
                  <a:srgbClr val="000099"/>
                </a:solidFill>
              </a:rPr>
              <a:t>INVENTORY&gt;</a:t>
            </a:r>
          </a:p>
          <a:p>
            <a:pPr lvl="0" algn="just"/>
            <a:r>
              <a:rPr lang="en-US" sz="1100" dirty="0">
                <a:solidFill>
                  <a:srgbClr val="000099"/>
                </a:solidFill>
              </a:rPr>
              <a:t>   	</a:t>
            </a:r>
            <a:r>
              <a:rPr lang="en-US" sz="1100" b="1" dirty="0">
                <a:solidFill>
                  <a:srgbClr val="000099"/>
                </a:solidFill>
              </a:rPr>
              <a:t>&lt;BOOK </a:t>
            </a:r>
            <a:r>
              <a:rPr lang="en-US" sz="1100" dirty="0">
                <a:solidFill>
                  <a:srgbClr val="000099"/>
                </a:solidFill>
              </a:rPr>
              <a:t>Binding="mass market paperback</a:t>
            </a:r>
            <a:r>
              <a:rPr lang="en-US" sz="1100" b="1" dirty="0">
                <a:solidFill>
                  <a:srgbClr val="000099"/>
                </a:solidFill>
              </a:rPr>
              <a:t>"&gt;</a:t>
            </a:r>
          </a:p>
          <a:p>
            <a:pPr lvl="0" algn="just"/>
            <a:r>
              <a:rPr lang="en-US" sz="1100" dirty="0">
                <a:solidFill>
                  <a:srgbClr val="000099"/>
                </a:solidFill>
              </a:rPr>
              <a:t>      		</a:t>
            </a:r>
            <a:r>
              <a:rPr lang="en-US" sz="1100" b="1" dirty="0">
                <a:solidFill>
                  <a:srgbClr val="000099"/>
                </a:solidFill>
              </a:rPr>
              <a:t>&lt;TITLE&gt;</a:t>
            </a:r>
            <a:r>
              <a:rPr lang="en-US" sz="1100" dirty="0">
                <a:solidFill>
                  <a:srgbClr val="000099"/>
                </a:solidFill>
              </a:rPr>
              <a:t>The Adventures of Huckleberry Finn</a:t>
            </a:r>
            <a:r>
              <a:rPr lang="en-US" sz="1100" b="1" dirty="0">
                <a:solidFill>
                  <a:srgbClr val="000099"/>
                </a:solidFill>
              </a:rPr>
              <a:t>&lt;/TITLE&gt;</a:t>
            </a:r>
          </a:p>
          <a:p>
            <a:pPr lvl="0" algn="just"/>
            <a:r>
              <a:rPr lang="en-US" sz="1100" dirty="0">
                <a:solidFill>
                  <a:srgbClr val="000099"/>
                </a:solidFill>
              </a:rPr>
              <a:t>      		</a:t>
            </a:r>
            <a:r>
              <a:rPr lang="en-US" sz="1100" b="1" dirty="0">
                <a:solidFill>
                  <a:srgbClr val="000099"/>
                </a:solidFill>
              </a:rPr>
              <a:t>&lt;AUTHOR </a:t>
            </a:r>
            <a:r>
              <a:rPr lang="en-US" sz="1100" dirty="0">
                <a:solidFill>
                  <a:srgbClr val="000099"/>
                </a:solidFill>
              </a:rPr>
              <a:t>Born="1835"</a:t>
            </a:r>
            <a:r>
              <a:rPr lang="en-US" sz="1100" b="1" dirty="0">
                <a:solidFill>
                  <a:srgbClr val="000099"/>
                </a:solidFill>
              </a:rPr>
              <a:t>&gt;</a:t>
            </a:r>
            <a:r>
              <a:rPr lang="en-US" sz="1100" dirty="0">
                <a:solidFill>
                  <a:srgbClr val="000099"/>
                </a:solidFill>
              </a:rPr>
              <a:t>Mark Twain</a:t>
            </a:r>
            <a:r>
              <a:rPr lang="en-US" sz="1100" b="1" dirty="0">
                <a:solidFill>
                  <a:srgbClr val="000099"/>
                </a:solidFill>
              </a:rPr>
              <a:t>&lt;/AUTHOR&gt;</a:t>
            </a:r>
          </a:p>
          <a:p>
            <a:pPr lvl="0" algn="just"/>
            <a:r>
              <a:rPr lang="en-US" sz="1100" dirty="0">
                <a:solidFill>
                  <a:srgbClr val="000099"/>
                </a:solidFill>
              </a:rPr>
              <a:t>      		</a:t>
            </a:r>
            <a:r>
              <a:rPr lang="en-US" sz="1100" b="1" dirty="0">
                <a:solidFill>
                  <a:srgbClr val="000099"/>
                </a:solidFill>
              </a:rPr>
              <a:t>&lt;PAGES&gt;</a:t>
            </a:r>
            <a:r>
              <a:rPr lang="en-US" sz="1100" dirty="0">
                <a:solidFill>
                  <a:srgbClr val="000099"/>
                </a:solidFill>
              </a:rPr>
              <a:t>298</a:t>
            </a:r>
            <a:r>
              <a:rPr lang="en-US" sz="1100" b="1" dirty="0">
                <a:solidFill>
                  <a:srgbClr val="000099"/>
                </a:solidFill>
              </a:rPr>
              <a:t>&lt;/PAGES&gt;</a:t>
            </a:r>
          </a:p>
          <a:p>
            <a:pPr lvl="0" algn="just"/>
            <a:r>
              <a:rPr lang="en-US" sz="1100" dirty="0">
                <a:solidFill>
                  <a:srgbClr val="000099"/>
                </a:solidFill>
              </a:rPr>
              <a:t>      		</a:t>
            </a:r>
            <a:r>
              <a:rPr lang="en-US" sz="1100" b="1" dirty="0">
                <a:solidFill>
                  <a:srgbClr val="000099"/>
                </a:solidFill>
              </a:rPr>
              <a:t>&lt;PRICE&gt;</a:t>
            </a:r>
            <a:r>
              <a:rPr lang="en-US" sz="1100" dirty="0">
                <a:solidFill>
                  <a:srgbClr val="000099"/>
                </a:solidFill>
              </a:rPr>
              <a:t>$5.49</a:t>
            </a:r>
            <a:r>
              <a:rPr lang="en-US" sz="1100" b="1" dirty="0">
                <a:solidFill>
                  <a:srgbClr val="000099"/>
                </a:solidFill>
              </a:rPr>
              <a:t>&lt;/PRICE&gt;</a:t>
            </a:r>
          </a:p>
          <a:p>
            <a:pPr lvl="0" algn="just"/>
            <a:r>
              <a:rPr lang="en-US" sz="1100" dirty="0">
                <a:solidFill>
                  <a:srgbClr val="000099"/>
                </a:solidFill>
              </a:rPr>
              <a:t>   	</a:t>
            </a:r>
            <a:r>
              <a:rPr lang="en-US" sz="1100" b="1" dirty="0">
                <a:solidFill>
                  <a:srgbClr val="000099"/>
                </a:solidFill>
              </a:rPr>
              <a:t>&lt;/BOOK&gt;</a:t>
            </a:r>
          </a:p>
          <a:p>
            <a:pPr lvl="0" algn="just"/>
            <a:r>
              <a:rPr lang="en-US" sz="1100" dirty="0">
                <a:solidFill>
                  <a:srgbClr val="000099"/>
                </a:solidFill>
              </a:rPr>
              <a:t>   	</a:t>
            </a:r>
            <a:r>
              <a:rPr lang="en-US" sz="1100" b="1" dirty="0" smtClean="0">
                <a:solidFill>
                  <a:srgbClr val="000099"/>
                </a:solidFill>
              </a:rPr>
              <a:t>&lt;</a:t>
            </a:r>
            <a:r>
              <a:rPr lang="en-US" sz="1100" b="1" dirty="0">
                <a:solidFill>
                  <a:srgbClr val="000099"/>
                </a:solidFill>
              </a:rPr>
              <a:t>Magazine&gt;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title&gt;</a:t>
            </a:r>
            <a:r>
              <a:rPr lang="en-US" sz="1100" dirty="0">
                <a:solidFill>
                  <a:srgbClr val="000099"/>
                </a:solidFill>
              </a:rPr>
              <a:t>National geographic</a:t>
            </a:r>
            <a:r>
              <a:rPr lang="en-US" sz="1100" b="1" dirty="0">
                <a:solidFill>
                  <a:srgbClr val="000099"/>
                </a:solidFill>
              </a:rPr>
              <a:t>&lt;/title&gt;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volume&gt;</a:t>
            </a:r>
            <a:r>
              <a:rPr lang="en-US" sz="1100" dirty="0">
                <a:solidFill>
                  <a:srgbClr val="000099"/>
                </a:solidFill>
              </a:rPr>
              <a:t>182</a:t>
            </a:r>
            <a:r>
              <a:rPr lang="en-US" sz="1100" b="1" dirty="0">
                <a:solidFill>
                  <a:srgbClr val="000099"/>
                </a:solidFill>
              </a:rPr>
              <a:t>&lt;/volume&gt;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no&gt;</a:t>
            </a:r>
            <a:r>
              <a:rPr lang="en-US" sz="1100" dirty="0">
                <a:solidFill>
                  <a:srgbClr val="000099"/>
                </a:solidFill>
              </a:rPr>
              <a:t>2</a:t>
            </a:r>
            <a:r>
              <a:rPr lang="en-US" sz="1100" b="1" dirty="0">
                <a:solidFill>
                  <a:srgbClr val="000099"/>
                </a:solidFill>
              </a:rPr>
              <a:t>&lt;/no&gt;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year&gt;</a:t>
            </a:r>
            <a:r>
              <a:rPr lang="en-US" sz="1100" dirty="0">
                <a:solidFill>
                  <a:srgbClr val="000099"/>
                </a:solidFill>
              </a:rPr>
              <a:t>1992</a:t>
            </a:r>
            <a:r>
              <a:rPr lang="en-US" sz="1100" b="1" dirty="0">
                <a:solidFill>
                  <a:srgbClr val="000099"/>
                </a:solidFill>
              </a:rPr>
              <a:t>&lt;/year&gt;</a:t>
            </a:r>
          </a:p>
          <a:p>
            <a:pPr lvl="0" algn="just"/>
            <a:r>
              <a:rPr lang="en-US" sz="1100" dirty="0">
                <a:solidFill>
                  <a:srgbClr val="000099"/>
                </a:solidFill>
              </a:rPr>
              <a:t>           </a:t>
            </a:r>
            <a:r>
              <a:rPr lang="en-US" sz="1100" dirty="0" smtClean="0">
                <a:solidFill>
                  <a:srgbClr val="000099"/>
                </a:solidFill>
              </a:rPr>
              <a:t>		</a:t>
            </a:r>
            <a:r>
              <a:rPr lang="en-US" sz="1100" b="1" dirty="0" smtClean="0">
                <a:solidFill>
                  <a:srgbClr val="000099"/>
                </a:solidFill>
              </a:rPr>
              <a:t>&lt;</a:t>
            </a:r>
            <a:r>
              <a:rPr lang="en-US" sz="1100" b="1" dirty="0">
                <a:solidFill>
                  <a:srgbClr val="000099"/>
                </a:solidFill>
              </a:rPr>
              <a:t>month&gt;</a:t>
            </a:r>
            <a:r>
              <a:rPr lang="en-US" sz="1100" dirty="0">
                <a:solidFill>
                  <a:srgbClr val="000099"/>
                </a:solidFill>
              </a:rPr>
              <a:t>august</a:t>
            </a:r>
            <a:r>
              <a:rPr lang="en-US" sz="1100" b="1" dirty="0">
                <a:solidFill>
                  <a:srgbClr val="000099"/>
                </a:solidFill>
              </a:rPr>
              <a:t>&lt;/month&gt;</a:t>
            </a:r>
          </a:p>
          <a:p>
            <a:pPr lvl="0" algn="just"/>
            <a:r>
              <a:rPr lang="en-US" sz="1100" dirty="0">
                <a:solidFill>
                  <a:srgbClr val="000099"/>
                </a:solidFill>
              </a:rPr>
              <a:t>   	</a:t>
            </a:r>
            <a:r>
              <a:rPr lang="en-US" sz="1100" b="1" dirty="0">
                <a:solidFill>
                  <a:srgbClr val="000099"/>
                </a:solidFill>
              </a:rPr>
              <a:t>&lt;/Magazine&gt;</a:t>
            </a:r>
          </a:p>
          <a:p>
            <a:pPr lvl="0" algn="just"/>
            <a:r>
              <a:rPr lang="en-US" sz="1100" b="1" dirty="0">
                <a:solidFill>
                  <a:srgbClr val="000099"/>
                </a:solidFill>
              </a:rPr>
              <a:t>&lt;/INVENTORY&gt;</a:t>
            </a:r>
            <a:endParaRPr lang="ru-RU" sz="1100" b="1" dirty="0">
              <a:solidFill>
                <a:srgbClr val="000099"/>
              </a:solidFill>
            </a:endParaRPr>
          </a:p>
        </p:txBody>
      </p:sp>
      <p:sp>
        <p:nvSpPr>
          <p:cNvPr id="6" name="Прямоугольник 5"/>
          <p:cNvSpPr/>
          <p:nvPr/>
        </p:nvSpPr>
        <p:spPr>
          <a:xfrm>
            <a:off x="5364088" y="2703859"/>
            <a:ext cx="3888432" cy="1954381"/>
          </a:xfrm>
          <a:prstGeom prst="rect">
            <a:avLst/>
          </a:prstGeom>
        </p:spPr>
        <p:txBody>
          <a:bodyPr wrap="square">
            <a:spAutoFit/>
          </a:bodyPr>
          <a:lstStyle/>
          <a:p>
            <a:pPr lvl="0" algn="just"/>
            <a:r>
              <a:rPr lang="en-US" sz="1100" b="1" dirty="0">
                <a:solidFill>
                  <a:srgbClr val="009900"/>
                </a:solidFill>
              </a:rPr>
              <a:t>&lt;?xml version="1.0" encoding="UTF-8"?&gt;</a:t>
            </a:r>
          </a:p>
          <a:p>
            <a:pPr lvl="0" algn="just"/>
            <a:r>
              <a:rPr lang="en-US" sz="1100" b="1" dirty="0">
                <a:solidFill>
                  <a:srgbClr val="009900"/>
                </a:solidFill>
              </a:rPr>
              <a:t>&lt;!ELEMENT</a:t>
            </a:r>
            <a:r>
              <a:rPr lang="en-US" sz="1100" dirty="0">
                <a:solidFill>
                  <a:srgbClr val="009900"/>
                </a:solidFill>
              </a:rPr>
              <a:t> INVENTORY </a:t>
            </a:r>
            <a:r>
              <a:rPr lang="en-US" sz="1100" b="1" i="1" dirty="0">
                <a:solidFill>
                  <a:srgbClr val="009900"/>
                </a:solidFill>
              </a:rPr>
              <a:t>(</a:t>
            </a:r>
            <a:r>
              <a:rPr lang="en-US" sz="1100" b="1" i="1" dirty="0" smtClean="0">
                <a:solidFill>
                  <a:srgbClr val="009900"/>
                </a:solidFill>
              </a:rPr>
              <a:t>BOOK, </a:t>
            </a:r>
            <a:r>
              <a:rPr lang="en-US" sz="1100" b="1" i="1" dirty="0">
                <a:solidFill>
                  <a:srgbClr val="009900"/>
                </a:solidFill>
              </a:rPr>
              <a:t>Magazine)</a:t>
            </a:r>
            <a:r>
              <a:rPr lang="en-US" sz="1100" b="1" dirty="0">
                <a:solidFill>
                  <a:srgbClr val="009900"/>
                </a:solidFill>
              </a:rPr>
              <a:t>&gt;</a:t>
            </a:r>
          </a:p>
          <a:p>
            <a:pPr lvl="0" algn="just"/>
            <a:r>
              <a:rPr lang="en-US" sz="1100" b="1" dirty="0">
                <a:solidFill>
                  <a:srgbClr val="009900"/>
                </a:solidFill>
              </a:rPr>
              <a:t>&lt;!ELEMENT </a:t>
            </a:r>
            <a:r>
              <a:rPr lang="en-US" sz="1100" dirty="0">
                <a:solidFill>
                  <a:srgbClr val="009900"/>
                </a:solidFill>
              </a:rPr>
              <a:t>BOOK </a:t>
            </a:r>
            <a:r>
              <a:rPr lang="en-US" sz="1100" b="1" i="1" dirty="0">
                <a:solidFill>
                  <a:srgbClr val="009900"/>
                </a:solidFill>
              </a:rPr>
              <a:t>(TITLE, AUTHOR, PAGES, PRICE)</a:t>
            </a:r>
            <a:r>
              <a:rPr lang="en-US" sz="1100" b="1" dirty="0">
                <a:solidFill>
                  <a:srgbClr val="009900"/>
                </a:solidFill>
              </a:rPr>
              <a:t>&gt;</a:t>
            </a:r>
          </a:p>
          <a:p>
            <a:pPr lvl="0" algn="just"/>
            <a:r>
              <a:rPr lang="en-US" sz="1100" b="1" dirty="0">
                <a:solidFill>
                  <a:srgbClr val="009900"/>
                </a:solidFill>
              </a:rPr>
              <a:t>&lt;!ATTLIST </a:t>
            </a:r>
            <a:r>
              <a:rPr lang="en-US" sz="1100" dirty="0">
                <a:solidFill>
                  <a:srgbClr val="009900"/>
                </a:solidFill>
              </a:rPr>
              <a:t>BOOK</a:t>
            </a:r>
          </a:p>
          <a:p>
            <a:pPr lvl="0" algn="just"/>
            <a:r>
              <a:rPr lang="en-US" sz="1100" dirty="0">
                <a:solidFill>
                  <a:srgbClr val="009900"/>
                </a:solidFill>
              </a:rPr>
              <a:t>          Binding </a:t>
            </a:r>
            <a:r>
              <a:rPr lang="en-US" sz="1100" b="1" i="1" dirty="0">
                <a:solidFill>
                  <a:srgbClr val="009900"/>
                </a:solidFill>
              </a:rPr>
              <a:t>CDATA #REQUIRED</a:t>
            </a:r>
            <a:r>
              <a:rPr lang="en-US" sz="1100" b="1" dirty="0">
                <a:solidFill>
                  <a:srgbClr val="009900"/>
                </a:solidFill>
              </a:rPr>
              <a:t>&gt;</a:t>
            </a:r>
          </a:p>
          <a:p>
            <a:pPr lvl="0" algn="just"/>
            <a:r>
              <a:rPr lang="en-US" sz="1100" b="1" dirty="0">
                <a:solidFill>
                  <a:srgbClr val="009900"/>
                </a:solidFill>
              </a:rPr>
              <a:t>&lt;!ELEMENT </a:t>
            </a:r>
            <a:r>
              <a:rPr lang="en-US" sz="1100" dirty="0">
                <a:solidFill>
                  <a:srgbClr val="009900"/>
                </a:solidFill>
              </a:rPr>
              <a:t>TITLE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AUTHOR </a:t>
            </a:r>
            <a:r>
              <a:rPr lang="en-US" sz="1100" b="1" i="1" dirty="0">
                <a:solidFill>
                  <a:srgbClr val="009900"/>
                </a:solidFill>
              </a:rPr>
              <a:t>(#PCDATA)&gt;</a:t>
            </a:r>
          </a:p>
          <a:p>
            <a:pPr lvl="0" algn="just"/>
            <a:r>
              <a:rPr lang="en-US" sz="1100" b="1" dirty="0">
                <a:solidFill>
                  <a:srgbClr val="009900"/>
                </a:solidFill>
              </a:rPr>
              <a:t>&lt;!ATTLIST </a:t>
            </a:r>
            <a:r>
              <a:rPr lang="en-US" sz="1100" dirty="0">
                <a:solidFill>
                  <a:srgbClr val="009900"/>
                </a:solidFill>
              </a:rPr>
              <a:t>AUTHOR</a:t>
            </a:r>
          </a:p>
          <a:p>
            <a:pPr lvl="0" algn="just"/>
            <a:r>
              <a:rPr lang="en-US" sz="1100" dirty="0">
                <a:solidFill>
                  <a:srgbClr val="009900"/>
                </a:solidFill>
              </a:rPr>
              <a:t>          Born </a:t>
            </a:r>
            <a:r>
              <a:rPr lang="en-US" sz="1100" b="1" i="1" dirty="0">
                <a:solidFill>
                  <a:srgbClr val="009900"/>
                </a:solidFill>
              </a:rPr>
              <a:t>CDATA #REQUIRED&gt;</a:t>
            </a:r>
          </a:p>
          <a:p>
            <a:pPr lvl="0" algn="just"/>
            <a:r>
              <a:rPr lang="en-US" sz="1100" b="1" dirty="0">
                <a:solidFill>
                  <a:srgbClr val="009900"/>
                </a:solidFill>
              </a:rPr>
              <a:t>&lt;!ELEMENT </a:t>
            </a:r>
            <a:r>
              <a:rPr lang="en-US" sz="1100" dirty="0">
                <a:solidFill>
                  <a:srgbClr val="009900"/>
                </a:solidFill>
              </a:rPr>
              <a:t>PAGES </a:t>
            </a:r>
            <a:r>
              <a:rPr lang="en-US" sz="1100" b="1" i="1" dirty="0">
                <a:solidFill>
                  <a:srgbClr val="009900"/>
                </a:solidFill>
              </a:rPr>
              <a:t>(#PCDATA)&gt;</a:t>
            </a:r>
          </a:p>
          <a:p>
            <a:pPr lvl="0" algn="just"/>
            <a:r>
              <a:rPr lang="en-US" sz="1100" b="1" dirty="0">
                <a:solidFill>
                  <a:srgbClr val="009900"/>
                </a:solidFill>
              </a:rPr>
              <a:t>&lt;!ELEMENT </a:t>
            </a:r>
            <a:r>
              <a:rPr lang="en-US" sz="1100" dirty="0">
                <a:solidFill>
                  <a:srgbClr val="009900"/>
                </a:solidFill>
              </a:rPr>
              <a:t>PRICE </a:t>
            </a:r>
            <a:r>
              <a:rPr lang="en-US" sz="1100" b="1" i="1" dirty="0">
                <a:solidFill>
                  <a:srgbClr val="009900"/>
                </a:solidFill>
              </a:rPr>
              <a:t>(#PCDATA</a:t>
            </a:r>
            <a:r>
              <a:rPr lang="en-US" sz="1100" b="1" i="1" dirty="0" smtClean="0">
                <a:solidFill>
                  <a:srgbClr val="009900"/>
                </a:solidFill>
              </a:rPr>
              <a:t>)&gt;</a:t>
            </a:r>
            <a:endParaRPr lang="en-US" sz="1100" b="1" i="1" dirty="0">
              <a:solidFill>
                <a:srgbClr val="009900"/>
              </a:solidFill>
            </a:endParaRPr>
          </a:p>
        </p:txBody>
      </p:sp>
      <p:sp>
        <p:nvSpPr>
          <p:cNvPr id="7" name="Прямоугольник 6"/>
          <p:cNvSpPr/>
          <p:nvPr/>
        </p:nvSpPr>
        <p:spPr>
          <a:xfrm>
            <a:off x="1264186" y="461651"/>
            <a:ext cx="1395190" cy="276999"/>
          </a:xfrm>
          <a:prstGeom prst="rect">
            <a:avLst/>
          </a:prstGeom>
        </p:spPr>
        <p:txBody>
          <a:bodyPr wrap="none">
            <a:spAutoFit/>
          </a:bodyPr>
          <a:lstStyle/>
          <a:p>
            <a:pPr lvl="0" algn="just"/>
            <a:r>
              <a:rPr lang="en-US" sz="1200" b="1" i="1" dirty="0">
                <a:solidFill>
                  <a:srgbClr val="7030A0"/>
                </a:solidFill>
              </a:rPr>
              <a:t>XML-</a:t>
            </a:r>
            <a:r>
              <a:rPr lang="ru-RU" sz="1200" b="1" i="1" dirty="0">
                <a:solidFill>
                  <a:srgbClr val="7030A0"/>
                </a:solidFill>
              </a:rPr>
              <a:t>документ</a:t>
            </a:r>
            <a:r>
              <a:rPr lang="en-US" sz="1200" b="1" i="1" dirty="0">
                <a:solidFill>
                  <a:srgbClr val="7030A0"/>
                </a:solidFill>
              </a:rPr>
              <a:t>:</a:t>
            </a:r>
            <a:endParaRPr lang="ru-RU" sz="1200" b="1" i="1" dirty="0">
              <a:solidFill>
                <a:srgbClr val="7030A0"/>
              </a:solidFill>
            </a:endParaRPr>
          </a:p>
        </p:txBody>
      </p:sp>
      <p:sp>
        <p:nvSpPr>
          <p:cNvPr id="8" name="Прямоугольник 7"/>
          <p:cNvSpPr/>
          <p:nvPr/>
        </p:nvSpPr>
        <p:spPr>
          <a:xfrm>
            <a:off x="5945134" y="2438933"/>
            <a:ext cx="2042354" cy="276999"/>
          </a:xfrm>
          <a:prstGeom prst="rect">
            <a:avLst/>
          </a:prstGeom>
        </p:spPr>
        <p:txBody>
          <a:bodyPr wrap="none">
            <a:spAutoFit/>
          </a:bodyPr>
          <a:lstStyle/>
          <a:p>
            <a:pPr lvl="0" algn="just"/>
            <a:r>
              <a:rPr lang="ru-RU" sz="1200" b="1" i="1" dirty="0" smtClean="0">
                <a:solidFill>
                  <a:srgbClr val="7030A0"/>
                </a:solidFill>
              </a:rPr>
              <a:t>Содержание </a:t>
            </a:r>
            <a:r>
              <a:rPr lang="en-US" sz="1200" b="1" i="1" dirty="0" smtClean="0">
                <a:solidFill>
                  <a:srgbClr val="7030A0"/>
                </a:solidFill>
              </a:rPr>
              <a:t>DTD-</a:t>
            </a:r>
            <a:r>
              <a:rPr lang="ru-RU" sz="1200" b="1" i="1" dirty="0" smtClean="0">
                <a:solidFill>
                  <a:srgbClr val="7030A0"/>
                </a:solidFill>
              </a:rPr>
              <a:t>файла</a:t>
            </a:r>
            <a:endParaRPr lang="ru-RU" sz="1200" b="1" i="1" dirty="0">
              <a:solidFill>
                <a:srgbClr val="7030A0"/>
              </a:solidFill>
            </a:endParaRPr>
          </a:p>
        </p:txBody>
      </p:sp>
    </p:spTree>
    <p:extLst>
      <p:ext uri="{BB962C8B-B14F-4D97-AF65-F5344CB8AC3E}">
        <p14:creationId xmlns:p14="http://schemas.microsoft.com/office/powerpoint/2010/main" val="672461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Структура </a:t>
            </a:r>
            <a:r>
              <a:rPr lang="en-US" sz="2000" b="1" dirty="0" smtClean="0">
                <a:solidFill>
                  <a:srgbClr val="000099"/>
                </a:solidFill>
              </a:rPr>
              <a:t>XML</a:t>
            </a:r>
            <a:r>
              <a:rPr lang="ru-RU" sz="2000" b="1" dirty="0" smtClean="0">
                <a:solidFill>
                  <a:srgbClr val="000099"/>
                </a:solidFill>
              </a:rPr>
              <a:t>-документа</a:t>
            </a:r>
            <a:endParaRPr lang="ru-RU" sz="2000" b="1" dirty="0">
              <a:solidFill>
                <a:srgbClr val="000099"/>
              </a:solidFill>
            </a:endParaRPr>
          </a:p>
        </p:txBody>
      </p:sp>
      <p:sp>
        <p:nvSpPr>
          <p:cNvPr id="8" name="Прямоугольник 7"/>
          <p:cNvSpPr/>
          <p:nvPr/>
        </p:nvSpPr>
        <p:spPr>
          <a:xfrm>
            <a:off x="0" y="461651"/>
            <a:ext cx="9144000" cy="4053417"/>
          </a:xfrm>
          <a:prstGeom prst="rect">
            <a:avLst/>
          </a:prstGeom>
        </p:spPr>
        <p:txBody>
          <a:bodyPr wrap="square">
            <a:spAutoFit/>
          </a:bodyPr>
          <a:lstStyle/>
          <a:p>
            <a:pPr algn="just">
              <a:lnSpc>
                <a:spcPct val="90000"/>
              </a:lnSpc>
            </a:pPr>
            <a:r>
              <a:rPr lang="ru-RU" sz="1100" dirty="0">
                <a:solidFill>
                  <a:srgbClr val="000099"/>
                </a:solidFill>
              </a:rPr>
              <a:t>Язык XML был создан для хранения, транспортировки и </a:t>
            </a:r>
            <a:r>
              <a:rPr lang="ru-RU" sz="1100" dirty="0" smtClean="0">
                <a:solidFill>
                  <a:srgbClr val="000099"/>
                </a:solidFill>
              </a:rPr>
              <a:t>обмена данными</a:t>
            </a:r>
            <a:r>
              <a:rPr lang="ru-RU" sz="1100" dirty="0">
                <a:solidFill>
                  <a:srgbClr val="000099"/>
                </a:solidFill>
              </a:rPr>
              <a:t>, с его помощью можно реализовать обмен данными </a:t>
            </a:r>
            <a:r>
              <a:rPr lang="ru-RU" sz="1100" dirty="0" smtClean="0">
                <a:solidFill>
                  <a:srgbClr val="000099"/>
                </a:solidFill>
              </a:rPr>
              <a:t>между различными </a:t>
            </a:r>
            <a:r>
              <a:rPr lang="ru-RU" sz="1100" dirty="0">
                <a:solidFill>
                  <a:srgbClr val="000099"/>
                </a:solidFill>
              </a:rPr>
              <a:t>системами. XML документ состоит из частей, </a:t>
            </a:r>
            <a:r>
              <a:rPr lang="ru-RU" sz="1100" dirty="0" smtClean="0">
                <a:solidFill>
                  <a:srgbClr val="000099"/>
                </a:solidFill>
              </a:rPr>
              <a:t>называемых элементами</a:t>
            </a:r>
            <a:r>
              <a:rPr lang="ru-RU" sz="1100" dirty="0">
                <a:solidFill>
                  <a:srgbClr val="000099"/>
                </a:solidFill>
              </a:rPr>
              <a:t>. Элементы составляют основу XML-документов. </a:t>
            </a:r>
            <a:r>
              <a:rPr lang="ru-RU" sz="1100" dirty="0" smtClean="0">
                <a:solidFill>
                  <a:srgbClr val="000099"/>
                </a:solidFill>
              </a:rPr>
              <a:t>Они образуют </a:t>
            </a:r>
            <a:r>
              <a:rPr lang="ru-RU" sz="1100" dirty="0">
                <a:solidFill>
                  <a:srgbClr val="000099"/>
                </a:solidFill>
              </a:rPr>
              <a:t>структуры, которые можно обрабатывать программно или </a:t>
            </a:r>
            <a:r>
              <a:rPr lang="ru-RU" sz="1100" dirty="0" smtClean="0">
                <a:solidFill>
                  <a:srgbClr val="000099"/>
                </a:solidFill>
              </a:rPr>
              <a:t>с помощью </a:t>
            </a:r>
            <a:r>
              <a:rPr lang="ru-RU" sz="1100" dirty="0">
                <a:solidFill>
                  <a:srgbClr val="000099"/>
                </a:solidFill>
              </a:rPr>
              <a:t>таблиц стилей. Элементы размечают именованные </a:t>
            </a:r>
            <a:r>
              <a:rPr lang="ru-RU" sz="1100" dirty="0" smtClean="0">
                <a:solidFill>
                  <a:srgbClr val="000099"/>
                </a:solidFill>
              </a:rPr>
              <a:t>разделы информации</a:t>
            </a:r>
            <a:r>
              <a:rPr lang="ru-RU" sz="1100" dirty="0">
                <a:solidFill>
                  <a:srgbClr val="000099"/>
                </a:solidFill>
              </a:rPr>
              <a:t>. Элементы строятся с помощью тегов </a:t>
            </a:r>
            <a:r>
              <a:rPr lang="ru-RU" sz="1100" dirty="0" smtClean="0">
                <a:solidFill>
                  <a:srgbClr val="000099"/>
                </a:solidFill>
              </a:rPr>
              <a:t>разметки, обозначающих </a:t>
            </a:r>
            <a:r>
              <a:rPr lang="ru-RU" sz="1100" dirty="0">
                <a:solidFill>
                  <a:srgbClr val="000099"/>
                </a:solidFill>
              </a:rPr>
              <a:t>имя, начало и конец элемента. Элементы могут </a:t>
            </a:r>
            <a:r>
              <a:rPr lang="ru-RU" sz="1100" dirty="0" smtClean="0">
                <a:solidFill>
                  <a:srgbClr val="000099"/>
                </a:solidFill>
              </a:rPr>
              <a:t>быть вложены </a:t>
            </a:r>
            <a:r>
              <a:rPr lang="ru-RU" sz="1100" dirty="0">
                <a:solidFill>
                  <a:srgbClr val="000099"/>
                </a:solidFill>
              </a:rPr>
              <a:t>друг в друга, на верхнем уровне находится элемент, </a:t>
            </a:r>
            <a:r>
              <a:rPr lang="ru-RU" sz="1100" dirty="0" smtClean="0">
                <a:solidFill>
                  <a:srgbClr val="000099"/>
                </a:solidFill>
              </a:rPr>
              <a:t>называемый элементом </a:t>
            </a:r>
            <a:r>
              <a:rPr lang="ru-RU" sz="1100" dirty="0">
                <a:solidFill>
                  <a:srgbClr val="000099"/>
                </a:solidFill>
              </a:rPr>
              <a:t>документа или корневым элементом в котором </a:t>
            </a:r>
            <a:r>
              <a:rPr lang="ru-RU" sz="1100" dirty="0" smtClean="0">
                <a:solidFill>
                  <a:srgbClr val="000099"/>
                </a:solidFill>
              </a:rPr>
              <a:t>содержатся остальные </a:t>
            </a:r>
            <a:r>
              <a:rPr lang="ru-RU" sz="1100" dirty="0">
                <a:solidFill>
                  <a:srgbClr val="000099"/>
                </a:solidFill>
              </a:rPr>
              <a:t>элементы. Например:</a:t>
            </a:r>
          </a:p>
          <a:p>
            <a:pPr algn="just">
              <a:lnSpc>
                <a:spcPct val="90000"/>
              </a:lnSpc>
            </a:pPr>
            <a:r>
              <a:rPr lang="ru-RU" sz="1100" b="1" dirty="0">
                <a:solidFill>
                  <a:srgbClr val="000099"/>
                </a:solidFill>
              </a:rPr>
              <a:t>&lt;?</a:t>
            </a:r>
            <a:r>
              <a:rPr lang="ru-RU" sz="1100" b="1" dirty="0" err="1">
                <a:solidFill>
                  <a:srgbClr val="000099"/>
                </a:solidFill>
              </a:rPr>
              <a:t>xml</a:t>
            </a:r>
            <a:r>
              <a:rPr lang="ru-RU" sz="1100" b="1" dirty="0">
                <a:solidFill>
                  <a:srgbClr val="000099"/>
                </a:solidFill>
              </a:rPr>
              <a:t> </a:t>
            </a:r>
            <a:r>
              <a:rPr lang="ru-RU" sz="1100" b="1" dirty="0" err="1">
                <a:solidFill>
                  <a:srgbClr val="000099"/>
                </a:solidFill>
              </a:rPr>
              <a:t>version</a:t>
            </a:r>
            <a:r>
              <a:rPr lang="ru-RU" sz="1100" b="1" dirty="0">
                <a:solidFill>
                  <a:srgbClr val="000099"/>
                </a:solidFill>
              </a:rPr>
              <a:t>="1.0"?&gt;</a:t>
            </a:r>
          </a:p>
          <a:p>
            <a:pPr algn="just">
              <a:lnSpc>
                <a:spcPct val="90000"/>
              </a:lnSpc>
            </a:pPr>
            <a:r>
              <a:rPr lang="ru-RU" sz="1100" b="1" dirty="0" smtClean="0">
                <a:solidFill>
                  <a:srgbClr val="000099"/>
                </a:solidFill>
              </a:rPr>
              <a:t>&lt;</a:t>
            </a:r>
            <a:r>
              <a:rPr lang="ru-RU" sz="1100" b="1" dirty="0" err="1">
                <a:solidFill>
                  <a:srgbClr val="000099"/>
                </a:solidFill>
              </a:rPr>
              <a:t>planets</a:t>
            </a:r>
            <a:r>
              <a:rPr lang="ru-RU" sz="1100" b="1" dirty="0">
                <a:solidFill>
                  <a:srgbClr val="000099"/>
                </a:solidFill>
              </a:rPr>
              <a:t>&gt;</a:t>
            </a:r>
          </a:p>
          <a:p>
            <a:pPr algn="just">
              <a:lnSpc>
                <a:spcPct val="90000"/>
              </a:lnSpc>
            </a:pPr>
            <a:r>
              <a:rPr lang="ru-RU" sz="1100" dirty="0" smtClean="0">
                <a:solidFill>
                  <a:srgbClr val="000099"/>
                </a:solidFill>
              </a:rPr>
              <a:t>	</a:t>
            </a:r>
            <a:r>
              <a:rPr lang="ru-RU" sz="1100" b="1" dirty="0" smtClean="0">
                <a:solidFill>
                  <a:srgbClr val="000099"/>
                </a:solidFill>
              </a:rPr>
              <a:t>&lt;</a:t>
            </a:r>
            <a:r>
              <a:rPr lang="ru-RU" sz="1100" b="1" dirty="0" err="1">
                <a:solidFill>
                  <a:srgbClr val="000099"/>
                </a:solidFill>
              </a:rPr>
              <a:t>planet</a:t>
            </a:r>
            <a:r>
              <a:rPr lang="ru-RU" sz="1100" b="1" dirty="0">
                <a:solidFill>
                  <a:srgbClr val="000099"/>
                </a:solidFill>
              </a:rPr>
              <a:t> </a:t>
            </a:r>
            <a:r>
              <a:rPr lang="ru-RU" sz="1100" dirty="0">
                <a:solidFill>
                  <a:srgbClr val="000099"/>
                </a:solidFill>
              </a:rPr>
              <a:t>ID="1"</a:t>
            </a:r>
            <a:r>
              <a:rPr lang="ru-RU" sz="1100" b="1" dirty="0">
                <a:solidFill>
                  <a:srgbClr val="000099"/>
                </a:solidFill>
              </a:rPr>
              <a:t>&gt;</a:t>
            </a:r>
          </a:p>
          <a:p>
            <a:pPr algn="just">
              <a:lnSpc>
                <a:spcPct val="90000"/>
              </a:lnSpc>
            </a:pPr>
            <a:r>
              <a:rPr lang="ru-RU" sz="1100" dirty="0" smtClean="0">
                <a:solidFill>
                  <a:srgbClr val="000099"/>
                </a:solidFill>
              </a:rPr>
              <a:t>		</a:t>
            </a:r>
            <a:r>
              <a:rPr lang="ru-RU" sz="1100" b="1" dirty="0" smtClean="0">
                <a:solidFill>
                  <a:srgbClr val="000099"/>
                </a:solidFill>
              </a:rPr>
              <a:t>&lt;</a:t>
            </a:r>
            <a:r>
              <a:rPr lang="ru-RU" sz="1100" b="1" dirty="0" err="1">
                <a:solidFill>
                  <a:srgbClr val="000099"/>
                </a:solidFill>
              </a:rPr>
              <a:t>name</a:t>
            </a:r>
            <a:r>
              <a:rPr lang="ru-RU" sz="1100" b="1" dirty="0">
                <a:solidFill>
                  <a:srgbClr val="000099"/>
                </a:solidFill>
              </a:rPr>
              <a:t>&gt;</a:t>
            </a:r>
            <a:r>
              <a:rPr lang="ru-RU" sz="1100" dirty="0" err="1">
                <a:solidFill>
                  <a:srgbClr val="000099"/>
                </a:solidFill>
              </a:rPr>
              <a:t>Mercury</a:t>
            </a:r>
            <a:r>
              <a:rPr lang="ru-RU" sz="1100" b="1" dirty="0">
                <a:solidFill>
                  <a:srgbClr val="000099"/>
                </a:solidFill>
              </a:rPr>
              <a:t>&lt;/</a:t>
            </a:r>
            <a:r>
              <a:rPr lang="ru-RU" sz="1100" b="1" dirty="0" err="1">
                <a:solidFill>
                  <a:srgbClr val="000099"/>
                </a:solidFill>
              </a:rPr>
              <a:t>name</a:t>
            </a:r>
            <a:r>
              <a:rPr lang="ru-RU" sz="1100" b="1" dirty="0">
                <a:solidFill>
                  <a:srgbClr val="000099"/>
                </a:solidFill>
              </a:rPr>
              <a:t>&gt;</a:t>
            </a:r>
          </a:p>
          <a:p>
            <a:pPr algn="just">
              <a:lnSpc>
                <a:spcPct val="90000"/>
              </a:lnSpc>
            </a:pPr>
            <a:r>
              <a:rPr lang="ru-RU" sz="1100" dirty="0" smtClean="0">
                <a:solidFill>
                  <a:srgbClr val="000099"/>
                </a:solidFill>
              </a:rPr>
              <a:t>	</a:t>
            </a:r>
            <a:r>
              <a:rPr lang="ru-RU" sz="1100" b="1" dirty="0" smtClean="0">
                <a:solidFill>
                  <a:srgbClr val="000099"/>
                </a:solidFill>
              </a:rPr>
              <a:t>&lt;/</a:t>
            </a:r>
            <a:r>
              <a:rPr lang="ru-RU" sz="1100" b="1" dirty="0" err="1">
                <a:solidFill>
                  <a:srgbClr val="000099"/>
                </a:solidFill>
              </a:rPr>
              <a:t>planet</a:t>
            </a:r>
            <a:r>
              <a:rPr lang="ru-RU" sz="1100" b="1" dirty="0">
                <a:solidFill>
                  <a:srgbClr val="000099"/>
                </a:solidFill>
              </a:rPr>
              <a:t>&gt;</a:t>
            </a:r>
          </a:p>
          <a:p>
            <a:pPr algn="just">
              <a:lnSpc>
                <a:spcPct val="90000"/>
              </a:lnSpc>
            </a:pPr>
            <a:r>
              <a:rPr lang="ru-RU" sz="1100" dirty="0" smtClean="0">
                <a:solidFill>
                  <a:srgbClr val="000099"/>
                </a:solidFill>
              </a:rPr>
              <a:t>	</a:t>
            </a:r>
            <a:r>
              <a:rPr lang="ru-RU" sz="1100" b="1" dirty="0" smtClean="0">
                <a:solidFill>
                  <a:srgbClr val="000099"/>
                </a:solidFill>
              </a:rPr>
              <a:t>&lt;</a:t>
            </a:r>
            <a:r>
              <a:rPr lang="ru-RU" sz="1100" b="1" dirty="0" err="1">
                <a:solidFill>
                  <a:srgbClr val="000099"/>
                </a:solidFill>
              </a:rPr>
              <a:t>planet</a:t>
            </a:r>
            <a:r>
              <a:rPr lang="ru-RU" sz="1100" b="1" dirty="0">
                <a:solidFill>
                  <a:srgbClr val="000099"/>
                </a:solidFill>
              </a:rPr>
              <a:t> </a:t>
            </a:r>
            <a:r>
              <a:rPr lang="ru-RU" sz="1100" dirty="0">
                <a:solidFill>
                  <a:srgbClr val="000099"/>
                </a:solidFill>
              </a:rPr>
              <a:t>ID="2"</a:t>
            </a:r>
            <a:r>
              <a:rPr lang="ru-RU" sz="1100" b="1" dirty="0">
                <a:solidFill>
                  <a:srgbClr val="000099"/>
                </a:solidFill>
              </a:rPr>
              <a:t>&gt;</a:t>
            </a:r>
          </a:p>
          <a:p>
            <a:pPr algn="just">
              <a:lnSpc>
                <a:spcPct val="90000"/>
              </a:lnSpc>
            </a:pPr>
            <a:r>
              <a:rPr lang="ru-RU" sz="1100" dirty="0" smtClean="0">
                <a:solidFill>
                  <a:srgbClr val="000099"/>
                </a:solidFill>
              </a:rPr>
              <a:t>		</a:t>
            </a:r>
            <a:r>
              <a:rPr lang="ru-RU" sz="1100" b="1" dirty="0" smtClean="0">
                <a:solidFill>
                  <a:srgbClr val="000099"/>
                </a:solidFill>
              </a:rPr>
              <a:t>&lt;</a:t>
            </a:r>
            <a:r>
              <a:rPr lang="ru-RU" sz="1100" b="1" dirty="0" err="1">
                <a:solidFill>
                  <a:srgbClr val="000099"/>
                </a:solidFill>
              </a:rPr>
              <a:t>name</a:t>
            </a:r>
            <a:r>
              <a:rPr lang="ru-RU" sz="1100" b="1" dirty="0">
                <a:solidFill>
                  <a:srgbClr val="000099"/>
                </a:solidFill>
              </a:rPr>
              <a:t>&gt;</a:t>
            </a:r>
            <a:r>
              <a:rPr lang="ru-RU" sz="1100" dirty="0" err="1">
                <a:solidFill>
                  <a:srgbClr val="000099"/>
                </a:solidFill>
              </a:rPr>
              <a:t>Venus</a:t>
            </a:r>
            <a:r>
              <a:rPr lang="ru-RU" sz="1100" b="1" dirty="0">
                <a:solidFill>
                  <a:srgbClr val="000099"/>
                </a:solidFill>
              </a:rPr>
              <a:t>&lt;/</a:t>
            </a:r>
            <a:r>
              <a:rPr lang="ru-RU" sz="1100" b="1" dirty="0" err="1">
                <a:solidFill>
                  <a:srgbClr val="000099"/>
                </a:solidFill>
              </a:rPr>
              <a:t>name</a:t>
            </a:r>
            <a:r>
              <a:rPr lang="ru-RU" sz="1100" b="1" dirty="0">
                <a:solidFill>
                  <a:srgbClr val="000099"/>
                </a:solidFill>
              </a:rPr>
              <a:t>&gt;</a:t>
            </a:r>
          </a:p>
          <a:p>
            <a:pPr algn="just">
              <a:lnSpc>
                <a:spcPct val="90000"/>
              </a:lnSpc>
            </a:pPr>
            <a:r>
              <a:rPr lang="ru-RU" sz="1100" dirty="0" smtClean="0">
                <a:solidFill>
                  <a:srgbClr val="000099"/>
                </a:solidFill>
              </a:rPr>
              <a:t>	</a:t>
            </a:r>
            <a:r>
              <a:rPr lang="ru-RU" sz="1100" b="1" dirty="0" smtClean="0">
                <a:solidFill>
                  <a:srgbClr val="000099"/>
                </a:solidFill>
              </a:rPr>
              <a:t>&lt;/</a:t>
            </a:r>
            <a:r>
              <a:rPr lang="ru-RU" sz="1100" b="1" dirty="0" err="1">
                <a:solidFill>
                  <a:srgbClr val="000099"/>
                </a:solidFill>
              </a:rPr>
              <a:t>planet</a:t>
            </a:r>
            <a:r>
              <a:rPr lang="ru-RU" sz="1100" b="1" dirty="0">
                <a:solidFill>
                  <a:srgbClr val="000099"/>
                </a:solidFill>
              </a:rPr>
              <a:t>&gt;</a:t>
            </a:r>
          </a:p>
          <a:p>
            <a:pPr algn="just">
              <a:lnSpc>
                <a:spcPct val="90000"/>
              </a:lnSpc>
            </a:pPr>
            <a:r>
              <a:rPr lang="ru-RU" sz="1100" dirty="0">
                <a:solidFill>
                  <a:srgbClr val="000099"/>
                </a:solidFill>
              </a:rPr>
              <a:t>&lt;!-- </a:t>
            </a:r>
            <a:r>
              <a:rPr lang="ru-RU" sz="1100" i="1" dirty="0" err="1">
                <a:solidFill>
                  <a:srgbClr val="000099"/>
                </a:solidFill>
              </a:rPr>
              <a:t>There</a:t>
            </a:r>
            <a:r>
              <a:rPr lang="ru-RU" sz="1100" i="1" dirty="0">
                <a:solidFill>
                  <a:srgbClr val="000099"/>
                </a:solidFill>
              </a:rPr>
              <a:t> </a:t>
            </a:r>
            <a:r>
              <a:rPr lang="ru-RU" sz="1100" i="1" dirty="0" err="1">
                <a:solidFill>
                  <a:srgbClr val="000099"/>
                </a:solidFill>
              </a:rPr>
              <a:t>are</a:t>
            </a:r>
            <a:r>
              <a:rPr lang="ru-RU" sz="1100" i="1" dirty="0">
                <a:solidFill>
                  <a:srgbClr val="000099"/>
                </a:solidFill>
              </a:rPr>
              <a:t> </a:t>
            </a:r>
            <a:r>
              <a:rPr lang="ru-RU" sz="1100" i="1" dirty="0" err="1">
                <a:solidFill>
                  <a:srgbClr val="000099"/>
                </a:solidFill>
              </a:rPr>
              <a:t>more</a:t>
            </a:r>
            <a:r>
              <a:rPr lang="ru-RU" sz="1100" i="1" dirty="0">
                <a:solidFill>
                  <a:srgbClr val="000099"/>
                </a:solidFill>
              </a:rPr>
              <a:t> </a:t>
            </a:r>
            <a:r>
              <a:rPr lang="ru-RU" sz="1100" i="1" dirty="0" err="1">
                <a:solidFill>
                  <a:srgbClr val="000099"/>
                </a:solidFill>
              </a:rPr>
              <a:t>planets</a:t>
            </a:r>
            <a:r>
              <a:rPr lang="ru-RU" sz="1100" i="1" dirty="0">
                <a:solidFill>
                  <a:srgbClr val="000099"/>
                </a:solidFill>
              </a:rPr>
              <a:t>. </a:t>
            </a:r>
            <a:r>
              <a:rPr lang="ru-RU" sz="1100" dirty="0">
                <a:solidFill>
                  <a:srgbClr val="000099"/>
                </a:solidFill>
              </a:rPr>
              <a:t>--&gt;</a:t>
            </a:r>
          </a:p>
          <a:p>
            <a:pPr algn="just">
              <a:lnSpc>
                <a:spcPct val="90000"/>
              </a:lnSpc>
            </a:pPr>
            <a:r>
              <a:rPr lang="ru-RU" sz="1100" b="1" dirty="0">
                <a:solidFill>
                  <a:srgbClr val="000099"/>
                </a:solidFill>
              </a:rPr>
              <a:t>&lt;/</a:t>
            </a:r>
            <a:r>
              <a:rPr lang="ru-RU" sz="1100" b="1" dirty="0" err="1">
                <a:solidFill>
                  <a:srgbClr val="000099"/>
                </a:solidFill>
              </a:rPr>
              <a:t>planets</a:t>
            </a:r>
            <a:r>
              <a:rPr lang="ru-RU" sz="1100" b="1" dirty="0">
                <a:solidFill>
                  <a:srgbClr val="000099"/>
                </a:solidFill>
              </a:rPr>
              <a:t>&gt;</a:t>
            </a:r>
          </a:p>
          <a:p>
            <a:pPr algn="just">
              <a:lnSpc>
                <a:spcPct val="90000"/>
              </a:lnSpc>
            </a:pPr>
            <a:r>
              <a:rPr lang="ru-RU" sz="1100" dirty="0">
                <a:solidFill>
                  <a:srgbClr val="000099"/>
                </a:solidFill>
              </a:rPr>
              <a:t>Документ XML может располагаться в одном или </a:t>
            </a:r>
            <a:r>
              <a:rPr lang="ru-RU" sz="1100" dirty="0" smtClean="0">
                <a:solidFill>
                  <a:srgbClr val="000099"/>
                </a:solidFill>
              </a:rPr>
              <a:t>нескольких файлах</a:t>
            </a:r>
            <a:r>
              <a:rPr lang="ru-RU" sz="1100" dirty="0">
                <a:solidFill>
                  <a:srgbClr val="000099"/>
                </a:solidFill>
              </a:rPr>
              <a:t>, причем некоторые из них могут находиться на разных </a:t>
            </a:r>
            <a:r>
              <a:rPr lang="ru-RU" sz="1100" dirty="0" smtClean="0">
                <a:solidFill>
                  <a:srgbClr val="000099"/>
                </a:solidFill>
              </a:rPr>
              <a:t>машинах. В </a:t>
            </a:r>
            <a:r>
              <a:rPr lang="ru-RU" sz="1100" dirty="0">
                <a:solidFill>
                  <a:srgbClr val="000099"/>
                </a:solidFill>
              </a:rPr>
              <a:t>XML используется специальная разметка для интеграции </a:t>
            </a:r>
            <a:r>
              <a:rPr lang="ru-RU" sz="1100" dirty="0" smtClean="0">
                <a:solidFill>
                  <a:srgbClr val="000099"/>
                </a:solidFill>
              </a:rPr>
              <a:t>содержимого разных </a:t>
            </a:r>
            <a:r>
              <a:rPr lang="ru-RU" sz="1100" dirty="0">
                <a:solidFill>
                  <a:srgbClr val="000099"/>
                </a:solidFill>
              </a:rPr>
              <a:t>файлов в один объект, который можно охарактеризовать </a:t>
            </a:r>
            <a:r>
              <a:rPr lang="ru-RU" sz="1100" dirty="0" smtClean="0">
                <a:solidFill>
                  <a:srgbClr val="000099"/>
                </a:solidFill>
              </a:rPr>
              <a:t>как логическую </a:t>
            </a:r>
            <a:r>
              <a:rPr lang="ru-RU" sz="1100" dirty="0">
                <a:solidFill>
                  <a:srgbClr val="000099"/>
                </a:solidFill>
              </a:rPr>
              <a:t>структуру. Благодаря тому, что документ не ограничен </a:t>
            </a:r>
            <a:r>
              <a:rPr lang="ru-RU" sz="1100" dirty="0" smtClean="0">
                <a:solidFill>
                  <a:srgbClr val="000099"/>
                </a:solidFill>
              </a:rPr>
              <a:t>одним файлом</a:t>
            </a:r>
            <a:r>
              <a:rPr lang="ru-RU" sz="1100" dirty="0">
                <a:solidFill>
                  <a:srgbClr val="000099"/>
                </a:solidFill>
              </a:rPr>
              <a:t>, XML позволяет создавать документ из частей, которые </a:t>
            </a:r>
            <a:r>
              <a:rPr lang="ru-RU" sz="1100" dirty="0" smtClean="0">
                <a:solidFill>
                  <a:srgbClr val="000099"/>
                </a:solidFill>
              </a:rPr>
              <a:t>могут располагаться </a:t>
            </a:r>
            <a:r>
              <a:rPr lang="ru-RU" sz="1100" dirty="0">
                <a:solidFill>
                  <a:srgbClr val="000099"/>
                </a:solidFill>
              </a:rPr>
              <a:t>где угодно.</a:t>
            </a:r>
          </a:p>
          <a:p>
            <a:pPr algn="just">
              <a:lnSpc>
                <a:spcPct val="90000"/>
              </a:lnSpc>
            </a:pPr>
            <a:r>
              <a:rPr lang="ru-RU" sz="1100" dirty="0">
                <a:solidFill>
                  <a:srgbClr val="000099"/>
                </a:solidFill>
              </a:rPr>
              <a:t>Документ XML обычно содержит следующие разделы:</a:t>
            </a:r>
          </a:p>
          <a:p>
            <a:pPr algn="just">
              <a:lnSpc>
                <a:spcPct val="90000"/>
              </a:lnSpc>
            </a:pPr>
            <a:r>
              <a:rPr lang="ru-RU" sz="1100" b="1" dirty="0">
                <a:solidFill>
                  <a:srgbClr val="000099"/>
                </a:solidFill>
              </a:rPr>
              <a:t>• XML-декларация;</a:t>
            </a:r>
          </a:p>
          <a:p>
            <a:pPr algn="just">
              <a:lnSpc>
                <a:spcPct val="90000"/>
              </a:lnSpc>
            </a:pPr>
            <a:r>
              <a:rPr lang="ru-RU" sz="1100" b="1" dirty="0">
                <a:solidFill>
                  <a:srgbClr val="000099"/>
                </a:solidFill>
              </a:rPr>
              <a:t>• Пролог;</a:t>
            </a:r>
          </a:p>
          <a:p>
            <a:pPr algn="just">
              <a:lnSpc>
                <a:spcPct val="90000"/>
              </a:lnSpc>
            </a:pPr>
            <a:r>
              <a:rPr lang="ru-RU" sz="1100" b="1" dirty="0">
                <a:solidFill>
                  <a:srgbClr val="000099"/>
                </a:solidFill>
              </a:rPr>
              <a:t>• Элементы;</a:t>
            </a:r>
          </a:p>
          <a:p>
            <a:pPr algn="just">
              <a:lnSpc>
                <a:spcPct val="90000"/>
              </a:lnSpc>
            </a:pPr>
            <a:r>
              <a:rPr lang="ru-RU" sz="1100" b="1" dirty="0">
                <a:solidFill>
                  <a:srgbClr val="000099"/>
                </a:solidFill>
              </a:rPr>
              <a:t>• Атрибуты;</a:t>
            </a:r>
          </a:p>
          <a:p>
            <a:pPr algn="just">
              <a:lnSpc>
                <a:spcPct val="90000"/>
              </a:lnSpc>
            </a:pPr>
            <a:r>
              <a:rPr lang="ru-RU" sz="1100" b="1" dirty="0">
                <a:solidFill>
                  <a:srgbClr val="000099"/>
                </a:solidFill>
              </a:rPr>
              <a:t>• Комментарии. </a:t>
            </a:r>
          </a:p>
        </p:txBody>
      </p:sp>
    </p:spTree>
    <p:extLst>
      <p:ext uri="{BB962C8B-B14F-4D97-AF65-F5344CB8AC3E}">
        <p14:creationId xmlns:p14="http://schemas.microsoft.com/office/powerpoint/2010/main" val="35736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Декларация</a:t>
            </a:r>
            <a:r>
              <a:rPr lang="en-US" sz="2000" b="1" dirty="0" smtClean="0">
                <a:solidFill>
                  <a:srgbClr val="000099"/>
                </a:solidFill>
              </a:rPr>
              <a:t> </a:t>
            </a:r>
            <a:r>
              <a:rPr lang="ru-RU" sz="2000" b="1" dirty="0" smtClean="0">
                <a:solidFill>
                  <a:srgbClr val="000099"/>
                </a:solidFill>
              </a:rPr>
              <a:t>в </a:t>
            </a:r>
            <a:r>
              <a:rPr lang="en-US" sz="2000" b="1" dirty="0">
                <a:solidFill>
                  <a:srgbClr val="000099"/>
                </a:solidFill>
              </a:rPr>
              <a:t>XML-</a:t>
            </a:r>
            <a:r>
              <a:rPr lang="ru-RU" sz="2000" b="1" dirty="0" smtClean="0">
                <a:solidFill>
                  <a:srgbClr val="000099"/>
                </a:solidFill>
              </a:rPr>
              <a:t>документах</a:t>
            </a:r>
            <a:endParaRPr lang="ru-RU" sz="2000" b="1" dirty="0">
              <a:solidFill>
                <a:srgbClr val="000099"/>
              </a:solidFill>
            </a:endParaRPr>
          </a:p>
        </p:txBody>
      </p:sp>
      <p:sp>
        <p:nvSpPr>
          <p:cNvPr id="7" name="Прямоугольник 6"/>
          <p:cNvSpPr/>
          <p:nvPr/>
        </p:nvSpPr>
        <p:spPr>
          <a:xfrm>
            <a:off x="0" y="461651"/>
            <a:ext cx="9144000" cy="3250121"/>
          </a:xfrm>
          <a:prstGeom prst="rect">
            <a:avLst/>
          </a:prstGeom>
        </p:spPr>
        <p:txBody>
          <a:bodyPr wrap="square">
            <a:spAutoFit/>
          </a:bodyPr>
          <a:lstStyle/>
          <a:p>
            <a:pPr algn="just">
              <a:lnSpc>
                <a:spcPct val="90000"/>
              </a:lnSpc>
            </a:pPr>
            <a:r>
              <a:rPr lang="ru-RU" sz="1200" dirty="0">
                <a:solidFill>
                  <a:srgbClr val="000099"/>
                </a:solidFill>
              </a:rPr>
              <a:t>XML-декларация обычно находится в первой строке </a:t>
            </a:r>
            <a:r>
              <a:rPr lang="ru-RU" sz="1200" dirty="0" smtClean="0">
                <a:solidFill>
                  <a:srgbClr val="000099"/>
                </a:solidFill>
              </a:rPr>
              <a:t>XML-документа. XML-декларация </a:t>
            </a:r>
            <a:r>
              <a:rPr lang="ru-RU" sz="1200" dirty="0">
                <a:solidFill>
                  <a:srgbClr val="000099"/>
                </a:solidFill>
              </a:rPr>
              <a:t>не является обязательной. Однако, если она </a:t>
            </a:r>
            <a:r>
              <a:rPr lang="ru-RU" sz="1200" dirty="0" smtClean="0">
                <a:solidFill>
                  <a:srgbClr val="000099"/>
                </a:solidFill>
              </a:rPr>
              <a:t>существует, она </a:t>
            </a:r>
            <a:r>
              <a:rPr lang="ru-RU" sz="1200" dirty="0">
                <a:solidFill>
                  <a:srgbClr val="000099"/>
                </a:solidFill>
              </a:rPr>
              <a:t>должна располагаться в первой строке документа, и до нее не </a:t>
            </a:r>
            <a:r>
              <a:rPr lang="ru-RU" sz="1200" dirty="0" smtClean="0">
                <a:solidFill>
                  <a:srgbClr val="000099"/>
                </a:solidFill>
              </a:rPr>
              <a:t>должно быть </a:t>
            </a:r>
            <a:r>
              <a:rPr lang="ru-RU" sz="1200" dirty="0">
                <a:solidFill>
                  <a:srgbClr val="000099"/>
                </a:solidFill>
              </a:rPr>
              <a:t>больше ничего, в том числе пробелов. XML-декларация в </a:t>
            </a:r>
            <a:r>
              <a:rPr lang="ru-RU" sz="1200" dirty="0" smtClean="0">
                <a:solidFill>
                  <a:srgbClr val="000099"/>
                </a:solidFill>
              </a:rPr>
              <a:t>схеме документа </a:t>
            </a:r>
            <a:r>
              <a:rPr lang="ru-RU" sz="1200" dirty="0">
                <a:solidFill>
                  <a:srgbClr val="000099"/>
                </a:solidFill>
              </a:rPr>
              <a:t>состоит из следующих элементов:</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 </a:t>
            </a:r>
            <a:r>
              <a:rPr lang="ru-RU" sz="1200" b="1" dirty="0">
                <a:solidFill>
                  <a:srgbClr val="000099"/>
                </a:solidFill>
              </a:rPr>
              <a:t>Номер версии:</a:t>
            </a:r>
          </a:p>
          <a:p>
            <a:pPr algn="just">
              <a:lnSpc>
                <a:spcPct val="90000"/>
              </a:lnSpc>
            </a:pPr>
            <a:r>
              <a:rPr lang="ru-RU" sz="1200" dirty="0">
                <a:solidFill>
                  <a:srgbClr val="000099"/>
                </a:solidFill>
              </a:rPr>
              <a:t>&lt;?</a:t>
            </a:r>
            <a:r>
              <a:rPr lang="ru-RU" sz="1200" dirty="0" err="1">
                <a:solidFill>
                  <a:srgbClr val="000099"/>
                </a:solidFill>
              </a:rPr>
              <a:t>xml</a:t>
            </a:r>
            <a:r>
              <a:rPr lang="ru-RU" sz="1200" dirty="0">
                <a:solidFill>
                  <a:srgbClr val="000099"/>
                </a:solidFill>
              </a:rPr>
              <a:t> </a:t>
            </a:r>
            <a:r>
              <a:rPr lang="ru-RU" sz="1200" dirty="0" err="1">
                <a:solidFill>
                  <a:srgbClr val="000099"/>
                </a:solidFill>
              </a:rPr>
              <a:t>version</a:t>
            </a:r>
            <a:r>
              <a:rPr lang="ru-RU" sz="1200" dirty="0">
                <a:solidFill>
                  <a:srgbClr val="000099"/>
                </a:solidFill>
              </a:rPr>
              <a:t>="1.0"?&gt;.</a:t>
            </a:r>
          </a:p>
          <a:p>
            <a:pPr algn="just">
              <a:lnSpc>
                <a:spcPct val="90000"/>
              </a:lnSpc>
            </a:pPr>
            <a:r>
              <a:rPr lang="ru-RU" sz="1200" dirty="0">
                <a:solidFill>
                  <a:srgbClr val="000099"/>
                </a:solidFill>
              </a:rPr>
              <a:t>Это обязательный аргумент. </a:t>
            </a:r>
            <a:r>
              <a:rPr lang="ru-RU" sz="1200" dirty="0" smtClean="0">
                <a:solidFill>
                  <a:srgbClr val="000099"/>
                </a:solidFill>
              </a:rPr>
              <a:t>Используемая </a:t>
            </a:r>
            <a:r>
              <a:rPr lang="ru-RU" sz="1200" dirty="0">
                <a:solidFill>
                  <a:srgbClr val="000099"/>
                </a:solidFill>
              </a:rPr>
              <a:t>версия — 1.0.</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 </a:t>
            </a:r>
            <a:r>
              <a:rPr lang="ru-RU" sz="1200" b="1" dirty="0">
                <a:solidFill>
                  <a:srgbClr val="000099"/>
                </a:solidFill>
              </a:rPr>
              <a:t>Декларация кодировки:</a:t>
            </a:r>
          </a:p>
          <a:p>
            <a:pPr algn="just">
              <a:lnSpc>
                <a:spcPct val="90000"/>
              </a:lnSpc>
            </a:pPr>
            <a:r>
              <a:rPr lang="ru-RU" sz="1200" dirty="0">
                <a:solidFill>
                  <a:srgbClr val="000099"/>
                </a:solidFill>
              </a:rPr>
              <a:t>&lt;?</a:t>
            </a:r>
            <a:r>
              <a:rPr lang="ru-RU" sz="1200" dirty="0" err="1">
                <a:solidFill>
                  <a:srgbClr val="000099"/>
                </a:solidFill>
              </a:rPr>
              <a:t>xml</a:t>
            </a:r>
            <a:r>
              <a:rPr lang="ru-RU" sz="1200" dirty="0">
                <a:solidFill>
                  <a:srgbClr val="000099"/>
                </a:solidFill>
              </a:rPr>
              <a:t> </a:t>
            </a:r>
            <a:r>
              <a:rPr lang="ru-RU" sz="1200" dirty="0" err="1">
                <a:solidFill>
                  <a:srgbClr val="000099"/>
                </a:solidFill>
              </a:rPr>
              <a:t>version</a:t>
            </a:r>
            <a:r>
              <a:rPr lang="ru-RU" sz="1200" dirty="0">
                <a:solidFill>
                  <a:srgbClr val="000099"/>
                </a:solidFill>
              </a:rPr>
              <a:t>="1.0" </a:t>
            </a:r>
            <a:r>
              <a:rPr lang="ru-RU" sz="1200" dirty="0" err="1">
                <a:solidFill>
                  <a:srgbClr val="000099"/>
                </a:solidFill>
              </a:rPr>
              <a:t>encoding</a:t>
            </a:r>
            <a:r>
              <a:rPr lang="ru-RU" sz="1200" dirty="0">
                <a:solidFill>
                  <a:srgbClr val="000099"/>
                </a:solidFill>
              </a:rPr>
              <a:t>="UTF-8"?&gt;</a:t>
            </a:r>
          </a:p>
          <a:p>
            <a:pPr algn="just">
              <a:lnSpc>
                <a:spcPct val="90000"/>
              </a:lnSpc>
            </a:pPr>
            <a:r>
              <a:rPr lang="ru-RU" sz="1200" dirty="0">
                <a:solidFill>
                  <a:srgbClr val="000099"/>
                </a:solidFill>
              </a:rPr>
              <a:t>Это необязательный параметр. Если он используется, то </a:t>
            </a:r>
            <a:r>
              <a:rPr lang="ru-RU" sz="1200" dirty="0" smtClean="0">
                <a:solidFill>
                  <a:srgbClr val="000099"/>
                </a:solidFill>
              </a:rPr>
              <a:t>декларация кодировки </a:t>
            </a:r>
            <a:r>
              <a:rPr lang="ru-RU" sz="1200" dirty="0">
                <a:solidFill>
                  <a:srgbClr val="000099"/>
                </a:solidFill>
              </a:rPr>
              <a:t>должна располагаться сразу после информации о </a:t>
            </a:r>
            <a:r>
              <a:rPr lang="ru-RU" sz="1200" dirty="0" smtClean="0">
                <a:solidFill>
                  <a:srgbClr val="000099"/>
                </a:solidFill>
              </a:rPr>
              <a:t>версии в </a:t>
            </a:r>
            <a:r>
              <a:rPr lang="ru-RU" sz="1200" dirty="0">
                <a:solidFill>
                  <a:srgbClr val="000099"/>
                </a:solidFill>
              </a:rPr>
              <a:t>XML-декларации. Декларация кодировки должна </a:t>
            </a:r>
            <a:r>
              <a:rPr lang="ru-RU" sz="1200" dirty="0" smtClean="0">
                <a:solidFill>
                  <a:srgbClr val="000099"/>
                </a:solidFill>
              </a:rPr>
              <a:t>содержать значение</a:t>
            </a:r>
            <a:r>
              <a:rPr lang="ru-RU" sz="1200" dirty="0">
                <a:solidFill>
                  <a:srgbClr val="000099"/>
                </a:solidFill>
              </a:rPr>
              <a:t>, представляющее собой существующую </a:t>
            </a:r>
            <a:r>
              <a:rPr lang="ru-RU" sz="1200" dirty="0" smtClean="0">
                <a:solidFill>
                  <a:srgbClr val="000099"/>
                </a:solidFill>
              </a:rPr>
              <a:t>кодировку символов</a:t>
            </a:r>
            <a:r>
              <a:rPr lang="ru-RU" sz="1200" dirty="0">
                <a:solidFill>
                  <a:srgbClr val="000099"/>
                </a:solidFill>
              </a:rPr>
              <a:t>.</a:t>
            </a:r>
          </a:p>
          <a:p>
            <a:pPr algn="just">
              <a:lnSpc>
                <a:spcPct val="90000"/>
              </a:lnSpc>
            </a:pPr>
            <a:endParaRPr lang="ru-RU" sz="1200" dirty="0" smtClean="0">
              <a:solidFill>
                <a:srgbClr val="000099"/>
              </a:solidFill>
            </a:endParaRPr>
          </a:p>
          <a:p>
            <a:pPr algn="just">
              <a:lnSpc>
                <a:spcPct val="90000"/>
              </a:lnSpc>
            </a:pPr>
            <a:r>
              <a:rPr lang="ru-RU" sz="1200" dirty="0" smtClean="0">
                <a:solidFill>
                  <a:srgbClr val="000099"/>
                </a:solidFill>
              </a:rPr>
              <a:t>• </a:t>
            </a:r>
            <a:r>
              <a:rPr lang="ru-RU" sz="1200" b="1" dirty="0">
                <a:solidFill>
                  <a:srgbClr val="000099"/>
                </a:solidFill>
              </a:rPr>
              <a:t>Декларация автономности</a:t>
            </a:r>
            <a:r>
              <a:rPr lang="ru-RU" sz="1200" dirty="0">
                <a:solidFill>
                  <a:srgbClr val="000099"/>
                </a:solidFill>
              </a:rPr>
              <a:t>, например:</a:t>
            </a:r>
          </a:p>
          <a:p>
            <a:pPr algn="just">
              <a:lnSpc>
                <a:spcPct val="90000"/>
              </a:lnSpc>
            </a:pPr>
            <a:r>
              <a:rPr lang="ru-RU" sz="1200" dirty="0">
                <a:solidFill>
                  <a:srgbClr val="000099"/>
                </a:solidFill>
              </a:rPr>
              <a:t>&lt;?</a:t>
            </a:r>
            <a:r>
              <a:rPr lang="ru-RU" sz="1200" dirty="0" err="1">
                <a:solidFill>
                  <a:srgbClr val="000099"/>
                </a:solidFill>
              </a:rPr>
              <a:t>xml</a:t>
            </a:r>
            <a:r>
              <a:rPr lang="ru-RU" sz="1200" dirty="0">
                <a:solidFill>
                  <a:srgbClr val="000099"/>
                </a:solidFill>
              </a:rPr>
              <a:t> </a:t>
            </a:r>
            <a:r>
              <a:rPr lang="ru-RU" sz="1200" dirty="0" err="1">
                <a:solidFill>
                  <a:srgbClr val="000099"/>
                </a:solidFill>
              </a:rPr>
              <a:t>version</a:t>
            </a:r>
            <a:r>
              <a:rPr lang="ru-RU" sz="1200" dirty="0">
                <a:solidFill>
                  <a:srgbClr val="000099"/>
                </a:solidFill>
              </a:rPr>
              <a:t>="1.0" </a:t>
            </a:r>
            <a:r>
              <a:rPr lang="ru-RU" sz="1200" dirty="0" err="1">
                <a:solidFill>
                  <a:srgbClr val="000099"/>
                </a:solidFill>
              </a:rPr>
              <a:t>encoding</a:t>
            </a:r>
            <a:r>
              <a:rPr lang="ru-RU" sz="1200" dirty="0">
                <a:solidFill>
                  <a:srgbClr val="000099"/>
                </a:solidFill>
              </a:rPr>
              <a:t>="UTF-8" </a:t>
            </a:r>
            <a:r>
              <a:rPr lang="ru-RU" sz="1200" dirty="0" err="1">
                <a:solidFill>
                  <a:srgbClr val="000099"/>
                </a:solidFill>
              </a:rPr>
              <a:t>standalone</a:t>
            </a:r>
            <a:r>
              <a:rPr lang="ru-RU" sz="1200" dirty="0">
                <a:solidFill>
                  <a:srgbClr val="000099"/>
                </a:solidFill>
              </a:rPr>
              <a:t>="</a:t>
            </a:r>
            <a:r>
              <a:rPr lang="ru-RU" sz="1200" dirty="0" err="1">
                <a:solidFill>
                  <a:srgbClr val="000099"/>
                </a:solidFill>
              </a:rPr>
              <a:t>yes</a:t>
            </a:r>
            <a:r>
              <a:rPr lang="ru-RU" sz="1200" dirty="0">
                <a:solidFill>
                  <a:srgbClr val="000099"/>
                </a:solidFill>
              </a:rPr>
              <a:t>"?&gt;.</a:t>
            </a:r>
          </a:p>
          <a:p>
            <a:pPr algn="just">
              <a:lnSpc>
                <a:spcPct val="90000"/>
              </a:lnSpc>
            </a:pPr>
            <a:r>
              <a:rPr lang="ru-RU" sz="1200" dirty="0">
                <a:solidFill>
                  <a:srgbClr val="000099"/>
                </a:solidFill>
              </a:rPr>
              <a:t>Декларация автономности, как и декларация </a:t>
            </a:r>
            <a:r>
              <a:rPr lang="ru-RU" sz="1200" dirty="0" smtClean="0">
                <a:solidFill>
                  <a:srgbClr val="000099"/>
                </a:solidFill>
              </a:rPr>
              <a:t>кодировки, необязательны</a:t>
            </a:r>
            <a:r>
              <a:rPr lang="ru-RU" sz="1200" dirty="0">
                <a:solidFill>
                  <a:srgbClr val="000099"/>
                </a:solidFill>
              </a:rPr>
              <a:t>. Если декларация автономности используется, то </a:t>
            </a:r>
            <a:r>
              <a:rPr lang="ru-RU" sz="1200" dirty="0" smtClean="0">
                <a:solidFill>
                  <a:srgbClr val="000099"/>
                </a:solidFill>
              </a:rPr>
              <a:t>она должна </a:t>
            </a:r>
            <a:r>
              <a:rPr lang="ru-RU" sz="1200" dirty="0">
                <a:solidFill>
                  <a:srgbClr val="000099"/>
                </a:solidFill>
              </a:rPr>
              <a:t>стоять на последнем месте в XML-декларации. </a:t>
            </a:r>
            <a:r>
              <a:rPr lang="ru-RU" sz="1200" dirty="0" smtClean="0">
                <a:solidFill>
                  <a:srgbClr val="000099"/>
                </a:solidFill>
              </a:rPr>
              <a:t>Декларация </a:t>
            </a:r>
            <a:r>
              <a:rPr lang="ru-RU" sz="1200" dirty="0">
                <a:solidFill>
                  <a:srgbClr val="000099"/>
                </a:solidFill>
              </a:rPr>
              <a:t>может использоваться в некоторых XML-документах с целью упростить обработку документа. </a:t>
            </a:r>
            <a:endParaRPr lang="ru-RU" sz="1200" b="1" dirty="0">
              <a:solidFill>
                <a:srgbClr val="000099"/>
              </a:solidFill>
            </a:endParaRPr>
          </a:p>
        </p:txBody>
      </p:sp>
    </p:spTree>
    <p:extLst>
      <p:ext uri="{BB962C8B-B14F-4D97-AF65-F5344CB8AC3E}">
        <p14:creationId xmlns:p14="http://schemas.microsoft.com/office/powerpoint/2010/main" val="4117518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Пролог в </a:t>
            </a:r>
            <a:r>
              <a:rPr lang="en-US" sz="2000" b="1" dirty="0">
                <a:solidFill>
                  <a:srgbClr val="000099"/>
                </a:solidFill>
              </a:rPr>
              <a:t>XML-</a:t>
            </a:r>
            <a:r>
              <a:rPr lang="ru-RU" sz="2000" b="1" dirty="0" smtClean="0">
                <a:solidFill>
                  <a:srgbClr val="000099"/>
                </a:solidFill>
              </a:rPr>
              <a:t>документах</a:t>
            </a:r>
            <a:endParaRPr lang="ru-RU" sz="2000" b="1" dirty="0">
              <a:solidFill>
                <a:srgbClr val="000099"/>
              </a:solidFill>
            </a:endParaRPr>
          </a:p>
        </p:txBody>
      </p:sp>
      <p:sp>
        <p:nvSpPr>
          <p:cNvPr id="6" name="Text Box 7"/>
          <p:cNvSpPr txBox="1">
            <a:spLocks noChangeArrowheads="1"/>
          </p:cNvSpPr>
          <p:nvPr/>
        </p:nvSpPr>
        <p:spPr bwMode="auto">
          <a:xfrm>
            <a:off x="0" y="461651"/>
            <a:ext cx="9144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ru-RU" sz="1200" dirty="0">
                <a:solidFill>
                  <a:srgbClr val="000099"/>
                </a:solidFill>
              </a:rPr>
              <a:t>Прологом называются данные, расположенные </a:t>
            </a:r>
            <a:r>
              <a:rPr lang="ru-RU" sz="1200" dirty="0" smtClean="0">
                <a:solidFill>
                  <a:srgbClr val="000099"/>
                </a:solidFill>
              </a:rPr>
              <a:t>после открывающего </a:t>
            </a:r>
            <a:r>
              <a:rPr lang="ru-RU" sz="1200" dirty="0">
                <a:solidFill>
                  <a:srgbClr val="000099"/>
                </a:solidFill>
              </a:rPr>
              <a:t>тега документа или после корневого элемента. </a:t>
            </a:r>
            <a:r>
              <a:rPr lang="ru-RU" sz="1200" dirty="0" smtClean="0">
                <a:solidFill>
                  <a:srgbClr val="000099"/>
                </a:solidFill>
              </a:rPr>
              <a:t>Он включает </a:t>
            </a:r>
            <a:r>
              <a:rPr lang="ru-RU" sz="1200" dirty="0">
                <a:solidFill>
                  <a:srgbClr val="000099"/>
                </a:solidFill>
              </a:rPr>
              <a:t>сведения, относящиеся к документу в целом — </a:t>
            </a:r>
            <a:r>
              <a:rPr lang="ru-RU" sz="1200" dirty="0" smtClean="0">
                <a:solidFill>
                  <a:srgbClr val="000099"/>
                </a:solidFill>
              </a:rPr>
              <a:t>кодировка символов</a:t>
            </a:r>
            <a:r>
              <a:rPr lang="ru-RU" sz="1200" dirty="0">
                <a:solidFill>
                  <a:srgbClr val="000099"/>
                </a:solidFill>
              </a:rPr>
              <a:t>, структура документа, таблицы стилей.</a:t>
            </a:r>
          </a:p>
          <a:p>
            <a:pPr algn="just">
              <a:spcBef>
                <a:spcPct val="50000"/>
              </a:spcBef>
            </a:pPr>
            <a:r>
              <a:rPr lang="ru-RU" sz="1200" b="1" dirty="0">
                <a:solidFill>
                  <a:srgbClr val="000099"/>
                </a:solidFill>
              </a:rPr>
              <a:t>&lt;?</a:t>
            </a:r>
            <a:r>
              <a:rPr lang="ru-RU" sz="1200" b="1" dirty="0" err="1">
                <a:solidFill>
                  <a:srgbClr val="000099"/>
                </a:solidFill>
              </a:rPr>
              <a:t>xml</a:t>
            </a:r>
            <a:r>
              <a:rPr lang="ru-RU" sz="1200" b="1" dirty="0">
                <a:solidFill>
                  <a:srgbClr val="000099"/>
                </a:solidFill>
              </a:rPr>
              <a:t> </a:t>
            </a:r>
            <a:r>
              <a:rPr lang="ru-RU" sz="1200" b="1" dirty="0" err="1">
                <a:solidFill>
                  <a:srgbClr val="000099"/>
                </a:solidFill>
              </a:rPr>
              <a:t>version</a:t>
            </a:r>
            <a:r>
              <a:rPr lang="ru-RU" sz="1200" b="1" dirty="0">
                <a:solidFill>
                  <a:srgbClr val="000099"/>
                </a:solidFill>
              </a:rPr>
              <a:t>="1.0" </a:t>
            </a:r>
            <a:r>
              <a:rPr lang="ru-RU" sz="1200" b="1" dirty="0" err="1">
                <a:solidFill>
                  <a:srgbClr val="000099"/>
                </a:solidFill>
              </a:rPr>
              <a:t>encoding</a:t>
            </a:r>
            <a:r>
              <a:rPr lang="ru-RU" sz="1200" b="1" dirty="0">
                <a:solidFill>
                  <a:srgbClr val="000099"/>
                </a:solidFill>
              </a:rPr>
              <a:t>="UTF-8"?&gt;</a:t>
            </a:r>
          </a:p>
          <a:p>
            <a:pPr algn="just">
              <a:spcBef>
                <a:spcPct val="50000"/>
              </a:spcBef>
            </a:pPr>
            <a:r>
              <a:rPr lang="ru-RU" sz="1200" b="1" dirty="0">
                <a:solidFill>
                  <a:srgbClr val="000099"/>
                </a:solidFill>
              </a:rPr>
              <a:t>&lt;?</a:t>
            </a:r>
            <a:r>
              <a:rPr lang="ru-RU" sz="1200" b="1" dirty="0" err="1">
                <a:solidFill>
                  <a:srgbClr val="000099"/>
                </a:solidFill>
              </a:rPr>
              <a:t>xml-stylesheet</a:t>
            </a:r>
            <a:r>
              <a:rPr lang="ru-RU" sz="1200" b="1" dirty="0">
                <a:solidFill>
                  <a:srgbClr val="000099"/>
                </a:solidFill>
              </a:rPr>
              <a:t> </a:t>
            </a:r>
            <a:r>
              <a:rPr lang="ru-RU" sz="1200" b="1" dirty="0" err="1">
                <a:solidFill>
                  <a:srgbClr val="000099"/>
                </a:solidFill>
              </a:rPr>
              <a:t>type</a:t>
            </a:r>
            <a:r>
              <a:rPr lang="ru-RU" sz="1200" b="1" dirty="0">
                <a:solidFill>
                  <a:srgbClr val="000099"/>
                </a:solidFill>
              </a:rPr>
              <a:t>="</a:t>
            </a:r>
            <a:r>
              <a:rPr lang="ru-RU" sz="1200" b="1" dirty="0" err="1">
                <a:solidFill>
                  <a:srgbClr val="000099"/>
                </a:solidFill>
              </a:rPr>
              <a:t>text</a:t>
            </a:r>
            <a:r>
              <a:rPr lang="ru-RU" sz="1200" b="1" dirty="0">
                <a:solidFill>
                  <a:srgbClr val="000099"/>
                </a:solidFill>
              </a:rPr>
              <a:t>/</a:t>
            </a:r>
            <a:r>
              <a:rPr lang="ru-RU" sz="1200" b="1" dirty="0" err="1">
                <a:solidFill>
                  <a:srgbClr val="000099"/>
                </a:solidFill>
              </a:rPr>
              <a:t>xsl</a:t>
            </a:r>
            <a:r>
              <a:rPr lang="ru-RU" sz="1200" b="1" dirty="0">
                <a:solidFill>
                  <a:srgbClr val="000099"/>
                </a:solidFill>
              </a:rPr>
              <a:t>" </a:t>
            </a:r>
            <a:r>
              <a:rPr lang="ru-RU" sz="1200" b="1" dirty="0" err="1">
                <a:solidFill>
                  <a:srgbClr val="000099"/>
                </a:solidFill>
              </a:rPr>
              <a:t>href</a:t>
            </a:r>
            <a:r>
              <a:rPr lang="ru-RU" sz="1200" b="1" dirty="0">
                <a:solidFill>
                  <a:srgbClr val="000099"/>
                </a:solidFill>
              </a:rPr>
              <a:t>="book.xsl"?&gt;</a:t>
            </a:r>
          </a:p>
          <a:p>
            <a:pPr algn="just">
              <a:spcBef>
                <a:spcPct val="50000"/>
              </a:spcBef>
            </a:pPr>
            <a:r>
              <a:rPr lang="ru-RU" sz="1200" b="1" dirty="0">
                <a:solidFill>
                  <a:srgbClr val="000099"/>
                </a:solidFill>
              </a:rPr>
              <a:t>&lt;!DOCTYPE </a:t>
            </a:r>
            <a:r>
              <a:rPr lang="ru-RU" sz="1200" b="1" dirty="0" err="1">
                <a:solidFill>
                  <a:srgbClr val="000099"/>
                </a:solidFill>
              </a:rPr>
              <a:t>book</a:t>
            </a:r>
            <a:r>
              <a:rPr lang="ru-RU" sz="1200" b="1" dirty="0">
                <a:solidFill>
                  <a:srgbClr val="000099"/>
                </a:solidFill>
              </a:rPr>
              <a:t> SYSTEM "schema.dtd"&gt;</a:t>
            </a:r>
          </a:p>
          <a:p>
            <a:pPr algn="just">
              <a:spcBef>
                <a:spcPct val="50000"/>
              </a:spcBef>
            </a:pPr>
            <a:r>
              <a:rPr lang="ru-RU" sz="1200" dirty="0">
                <a:solidFill>
                  <a:srgbClr val="000099"/>
                </a:solidFill>
              </a:rPr>
              <a:t>&lt;!--</a:t>
            </a:r>
            <a:r>
              <a:rPr lang="ru-RU" sz="1200" dirty="0" err="1">
                <a:solidFill>
                  <a:srgbClr val="000099"/>
                </a:solidFill>
              </a:rPr>
              <a:t>Some</a:t>
            </a:r>
            <a:r>
              <a:rPr lang="ru-RU" sz="1200" dirty="0">
                <a:solidFill>
                  <a:srgbClr val="000099"/>
                </a:solidFill>
              </a:rPr>
              <a:t> </a:t>
            </a:r>
            <a:r>
              <a:rPr lang="ru-RU" sz="1200" dirty="0" err="1">
                <a:solidFill>
                  <a:srgbClr val="000099"/>
                </a:solidFill>
              </a:rPr>
              <a:t>comments</a:t>
            </a:r>
            <a:r>
              <a:rPr lang="ru-RU" sz="1200" dirty="0">
                <a:solidFill>
                  <a:srgbClr val="000099"/>
                </a:solidFill>
              </a:rPr>
              <a:t>--&gt;</a:t>
            </a:r>
          </a:p>
          <a:p>
            <a:pPr algn="just">
              <a:spcBef>
                <a:spcPct val="50000"/>
              </a:spcBef>
            </a:pPr>
            <a:r>
              <a:rPr lang="ru-RU" sz="1200" dirty="0">
                <a:solidFill>
                  <a:srgbClr val="000099"/>
                </a:solidFill>
              </a:rPr>
              <a:t>В языке XML есть возможность включения в документ </a:t>
            </a:r>
            <a:r>
              <a:rPr lang="ru-RU" sz="1200" dirty="0" smtClean="0">
                <a:solidFill>
                  <a:srgbClr val="000099"/>
                </a:solidFill>
              </a:rPr>
              <a:t>инструкций, которые </a:t>
            </a:r>
            <a:r>
              <a:rPr lang="ru-RU" sz="1200" dirty="0">
                <a:solidFill>
                  <a:srgbClr val="000099"/>
                </a:solidFill>
              </a:rPr>
              <a:t>несут определенную информацию для приложений, </a:t>
            </a:r>
            <a:r>
              <a:rPr lang="ru-RU" sz="1200" dirty="0" smtClean="0">
                <a:solidFill>
                  <a:srgbClr val="000099"/>
                </a:solidFill>
              </a:rPr>
              <a:t>которые будут </a:t>
            </a:r>
            <a:r>
              <a:rPr lang="ru-RU" sz="1200" dirty="0">
                <a:solidFill>
                  <a:srgbClr val="000099"/>
                </a:solidFill>
              </a:rPr>
              <a:t>обрабатывать тот или иной документ. Инструкции по обработке </a:t>
            </a:r>
            <a:r>
              <a:rPr lang="ru-RU" sz="1200" dirty="0" smtClean="0">
                <a:solidFill>
                  <a:srgbClr val="000099"/>
                </a:solidFill>
              </a:rPr>
              <a:t>в XML </a:t>
            </a:r>
            <a:r>
              <a:rPr lang="ru-RU" sz="1200" dirty="0">
                <a:solidFill>
                  <a:srgbClr val="000099"/>
                </a:solidFill>
              </a:rPr>
              <a:t>создаются следующим образом.</a:t>
            </a:r>
          </a:p>
          <a:p>
            <a:pPr algn="just">
              <a:spcBef>
                <a:spcPct val="50000"/>
              </a:spcBef>
            </a:pPr>
            <a:r>
              <a:rPr lang="ru-RU" sz="1200" b="1" dirty="0">
                <a:solidFill>
                  <a:srgbClr val="000099"/>
                </a:solidFill>
              </a:rPr>
              <a:t>&lt;? Приложение Содержимое ?&gt;</a:t>
            </a:r>
          </a:p>
          <a:p>
            <a:pPr algn="just">
              <a:spcBef>
                <a:spcPct val="50000"/>
              </a:spcBef>
            </a:pPr>
            <a:r>
              <a:rPr lang="ru-RU" sz="1200" dirty="0">
                <a:solidFill>
                  <a:srgbClr val="000099"/>
                </a:solidFill>
              </a:rPr>
              <a:t>В XML инструкции по обработке заключаются в угловые </a:t>
            </a:r>
            <a:r>
              <a:rPr lang="ru-RU" sz="1200" dirty="0" smtClean="0">
                <a:solidFill>
                  <a:srgbClr val="000099"/>
                </a:solidFill>
              </a:rPr>
              <a:t>кавычки со </a:t>
            </a:r>
            <a:r>
              <a:rPr lang="ru-RU" sz="1200" dirty="0">
                <a:solidFill>
                  <a:srgbClr val="000099"/>
                </a:solidFill>
              </a:rPr>
              <a:t>знаком вопроса. В первой части процессинговой </a:t>
            </a:r>
            <a:r>
              <a:rPr lang="ru-RU" sz="1200" dirty="0" smtClean="0">
                <a:solidFill>
                  <a:srgbClr val="000099"/>
                </a:solidFill>
              </a:rPr>
              <a:t>инструкции определяется </a:t>
            </a:r>
            <a:r>
              <a:rPr lang="ru-RU" sz="1200" dirty="0">
                <a:solidFill>
                  <a:srgbClr val="000099"/>
                </a:solidFill>
              </a:rPr>
              <a:t>приложение или система, которой предназначена </a:t>
            </a:r>
            <a:r>
              <a:rPr lang="ru-RU" sz="1200" dirty="0" smtClean="0">
                <a:solidFill>
                  <a:srgbClr val="000099"/>
                </a:solidFill>
              </a:rPr>
              <a:t>вторая часть </a:t>
            </a:r>
            <a:r>
              <a:rPr lang="ru-RU" sz="1200" dirty="0">
                <a:solidFill>
                  <a:srgbClr val="000099"/>
                </a:solidFill>
              </a:rPr>
              <a:t>этой инструкции или ее содержимое. При этом инструкции </a:t>
            </a:r>
            <a:r>
              <a:rPr lang="ru-RU" sz="1200" dirty="0" smtClean="0">
                <a:solidFill>
                  <a:srgbClr val="000099"/>
                </a:solidFill>
              </a:rPr>
              <a:t>по обработке </a:t>
            </a:r>
            <a:r>
              <a:rPr lang="ru-RU" sz="1200" dirty="0">
                <a:solidFill>
                  <a:srgbClr val="000099"/>
                </a:solidFill>
              </a:rPr>
              <a:t>действительны только для тех приложений, которым </a:t>
            </a:r>
            <a:r>
              <a:rPr lang="ru-RU" sz="1200" dirty="0" smtClean="0">
                <a:solidFill>
                  <a:srgbClr val="000099"/>
                </a:solidFill>
              </a:rPr>
              <a:t>они адресованы</a:t>
            </a:r>
            <a:r>
              <a:rPr lang="ru-RU" sz="1200" dirty="0">
                <a:solidFill>
                  <a:srgbClr val="000099"/>
                </a:solidFill>
              </a:rPr>
              <a:t>. Примером процессинговой инструкции может </a:t>
            </a:r>
            <a:r>
              <a:rPr lang="ru-RU" sz="1200" dirty="0" smtClean="0">
                <a:solidFill>
                  <a:srgbClr val="000099"/>
                </a:solidFill>
              </a:rPr>
              <a:t>быть следующая </a:t>
            </a:r>
            <a:r>
              <a:rPr lang="ru-RU" sz="1200" dirty="0">
                <a:solidFill>
                  <a:srgbClr val="000099"/>
                </a:solidFill>
              </a:rPr>
              <a:t>инструкция:</a:t>
            </a:r>
          </a:p>
          <a:p>
            <a:pPr algn="just">
              <a:spcBef>
                <a:spcPct val="50000"/>
              </a:spcBef>
            </a:pPr>
            <a:r>
              <a:rPr lang="ru-RU" sz="1200" dirty="0">
                <a:solidFill>
                  <a:srgbClr val="000099"/>
                </a:solidFill>
              </a:rPr>
              <a:t>&lt;?</a:t>
            </a:r>
            <a:r>
              <a:rPr lang="ru-RU" sz="1200" dirty="0" err="1">
                <a:solidFill>
                  <a:srgbClr val="000099"/>
                </a:solidFill>
              </a:rPr>
              <a:t>serv</a:t>
            </a:r>
            <a:r>
              <a:rPr lang="ru-RU" sz="1200" dirty="0">
                <a:solidFill>
                  <a:srgbClr val="000099"/>
                </a:solidFill>
              </a:rPr>
              <a:t> </a:t>
            </a:r>
            <a:r>
              <a:rPr lang="ru-RU" sz="1200" dirty="0" err="1">
                <a:solidFill>
                  <a:srgbClr val="000099"/>
                </a:solidFill>
              </a:rPr>
              <a:t>cache-document</a:t>
            </a:r>
            <a:r>
              <a:rPr lang="ru-RU" sz="1200" dirty="0">
                <a:solidFill>
                  <a:srgbClr val="000099"/>
                </a:solidFill>
              </a:rPr>
              <a:t>?&gt; </a:t>
            </a:r>
          </a:p>
        </p:txBody>
      </p:sp>
    </p:spTree>
    <p:extLst>
      <p:ext uri="{BB962C8B-B14F-4D97-AF65-F5344CB8AC3E}">
        <p14:creationId xmlns:p14="http://schemas.microsoft.com/office/powerpoint/2010/main" val="3231488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Элементы в </a:t>
            </a:r>
            <a:r>
              <a:rPr lang="en-US" sz="2000" b="1" dirty="0">
                <a:solidFill>
                  <a:srgbClr val="000099"/>
                </a:solidFill>
              </a:rPr>
              <a:t>XML-</a:t>
            </a:r>
            <a:r>
              <a:rPr lang="ru-RU" sz="2000" b="1" dirty="0" smtClean="0">
                <a:solidFill>
                  <a:srgbClr val="000099"/>
                </a:solidFill>
              </a:rPr>
              <a:t>документах</a:t>
            </a:r>
            <a:endParaRPr lang="ru-RU" sz="2000" b="1" dirty="0">
              <a:solidFill>
                <a:srgbClr val="000099"/>
              </a:solidFill>
            </a:endParaRPr>
          </a:p>
        </p:txBody>
      </p:sp>
      <p:sp>
        <p:nvSpPr>
          <p:cNvPr id="6" name="Text Box 7"/>
          <p:cNvSpPr txBox="1">
            <a:spLocks noChangeArrowheads="1"/>
          </p:cNvSpPr>
          <p:nvPr/>
        </p:nvSpPr>
        <p:spPr bwMode="auto">
          <a:xfrm>
            <a:off x="0" y="461651"/>
            <a:ext cx="91440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ru-RU" sz="1100" dirty="0">
                <a:solidFill>
                  <a:srgbClr val="000099"/>
                </a:solidFill>
              </a:rPr>
              <a:t>Элементы в XML документе отвечают за организацию информации и являются основными структурными единицами языка XML. Элементы оформляются следующим образом</a:t>
            </a:r>
            <a:r>
              <a:rPr lang="ru-RU" sz="1100" dirty="0" smtClean="0">
                <a:solidFill>
                  <a:srgbClr val="000099"/>
                </a:solidFill>
              </a:rPr>
              <a:t>:</a:t>
            </a:r>
            <a:endParaRPr lang="en-US" sz="1100" dirty="0" smtClean="0">
              <a:solidFill>
                <a:srgbClr val="000099"/>
              </a:solidFill>
            </a:endParaRPr>
          </a:p>
          <a:p>
            <a:endParaRPr lang="ru-RU" sz="300" dirty="0">
              <a:solidFill>
                <a:srgbClr val="000099"/>
              </a:solidFill>
            </a:endParaRPr>
          </a:p>
          <a:p>
            <a:r>
              <a:rPr lang="ru-RU" sz="1100" b="1" dirty="0">
                <a:solidFill>
                  <a:srgbClr val="000099"/>
                </a:solidFill>
              </a:rPr>
              <a:t>&lt;</a:t>
            </a:r>
            <a:r>
              <a:rPr lang="ru-RU" sz="1100" b="1" dirty="0" err="1">
                <a:solidFill>
                  <a:srgbClr val="000099"/>
                </a:solidFill>
              </a:rPr>
              <a:t>ElementName</a:t>
            </a:r>
            <a:r>
              <a:rPr lang="ru-RU" sz="1100" b="1" dirty="0">
                <a:solidFill>
                  <a:srgbClr val="000099"/>
                </a:solidFill>
              </a:rPr>
              <a:t>&gt; </a:t>
            </a:r>
            <a:r>
              <a:rPr lang="ru-RU" sz="1100" dirty="0">
                <a:solidFill>
                  <a:srgbClr val="000099"/>
                </a:solidFill>
              </a:rPr>
              <a:t>Содержимое элемента </a:t>
            </a:r>
            <a:r>
              <a:rPr lang="ru-RU" sz="1100" b="1" dirty="0">
                <a:solidFill>
                  <a:srgbClr val="000099"/>
                </a:solidFill>
              </a:rPr>
              <a:t>&lt;/</a:t>
            </a:r>
            <a:r>
              <a:rPr lang="ru-RU" sz="1100" b="1" dirty="0" err="1">
                <a:solidFill>
                  <a:srgbClr val="000099"/>
                </a:solidFill>
              </a:rPr>
              <a:t>ElementName</a:t>
            </a:r>
            <a:r>
              <a:rPr lang="ru-RU" sz="1100" b="1" dirty="0" smtClean="0">
                <a:solidFill>
                  <a:srgbClr val="000099"/>
                </a:solidFill>
              </a:rPr>
              <a:t>&gt;</a:t>
            </a:r>
            <a:endParaRPr lang="en-US" sz="1100" b="1" dirty="0" smtClean="0">
              <a:solidFill>
                <a:srgbClr val="000099"/>
              </a:solidFill>
            </a:endParaRPr>
          </a:p>
          <a:p>
            <a:endParaRPr lang="ru-RU" sz="300" b="1" dirty="0">
              <a:solidFill>
                <a:srgbClr val="000099"/>
              </a:solidFill>
            </a:endParaRPr>
          </a:p>
          <a:p>
            <a:pPr algn="just"/>
            <a:r>
              <a:rPr lang="ru-RU" sz="1100" dirty="0">
                <a:solidFill>
                  <a:srgbClr val="000099"/>
                </a:solidFill>
              </a:rPr>
              <a:t>Теги устанавливают границы вокруг содержимого элемента, если таковое имеется. У каждого элемента должно быть имя. Имена XML-элементов должны подчиняться следующим правилам:</a:t>
            </a:r>
          </a:p>
          <a:p>
            <a:pPr marL="171450" indent="-171450">
              <a:buFont typeface="Arial" pitchFamily="34" charset="0"/>
              <a:buChar char="•"/>
            </a:pPr>
            <a:r>
              <a:rPr lang="ru-RU" sz="1100" dirty="0">
                <a:solidFill>
                  <a:srgbClr val="000099"/>
                </a:solidFill>
              </a:rPr>
              <a:t>Названия могут содержать буквы, цифры и другие символы;</a:t>
            </a:r>
          </a:p>
          <a:p>
            <a:pPr marL="171450" indent="-171450">
              <a:buFont typeface="Arial" pitchFamily="34" charset="0"/>
              <a:buChar char="•"/>
            </a:pPr>
            <a:r>
              <a:rPr lang="ru-RU" sz="1100" dirty="0">
                <a:solidFill>
                  <a:srgbClr val="000099"/>
                </a:solidFill>
              </a:rPr>
              <a:t>Названия не могут начинаться с цифры или знака препинания;</a:t>
            </a:r>
          </a:p>
          <a:p>
            <a:pPr marL="171450" indent="-171450">
              <a:buFont typeface="Arial" pitchFamily="34" charset="0"/>
              <a:buChar char="•"/>
            </a:pPr>
            <a:r>
              <a:rPr lang="ru-RU" sz="1100" dirty="0">
                <a:solidFill>
                  <a:srgbClr val="000099"/>
                </a:solidFill>
              </a:rPr>
              <a:t>Названия не могут начинаться с букв </a:t>
            </a:r>
            <a:r>
              <a:rPr lang="ru-RU" sz="1100" dirty="0" err="1">
                <a:solidFill>
                  <a:srgbClr val="000099"/>
                </a:solidFill>
              </a:rPr>
              <a:t>xml</a:t>
            </a:r>
            <a:r>
              <a:rPr lang="ru-RU" sz="1100" dirty="0">
                <a:solidFill>
                  <a:srgbClr val="000099"/>
                </a:solidFill>
              </a:rPr>
              <a:t>;</a:t>
            </a:r>
          </a:p>
          <a:p>
            <a:pPr marL="171450" indent="-171450">
              <a:buFont typeface="Arial" pitchFamily="34" charset="0"/>
              <a:buChar char="•"/>
            </a:pPr>
            <a:r>
              <a:rPr lang="ru-RU" sz="1100" dirty="0">
                <a:solidFill>
                  <a:srgbClr val="000099"/>
                </a:solidFill>
              </a:rPr>
              <a:t>В названии не должно быть пробелов.</a:t>
            </a:r>
          </a:p>
          <a:p>
            <a:pPr marL="171450" indent="-171450">
              <a:buFont typeface="Arial" pitchFamily="34" charset="0"/>
              <a:buChar char="•"/>
            </a:pPr>
            <a:r>
              <a:rPr lang="ru-RU" sz="1100" dirty="0">
                <a:solidFill>
                  <a:srgbClr val="000099"/>
                </a:solidFill>
              </a:rPr>
              <a:t>Нельзя допускать пробелов у кавычек (&lt;);</a:t>
            </a:r>
          </a:p>
          <a:p>
            <a:pPr marL="171450" indent="-171450">
              <a:buFont typeface="Arial" pitchFamily="34" charset="0"/>
              <a:buChar char="•"/>
            </a:pPr>
            <a:r>
              <a:rPr lang="ru-RU" sz="1100" dirty="0">
                <a:solidFill>
                  <a:srgbClr val="000099"/>
                </a:solidFill>
              </a:rPr>
              <a:t>Имена элементов являются </a:t>
            </a:r>
            <a:r>
              <a:rPr lang="ru-RU" sz="1100" dirty="0" err="1">
                <a:solidFill>
                  <a:srgbClr val="000099"/>
                </a:solidFill>
              </a:rPr>
              <a:t>регистрозависимыми</a:t>
            </a:r>
            <a:r>
              <a:rPr lang="ru-RU" sz="1100" dirty="0">
                <a:solidFill>
                  <a:srgbClr val="000099"/>
                </a:solidFill>
              </a:rPr>
              <a:t>;</a:t>
            </a:r>
          </a:p>
          <a:p>
            <a:pPr marL="171450" indent="-171450">
              <a:buFont typeface="Arial" pitchFamily="34" charset="0"/>
              <a:buChar char="•"/>
            </a:pPr>
            <a:r>
              <a:rPr lang="ru-RU" sz="1100" dirty="0">
                <a:solidFill>
                  <a:srgbClr val="000099"/>
                </a:solidFill>
              </a:rPr>
              <a:t>Все элементы должны иметь закрывающий тэг.</a:t>
            </a:r>
          </a:p>
          <a:p>
            <a:pPr algn="just"/>
            <a:r>
              <a:rPr lang="ru-RU" sz="1100" dirty="0">
                <a:solidFill>
                  <a:srgbClr val="000099"/>
                </a:solidFill>
              </a:rPr>
              <a:t>В XML элементы могут быть двух типов – пустые и непустые. Пустые элементы не содержат в себе никаких данных, таких как текст или другие конструкции, и могут сокращенно записываться следующим образом</a:t>
            </a:r>
            <a:r>
              <a:rPr lang="ru-RU" sz="1100" dirty="0" smtClean="0">
                <a:solidFill>
                  <a:srgbClr val="000099"/>
                </a:solidFill>
              </a:rPr>
              <a:t>:</a:t>
            </a:r>
            <a:endParaRPr lang="en-US" sz="1100" dirty="0" smtClean="0">
              <a:solidFill>
                <a:srgbClr val="000099"/>
              </a:solidFill>
            </a:endParaRPr>
          </a:p>
          <a:p>
            <a:endParaRPr lang="ru-RU" sz="300" dirty="0">
              <a:solidFill>
                <a:srgbClr val="000099"/>
              </a:solidFill>
            </a:endParaRPr>
          </a:p>
          <a:p>
            <a:r>
              <a:rPr lang="ru-RU" sz="1100" b="1" dirty="0">
                <a:solidFill>
                  <a:srgbClr val="000099"/>
                </a:solidFill>
              </a:rPr>
              <a:t>&lt;</a:t>
            </a:r>
            <a:r>
              <a:rPr lang="ru-RU" sz="1100" b="1" dirty="0" err="1">
                <a:solidFill>
                  <a:srgbClr val="000099"/>
                </a:solidFill>
              </a:rPr>
              <a:t>ElementName</a:t>
            </a:r>
            <a:r>
              <a:rPr lang="ru-RU" sz="1100" b="1" dirty="0">
                <a:solidFill>
                  <a:srgbClr val="000099"/>
                </a:solidFill>
              </a:rPr>
              <a:t> </a:t>
            </a:r>
            <a:r>
              <a:rPr lang="ru-RU" sz="1100" b="1" dirty="0" smtClean="0">
                <a:solidFill>
                  <a:srgbClr val="000099"/>
                </a:solidFill>
              </a:rPr>
              <a:t>/&gt;</a:t>
            </a:r>
            <a:endParaRPr lang="en-US" sz="1100" b="1" dirty="0" smtClean="0">
              <a:solidFill>
                <a:srgbClr val="000099"/>
              </a:solidFill>
            </a:endParaRPr>
          </a:p>
          <a:p>
            <a:endParaRPr lang="ru-RU" sz="300" dirty="0">
              <a:solidFill>
                <a:srgbClr val="000099"/>
              </a:solidFill>
            </a:endParaRPr>
          </a:p>
          <a:p>
            <a:pPr algn="just"/>
            <a:r>
              <a:rPr lang="ru-RU" sz="1100" dirty="0">
                <a:solidFill>
                  <a:srgbClr val="000099"/>
                </a:solidFill>
              </a:rPr>
              <a:t>В XML документе обязательно должен присутствовать единственный корневой элемент, все остальные элементы являются дочерними по отношению к единственному корневому элементу. При этом должен строго соблюдаться порядок вложенности элементов</a:t>
            </a:r>
            <a:r>
              <a:rPr lang="ru-RU" sz="1100" dirty="0" smtClean="0">
                <a:solidFill>
                  <a:srgbClr val="000099"/>
                </a:solidFill>
              </a:rPr>
              <a:t>:</a:t>
            </a:r>
            <a:endParaRPr lang="en-US" sz="1100" dirty="0" smtClean="0">
              <a:solidFill>
                <a:srgbClr val="000099"/>
              </a:solidFill>
            </a:endParaRPr>
          </a:p>
          <a:p>
            <a:endParaRPr lang="ru-RU" sz="300" dirty="0">
              <a:solidFill>
                <a:srgbClr val="000099"/>
              </a:solidFill>
            </a:endParaRPr>
          </a:p>
          <a:p>
            <a:r>
              <a:rPr lang="ru-RU" sz="1100" b="1" dirty="0">
                <a:solidFill>
                  <a:srgbClr val="000099"/>
                </a:solidFill>
              </a:rPr>
              <a:t>&lt;</a:t>
            </a:r>
            <a:r>
              <a:rPr lang="ru-RU" sz="1100" b="1" dirty="0" err="1">
                <a:solidFill>
                  <a:srgbClr val="000099"/>
                </a:solidFill>
              </a:rPr>
              <a:t>person</a:t>
            </a:r>
            <a:r>
              <a:rPr lang="ru-RU" sz="1100" b="1" dirty="0">
                <a:solidFill>
                  <a:srgbClr val="000099"/>
                </a:solidFill>
              </a:rPr>
              <a:t>&gt;</a:t>
            </a:r>
            <a:endParaRPr lang="ru-RU" sz="1100" dirty="0">
              <a:solidFill>
                <a:srgbClr val="000099"/>
              </a:solidFill>
            </a:endParaRPr>
          </a:p>
          <a:p>
            <a:r>
              <a:rPr lang="ru-RU" sz="1100" dirty="0">
                <a:solidFill>
                  <a:srgbClr val="000099"/>
                </a:solidFill>
              </a:rPr>
              <a:t>	</a:t>
            </a:r>
            <a:r>
              <a:rPr lang="ru-RU" sz="1100" b="1" dirty="0">
                <a:solidFill>
                  <a:srgbClr val="000099"/>
                </a:solidFill>
              </a:rPr>
              <a:t>&lt;</a:t>
            </a:r>
            <a:r>
              <a:rPr lang="ru-RU" sz="1100" b="1" dirty="0" err="1">
                <a:solidFill>
                  <a:srgbClr val="000099"/>
                </a:solidFill>
              </a:rPr>
              <a:t>givenName</a:t>
            </a:r>
            <a:r>
              <a:rPr lang="ru-RU" sz="1100" b="1" dirty="0">
                <a:solidFill>
                  <a:srgbClr val="000099"/>
                </a:solidFill>
              </a:rPr>
              <a:t>&gt;</a:t>
            </a:r>
            <a:r>
              <a:rPr lang="ru-RU" sz="1100" dirty="0" err="1">
                <a:solidFill>
                  <a:srgbClr val="000099"/>
                </a:solidFill>
              </a:rPr>
              <a:t>Peter</a:t>
            </a:r>
            <a:r>
              <a:rPr lang="ru-RU" sz="1100" b="1" dirty="0">
                <a:solidFill>
                  <a:srgbClr val="000099"/>
                </a:solidFill>
              </a:rPr>
              <a:t>&lt;/</a:t>
            </a:r>
            <a:r>
              <a:rPr lang="ru-RU" sz="1100" b="1" dirty="0" err="1">
                <a:solidFill>
                  <a:srgbClr val="000099"/>
                </a:solidFill>
              </a:rPr>
              <a:t>givenName</a:t>
            </a:r>
            <a:r>
              <a:rPr lang="ru-RU" sz="1100" b="1" dirty="0">
                <a:solidFill>
                  <a:srgbClr val="000099"/>
                </a:solidFill>
              </a:rPr>
              <a:t>&gt;</a:t>
            </a:r>
            <a:endParaRPr lang="ru-RU" sz="1100" dirty="0">
              <a:solidFill>
                <a:srgbClr val="000099"/>
              </a:solidFill>
            </a:endParaRPr>
          </a:p>
          <a:p>
            <a:r>
              <a:rPr lang="ru-RU" sz="1100" dirty="0">
                <a:solidFill>
                  <a:srgbClr val="000099"/>
                </a:solidFill>
              </a:rPr>
              <a:t>	</a:t>
            </a:r>
            <a:r>
              <a:rPr lang="ru-RU" sz="1100" b="1" dirty="0">
                <a:solidFill>
                  <a:srgbClr val="000099"/>
                </a:solidFill>
              </a:rPr>
              <a:t>&lt;</a:t>
            </a:r>
            <a:r>
              <a:rPr lang="ru-RU" sz="1100" b="1" dirty="0" err="1">
                <a:solidFill>
                  <a:srgbClr val="000099"/>
                </a:solidFill>
              </a:rPr>
              <a:t>familyName</a:t>
            </a:r>
            <a:r>
              <a:rPr lang="ru-RU" sz="1100" b="1" dirty="0">
                <a:solidFill>
                  <a:srgbClr val="000099"/>
                </a:solidFill>
              </a:rPr>
              <a:t>&gt;</a:t>
            </a:r>
            <a:r>
              <a:rPr lang="ru-RU" sz="1100" dirty="0" err="1">
                <a:solidFill>
                  <a:srgbClr val="000099"/>
                </a:solidFill>
              </a:rPr>
              <a:t>Kress</a:t>
            </a:r>
            <a:r>
              <a:rPr lang="ru-RU" sz="1100" b="1" dirty="0">
                <a:solidFill>
                  <a:srgbClr val="000099"/>
                </a:solidFill>
              </a:rPr>
              <a:t>&lt;/</a:t>
            </a:r>
            <a:r>
              <a:rPr lang="ru-RU" sz="1100" b="1" dirty="0" err="1">
                <a:solidFill>
                  <a:srgbClr val="000099"/>
                </a:solidFill>
              </a:rPr>
              <a:t>familyName</a:t>
            </a:r>
            <a:r>
              <a:rPr lang="ru-RU" sz="1100" b="1" dirty="0">
                <a:solidFill>
                  <a:srgbClr val="000099"/>
                </a:solidFill>
              </a:rPr>
              <a:t>&gt;</a:t>
            </a:r>
            <a:endParaRPr lang="ru-RU" sz="1100" dirty="0">
              <a:solidFill>
                <a:srgbClr val="000099"/>
              </a:solidFill>
            </a:endParaRPr>
          </a:p>
          <a:p>
            <a:r>
              <a:rPr lang="ru-RU" sz="1100" b="1" dirty="0">
                <a:solidFill>
                  <a:srgbClr val="000099"/>
                </a:solidFill>
              </a:rPr>
              <a:t>&lt;/</a:t>
            </a:r>
            <a:r>
              <a:rPr lang="ru-RU" sz="1100" b="1" dirty="0" err="1">
                <a:solidFill>
                  <a:srgbClr val="000099"/>
                </a:solidFill>
              </a:rPr>
              <a:t>person</a:t>
            </a:r>
            <a:r>
              <a:rPr lang="ru-RU" sz="1100" b="1" dirty="0" smtClean="0">
                <a:solidFill>
                  <a:srgbClr val="000099"/>
                </a:solidFill>
              </a:rPr>
              <a:t>&gt;</a:t>
            </a:r>
            <a:endParaRPr lang="en-US" sz="1100" b="1" dirty="0" smtClean="0">
              <a:solidFill>
                <a:srgbClr val="000099"/>
              </a:solidFill>
            </a:endParaRPr>
          </a:p>
          <a:p>
            <a:endParaRPr lang="ru-RU" sz="300" dirty="0">
              <a:solidFill>
                <a:srgbClr val="000099"/>
              </a:solidFill>
            </a:endParaRPr>
          </a:p>
          <a:p>
            <a:pPr algn="just"/>
            <a:r>
              <a:rPr lang="ru-RU" sz="1100" dirty="0">
                <a:solidFill>
                  <a:srgbClr val="000099"/>
                </a:solidFill>
              </a:rPr>
              <a:t>В данном случае элемент </a:t>
            </a:r>
            <a:r>
              <a:rPr lang="ru-RU" sz="1100" b="1" dirty="0">
                <a:solidFill>
                  <a:srgbClr val="000099"/>
                </a:solidFill>
              </a:rPr>
              <a:t>&lt;</a:t>
            </a:r>
            <a:r>
              <a:rPr lang="en-US" sz="1100" b="1" dirty="0">
                <a:solidFill>
                  <a:srgbClr val="000099"/>
                </a:solidFill>
              </a:rPr>
              <a:t>person</a:t>
            </a:r>
            <a:r>
              <a:rPr lang="ru-RU" sz="1100" b="1" dirty="0">
                <a:solidFill>
                  <a:srgbClr val="000099"/>
                </a:solidFill>
              </a:rPr>
              <a:t>&gt; </a:t>
            </a:r>
            <a:r>
              <a:rPr lang="ru-RU" sz="1100" dirty="0">
                <a:solidFill>
                  <a:srgbClr val="000099"/>
                </a:solidFill>
              </a:rPr>
              <a:t>содержит два других элемента, </a:t>
            </a:r>
            <a:r>
              <a:rPr lang="ru-RU" sz="1100" b="1" dirty="0">
                <a:solidFill>
                  <a:srgbClr val="000099"/>
                </a:solidFill>
              </a:rPr>
              <a:t>&lt;</a:t>
            </a:r>
            <a:r>
              <a:rPr lang="en-US" sz="1100" b="1" dirty="0" err="1">
                <a:solidFill>
                  <a:srgbClr val="000099"/>
                </a:solidFill>
              </a:rPr>
              <a:t>givenName</a:t>
            </a:r>
            <a:r>
              <a:rPr lang="ru-RU" sz="1100" b="1" dirty="0">
                <a:solidFill>
                  <a:srgbClr val="000099"/>
                </a:solidFill>
              </a:rPr>
              <a:t>&gt; </a:t>
            </a:r>
            <a:r>
              <a:rPr lang="ru-RU" sz="1100" dirty="0">
                <a:solidFill>
                  <a:srgbClr val="000099"/>
                </a:solidFill>
              </a:rPr>
              <a:t>и </a:t>
            </a:r>
            <a:r>
              <a:rPr lang="ru-RU" sz="1100" b="1" dirty="0">
                <a:solidFill>
                  <a:srgbClr val="000099"/>
                </a:solidFill>
              </a:rPr>
              <a:t>&lt;</a:t>
            </a:r>
            <a:r>
              <a:rPr lang="en-US" sz="1100" b="1" dirty="0" err="1">
                <a:solidFill>
                  <a:srgbClr val="000099"/>
                </a:solidFill>
              </a:rPr>
              <a:t>familyName</a:t>
            </a:r>
            <a:r>
              <a:rPr lang="ru-RU" sz="1100" b="1" dirty="0">
                <a:solidFill>
                  <a:srgbClr val="000099"/>
                </a:solidFill>
              </a:rPr>
              <a:t>&gt;</a:t>
            </a:r>
            <a:r>
              <a:rPr lang="ru-RU" sz="1100" dirty="0">
                <a:solidFill>
                  <a:srgbClr val="000099"/>
                </a:solidFill>
              </a:rPr>
              <a:t>. Элемент </a:t>
            </a:r>
            <a:r>
              <a:rPr lang="ru-RU" sz="1100" b="1" dirty="0">
                <a:solidFill>
                  <a:srgbClr val="000099"/>
                </a:solidFill>
              </a:rPr>
              <a:t>&lt;</a:t>
            </a:r>
            <a:r>
              <a:rPr lang="en-US" sz="1100" b="1" dirty="0" err="1">
                <a:solidFill>
                  <a:srgbClr val="000099"/>
                </a:solidFill>
              </a:rPr>
              <a:t>givenName</a:t>
            </a:r>
            <a:r>
              <a:rPr lang="ru-RU" sz="1100" b="1" dirty="0">
                <a:solidFill>
                  <a:srgbClr val="000099"/>
                </a:solidFill>
              </a:rPr>
              <a:t>&gt; </a:t>
            </a:r>
            <a:r>
              <a:rPr lang="ru-RU" sz="1100" dirty="0">
                <a:solidFill>
                  <a:srgbClr val="000099"/>
                </a:solidFill>
              </a:rPr>
              <a:t>содержит текст </a:t>
            </a:r>
            <a:r>
              <a:rPr lang="en-US" sz="1100" dirty="0">
                <a:solidFill>
                  <a:srgbClr val="000099"/>
                </a:solidFill>
              </a:rPr>
              <a:t>Peter</a:t>
            </a:r>
            <a:r>
              <a:rPr lang="ru-RU" sz="1100" dirty="0">
                <a:solidFill>
                  <a:srgbClr val="000099"/>
                </a:solidFill>
              </a:rPr>
              <a:t>, а элемент </a:t>
            </a:r>
            <a:r>
              <a:rPr lang="ru-RU" sz="1100" b="1" dirty="0">
                <a:solidFill>
                  <a:srgbClr val="000099"/>
                </a:solidFill>
              </a:rPr>
              <a:t>&lt;</a:t>
            </a:r>
            <a:r>
              <a:rPr lang="en-US" sz="1100" b="1" dirty="0" err="1">
                <a:solidFill>
                  <a:srgbClr val="000099"/>
                </a:solidFill>
              </a:rPr>
              <a:t>familyName</a:t>
            </a:r>
            <a:r>
              <a:rPr lang="ru-RU" sz="1100" b="1" dirty="0">
                <a:solidFill>
                  <a:srgbClr val="000099"/>
                </a:solidFill>
              </a:rPr>
              <a:t>&gt; </a:t>
            </a:r>
            <a:r>
              <a:rPr lang="ru-RU" sz="1100" dirty="0">
                <a:solidFill>
                  <a:srgbClr val="000099"/>
                </a:solidFill>
              </a:rPr>
              <a:t>— текст </a:t>
            </a:r>
            <a:r>
              <a:rPr lang="en-US" sz="1100" dirty="0">
                <a:solidFill>
                  <a:srgbClr val="000099"/>
                </a:solidFill>
              </a:rPr>
              <a:t>Kress</a:t>
            </a:r>
            <a:r>
              <a:rPr lang="ru-RU" sz="1100" dirty="0">
                <a:solidFill>
                  <a:srgbClr val="000099"/>
                </a:solidFill>
              </a:rPr>
              <a:t>. </a:t>
            </a:r>
          </a:p>
        </p:txBody>
      </p:sp>
    </p:spTree>
    <p:extLst>
      <p:ext uri="{BB962C8B-B14F-4D97-AF65-F5344CB8AC3E}">
        <p14:creationId xmlns:p14="http://schemas.microsoft.com/office/powerpoint/2010/main" val="143047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Атрибуты в </a:t>
            </a:r>
            <a:r>
              <a:rPr lang="en-US" sz="2000" b="1" dirty="0">
                <a:solidFill>
                  <a:srgbClr val="000099"/>
                </a:solidFill>
              </a:rPr>
              <a:t>XML-</a:t>
            </a:r>
            <a:r>
              <a:rPr lang="ru-RU" sz="2000" b="1" dirty="0" smtClean="0">
                <a:solidFill>
                  <a:srgbClr val="000099"/>
                </a:solidFill>
              </a:rPr>
              <a:t>документах</a:t>
            </a:r>
            <a:endParaRPr lang="ru-RU" sz="2000" b="1" dirty="0">
              <a:solidFill>
                <a:srgbClr val="000099"/>
              </a:solidFill>
            </a:endParaRPr>
          </a:p>
        </p:txBody>
      </p:sp>
      <p:sp>
        <p:nvSpPr>
          <p:cNvPr id="6" name="Text Box 7"/>
          <p:cNvSpPr txBox="1">
            <a:spLocks noChangeArrowheads="1"/>
          </p:cNvSpPr>
          <p:nvPr/>
        </p:nvSpPr>
        <p:spPr bwMode="auto">
          <a:xfrm>
            <a:off x="0" y="461651"/>
            <a:ext cx="9144000" cy="4172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spcAft>
                <a:spcPts val="0"/>
              </a:spcAft>
            </a:pPr>
            <a:r>
              <a:rPr lang="ru-RU" sz="1150" dirty="0">
                <a:solidFill>
                  <a:srgbClr val="000099"/>
                </a:solidFill>
                <a:latin typeface="+mn-lt"/>
                <a:ea typeface="Calibri"/>
                <a:cs typeface="Times New Roman"/>
              </a:rPr>
              <a:t>В XML элементы могут содержать атрибуты с присвоенными им значениями, которые помещаются в одинарные или двойные кавычки. Атрибуты позволяют добавлять сведения об элементе с помощью пар «имя-значение». Атрибуты часто используются для определения тех свойств элементов, которые не считаются содержимым элемента, хотя в некоторых случаях (например, HTML-элемент </a:t>
            </a:r>
            <a:r>
              <a:rPr lang="ru-RU" sz="1150" dirty="0" err="1">
                <a:solidFill>
                  <a:srgbClr val="000099"/>
                </a:solidFill>
                <a:latin typeface="+mn-lt"/>
                <a:ea typeface="Calibri"/>
                <a:cs typeface="Times New Roman"/>
              </a:rPr>
              <a:t>img</a:t>
            </a:r>
            <a:r>
              <a:rPr lang="ru-RU" sz="1150" dirty="0">
                <a:solidFill>
                  <a:srgbClr val="000099"/>
                </a:solidFill>
                <a:latin typeface="+mn-lt"/>
                <a:ea typeface="Calibri"/>
                <a:cs typeface="Times New Roman"/>
              </a:rPr>
              <a:t>) содержимое элемента определяется значениями атрибута. Атрибуты могут отображаться в открывающих или пустых тегах, но не в закрывающих тегах. Атрибут для элемента задается следующим образом: </a:t>
            </a:r>
          </a:p>
          <a:p>
            <a:pPr>
              <a:lnSpc>
                <a:spcPct val="115000"/>
              </a:lnSpc>
              <a:spcBef>
                <a:spcPts val="600"/>
              </a:spcBef>
              <a:spcAft>
                <a:spcPts val="600"/>
              </a:spcAft>
            </a:pPr>
            <a:r>
              <a:rPr lang="ru-RU" sz="1150" b="1" dirty="0">
                <a:solidFill>
                  <a:srgbClr val="000099"/>
                </a:solidFill>
                <a:latin typeface="+mn-lt"/>
                <a:ea typeface="Calibri"/>
                <a:cs typeface="Times New Roman"/>
              </a:rPr>
              <a:t>&lt;</a:t>
            </a:r>
            <a:r>
              <a:rPr lang="en-US" sz="1150" b="1" dirty="0" err="1">
                <a:solidFill>
                  <a:srgbClr val="000099"/>
                </a:solidFill>
                <a:latin typeface="+mn-lt"/>
                <a:ea typeface="Calibri"/>
                <a:cs typeface="Times New Roman"/>
              </a:rPr>
              <a:t>myElement</a:t>
            </a:r>
            <a:r>
              <a:rPr lang="en-US" sz="1150" dirty="0">
                <a:solidFill>
                  <a:srgbClr val="000099"/>
                </a:solidFill>
                <a:latin typeface="+mn-lt"/>
                <a:ea typeface="Calibri"/>
                <a:cs typeface="Times New Roman"/>
              </a:rPr>
              <a:t> </a:t>
            </a:r>
            <a:r>
              <a:rPr lang="en-US" sz="1150" b="1" i="1" dirty="0" smtClean="0">
                <a:solidFill>
                  <a:srgbClr val="C00000"/>
                </a:solidFill>
                <a:latin typeface="+mn-lt"/>
                <a:ea typeface="Calibri"/>
                <a:cs typeface="Times New Roman"/>
              </a:rPr>
              <a:t>attribute</a:t>
            </a:r>
            <a:r>
              <a:rPr lang="ru-RU" sz="1150" b="1" i="1" dirty="0" smtClean="0">
                <a:solidFill>
                  <a:srgbClr val="C00000"/>
                </a:solidFill>
                <a:latin typeface="+mn-lt"/>
                <a:ea typeface="Calibri"/>
                <a:cs typeface="Times New Roman"/>
              </a:rPr>
              <a:t>1="</a:t>
            </a:r>
            <a:r>
              <a:rPr lang="en-US" sz="1150" b="1" i="1" dirty="0" smtClean="0">
                <a:solidFill>
                  <a:srgbClr val="C00000"/>
                </a:solidFill>
                <a:latin typeface="+mn-lt"/>
                <a:ea typeface="Calibri"/>
                <a:cs typeface="Times New Roman"/>
              </a:rPr>
              <a:t>value</a:t>
            </a:r>
            <a:r>
              <a:rPr lang="ru-RU" sz="1150" b="1" i="1" dirty="0" smtClean="0">
                <a:solidFill>
                  <a:srgbClr val="C00000"/>
                </a:solidFill>
                <a:latin typeface="+mn-lt"/>
                <a:ea typeface="Calibri"/>
                <a:cs typeface="Times New Roman"/>
              </a:rPr>
              <a:t>1</a:t>
            </a:r>
            <a:r>
              <a:rPr lang="ru-RU" sz="1150" b="1" i="1" dirty="0">
                <a:solidFill>
                  <a:srgbClr val="C00000"/>
                </a:solidFill>
                <a:ea typeface="Calibri"/>
                <a:cs typeface="Times New Roman"/>
              </a:rPr>
              <a:t>"</a:t>
            </a:r>
            <a:r>
              <a:rPr lang="en-US" sz="1150" b="1" i="1" dirty="0" smtClean="0">
                <a:solidFill>
                  <a:srgbClr val="C00000"/>
                </a:solidFill>
                <a:latin typeface="+mn-lt"/>
                <a:ea typeface="Calibri"/>
                <a:cs typeface="Times New Roman"/>
              </a:rPr>
              <a:t> </a:t>
            </a:r>
            <a:r>
              <a:rPr lang="en-US" sz="1150" b="1" i="1" dirty="0" smtClean="0">
                <a:solidFill>
                  <a:srgbClr val="C00000"/>
                </a:solidFill>
                <a:ea typeface="Calibri"/>
                <a:cs typeface="Times New Roman"/>
              </a:rPr>
              <a:t>attribute</a:t>
            </a:r>
            <a:r>
              <a:rPr lang="en-US" sz="1150" b="1" i="1" dirty="0">
                <a:solidFill>
                  <a:srgbClr val="C00000"/>
                </a:solidFill>
                <a:ea typeface="Calibri"/>
                <a:cs typeface="Times New Roman"/>
              </a:rPr>
              <a:t>2</a:t>
            </a:r>
            <a:r>
              <a:rPr lang="ru-RU" sz="1150" b="1" i="1" dirty="0" smtClean="0">
                <a:solidFill>
                  <a:srgbClr val="C00000"/>
                </a:solidFill>
                <a:ea typeface="Calibri"/>
                <a:cs typeface="Times New Roman"/>
              </a:rPr>
              <a:t>="</a:t>
            </a:r>
            <a:r>
              <a:rPr lang="en-US" sz="1150" b="1" i="1" dirty="0" smtClean="0">
                <a:solidFill>
                  <a:srgbClr val="C00000"/>
                </a:solidFill>
                <a:ea typeface="Calibri"/>
                <a:cs typeface="Times New Roman"/>
              </a:rPr>
              <a:t>value2</a:t>
            </a:r>
            <a:r>
              <a:rPr lang="ru-RU" sz="1150" b="1" i="1" dirty="0" smtClean="0">
                <a:solidFill>
                  <a:srgbClr val="C00000"/>
                </a:solidFill>
                <a:ea typeface="Calibri"/>
                <a:cs typeface="Times New Roman"/>
              </a:rPr>
              <a:t>"</a:t>
            </a:r>
            <a:r>
              <a:rPr lang="en-US" sz="1150" b="1" i="1" dirty="0" smtClean="0">
                <a:solidFill>
                  <a:srgbClr val="C00000"/>
                </a:solidFill>
                <a:ea typeface="Calibri"/>
                <a:cs typeface="Times New Roman"/>
              </a:rPr>
              <a:t> attribute</a:t>
            </a:r>
            <a:r>
              <a:rPr lang="en-US" sz="1150" b="1" i="1" dirty="0">
                <a:solidFill>
                  <a:srgbClr val="C00000"/>
                </a:solidFill>
                <a:ea typeface="Calibri"/>
                <a:cs typeface="Times New Roman"/>
              </a:rPr>
              <a:t>3</a:t>
            </a:r>
            <a:r>
              <a:rPr lang="ru-RU" sz="1150" b="1" i="1" dirty="0" smtClean="0">
                <a:solidFill>
                  <a:srgbClr val="C00000"/>
                </a:solidFill>
                <a:ea typeface="Calibri"/>
                <a:cs typeface="Times New Roman"/>
              </a:rPr>
              <a:t>="</a:t>
            </a:r>
            <a:r>
              <a:rPr lang="en-US" sz="1150" b="1" i="1" dirty="0" smtClean="0">
                <a:solidFill>
                  <a:srgbClr val="C00000"/>
                </a:solidFill>
                <a:ea typeface="Calibri"/>
                <a:cs typeface="Times New Roman"/>
              </a:rPr>
              <a:t>value</a:t>
            </a:r>
            <a:r>
              <a:rPr lang="en-US" sz="1150" b="1" i="1" dirty="0">
                <a:solidFill>
                  <a:srgbClr val="C00000"/>
                </a:solidFill>
                <a:ea typeface="Calibri"/>
                <a:cs typeface="Times New Roman"/>
              </a:rPr>
              <a:t>3</a:t>
            </a:r>
            <a:r>
              <a:rPr lang="ru-RU" sz="1150" b="1" i="1" dirty="0" smtClean="0">
                <a:solidFill>
                  <a:srgbClr val="C00000"/>
                </a:solidFill>
                <a:ea typeface="Calibri"/>
                <a:cs typeface="Times New Roman"/>
              </a:rPr>
              <a:t>"</a:t>
            </a:r>
            <a:r>
              <a:rPr lang="ru-RU" sz="1150" b="1" i="1" dirty="0" smtClean="0">
                <a:solidFill>
                  <a:srgbClr val="C00000"/>
                </a:solidFill>
                <a:latin typeface="+mn-lt"/>
                <a:ea typeface="Calibri"/>
                <a:cs typeface="Times New Roman"/>
              </a:rPr>
              <a:t> </a:t>
            </a:r>
            <a:r>
              <a:rPr lang="ru-RU" sz="1150" b="1" dirty="0">
                <a:solidFill>
                  <a:srgbClr val="000099"/>
                </a:solidFill>
                <a:latin typeface="+mn-lt"/>
                <a:ea typeface="Calibri"/>
                <a:cs typeface="Times New Roman"/>
              </a:rPr>
              <a:t>&gt;</a:t>
            </a:r>
            <a:r>
              <a:rPr lang="ru-RU" sz="1150" dirty="0">
                <a:solidFill>
                  <a:srgbClr val="000099"/>
                </a:solidFill>
                <a:latin typeface="+mn-lt"/>
                <a:ea typeface="Calibri"/>
                <a:cs typeface="Times New Roman"/>
              </a:rPr>
              <a:t> </a:t>
            </a:r>
            <a:r>
              <a:rPr lang="en-US" sz="1150" dirty="0">
                <a:solidFill>
                  <a:srgbClr val="000099"/>
                </a:solidFill>
                <a:latin typeface="+mn-lt"/>
                <a:ea typeface="Calibri"/>
                <a:cs typeface="Times New Roman"/>
              </a:rPr>
              <a:t>Data of Element</a:t>
            </a:r>
            <a:r>
              <a:rPr lang="ru-RU" sz="1150" dirty="0">
                <a:solidFill>
                  <a:srgbClr val="000099"/>
                </a:solidFill>
                <a:latin typeface="+mn-lt"/>
                <a:ea typeface="Calibri"/>
                <a:cs typeface="Times New Roman"/>
              </a:rPr>
              <a:t> </a:t>
            </a:r>
            <a:r>
              <a:rPr lang="ru-RU" sz="1150" b="1" dirty="0">
                <a:solidFill>
                  <a:srgbClr val="000099"/>
                </a:solidFill>
                <a:latin typeface="+mn-lt"/>
                <a:ea typeface="Calibri"/>
                <a:cs typeface="Times New Roman"/>
              </a:rPr>
              <a:t>&lt;/</a:t>
            </a:r>
            <a:r>
              <a:rPr lang="en-US" sz="1150" b="1" dirty="0" err="1">
                <a:solidFill>
                  <a:srgbClr val="000099"/>
                </a:solidFill>
                <a:latin typeface="+mn-lt"/>
                <a:ea typeface="Calibri"/>
                <a:cs typeface="Times New Roman"/>
              </a:rPr>
              <a:t>myElement</a:t>
            </a:r>
            <a:r>
              <a:rPr lang="ru-RU" sz="1150" b="1" dirty="0">
                <a:solidFill>
                  <a:srgbClr val="000099"/>
                </a:solidFill>
                <a:latin typeface="+mn-lt"/>
                <a:ea typeface="Calibri"/>
                <a:cs typeface="Times New Roman"/>
              </a:rPr>
              <a:t>&gt;</a:t>
            </a:r>
          </a:p>
          <a:p>
            <a:pPr>
              <a:lnSpc>
                <a:spcPct val="115000"/>
              </a:lnSpc>
              <a:spcAft>
                <a:spcPts val="0"/>
              </a:spcAft>
            </a:pPr>
            <a:r>
              <a:rPr lang="ru-RU" sz="1150" dirty="0">
                <a:solidFill>
                  <a:srgbClr val="000099"/>
                </a:solidFill>
                <a:latin typeface="+mn-lt"/>
                <a:ea typeface="Calibri"/>
                <a:cs typeface="Times New Roman"/>
              </a:rPr>
              <a:t>Синтаксические правила создания атрибута: </a:t>
            </a:r>
          </a:p>
          <a:p>
            <a:pPr marL="171450" indent="-171450">
              <a:lnSpc>
                <a:spcPct val="115000"/>
              </a:lnSpc>
              <a:spcAft>
                <a:spcPts val="0"/>
              </a:spcAft>
              <a:buFont typeface="Arial" pitchFamily="34" charset="0"/>
              <a:buChar char="•"/>
            </a:pPr>
            <a:r>
              <a:rPr lang="ru-RU" sz="1150" dirty="0" smtClean="0">
                <a:solidFill>
                  <a:srgbClr val="000099"/>
                </a:solidFill>
                <a:latin typeface="+mn-lt"/>
                <a:ea typeface="Calibri"/>
                <a:cs typeface="Times New Roman"/>
              </a:rPr>
              <a:t>Декларируются </a:t>
            </a:r>
            <a:r>
              <a:rPr lang="ru-RU" sz="1150" dirty="0">
                <a:solidFill>
                  <a:srgbClr val="000099"/>
                </a:solidFill>
                <a:latin typeface="+mn-lt"/>
                <a:ea typeface="Calibri"/>
                <a:cs typeface="Times New Roman"/>
              </a:rPr>
              <a:t>в открывающем тэге; </a:t>
            </a:r>
          </a:p>
          <a:p>
            <a:pPr marL="171450" indent="-171450">
              <a:lnSpc>
                <a:spcPct val="115000"/>
              </a:lnSpc>
              <a:spcAft>
                <a:spcPts val="0"/>
              </a:spcAft>
              <a:buFont typeface="Arial" pitchFamily="34" charset="0"/>
              <a:buChar char="•"/>
            </a:pPr>
            <a:r>
              <a:rPr lang="ru-RU" sz="1150" dirty="0" smtClean="0">
                <a:solidFill>
                  <a:srgbClr val="000099"/>
                </a:solidFill>
                <a:latin typeface="+mn-lt"/>
                <a:ea typeface="Calibri"/>
                <a:cs typeface="Times New Roman"/>
              </a:rPr>
              <a:t>Количество </a:t>
            </a:r>
            <a:r>
              <a:rPr lang="ru-RU" sz="1150" dirty="0">
                <a:solidFill>
                  <a:srgbClr val="000099"/>
                </a:solidFill>
                <a:latin typeface="+mn-lt"/>
                <a:ea typeface="Calibri"/>
                <a:cs typeface="Times New Roman"/>
              </a:rPr>
              <a:t>атрибутов не ограничено; </a:t>
            </a:r>
          </a:p>
          <a:p>
            <a:pPr marL="171450" indent="-171450">
              <a:lnSpc>
                <a:spcPct val="115000"/>
              </a:lnSpc>
              <a:spcAft>
                <a:spcPts val="0"/>
              </a:spcAft>
              <a:buFont typeface="Arial" pitchFamily="34" charset="0"/>
              <a:buChar char="•"/>
            </a:pPr>
            <a:r>
              <a:rPr lang="ru-RU" sz="1150" dirty="0" smtClean="0">
                <a:solidFill>
                  <a:srgbClr val="000099"/>
                </a:solidFill>
                <a:latin typeface="+mn-lt"/>
                <a:ea typeface="Calibri"/>
                <a:cs typeface="Times New Roman"/>
              </a:rPr>
              <a:t>Несколько </a:t>
            </a:r>
            <a:r>
              <a:rPr lang="ru-RU" sz="1150" dirty="0">
                <a:solidFill>
                  <a:srgbClr val="000099"/>
                </a:solidFill>
                <a:latin typeface="+mn-lt"/>
                <a:ea typeface="Calibri"/>
                <a:cs typeface="Times New Roman"/>
              </a:rPr>
              <a:t>атрибутов разделяются пробелами; </a:t>
            </a:r>
          </a:p>
          <a:p>
            <a:pPr>
              <a:lnSpc>
                <a:spcPct val="115000"/>
              </a:lnSpc>
              <a:spcAft>
                <a:spcPts val="0"/>
              </a:spcAft>
            </a:pPr>
            <a:r>
              <a:rPr lang="ru-RU" sz="1150" dirty="0" smtClean="0">
                <a:solidFill>
                  <a:srgbClr val="000099"/>
                </a:solidFill>
                <a:latin typeface="+mn-lt"/>
                <a:ea typeface="Calibri"/>
                <a:cs typeface="Times New Roman"/>
              </a:rPr>
              <a:t>Атрибут </a:t>
            </a:r>
            <a:r>
              <a:rPr lang="ru-RU" sz="1150" dirty="0">
                <a:solidFill>
                  <a:srgbClr val="000099"/>
                </a:solidFill>
                <a:latin typeface="+mn-lt"/>
                <a:ea typeface="Calibri"/>
                <a:cs typeface="Times New Roman"/>
              </a:rPr>
              <a:t>состоит из имени и </a:t>
            </a:r>
            <a:r>
              <a:rPr lang="ru-RU" sz="1150" dirty="0" smtClean="0">
                <a:solidFill>
                  <a:srgbClr val="000099"/>
                </a:solidFill>
                <a:latin typeface="+mn-lt"/>
                <a:ea typeface="Calibri"/>
                <a:cs typeface="Times New Roman"/>
              </a:rPr>
              <a:t>значения</a:t>
            </a:r>
            <a:r>
              <a:rPr lang="en-US" sz="1150" dirty="0" smtClean="0">
                <a:solidFill>
                  <a:srgbClr val="000099"/>
                </a:solidFill>
                <a:latin typeface="+mn-lt"/>
                <a:ea typeface="Calibri"/>
                <a:cs typeface="Times New Roman"/>
              </a:rPr>
              <a:t>:</a:t>
            </a:r>
            <a:r>
              <a:rPr lang="ru-RU" sz="1150" dirty="0" smtClean="0">
                <a:solidFill>
                  <a:srgbClr val="000099"/>
                </a:solidFill>
                <a:latin typeface="+mn-lt"/>
                <a:ea typeface="Calibri"/>
                <a:cs typeface="Times New Roman"/>
              </a:rPr>
              <a:t> </a:t>
            </a:r>
            <a:endParaRPr lang="ru-RU" sz="1150" dirty="0">
              <a:solidFill>
                <a:srgbClr val="000099"/>
              </a:solidFill>
              <a:latin typeface="+mn-lt"/>
              <a:ea typeface="Calibri"/>
              <a:cs typeface="Times New Roman"/>
            </a:endParaRPr>
          </a:p>
          <a:p>
            <a:pPr marL="171450" indent="-171450">
              <a:lnSpc>
                <a:spcPct val="115000"/>
              </a:lnSpc>
              <a:spcAft>
                <a:spcPts val="0"/>
              </a:spcAft>
              <a:buFont typeface="Arial" pitchFamily="34" charset="0"/>
              <a:buChar char="•"/>
            </a:pPr>
            <a:r>
              <a:rPr lang="ru-RU" sz="1150" dirty="0" smtClean="0">
                <a:solidFill>
                  <a:srgbClr val="000099"/>
                </a:solidFill>
                <a:latin typeface="+mn-lt"/>
                <a:ea typeface="Calibri"/>
                <a:cs typeface="Times New Roman"/>
              </a:rPr>
              <a:t>Каждое </a:t>
            </a:r>
            <a:r>
              <a:rPr lang="ru-RU" sz="1150" dirty="0">
                <a:solidFill>
                  <a:srgbClr val="000099"/>
                </a:solidFill>
                <a:latin typeface="+mn-lt"/>
                <a:ea typeface="Calibri"/>
                <a:cs typeface="Times New Roman"/>
              </a:rPr>
              <a:t>имя должно быть уникально в рамках одного элемента; </a:t>
            </a:r>
          </a:p>
          <a:p>
            <a:pPr marL="171450" indent="-171450">
              <a:lnSpc>
                <a:spcPct val="115000"/>
              </a:lnSpc>
              <a:spcAft>
                <a:spcPts val="0"/>
              </a:spcAft>
              <a:buFont typeface="Arial" pitchFamily="34" charset="0"/>
              <a:buChar char="•"/>
            </a:pPr>
            <a:r>
              <a:rPr lang="ru-RU" sz="1150" dirty="0" smtClean="0">
                <a:solidFill>
                  <a:srgbClr val="000099"/>
                </a:solidFill>
                <a:latin typeface="+mn-lt"/>
                <a:ea typeface="Calibri"/>
                <a:cs typeface="Times New Roman"/>
              </a:rPr>
              <a:t>Нельзя </a:t>
            </a:r>
            <a:r>
              <a:rPr lang="ru-RU" sz="1150" dirty="0">
                <a:solidFill>
                  <a:srgbClr val="000099"/>
                </a:solidFill>
                <a:latin typeface="+mn-lt"/>
                <a:ea typeface="Calibri"/>
                <a:cs typeface="Times New Roman"/>
              </a:rPr>
              <a:t>использовать пробелы в именах атрибутов; </a:t>
            </a:r>
          </a:p>
          <a:p>
            <a:pPr marL="171450" indent="-171450">
              <a:lnSpc>
                <a:spcPct val="115000"/>
              </a:lnSpc>
              <a:spcAft>
                <a:spcPts val="0"/>
              </a:spcAft>
              <a:buFont typeface="Arial" pitchFamily="34" charset="0"/>
              <a:buChar char="•"/>
            </a:pPr>
            <a:r>
              <a:rPr lang="ru-RU" sz="1150" dirty="0" smtClean="0">
                <a:solidFill>
                  <a:srgbClr val="000099"/>
                </a:solidFill>
                <a:latin typeface="+mn-lt"/>
                <a:ea typeface="Calibri"/>
                <a:cs typeface="Times New Roman"/>
              </a:rPr>
              <a:t>Значение </a:t>
            </a:r>
            <a:r>
              <a:rPr lang="ru-RU" sz="1150" dirty="0">
                <a:solidFill>
                  <a:srgbClr val="000099"/>
                </a:solidFill>
                <a:latin typeface="+mn-lt"/>
                <a:ea typeface="Calibri"/>
                <a:cs typeface="Times New Roman"/>
              </a:rPr>
              <a:t>атрибута должно быть в кавычках. </a:t>
            </a:r>
          </a:p>
          <a:p>
            <a:pPr>
              <a:lnSpc>
                <a:spcPct val="115000"/>
              </a:lnSpc>
              <a:spcAft>
                <a:spcPts val="0"/>
              </a:spcAft>
            </a:pPr>
            <a:r>
              <a:rPr lang="ru-RU" sz="1150" dirty="0">
                <a:solidFill>
                  <a:srgbClr val="000099"/>
                </a:solidFill>
                <a:latin typeface="+mn-lt"/>
                <a:ea typeface="Calibri"/>
                <a:cs typeface="Times New Roman"/>
              </a:rPr>
              <a:t>Значение атрибутов может заключаться как в одинарные, так и в двойные кавычки. Возможно также использование одних кавычек внутри других, например:</a:t>
            </a:r>
          </a:p>
          <a:p>
            <a:pPr>
              <a:lnSpc>
                <a:spcPct val="115000"/>
              </a:lnSpc>
              <a:spcBef>
                <a:spcPts val="600"/>
              </a:spcBef>
              <a:spcAft>
                <a:spcPts val="0"/>
              </a:spcAft>
            </a:pPr>
            <a:r>
              <a:rPr lang="ru-RU" sz="1150" b="1" dirty="0">
                <a:solidFill>
                  <a:srgbClr val="000099"/>
                </a:solidFill>
                <a:latin typeface="+mn-lt"/>
                <a:ea typeface="Calibri"/>
                <a:cs typeface="Times New Roman"/>
              </a:rPr>
              <a:t>&lt;</a:t>
            </a:r>
            <a:r>
              <a:rPr lang="en-US" sz="1150" b="1" dirty="0" err="1">
                <a:solidFill>
                  <a:srgbClr val="000099"/>
                </a:solidFill>
                <a:latin typeface="+mn-lt"/>
                <a:ea typeface="Calibri"/>
                <a:cs typeface="Times New Roman"/>
              </a:rPr>
              <a:t>myElement</a:t>
            </a:r>
            <a:r>
              <a:rPr lang="en-US" sz="1150" b="1" dirty="0">
                <a:solidFill>
                  <a:srgbClr val="000099"/>
                </a:solidFill>
                <a:latin typeface="+mn-lt"/>
                <a:ea typeface="Calibri"/>
                <a:cs typeface="Times New Roman"/>
              </a:rPr>
              <a:t> </a:t>
            </a:r>
            <a:r>
              <a:rPr lang="en-US" sz="1150" b="1" i="1" dirty="0">
                <a:solidFill>
                  <a:srgbClr val="C00000"/>
                </a:solidFill>
                <a:latin typeface="+mn-lt"/>
                <a:ea typeface="Calibri"/>
                <a:cs typeface="Times New Roman"/>
              </a:rPr>
              <a:t>attribute</a:t>
            </a:r>
            <a:r>
              <a:rPr lang="ru-RU" sz="1150" b="1" i="1" dirty="0">
                <a:solidFill>
                  <a:srgbClr val="C00000"/>
                </a:solidFill>
                <a:latin typeface="+mn-lt"/>
                <a:ea typeface="Calibri"/>
                <a:cs typeface="Times New Roman"/>
              </a:rPr>
              <a:t>="</a:t>
            </a:r>
            <a:r>
              <a:rPr lang="en-US" sz="1150" b="1" i="1" dirty="0">
                <a:solidFill>
                  <a:srgbClr val="C00000"/>
                </a:solidFill>
                <a:latin typeface="+mn-lt"/>
                <a:ea typeface="Calibri"/>
                <a:cs typeface="Times New Roman"/>
              </a:rPr>
              <a:t>value</a:t>
            </a:r>
            <a:r>
              <a:rPr lang="ru-RU" sz="1150" b="1" i="1" dirty="0">
                <a:solidFill>
                  <a:srgbClr val="C00000"/>
                </a:solidFill>
                <a:latin typeface="+mn-lt"/>
                <a:ea typeface="Calibri"/>
                <a:cs typeface="Times New Roman"/>
              </a:rPr>
              <a:t>" </a:t>
            </a:r>
            <a:r>
              <a:rPr lang="ru-RU" sz="1150" b="1" dirty="0">
                <a:solidFill>
                  <a:srgbClr val="000099"/>
                </a:solidFill>
                <a:latin typeface="+mn-lt"/>
                <a:ea typeface="Calibri"/>
                <a:cs typeface="Times New Roman"/>
              </a:rPr>
              <a:t>&gt; &lt;/</a:t>
            </a:r>
            <a:r>
              <a:rPr lang="en-US" sz="1150" b="1" dirty="0" err="1">
                <a:solidFill>
                  <a:srgbClr val="000099"/>
                </a:solidFill>
                <a:latin typeface="+mn-lt"/>
                <a:ea typeface="Calibri"/>
                <a:cs typeface="Times New Roman"/>
              </a:rPr>
              <a:t>myElement</a:t>
            </a:r>
            <a:r>
              <a:rPr lang="ru-RU" sz="1150" b="1" dirty="0">
                <a:solidFill>
                  <a:srgbClr val="000099"/>
                </a:solidFill>
                <a:latin typeface="+mn-lt"/>
                <a:ea typeface="Calibri"/>
                <a:cs typeface="Times New Roman"/>
              </a:rPr>
              <a:t>&gt;</a:t>
            </a:r>
          </a:p>
          <a:p>
            <a:pPr>
              <a:lnSpc>
                <a:spcPct val="115000"/>
              </a:lnSpc>
              <a:spcAft>
                <a:spcPts val="0"/>
              </a:spcAft>
            </a:pPr>
            <a:r>
              <a:rPr lang="en-US" sz="1150" b="1" dirty="0">
                <a:solidFill>
                  <a:srgbClr val="000099"/>
                </a:solidFill>
                <a:latin typeface="+mn-lt"/>
                <a:ea typeface="Calibri"/>
                <a:cs typeface="Times New Roman"/>
              </a:rPr>
              <a:t>&lt;</a:t>
            </a:r>
            <a:r>
              <a:rPr lang="en-US" sz="1150" b="1" dirty="0" err="1">
                <a:solidFill>
                  <a:srgbClr val="000099"/>
                </a:solidFill>
                <a:latin typeface="+mn-lt"/>
                <a:ea typeface="Calibri"/>
                <a:cs typeface="Times New Roman"/>
              </a:rPr>
              <a:t>myElement</a:t>
            </a:r>
            <a:r>
              <a:rPr lang="en-US" sz="1150" b="1" dirty="0">
                <a:solidFill>
                  <a:srgbClr val="000099"/>
                </a:solidFill>
                <a:latin typeface="+mn-lt"/>
                <a:ea typeface="Calibri"/>
                <a:cs typeface="Times New Roman"/>
              </a:rPr>
              <a:t> </a:t>
            </a:r>
            <a:r>
              <a:rPr lang="en-US" sz="1150" b="1" i="1" dirty="0">
                <a:solidFill>
                  <a:srgbClr val="C00000"/>
                </a:solidFill>
                <a:latin typeface="+mn-lt"/>
                <a:ea typeface="Calibri"/>
                <a:cs typeface="Times New Roman"/>
              </a:rPr>
              <a:t>attribute='value' </a:t>
            </a:r>
            <a:r>
              <a:rPr lang="en-US" sz="1150" b="1" dirty="0" smtClean="0">
                <a:solidFill>
                  <a:srgbClr val="000099"/>
                </a:solidFill>
                <a:latin typeface="+mn-lt"/>
                <a:ea typeface="Calibri"/>
                <a:cs typeface="Times New Roman"/>
              </a:rPr>
              <a:t>&gt;</a:t>
            </a:r>
            <a:r>
              <a:rPr lang="ru-RU" sz="1150" b="1" dirty="0" smtClean="0">
                <a:solidFill>
                  <a:srgbClr val="000099"/>
                </a:solidFill>
                <a:latin typeface="+mn-lt"/>
                <a:ea typeface="Calibri"/>
                <a:cs typeface="Times New Roman"/>
              </a:rPr>
              <a:t>   </a:t>
            </a:r>
            <a:r>
              <a:rPr lang="en-US" sz="1150" b="1" dirty="0" smtClean="0">
                <a:solidFill>
                  <a:srgbClr val="000099"/>
                </a:solidFill>
                <a:latin typeface="+mn-lt"/>
                <a:ea typeface="Calibri"/>
                <a:cs typeface="Times New Roman"/>
              </a:rPr>
              <a:t>&lt;/</a:t>
            </a:r>
            <a:r>
              <a:rPr lang="en-US" sz="1150" b="1" dirty="0" err="1">
                <a:solidFill>
                  <a:srgbClr val="000099"/>
                </a:solidFill>
                <a:latin typeface="+mn-lt"/>
                <a:ea typeface="Calibri"/>
                <a:cs typeface="Times New Roman"/>
              </a:rPr>
              <a:t>myElement</a:t>
            </a:r>
            <a:r>
              <a:rPr lang="en-US" sz="1150" b="1" dirty="0">
                <a:solidFill>
                  <a:srgbClr val="000099"/>
                </a:solidFill>
                <a:latin typeface="+mn-lt"/>
                <a:ea typeface="Calibri"/>
                <a:cs typeface="Times New Roman"/>
              </a:rPr>
              <a:t>&gt;</a:t>
            </a:r>
            <a:endParaRPr lang="ru-RU" sz="1150" b="1" dirty="0">
              <a:solidFill>
                <a:srgbClr val="000099"/>
              </a:solidFill>
              <a:latin typeface="+mn-lt"/>
              <a:ea typeface="Calibri"/>
              <a:cs typeface="Times New Roman"/>
            </a:endParaRPr>
          </a:p>
          <a:p>
            <a:pPr>
              <a:lnSpc>
                <a:spcPct val="115000"/>
              </a:lnSpc>
              <a:spcAft>
                <a:spcPts val="0"/>
              </a:spcAft>
            </a:pPr>
            <a:r>
              <a:rPr lang="en-US" sz="1150" b="1" dirty="0">
                <a:solidFill>
                  <a:srgbClr val="000099"/>
                </a:solidFill>
                <a:latin typeface="+mn-lt"/>
                <a:ea typeface="Calibri"/>
                <a:cs typeface="Times New Roman"/>
              </a:rPr>
              <a:t>&lt;</a:t>
            </a:r>
            <a:r>
              <a:rPr lang="en-US" sz="1150" b="1" dirty="0" err="1">
                <a:solidFill>
                  <a:srgbClr val="000099"/>
                </a:solidFill>
                <a:latin typeface="+mn-lt"/>
                <a:ea typeface="Calibri"/>
                <a:cs typeface="Times New Roman"/>
              </a:rPr>
              <a:t>myElement</a:t>
            </a:r>
            <a:r>
              <a:rPr lang="en-US" sz="1150" b="1" dirty="0">
                <a:solidFill>
                  <a:srgbClr val="000099"/>
                </a:solidFill>
                <a:latin typeface="+mn-lt"/>
                <a:ea typeface="Calibri"/>
                <a:cs typeface="Times New Roman"/>
              </a:rPr>
              <a:t> </a:t>
            </a:r>
            <a:r>
              <a:rPr lang="en-US" sz="1150" b="1" i="1" dirty="0">
                <a:solidFill>
                  <a:srgbClr val="C00000"/>
                </a:solidFill>
                <a:latin typeface="+mn-lt"/>
                <a:ea typeface="Calibri"/>
                <a:cs typeface="Times New Roman"/>
              </a:rPr>
              <a:t>attribute='"value"' </a:t>
            </a:r>
            <a:r>
              <a:rPr lang="en-US" sz="1150" b="1" dirty="0">
                <a:solidFill>
                  <a:srgbClr val="000099"/>
                </a:solidFill>
                <a:latin typeface="+mn-lt"/>
                <a:ea typeface="Calibri"/>
                <a:cs typeface="Times New Roman"/>
              </a:rPr>
              <a:t>&gt;&lt;/</a:t>
            </a:r>
            <a:r>
              <a:rPr lang="en-US" sz="1150" b="1" dirty="0" err="1">
                <a:solidFill>
                  <a:srgbClr val="000099"/>
                </a:solidFill>
                <a:latin typeface="+mn-lt"/>
                <a:ea typeface="Calibri"/>
                <a:cs typeface="Times New Roman"/>
              </a:rPr>
              <a:t>myElement</a:t>
            </a:r>
            <a:r>
              <a:rPr lang="en-US" sz="1150" b="1" dirty="0">
                <a:solidFill>
                  <a:srgbClr val="000099"/>
                </a:solidFill>
                <a:latin typeface="+mn-lt"/>
                <a:ea typeface="Calibri"/>
                <a:cs typeface="Times New Roman"/>
              </a:rPr>
              <a:t>&gt; </a:t>
            </a:r>
            <a:endParaRPr lang="ru-RU" sz="1150" b="1" dirty="0">
              <a:solidFill>
                <a:srgbClr val="000099"/>
              </a:solidFill>
              <a:effectLst/>
              <a:latin typeface="+mn-lt"/>
              <a:ea typeface="Calibri"/>
              <a:cs typeface="Times New Roman"/>
            </a:endParaRPr>
          </a:p>
        </p:txBody>
      </p:sp>
    </p:spTree>
    <p:extLst>
      <p:ext uri="{BB962C8B-B14F-4D97-AF65-F5344CB8AC3E}">
        <p14:creationId xmlns:p14="http://schemas.microsoft.com/office/powerpoint/2010/main" val="3382960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Комментарии</a:t>
            </a:r>
            <a:r>
              <a:rPr lang="en-US" sz="2000" b="1" dirty="0" smtClean="0">
                <a:solidFill>
                  <a:srgbClr val="000099"/>
                </a:solidFill>
              </a:rPr>
              <a:t> </a:t>
            </a:r>
            <a:r>
              <a:rPr lang="ru-RU" sz="2000" b="1" dirty="0" smtClean="0">
                <a:solidFill>
                  <a:srgbClr val="000099"/>
                </a:solidFill>
              </a:rPr>
              <a:t>в </a:t>
            </a:r>
            <a:r>
              <a:rPr lang="en-US" sz="2000" b="1" dirty="0">
                <a:solidFill>
                  <a:srgbClr val="000099"/>
                </a:solidFill>
              </a:rPr>
              <a:t>XML-</a:t>
            </a:r>
            <a:r>
              <a:rPr lang="ru-RU" sz="2000" b="1" dirty="0" smtClean="0">
                <a:solidFill>
                  <a:srgbClr val="000099"/>
                </a:solidFill>
              </a:rPr>
              <a:t>документах</a:t>
            </a:r>
            <a:endParaRPr lang="ru-RU" sz="2000" b="1" dirty="0">
              <a:solidFill>
                <a:srgbClr val="000099"/>
              </a:solidFill>
            </a:endParaRPr>
          </a:p>
        </p:txBody>
      </p:sp>
      <p:sp>
        <p:nvSpPr>
          <p:cNvPr id="6" name="Прямоугольник 5"/>
          <p:cNvSpPr/>
          <p:nvPr/>
        </p:nvSpPr>
        <p:spPr>
          <a:xfrm>
            <a:off x="0" y="469825"/>
            <a:ext cx="9144000" cy="3582519"/>
          </a:xfrm>
          <a:prstGeom prst="rect">
            <a:avLst/>
          </a:prstGeom>
        </p:spPr>
        <p:txBody>
          <a:bodyPr wrap="square">
            <a:spAutoFit/>
          </a:bodyPr>
          <a:lstStyle/>
          <a:p>
            <a:pPr lvl="0" algn="just">
              <a:lnSpc>
                <a:spcPct val="90000"/>
              </a:lnSpc>
            </a:pPr>
            <a:r>
              <a:rPr lang="ru-RU" sz="1200" dirty="0">
                <a:solidFill>
                  <a:srgbClr val="000099"/>
                </a:solidFill>
              </a:rPr>
              <a:t>Содержимое, не предназначенное для синтаксического анализа (например, замечания о структуре документа или редактировании), можно заключить в комментарии. Комментарии начинаются с группы символов &lt;!-- и заканчиваются группой символов </a:t>
            </a:r>
            <a:r>
              <a:rPr lang="ru-RU" sz="1200" dirty="0" smtClean="0">
                <a:solidFill>
                  <a:srgbClr val="000099"/>
                </a:solidFill>
              </a:rPr>
              <a:t>--&gt;:</a:t>
            </a:r>
          </a:p>
          <a:p>
            <a:pPr lvl="0" algn="just">
              <a:lnSpc>
                <a:spcPct val="90000"/>
              </a:lnSpc>
            </a:pPr>
            <a:endParaRPr lang="ru-RU" sz="1200" dirty="0">
              <a:solidFill>
                <a:srgbClr val="000099"/>
              </a:solidFill>
            </a:endParaRPr>
          </a:p>
          <a:p>
            <a:pPr lvl="0" algn="just">
              <a:lnSpc>
                <a:spcPct val="90000"/>
              </a:lnSpc>
            </a:pPr>
            <a:r>
              <a:rPr lang="ru-RU" sz="1200" b="1" dirty="0" smtClean="0">
                <a:solidFill>
                  <a:srgbClr val="000099"/>
                </a:solidFill>
              </a:rPr>
              <a:t>&lt;!-- </a:t>
            </a:r>
            <a:r>
              <a:rPr lang="ru-RU" sz="1200" b="1" i="1" dirty="0" smtClean="0">
                <a:solidFill>
                  <a:srgbClr val="C00000"/>
                </a:solidFill>
              </a:rPr>
              <a:t>Текст </a:t>
            </a:r>
            <a:r>
              <a:rPr lang="ru-RU" sz="1200" b="1" i="1" dirty="0">
                <a:solidFill>
                  <a:srgbClr val="C00000"/>
                </a:solidFill>
              </a:rPr>
              <a:t>комментария </a:t>
            </a:r>
            <a:r>
              <a:rPr lang="ru-RU" sz="1200" b="1" dirty="0">
                <a:solidFill>
                  <a:srgbClr val="000099"/>
                </a:solidFill>
              </a:rPr>
              <a:t>--&gt;</a:t>
            </a:r>
          </a:p>
          <a:p>
            <a:pPr lvl="0" algn="just">
              <a:lnSpc>
                <a:spcPct val="90000"/>
              </a:lnSpc>
            </a:pPr>
            <a:endParaRPr lang="ru-RU" sz="1200" dirty="0" smtClean="0">
              <a:solidFill>
                <a:srgbClr val="000099"/>
              </a:solidFill>
            </a:endParaRPr>
          </a:p>
          <a:p>
            <a:pPr lvl="0" algn="just">
              <a:lnSpc>
                <a:spcPct val="90000"/>
              </a:lnSpc>
            </a:pPr>
            <a:r>
              <a:rPr lang="ru-RU" sz="1200" dirty="0" smtClean="0">
                <a:solidFill>
                  <a:srgbClr val="000099"/>
                </a:solidFill>
              </a:rPr>
              <a:t>Комментарии </a:t>
            </a:r>
            <a:r>
              <a:rPr lang="ru-RU" sz="1200" dirty="0">
                <a:solidFill>
                  <a:srgbClr val="000099"/>
                </a:solidFill>
              </a:rPr>
              <a:t>могут находиться в прологе документа, в том числе в определении типа документа (DTD), после документа и в текстовом содержимом. Комментарии не могут находиться внутри значений атрибутов. Они также не могут находиться внутри тегов.</a:t>
            </a:r>
          </a:p>
          <a:p>
            <a:pPr lvl="0" algn="just">
              <a:lnSpc>
                <a:spcPct val="90000"/>
              </a:lnSpc>
            </a:pPr>
            <a:r>
              <a:rPr lang="ru-RU" sz="1200" dirty="0">
                <a:solidFill>
                  <a:srgbClr val="000099"/>
                </a:solidFill>
              </a:rPr>
              <a:t>Синтаксический анализатор считает концом комментария символ &gt;; после этого символа он возобновляет обработку XML-документа в обычном режиме. Поэтому строка &gt; не может находиться внутри комментария. За исключением этого, в комментариях могут использоваться любые допустимые символы XML. Поэтому комментарии очень полезны, если нужно убрать комментарий из области обработки синтаксического анализатора, не удаляя само содержимое из документа. Для временного удаления разметки можно использовать следующие комментарии</a:t>
            </a:r>
            <a:r>
              <a:rPr lang="ru-RU" sz="1200" dirty="0" smtClean="0">
                <a:solidFill>
                  <a:srgbClr val="000099"/>
                </a:solidFill>
              </a:rPr>
              <a:t>:</a:t>
            </a:r>
          </a:p>
          <a:p>
            <a:pPr lvl="0" algn="just">
              <a:lnSpc>
                <a:spcPct val="90000"/>
              </a:lnSpc>
            </a:pPr>
            <a:endParaRPr lang="ru-RU" sz="1200" dirty="0">
              <a:solidFill>
                <a:srgbClr val="000099"/>
              </a:solidFill>
            </a:endParaRPr>
          </a:p>
          <a:p>
            <a:pPr lvl="0" algn="just">
              <a:lnSpc>
                <a:spcPct val="90000"/>
              </a:lnSpc>
            </a:pPr>
            <a:r>
              <a:rPr lang="ru-RU" sz="1200" b="1" dirty="0" smtClean="0">
                <a:solidFill>
                  <a:srgbClr val="000099"/>
                </a:solidFill>
              </a:rPr>
              <a:t>&lt;!--</a:t>
            </a:r>
            <a:r>
              <a:rPr lang="ru-RU" sz="1200" b="1" i="1" dirty="0" smtClean="0">
                <a:solidFill>
                  <a:srgbClr val="CC3300"/>
                </a:solidFill>
              </a:rPr>
              <a:t>- </a:t>
            </a:r>
            <a:r>
              <a:rPr lang="ru-RU" sz="1200" b="1" i="1" dirty="0">
                <a:solidFill>
                  <a:srgbClr val="CC3300"/>
                </a:solidFill>
              </a:rPr>
              <a:t>&lt;</a:t>
            </a:r>
            <a:r>
              <a:rPr lang="ru-RU" sz="1200" b="1" i="1" dirty="0" err="1">
                <a:solidFill>
                  <a:srgbClr val="CC3300"/>
                </a:solidFill>
              </a:rPr>
              <a:t>test</a:t>
            </a:r>
            <a:r>
              <a:rPr lang="ru-RU" sz="1200" b="1" i="1" dirty="0">
                <a:solidFill>
                  <a:srgbClr val="CC3300"/>
                </a:solidFill>
              </a:rPr>
              <a:t> </a:t>
            </a:r>
            <a:r>
              <a:rPr lang="ru-RU" sz="1200" b="1" i="1" dirty="0" err="1">
                <a:solidFill>
                  <a:srgbClr val="CC3300"/>
                </a:solidFill>
              </a:rPr>
              <a:t>pattern</a:t>
            </a:r>
            <a:r>
              <a:rPr lang="ru-RU" sz="1200" b="1" i="1" dirty="0">
                <a:solidFill>
                  <a:srgbClr val="CC3300"/>
                </a:solidFill>
              </a:rPr>
              <a:t>="SECAM" /&gt;&lt;</a:t>
            </a:r>
            <a:r>
              <a:rPr lang="ru-RU" sz="1200" b="1" i="1" dirty="0" err="1">
                <a:solidFill>
                  <a:srgbClr val="CC3300"/>
                </a:solidFill>
              </a:rPr>
              <a:t>test</a:t>
            </a:r>
            <a:r>
              <a:rPr lang="ru-RU" sz="1200" b="1" i="1" dirty="0">
                <a:solidFill>
                  <a:srgbClr val="CC3300"/>
                </a:solidFill>
              </a:rPr>
              <a:t> </a:t>
            </a:r>
            <a:r>
              <a:rPr lang="ru-RU" sz="1200" b="1" i="1" dirty="0" err="1">
                <a:solidFill>
                  <a:srgbClr val="CC3300"/>
                </a:solidFill>
              </a:rPr>
              <a:t>pattern</a:t>
            </a:r>
            <a:r>
              <a:rPr lang="ru-RU" sz="1200" b="1" i="1" dirty="0">
                <a:solidFill>
                  <a:srgbClr val="CC3300"/>
                </a:solidFill>
              </a:rPr>
              <a:t>="NTSC" /&gt; </a:t>
            </a:r>
            <a:r>
              <a:rPr lang="ru-RU" sz="1200" b="1" dirty="0">
                <a:solidFill>
                  <a:srgbClr val="000099"/>
                </a:solidFill>
              </a:rPr>
              <a:t>--&gt;&lt;!--</a:t>
            </a:r>
            <a:r>
              <a:rPr lang="ru-RU" sz="1200" b="1" i="1" dirty="0">
                <a:solidFill>
                  <a:srgbClr val="CC3300"/>
                </a:solidFill>
              </a:rPr>
              <a:t>Текст комментария </a:t>
            </a:r>
            <a:r>
              <a:rPr lang="ru-RU" sz="1200" b="1" dirty="0">
                <a:solidFill>
                  <a:srgbClr val="000099"/>
                </a:solidFill>
              </a:rPr>
              <a:t>--&gt;</a:t>
            </a:r>
          </a:p>
          <a:p>
            <a:pPr lvl="0" algn="just">
              <a:lnSpc>
                <a:spcPct val="90000"/>
              </a:lnSpc>
            </a:pPr>
            <a:endParaRPr lang="ru-RU" sz="1200" dirty="0" smtClean="0">
              <a:solidFill>
                <a:srgbClr val="000099"/>
              </a:solidFill>
            </a:endParaRPr>
          </a:p>
          <a:p>
            <a:pPr lvl="0" algn="just">
              <a:lnSpc>
                <a:spcPct val="90000"/>
              </a:lnSpc>
            </a:pPr>
            <a:r>
              <a:rPr lang="ru-RU" sz="1200" dirty="0" smtClean="0">
                <a:solidFill>
                  <a:srgbClr val="000099"/>
                </a:solidFill>
              </a:rPr>
              <a:t>При </a:t>
            </a:r>
            <a:r>
              <a:rPr lang="ru-RU" sz="1200" dirty="0">
                <a:solidFill>
                  <a:srgbClr val="000099"/>
                </a:solidFill>
              </a:rPr>
              <a:t>создании комментария необходимо учитывать следующее</a:t>
            </a:r>
            <a:r>
              <a:rPr lang="ru-RU" sz="1200" dirty="0" smtClean="0">
                <a:solidFill>
                  <a:srgbClr val="000099"/>
                </a:solidFill>
              </a:rPr>
              <a:t>:</a:t>
            </a:r>
          </a:p>
          <a:p>
            <a:pPr lvl="0" algn="just">
              <a:lnSpc>
                <a:spcPct val="90000"/>
              </a:lnSpc>
            </a:pPr>
            <a:endParaRPr lang="ru-RU" sz="300" dirty="0">
              <a:solidFill>
                <a:srgbClr val="000099"/>
              </a:solidFill>
            </a:endParaRPr>
          </a:p>
          <a:p>
            <a:pPr marL="228600" lvl="0" indent="-228600" algn="just">
              <a:lnSpc>
                <a:spcPct val="90000"/>
              </a:lnSpc>
              <a:buFont typeface="+mj-lt"/>
              <a:buAutoNum type="arabicPeriod"/>
            </a:pPr>
            <a:r>
              <a:rPr lang="ru-RU" sz="1200" dirty="0" smtClean="0">
                <a:solidFill>
                  <a:srgbClr val="000099"/>
                </a:solidFill>
              </a:rPr>
              <a:t>В </a:t>
            </a:r>
            <a:r>
              <a:rPr lang="ru-RU" sz="1200" dirty="0">
                <a:solidFill>
                  <a:srgbClr val="000099"/>
                </a:solidFill>
              </a:rPr>
              <a:t>тексте комментария не может быть двух символов «-» подряд.</a:t>
            </a:r>
          </a:p>
          <a:p>
            <a:pPr marL="228600" lvl="0" indent="-228600" algn="just">
              <a:lnSpc>
                <a:spcPct val="90000"/>
              </a:lnSpc>
              <a:buFont typeface="+mj-lt"/>
              <a:buAutoNum type="arabicPeriod"/>
            </a:pPr>
            <a:r>
              <a:rPr lang="ru-RU" sz="1200" dirty="0" smtClean="0">
                <a:solidFill>
                  <a:srgbClr val="000099"/>
                </a:solidFill>
              </a:rPr>
              <a:t>Комментарий </a:t>
            </a:r>
            <a:r>
              <a:rPr lang="ru-RU" sz="1200" dirty="0">
                <a:solidFill>
                  <a:srgbClr val="000099"/>
                </a:solidFill>
              </a:rPr>
              <a:t>не может заканчиваться символом «-».</a:t>
            </a:r>
          </a:p>
        </p:txBody>
      </p:sp>
    </p:spTree>
    <p:extLst>
      <p:ext uri="{BB962C8B-B14F-4D97-AF65-F5344CB8AC3E}">
        <p14:creationId xmlns:p14="http://schemas.microsoft.com/office/powerpoint/2010/main" val="3920222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Текстовые данные </a:t>
            </a:r>
            <a:r>
              <a:rPr lang="en-US" sz="2000" b="1" dirty="0">
                <a:solidFill>
                  <a:srgbClr val="000099"/>
                </a:solidFill>
              </a:rPr>
              <a:t>XML-</a:t>
            </a:r>
            <a:r>
              <a:rPr lang="ru-RU" sz="2000" b="1" dirty="0">
                <a:solidFill>
                  <a:srgbClr val="000099"/>
                </a:solidFill>
              </a:rPr>
              <a:t>документа</a:t>
            </a:r>
          </a:p>
        </p:txBody>
      </p:sp>
      <p:sp>
        <p:nvSpPr>
          <p:cNvPr id="7" name="Прямоугольник 6"/>
          <p:cNvSpPr/>
          <p:nvPr/>
        </p:nvSpPr>
        <p:spPr>
          <a:xfrm>
            <a:off x="0" y="469825"/>
            <a:ext cx="9144000" cy="4233467"/>
          </a:xfrm>
          <a:prstGeom prst="rect">
            <a:avLst/>
          </a:prstGeom>
        </p:spPr>
        <p:txBody>
          <a:bodyPr wrap="square">
            <a:spAutoFit/>
          </a:bodyPr>
          <a:lstStyle/>
          <a:p>
            <a:pPr lvl="0" algn="just">
              <a:lnSpc>
                <a:spcPct val="90000"/>
              </a:lnSpc>
            </a:pPr>
            <a:r>
              <a:rPr lang="ru-RU" sz="1100" dirty="0">
                <a:solidFill>
                  <a:srgbClr val="000099"/>
                </a:solidFill>
              </a:rPr>
              <a:t>Благодаря поддержке набора символов Юникода XML поддерживает целый диапазон символов, в том числе буквы, цифры, знаки препинания и другие символы. Большинство управляющих символов и символы совместимости Юникода не допускаются.</a:t>
            </a:r>
          </a:p>
          <a:p>
            <a:pPr lvl="0" algn="just">
              <a:lnSpc>
                <a:spcPct val="90000"/>
              </a:lnSpc>
            </a:pPr>
            <a:r>
              <a:rPr lang="ru-RU" sz="1100" dirty="0">
                <a:solidFill>
                  <a:srgbClr val="000099"/>
                </a:solidFill>
              </a:rPr>
              <a:t>Весь текст XML-документа анализируется </a:t>
            </a:r>
            <a:r>
              <a:rPr lang="ru-RU" sz="1100" dirty="0" err="1">
                <a:solidFill>
                  <a:srgbClr val="000099"/>
                </a:solidFill>
              </a:rPr>
              <a:t>парсером</a:t>
            </a:r>
            <a:r>
              <a:rPr lang="ru-RU" sz="1100" dirty="0">
                <a:solidFill>
                  <a:srgbClr val="000099"/>
                </a:solidFill>
              </a:rPr>
              <a:t>, т.е. является </a:t>
            </a:r>
            <a:r>
              <a:rPr lang="ru-RU" sz="1100" dirty="0" err="1">
                <a:solidFill>
                  <a:srgbClr val="000099"/>
                </a:solidFill>
              </a:rPr>
              <a:t>парсируемым</a:t>
            </a:r>
            <a:r>
              <a:rPr lang="ru-RU" sz="1100" dirty="0">
                <a:solidFill>
                  <a:srgbClr val="000099"/>
                </a:solidFill>
              </a:rPr>
              <a:t> (</a:t>
            </a:r>
            <a:r>
              <a:rPr lang="ru-RU" sz="1100" b="1" dirty="0">
                <a:solidFill>
                  <a:srgbClr val="000099"/>
                </a:solidFill>
              </a:rPr>
              <a:t>PCDATA</a:t>
            </a:r>
            <a:r>
              <a:rPr lang="ru-RU" sz="1100" dirty="0">
                <a:solidFill>
                  <a:srgbClr val="000099"/>
                </a:solidFill>
              </a:rPr>
              <a:t>), но в случае необходимости определенные разделы можно «скрыть» для проверки и они будут игнорироваться </a:t>
            </a:r>
            <a:r>
              <a:rPr lang="ru-RU" sz="1100" dirty="0" err="1">
                <a:solidFill>
                  <a:srgbClr val="000099"/>
                </a:solidFill>
              </a:rPr>
              <a:t>парсером</a:t>
            </a:r>
            <a:r>
              <a:rPr lang="ru-RU" sz="1100" dirty="0">
                <a:solidFill>
                  <a:srgbClr val="000099"/>
                </a:solidFill>
              </a:rPr>
              <a:t> (т.н. </a:t>
            </a:r>
            <a:r>
              <a:rPr lang="ru-RU" sz="1100" dirty="0" err="1">
                <a:solidFill>
                  <a:srgbClr val="000099"/>
                </a:solidFill>
              </a:rPr>
              <a:t>непарсируемые</a:t>
            </a:r>
            <a:r>
              <a:rPr lang="ru-RU" sz="1100" dirty="0">
                <a:solidFill>
                  <a:srgbClr val="000099"/>
                </a:solidFill>
              </a:rPr>
              <a:t> данные, </a:t>
            </a:r>
            <a:r>
              <a:rPr lang="ru-RU" sz="1100" b="1" dirty="0">
                <a:solidFill>
                  <a:srgbClr val="000099"/>
                </a:solidFill>
              </a:rPr>
              <a:t>CDATA</a:t>
            </a:r>
            <a:r>
              <a:rPr lang="ru-RU" sz="1100" dirty="0">
                <a:solidFill>
                  <a:srgbClr val="000099"/>
                </a:solidFill>
              </a:rPr>
              <a:t>). Разделы </a:t>
            </a:r>
            <a:r>
              <a:rPr lang="ru-RU" sz="1100" b="1" dirty="0">
                <a:solidFill>
                  <a:srgbClr val="000099"/>
                </a:solidFill>
              </a:rPr>
              <a:t>CDATA</a:t>
            </a:r>
            <a:r>
              <a:rPr lang="ru-RU" sz="1100" dirty="0">
                <a:solidFill>
                  <a:srgbClr val="000099"/>
                </a:solidFill>
              </a:rPr>
              <a:t> дают возможность сообщить средству синтаксического анализа, что среди символов, содержащихся в разделе </a:t>
            </a:r>
            <a:r>
              <a:rPr lang="ru-RU" sz="1100" b="1" dirty="0">
                <a:solidFill>
                  <a:srgbClr val="000099"/>
                </a:solidFill>
              </a:rPr>
              <a:t>CDATA</a:t>
            </a:r>
            <a:r>
              <a:rPr lang="ru-RU" sz="1100" dirty="0">
                <a:solidFill>
                  <a:srgbClr val="000099"/>
                </a:solidFill>
              </a:rPr>
              <a:t>, отсутствует разметка. Это упрощает создание документов с разделами, в которых могут появиться отдельные символы разметки, но на самом деле разметки нет. В разделы </a:t>
            </a:r>
            <a:r>
              <a:rPr lang="ru-RU" sz="1100" b="1" dirty="0">
                <a:solidFill>
                  <a:srgbClr val="000099"/>
                </a:solidFill>
              </a:rPr>
              <a:t>CDATA</a:t>
            </a:r>
            <a:r>
              <a:rPr lang="ru-RU" sz="1100" dirty="0">
                <a:solidFill>
                  <a:srgbClr val="000099"/>
                </a:solidFill>
              </a:rPr>
              <a:t> часто помещают содержимое на языке сценариев, а также образцы содержимого XML и HTML.</a:t>
            </a:r>
          </a:p>
          <a:p>
            <a:pPr lvl="0" algn="just">
              <a:lnSpc>
                <a:spcPct val="90000"/>
              </a:lnSpc>
            </a:pPr>
            <a:r>
              <a:rPr lang="ru-RU" sz="1100" dirty="0">
                <a:solidFill>
                  <a:srgbClr val="000099"/>
                </a:solidFill>
              </a:rPr>
              <a:t>Раздел </a:t>
            </a:r>
            <a:r>
              <a:rPr lang="ru-RU" sz="1100" b="1" dirty="0">
                <a:solidFill>
                  <a:srgbClr val="000099"/>
                </a:solidFill>
              </a:rPr>
              <a:t>CDATA</a:t>
            </a:r>
            <a:r>
              <a:rPr lang="ru-RU" sz="1100" dirty="0">
                <a:solidFill>
                  <a:srgbClr val="000099"/>
                </a:solidFill>
              </a:rPr>
              <a:t> в схеме документа использует следующую конструкцию</a:t>
            </a:r>
            <a:r>
              <a:rPr lang="ru-RU" sz="1100" dirty="0" smtClean="0">
                <a:solidFill>
                  <a:srgbClr val="000099"/>
                </a:solidFill>
              </a:rPr>
              <a:t>:</a:t>
            </a:r>
          </a:p>
          <a:p>
            <a:pPr lvl="0" algn="just">
              <a:lnSpc>
                <a:spcPct val="90000"/>
              </a:lnSpc>
            </a:pPr>
            <a:endParaRPr lang="ru-RU" sz="300" dirty="0">
              <a:solidFill>
                <a:srgbClr val="000099"/>
              </a:solidFill>
            </a:endParaRPr>
          </a:p>
          <a:p>
            <a:pPr lvl="0" algn="just">
              <a:lnSpc>
                <a:spcPct val="90000"/>
              </a:lnSpc>
            </a:pPr>
            <a:r>
              <a:rPr lang="ru-RU" sz="1100" b="1" dirty="0">
                <a:solidFill>
                  <a:srgbClr val="000099"/>
                </a:solidFill>
              </a:rPr>
              <a:t>&lt;![CDATA[</a:t>
            </a:r>
            <a:r>
              <a:rPr lang="ru-RU" sz="1100" b="1" i="1" dirty="0" err="1">
                <a:solidFill>
                  <a:srgbClr val="CC3300"/>
                </a:solidFill>
              </a:rPr>
              <a:t>Some</a:t>
            </a:r>
            <a:r>
              <a:rPr lang="ru-RU" sz="1100" b="1" i="1" dirty="0">
                <a:solidFill>
                  <a:srgbClr val="CC3300"/>
                </a:solidFill>
              </a:rPr>
              <a:t> </a:t>
            </a:r>
            <a:r>
              <a:rPr lang="ru-RU" sz="1100" b="1" i="1" dirty="0" err="1">
                <a:solidFill>
                  <a:srgbClr val="CC3300"/>
                </a:solidFill>
              </a:rPr>
              <a:t>information</a:t>
            </a:r>
            <a:r>
              <a:rPr lang="ru-RU" sz="1100" b="1" i="1" dirty="0">
                <a:solidFill>
                  <a:srgbClr val="CC3300"/>
                </a:solidFill>
              </a:rPr>
              <a:t> </a:t>
            </a:r>
            <a:r>
              <a:rPr lang="ru-RU" sz="1100" b="1" i="1" dirty="0" err="1">
                <a:solidFill>
                  <a:srgbClr val="CC3300"/>
                </a:solidFill>
              </a:rPr>
              <a:t>using</a:t>
            </a:r>
            <a:r>
              <a:rPr lang="ru-RU" sz="1100" b="1" i="1" dirty="0">
                <a:solidFill>
                  <a:srgbClr val="CC3300"/>
                </a:solidFill>
              </a:rPr>
              <a:t> &lt;, </a:t>
            </a:r>
            <a:r>
              <a:rPr lang="ru-RU" sz="1100" b="1" i="1" dirty="0" smtClean="0">
                <a:solidFill>
                  <a:srgbClr val="CC3300"/>
                </a:solidFill>
              </a:rPr>
              <a:t>&gt;,</a:t>
            </a:r>
            <a:r>
              <a:rPr lang="ru-RU" sz="1100" b="1" dirty="0" smtClean="0">
                <a:solidFill>
                  <a:srgbClr val="000099"/>
                </a:solidFill>
              </a:rPr>
              <a:t>]]&gt;</a:t>
            </a:r>
          </a:p>
          <a:p>
            <a:pPr lvl="0" algn="just">
              <a:lnSpc>
                <a:spcPct val="90000"/>
              </a:lnSpc>
            </a:pPr>
            <a:endParaRPr lang="ru-RU" sz="300" dirty="0">
              <a:solidFill>
                <a:srgbClr val="000099"/>
              </a:solidFill>
            </a:endParaRPr>
          </a:p>
          <a:p>
            <a:pPr lvl="0" algn="just">
              <a:lnSpc>
                <a:spcPct val="90000"/>
              </a:lnSpc>
            </a:pPr>
            <a:r>
              <a:rPr lang="ru-RU" sz="1100" dirty="0">
                <a:solidFill>
                  <a:srgbClr val="000099"/>
                </a:solidFill>
              </a:rPr>
              <a:t>При обнаружении начального тега </a:t>
            </a:r>
            <a:r>
              <a:rPr lang="ru-RU" sz="1100" b="1" dirty="0">
                <a:solidFill>
                  <a:srgbClr val="000099"/>
                </a:solidFill>
              </a:rPr>
              <a:t>&lt;![CDATA[</a:t>
            </a:r>
            <a:r>
              <a:rPr lang="ru-RU" sz="1100" dirty="0">
                <a:solidFill>
                  <a:srgbClr val="000099"/>
                </a:solidFill>
              </a:rPr>
              <a:t>, средство синтаксического анализа XML рассматривает все последующее содержимое как символы, не пытаясь интерпретировать их как разметку элемента или сущности. Ссылки на символы в разделах </a:t>
            </a:r>
            <a:r>
              <a:rPr lang="ru-RU" sz="1100" b="1" dirty="0">
                <a:solidFill>
                  <a:srgbClr val="000099"/>
                </a:solidFill>
              </a:rPr>
              <a:t>CDATA</a:t>
            </a:r>
            <a:r>
              <a:rPr lang="ru-RU" sz="1100" dirty="0">
                <a:solidFill>
                  <a:srgbClr val="000099"/>
                </a:solidFill>
              </a:rPr>
              <a:t> не работают. Обнаружив завершающий тег </a:t>
            </a:r>
            <a:r>
              <a:rPr lang="ru-RU" sz="1100" b="1" dirty="0">
                <a:solidFill>
                  <a:srgbClr val="000099"/>
                </a:solidFill>
              </a:rPr>
              <a:t>]]&gt;</a:t>
            </a:r>
            <a:r>
              <a:rPr lang="ru-RU" sz="1100" dirty="0">
                <a:solidFill>
                  <a:srgbClr val="000099"/>
                </a:solidFill>
              </a:rPr>
              <a:t>, средство синтаксического анализа возобновляет нормальный синтаксический анализ. Например, в XML-документ можно включить любой из приведенных далее разделов </a:t>
            </a:r>
            <a:r>
              <a:rPr lang="ru-RU" sz="1100" b="1" dirty="0">
                <a:solidFill>
                  <a:srgbClr val="000099"/>
                </a:solidFill>
              </a:rPr>
              <a:t>CDATA</a:t>
            </a:r>
            <a:r>
              <a:rPr lang="ru-RU" sz="1100" dirty="0">
                <a:solidFill>
                  <a:srgbClr val="000099"/>
                </a:solidFill>
              </a:rPr>
              <a:t>, и средство синтаксического анализа не воспримет их как ошибочные. </a:t>
            </a:r>
            <a:endParaRPr lang="ru-RU" sz="1100" dirty="0" smtClean="0">
              <a:solidFill>
                <a:srgbClr val="000099"/>
              </a:solidFill>
            </a:endParaRPr>
          </a:p>
          <a:p>
            <a:pPr lvl="0" algn="just">
              <a:lnSpc>
                <a:spcPct val="90000"/>
              </a:lnSpc>
            </a:pPr>
            <a:endParaRPr lang="ru-RU" sz="300" dirty="0" smtClean="0">
              <a:solidFill>
                <a:srgbClr val="000099"/>
              </a:solidFill>
            </a:endParaRPr>
          </a:p>
          <a:p>
            <a:pPr lvl="0" algn="just">
              <a:lnSpc>
                <a:spcPct val="90000"/>
              </a:lnSpc>
            </a:pPr>
            <a:r>
              <a:rPr lang="ru-RU" sz="1000" b="1" dirty="0" smtClean="0">
                <a:solidFill>
                  <a:srgbClr val="000099"/>
                </a:solidFill>
              </a:rPr>
              <a:t>&lt;![</a:t>
            </a:r>
            <a:r>
              <a:rPr lang="ru-RU" sz="1000" b="1" dirty="0">
                <a:solidFill>
                  <a:srgbClr val="000099"/>
                </a:solidFill>
              </a:rPr>
              <a:t>CDATA[</a:t>
            </a:r>
            <a:r>
              <a:rPr lang="ru-RU" sz="1000" b="1" i="1" dirty="0">
                <a:solidFill>
                  <a:srgbClr val="CC3300"/>
                </a:solidFill>
              </a:rPr>
              <a:t>&lt;/</a:t>
            </a:r>
            <a:r>
              <a:rPr lang="ru-RU" sz="1000" b="1" i="1" dirty="0" err="1">
                <a:solidFill>
                  <a:srgbClr val="CC3300"/>
                </a:solidFill>
              </a:rPr>
              <a:t>this</a:t>
            </a:r>
            <a:r>
              <a:rPr lang="ru-RU" sz="1000" b="1" i="1" dirty="0">
                <a:solidFill>
                  <a:srgbClr val="CC3300"/>
                </a:solidFill>
              </a:rPr>
              <a:t> </a:t>
            </a:r>
            <a:r>
              <a:rPr lang="ru-RU" sz="1000" b="1" i="1" dirty="0" err="1">
                <a:solidFill>
                  <a:srgbClr val="CC3300"/>
                </a:solidFill>
              </a:rPr>
              <a:t>is</a:t>
            </a:r>
            <a:r>
              <a:rPr lang="ru-RU" sz="1000" b="1" i="1" dirty="0">
                <a:solidFill>
                  <a:srgbClr val="CC3300"/>
                </a:solidFill>
              </a:rPr>
              <a:t> </a:t>
            </a:r>
            <a:r>
              <a:rPr lang="ru-RU" sz="1000" b="1" i="1" dirty="0" err="1">
                <a:solidFill>
                  <a:srgbClr val="CC3300"/>
                </a:solidFill>
              </a:rPr>
              <a:t>malformed</a:t>
            </a:r>
            <a:r>
              <a:rPr lang="ru-RU" sz="1000" b="1" i="1" dirty="0">
                <a:solidFill>
                  <a:srgbClr val="CC3300"/>
                </a:solidFill>
              </a:rPr>
              <a:t>!&lt;/</a:t>
            </a:r>
            <a:r>
              <a:rPr lang="ru-RU" sz="1000" b="1" i="1" dirty="0" err="1">
                <a:solidFill>
                  <a:srgbClr val="CC3300"/>
                </a:solidFill>
              </a:rPr>
              <a:t>malformed</a:t>
            </a:r>
            <a:r>
              <a:rPr lang="ru-RU" sz="1000" b="1" i="1" dirty="0">
                <a:solidFill>
                  <a:srgbClr val="CC3300"/>
                </a:solidFill>
              </a:rPr>
              <a:t>&lt;/</a:t>
            </a:r>
            <a:r>
              <a:rPr lang="ru-RU" sz="1000" b="1" i="1" dirty="0" err="1">
                <a:solidFill>
                  <a:srgbClr val="CC3300"/>
                </a:solidFill>
              </a:rPr>
              <a:t>malformed</a:t>
            </a:r>
            <a:r>
              <a:rPr lang="ru-RU" sz="1000" b="1" i="1" dirty="0">
                <a:solidFill>
                  <a:srgbClr val="CC3300"/>
                </a:solidFill>
              </a:rPr>
              <a:t> &amp; </a:t>
            </a:r>
            <a:r>
              <a:rPr lang="ru-RU" sz="1000" b="1" i="1" dirty="0" err="1">
                <a:solidFill>
                  <a:srgbClr val="CC3300"/>
                </a:solidFill>
              </a:rPr>
              <a:t>worse</a:t>
            </a:r>
            <a:r>
              <a:rPr lang="ru-RU" sz="1000" b="1" i="1" dirty="0" smtClean="0">
                <a:solidFill>
                  <a:srgbClr val="CC3300"/>
                </a:solidFill>
              </a:rPr>
              <a:t>&gt;</a:t>
            </a:r>
            <a:r>
              <a:rPr lang="ru-RU" sz="1000" b="1" dirty="0" smtClean="0">
                <a:solidFill>
                  <a:srgbClr val="000099"/>
                </a:solidFill>
              </a:rPr>
              <a:t>]]&gt;</a:t>
            </a:r>
          </a:p>
          <a:p>
            <a:pPr lvl="0" algn="just">
              <a:lnSpc>
                <a:spcPct val="90000"/>
              </a:lnSpc>
            </a:pPr>
            <a:endParaRPr lang="ru-RU" sz="300" b="1" dirty="0">
              <a:solidFill>
                <a:srgbClr val="000099"/>
              </a:solidFill>
            </a:endParaRPr>
          </a:p>
          <a:p>
            <a:pPr lvl="0" algn="just">
              <a:lnSpc>
                <a:spcPct val="90000"/>
              </a:lnSpc>
            </a:pPr>
            <a:r>
              <a:rPr lang="ru-RU" sz="1000" b="1" dirty="0">
                <a:solidFill>
                  <a:srgbClr val="009900"/>
                </a:solidFill>
              </a:rPr>
              <a:t>и</a:t>
            </a:r>
            <a:r>
              <a:rPr lang="ru-RU" sz="1000" b="1" dirty="0" smtClean="0">
                <a:solidFill>
                  <a:srgbClr val="009900"/>
                </a:solidFill>
              </a:rPr>
              <a:t>ли</a:t>
            </a:r>
          </a:p>
          <a:p>
            <a:pPr lvl="0" algn="just">
              <a:lnSpc>
                <a:spcPct val="90000"/>
              </a:lnSpc>
            </a:pPr>
            <a:endParaRPr lang="ru-RU" sz="300" b="1" dirty="0">
              <a:solidFill>
                <a:srgbClr val="000099"/>
              </a:solidFill>
            </a:endParaRPr>
          </a:p>
          <a:p>
            <a:pPr lvl="0" algn="just">
              <a:lnSpc>
                <a:spcPct val="90000"/>
              </a:lnSpc>
            </a:pPr>
            <a:r>
              <a:rPr lang="ru-RU" sz="1100" b="1" dirty="0">
                <a:solidFill>
                  <a:srgbClr val="000099"/>
                </a:solidFill>
              </a:rPr>
              <a:t>&lt;</a:t>
            </a:r>
            <a:r>
              <a:rPr lang="ru-RU" sz="1100" b="1" dirty="0" err="1">
                <a:solidFill>
                  <a:srgbClr val="000099"/>
                </a:solidFill>
              </a:rPr>
              <a:t>script</a:t>
            </a:r>
            <a:r>
              <a:rPr lang="ru-RU" sz="1100" b="1" dirty="0" smtClean="0">
                <a:solidFill>
                  <a:srgbClr val="000099"/>
                </a:solidFill>
              </a:rPr>
              <a:t>&gt; &lt;![CDATA[</a:t>
            </a:r>
            <a:r>
              <a:rPr lang="ru-RU" sz="1100" dirty="0" smtClean="0">
                <a:solidFill>
                  <a:srgbClr val="000099"/>
                </a:solidFill>
              </a:rPr>
              <a:t> </a:t>
            </a:r>
            <a:r>
              <a:rPr lang="ru-RU" sz="1100" b="1" i="1" dirty="0" err="1" smtClean="0">
                <a:solidFill>
                  <a:srgbClr val="CC3300"/>
                </a:solidFill>
              </a:rPr>
              <a:t>function</a:t>
            </a:r>
            <a:r>
              <a:rPr lang="ru-RU" sz="1100" b="1" i="1" dirty="0" smtClean="0">
                <a:solidFill>
                  <a:srgbClr val="CC3300"/>
                </a:solidFill>
              </a:rPr>
              <a:t> </a:t>
            </a:r>
            <a:r>
              <a:rPr lang="ru-RU" sz="1100" b="1" i="1" dirty="0" err="1" smtClean="0">
                <a:solidFill>
                  <a:srgbClr val="CC3300"/>
                </a:solidFill>
              </a:rPr>
              <a:t>matchwo</a:t>
            </a:r>
            <a:r>
              <a:rPr lang="ru-RU" sz="1100" b="1" i="1" dirty="0" smtClean="0">
                <a:solidFill>
                  <a:srgbClr val="CC3300"/>
                </a:solidFill>
              </a:rPr>
              <a:t>(</a:t>
            </a:r>
            <a:r>
              <a:rPr lang="ru-RU" sz="1100" b="1" i="1" dirty="0" err="1" smtClean="0">
                <a:solidFill>
                  <a:srgbClr val="CC3300"/>
                </a:solidFill>
              </a:rPr>
              <a:t>a,b</a:t>
            </a:r>
            <a:r>
              <a:rPr lang="ru-RU" sz="1100" b="1" i="1" dirty="0" smtClean="0">
                <a:solidFill>
                  <a:srgbClr val="CC3300"/>
                </a:solidFill>
              </a:rPr>
              <a:t>)</a:t>
            </a:r>
          </a:p>
          <a:p>
            <a:pPr lvl="0" algn="just">
              <a:lnSpc>
                <a:spcPct val="90000"/>
              </a:lnSpc>
            </a:pPr>
            <a:r>
              <a:rPr lang="ru-RU" sz="1100" b="1" i="1" dirty="0" smtClean="0">
                <a:solidFill>
                  <a:srgbClr val="CC3300"/>
                </a:solidFill>
              </a:rPr>
              <a:t>	         {</a:t>
            </a:r>
            <a:endParaRPr lang="ru-RU" sz="1100" b="1" i="1" dirty="0">
              <a:solidFill>
                <a:srgbClr val="CC3300"/>
              </a:solidFill>
            </a:endParaRPr>
          </a:p>
          <a:p>
            <a:pPr lvl="0" algn="just">
              <a:lnSpc>
                <a:spcPct val="90000"/>
              </a:lnSpc>
            </a:pPr>
            <a:r>
              <a:rPr lang="ru-RU" sz="1100" b="1" i="1" dirty="0">
                <a:solidFill>
                  <a:srgbClr val="CC3300"/>
                </a:solidFill>
              </a:rPr>
              <a:t>	</a:t>
            </a:r>
            <a:r>
              <a:rPr lang="ru-RU" sz="1100" b="1" i="1" dirty="0" smtClean="0">
                <a:solidFill>
                  <a:srgbClr val="CC3300"/>
                </a:solidFill>
              </a:rPr>
              <a:t>	</a:t>
            </a:r>
            <a:r>
              <a:rPr lang="ru-RU" sz="1100" b="1" i="1" dirty="0" err="1" smtClean="0">
                <a:solidFill>
                  <a:srgbClr val="CC3300"/>
                </a:solidFill>
              </a:rPr>
              <a:t>if</a:t>
            </a:r>
            <a:r>
              <a:rPr lang="ru-RU" sz="1100" b="1" i="1" dirty="0" smtClean="0">
                <a:solidFill>
                  <a:srgbClr val="CC3300"/>
                </a:solidFill>
              </a:rPr>
              <a:t> </a:t>
            </a:r>
            <a:r>
              <a:rPr lang="ru-RU" sz="1100" b="1" i="1" dirty="0">
                <a:solidFill>
                  <a:srgbClr val="CC3300"/>
                </a:solidFill>
              </a:rPr>
              <a:t>(a &lt; b &amp;&amp; a &lt; 0) </a:t>
            </a:r>
            <a:r>
              <a:rPr lang="ru-RU" sz="1100" b="1" i="1" dirty="0" err="1">
                <a:solidFill>
                  <a:srgbClr val="CC3300"/>
                </a:solidFill>
              </a:rPr>
              <a:t>then</a:t>
            </a:r>
            <a:endParaRPr lang="ru-RU" sz="1100" b="1" i="1" dirty="0">
              <a:solidFill>
                <a:srgbClr val="CC3300"/>
              </a:solidFill>
            </a:endParaRPr>
          </a:p>
          <a:p>
            <a:pPr lvl="0" algn="just">
              <a:lnSpc>
                <a:spcPct val="90000"/>
              </a:lnSpc>
            </a:pPr>
            <a:r>
              <a:rPr lang="ru-RU" sz="1100" b="1" i="1" dirty="0" smtClean="0">
                <a:solidFill>
                  <a:srgbClr val="CC3300"/>
                </a:solidFill>
              </a:rPr>
              <a:t>		{</a:t>
            </a:r>
            <a:endParaRPr lang="ru-RU" sz="1100" b="1" i="1" dirty="0">
              <a:solidFill>
                <a:srgbClr val="CC3300"/>
              </a:solidFill>
            </a:endParaRPr>
          </a:p>
          <a:p>
            <a:pPr lvl="0" algn="just">
              <a:lnSpc>
                <a:spcPct val="90000"/>
              </a:lnSpc>
            </a:pPr>
            <a:r>
              <a:rPr lang="ru-RU" sz="1100" b="1" i="1" dirty="0" smtClean="0">
                <a:solidFill>
                  <a:srgbClr val="CC3300"/>
                </a:solidFill>
              </a:rPr>
              <a:t>			</a:t>
            </a:r>
            <a:r>
              <a:rPr lang="ru-RU" sz="1100" b="1" i="1" dirty="0" err="1" smtClean="0">
                <a:solidFill>
                  <a:srgbClr val="CC3300"/>
                </a:solidFill>
              </a:rPr>
              <a:t>return</a:t>
            </a:r>
            <a:r>
              <a:rPr lang="ru-RU" sz="1100" b="1" i="1" dirty="0" smtClean="0">
                <a:solidFill>
                  <a:srgbClr val="CC3300"/>
                </a:solidFill>
              </a:rPr>
              <a:t> </a:t>
            </a:r>
            <a:r>
              <a:rPr lang="ru-RU" sz="1100" b="1" i="1" dirty="0">
                <a:solidFill>
                  <a:srgbClr val="CC3300"/>
                </a:solidFill>
              </a:rPr>
              <a:t>1; }</a:t>
            </a:r>
          </a:p>
          <a:p>
            <a:pPr lvl="0" algn="just">
              <a:lnSpc>
                <a:spcPct val="90000"/>
              </a:lnSpc>
            </a:pPr>
            <a:r>
              <a:rPr lang="ru-RU" sz="1100" b="1" i="1" dirty="0" smtClean="0">
                <a:solidFill>
                  <a:srgbClr val="CC3300"/>
                </a:solidFill>
              </a:rPr>
              <a:t>		</a:t>
            </a:r>
            <a:r>
              <a:rPr lang="ru-RU" sz="1100" b="1" i="1" dirty="0" err="1" smtClean="0">
                <a:solidFill>
                  <a:srgbClr val="CC3300"/>
                </a:solidFill>
              </a:rPr>
              <a:t>else</a:t>
            </a:r>
            <a:endParaRPr lang="ru-RU" sz="1100" b="1" i="1" dirty="0">
              <a:solidFill>
                <a:srgbClr val="CC3300"/>
              </a:solidFill>
            </a:endParaRPr>
          </a:p>
          <a:p>
            <a:pPr lvl="0" algn="just">
              <a:lnSpc>
                <a:spcPct val="90000"/>
              </a:lnSpc>
            </a:pPr>
            <a:r>
              <a:rPr lang="ru-RU" sz="1100" b="1" i="1" dirty="0" smtClean="0">
                <a:solidFill>
                  <a:srgbClr val="CC3300"/>
                </a:solidFill>
              </a:rPr>
              <a:t>		{</a:t>
            </a:r>
            <a:endParaRPr lang="ru-RU" sz="1100" b="1" i="1" dirty="0">
              <a:solidFill>
                <a:srgbClr val="CC3300"/>
              </a:solidFill>
            </a:endParaRPr>
          </a:p>
          <a:p>
            <a:pPr lvl="0" algn="just">
              <a:lnSpc>
                <a:spcPct val="90000"/>
              </a:lnSpc>
            </a:pPr>
            <a:r>
              <a:rPr lang="ru-RU" sz="1100" b="1" i="1" dirty="0" smtClean="0">
                <a:solidFill>
                  <a:srgbClr val="CC3300"/>
                </a:solidFill>
              </a:rPr>
              <a:t>		</a:t>
            </a:r>
            <a:r>
              <a:rPr lang="ru-RU" sz="1100" b="1" i="1" dirty="0" err="1" smtClean="0">
                <a:solidFill>
                  <a:srgbClr val="CC3300"/>
                </a:solidFill>
              </a:rPr>
              <a:t>return</a:t>
            </a:r>
            <a:r>
              <a:rPr lang="ru-RU" sz="1100" b="1" i="1" dirty="0" smtClean="0">
                <a:solidFill>
                  <a:srgbClr val="CC3300"/>
                </a:solidFill>
              </a:rPr>
              <a:t> 0}</a:t>
            </a:r>
            <a:endParaRPr lang="ru-RU" sz="1100" b="1" i="1" dirty="0">
              <a:solidFill>
                <a:srgbClr val="CC3300"/>
              </a:solidFill>
            </a:endParaRPr>
          </a:p>
          <a:p>
            <a:pPr lvl="0" algn="just">
              <a:lnSpc>
                <a:spcPct val="90000"/>
              </a:lnSpc>
            </a:pPr>
            <a:r>
              <a:rPr lang="ru-RU" sz="1100" b="1" i="1" dirty="0" smtClean="0">
                <a:solidFill>
                  <a:srgbClr val="CC3300"/>
                </a:solidFill>
              </a:rPr>
              <a:t>		}</a:t>
            </a:r>
            <a:r>
              <a:rPr lang="ru-RU" sz="1100" b="1" dirty="0" smtClean="0">
                <a:solidFill>
                  <a:srgbClr val="000099"/>
                </a:solidFill>
              </a:rPr>
              <a:t>]]&gt;</a:t>
            </a:r>
            <a:endParaRPr lang="ru-RU" sz="1100" b="1" dirty="0">
              <a:solidFill>
                <a:srgbClr val="000099"/>
              </a:solidFill>
            </a:endParaRPr>
          </a:p>
          <a:p>
            <a:pPr lvl="0" algn="just">
              <a:lnSpc>
                <a:spcPct val="90000"/>
              </a:lnSpc>
            </a:pPr>
            <a:r>
              <a:rPr lang="ru-RU" sz="1100" b="1" dirty="0">
                <a:solidFill>
                  <a:srgbClr val="000099"/>
                </a:solidFill>
              </a:rPr>
              <a:t>&lt;/</a:t>
            </a:r>
            <a:r>
              <a:rPr lang="ru-RU" sz="1100" b="1" dirty="0" err="1">
                <a:solidFill>
                  <a:srgbClr val="000099"/>
                </a:solidFill>
              </a:rPr>
              <a:t>script</a:t>
            </a:r>
            <a:r>
              <a:rPr lang="ru-RU" sz="1100" b="1" dirty="0">
                <a:solidFill>
                  <a:srgbClr val="000099"/>
                </a:solidFill>
              </a:rPr>
              <a:t>&gt;</a:t>
            </a:r>
          </a:p>
        </p:txBody>
      </p:sp>
      <p:sp>
        <p:nvSpPr>
          <p:cNvPr id="3" name="Прямоугольник 2"/>
          <p:cNvSpPr/>
          <p:nvPr/>
        </p:nvSpPr>
        <p:spPr>
          <a:xfrm>
            <a:off x="4569801" y="3147814"/>
            <a:ext cx="4572000" cy="1463478"/>
          </a:xfrm>
          <a:prstGeom prst="rect">
            <a:avLst/>
          </a:prstGeom>
        </p:spPr>
        <p:txBody>
          <a:bodyPr>
            <a:spAutoFit/>
          </a:bodyPr>
          <a:lstStyle/>
          <a:p>
            <a:pPr lvl="0" algn="just">
              <a:lnSpc>
                <a:spcPct val="90000"/>
              </a:lnSpc>
            </a:pPr>
            <a:r>
              <a:rPr lang="ru-RU" sz="1100" dirty="0">
                <a:solidFill>
                  <a:srgbClr val="000099"/>
                </a:solidFill>
              </a:rPr>
              <a:t>Содержимое разделов </a:t>
            </a:r>
            <a:r>
              <a:rPr lang="ru-RU" sz="1100" b="1" dirty="0">
                <a:solidFill>
                  <a:srgbClr val="000099"/>
                </a:solidFill>
              </a:rPr>
              <a:t>CDATA</a:t>
            </a:r>
            <a:r>
              <a:rPr lang="ru-RU" sz="1100" dirty="0">
                <a:solidFill>
                  <a:srgbClr val="000099"/>
                </a:solidFill>
              </a:rPr>
              <a:t> может содержать только символы, разрешенные для содержимого XML; нельзя экранировать таким образом управляющие символы и символы совместимости. Кроме того, в раздел </a:t>
            </a:r>
            <a:r>
              <a:rPr lang="ru-RU" sz="1100" b="1" dirty="0">
                <a:solidFill>
                  <a:srgbClr val="000099"/>
                </a:solidFill>
              </a:rPr>
              <a:t>CDATA</a:t>
            </a:r>
            <a:r>
              <a:rPr lang="ru-RU" sz="1100" dirty="0">
                <a:solidFill>
                  <a:srgbClr val="000099"/>
                </a:solidFill>
              </a:rPr>
              <a:t> не может входить последовательность </a:t>
            </a:r>
            <a:r>
              <a:rPr lang="ru-RU" sz="1100" b="1" dirty="0">
                <a:solidFill>
                  <a:srgbClr val="000099"/>
                </a:solidFill>
              </a:rPr>
              <a:t>]]&gt;</a:t>
            </a:r>
            <a:r>
              <a:rPr lang="ru-RU" sz="1100" dirty="0">
                <a:solidFill>
                  <a:srgbClr val="000099"/>
                </a:solidFill>
              </a:rPr>
              <a:t>, поскольку эти символы означают завершение раздела. Это значит, что разделы </a:t>
            </a:r>
            <a:r>
              <a:rPr lang="ru-RU" sz="1100" b="1" dirty="0">
                <a:solidFill>
                  <a:srgbClr val="000099"/>
                </a:solidFill>
              </a:rPr>
              <a:t>CDATA</a:t>
            </a:r>
            <a:r>
              <a:rPr lang="ru-RU" sz="1100" dirty="0">
                <a:solidFill>
                  <a:srgbClr val="000099"/>
                </a:solidFill>
              </a:rPr>
              <a:t> </a:t>
            </a:r>
            <a:r>
              <a:rPr lang="ru-RU" sz="1100" u="sng" dirty="0">
                <a:solidFill>
                  <a:srgbClr val="000099"/>
                </a:solidFill>
              </a:rPr>
              <a:t>не могут быть вложенными друг в друга</a:t>
            </a:r>
            <a:r>
              <a:rPr lang="ru-RU" sz="1100" dirty="0">
                <a:solidFill>
                  <a:srgbClr val="000099"/>
                </a:solidFill>
              </a:rPr>
              <a:t>. Эта последовательность также используется в некоторых сценариях. В сценариях обычно можно вместо последовательности ]]&gt; использовать ] ]&gt;.</a:t>
            </a:r>
          </a:p>
        </p:txBody>
      </p:sp>
    </p:spTree>
    <p:extLst>
      <p:ext uri="{BB962C8B-B14F-4D97-AF65-F5344CB8AC3E}">
        <p14:creationId xmlns:p14="http://schemas.microsoft.com/office/powerpoint/2010/main" val="1523364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smtClean="0">
                <a:solidFill>
                  <a:srgbClr val="000099"/>
                </a:solidFill>
              </a:rPr>
              <a:t>Ссылки на символы или сущности в </a:t>
            </a:r>
            <a:r>
              <a:rPr lang="en-US" sz="2000" b="1" dirty="0" smtClean="0">
                <a:solidFill>
                  <a:srgbClr val="000099"/>
                </a:solidFill>
              </a:rPr>
              <a:t>XML</a:t>
            </a:r>
            <a:endParaRPr lang="ru-RU" sz="2000" b="1" dirty="0">
              <a:solidFill>
                <a:srgbClr val="000099"/>
              </a:solidFill>
            </a:endParaRPr>
          </a:p>
        </p:txBody>
      </p:sp>
      <p:sp>
        <p:nvSpPr>
          <p:cNvPr id="5" name="Прямоугольник 4"/>
          <p:cNvSpPr/>
          <p:nvPr/>
        </p:nvSpPr>
        <p:spPr>
          <a:xfrm>
            <a:off x="0" y="461651"/>
            <a:ext cx="9144000" cy="4122667"/>
          </a:xfrm>
          <a:prstGeom prst="rect">
            <a:avLst/>
          </a:prstGeom>
        </p:spPr>
        <p:txBody>
          <a:bodyPr wrap="square">
            <a:spAutoFit/>
          </a:bodyPr>
          <a:lstStyle/>
          <a:p>
            <a:pPr lvl="0" algn="just">
              <a:lnSpc>
                <a:spcPct val="90000"/>
              </a:lnSpc>
            </a:pPr>
            <a:r>
              <a:rPr lang="ru-RU" sz="1150" dirty="0" smtClean="0">
                <a:solidFill>
                  <a:srgbClr val="000099"/>
                </a:solidFill>
              </a:rPr>
              <a:t>Помимо </a:t>
            </a:r>
            <a:r>
              <a:rPr lang="ru-RU" sz="1150" dirty="0" err="1">
                <a:solidFill>
                  <a:srgbClr val="000099"/>
                </a:solidFill>
              </a:rPr>
              <a:t>непарсируемых</a:t>
            </a:r>
            <a:r>
              <a:rPr lang="ru-RU" sz="1150" dirty="0">
                <a:solidFill>
                  <a:srgbClr val="000099"/>
                </a:solidFill>
              </a:rPr>
              <a:t> данных в XML-тексте можно использовать ссылки на символы и сущности. Ссылки на символы и сущности позволяют включать данные в XML-документ, ссылаясь на них, вместо того чтобы вводить символы в документ напрямую. Такой способ удобно применять в следующих ситуациях:</a:t>
            </a:r>
          </a:p>
          <a:p>
            <a:pPr marL="171450" lvl="0" indent="-171450" algn="just">
              <a:lnSpc>
                <a:spcPct val="90000"/>
              </a:lnSpc>
              <a:buFont typeface="Arial" pitchFamily="34" charset="0"/>
              <a:buChar char="•"/>
            </a:pPr>
            <a:r>
              <a:rPr lang="ru-RU" sz="1150" dirty="0" smtClean="0">
                <a:solidFill>
                  <a:srgbClr val="000099"/>
                </a:solidFill>
              </a:rPr>
              <a:t>Символы </a:t>
            </a:r>
            <a:r>
              <a:rPr lang="ru-RU" sz="1150" dirty="0">
                <a:solidFill>
                  <a:srgbClr val="000099"/>
                </a:solidFill>
              </a:rPr>
              <a:t>нельзя ввести в документ напрямую, так как они будут интерпретироваться как разметка.</a:t>
            </a:r>
          </a:p>
          <a:p>
            <a:pPr marL="171450" lvl="0" indent="-171450" algn="just">
              <a:lnSpc>
                <a:spcPct val="90000"/>
              </a:lnSpc>
              <a:buFont typeface="Arial" pitchFamily="34" charset="0"/>
              <a:buChar char="•"/>
            </a:pPr>
            <a:r>
              <a:rPr lang="ru-RU" sz="1150" dirty="0" smtClean="0">
                <a:solidFill>
                  <a:srgbClr val="000099"/>
                </a:solidFill>
              </a:rPr>
              <a:t>Символы </a:t>
            </a:r>
            <a:r>
              <a:rPr lang="ru-RU" sz="1150" dirty="0">
                <a:solidFill>
                  <a:srgbClr val="000099"/>
                </a:solidFill>
              </a:rPr>
              <a:t>нельзя ввести в документ напрямую из-за ограничений устройства ввода.</a:t>
            </a:r>
          </a:p>
          <a:p>
            <a:pPr marL="171450" lvl="0" indent="-171450" algn="just">
              <a:lnSpc>
                <a:spcPct val="90000"/>
              </a:lnSpc>
              <a:buFont typeface="Arial" pitchFamily="34" charset="0"/>
              <a:buChar char="•"/>
            </a:pPr>
            <a:r>
              <a:rPr lang="ru-RU" sz="1150" dirty="0" smtClean="0">
                <a:solidFill>
                  <a:srgbClr val="000099"/>
                </a:solidFill>
              </a:rPr>
              <a:t>Невозможна </a:t>
            </a:r>
            <a:r>
              <a:rPr lang="ru-RU" sz="1150" dirty="0">
                <a:solidFill>
                  <a:srgbClr val="000099"/>
                </a:solidFill>
              </a:rPr>
              <a:t>надежная передача символов через процессор, ограниченный однобайтными символами</a:t>
            </a:r>
            <a:r>
              <a:rPr lang="ru-RU" sz="1150" dirty="0" smtClean="0">
                <a:solidFill>
                  <a:srgbClr val="000099"/>
                </a:solidFill>
              </a:rPr>
              <a:t>.</a:t>
            </a:r>
          </a:p>
          <a:p>
            <a:pPr marL="171450" lvl="0" indent="-171450" algn="just">
              <a:lnSpc>
                <a:spcPct val="90000"/>
              </a:lnSpc>
              <a:buFont typeface="Arial" pitchFamily="34" charset="0"/>
              <a:buChar char="•"/>
            </a:pPr>
            <a:r>
              <a:rPr lang="ru-RU" sz="1150" dirty="0">
                <a:solidFill>
                  <a:srgbClr val="000099"/>
                </a:solidFill>
              </a:rPr>
              <a:t>Символьная строка или фрагмент документа часто повторяются и могут быть сокращены.</a:t>
            </a:r>
          </a:p>
          <a:p>
            <a:pPr lvl="0" algn="just">
              <a:lnSpc>
                <a:spcPct val="90000"/>
              </a:lnSpc>
            </a:pPr>
            <a:r>
              <a:rPr lang="ru-RU" sz="1150" dirty="0">
                <a:solidFill>
                  <a:srgbClr val="000099"/>
                </a:solidFill>
              </a:rPr>
              <a:t>Для представления содержимого в XML используются числовые или синтаксические конструкции, начинающиеся с символа амперсанда (</a:t>
            </a:r>
            <a:r>
              <a:rPr lang="ru-RU" sz="1150" b="1" dirty="0">
                <a:solidFill>
                  <a:srgbClr val="000099"/>
                </a:solidFill>
              </a:rPr>
              <a:t>&amp;</a:t>
            </a:r>
            <a:r>
              <a:rPr lang="ru-RU" sz="1150" dirty="0">
                <a:solidFill>
                  <a:srgbClr val="000099"/>
                </a:solidFill>
              </a:rPr>
              <a:t>) и заканчивающиеся точкой с запятой (</a:t>
            </a:r>
            <a:r>
              <a:rPr lang="ru-RU" sz="1150" b="1" dirty="0">
                <a:solidFill>
                  <a:srgbClr val="000099"/>
                </a:solidFill>
              </a:rPr>
              <a:t>;</a:t>
            </a:r>
            <a:r>
              <a:rPr lang="ru-RU" sz="1150" dirty="0">
                <a:solidFill>
                  <a:srgbClr val="000099"/>
                </a:solidFill>
              </a:rPr>
              <a:t>). Ссылки на символы позволяют вставлять символы Юникода, для которых в качестве кодовой точки Юникода задан числовой код. Кодовые точки можно задавать либо в десятичном, либо в шестнадцатеричном представлении:</a:t>
            </a:r>
          </a:p>
          <a:p>
            <a:pPr lvl="0" algn="just">
              <a:lnSpc>
                <a:spcPct val="90000"/>
              </a:lnSpc>
            </a:pPr>
            <a:r>
              <a:rPr lang="ru-RU" sz="1150" b="1" dirty="0">
                <a:solidFill>
                  <a:srgbClr val="000099"/>
                </a:solidFill>
              </a:rPr>
              <a:t>&amp;</a:t>
            </a:r>
            <a:r>
              <a:rPr lang="ru-RU" sz="1150" dirty="0">
                <a:solidFill>
                  <a:srgbClr val="C00000"/>
                </a:solidFill>
              </a:rPr>
              <a:t> #</a:t>
            </a:r>
            <a:r>
              <a:rPr lang="ru-RU" sz="1150" dirty="0" err="1">
                <a:solidFill>
                  <a:srgbClr val="C00000"/>
                </a:solidFill>
              </a:rPr>
              <a:t>value</a:t>
            </a:r>
            <a:r>
              <a:rPr lang="ru-RU" sz="1150" b="1" dirty="0">
                <a:solidFill>
                  <a:srgbClr val="000099"/>
                </a:solidFill>
              </a:rPr>
              <a:t>;</a:t>
            </a:r>
            <a:r>
              <a:rPr lang="ru-RU" sz="1150" dirty="0">
                <a:solidFill>
                  <a:srgbClr val="000099"/>
                </a:solidFill>
              </a:rPr>
              <a:t> - синтаксис, используемый для десятичных ссылок.</a:t>
            </a:r>
          </a:p>
          <a:p>
            <a:pPr lvl="0" algn="just">
              <a:lnSpc>
                <a:spcPct val="90000"/>
              </a:lnSpc>
            </a:pPr>
            <a:r>
              <a:rPr lang="ru-RU" sz="1150" b="1" dirty="0">
                <a:solidFill>
                  <a:srgbClr val="000099"/>
                </a:solidFill>
              </a:rPr>
              <a:t>&amp;</a:t>
            </a:r>
            <a:r>
              <a:rPr lang="ru-RU" sz="1150" dirty="0">
                <a:solidFill>
                  <a:srgbClr val="C00000"/>
                </a:solidFill>
              </a:rPr>
              <a:t># </a:t>
            </a:r>
            <a:r>
              <a:rPr lang="ru-RU" sz="1150" dirty="0" err="1">
                <a:solidFill>
                  <a:srgbClr val="C00000"/>
                </a:solidFill>
              </a:rPr>
              <a:t>xvalue</a:t>
            </a:r>
            <a:r>
              <a:rPr lang="ru-RU" sz="1150" b="1" dirty="0">
                <a:solidFill>
                  <a:srgbClr val="000099"/>
                </a:solidFill>
              </a:rPr>
              <a:t>;</a:t>
            </a:r>
            <a:r>
              <a:rPr lang="ru-RU" sz="1150" dirty="0">
                <a:solidFill>
                  <a:srgbClr val="000099"/>
                </a:solidFill>
              </a:rPr>
              <a:t> - синтаксис, используемый для шестнадцатеричных ссылок.</a:t>
            </a:r>
          </a:p>
          <a:p>
            <a:pPr lvl="0" algn="just">
              <a:lnSpc>
                <a:spcPct val="90000"/>
              </a:lnSpc>
            </a:pPr>
            <a:r>
              <a:rPr lang="ru-RU" sz="1150" dirty="0">
                <a:solidFill>
                  <a:srgbClr val="000099"/>
                </a:solidFill>
              </a:rPr>
              <a:t>Например, чтобы вставить символ евро, который до сих пор отсутствует на многих клавиатурах, можно вставить в документ ссылку </a:t>
            </a:r>
            <a:r>
              <a:rPr lang="ru-RU" sz="1150" b="1" dirty="0">
                <a:solidFill>
                  <a:srgbClr val="000099"/>
                </a:solidFill>
              </a:rPr>
              <a:t>&amp;</a:t>
            </a:r>
            <a:r>
              <a:rPr lang="ru-RU" sz="1150" dirty="0">
                <a:solidFill>
                  <a:srgbClr val="C00000"/>
                </a:solidFill>
              </a:rPr>
              <a:t>#x20AC</a:t>
            </a:r>
            <a:r>
              <a:rPr lang="ru-RU" sz="1150" b="1" dirty="0">
                <a:solidFill>
                  <a:srgbClr val="000099"/>
                </a:solidFill>
              </a:rPr>
              <a:t>;</a:t>
            </a:r>
            <a:r>
              <a:rPr lang="ru-RU" sz="1150" dirty="0">
                <a:solidFill>
                  <a:srgbClr val="000099"/>
                </a:solidFill>
              </a:rPr>
              <a:t> или </a:t>
            </a:r>
            <a:r>
              <a:rPr lang="ru-RU" sz="1150" b="1" dirty="0">
                <a:solidFill>
                  <a:srgbClr val="000099"/>
                </a:solidFill>
              </a:rPr>
              <a:t>&amp;</a:t>
            </a:r>
            <a:r>
              <a:rPr lang="ru-RU" sz="1150" dirty="0">
                <a:solidFill>
                  <a:srgbClr val="C00000"/>
                </a:solidFill>
              </a:rPr>
              <a:t>#8364</a:t>
            </a:r>
            <a:r>
              <a:rPr lang="ru-RU" sz="1150" b="1" dirty="0">
                <a:solidFill>
                  <a:srgbClr val="000099"/>
                </a:solidFill>
              </a:rPr>
              <a:t>;</a:t>
            </a:r>
            <a:r>
              <a:rPr lang="ru-RU" sz="1150" dirty="0">
                <a:solidFill>
                  <a:srgbClr val="000099"/>
                </a:solidFill>
              </a:rPr>
              <a:t>.</a:t>
            </a:r>
          </a:p>
          <a:p>
            <a:pPr lvl="0" algn="just">
              <a:lnSpc>
                <a:spcPct val="90000"/>
              </a:lnSpc>
            </a:pPr>
            <a:r>
              <a:rPr lang="ru-RU" sz="1150" dirty="0">
                <a:solidFill>
                  <a:srgbClr val="000099"/>
                </a:solidFill>
              </a:rPr>
              <a:t>В приведенной таблице </a:t>
            </a:r>
            <a:r>
              <a:rPr lang="ru-RU" sz="1150" dirty="0" smtClean="0">
                <a:solidFill>
                  <a:srgbClr val="000099"/>
                </a:solidFill>
              </a:rPr>
              <a:t>перечислены </a:t>
            </a:r>
            <a:r>
              <a:rPr lang="ru-RU" sz="1150" dirty="0">
                <a:solidFill>
                  <a:srgbClr val="000099"/>
                </a:solidFill>
              </a:rPr>
              <a:t>пять встроенных </a:t>
            </a:r>
            <a:endParaRPr lang="en-US" sz="1150" dirty="0" smtClean="0">
              <a:solidFill>
                <a:srgbClr val="000099"/>
              </a:solidFill>
            </a:endParaRPr>
          </a:p>
          <a:p>
            <a:pPr lvl="0" algn="just">
              <a:lnSpc>
                <a:spcPct val="90000"/>
              </a:lnSpc>
            </a:pPr>
            <a:r>
              <a:rPr lang="ru-RU" sz="1150" dirty="0" smtClean="0">
                <a:solidFill>
                  <a:srgbClr val="000099"/>
                </a:solidFill>
              </a:rPr>
              <a:t>сущностей </a:t>
            </a:r>
            <a:r>
              <a:rPr lang="ru-RU" sz="1150" dirty="0">
                <a:solidFill>
                  <a:srgbClr val="000099"/>
                </a:solidFill>
              </a:rPr>
              <a:t>для символов, используемых в </a:t>
            </a:r>
            <a:r>
              <a:rPr lang="ru-RU" sz="1150" dirty="0" smtClean="0">
                <a:solidFill>
                  <a:srgbClr val="000099"/>
                </a:solidFill>
              </a:rPr>
              <a:t>XML-разметке</a:t>
            </a:r>
            <a:r>
              <a:rPr lang="en-US" sz="1150" dirty="0" smtClean="0">
                <a:solidFill>
                  <a:srgbClr val="000099"/>
                </a:solidFill>
              </a:rPr>
              <a:t>.</a:t>
            </a:r>
          </a:p>
          <a:p>
            <a:pPr lvl="0" algn="just">
              <a:lnSpc>
                <a:spcPct val="90000"/>
              </a:lnSpc>
            </a:pPr>
            <a:r>
              <a:rPr lang="ru-RU" sz="1200" dirty="0">
                <a:solidFill>
                  <a:srgbClr val="000099"/>
                </a:solidFill>
              </a:rPr>
              <a:t>В ситуациях, когда символ может привести к ошибочной </a:t>
            </a:r>
            <a:endParaRPr lang="en-US" sz="1200" dirty="0" smtClean="0">
              <a:solidFill>
                <a:srgbClr val="000099"/>
              </a:solidFill>
            </a:endParaRPr>
          </a:p>
          <a:p>
            <a:pPr lvl="0" algn="just">
              <a:lnSpc>
                <a:spcPct val="90000"/>
              </a:lnSpc>
            </a:pPr>
            <a:r>
              <a:rPr lang="ru-RU" sz="1200" dirty="0" smtClean="0">
                <a:solidFill>
                  <a:srgbClr val="000099"/>
                </a:solidFill>
              </a:rPr>
              <a:t>интерпретации </a:t>
            </a:r>
            <a:r>
              <a:rPr lang="ru-RU" sz="1200" dirty="0">
                <a:solidFill>
                  <a:srgbClr val="000099"/>
                </a:solidFill>
              </a:rPr>
              <a:t>структуры документа средством </a:t>
            </a:r>
            <a:endParaRPr lang="en-US" sz="1200" dirty="0" smtClean="0">
              <a:solidFill>
                <a:srgbClr val="000099"/>
              </a:solidFill>
            </a:endParaRPr>
          </a:p>
          <a:p>
            <a:pPr lvl="0" algn="just">
              <a:lnSpc>
                <a:spcPct val="90000"/>
              </a:lnSpc>
            </a:pPr>
            <a:r>
              <a:rPr lang="ru-RU" sz="1200" dirty="0" smtClean="0">
                <a:solidFill>
                  <a:srgbClr val="000099"/>
                </a:solidFill>
              </a:rPr>
              <a:t>синтаксического </a:t>
            </a:r>
            <a:r>
              <a:rPr lang="ru-RU" sz="1200" dirty="0">
                <a:solidFill>
                  <a:srgbClr val="000099"/>
                </a:solidFill>
              </a:rPr>
              <a:t>анализа XML, используйте сущность </a:t>
            </a:r>
            <a:endParaRPr lang="en-US" sz="1200" dirty="0" smtClean="0">
              <a:solidFill>
                <a:srgbClr val="000099"/>
              </a:solidFill>
            </a:endParaRPr>
          </a:p>
          <a:p>
            <a:pPr lvl="0" algn="just">
              <a:lnSpc>
                <a:spcPct val="90000"/>
              </a:lnSpc>
            </a:pPr>
            <a:r>
              <a:rPr lang="ru-RU" sz="1200" dirty="0" smtClean="0">
                <a:solidFill>
                  <a:srgbClr val="000099"/>
                </a:solidFill>
              </a:rPr>
              <a:t>вместо </a:t>
            </a:r>
            <a:r>
              <a:rPr lang="ru-RU" sz="1200" dirty="0">
                <a:solidFill>
                  <a:srgbClr val="000099"/>
                </a:solidFill>
              </a:rPr>
              <a:t>ввода символа. Ссылки на сущности </a:t>
            </a:r>
            <a:r>
              <a:rPr lang="ru-RU" sz="1200" b="1" dirty="0">
                <a:solidFill>
                  <a:srgbClr val="000099"/>
                </a:solidFill>
              </a:rPr>
              <a:t>&amp;</a:t>
            </a:r>
            <a:r>
              <a:rPr lang="ru-RU" sz="1200" dirty="0" err="1">
                <a:solidFill>
                  <a:srgbClr val="CC3300"/>
                </a:solidFill>
              </a:rPr>
              <a:t>apos</a:t>
            </a:r>
            <a:r>
              <a:rPr lang="ru-RU" sz="1200" b="1" dirty="0">
                <a:solidFill>
                  <a:srgbClr val="000099"/>
                </a:solidFill>
              </a:rPr>
              <a:t>;</a:t>
            </a:r>
            <a:r>
              <a:rPr lang="ru-RU" sz="1200" dirty="0">
                <a:solidFill>
                  <a:srgbClr val="000099"/>
                </a:solidFill>
              </a:rPr>
              <a:t> и </a:t>
            </a:r>
            <a:endParaRPr lang="en-US" sz="1200" dirty="0" smtClean="0">
              <a:solidFill>
                <a:srgbClr val="000099"/>
              </a:solidFill>
            </a:endParaRPr>
          </a:p>
          <a:p>
            <a:pPr lvl="0" algn="just">
              <a:lnSpc>
                <a:spcPct val="90000"/>
              </a:lnSpc>
            </a:pPr>
            <a:r>
              <a:rPr lang="ru-RU" sz="1200" b="1" dirty="0" smtClean="0">
                <a:solidFill>
                  <a:srgbClr val="000099"/>
                </a:solidFill>
              </a:rPr>
              <a:t>&amp;</a:t>
            </a:r>
            <a:r>
              <a:rPr lang="ru-RU" sz="1200" dirty="0" err="1">
                <a:solidFill>
                  <a:srgbClr val="CC3300"/>
                </a:solidFill>
              </a:rPr>
              <a:t>quot</a:t>
            </a:r>
            <a:r>
              <a:rPr lang="ru-RU" sz="1200" b="1" dirty="0">
                <a:solidFill>
                  <a:srgbClr val="000099"/>
                </a:solidFill>
              </a:rPr>
              <a:t>;</a:t>
            </a:r>
            <a:r>
              <a:rPr lang="ru-RU" sz="1200" dirty="0">
                <a:solidFill>
                  <a:srgbClr val="000099"/>
                </a:solidFill>
              </a:rPr>
              <a:t> чаще всего используются в значениях атрибутов. </a:t>
            </a:r>
            <a:endParaRPr lang="en-US" sz="1200" dirty="0" smtClean="0">
              <a:solidFill>
                <a:srgbClr val="000099"/>
              </a:solidFill>
            </a:endParaRPr>
          </a:p>
          <a:p>
            <a:pPr lvl="0" algn="just">
              <a:lnSpc>
                <a:spcPct val="90000"/>
              </a:lnSpc>
            </a:pPr>
            <a:r>
              <a:rPr lang="ru-RU" sz="1200" dirty="0" smtClean="0">
                <a:solidFill>
                  <a:srgbClr val="000099"/>
                </a:solidFill>
              </a:rPr>
              <a:t>Например</a:t>
            </a:r>
            <a:r>
              <a:rPr lang="ru-RU" sz="1200" dirty="0">
                <a:solidFill>
                  <a:srgbClr val="000099"/>
                </a:solidFill>
              </a:rPr>
              <a:t>, чтобы написать «</a:t>
            </a:r>
            <a:r>
              <a:rPr lang="ru-RU" sz="1200" dirty="0" err="1">
                <a:solidFill>
                  <a:srgbClr val="009900"/>
                </a:solidFill>
              </a:rPr>
              <a:t>Me&amp;You</a:t>
            </a:r>
            <a:r>
              <a:rPr lang="ru-RU" sz="1200" dirty="0">
                <a:solidFill>
                  <a:srgbClr val="000099"/>
                </a:solidFill>
              </a:rPr>
              <a:t>», используйте </a:t>
            </a:r>
            <a:endParaRPr lang="en-US" sz="1200" dirty="0" smtClean="0">
              <a:solidFill>
                <a:srgbClr val="000099"/>
              </a:solidFill>
            </a:endParaRPr>
          </a:p>
          <a:p>
            <a:pPr lvl="0" algn="just">
              <a:lnSpc>
                <a:spcPct val="90000"/>
              </a:lnSpc>
            </a:pPr>
            <a:r>
              <a:rPr lang="ru-RU" sz="1200" dirty="0" err="1" smtClean="0">
                <a:solidFill>
                  <a:srgbClr val="009900"/>
                </a:solidFill>
              </a:rPr>
              <a:t>Me</a:t>
            </a:r>
            <a:r>
              <a:rPr lang="ru-RU" sz="1200" b="1" dirty="0" err="1" smtClean="0">
                <a:solidFill>
                  <a:srgbClr val="000099"/>
                </a:solidFill>
              </a:rPr>
              <a:t>&amp;</a:t>
            </a:r>
            <a:r>
              <a:rPr lang="ru-RU" sz="1200" dirty="0" err="1" smtClean="0">
                <a:solidFill>
                  <a:srgbClr val="CC3300"/>
                </a:solidFill>
              </a:rPr>
              <a:t>amp</a:t>
            </a:r>
            <a:r>
              <a:rPr lang="ru-RU" sz="1200" b="1" dirty="0" err="1" smtClean="0">
                <a:solidFill>
                  <a:srgbClr val="000099"/>
                </a:solidFill>
              </a:rPr>
              <a:t>;</a:t>
            </a:r>
            <a:r>
              <a:rPr lang="ru-RU" sz="1200" dirty="0" err="1" smtClean="0">
                <a:solidFill>
                  <a:srgbClr val="009900"/>
                </a:solidFill>
              </a:rPr>
              <a:t>You</a:t>
            </a:r>
            <a:r>
              <a:rPr lang="ru-RU" sz="1200" dirty="0">
                <a:solidFill>
                  <a:srgbClr val="000099"/>
                </a:solidFill>
              </a:rPr>
              <a:t>. Чтобы написать «</a:t>
            </a:r>
            <a:r>
              <a:rPr lang="ru-RU" sz="1200" dirty="0">
                <a:solidFill>
                  <a:srgbClr val="009900"/>
                </a:solidFill>
              </a:rPr>
              <a:t>a&lt;b</a:t>
            </a:r>
            <a:r>
              <a:rPr lang="ru-RU" sz="1200" dirty="0">
                <a:solidFill>
                  <a:srgbClr val="000099"/>
                </a:solidFill>
              </a:rPr>
              <a:t>», используйте </a:t>
            </a:r>
            <a:r>
              <a:rPr lang="ru-RU" sz="1200" dirty="0" err="1">
                <a:solidFill>
                  <a:srgbClr val="009900"/>
                </a:solidFill>
              </a:rPr>
              <a:t>a</a:t>
            </a:r>
            <a:r>
              <a:rPr lang="ru-RU" sz="1200" b="1" dirty="0" err="1">
                <a:solidFill>
                  <a:srgbClr val="000099"/>
                </a:solidFill>
              </a:rPr>
              <a:t>&amp;</a:t>
            </a:r>
            <a:r>
              <a:rPr lang="ru-RU" sz="1200" dirty="0" err="1">
                <a:solidFill>
                  <a:srgbClr val="CC3300"/>
                </a:solidFill>
              </a:rPr>
              <a:t>lt</a:t>
            </a:r>
            <a:r>
              <a:rPr lang="ru-RU" sz="1200" b="1" dirty="0" err="1">
                <a:solidFill>
                  <a:srgbClr val="000099"/>
                </a:solidFill>
              </a:rPr>
              <a:t>;</a:t>
            </a:r>
            <a:r>
              <a:rPr lang="ru-RU" sz="1200" dirty="0" err="1">
                <a:solidFill>
                  <a:srgbClr val="009900"/>
                </a:solidFill>
              </a:rPr>
              <a:t>b</a:t>
            </a:r>
            <a:r>
              <a:rPr lang="ru-RU" sz="1200" dirty="0">
                <a:solidFill>
                  <a:srgbClr val="000099"/>
                </a:solidFill>
              </a:rPr>
              <a:t>. </a:t>
            </a:r>
            <a:endParaRPr lang="ru-RU" sz="1150" dirty="0" smtClean="0">
              <a:solidFill>
                <a:srgbClr val="000099"/>
              </a:solidFill>
            </a:endParaRPr>
          </a:p>
          <a:p>
            <a:pPr lvl="0" algn="just">
              <a:lnSpc>
                <a:spcPct val="90000"/>
              </a:lnSpc>
            </a:pPr>
            <a:endParaRPr lang="ru-RU" sz="1150" dirty="0">
              <a:solidFill>
                <a:srgbClr val="000099"/>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830571067"/>
              </p:ext>
            </p:extLst>
          </p:nvPr>
        </p:nvGraphicFramePr>
        <p:xfrm>
          <a:off x="4427984" y="2931790"/>
          <a:ext cx="4608512" cy="1645920"/>
        </p:xfrm>
        <a:graphic>
          <a:graphicData uri="http://schemas.openxmlformats.org/drawingml/2006/table">
            <a:tbl>
              <a:tblPr firstRow="1" bandRow="1">
                <a:tableStyleId>{5C22544A-7EE6-4342-B048-85BDC9FD1C3A}</a:tableStyleId>
              </a:tblPr>
              <a:tblGrid>
                <a:gridCol w="1008112"/>
                <a:gridCol w="792088"/>
                <a:gridCol w="2808312"/>
              </a:tblGrid>
              <a:tr h="230426">
                <a:tc>
                  <a:txBody>
                    <a:bodyPr/>
                    <a:lstStyle/>
                    <a:p>
                      <a:r>
                        <a:rPr lang="ru-RU" sz="1200" dirty="0" smtClean="0">
                          <a:solidFill>
                            <a:srgbClr val="000099"/>
                          </a:solidFill>
                        </a:rPr>
                        <a:t>Сущность</a:t>
                      </a:r>
                      <a:endParaRPr lang="ru-RU" sz="1200"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0099"/>
                          </a:solidFill>
                          <a:latin typeface="+mn-lt"/>
                          <a:ea typeface="+mn-ea"/>
                          <a:cs typeface="+mn-cs"/>
                        </a:rPr>
                        <a:t>Ссылка</a:t>
                      </a:r>
                      <a:endParaRPr lang="ru-RU" sz="1200" b="0" i="0" u="none" strike="noStrike" kern="1200" baseline="0" dirty="0" smtClean="0">
                        <a:solidFill>
                          <a:srgbClr val="000099"/>
                        </a:solidFill>
                        <a:latin typeface="+mn-lt"/>
                        <a:ea typeface="+mn-ea"/>
                        <a:cs typeface="+mn-cs"/>
                      </a:endParaRPr>
                    </a:p>
                  </a:txBody>
                  <a:tcPr/>
                </a:tc>
                <a:tc>
                  <a:txBody>
                    <a:bodyPr/>
                    <a:lstStyle/>
                    <a:p>
                      <a:r>
                        <a:rPr lang="ru-RU" sz="1200" dirty="0" smtClean="0">
                          <a:solidFill>
                            <a:srgbClr val="000099"/>
                          </a:solidFill>
                        </a:rPr>
                        <a:t>Значение</a:t>
                      </a:r>
                      <a:endParaRPr lang="ru-RU" sz="1200" dirty="0">
                        <a:solidFill>
                          <a:srgbClr val="000099"/>
                        </a:solidFill>
                      </a:endParaRPr>
                    </a:p>
                  </a:txBody>
                  <a:tcPr/>
                </a:tc>
              </a:tr>
              <a:tr h="230426">
                <a:tc>
                  <a:txBody>
                    <a:bodyPr/>
                    <a:lstStyle/>
                    <a:p>
                      <a:r>
                        <a:rPr lang="en-US" sz="1200" b="1" dirty="0" err="1" smtClean="0">
                          <a:solidFill>
                            <a:srgbClr val="000099"/>
                          </a:solidFill>
                        </a:rPr>
                        <a:t>lt</a:t>
                      </a:r>
                      <a:endParaRPr lang="ru-RU" sz="1200" b="1" dirty="0">
                        <a:solidFill>
                          <a:srgbClr val="000099"/>
                        </a:solidFill>
                      </a:endParaRPr>
                    </a:p>
                  </a:txBody>
                  <a:tcPr/>
                </a:tc>
                <a:tc>
                  <a:txBody>
                    <a:bodyPr/>
                    <a:lstStyle/>
                    <a:p>
                      <a:r>
                        <a:rPr lang="en-US" sz="1200" b="1" dirty="0" smtClean="0">
                          <a:solidFill>
                            <a:srgbClr val="000099"/>
                          </a:solidFill>
                        </a:rPr>
                        <a:t>&amp;</a:t>
                      </a:r>
                      <a:r>
                        <a:rPr lang="en-US" sz="1200" b="1" dirty="0" err="1" smtClean="0">
                          <a:solidFill>
                            <a:srgbClr val="CC3300"/>
                          </a:solidFill>
                        </a:rPr>
                        <a:t>lt</a:t>
                      </a:r>
                      <a:r>
                        <a:rPr lang="en-US" sz="1200" b="1" dirty="0" smtClean="0">
                          <a:solidFill>
                            <a:srgbClr val="000099"/>
                          </a:solidFill>
                        </a:rPr>
                        <a:t>;</a:t>
                      </a:r>
                      <a:endParaRPr lang="ru-RU" sz="1200" b="1" dirty="0">
                        <a:solidFill>
                          <a:srgbClr val="000099"/>
                        </a:solidFill>
                      </a:endParaRPr>
                    </a:p>
                  </a:txBody>
                  <a:tcPr/>
                </a:tc>
                <a:tc>
                  <a:txBody>
                    <a:bodyPr/>
                    <a:lstStyle/>
                    <a:p>
                      <a:r>
                        <a:rPr lang="ru-RU" sz="1200" b="1" dirty="0" smtClean="0">
                          <a:solidFill>
                            <a:srgbClr val="009900"/>
                          </a:solidFill>
                        </a:rPr>
                        <a:t>&lt; </a:t>
                      </a:r>
                      <a:r>
                        <a:rPr lang="ru-RU" sz="1200" dirty="0" smtClean="0">
                          <a:solidFill>
                            <a:srgbClr val="000099"/>
                          </a:solidFill>
                        </a:rPr>
                        <a:t>(меньше чем)</a:t>
                      </a:r>
                      <a:endParaRPr lang="ru-RU" sz="1200" dirty="0">
                        <a:solidFill>
                          <a:srgbClr val="000099"/>
                        </a:solidFill>
                      </a:endParaRPr>
                    </a:p>
                  </a:txBody>
                  <a:tcPr/>
                </a:tc>
              </a:tr>
              <a:tr h="230426">
                <a:tc>
                  <a:txBody>
                    <a:bodyPr/>
                    <a:lstStyle/>
                    <a:p>
                      <a:r>
                        <a:rPr lang="en-US" sz="1200" b="1" dirty="0" err="1" smtClean="0">
                          <a:solidFill>
                            <a:srgbClr val="000099"/>
                          </a:solidFill>
                        </a:rPr>
                        <a:t>gt</a:t>
                      </a:r>
                      <a:endParaRPr lang="ru-RU" sz="1200" b="1" dirty="0">
                        <a:solidFill>
                          <a:srgbClr val="000099"/>
                        </a:solidFill>
                      </a:endParaRPr>
                    </a:p>
                  </a:txBody>
                  <a:tcPr/>
                </a:tc>
                <a:tc>
                  <a:txBody>
                    <a:bodyPr/>
                    <a:lstStyle/>
                    <a:p>
                      <a:r>
                        <a:rPr lang="en-US" sz="1200" b="1" dirty="0" smtClean="0">
                          <a:solidFill>
                            <a:srgbClr val="000099"/>
                          </a:solidFill>
                        </a:rPr>
                        <a:t>&amp;</a:t>
                      </a:r>
                      <a:r>
                        <a:rPr lang="en-US" sz="1200" b="1" dirty="0" err="1" smtClean="0">
                          <a:solidFill>
                            <a:srgbClr val="CC3300"/>
                          </a:solidFill>
                        </a:rPr>
                        <a:t>gt</a:t>
                      </a:r>
                      <a:r>
                        <a:rPr lang="en-US" sz="1200" b="1" dirty="0" smtClean="0">
                          <a:solidFill>
                            <a:srgbClr val="000099"/>
                          </a:solidFill>
                        </a:rPr>
                        <a:t>;</a:t>
                      </a:r>
                      <a:endParaRPr lang="ru-RU" sz="12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&gt;</a:t>
                      </a:r>
                      <a:r>
                        <a:rPr lang="ru-RU" sz="1200" b="0" i="0" u="none" strike="noStrike" kern="1200" baseline="0" dirty="0" smtClean="0">
                          <a:solidFill>
                            <a:srgbClr val="000099"/>
                          </a:solidFill>
                          <a:latin typeface="+mn-lt"/>
                          <a:ea typeface="+mn-ea"/>
                          <a:cs typeface="+mn-cs"/>
                        </a:rPr>
                        <a:t> (больше чем) </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200" b="1" dirty="0" smtClean="0">
                          <a:solidFill>
                            <a:srgbClr val="000099"/>
                          </a:solidFill>
                        </a:rPr>
                        <a:t>amp</a:t>
                      </a:r>
                      <a:endParaRPr lang="ru-RU" sz="1200" b="1" dirty="0">
                        <a:solidFill>
                          <a:srgbClr val="000099"/>
                        </a:solidFill>
                      </a:endParaRPr>
                    </a:p>
                  </a:txBody>
                  <a:tcPr/>
                </a:tc>
                <a:tc>
                  <a:txBody>
                    <a:bodyPr/>
                    <a:lstStyle/>
                    <a:p>
                      <a:r>
                        <a:rPr lang="en-US" sz="1200" b="1" dirty="0" smtClean="0">
                          <a:solidFill>
                            <a:srgbClr val="000099"/>
                          </a:solidFill>
                        </a:rPr>
                        <a:t>&amp;</a:t>
                      </a:r>
                      <a:r>
                        <a:rPr lang="en-US" sz="1200" b="1" dirty="0" smtClean="0">
                          <a:solidFill>
                            <a:srgbClr val="CC3300"/>
                          </a:solidFill>
                        </a:rPr>
                        <a:t>amp</a:t>
                      </a:r>
                      <a:r>
                        <a:rPr lang="en-US" sz="1200" b="1" dirty="0" smtClean="0">
                          <a:solidFill>
                            <a:srgbClr val="000099"/>
                          </a:solidFill>
                        </a:rPr>
                        <a:t>;</a:t>
                      </a:r>
                      <a:endParaRPr lang="ru-RU" sz="12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&amp;</a:t>
                      </a:r>
                      <a:r>
                        <a:rPr lang="ru-RU" sz="1200" b="0" i="0" u="none" strike="noStrike" kern="1200" baseline="0" dirty="0" smtClean="0">
                          <a:solidFill>
                            <a:srgbClr val="000099"/>
                          </a:solidFill>
                          <a:latin typeface="+mn-lt"/>
                          <a:ea typeface="+mn-ea"/>
                          <a:cs typeface="+mn-cs"/>
                        </a:rPr>
                        <a:t> (амперсанд) </a:t>
                      </a:r>
                      <a:endParaRPr lang="ru-RU" sz="2800" b="0" i="0" u="none" strike="noStrike" kern="1200" baseline="0" dirty="0" smtClean="0">
                        <a:solidFill>
                          <a:srgbClr val="000099"/>
                        </a:solidFill>
                        <a:latin typeface="+mn-lt"/>
                        <a:ea typeface="+mn-ea"/>
                        <a:cs typeface="+mn-cs"/>
                      </a:endParaRPr>
                    </a:p>
                  </a:txBody>
                  <a:tcPr/>
                </a:tc>
              </a:tr>
              <a:tr h="230426">
                <a:tc>
                  <a:txBody>
                    <a:bodyPr/>
                    <a:lstStyle/>
                    <a:p>
                      <a:r>
                        <a:rPr lang="en-US" sz="1200" b="1" dirty="0" err="1" smtClean="0">
                          <a:solidFill>
                            <a:srgbClr val="000099"/>
                          </a:solidFill>
                        </a:rPr>
                        <a:t>apos</a:t>
                      </a:r>
                      <a:endParaRPr lang="ru-RU" sz="1200" b="1" dirty="0">
                        <a:solidFill>
                          <a:srgbClr val="000099"/>
                        </a:solidFill>
                      </a:endParaRPr>
                    </a:p>
                  </a:txBody>
                  <a:tcPr/>
                </a:tc>
                <a:tc>
                  <a:txBody>
                    <a:bodyPr/>
                    <a:lstStyle/>
                    <a:p>
                      <a:r>
                        <a:rPr lang="en-US" sz="1200" b="1" dirty="0" smtClean="0">
                          <a:solidFill>
                            <a:srgbClr val="000099"/>
                          </a:solidFill>
                        </a:rPr>
                        <a:t>&amp;</a:t>
                      </a:r>
                      <a:r>
                        <a:rPr lang="en-US" sz="1200" b="1" dirty="0" err="1" smtClean="0">
                          <a:solidFill>
                            <a:srgbClr val="CC3300"/>
                          </a:solidFill>
                        </a:rPr>
                        <a:t>apos</a:t>
                      </a:r>
                      <a:r>
                        <a:rPr lang="en-US" sz="1200" b="1" dirty="0" smtClean="0">
                          <a:solidFill>
                            <a:srgbClr val="000099"/>
                          </a:solidFill>
                        </a:rPr>
                        <a:t>;</a:t>
                      </a:r>
                      <a:endParaRPr lang="ru-RU" sz="1200" b="1" dirty="0">
                        <a:solidFill>
                          <a:srgbClr val="000099"/>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i="0" u="none" strike="noStrike" kern="1200" baseline="0" dirty="0" smtClean="0">
                          <a:solidFill>
                            <a:srgbClr val="009900"/>
                          </a:solidFill>
                          <a:latin typeface="+mn-lt"/>
                          <a:ea typeface="+mn-ea"/>
                          <a:cs typeface="+mn-cs"/>
                        </a:rPr>
                        <a:t>' </a:t>
                      </a:r>
                      <a:r>
                        <a:rPr lang="ru-RU" sz="1200" b="0" i="0" u="none" strike="noStrike" kern="1200" baseline="0" dirty="0" smtClean="0">
                          <a:solidFill>
                            <a:srgbClr val="000099"/>
                          </a:solidFill>
                          <a:latin typeface="+mn-lt"/>
                          <a:ea typeface="+mn-ea"/>
                          <a:cs typeface="+mn-cs"/>
                        </a:rPr>
                        <a:t>(апостроф или одиночная кавычка) </a:t>
                      </a:r>
                    </a:p>
                  </a:txBody>
                  <a:tcPr/>
                </a:tc>
              </a:tr>
              <a:tr h="230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err="1" smtClean="0">
                          <a:solidFill>
                            <a:srgbClr val="000099"/>
                          </a:solidFill>
                          <a:latin typeface="+mn-lt"/>
                          <a:ea typeface="+mn-ea"/>
                          <a:cs typeface="+mn-cs"/>
                        </a:rPr>
                        <a:t>quot</a:t>
                      </a:r>
                      <a:r>
                        <a:rPr lang="en-US" sz="1200" b="1" i="0" u="none" strike="noStrike" kern="1200" baseline="0" dirty="0" smtClean="0">
                          <a:solidFill>
                            <a:srgbClr val="000099"/>
                          </a:solidFill>
                          <a:latin typeface="+mn-lt"/>
                          <a:ea typeface="+mn-ea"/>
                          <a:cs typeface="+mn-cs"/>
                        </a:rPr>
                        <a:t> </a:t>
                      </a:r>
                    </a:p>
                  </a:txBody>
                  <a:tcPr/>
                </a:tc>
                <a:tc>
                  <a:txBody>
                    <a:bodyPr/>
                    <a:lstStyle/>
                    <a:p>
                      <a:r>
                        <a:rPr lang="en-US" sz="1200" b="1" dirty="0" smtClean="0">
                          <a:solidFill>
                            <a:srgbClr val="000099"/>
                          </a:solidFill>
                        </a:rPr>
                        <a:t>&amp;</a:t>
                      </a:r>
                      <a:r>
                        <a:rPr lang="en-US" sz="1200" b="1" dirty="0" err="1" smtClean="0">
                          <a:solidFill>
                            <a:srgbClr val="CC3300"/>
                          </a:solidFill>
                        </a:rPr>
                        <a:t>quot</a:t>
                      </a:r>
                      <a:r>
                        <a:rPr lang="en-US" sz="1200" b="1" dirty="0" smtClean="0">
                          <a:solidFill>
                            <a:srgbClr val="000099"/>
                          </a:solidFill>
                        </a:rPr>
                        <a:t>;</a:t>
                      </a:r>
                      <a:endParaRPr lang="ru-RU" sz="1200" b="1" dirty="0">
                        <a:solidFill>
                          <a:srgbClr val="000099"/>
                        </a:solidFill>
                      </a:endParaRPr>
                    </a:p>
                  </a:txBody>
                  <a:tcPr/>
                </a:tc>
                <a:tc>
                  <a:txBody>
                    <a:bodyPr/>
                    <a:lstStyle/>
                    <a:p>
                      <a:r>
                        <a:rPr lang="ru-RU" sz="1200" b="1" dirty="0" smtClean="0">
                          <a:solidFill>
                            <a:srgbClr val="009900"/>
                          </a:solidFill>
                        </a:rPr>
                        <a:t>" </a:t>
                      </a:r>
                      <a:r>
                        <a:rPr lang="ru-RU" sz="1200" dirty="0" smtClean="0">
                          <a:solidFill>
                            <a:srgbClr val="000099"/>
                          </a:solidFill>
                        </a:rPr>
                        <a:t>(двойная кавычка)</a:t>
                      </a:r>
                      <a:endParaRPr lang="ru-RU" sz="1200" dirty="0">
                        <a:solidFill>
                          <a:srgbClr val="000099"/>
                        </a:solidFill>
                      </a:endParaRPr>
                    </a:p>
                  </a:txBody>
                  <a:tcPr/>
                </a:tc>
              </a:tr>
            </a:tbl>
          </a:graphicData>
        </a:graphic>
      </p:graphicFrame>
    </p:spTree>
    <p:extLst>
      <p:ext uri="{BB962C8B-B14F-4D97-AF65-F5344CB8AC3E}">
        <p14:creationId xmlns:p14="http://schemas.microsoft.com/office/powerpoint/2010/main" val="1747935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10748</TotalTime>
  <Words>2255</Words>
  <Application>Microsoft Office PowerPoint</Application>
  <PresentationFormat>Экран (16:9)</PresentationFormat>
  <Paragraphs>271</Paragraphs>
  <Slides>12</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12</vt:i4>
      </vt:variant>
    </vt:vector>
  </HeadingPairs>
  <TitlesOfParts>
    <vt:vector size="15" baseType="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EA</cp:lastModifiedBy>
  <cp:revision>458</cp:revision>
  <dcterms:created xsi:type="dcterms:W3CDTF">2014-10-05T21:41:36Z</dcterms:created>
  <dcterms:modified xsi:type="dcterms:W3CDTF">2019-09-05T11:40:02Z</dcterms:modified>
</cp:coreProperties>
</file>