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51" r:id="rId2"/>
    <p:sldMasterId id="2147483652" r:id="rId3"/>
  </p:sldMasterIdLst>
  <p:notesMasterIdLst>
    <p:notesMasterId r:id="rId12"/>
  </p:notesMasterIdLst>
  <p:handoutMasterIdLst>
    <p:handoutMasterId r:id="rId13"/>
  </p:handoutMasterIdLst>
  <p:sldIdLst>
    <p:sldId id="330" r:id="rId4"/>
    <p:sldId id="489" r:id="rId5"/>
    <p:sldId id="495" r:id="rId6"/>
    <p:sldId id="540" r:id="rId7"/>
    <p:sldId id="542" r:id="rId8"/>
    <p:sldId id="539" r:id="rId9"/>
    <p:sldId id="543" r:id="rId10"/>
    <p:sldId id="541" r:id="rId11"/>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9900"/>
    <a:srgbClr val="CC3300"/>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p:cViewPr varScale="1">
        <p:scale>
          <a:sx n="118" d="100"/>
          <a:sy n="118" d="100"/>
        </p:scale>
        <p:origin x="-446" y="-67"/>
      </p:cViewPr>
      <p:guideLst>
        <p:guide orient="horz" pos="216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Hier</a:t>
            </a:r>
            <a:r>
              <a:rPr lang="en-US" dirty="0" smtClean="0"/>
              <a:t> </a:t>
            </a:r>
            <a:r>
              <a:rPr lang="en-US" dirty="0" err="1" smtClean="0"/>
              <a:t>klicken</a:t>
            </a:r>
            <a:r>
              <a:rPr lang="en-US" dirty="0" smtClean="0"/>
              <a:t>, um Master-</a:t>
            </a:r>
            <a:r>
              <a:rPr lang="en-US" dirty="0" err="1" smtClean="0"/>
              <a:t>Textformat</a:t>
            </a:r>
            <a:r>
              <a:rPr lang="en-US" dirty="0" smtClean="0"/>
              <a:t> </a:t>
            </a:r>
            <a:r>
              <a:rPr lang="en-US" dirty="0" err="1" smtClean="0"/>
              <a:t>zu</a:t>
            </a:r>
            <a:r>
              <a:rPr lang="en-US" dirty="0" smtClean="0"/>
              <a:t> </a:t>
            </a:r>
            <a:r>
              <a:rPr lang="en-US" dirty="0" err="1" smtClean="0"/>
              <a:t>bearbeiten</a:t>
            </a:r>
            <a:r>
              <a:rPr lang="en-US" dirty="0" smtClean="0"/>
              <a:t>.</a:t>
            </a:r>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411654" name="Text Box 6"/>
          <p:cNvSpPr txBox="1">
            <a:spLocks noChangeArrowheads="1"/>
          </p:cNvSpPr>
          <p:nvPr userDrawn="1"/>
        </p:nvSpPr>
        <p:spPr bwMode="auto">
          <a:xfrm>
            <a:off x="1146752" y="4670688"/>
            <a:ext cx="6822628" cy="461665"/>
          </a:xfrm>
          <a:prstGeom prst="rect">
            <a:avLst/>
          </a:prstGeom>
          <a:noFill/>
          <a:ln w="9525">
            <a:noFill/>
            <a:miter lim="800000"/>
            <a:headEnd/>
            <a:tailEnd/>
          </a:ln>
          <a:effectLst/>
        </p:spPr>
        <p:txBody>
          <a:bodyPr wrap="square">
            <a:spAutoFit/>
          </a:bodyPr>
          <a:lstStyle/>
          <a:p>
            <a:pPr algn="ctr"/>
            <a:r>
              <a:rPr lang="ru-RU" sz="1200" b="1" dirty="0" smtClean="0">
                <a:solidFill>
                  <a:srgbClr val="000099"/>
                </a:solidFill>
                <a:effectLst>
                  <a:outerShdw blurRad="38100" dist="38100" dir="2700000" algn="tl">
                    <a:srgbClr val="C0C0C0"/>
                  </a:outerShdw>
                </a:effectLst>
              </a:rPr>
              <a:t>Описание </a:t>
            </a:r>
            <a:r>
              <a:rPr lang="en-US" sz="1200" b="1" dirty="0" smtClean="0">
                <a:solidFill>
                  <a:srgbClr val="000099"/>
                </a:solidFill>
                <a:effectLst>
                  <a:outerShdw blurRad="38100" dist="38100" dir="2700000" algn="tl">
                    <a:srgbClr val="C0C0C0"/>
                  </a:outerShdw>
                </a:effectLst>
              </a:rPr>
              <a:t>DTD. </a:t>
            </a:r>
            <a:r>
              <a:rPr lang="ru-RU" sz="1200" b="1" dirty="0" smtClean="0">
                <a:solidFill>
                  <a:srgbClr val="000099"/>
                </a:solidFill>
                <a:effectLst>
                  <a:outerShdw blurRad="38100" dist="38100" dir="2700000" algn="tl">
                    <a:srgbClr val="C0C0C0"/>
                  </a:outerShdw>
                </a:effectLst>
              </a:rPr>
              <a:t>Правильные и валидные документы. Элементы, типы атрибутов, сущности, нотации.</a:t>
            </a:r>
            <a:endParaRPr lang="en-US" sz="1200" b="1" dirty="0" smtClean="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smtClean="0">
                <a:solidFill>
                  <a:srgbClr val="C00000"/>
                </a:solidFill>
              </a:rPr>
              <a:t>  / </a:t>
            </a:r>
            <a:r>
              <a:rPr lang="en-US" sz="1400" b="1" i="1" baseline="0" dirty="0" smtClean="0">
                <a:solidFill>
                  <a:srgbClr val="C00000"/>
                </a:solidFill>
              </a:rPr>
              <a:t>8</a:t>
            </a:r>
            <a:r>
              <a:rPr lang="ru-RU" sz="1400" b="1" i="1" baseline="0" dirty="0" smtClean="0">
                <a:solidFill>
                  <a:srgbClr val="C00000"/>
                </a:solidFill>
              </a:rPr>
              <a:t>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Кубанский</a:t>
            </a:r>
            <a:r>
              <a:rPr lang="ru-RU" sz="1400" b="1" baseline="0" dirty="0" smtClean="0">
                <a:solidFill>
                  <a:srgbClr val="000099"/>
                </a:solidFill>
              </a:rPr>
              <a:t> государственный университет</a:t>
            </a:r>
            <a:endParaRPr lang="ru-RU" sz="1400" b="1" dirty="0" smtClean="0">
              <a:solidFill>
                <a:srgbClr val="000099"/>
              </a:solidFill>
            </a:endParaRPr>
          </a:p>
          <a:p>
            <a:pPr algn="ctr" eaLnBrk="0" hangingPunct="0"/>
            <a:r>
              <a:rPr lang="ru-RU" sz="1400" b="1" dirty="0" smtClean="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Факультет компьютерных</a:t>
            </a:r>
            <a:r>
              <a:rPr lang="ru-RU" sz="1400" b="1" baseline="0" dirty="0" smtClean="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smtClean="0">
                <a:solidFill>
                  <a:srgbClr val="000099"/>
                </a:solidFill>
                <a:effectLst>
                  <a:outerShdw blurRad="38100" dist="38100" dir="2700000" algn="tl">
                    <a:srgbClr val="C0C0C0"/>
                  </a:outerShdw>
                </a:effectLst>
              </a:rPr>
              <a:t>Лабораторная работа </a:t>
            </a:r>
            <a:r>
              <a:rPr lang="en-US" sz="2000" b="1" dirty="0" smtClean="0">
                <a:solidFill>
                  <a:srgbClr val="000099"/>
                </a:solidFill>
                <a:effectLst>
                  <a:outerShdw blurRad="38100" dist="38100" dir="2700000" algn="tl">
                    <a:srgbClr val="C0C0C0"/>
                  </a:outerShdw>
                </a:effectLst>
              </a:rPr>
              <a:t>3. </a:t>
            </a:r>
            <a:r>
              <a:rPr lang="ru-RU" sz="2000" b="1" dirty="0">
                <a:solidFill>
                  <a:srgbClr val="000099"/>
                </a:solidFill>
                <a:effectLst>
                  <a:outerShdw blurRad="38100" dist="38100" dir="2700000" algn="tl">
                    <a:srgbClr val="C0C0C0"/>
                  </a:outerShdw>
                </a:effectLst>
              </a:rPr>
              <a:t>Описание </a:t>
            </a:r>
            <a:r>
              <a:rPr lang="en-US" sz="2000" b="1" dirty="0">
                <a:solidFill>
                  <a:srgbClr val="000099"/>
                </a:solidFill>
                <a:effectLst>
                  <a:outerShdw blurRad="38100" dist="38100" dir="2700000" algn="tl">
                    <a:srgbClr val="C0C0C0"/>
                  </a:outerShdw>
                </a:effectLst>
              </a:rPr>
              <a:t>DTD</a:t>
            </a:r>
            <a:r>
              <a:rPr lang="en-US" sz="2000" b="1" dirty="0" smtClean="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Правильные и валидные документы. </a:t>
            </a:r>
            <a:r>
              <a:rPr lang="ru-RU" sz="2000" b="1" dirty="0" smtClean="0">
                <a:solidFill>
                  <a:srgbClr val="000099"/>
                </a:solidFill>
                <a:effectLst>
                  <a:outerShdw blurRad="38100" dist="38100" dir="2700000" algn="tl">
                    <a:srgbClr val="C0C0C0"/>
                  </a:outerShdw>
                </a:effectLst>
              </a:rPr>
              <a:t>Элементы, типы атрибутов, сущности, нотации.</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a:solidFill>
                <a:srgbClr val="000099"/>
              </a:solidFill>
              <a:effectLst>
                <a:outerShdw blurRad="38100" dist="38100" dir="2700000" algn="tl">
                  <a:srgbClr val="C0C0C0"/>
                </a:outerShdw>
              </a:effectLst>
            </a:endParaRPr>
          </a:p>
          <a:p>
            <a:pPr algn="ctr"/>
            <a:endParaRPr lang="en-US" sz="2000" b="1" dirty="0" smtClean="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01.03.02 </a:t>
            </a:r>
            <a:r>
              <a:rPr lang="ru-RU" b="1" dirty="0" smtClean="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C0C0C0"/>
                  </a:outerShdw>
                </a:effectLst>
              </a:rPr>
              <a:t>Прикладная математика и информатика</a:t>
            </a:r>
            <a:endParaRPr lang="ru-RU" b="1" dirty="0" smtClean="0">
              <a:solidFill>
                <a:srgbClr val="000099"/>
              </a:solidFill>
              <a:effectLst>
                <a:outerShdw blurRad="38100" dist="38100" dir="2700000" algn="tl">
                  <a:srgbClr val="C0C0C0"/>
                </a:outerShdw>
              </a:effectLst>
            </a:endParaRP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smtClean="0">
                <a:solidFill>
                  <a:srgbClr val="000099"/>
                </a:solidFill>
                <a:effectLst>
                  <a:outerShdw blurRad="38100" dist="38100" dir="2700000" algn="tl">
                    <a:srgbClr val="C0C0C0"/>
                  </a:outerShdw>
                </a:effectLst>
              </a:rPr>
              <a:t>XML</a:t>
            </a:r>
            <a:endParaRPr lang="ru-RU" sz="3200" b="1" dirty="0">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Правильные и валидные документы</a:t>
            </a:r>
            <a:endParaRPr lang="ru-RU" sz="2000" b="1" dirty="0">
              <a:solidFill>
                <a:srgbClr val="000099"/>
              </a:solidFill>
            </a:endParaRPr>
          </a:p>
        </p:txBody>
      </p:sp>
      <p:sp>
        <p:nvSpPr>
          <p:cNvPr id="8" name="Прямоугольник 7"/>
          <p:cNvSpPr/>
          <p:nvPr/>
        </p:nvSpPr>
        <p:spPr>
          <a:xfrm>
            <a:off x="0" y="461651"/>
            <a:ext cx="9144000" cy="3250121"/>
          </a:xfrm>
          <a:prstGeom prst="rect">
            <a:avLst/>
          </a:prstGeom>
        </p:spPr>
        <p:txBody>
          <a:bodyPr wrap="square">
            <a:spAutoFit/>
          </a:bodyPr>
          <a:lstStyle/>
          <a:p>
            <a:pPr algn="just">
              <a:lnSpc>
                <a:spcPct val="90000"/>
              </a:lnSpc>
            </a:pPr>
            <a:r>
              <a:rPr lang="ru-RU" sz="1200" b="1" dirty="0">
                <a:solidFill>
                  <a:srgbClr val="000099"/>
                </a:solidFill>
              </a:rPr>
              <a:t>Основной критерий для валидного </a:t>
            </a:r>
            <a:r>
              <a:rPr lang="ru-RU" sz="1200" b="1" dirty="0" smtClean="0">
                <a:solidFill>
                  <a:srgbClr val="000099"/>
                </a:solidFill>
              </a:rPr>
              <a:t>документа.</a:t>
            </a:r>
            <a:r>
              <a:rPr lang="ru-RU" sz="1200" dirty="0" smtClean="0">
                <a:solidFill>
                  <a:srgbClr val="000099"/>
                </a:solidFill>
              </a:rPr>
              <a:t> Каждый </a:t>
            </a:r>
            <a:r>
              <a:rPr lang="ru-RU" sz="1200" dirty="0">
                <a:solidFill>
                  <a:srgbClr val="000099"/>
                </a:solidFill>
              </a:rPr>
              <a:t>XML-документ должен быть корректно сформированным, т.е. отвечать минимальным требованиям по составлению XML-документа. Если документ не является корректно сформированным, он не может считаться XML-документом</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Корректно сформированный XML-документ также может быть валидным. Валидным (</a:t>
            </a:r>
            <a:r>
              <a:rPr lang="ru-RU" sz="1200" dirty="0" err="1">
                <a:solidFill>
                  <a:srgbClr val="000099"/>
                </a:solidFill>
              </a:rPr>
              <a:t>valid</a:t>
            </a:r>
            <a:r>
              <a:rPr lang="ru-RU" sz="1200" dirty="0">
                <a:solidFill>
                  <a:srgbClr val="000099"/>
                </a:solidFill>
              </a:rPr>
              <a:t>) называется корректно сформированный (</a:t>
            </a:r>
            <a:r>
              <a:rPr lang="ru-RU" sz="1200" dirty="0" err="1">
                <a:solidFill>
                  <a:srgbClr val="000099"/>
                </a:solidFill>
              </a:rPr>
              <a:t>well-formed</a:t>
            </a:r>
            <a:r>
              <a:rPr lang="ru-RU" sz="1200" dirty="0">
                <a:solidFill>
                  <a:srgbClr val="000099"/>
                </a:solidFill>
              </a:rPr>
              <a:t>) документ, отвечающий двум дополнительным требованиям</a:t>
            </a:r>
            <a:r>
              <a:rPr lang="ru-RU" sz="1200" dirty="0" smtClean="0">
                <a:solidFill>
                  <a:srgbClr val="000099"/>
                </a:solidFill>
              </a:rPr>
              <a:t>:</a:t>
            </a:r>
            <a:endParaRPr lang="ru-RU" sz="1200" dirty="0">
              <a:solidFill>
                <a:srgbClr val="000099"/>
              </a:solidFill>
            </a:endParaRPr>
          </a:p>
          <a:p>
            <a:pPr marL="171450" indent="-171450" algn="just">
              <a:lnSpc>
                <a:spcPct val="90000"/>
              </a:lnSpc>
              <a:buFont typeface="Arial" pitchFamily="34" charset="0"/>
              <a:buChar char="•"/>
            </a:pPr>
            <a:r>
              <a:rPr lang="ru-RU" sz="1200" dirty="0">
                <a:solidFill>
                  <a:srgbClr val="000099"/>
                </a:solidFill>
              </a:rPr>
              <a:t>пролог документа должен содержать специальное объявление типа документа, которое содержит определение типа документа (DTD), задающее структуру документа;</a:t>
            </a:r>
          </a:p>
          <a:p>
            <a:pPr marL="171450" indent="-171450" algn="just">
              <a:lnSpc>
                <a:spcPct val="90000"/>
              </a:lnSpc>
              <a:buFont typeface="Arial" pitchFamily="34" charset="0"/>
              <a:buChar char="•"/>
            </a:pPr>
            <a:r>
              <a:rPr lang="ru-RU" sz="1200" dirty="0">
                <a:solidFill>
                  <a:srgbClr val="000099"/>
                </a:solidFill>
              </a:rPr>
              <a:t>остальной документ должен отвечать структуре, заданной в DTD</a:t>
            </a:r>
            <a:r>
              <a:rPr lang="ru-RU" sz="1200" dirty="0" smtClean="0">
                <a:solidFill>
                  <a:srgbClr val="000099"/>
                </a:solidFill>
              </a:rPr>
              <a:t>.</a:t>
            </a:r>
          </a:p>
          <a:p>
            <a:pPr algn="just">
              <a:lnSpc>
                <a:spcPct val="90000"/>
              </a:lnSpc>
            </a:pPr>
            <a:r>
              <a:rPr lang="ru-RU" sz="1200" b="1" dirty="0">
                <a:solidFill>
                  <a:srgbClr val="000099"/>
                </a:solidFill>
              </a:rPr>
              <a:t>Требования корректности формирования </a:t>
            </a:r>
            <a:r>
              <a:rPr lang="ru-RU" sz="1200" dirty="0">
                <a:solidFill>
                  <a:srgbClr val="000099"/>
                </a:solidFill>
              </a:rPr>
              <a:t>представляют собой набор правил, определенных в спецификации XML, которым вы должны следовать – в дополнение к основным синтаксическим требованиям, – чтобы создать правильно составленный документ. Поскольку XML-документ должен быть корректно сформированным, любое отклонение от требований корректности формирования считается фатальной ошибкой (</a:t>
            </a:r>
            <a:r>
              <a:rPr lang="ru-RU" sz="1200" dirty="0" err="1">
                <a:solidFill>
                  <a:srgbClr val="000099"/>
                </a:solidFill>
              </a:rPr>
              <a:t>fatal</a:t>
            </a:r>
            <a:r>
              <a:rPr lang="ru-RU" sz="1200" dirty="0">
                <a:solidFill>
                  <a:srgbClr val="000099"/>
                </a:solidFill>
              </a:rPr>
              <a:t> </a:t>
            </a:r>
            <a:r>
              <a:rPr lang="ru-RU" sz="1200" dirty="0" err="1">
                <a:solidFill>
                  <a:srgbClr val="000099"/>
                </a:solidFill>
              </a:rPr>
              <a:t>error</a:t>
            </a:r>
            <a:r>
              <a:rPr lang="ru-RU" sz="1200" dirty="0">
                <a:solidFill>
                  <a:srgbClr val="000099"/>
                </a:solidFill>
              </a:rPr>
              <a:t>). Если XML-процессор сталкивается с фатальной ошибкой, он должен остановить нормальную обработку документа и не пытаться ее возобновить</a:t>
            </a:r>
            <a:r>
              <a:rPr lang="ru-RU" sz="1200" dirty="0" smtClean="0">
                <a:solidFill>
                  <a:srgbClr val="000099"/>
                </a:solidFill>
              </a:rPr>
              <a:t>.</a:t>
            </a:r>
            <a:endParaRPr lang="ru-RU" sz="1200" dirty="0">
              <a:solidFill>
                <a:srgbClr val="000099"/>
              </a:solidFill>
            </a:endParaRPr>
          </a:p>
          <a:p>
            <a:pPr algn="just">
              <a:lnSpc>
                <a:spcPct val="90000"/>
              </a:lnSpc>
            </a:pPr>
            <a:r>
              <a:rPr lang="ru-RU" sz="1200" b="1" dirty="0">
                <a:solidFill>
                  <a:srgbClr val="000099"/>
                </a:solidFill>
              </a:rPr>
              <a:t>Требования </a:t>
            </a:r>
            <a:r>
              <a:rPr lang="ru-RU" sz="1200" b="1" dirty="0" err="1">
                <a:solidFill>
                  <a:srgbClr val="000099"/>
                </a:solidFill>
              </a:rPr>
              <a:t>валидности</a:t>
            </a:r>
            <a:r>
              <a:rPr lang="ru-RU" sz="1200" b="1" dirty="0">
                <a:solidFill>
                  <a:srgbClr val="000099"/>
                </a:solidFill>
              </a:rPr>
              <a:t> </a:t>
            </a:r>
            <a:r>
              <a:rPr lang="ru-RU" sz="1200" dirty="0">
                <a:solidFill>
                  <a:srgbClr val="000099"/>
                </a:solidFill>
              </a:rPr>
              <a:t>представляют собой дополнительный набор правил в спецификации XML, которым вы должны следовать, чтобы создать валидный документ. Поскольку </a:t>
            </a:r>
            <a:r>
              <a:rPr lang="ru-RU" sz="1200" dirty="0" err="1">
                <a:solidFill>
                  <a:srgbClr val="000099"/>
                </a:solidFill>
              </a:rPr>
              <a:t>валидность</a:t>
            </a:r>
            <a:r>
              <a:rPr lang="ru-RU" sz="1200" dirty="0">
                <a:solidFill>
                  <a:srgbClr val="000099"/>
                </a:solidFill>
              </a:rPr>
              <a:t> является не обязательной для XML-документа, отклонение от требований </a:t>
            </a:r>
            <a:r>
              <a:rPr lang="ru-RU" sz="1200" dirty="0" err="1">
                <a:solidFill>
                  <a:srgbClr val="000099"/>
                </a:solidFill>
              </a:rPr>
              <a:t>валидности</a:t>
            </a:r>
            <a:r>
              <a:rPr lang="ru-RU" sz="1200" dirty="0">
                <a:solidFill>
                  <a:srgbClr val="000099"/>
                </a:solidFill>
              </a:rPr>
              <a:t> считается лишь ошибкой (</a:t>
            </a:r>
            <a:r>
              <a:rPr lang="ru-RU" sz="1200" dirty="0" err="1">
                <a:solidFill>
                  <a:srgbClr val="000099"/>
                </a:solidFill>
              </a:rPr>
              <a:t>error</a:t>
            </a:r>
            <a:r>
              <a:rPr lang="ru-RU" sz="1200" dirty="0">
                <a:solidFill>
                  <a:srgbClr val="000099"/>
                </a:solidFill>
              </a:rPr>
              <a:t>), но не фатальным сбоем. Если XML-процессор встречает ошибку, он может просто выдать сообщение о ней и продолжить выполнение обработки. Требования </a:t>
            </a:r>
            <a:r>
              <a:rPr lang="ru-RU" sz="1200" dirty="0" err="1">
                <a:solidFill>
                  <a:srgbClr val="000099"/>
                </a:solidFill>
              </a:rPr>
              <a:t>валидности</a:t>
            </a:r>
            <a:r>
              <a:rPr lang="ru-RU" sz="1200" dirty="0">
                <a:solidFill>
                  <a:srgbClr val="000099"/>
                </a:solidFill>
              </a:rPr>
              <a:t> состоят из специальных правил по созданию соответствующего объявления типа с его DTD, а также созданию документа, отвечающего описанию внутри вашего DTD</a:t>
            </a:r>
            <a:r>
              <a:rPr lang="ru-RU" sz="1200" dirty="0" smtClean="0">
                <a:solidFill>
                  <a:srgbClr val="000099"/>
                </a:solidFill>
              </a:rPr>
              <a:t>.</a:t>
            </a:r>
            <a:endParaRPr lang="ru-RU" sz="1200" dirty="0">
              <a:solidFill>
                <a:srgbClr val="000099"/>
              </a:solidFill>
            </a:endParaRPr>
          </a:p>
        </p:txBody>
      </p:sp>
    </p:spTree>
    <p:extLst>
      <p:ext uri="{BB962C8B-B14F-4D97-AF65-F5344CB8AC3E}">
        <p14:creationId xmlns:p14="http://schemas.microsoft.com/office/powerpoint/2010/main" val="35736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a:t>
            </a:r>
            <a:r>
              <a:rPr lang="en-US" sz="2000" b="1" dirty="0" smtClean="0">
                <a:solidFill>
                  <a:srgbClr val="000099"/>
                </a:solidFill>
              </a:rPr>
              <a:t>DTD</a:t>
            </a:r>
            <a:r>
              <a:rPr lang="ru-RU" sz="2000" b="1" dirty="0" smtClean="0">
                <a:solidFill>
                  <a:srgbClr val="000099"/>
                </a:solidFill>
              </a:rPr>
              <a:t>. Список атрибутов</a:t>
            </a:r>
            <a:endParaRPr lang="ru-RU" sz="2000" b="1" dirty="0">
              <a:solidFill>
                <a:srgbClr val="000099"/>
              </a:solidFill>
            </a:endParaRPr>
          </a:p>
        </p:txBody>
      </p:sp>
      <p:sp>
        <p:nvSpPr>
          <p:cNvPr id="7" name="Прямоугольник 6"/>
          <p:cNvSpPr/>
          <p:nvPr/>
        </p:nvSpPr>
        <p:spPr>
          <a:xfrm>
            <a:off x="0" y="461651"/>
            <a:ext cx="9144000" cy="3402470"/>
          </a:xfrm>
          <a:prstGeom prst="rect">
            <a:avLst/>
          </a:prstGeom>
        </p:spPr>
        <p:txBody>
          <a:bodyPr wrap="square">
            <a:spAutoFit/>
          </a:bodyPr>
          <a:lstStyle/>
          <a:p>
            <a:pPr algn="just">
              <a:lnSpc>
                <a:spcPct val="90000"/>
              </a:lnSpc>
            </a:pPr>
            <a:r>
              <a:rPr lang="ru-RU" sz="1200" dirty="0">
                <a:solidFill>
                  <a:srgbClr val="000099"/>
                </a:solidFill>
              </a:rPr>
              <a:t>В рамках DTD доступны четыре определяющих инструкций для разработки определения типа документа:</a:t>
            </a:r>
          </a:p>
          <a:p>
            <a:pPr marL="171450" indent="-171450" algn="just">
              <a:lnSpc>
                <a:spcPct val="90000"/>
              </a:lnSpc>
              <a:buFont typeface="Arial" pitchFamily="34" charset="0"/>
              <a:buChar char="•"/>
            </a:pPr>
            <a:r>
              <a:rPr lang="ru-RU" sz="1200" dirty="0">
                <a:solidFill>
                  <a:srgbClr val="000099"/>
                </a:solidFill>
              </a:rPr>
              <a:t>ATTLIST (список атрибутов) - объявляет список XML-атрибутов. Эти атрибуты определяются именем, типом данных, неявными значениями по умолчанию и именами любых элементов, позволяющих их использование.</a:t>
            </a:r>
          </a:p>
          <a:p>
            <a:pPr marL="171450" indent="-171450" algn="just">
              <a:lnSpc>
                <a:spcPct val="90000"/>
              </a:lnSpc>
              <a:buFont typeface="Arial" pitchFamily="34" charset="0"/>
              <a:buChar char="•"/>
            </a:pPr>
            <a:r>
              <a:rPr lang="ru-RU" sz="1200" dirty="0">
                <a:solidFill>
                  <a:srgbClr val="000099"/>
                </a:solidFill>
              </a:rPr>
              <a:t>ELEMENT (элемент) - объявляет имя типа XML-элемента и его допустимые вложенные (дочерние) элементы.</a:t>
            </a:r>
          </a:p>
          <a:p>
            <a:pPr marL="171450" indent="-171450" algn="just">
              <a:lnSpc>
                <a:spcPct val="90000"/>
              </a:lnSpc>
              <a:buFont typeface="Arial" pitchFamily="34" charset="0"/>
              <a:buChar char="•"/>
            </a:pPr>
            <a:r>
              <a:rPr lang="ru-RU" sz="1200" dirty="0">
                <a:solidFill>
                  <a:srgbClr val="000099"/>
                </a:solidFill>
              </a:rPr>
              <a:t>ENTITY (сущность) - объявляет специальные символьные ссылки, текстовые макросы (наподобие инструкции #</a:t>
            </a:r>
            <a:r>
              <a:rPr lang="ru-RU" sz="1200" dirty="0" err="1">
                <a:solidFill>
                  <a:srgbClr val="000099"/>
                </a:solidFill>
              </a:rPr>
              <a:t>define</a:t>
            </a:r>
            <a:r>
              <a:rPr lang="ru-RU" sz="1200" dirty="0">
                <a:solidFill>
                  <a:srgbClr val="000099"/>
                </a:solidFill>
              </a:rPr>
              <a:t> языка C/C++) и другое повторяющееся содержимое (наподобие инструкции #</a:t>
            </a:r>
            <a:r>
              <a:rPr lang="ru-RU" sz="1200" dirty="0" err="1">
                <a:solidFill>
                  <a:srgbClr val="000099"/>
                </a:solidFill>
              </a:rPr>
              <a:t>include</a:t>
            </a:r>
            <a:r>
              <a:rPr lang="ru-RU" sz="1200" dirty="0">
                <a:solidFill>
                  <a:srgbClr val="000099"/>
                </a:solidFill>
              </a:rPr>
              <a:t> языка C/C++). </a:t>
            </a:r>
            <a:endParaRPr lang="en-US" sz="1200" dirty="0">
              <a:solidFill>
                <a:srgbClr val="000099"/>
              </a:solidFill>
            </a:endParaRPr>
          </a:p>
          <a:p>
            <a:pPr marL="171450" indent="-171450" algn="just">
              <a:lnSpc>
                <a:spcPct val="90000"/>
              </a:lnSpc>
              <a:buFont typeface="Arial" pitchFamily="34" charset="0"/>
              <a:buChar char="•"/>
            </a:pPr>
            <a:r>
              <a:rPr lang="ru-RU" sz="1200" dirty="0">
                <a:solidFill>
                  <a:srgbClr val="000099"/>
                </a:solidFill>
              </a:rPr>
              <a:t>NOTATION (нотации) - объявляет внешнее содержимое, не относящееся к XML (например, двоичные графические данные), а также внешнее приложение, которое обрабатывает это содержимое</a:t>
            </a:r>
            <a:r>
              <a:rPr lang="ru-RU" sz="1200" dirty="0" smtClean="0">
                <a:solidFill>
                  <a:srgbClr val="000099"/>
                </a:solidFill>
              </a:rPr>
              <a:t>.</a:t>
            </a:r>
          </a:p>
          <a:p>
            <a:pPr algn="just">
              <a:lnSpc>
                <a:spcPct val="90000"/>
              </a:lnSpc>
            </a:pPr>
            <a:endParaRPr lang="ru-RU" sz="500" dirty="0" smtClean="0">
              <a:solidFill>
                <a:srgbClr val="000099"/>
              </a:solidFill>
            </a:endParaRPr>
          </a:p>
          <a:p>
            <a:pPr algn="just">
              <a:lnSpc>
                <a:spcPct val="90000"/>
              </a:lnSpc>
            </a:pPr>
            <a:r>
              <a:rPr lang="ru-RU" sz="1200" dirty="0">
                <a:solidFill>
                  <a:srgbClr val="000099"/>
                </a:solidFill>
              </a:rPr>
              <a:t>Инструкция ATTLIST используется для перечисления и объявления всех атрибутов, которые могут принадлежать элементу. Сначала указывается имя элемента (или элементов), к которому относится список атрибутов. Затем для всех атрибутов по очереди указывается имя, обязательность и символьные данные, допустимые в качестве значения.</a:t>
            </a:r>
          </a:p>
          <a:p>
            <a:pPr algn="just">
              <a:lnSpc>
                <a:spcPct val="90000"/>
              </a:lnSpc>
            </a:pPr>
            <a:r>
              <a:rPr lang="ru-RU" sz="1200" dirty="0">
                <a:solidFill>
                  <a:srgbClr val="000099"/>
                </a:solidFill>
              </a:rPr>
              <a:t>Синтаксис инструкции</a:t>
            </a:r>
            <a:r>
              <a:rPr lang="ru-RU" sz="1200" dirty="0" smtClean="0">
                <a:solidFill>
                  <a:srgbClr val="000099"/>
                </a:solidFill>
              </a:rPr>
              <a:t>:</a:t>
            </a: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&lt;!</a:t>
            </a:r>
            <a:r>
              <a:rPr lang="ru-RU" sz="1200" b="1" dirty="0">
                <a:solidFill>
                  <a:srgbClr val="000099"/>
                </a:solidFill>
              </a:rPr>
              <a:t>ATTLIST</a:t>
            </a:r>
            <a:r>
              <a:rPr lang="ru-RU" sz="1200" dirty="0">
                <a:solidFill>
                  <a:srgbClr val="000099"/>
                </a:solidFill>
              </a:rPr>
              <a:t> </a:t>
            </a:r>
            <a:r>
              <a:rPr lang="ru-RU" sz="1200" b="1" dirty="0" err="1">
                <a:solidFill>
                  <a:srgbClr val="000099"/>
                </a:solidFill>
              </a:rPr>
              <a:t>elementName</a:t>
            </a:r>
            <a:r>
              <a:rPr lang="ru-RU" sz="1200" dirty="0">
                <a:solidFill>
                  <a:srgbClr val="000099"/>
                </a:solidFill>
              </a:rPr>
              <a:t> </a:t>
            </a:r>
            <a:r>
              <a:rPr lang="ru-RU" sz="1200" b="1" i="1" dirty="0" smtClean="0">
                <a:solidFill>
                  <a:srgbClr val="000099"/>
                </a:solidFill>
              </a:rPr>
              <a:t>attributeName1</a:t>
            </a:r>
            <a:r>
              <a:rPr lang="ru-RU" sz="1200" i="1" dirty="0" smtClean="0">
                <a:solidFill>
                  <a:srgbClr val="000099"/>
                </a:solidFill>
              </a:rPr>
              <a:t> </a:t>
            </a:r>
            <a:r>
              <a:rPr lang="ru-RU" sz="1200" b="1" dirty="0" smtClean="0">
                <a:solidFill>
                  <a:srgbClr val="000099"/>
                </a:solidFill>
              </a:rPr>
              <a:t>dataType1</a:t>
            </a:r>
            <a:r>
              <a:rPr lang="ru-RU" sz="1200" dirty="0" smtClean="0">
                <a:solidFill>
                  <a:srgbClr val="000099"/>
                </a:solidFill>
              </a:rPr>
              <a:t> </a:t>
            </a:r>
            <a:r>
              <a:rPr lang="ru-RU" sz="1200" b="1" dirty="0" smtClean="0">
                <a:solidFill>
                  <a:srgbClr val="000099"/>
                </a:solidFill>
              </a:rPr>
              <a:t>default1 </a:t>
            </a:r>
            <a:r>
              <a:rPr lang="ru-RU" sz="1200" b="1" i="1" dirty="0" smtClean="0">
                <a:solidFill>
                  <a:srgbClr val="000099"/>
                </a:solidFill>
              </a:rPr>
              <a:t>attributeName2</a:t>
            </a:r>
            <a:r>
              <a:rPr lang="ru-RU" sz="1200" dirty="0" smtClean="0">
                <a:solidFill>
                  <a:srgbClr val="000099"/>
                </a:solidFill>
              </a:rPr>
              <a:t> </a:t>
            </a:r>
            <a:r>
              <a:rPr lang="ru-RU" sz="1200" b="1" dirty="0" smtClean="0">
                <a:solidFill>
                  <a:srgbClr val="000099"/>
                </a:solidFill>
              </a:rPr>
              <a:t>dataType2</a:t>
            </a:r>
            <a:r>
              <a:rPr lang="ru-RU" sz="1200" dirty="0" smtClean="0">
                <a:solidFill>
                  <a:srgbClr val="000099"/>
                </a:solidFill>
              </a:rPr>
              <a:t> </a:t>
            </a:r>
            <a:r>
              <a:rPr lang="ru-RU" sz="1200" b="1" dirty="0" smtClean="0">
                <a:solidFill>
                  <a:srgbClr val="000099"/>
                </a:solidFill>
              </a:rPr>
              <a:t>default2</a:t>
            </a:r>
            <a:r>
              <a:rPr lang="ru-RU" sz="1200" dirty="0" smtClean="0">
                <a:solidFill>
                  <a:srgbClr val="000099"/>
                </a:solidFill>
              </a:rPr>
              <a:t> &gt;</a:t>
            </a: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Возможные параметры:</a:t>
            </a:r>
          </a:p>
          <a:p>
            <a:pPr marL="171450" indent="-171450" algn="just">
              <a:lnSpc>
                <a:spcPct val="90000"/>
              </a:lnSpc>
              <a:buFont typeface="Arial" pitchFamily="34" charset="0"/>
              <a:buChar char="•"/>
            </a:pPr>
            <a:r>
              <a:rPr lang="ru-RU" sz="1200" b="1" dirty="0" err="1" smtClean="0">
                <a:solidFill>
                  <a:srgbClr val="000099"/>
                </a:solidFill>
              </a:rPr>
              <a:t>elementName</a:t>
            </a:r>
            <a:r>
              <a:rPr lang="ru-RU" sz="1200" dirty="0" smtClean="0">
                <a:solidFill>
                  <a:srgbClr val="000099"/>
                </a:solidFill>
              </a:rPr>
              <a:t> </a:t>
            </a:r>
            <a:r>
              <a:rPr lang="ru-RU" sz="1200" dirty="0">
                <a:solidFill>
                  <a:srgbClr val="000099"/>
                </a:solidFill>
              </a:rPr>
              <a:t>- имя элемента, к которому относится список атрибутов.</a:t>
            </a:r>
          </a:p>
          <a:p>
            <a:pPr marL="171450" indent="-171450" algn="just">
              <a:lnSpc>
                <a:spcPct val="90000"/>
              </a:lnSpc>
              <a:buFont typeface="Arial" pitchFamily="34" charset="0"/>
              <a:buChar char="•"/>
            </a:pPr>
            <a:r>
              <a:rPr lang="ru-RU" sz="1200" b="1" dirty="0" err="1" smtClean="0">
                <a:solidFill>
                  <a:srgbClr val="000099"/>
                </a:solidFill>
              </a:rPr>
              <a:t>attributeName</a:t>
            </a:r>
            <a:r>
              <a:rPr lang="ru-RU" sz="1200" dirty="0" smtClean="0">
                <a:solidFill>
                  <a:srgbClr val="000099"/>
                </a:solidFill>
              </a:rPr>
              <a:t> </a:t>
            </a:r>
            <a:r>
              <a:rPr lang="ru-RU" sz="1200" dirty="0">
                <a:solidFill>
                  <a:srgbClr val="000099"/>
                </a:solidFill>
              </a:rPr>
              <a:t>- имя атрибута. Этот параметр повторяется столько раз, сколько нужно для перечисления всех атрибутов, используемых с </a:t>
            </a:r>
            <a:r>
              <a:rPr lang="ru-RU" sz="1200" b="1" dirty="0" err="1">
                <a:solidFill>
                  <a:srgbClr val="000099"/>
                </a:solidFill>
              </a:rPr>
              <a:t>elementName</a:t>
            </a:r>
            <a:r>
              <a:rPr lang="ru-RU" sz="1200" dirty="0">
                <a:solidFill>
                  <a:srgbClr val="000099"/>
                </a:solidFill>
              </a:rPr>
              <a:t>.</a:t>
            </a:r>
          </a:p>
          <a:p>
            <a:pPr marL="171450" indent="-171450" algn="just">
              <a:lnSpc>
                <a:spcPct val="90000"/>
              </a:lnSpc>
              <a:buFont typeface="Arial" pitchFamily="34" charset="0"/>
              <a:buChar char="•"/>
            </a:pPr>
            <a:r>
              <a:rPr lang="ru-RU" sz="1200" b="1" dirty="0" err="1" smtClean="0">
                <a:solidFill>
                  <a:srgbClr val="000099"/>
                </a:solidFill>
              </a:rPr>
              <a:t>dataType</a:t>
            </a:r>
            <a:r>
              <a:rPr lang="ru-RU" sz="1200" dirty="0" smtClean="0">
                <a:solidFill>
                  <a:srgbClr val="000099"/>
                </a:solidFill>
              </a:rPr>
              <a:t> </a:t>
            </a:r>
            <a:r>
              <a:rPr lang="ru-RU" sz="1200" dirty="0">
                <a:solidFill>
                  <a:srgbClr val="000099"/>
                </a:solidFill>
              </a:rPr>
              <a:t>- тип данных для атрибута, названного в параметре </a:t>
            </a:r>
            <a:r>
              <a:rPr lang="ru-RU" sz="1200" b="1" dirty="0" err="1" smtClean="0">
                <a:solidFill>
                  <a:srgbClr val="000099"/>
                </a:solidFill>
              </a:rPr>
              <a:t>attributeName</a:t>
            </a:r>
            <a:r>
              <a:rPr lang="ru-RU" sz="1200" dirty="0">
                <a:solidFill>
                  <a:srgbClr val="000099"/>
                </a:solidFill>
              </a:rPr>
              <a:t>.</a:t>
            </a:r>
            <a:endParaRPr lang="ru-RU" sz="1200" dirty="0" smtClean="0">
              <a:solidFill>
                <a:srgbClr val="000099"/>
              </a:solidFill>
            </a:endParaRPr>
          </a:p>
          <a:p>
            <a:pPr marL="171450" indent="-171450" algn="just">
              <a:lnSpc>
                <a:spcPct val="90000"/>
              </a:lnSpc>
              <a:buFont typeface="Arial" pitchFamily="34" charset="0"/>
              <a:buChar char="•"/>
            </a:pPr>
            <a:r>
              <a:rPr lang="ru-RU" sz="1200" b="1" dirty="0" err="1" smtClean="0">
                <a:solidFill>
                  <a:srgbClr val="000099"/>
                </a:solidFill>
              </a:rPr>
              <a:t>default</a:t>
            </a:r>
            <a:r>
              <a:rPr lang="ru-RU" sz="1200" dirty="0" smtClean="0">
                <a:solidFill>
                  <a:srgbClr val="000099"/>
                </a:solidFill>
              </a:rPr>
              <a:t> </a:t>
            </a:r>
            <a:r>
              <a:rPr lang="ru-RU" sz="1200" dirty="0">
                <a:solidFill>
                  <a:srgbClr val="000099"/>
                </a:solidFill>
              </a:rPr>
              <a:t>- значение по умолчанию для атрибута, заданного параметром </a:t>
            </a:r>
            <a:r>
              <a:rPr lang="ru-RU" sz="1200" b="1" dirty="0" err="1">
                <a:solidFill>
                  <a:srgbClr val="000099"/>
                </a:solidFill>
              </a:rPr>
              <a:t>attributeName</a:t>
            </a:r>
            <a:r>
              <a:rPr lang="ru-RU" sz="1200" dirty="0" smtClean="0">
                <a:solidFill>
                  <a:srgbClr val="000099"/>
                </a:solidFill>
              </a:rPr>
              <a:t>.</a:t>
            </a:r>
            <a:endParaRPr lang="ru-RU" sz="1200" dirty="0">
              <a:solidFill>
                <a:srgbClr val="000099"/>
              </a:solidFill>
            </a:endParaRPr>
          </a:p>
        </p:txBody>
      </p:sp>
    </p:spTree>
    <p:extLst>
      <p:ext uri="{BB962C8B-B14F-4D97-AF65-F5344CB8AC3E}">
        <p14:creationId xmlns:p14="http://schemas.microsoft.com/office/powerpoint/2010/main" val="4117518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a:t>
            </a:r>
            <a:r>
              <a:rPr lang="en-US" sz="2000" b="1" dirty="0">
                <a:solidFill>
                  <a:srgbClr val="000099"/>
                </a:solidFill>
              </a:rPr>
              <a:t>DTD</a:t>
            </a:r>
            <a:r>
              <a:rPr lang="ru-RU" sz="2000" b="1" dirty="0">
                <a:solidFill>
                  <a:srgbClr val="000099"/>
                </a:solidFill>
              </a:rPr>
              <a:t>. Список атрибутов</a:t>
            </a:r>
          </a:p>
        </p:txBody>
      </p:sp>
      <p:sp>
        <p:nvSpPr>
          <p:cNvPr id="7" name="Прямоугольник 6"/>
          <p:cNvSpPr/>
          <p:nvPr/>
        </p:nvSpPr>
        <p:spPr>
          <a:xfrm>
            <a:off x="2286000" y="483518"/>
            <a:ext cx="4572000" cy="424732"/>
          </a:xfrm>
          <a:prstGeom prst="rect">
            <a:avLst/>
          </a:prstGeom>
        </p:spPr>
        <p:txBody>
          <a:bodyPr wrap="square">
            <a:spAutoFit/>
          </a:bodyPr>
          <a:lstStyle/>
          <a:p>
            <a:pPr algn="just">
              <a:lnSpc>
                <a:spcPct val="90000"/>
              </a:lnSpc>
            </a:pPr>
            <a:r>
              <a:rPr lang="ru-RU" sz="1200" dirty="0" smtClean="0">
                <a:solidFill>
                  <a:srgbClr val="000099"/>
                </a:solidFill>
              </a:rPr>
              <a:t>Возможные значения для типа данных </a:t>
            </a:r>
            <a:r>
              <a:rPr lang="ru-RU" sz="1200" b="1" dirty="0" err="1">
                <a:solidFill>
                  <a:srgbClr val="000099"/>
                </a:solidFill>
              </a:rPr>
              <a:t>dataType</a:t>
            </a:r>
            <a:r>
              <a:rPr lang="ru-RU" sz="1200" dirty="0" smtClean="0">
                <a:solidFill>
                  <a:srgbClr val="000099"/>
                </a:solidFill>
              </a:rPr>
              <a:t> </a:t>
            </a:r>
          </a:p>
          <a:p>
            <a:pPr algn="just">
              <a:lnSpc>
                <a:spcPct val="90000"/>
              </a:lnSpc>
            </a:pPr>
            <a:endParaRPr lang="ru-RU" sz="1200" dirty="0">
              <a:solidFill>
                <a:srgbClr val="000099"/>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229932292"/>
              </p:ext>
            </p:extLst>
          </p:nvPr>
        </p:nvGraphicFramePr>
        <p:xfrm>
          <a:off x="107504" y="728371"/>
          <a:ext cx="8928992" cy="3566160"/>
        </p:xfrm>
        <a:graphic>
          <a:graphicData uri="http://schemas.openxmlformats.org/drawingml/2006/table">
            <a:tbl>
              <a:tblPr firstRow="1" bandRow="1">
                <a:tableStyleId>{5C22544A-7EE6-4342-B048-85BDC9FD1C3A}</a:tableStyleId>
              </a:tblPr>
              <a:tblGrid>
                <a:gridCol w="1224136"/>
                <a:gridCol w="7704856"/>
              </a:tblGrid>
              <a:tr h="230426">
                <a:tc>
                  <a:txBody>
                    <a:bodyPr/>
                    <a:lstStyle/>
                    <a:p>
                      <a:r>
                        <a:rPr lang="ru-RU" sz="1200" dirty="0" smtClean="0">
                          <a:solidFill>
                            <a:srgbClr val="000099"/>
                          </a:solidFill>
                        </a:rPr>
                        <a:t>Значение</a:t>
                      </a:r>
                      <a:endParaRPr lang="ru-RU" sz="1200" dirty="0">
                        <a:solidFill>
                          <a:srgbClr val="000099"/>
                        </a:solidFill>
                      </a:endParaRP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r>
                        <a:rPr lang="en-US" sz="1400" b="1" dirty="0" smtClean="0">
                          <a:solidFill>
                            <a:srgbClr val="000099"/>
                          </a:solidFill>
                        </a:rPr>
                        <a:t>CDATA</a:t>
                      </a:r>
                      <a:endParaRPr lang="ru-RU" sz="1400" b="1" dirty="0">
                        <a:solidFill>
                          <a:srgbClr val="000099"/>
                        </a:solidFill>
                      </a:endParaRPr>
                    </a:p>
                  </a:txBody>
                  <a:tcPr/>
                </a:tc>
                <a:tc>
                  <a:txBody>
                    <a:bodyPr/>
                    <a:lstStyle/>
                    <a:p>
                      <a:r>
                        <a:rPr lang="ru-RU" sz="1200" b="1" dirty="0" smtClean="0">
                          <a:solidFill>
                            <a:srgbClr val="009900"/>
                          </a:solidFill>
                        </a:rPr>
                        <a:t>Атрибут содержит только символьные данные.</a:t>
                      </a:r>
                      <a:endParaRPr lang="ru-RU" sz="1200" dirty="0">
                        <a:solidFill>
                          <a:srgbClr val="000099"/>
                        </a:solidFill>
                      </a:endParaRPr>
                    </a:p>
                  </a:txBody>
                  <a:tcPr/>
                </a:tc>
              </a:tr>
              <a:tr h="230426">
                <a:tc>
                  <a:txBody>
                    <a:bodyPr/>
                    <a:lstStyle/>
                    <a:p>
                      <a:r>
                        <a:rPr lang="en-US" sz="1400" b="1" i="0" u="none" strike="noStrike" kern="1200" baseline="0" dirty="0" smtClean="0">
                          <a:solidFill>
                            <a:srgbClr val="000099"/>
                          </a:solidFill>
                          <a:latin typeface="+mn-lt"/>
                          <a:ea typeface="+mn-ea"/>
                          <a:cs typeface="+mn-cs"/>
                        </a:rPr>
                        <a:t>ID</a:t>
                      </a:r>
                      <a:endParaRPr lang="ru-RU" sz="1400" b="1" i="0" u="none" strike="noStrike" kern="1200" baseline="0" dirty="0" smtClean="0">
                        <a:solidFill>
                          <a:srgbClr val="000099"/>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Значение атрибута должно быть уникальным. Оно не может повторяться в других элементах или атрибутах данного документа.</a:t>
                      </a:r>
                      <a:endParaRPr lang="ru-RU" sz="2800" b="0" i="0" u="none" strike="noStrike" kern="1200" baseline="0" dirty="0" smtClean="0">
                        <a:solidFill>
                          <a:srgbClr val="000099"/>
                        </a:solidFill>
                        <a:latin typeface="+mn-lt"/>
                        <a:ea typeface="+mn-ea"/>
                        <a:cs typeface="+mn-cs"/>
                      </a:endParaRPr>
                    </a:p>
                  </a:txBody>
                  <a:tcPr/>
                </a:tc>
              </a:tr>
              <a:tr h="230426">
                <a:tc>
                  <a:txBody>
                    <a:bodyPr/>
                    <a:lstStyle/>
                    <a:p>
                      <a:r>
                        <a:rPr lang="en-US" sz="1400" b="1" i="0" u="none" strike="noStrike" kern="1200" baseline="0" dirty="0" smtClean="0">
                          <a:solidFill>
                            <a:srgbClr val="000099"/>
                          </a:solidFill>
                          <a:latin typeface="+mn-lt"/>
                          <a:ea typeface="+mn-ea"/>
                          <a:cs typeface="+mn-cs"/>
                        </a:rPr>
                        <a:t>IDREF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Атрибут ссылается на значение другого атрибута типа ID из данного документа.</a:t>
                      </a:r>
                      <a:endParaRPr lang="ru-RU" sz="2800" b="0" i="0" u="none" strike="noStrike" kern="1200" baseline="0" dirty="0" smtClean="0">
                        <a:solidFill>
                          <a:srgbClr val="000099"/>
                        </a:solidFill>
                        <a:latin typeface="+mn-lt"/>
                        <a:ea typeface="+mn-ea"/>
                        <a:cs typeface="+mn-cs"/>
                      </a:endParaRPr>
                    </a:p>
                  </a:txBody>
                  <a:tcPr/>
                </a:tc>
              </a:tr>
              <a:tr h="230426">
                <a:tc>
                  <a:txBody>
                    <a:bodyPr/>
                    <a:lstStyle/>
                    <a:p>
                      <a:r>
                        <a:rPr lang="en-US" sz="1400" b="1" dirty="0" smtClean="0">
                          <a:solidFill>
                            <a:srgbClr val="000099"/>
                          </a:solidFill>
                        </a:rPr>
                        <a:t>ENTITY</a:t>
                      </a:r>
                      <a:endParaRPr lang="ru-RU" sz="14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Значение атрибута должно соответствовать имени внешней сущности ENTITY, не подвергавшейся синтаксическому разбору и объявленной в том же определении DTD.</a:t>
                      </a:r>
                      <a:endParaRPr lang="ru-RU" sz="1200" b="0" i="0" u="none" strike="noStrike" kern="1200" baseline="0" dirty="0" smtClean="0">
                        <a:solidFill>
                          <a:srgbClr val="000099"/>
                        </a:solidFill>
                        <a:latin typeface="+mn-lt"/>
                        <a:ea typeface="+mn-ea"/>
                        <a:cs typeface="+mn-cs"/>
                      </a:endParaRPr>
                    </a:p>
                  </a:txBody>
                  <a:tcPr/>
                </a:tc>
              </a:tr>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0099"/>
                          </a:solidFill>
                          <a:latin typeface="+mn-lt"/>
                          <a:ea typeface="+mn-ea"/>
                          <a:cs typeface="+mn-cs"/>
                        </a:rPr>
                        <a:t>ENTITIES</a:t>
                      </a:r>
                    </a:p>
                  </a:txBody>
                  <a:tcPr/>
                </a:tc>
                <a:tc>
                  <a:txBody>
                    <a:bodyPr/>
                    <a:lstStyle/>
                    <a:p>
                      <a:r>
                        <a:rPr lang="ru-RU" sz="1200" b="1" dirty="0" smtClean="0">
                          <a:solidFill>
                            <a:srgbClr val="009900"/>
                          </a:solidFill>
                        </a:rPr>
                        <a:t>Значение атрибута содержит несколько имен внешних сущностей, не подвергавшихся синтаксическому разбору и объявленных в том же определении DTD.</a:t>
                      </a:r>
                      <a:endParaRPr lang="ru-RU" sz="1200" dirty="0">
                        <a:solidFill>
                          <a:srgbClr val="000099"/>
                        </a:solidFill>
                      </a:endParaRPr>
                    </a:p>
                  </a:txBody>
                  <a:tcPr/>
                </a:tc>
              </a:tr>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0099"/>
                          </a:solidFill>
                          <a:latin typeface="+mn-lt"/>
                          <a:ea typeface="+mn-ea"/>
                          <a:cs typeface="+mn-cs"/>
                        </a:rPr>
                        <a:t>NMTOKEN</a:t>
                      </a:r>
                    </a:p>
                  </a:txBody>
                  <a:tcPr/>
                </a:tc>
                <a:tc>
                  <a:txBody>
                    <a:bodyPr/>
                    <a:lstStyle/>
                    <a:p>
                      <a:r>
                        <a:rPr lang="ru-RU" sz="1200" b="1" dirty="0" smtClean="0">
                          <a:solidFill>
                            <a:srgbClr val="009900"/>
                          </a:solidFill>
                        </a:rPr>
                        <a:t>Значение атрибута должно быть лексемой имени. </a:t>
                      </a:r>
                      <a:r>
                        <a:rPr lang="ru-RU" sz="1200" b="1" dirty="0" err="1" smtClean="0">
                          <a:solidFill>
                            <a:srgbClr val="009900"/>
                          </a:solidFill>
                        </a:rPr>
                        <a:t>Токены</a:t>
                      </a:r>
                      <a:r>
                        <a:rPr lang="ru-RU" sz="1200" b="1" dirty="0" smtClean="0">
                          <a:solidFill>
                            <a:srgbClr val="009900"/>
                          </a:solidFill>
                        </a:rPr>
                        <a:t> имени допускают символьные значения данных, но накладывают больше ограничений, чем тип CDATA. Лексема имени может содержать буквы, цифры и некоторые знаки препинания — точки, тире, символы подчеркивания и двоеточия. Однако значения лексем имени не могут содержать никаких пробелов и приравненных к ним символов.</a:t>
                      </a:r>
                      <a:endParaRPr lang="ru-RU" sz="1200" b="1" dirty="0">
                        <a:solidFill>
                          <a:srgbClr val="009900"/>
                        </a:solidFill>
                      </a:endParaRPr>
                    </a:p>
                  </a:txBody>
                  <a:tcPr/>
                </a:tc>
              </a:tr>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0099"/>
                          </a:solidFill>
                          <a:latin typeface="+mn-lt"/>
                          <a:ea typeface="+mn-ea"/>
                          <a:cs typeface="+mn-cs"/>
                        </a:rPr>
                        <a:t>Enumerated</a:t>
                      </a:r>
                    </a:p>
                  </a:txBody>
                  <a:tcPr/>
                </a:tc>
                <a:tc>
                  <a:txBody>
                    <a:bodyPr/>
                    <a:lstStyle/>
                    <a:p>
                      <a:r>
                        <a:rPr lang="ru-RU" sz="1200" b="1" dirty="0" smtClean="0">
                          <a:solidFill>
                            <a:srgbClr val="009900"/>
                          </a:solidFill>
                        </a:rPr>
                        <a:t>Значения атрибута ограничены перечисленными в списке.</a:t>
                      </a:r>
                      <a:endParaRPr lang="ru-RU" sz="1200" b="1" dirty="0">
                        <a:solidFill>
                          <a:srgbClr val="009900"/>
                        </a:solidFill>
                      </a:endParaRPr>
                    </a:p>
                  </a:txBody>
                  <a:tcPr/>
                </a:tc>
              </a:tr>
            </a:tbl>
          </a:graphicData>
        </a:graphic>
      </p:graphicFrame>
    </p:spTree>
    <p:extLst>
      <p:ext uri="{BB962C8B-B14F-4D97-AF65-F5344CB8AC3E}">
        <p14:creationId xmlns:p14="http://schemas.microsoft.com/office/powerpoint/2010/main" val="2634085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a:t>
            </a:r>
            <a:r>
              <a:rPr lang="en-US" sz="2000" b="1" dirty="0">
                <a:solidFill>
                  <a:srgbClr val="000099"/>
                </a:solidFill>
              </a:rPr>
              <a:t>DTD</a:t>
            </a:r>
            <a:r>
              <a:rPr lang="ru-RU" sz="2000" b="1" dirty="0">
                <a:solidFill>
                  <a:srgbClr val="000099"/>
                </a:solidFill>
              </a:rPr>
              <a:t>. Список атрибутов</a:t>
            </a:r>
          </a:p>
        </p:txBody>
      </p:sp>
      <p:sp>
        <p:nvSpPr>
          <p:cNvPr id="7" name="Прямоугольник 6"/>
          <p:cNvSpPr/>
          <p:nvPr/>
        </p:nvSpPr>
        <p:spPr>
          <a:xfrm>
            <a:off x="2286000" y="483518"/>
            <a:ext cx="4572000" cy="424732"/>
          </a:xfrm>
          <a:prstGeom prst="rect">
            <a:avLst/>
          </a:prstGeom>
        </p:spPr>
        <p:txBody>
          <a:bodyPr wrap="square">
            <a:spAutoFit/>
          </a:bodyPr>
          <a:lstStyle/>
          <a:p>
            <a:pPr algn="just">
              <a:lnSpc>
                <a:spcPct val="90000"/>
              </a:lnSpc>
            </a:pPr>
            <a:r>
              <a:rPr lang="ru-RU" sz="1200" dirty="0" smtClean="0">
                <a:solidFill>
                  <a:srgbClr val="000099"/>
                </a:solidFill>
              </a:rPr>
              <a:t>Возможные значение по умолчанию, используемых в </a:t>
            </a:r>
            <a:r>
              <a:rPr lang="ru-RU" sz="1200" b="1" dirty="0" err="1">
                <a:solidFill>
                  <a:srgbClr val="000099"/>
                </a:solidFill>
              </a:rPr>
              <a:t>default</a:t>
            </a:r>
            <a:r>
              <a:rPr lang="ru-RU" sz="1200" dirty="0" smtClean="0">
                <a:solidFill>
                  <a:srgbClr val="000099"/>
                </a:solidFill>
              </a:rPr>
              <a:t> </a:t>
            </a:r>
          </a:p>
          <a:p>
            <a:pPr algn="just">
              <a:lnSpc>
                <a:spcPct val="90000"/>
              </a:lnSpc>
            </a:pPr>
            <a:endParaRPr lang="ru-RU" sz="1200" dirty="0">
              <a:solidFill>
                <a:srgbClr val="000099"/>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1932056292"/>
              </p:ext>
            </p:extLst>
          </p:nvPr>
        </p:nvGraphicFramePr>
        <p:xfrm>
          <a:off x="107504" y="720459"/>
          <a:ext cx="8928992" cy="3200400"/>
        </p:xfrm>
        <a:graphic>
          <a:graphicData uri="http://schemas.openxmlformats.org/drawingml/2006/table">
            <a:tbl>
              <a:tblPr firstRow="1" bandRow="1">
                <a:tableStyleId>{5C22544A-7EE6-4342-B048-85BDC9FD1C3A}</a:tableStyleId>
              </a:tblPr>
              <a:tblGrid>
                <a:gridCol w="1296144"/>
                <a:gridCol w="7632848"/>
              </a:tblGrid>
              <a:tr h="230426">
                <a:tc>
                  <a:txBody>
                    <a:bodyPr/>
                    <a:lstStyle/>
                    <a:p>
                      <a:r>
                        <a:rPr lang="ru-RU" sz="1200" dirty="0" smtClean="0">
                          <a:solidFill>
                            <a:srgbClr val="000099"/>
                          </a:solidFill>
                        </a:rPr>
                        <a:t>Значение</a:t>
                      </a:r>
                      <a:endParaRPr lang="ru-RU" sz="1200" dirty="0">
                        <a:solidFill>
                          <a:srgbClr val="000099"/>
                        </a:solidFill>
                      </a:endParaRP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r>
                        <a:rPr lang="en-US" sz="1400" b="1" dirty="0" smtClean="0">
                          <a:solidFill>
                            <a:srgbClr val="000099"/>
                          </a:solidFill>
                        </a:rPr>
                        <a:t>#REQUIRED</a:t>
                      </a:r>
                      <a:endParaRPr lang="ru-RU" sz="1400" b="1" dirty="0">
                        <a:solidFill>
                          <a:srgbClr val="000099"/>
                        </a:solidFill>
                      </a:endParaRPr>
                    </a:p>
                  </a:txBody>
                  <a:tcPr/>
                </a:tc>
                <a:tc>
                  <a:txBody>
                    <a:bodyPr/>
                    <a:lstStyle/>
                    <a:p>
                      <a:r>
                        <a:rPr lang="ru-RU" sz="1200" b="1" dirty="0" smtClean="0">
                          <a:solidFill>
                            <a:srgbClr val="009900"/>
                          </a:solidFill>
                        </a:rPr>
                        <a:t>Атрибут должен присутствовать в XML-документе, иначе при синтаксическом разборе будет сформирована ошибка. В некоторых случаях, чтобы избежать возникновения ошибки, можно по желанию использовать поле </a:t>
                      </a:r>
                      <a:r>
                        <a:rPr lang="ru-RU" sz="1200" b="1" dirty="0" err="1" smtClean="0">
                          <a:solidFill>
                            <a:srgbClr val="009900"/>
                          </a:solidFill>
                        </a:rPr>
                        <a:t>defaultValue</a:t>
                      </a:r>
                      <a:r>
                        <a:rPr lang="ru-RU" sz="1200" b="1" dirty="0" smtClean="0">
                          <a:solidFill>
                            <a:srgbClr val="009900"/>
                          </a:solidFill>
                        </a:rPr>
                        <a:t>, поместив его непосредственно за этим ключевым словом.</a:t>
                      </a:r>
                      <a:endParaRPr lang="ru-RU" sz="1200" dirty="0">
                        <a:solidFill>
                          <a:srgbClr val="000099"/>
                        </a:solidFill>
                      </a:endParaRPr>
                    </a:p>
                  </a:txBody>
                  <a:tcPr/>
                </a:tc>
              </a:tr>
              <a:tr h="230426">
                <a:tc>
                  <a:txBody>
                    <a:bodyPr/>
                    <a:lstStyle/>
                    <a:p>
                      <a:r>
                        <a:rPr lang="en-US" sz="1400" b="1" i="0" u="none" strike="noStrike" kern="1200" baseline="0" dirty="0" smtClean="0">
                          <a:solidFill>
                            <a:srgbClr val="000099"/>
                          </a:solidFill>
                          <a:latin typeface="+mn-lt"/>
                          <a:ea typeface="+mn-ea"/>
                          <a:cs typeface="+mn-cs"/>
                        </a:rPr>
                        <a:t>#IMPLIED</a:t>
                      </a:r>
                      <a:endParaRPr lang="ru-RU" sz="1400" b="1" i="0" u="none" strike="noStrike" kern="1200" baseline="0" dirty="0" smtClean="0">
                        <a:solidFill>
                          <a:srgbClr val="000099"/>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Атрибут может присутствовать в XML-документе, но его отсутствие не вызывает ошибки при синтаксическом разборе. В некоторых случаях можно по желанию также использовать поле </a:t>
                      </a:r>
                      <a:r>
                        <a:rPr lang="ru-RU" sz="1200" b="1" i="0" u="none" strike="noStrike" kern="1200" baseline="0" dirty="0" err="1" smtClean="0">
                          <a:solidFill>
                            <a:srgbClr val="009900"/>
                          </a:solidFill>
                          <a:latin typeface="+mn-lt"/>
                          <a:ea typeface="+mn-ea"/>
                          <a:cs typeface="+mn-cs"/>
                        </a:rPr>
                        <a:t>defaultValue</a:t>
                      </a:r>
                      <a:r>
                        <a:rPr lang="ru-RU" sz="1200" b="1" i="0" u="none" strike="noStrike" kern="1200" baseline="0" dirty="0" smtClean="0">
                          <a:solidFill>
                            <a:srgbClr val="009900"/>
                          </a:solidFill>
                          <a:latin typeface="+mn-lt"/>
                          <a:ea typeface="+mn-ea"/>
                          <a:cs typeface="+mn-cs"/>
                        </a:rPr>
                        <a:t>, поместив его непосредственно за этим ключевым словом.</a:t>
                      </a:r>
                      <a:endParaRPr lang="ru-RU" sz="2800" b="0" i="0" u="none" strike="noStrike" kern="1200" baseline="0" dirty="0" smtClean="0">
                        <a:solidFill>
                          <a:srgbClr val="000099"/>
                        </a:solidFill>
                        <a:latin typeface="+mn-lt"/>
                        <a:ea typeface="+mn-ea"/>
                        <a:cs typeface="+mn-cs"/>
                      </a:endParaRPr>
                    </a:p>
                  </a:txBody>
                  <a:tcPr/>
                </a:tc>
              </a:tr>
              <a:tr h="230426">
                <a:tc>
                  <a:txBody>
                    <a:bodyPr/>
                    <a:lstStyle/>
                    <a:p>
                      <a:r>
                        <a:rPr lang="en-US" sz="1400" b="1" i="0" u="none" strike="noStrike" kern="1200" baseline="0" dirty="0" smtClean="0">
                          <a:solidFill>
                            <a:srgbClr val="000099"/>
                          </a:solidFill>
                          <a:latin typeface="+mn-lt"/>
                          <a:ea typeface="+mn-ea"/>
                          <a:cs typeface="+mn-cs"/>
                        </a:rPr>
                        <a:t>#FIXED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Значение атрибута зафиксировано в определении DTD; изменить или переопределить его в XML-документе нельзя. При использовании этого ключевого слова непосредственно за ним нужно обязательно поместить поле </a:t>
                      </a:r>
                      <a:r>
                        <a:rPr lang="ru-RU" sz="1200" b="1" i="0" u="none" strike="noStrike" kern="1200" baseline="0" dirty="0" err="1" smtClean="0">
                          <a:solidFill>
                            <a:srgbClr val="009900"/>
                          </a:solidFill>
                          <a:latin typeface="+mn-lt"/>
                          <a:ea typeface="+mn-ea"/>
                          <a:cs typeface="+mn-cs"/>
                        </a:rPr>
                        <a:t>defaultValue</a:t>
                      </a:r>
                      <a:r>
                        <a:rPr lang="ru-RU" sz="1200" b="1" i="0" u="none" strike="noStrike" kern="1200" baseline="0" dirty="0" smtClean="0">
                          <a:solidFill>
                            <a:srgbClr val="009900"/>
                          </a:solidFill>
                          <a:latin typeface="+mn-lt"/>
                          <a:ea typeface="+mn-ea"/>
                          <a:cs typeface="+mn-cs"/>
                        </a:rPr>
                        <a:t> для объявления постоянного значения атрибута.</a:t>
                      </a:r>
                      <a:endParaRPr lang="ru-RU" sz="2800" b="0" i="0" u="none" strike="noStrike" kern="1200" baseline="0" dirty="0" smtClean="0">
                        <a:solidFill>
                          <a:srgbClr val="000099"/>
                        </a:solidFill>
                        <a:latin typeface="+mn-lt"/>
                        <a:ea typeface="+mn-ea"/>
                        <a:cs typeface="+mn-cs"/>
                      </a:endParaRPr>
                    </a:p>
                  </a:txBody>
                  <a:tcPr/>
                </a:tc>
              </a:tr>
              <a:tr h="230426">
                <a:tc>
                  <a:txBody>
                    <a:bodyPr/>
                    <a:lstStyle/>
                    <a:p>
                      <a:r>
                        <a:rPr lang="en-US" sz="1400" b="1" dirty="0" err="1" smtClean="0">
                          <a:solidFill>
                            <a:srgbClr val="000099"/>
                          </a:solidFill>
                        </a:rPr>
                        <a:t>defaultValue</a:t>
                      </a:r>
                      <a:endParaRPr lang="ru-RU" sz="14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Значение по умолчанию, или фиксированное. Синтаксический анализатор вставляет это значение в XML-документ, если атрибут отсутствует или не используется в данном XML-документе. Все значения должны быть заключены в одинарные или двойные кавычки.</a:t>
                      </a:r>
                      <a:endParaRPr lang="ru-RU" sz="1200" b="0" i="0" u="none" strike="noStrike" kern="1200" baseline="0" dirty="0" smtClean="0">
                        <a:solidFill>
                          <a:srgbClr val="000099"/>
                        </a:solidFill>
                        <a:latin typeface="+mn-lt"/>
                        <a:ea typeface="+mn-ea"/>
                        <a:cs typeface="+mn-cs"/>
                      </a:endParaRPr>
                    </a:p>
                  </a:txBody>
                  <a:tcPr/>
                </a:tc>
              </a:tr>
            </a:tbl>
          </a:graphicData>
        </a:graphic>
      </p:graphicFrame>
      <p:sp>
        <p:nvSpPr>
          <p:cNvPr id="6" name="Прямоугольник 5"/>
          <p:cNvSpPr/>
          <p:nvPr/>
        </p:nvSpPr>
        <p:spPr>
          <a:xfrm>
            <a:off x="260614" y="4083918"/>
            <a:ext cx="3714111" cy="424732"/>
          </a:xfrm>
          <a:prstGeom prst="rect">
            <a:avLst/>
          </a:prstGeom>
        </p:spPr>
        <p:txBody>
          <a:bodyPr wrap="square">
            <a:spAutoFit/>
          </a:bodyPr>
          <a:lstStyle/>
          <a:p>
            <a:pPr lvl="0" algn="just">
              <a:lnSpc>
                <a:spcPct val="90000"/>
              </a:lnSpc>
            </a:pPr>
            <a:r>
              <a:rPr lang="en-US" sz="1200" dirty="0">
                <a:solidFill>
                  <a:srgbClr val="000099"/>
                </a:solidFill>
              </a:rPr>
              <a:t>XML-</a:t>
            </a:r>
            <a:r>
              <a:rPr lang="en-US" sz="1200" dirty="0" err="1">
                <a:solidFill>
                  <a:srgbClr val="000099"/>
                </a:solidFill>
              </a:rPr>
              <a:t>документ</a:t>
            </a:r>
            <a:r>
              <a:rPr lang="en-US" sz="1200" dirty="0">
                <a:solidFill>
                  <a:srgbClr val="000099"/>
                </a:solidFill>
              </a:rPr>
              <a:t>:</a:t>
            </a:r>
          </a:p>
          <a:p>
            <a:pPr lvl="0" algn="just">
              <a:lnSpc>
                <a:spcPct val="90000"/>
              </a:lnSpc>
            </a:pPr>
            <a:r>
              <a:rPr lang="en-US" sz="1200" dirty="0">
                <a:solidFill>
                  <a:srgbClr val="000099"/>
                </a:solidFill>
              </a:rPr>
              <a:t>&lt;price currency = “RUR” symbol = “ϼ</a:t>
            </a:r>
            <a:r>
              <a:rPr lang="en-US" sz="1200" dirty="0" smtClean="0">
                <a:solidFill>
                  <a:srgbClr val="000099"/>
                </a:solidFill>
              </a:rPr>
              <a:t>”&gt;120 </a:t>
            </a:r>
            <a:r>
              <a:rPr lang="en-US" sz="1200" dirty="0">
                <a:solidFill>
                  <a:srgbClr val="000099"/>
                </a:solidFill>
              </a:rPr>
              <a:t>&lt;/price&gt;</a:t>
            </a:r>
            <a:endParaRPr lang="ru-RU" sz="1200" dirty="0">
              <a:solidFill>
                <a:srgbClr val="000099"/>
              </a:solidFill>
            </a:endParaRPr>
          </a:p>
        </p:txBody>
      </p:sp>
      <p:sp>
        <p:nvSpPr>
          <p:cNvPr id="8" name="Прямоугольник 7"/>
          <p:cNvSpPr/>
          <p:nvPr/>
        </p:nvSpPr>
        <p:spPr>
          <a:xfrm>
            <a:off x="5000943" y="3917719"/>
            <a:ext cx="3714111" cy="757130"/>
          </a:xfrm>
          <a:prstGeom prst="rect">
            <a:avLst/>
          </a:prstGeom>
        </p:spPr>
        <p:txBody>
          <a:bodyPr wrap="square">
            <a:spAutoFit/>
          </a:bodyPr>
          <a:lstStyle/>
          <a:p>
            <a:pPr lvl="0" algn="just">
              <a:lnSpc>
                <a:spcPct val="90000"/>
              </a:lnSpc>
            </a:pPr>
            <a:r>
              <a:rPr lang="en-US" sz="1200" dirty="0">
                <a:solidFill>
                  <a:srgbClr val="000099"/>
                </a:solidFill>
              </a:rPr>
              <a:t>DTD-</a:t>
            </a:r>
            <a:r>
              <a:rPr lang="en-US" sz="1200" dirty="0" err="1">
                <a:solidFill>
                  <a:srgbClr val="000099"/>
                </a:solidFill>
              </a:rPr>
              <a:t>схема</a:t>
            </a:r>
            <a:r>
              <a:rPr lang="en-US" sz="1200" dirty="0">
                <a:solidFill>
                  <a:srgbClr val="000099"/>
                </a:solidFill>
              </a:rPr>
              <a:t>:</a:t>
            </a:r>
          </a:p>
          <a:p>
            <a:pPr lvl="0" algn="just">
              <a:lnSpc>
                <a:spcPct val="90000"/>
              </a:lnSpc>
            </a:pPr>
            <a:r>
              <a:rPr lang="en-US" sz="1200" dirty="0">
                <a:solidFill>
                  <a:srgbClr val="000099"/>
                </a:solidFill>
              </a:rPr>
              <a:t>&lt;!ATTLIST price</a:t>
            </a:r>
          </a:p>
          <a:p>
            <a:pPr lvl="0" algn="just">
              <a:lnSpc>
                <a:spcPct val="90000"/>
              </a:lnSpc>
            </a:pPr>
            <a:r>
              <a:rPr lang="ru-RU" sz="1200" dirty="0" smtClean="0">
                <a:solidFill>
                  <a:srgbClr val="000099"/>
                </a:solidFill>
              </a:rPr>
              <a:t>	</a:t>
            </a:r>
            <a:r>
              <a:rPr lang="en-US" sz="1200" dirty="0" smtClean="0">
                <a:solidFill>
                  <a:srgbClr val="000099"/>
                </a:solidFill>
              </a:rPr>
              <a:t>currency </a:t>
            </a:r>
            <a:r>
              <a:rPr lang="en-US" sz="1200" dirty="0">
                <a:solidFill>
                  <a:srgbClr val="000099"/>
                </a:solidFill>
              </a:rPr>
              <a:t>CDATA #REQUIRED</a:t>
            </a:r>
          </a:p>
          <a:p>
            <a:pPr lvl="0" algn="just">
              <a:lnSpc>
                <a:spcPct val="90000"/>
              </a:lnSpc>
            </a:pPr>
            <a:r>
              <a:rPr lang="ru-RU" sz="1200" dirty="0" smtClean="0">
                <a:solidFill>
                  <a:srgbClr val="000099"/>
                </a:solidFill>
              </a:rPr>
              <a:t>	</a:t>
            </a:r>
            <a:r>
              <a:rPr lang="en-US" sz="1200" dirty="0" smtClean="0">
                <a:solidFill>
                  <a:srgbClr val="000099"/>
                </a:solidFill>
              </a:rPr>
              <a:t>symbol </a:t>
            </a:r>
            <a:r>
              <a:rPr lang="en-US" sz="1200" dirty="0">
                <a:solidFill>
                  <a:srgbClr val="000099"/>
                </a:solidFill>
              </a:rPr>
              <a:t>CDATA #IMPLIED&gt;</a:t>
            </a:r>
            <a:endParaRPr lang="ru-RU" sz="1200" dirty="0">
              <a:solidFill>
                <a:srgbClr val="000099"/>
              </a:solidFill>
            </a:endParaRPr>
          </a:p>
        </p:txBody>
      </p:sp>
    </p:spTree>
    <p:extLst>
      <p:ext uri="{BB962C8B-B14F-4D97-AF65-F5344CB8AC3E}">
        <p14:creationId xmlns:p14="http://schemas.microsoft.com/office/powerpoint/2010/main" val="170187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a:t>
            </a:r>
            <a:r>
              <a:rPr lang="en-US" sz="2000" b="1" dirty="0" smtClean="0">
                <a:solidFill>
                  <a:srgbClr val="000099"/>
                </a:solidFill>
              </a:rPr>
              <a:t>DTD</a:t>
            </a:r>
            <a:r>
              <a:rPr lang="ru-RU" sz="2000" b="1" dirty="0" smtClean="0">
                <a:solidFill>
                  <a:srgbClr val="000099"/>
                </a:solidFill>
              </a:rPr>
              <a:t>. Элементы</a:t>
            </a:r>
            <a:endParaRPr lang="ru-RU" sz="2000" b="1" dirty="0">
              <a:solidFill>
                <a:srgbClr val="000099"/>
              </a:solidFill>
            </a:endParaRPr>
          </a:p>
        </p:txBody>
      </p:sp>
      <p:sp>
        <p:nvSpPr>
          <p:cNvPr id="7" name="Прямоугольник 6"/>
          <p:cNvSpPr/>
          <p:nvPr/>
        </p:nvSpPr>
        <p:spPr>
          <a:xfrm>
            <a:off x="0" y="461651"/>
            <a:ext cx="9144000" cy="2502223"/>
          </a:xfrm>
          <a:prstGeom prst="rect">
            <a:avLst/>
          </a:prstGeom>
        </p:spPr>
        <p:txBody>
          <a:bodyPr wrap="square">
            <a:spAutoFit/>
          </a:bodyPr>
          <a:lstStyle/>
          <a:p>
            <a:pPr algn="just">
              <a:lnSpc>
                <a:spcPct val="90000"/>
              </a:lnSpc>
            </a:pPr>
            <a:r>
              <a:rPr lang="ru-RU" sz="1200" dirty="0">
                <a:solidFill>
                  <a:srgbClr val="000099"/>
                </a:solidFill>
              </a:rPr>
              <a:t>Инструкция ELEMENT применяется для объявления каждого элемента, который используется внутри типа документа, определенного в DTD. Сначала инструкция объявляет имя элемента, а затем определяет, какое содержимое допустимо в элементе. Синтаксис инструкции</a:t>
            </a:r>
            <a:r>
              <a:rPr lang="ru-RU" sz="1200" dirty="0" smtClean="0">
                <a:solidFill>
                  <a:srgbClr val="000099"/>
                </a:solidFill>
              </a:rPr>
              <a:t>:</a:t>
            </a: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&lt;!ELEMENT </a:t>
            </a:r>
            <a:r>
              <a:rPr lang="ru-RU" sz="1200" dirty="0" err="1">
                <a:solidFill>
                  <a:srgbClr val="000099"/>
                </a:solidFill>
              </a:rPr>
              <a:t>name</a:t>
            </a:r>
            <a:r>
              <a:rPr lang="ru-RU" sz="1200" dirty="0">
                <a:solidFill>
                  <a:srgbClr val="000099"/>
                </a:solidFill>
              </a:rPr>
              <a:t> </a:t>
            </a:r>
            <a:r>
              <a:rPr lang="ru-RU" sz="1200" dirty="0" err="1">
                <a:solidFill>
                  <a:srgbClr val="000099"/>
                </a:solidFill>
              </a:rPr>
              <a:t>content</a:t>
            </a:r>
            <a:r>
              <a:rPr lang="ru-RU" sz="1200" dirty="0">
                <a:solidFill>
                  <a:srgbClr val="000099"/>
                </a:solidFill>
              </a:rPr>
              <a:t> </a:t>
            </a:r>
            <a:r>
              <a:rPr lang="ru-RU" sz="1200" dirty="0" smtClean="0">
                <a:solidFill>
                  <a:srgbClr val="000099"/>
                </a:solidFill>
              </a:rPr>
              <a:t>&gt;</a:t>
            </a: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Возможные параметры:</a:t>
            </a:r>
          </a:p>
          <a:p>
            <a:pPr marL="171450" indent="-171450" algn="just">
              <a:lnSpc>
                <a:spcPct val="90000"/>
              </a:lnSpc>
              <a:buFont typeface="Arial" pitchFamily="34" charset="0"/>
              <a:buChar char="•"/>
            </a:pPr>
            <a:r>
              <a:rPr lang="ru-RU" sz="1200" dirty="0" err="1" smtClean="0">
                <a:solidFill>
                  <a:srgbClr val="000099"/>
                </a:solidFill>
              </a:rPr>
              <a:t>name</a:t>
            </a:r>
            <a:r>
              <a:rPr lang="ru-RU" sz="1200" dirty="0" smtClean="0">
                <a:solidFill>
                  <a:srgbClr val="000099"/>
                </a:solidFill>
              </a:rPr>
              <a:t> </a:t>
            </a:r>
            <a:r>
              <a:rPr lang="ru-RU" sz="1200" dirty="0">
                <a:solidFill>
                  <a:srgbClr val="000099"/>
                </a:solidFill>
              </a:rPr>
              <a:t>- имя элемента. Необходимо точно воспроизвести регистр.</a:t>
            </a:r>
          </a:p>
          <a:p>
            <a:pPr marL="171450" indent="-171450" algn="just">
              <a:lnSpc>
                <a:spcPct val="90000"/>
              </a:lnSpc>
              <a:buFont typeface="Arial" pitchFamily="34" charset="0"/>
              <a:buChar char="•"/>
            </a:pPr>
            <a:r>
              <a:rPr lang="ru-RU" sz="1200" dirty="0" err="1" smtClean="0">
                <a:solidFill>
                  <a:srgbClr val="000099"/>
                </a:solidFill>
              </a:rPr>
              <a:t>Content</a:t>
            </a:r>
            <a:r>
              <a:rPr lang="ru-RU" sz="1200" dirty="0" smtClean="0">
                <a:solidFill>
                  <a:srgbClr val="000099"/>
                </a:solidFill>
              </a:rPr>
              <a:t> </a:t>
            </a:r>
            <a:r>
              <a:rPr lang="ru-RU" sz="1200" dirty="0">
                <a:solidFill>
                  <a:srgbClr val="000099"/>
                </a:solidFill>
              </a:rPr>
              <a:t>- допустимая модель содержимого для элемента может быть одной из </a:t>
            </a:r>
            <a:r>
              <a:rPr lang="ru-RU" sz="1200" dirty="0" smtClean="0">
                <a:solidFill>
                  <a:srgbClr val="000099"/>
                </a:solidFill>
              </a:rPr>
              <a:t>следующих</a:t>
            </a:r>
            <a:r>
              <a:rPr lang="en-US" sz="1200" dirty="0" smtClean="0">
                <a:solidFill>
                  <a:srgbClr val="000099"/>
                </a:solidFill>
              </a:rPr>
              <a:t>:</a:t>
            </a:r>
            <a:endParaRPr lang="ru-RU" sz="1200" dirty="0">
              <a:solidFill>
                <a:srgbClr val="000099"/>
              </a:solidFill>
            </a:endParaRPr>
          </a:p>
          <a:p>
            <a:pPr marL="628650" lvl="1" indent="-171450" algn="just">
              <a:lnSpc>
                <a:spcPct val="90000"/>
              </a:lnSpc>
              <a:buFont typeface="Wingdings" pitchFamily="2" charset="2"/>
              <a:buChar char="Ø"/>
            </a:pPr>
            <a:r>
              <a:rPr lang="ru-RU" sz="1200" dirty="0" smtClean="0">
                <a:solidFill>
                  <a:srgbClr val="000099"/>
                </a:solidFill>
              </a:rPr>
              <a:t>ANY </a:t>
            </a:r>
            <a:r>
              <a:rPr lang="ru-RU" sz="1200" dirty="0">
                <a:solidFill>
                  <a:srgbClr val="000099"/>
                </a:solidFill>
              </a:rPr>
              <a:t>— внутри элемента допускается любое содержимое. При использовании в объявлении элемента, это ключевое слово разрешает открытие неограниченной модели содержимого для элементов и всех дочерних узлов.</a:t>
            </a:r>
          </a:p>
          <a:p>
            <a:pPr marL="628650" lvl="1" indent="-171450" algn="just">
              <a:lnSpc>
                <a:spcPct val="90000"/>
              </a:lnSpc>
              <a:buFont typeface="Wingdings" pitchFamily="2" charset="2"/>
              <a:buChar char="Ø"/>
            </a:pPr>
            <a:r>
              <a:rPr lang="ru-RU" sz="1200" dirty="0" smtClean="0">
                <a:solidFill>
                  <a:srgbClr val="000099"/>
                </a:solidFill>
              </a:rPr>
              <a:t>EMPTY </a:t>
            </a:r>
            <a:r>
              <a:rPr lang="ru-RU" sz="1200" dirty="0">
                <a:solidFill>
                  <a:srgbClr val="000099"/>
                </a:solidFill>
              </a:rPr>
              <a:t>— в элементе не допускается содержимое, он должен оставаться пустым.</a:t>
            </a:r>
          </a:p>
          <a:p>
            <a:pPr marL="628650" lvl="1" indent="-171450" algn="just">
              <a:lnSpc>
                <a:spcPct val="90000"/>
              </a:lnSpc>
              <a:buFont typeface="Wingdings" pitchFamily="2" charset="2"/>
              <a:buChar char="Ø"/>
            </a:pPr>
            <a:r>
              <a:rPr lang="ru-RU" sz="1200" dirty="0" smtClean="0">
                <a:solidFill>
                  <a:srgbClr val="000099"/>
                </a:solidFill>
              </a:rPr>
              <a:t>Объявленное </a:t>
            </a:r>
            <a:r>
              <a:rPr lang="ru-RU" sz="1200" dirty="0">
                <a:solidFill>
                  <a:srgbClr val="000099"/>
                </a:solidFill>
              </a:rPr>
              <a:t>правило для содержимого — в этом случае требуется написать правило для содержимого, заключенное в круглые скобки.</a:t>
            </a:r>
          </a:p>
          <a:p>
            <a:pPr algn="just">
              <a:lnSpc>
                <a:spcPct val="90000"/>
              </a:lnSpc>
            </a:pPr>
            <a:r>
              <a:rPr lang="ru-RU" sz="1200" dirty="0">
                <a:solidFill>
                  <a:srgbClr val="000099"/>
                </a:solidFill>
              </a:rPr>
              <a:t>В таблице </a:t>
            </a:r>
            <a:r>
              <a:rPr lang="ru-RU" sz="1200" dirty="0" smtClean="0">
                <a:solidFill>
                  <a:srgbClr val="000099"/>
                </a:solidFill>
              </a:rPr>
              <a:t>показаны </a:t>
            </a:r>
            <a:r>
              <a:rPr lang="ru-RU" sz="1200" dirty="0">
                <a:solidFill>
                  <a:srgbClr val="000099"/>
                </a:solidFill>
              </a:rPr>
              <a:t>зарезервированные ключевые слова и символы пунктуации, которые могут быть использованы вместе с именами других элементов, объявленных в DTD, для конструирования правила для содержимого элемента.</a:t>
            </a:r>
          </a:p>
        </p:txBody>
      </p:sp>
      <p:graphicFrame>
        <p:nvGraphicFramePr>
          <p:cNvPr id="5" name="Таблица 4"/>
          <p:cNvGraphicFramePr>
            <a:graphicFrameLocks noGrp="1"/>
          </p:cNvGraphicFramePr>
          <p:nvPr>
            <p:extLst>
              <p:ext uri="{D42A27DB-BD31-4B8C-83A1-F6EECF244321}">
                <p14:modId xmlns:p14="http://schemas.microsoft.com/office/powerpoint/2010/main" val="3393791963"/>
              </p:ext>
            </p:extLst>
          </p:nvPr>
        </p:nvGraphicFramePr>
        <p:xfrm>
          <a:off x="107504" y="3075806"/>
          <a:ext cx="8928992" cy="1463040"/>
        </p:xfrm>
        <a:graphic>
          <a:graphicData uri="http://schemas.openxmlformats.org/drawingml/2006/table">
            <a:tbl>
              <a:tblPr firstRow="1" bandRow="1">
                <a:tableStyleId>{5C22544A-7EE6-4342-B048-85BDC9FD1C3A}</a:tableStyleId>
              </a:tblPr>
              <a:tblGrid>
                <a:gridCol w="1296144"/>
                <a:gridCol w="7632848"/>
              </a:tblGrid>
              <a:tr h="230426">
                <a:tc>
                  <a:txBody>
                    <a:bodyPr/>
                    <a:lstStyle/>
                    <a:p>
                      <a:r>
                        <a:rPr lang="ru-RU" sz="1200" dirty="0" smtClean="0">
                          <a:solidFill>
                            <a:srgbClr val="000099"/>
                          </a:solidFill>
                        </a:rPr>
                        <a:t>Значение</a:t>
                      </a:r>
                      <a:endParaRPr lang="ru-RU" sz="1200" dirty="0">
                        <a:solidFill>
                          <a:srgbClr val="000099"/>
                        </a:solidFill>
                      </a:endParaRP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r>
                        <a:rPr lang="en-US" sz="1800" b="1" dirty="0" smtClean="0">
                          <a:solidFill>
                            <a:srgbClr val="000099"/>
                          </a:solidFill>
                        </a:rPr>
                        <a:t>#PCDATA</a:t>
                      </a:r>
                      <a:endParaRPr lang="ru-RU" sz="1800" b="1" dirty="0">
                        <a:solidFill>
                          <a:srgbClr val="000099"/>
                        </a:solidFill>
                      </a:endParaRPr>
                    </a:p>
                  </a:txBody>
                  <a:tcPr/>
                </a:tc>
                <a:tc>
                  <a:txBody>
                    <a:bodyPr/>
                    <a:lstStyle/>
                    <a:p>
                      <a:r>
                        <a:rPr lang="ru-RU" sz="1200" b="1" dirty="0" smtClean="0">
                          <a:solidFill>
                            <a:srgbClr val="009900"/>
                          </a:solidFill>
                        </a:rPr>
                        <a:t>Содержимое элемента может быть анализируемыми символьными данными.</a:t>
                      </a:r>
                      <a:endParaRPr lang="ru-RU" sz="1200" dirty="0">
                        <a:solidFill>
                          <a:srgbClr val="000099"/>
                        </a:solidFill>
                      </a:endParaRPr>
                    </a:p>
                  </a:txBody>
                  <a:tcPr/>
                </a:tc>
              </a:tr>
              <a:tr h="230426">
                <a:tc>
                  <a:txBody>
                    <a:bodyPr/>
                    <a:lstStyle/>
                    <a:p>
                      <a:r>
                        <a:rPr lang="en-US" sz="1800" b="1" i="0" u="none" strike="noStrike" kern="1200" baseline="0" dirty="0" smtClean="0">
                          <a:solidFill>
                            <a:srgbClr val="000099"/>
                          </a:solidFill>
                          <a:latin typeface="+mn-lt"/>
                          <a:ea typeface="+mn-ea"/>
                          <a:cs typeface="+mn-cs"/>
                        </a:rPr>
                        <a:t>name</a:t>
                      </a:r>
                      <a:endParaRPr lang="ru-RU" sz="2800" b="1" i="0" u="none" strike="noStrike" kern="1200" baseline="0" dirty="0" smtClean="0">
                        <a:solidFill>
                          <a:srgbClr val="000099"/>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Имя элемента. Имя определяемого элемента или других элементов, определенных в DTD, заданное с помощью дополнительных объявлений ELEMENT. Если в правиле для содержимого нет других символов или знаков пунктуации, то допускается и требуется только одно вхождение именованного элемента.</a:t>
                      </a:r>
                      <a:endParaRPr lang="ru-RU" sz="2800" b="0" i="0" u="none" strike="noStrike" kern="1200" baseline="0" dirty="0" smtClean="0">
                        <a:solidFill>
                          <a:srgbClr val="000099"/>
                        </a:solidFill>
                        <a:latin typeface="+mn-lt"/>
                        <a:ea typeface="+mn-ea"/>
                        <a:cs typeface="+mn-cs"/>
                      </a:endParaRPr>
                    </a:p>
                  </a:txBody>
                  <a:tcPr/>
                </a:tc>
              </a:tr>
            </a:tbl>
          </a:graphicData>
        </a:graphic>
      </p:graphicFrame>
    </p:spTree>
    <p:extLst>
      <p:ext uri="{BB962C8B-B14F-4D97-AF65-F5344CB8AC3E}">
        <p14:creationId xmlns:p14="http://schemas.microsoft.com/office/powerpoint/2010/main" val="1380533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a:t>
            </a:r>
            <a:r>
              <a:rPr lang="en-US" sz="2000" b="1" dirty="0" smtClean="0">
                <a:solidFill>
                  <a:srgbClr val="000099"/>
                </a:solidFill>
              </a:rPr>
              <a:t>DTD</a:t>
            </a:r>
            <a:r>
              <a:rPr lang="ru-RU" sz="2000" b="1" dirty="0" smtClean="0">
                <a:solidFill>
                  <a:srgbClr val="000099"/>
                </a:solidFill>
              </a:rPr>
              <a:t>. Элементы</a:t>
            </a:r>
            <a:endParaRPr lang="ru-RU" sz="2000" b="1" dirty="0">
              <a:solidFill>
                <a:srgbClr val="000099"/>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67403958"/>
              </p:ext>
            </p:extLst>
          </p:nvPr>
        </p:nvGraphicFramePr>
        <p:xfrm>
          <a:off x="107504" y="555526"/>
          <a:ext cx="8928992" cy="3931920"/>
        </p:xfrm>
        <a:graphic>
          <a:graphicData uri="http://schemas.openxmlformats.org/drawingml/2006/table">
            <a:tbl>
              <a:tblPr firstRow="1" bandRow="1">
                <a:tableStyleId>{5C22544A-7EE6-4342-B048-85BDC9FD1C3A}</a:tableStyleId>
              </a:tblPr>
              <a:tblGrid>
                <a:gridCol w="1088901"/>
                <a:gridCol w="7840091"/>
              </a:tblGrid>
              <a:tr h="230426">
                <a:tc>
                  <a:txBody>
                    <a:bodyPr/>
                    <a:lstStyle/>
                    <a:p>
                      <a:r>
                        <a:rPr lang="ru-RU" sz="1200" dirty="0" smtClean="0">
                          <a:solidFill>
                            <a:srgbClr val="000099"/>
                          </a:solidFill>
                        </a:rPr>
                        <a:t>Значение</a:t>
                      </a:r>
                      <a:endParaRPr lang="ru-RU" sz="1200" dirty="0">
                        <a:solidFill>
                          <a:srgbClr val="000099"/>
                        </a:solidFill>
                      </a:endParaRP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r>
                        <a:rPr lang="en-US" sz="1800" b="1" i="0" u="none" strike="noStrike" kern="1200" baseline="0" dirty="0" smtClean="0">
                          <a:solidFill>
                            <a:srgbClr val="000099"/>
                          </a:solidFill>
                          <a:latin typeface="+mn-lt"/>
                          <a:ea typeface="+mn-ea"/>
                          <a:cs typeface="+mn-cs"/>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В объявлении модели содержимого для элемента требуются как минимум одни круглые скобки (можно вкладывать дополнительные скобки). Дополнительные скобки могут понадобиться для уточнения более сложной модели содержимого для элемента.</a:t>
                      </a:r>
                      <a:endParaRPr lang="ru-RU" sz="2800" b="0" i="0" u="none" strike="noStrike" kern="1200" baseline="0" dirty="0" smtClean="0">
                        <a:solidFill>
                          <a:srgbClr val="000099"/>
                        </a:solidFill>
                        <a:latin typeface="+mn-lt"/>
                        <a:ea typeface="+mn-ea"/>
                        <a:cs typeface="+mn-cs"/>
                      </a:endParaRPr>
                    </a:p>
                  </a:txBody>
                  <a:tcPr/>
                </a:tc>
              </a:tr>
              <a:tr h="230426">
                <a:tc>
                  <a:txBody>
                    <a:bodyPr/>
                    <a:lstStyle/>
                    <a:p>
                      <a:r>
                        <a:rPr lang="en-US" sz="1800" b="1" dirty="0" smtClean="0">
                          <a:solidFill>
                            <a:srgbClr val="000099"/>
                          </a:solidFill>
                        </a:rPr>
                        <a:t>|</a:t>
                      </a:r>
                      <a:endParaRPr lang="ru-RU" sz="18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Вертикальная черта используется для отделения двух именованных элементов. При использовании она указывает, что любой из элементов (до или после вертикальной черты) может отображаться как дочерний элемент.</a:t>
                      </a:r>
                      <a:endParaRPr lang="ru-RU" sz="1200" b="0" i="0" u="none" strike="noStrike" kern="1200" baseline="0" dirty="0" smtClean="0">
                        <a:solidFill>
                          <a:srgbClr val="000099"/>
                        </a:solidFill>
                        <a:latin typeface="+mn-lt"/>
                        <a:ea typeface="+mn-ea"/>
                        <a:cs typeface="+mn-cs"/>
                      </a:endParaRPr>
                    </a:p>
                  </a:txBody>
                  <a:tcPr/>
                </a:tc>
              </a:tr>
              <a:tr h="230426">
                <a:tc>
                  <a:txBody>
                    <a:bodyPr/>
                    <a:lstStyle/>
                    <a:p>
                      <a:r>
                        <a:rPr lang="ru-RU" sz="1800" b="1" dirty="0" smtClean="0">
                          <a:solidFill>
                            <a:srgbClr val="000099"/>
                          </a:solidFill>
                        </a:rPr>
                        <a:t>,</a:t>
                      </a:r>
                      <a:endParaRPr lang="ru-RU" sz="18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Запятая используется для отделения двух именованных элементов или вложенных правил. При использовании она указывает на порядок отображения элементов или правил.</a:t>
                      </a:r>
                    </a:p>
                  </a:txBody>
                  <a:tcPr/>
                </a:tc>
              </a:tr>
              <a:tr h="230426">
                <a:tc>
                  <a:txBody>
                    <a:bodyPr/>
                    <a:lstStyle/>
                    <a:p>
                      <a:r>
                        <a:rPr lang="ru-RU" sz="1800" b="1" dirty="0" smtClean="0">
                          <a:solidFill>
                            <a:srgbClr val="000099"/>
                          </a:solidFill>
                        </a:rPr>
                        <a:t>?</a:t>
                      </a:r>
                      <a:endParaRPr lang="ru-RU" sz="18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Вопросительный знак используется в качестве суффикса или операнда. При использовании указывает, что предыдущий элемент или правило является необязательным. Может использоваться только один раз в данном фрагменте структуры XML-документа.</a:t>
                      </a:r>
                    </a:p>
                  </a:txBody>
                  <a:tcPr/>
                </a:tc>
              </a:tr>
              <a:tr h="230426">
                <a:tc>
                  <a:txBody>
                    <a:bodyPr/>
                    <a:lstStyle/>
                    <a:p>
                      <a:r>
                        <a:rPr lang="ru-RU" sz="1800" b="1" i="0" u="none" strike="noStrike" kern="1200" baseline="0" dirty="0" smtClean="0">
                          <a:solidFill>
                            <a:srgbClr val="000099"/>
                          </a:solidFill>
                          <a:latin typeface="+mn-lt"/>
                          <a:ea typeface="+mn-ea"/>
                          <a:cs typeface="+mn-cs"/>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Знак плюс используется в качестве суффикса или операнда. При использовании указывает, что предыдущий элемент или правило является обязательным. Может использоваться более одного раза в данном фрагменте структуры XML-документа.</a:t>
                      </a:r>
                    </a:p>
                  </a:txBody>
                  <a:tcPr/>
                </a:tc>
              </a:tr>
              <a:tr h="230426">
                <a:tc>
                  <a:txBody>
                    <a:bodyPr/>
                    <a:lstStyle/>
                    <a:p>
                      <a:r>
                        <a:rPr lang="ru-RU" sz="1800" b="1" dirty="0" smtClean="0">
                          <a:solidFill>
                            <a:srgbClr val="000099"/>
                          </a:solidFill>
                        </a:rPr>
                        <a:t>*</a:t>
                      </a:r>
                      <a:endParaRPr lang="ru-RU" sz="18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Звездочка используется в качестве суффикса или операнда. При использовании указывает, что предыдущий элемент или правило является необязательным. Может использоваться более одного раза в данном фрагменте структуры XML-документа.</a:t>
                      </a:r>
                    </a:p>
                  </a:txBody>
                  <a:tcPr/>
                </a:tc>
              </a:tr>
            </a:tbl>
          </a:graphicData>
        </a:graphic>
      </p:graphicFrame>
    </p:spTree>
    <p:extLst>
      <p:ext uri="{BB962C8B-B14F-4D97-AF65-F5344CB8AC3E}">
        <p14:creationId xmlns:p14="http://schemas.microsoft.com/office/powerpoint/2010/main" val="972259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a:t>
            </a:r>
            <a:r>
              <a:rPr lang="en-US" sz="2000" b="1" dirty="0" smtClean="0">
                <a:solidFill>
                  <a:srgbClr val="000099"/>
                </a:solidFill>
              </a:rPr>
              <a:t>DTD</a:t>
            </a:r>
            <a:r>
              <a:rPr lang="ru-RU" sz="2000" b="1" dirty="0" smtClean="0">
                <a:solidFill>
                  <a:srgbClr val="000099"/>
                </a:solidFill>
              </a:rPr>
              <a:t>. Сущности</a:t>
            </a:r>
            <a:endParaRPr lang="ru-RU" sz="2000" b="1" dirty="0">
              <a:solidFill>
                <a:srgbClr val="000099"/>
              </a:solidFill>
            </a:endParaRPr>
          </a:p>
        </p:txBody>
      </p:sp>
      <p:sp>
        <p:nvSpPr>
          <p:cNvPr id="7" name="Прямоугольник 6"/>
          <p:cNvSpPr/>
          <p:nvPr/>
        </p:nvSpPr>
        <p:spPr>
          <a:xfrm>
            <a:off x="0" y="461651"/>
            <a:ext cx="9144000" cy="4094967"/>
          </a:xfrm>
          <a:prstGeom prst="rect">
            <a:avLst/>
          </a:prstGeom>
        </p:spPr>
        <p:txBody>
          <a:bodyPr wrap="square">
            <a:spAutoFit/>
          </a:bodyPr>
          <a:lstStyle/>
          <a:p>
            <a:pPr algn="just">
              <a:lnSpc>
                <a:spcPct val="90000"/>
              </a:lnSpc>
            </a:pPr>
            <a:r>
              <a:rPr lang="ru-RU" sz="1200" dirty="0">
                <a:solidFill>
                  <a:srgbClr val="000099"/>
                </a:solidFill>
              </a:rPr>
              <a:t>Инструкция ENTITY используется для определения сущностей в DTD с целью их использования как в связанном с DTD XML-документе, так и собственно в DTD. ENTITY представляет собой сокращенную запись для размещения в XML-документе. Сокращенное имя указывается для имени параметра. Инструкции ENTITY особенно полезны в ситуациях, когда требуется повторять сведения или использовать объемные текстовые блоки, которые можно хранить в отдельных файлах. В XML-документе за сокращенным именем следует символ «;» (&amp;</a:t>
            </a:r>
            <a:r>
              <a:rPr lang="ru-RU" sz="1200" dirty="0" err="1">
                <a:solidFill>
                  <a:srgbClr val="000099"/>
                </a:solidFill>
              </a:rPr>
              <a:t>abbName</a:t>
            </a:r>
            <a:r>
              <a:rPr lang="ru-RU" sz="1200" dirty="0">
                <a:solidFill>
                  <a:srgbClr val="000099"/>
                </a:solidFill>
              </a:rPr>
              <a:t>;)</a:t>
            </a:r>
          </a:p>
          <a:p>
            <a:pPr algn="just">
              <a:lnSpc>
                <a:spcPct val="90000"/>
              </a:lnSpc>
            </a:pPr>
            <a:endParaRPr lang="ru-RU" sz="500" dirty="0">
              <a:solidFill>
                <a:srgbClr val="000099"/>
              </a:solidFill>
            </a:endParaRPr>
          </a:p>
          <a:p>
            <a:pPr algn="just">
              <a:lnSpc>
                <a:spcPct val="90000"/>
              </a:lnSpc>
            </a:pPr>
            <a:r>
              <a:rPr lang="ru-RU" sz="1200" dirty="0" smtClean="0">
                <a:solidFill>
                  <a:srgbClr val="000099"/>
                </a:solidFill>
              </a:rPr>
              <a:t>	DTD-схема:                                                                  XML-документ:</a:t>
            </a:r>
            <a:endParaRPr lang="ru-RU" sz="1200" dirty="0">
              <a:solidFill>
                <a:srgbClr val="000099"/>
              </a:solidFill>
            </a:endParaRPr>
          </a:p>
          <a:p>
            <a:pPr algn="just">
              <a:lnSpc>
                <a:spcPct val="90000"/>
              </a:lnSpc>
            </a:pPr>
            <a:r>
              <a:rPr lang="ru-RU" sz="1200" dirty="0" smtClean="0">
                <a:solidFill>
                  <a:srgbClr val="000099"/>
                </a:solidFill>
              </a:rPr>
              <a:t>	&lt;!</a:t>
            </a:r>
            <a:r>
              <a:rPr lang="ru-RU" sz="1200" dirty="0">
                <a:solidFill>
                  <a:srgbClr val="000099"/>
                </a:solidFill>
              </a:rPr>
              <a:t>ENTITY </a:t>
            </a:r>
            <a:r>
              <a:rPr lang="ru-RU" sz="1200" dirty="0" err="1">
                <a:solidFill>
                  <a:srgbClr val="000099"/>
                </a:solidFill>
              </a:rPr>
              <a:t>name</a:t>
            </a:r>
            <a:r>
              <a:rPr lang="ru-RU" sz="1200" dirty="0">
                <a:solidFill>
                  <a:srgbClr val="000099"/>
                </a:solidFill>
              </a:rPr>
              <a:t> “</a:t>
            </a:r>
            <a:r>
              <a:rPr lang="ru-RU" sz="1200" dirty="0" err="1">
                <a:solidFill>
                  <a:srgbClr val="000099"/>
                </a:solidFill>
              </a:rPr>
              <a:t>Hello</a:t>
            </a:r>
            <a:r>
              <a:rPr lang="ru-RU" sz="1200" dirty="0">
                <a:solidFill>
                  <a:srgbClr val="000099"/>
                </a:solidFill>
              </a:rPr>
              <a:t>, </a:t>
            </a:r>
            <a:r>
              <a:rPr lang="ru-RU" sz="1200" dirty="0" err="1">
                <a:solidFill>
                  <a:srgbClr val="000099"/>
                </a:solidFill>
              </a:rPr>
              <a:t>world</a:t>
            </a:r>
            <a:r>
              <a:rPr lang="ru-RU" sz="1200" dirty="0" smtClean="0">
                <a:solidFill>
                  <a:srgbClr val="000099"/>
                </a:solidFill>
              </a:rPr>
              <a:t>!”&gt; 		&lt;</a:t>
            </a:r>
            <a:r>
              <a:rPr lang="ru-RU" sz="1200" dirty="0" err="1">
                <a:solidFill>
                  <a:srgbClr val="000099"/>
                </a:solidFill>
              </a:rPr>
              <a:t>element</a:t>
            </a:r>
            <a:r>
              <a:rPr lang="ru-RU" sz="1200" dirty="0">
                <a:solidFill>
                  <a:srgbClr val="000099"/>
                </a:solidFill>
              </a:rPr>
              <a:t>&gt;&amp;</a:t>
            </a:r>
            <a:r>
              <a:rPr lang="ru-RU" sz="1200" dirty="0" err="1">
                <a:solidFill>
                  <a:srgbClr val="000099"/>
                </a:solidFill>
              </a:rPr>
              <a:t>name</a:t>
            </a:r>
            <a:r>
              <a:rPr lang="ru-RU" sz="1200" dirty="0">
                <a:solidFill>
                  <a:srgbClr val="000099"/>
                </a:solidFill>
              </a:rPr>
              <a:t>;&lt;/</a:t>
            </a:r>
            <a:r>
              <a:rPr lang="ru-RU" sz="1200" dirty="0" err="1">
                <a:solidFill>
                  <a:srgbClr val="000099"/>
                </a:solidFill>
              </a:rPr>
              <a:t>element</a:t>
            </a:r>
            <a:r>
              <a:rPr lang="ru-RU" sz="1200" dirty="0" smtClean="0">
                <a:solidFill>
                  <a:srgbClr val="000099"/>
                </a:solidFill>
              </a:rPr>
              <a:t>&gt;</a:t>
            </a:r>
            <a:endParaRPr lang="ru-RU" sz="1200" dirty="0">
              <a:solidFill>
                <a:srgbClr val="000099"/>
              </a:solidFill>
            </a:endParaRPr>
          </a:p>
          <a:p>
            <a:pPr algn="just">
              <a:lnSpc>
                <a:spcPct val="90000"/>
              </a:lnSpc>
            </a:pPr>
            <a:endParaRPr lang="ru-RU" sz="500" dirty="0">
              <a:solidFill>
                <a:srgbClr val="000099"/>
              </a:solidFill>
            </a:endParaRPr>
          </a:p>
          <a:p>
            <a:pPr algn="just">
              <a:lnSpc>
                <a:spcPct val="90000"/>
              </a:lnSpc>
            </a:pPr>
            <a:r>
              <a:rPr lang="ru-RU" sz="1200" dirty="0" smtClean="0">
                <a:solidFill>
                  <a:srgbClr val="000099"/>
                </a:solidFill>
              </a:rPr>
              <a:t>Инструкция </a:t>
            </a:r>
            <a:r>
              <a:rPr lang="ru-RU" sz="1200" dirty="0">
                <a:solidFill>
                  <a:srgbClr val="000099"/>
                </a:solidFill>
              </a:rPr>
              <a:t>NOTATION используется для определения нотаций. Нотации позволяют XML-документу передавать внешним приложениям уведомляющие сведения. Синтаксис инструкции</a:t>
            </a:r>
            <a:r>
              <a:rPr lang="ru-RU" sz="1200" dirty="0" smtClean="0">
                <a:solidFill>
                  <a:srgbClr val="000099"/>
                </a:solidFill>
              </a:rPr>
              <a:t>:</a:t>
            </a:r>
          </a:p>
          <a:p>
            <a:pPr algn="just">
              <a:lnSpc>
                <a:spcPct val="90000"/>
              </a:lnSpc>
            </a:pPr>
            <a:endParaRPr lang="ru-RU" sz="500" dirty="0">
              <a:solidFill>
                <a:srgbClr val="000099"/>
              </a:solidFill>
            </a:endParaRPr>
          </a:p>
          <a:p>
            <a:pPr algn="just">
              <a:lnSpc>
                <a:spcPct val="90000"/>
              </a:lnSpc>
            </a:pPr>
            <a:r>
              <a:rPr lang="ru-RU" sz="1200" dirty="0">
                <a:solidFill>
                  <a:srgbClr val="000099"/>
                </a:solidFill>
              </a:rPr>
              <a:t>&lt;!NOTATION </a:t>
            </a:r>
            <a:r>
              <a:rPr lang="ru-RU" sz="1200" dirty="0" err="1">
                <a:solidFill>
                  <a:srgbClr val="000099"/>
                </a:solidFill>
              </a:rPr>
              <a:t>name</a:t>
            </a:r>
            <a:r>
              <a:rPr lang="ru-RU" sz="1200" dirty="0">
                <a:solidFill>
                  <a:srgbClr val="000099"/>
                </a:solidFill>
              </a:rPr>
              <a:t> [SYSTEM|PUBLIC </a:t>
            </a:r>
            <a:r>
              <a:rPr lang="ru-RU" sz="1200" dirty="0" err="1">
                <a:solidFill>
                  <a:srgbClr val="000099"/>
                </a:solidFill>
              </a:rPr>
              <a:t>publicID</a:t>
            </a:r>
            <a:r>
              <a:rPr lang="ru-RU" sz="1200" dirty="0">
                <a:solidFill>
                  <a:srgbClr val="000099"/>
                </a:solidFill>
              </a:rPr>
              <a:t>] </a:t>
            </a:r>
            <a:r>
              <a:rPr lang="ru-RU" sz="1200" dirty="0" err="1">
                <a:solidFill>
                  <a:srgbClr val="000099"/>
                </a:solidFill>
              </a:rPr>
              <a:t>resource</a:t>
            </a:r>
            <a:r>
              <a:rPr lang="ru-RU" sz="1200" dirty="0">
                <a:solidFill>
                  <a:srgbClr val="000099"/>
                </a:solidFill>
              </a:rPr>
              <a:t> </a:t>
            </a:r>
            <a:r>
              <a:rPr lang="ru-RU" sz="1200" dirty="0" smtClean="0">
                <a:solidFill>
                  <a:srgbClr val="000099"/>
                </a:solidFill>
              </a:rPr>
              <a:t>&gt;</a:t>
            </a:r>
          </a:p>
          <a:p>
            <a:pPr algn="just">
              <a:lnSpc>
                <a:spcPct val="90000"/>
              </a:lnSpc>
            </a:pPr>
            <a:endParaRPr lang="ru-RU" sz="500" dirty="0">
              <a:solidFill>
                <a:srgbClr val="000099"/>
              </a:solidFill>
            </a:endParaRPr>
          </a:p>
          <a:p>
            <a:pPr algn="just">
              <a:lnSpc>
                <a:spcPct val="90000"/>
              </a:lnSpc>
            </a:pPr>
            <a:r>
              <a:rPr lang="ru-RU" sz="1200" dirty="0">
                <a:solidFill>
                  <a:srgbClr val="000099"/>
                </a:solidFill>
              </a:rPr>
              <a:t>Возможные параметры:</a:t>
            </a:r>
          </a:p>
          <a:p>
            <a:pPr marL="171450" indent="-171450" algn="just">
              <a:lnSpc>
                <a:spcPct val="90000"/>
              </a:lnSpc>
              <a:buFont typeface="Arial" pitchFamily="34" charset="0"/>
              <a:buChar char="•"/>
            </a:pPr>
            <a:r>
              <a:rPr lang="ru-RU" sz="1200" dirty="0" err="1" smtClean="0">
                <a:solidFill>
                  <a:srgbClr val="000099"/>
                </a:solidFill>
              </a:rPr>
              <a:t>Name</a:t>
            </a:r>
            <a:r>
              <a:rPr lang="ru-RU" sz="1200" dirty="0" smtClean="0">
                <a:solidFill>
                  <a:srgbClr val="000099"/>
                </a:solidFill>
              </a:rPr>
              <a:t> </a:t>
            </a:r>
            <a:r>
              <a:rPr lang="ru-RU" sz="1200" dirty="0">
                <a:solidFill>
                  <a:srgbClr val="000099"/>
                </a:solidFill>
              </a:rPr>
              <a:t>- имя нотации. Обязательно для всех определений нотации.</a:t>
            </a:r>
          </a:p>
          <a:p>
            <a:pPr marL="171450" indent="-171450" algn="just">
              <a:lnSpc>
                <a:spcPct val="90000"/>
              </a:lnSpc>
              <a:buFont typeface="Arial" pitchFamily="34" charset="0"/>
              <a:buChar char="•"/>
            </a:pPr>
            <a:r>
              <a:rPr lang="ru-RU" sz="1200" dirty="0" err="1" smtClean="0">
                <a:solidFill>
                  <a:srgbClr val="000099"/>
                </a:solidFill>
              </a:rPr>
              <a:t>publicID</a:t>
            </a:r>
            <a:r>
              <a:rPr lang="ru-RU" sz="1200" dirty="0" smtClean="0">
                <a:solidFill>
                  <a:srgbClr val="000099"/>
                </a:solidFill>
              </a:rPr>
              <a:t> </a:t>
            </a:r>
            <a:r>
              <a:rPr lang="ru-RU" sz="1200" dirty="0">
                <a:solidFill>
                  <a:srgbClr val="000099"/>
                </a:solidFill>
              </a:rPr>
              <a:t>- общий идентификатор нотации. Требуется только если в объявлении используется ключевое слово PUBLIC.</a:t>
            </a:r>
          </a:p>
          <a:p>
            <a:pPr marL="171450" indent="-171450" algn="just">
              <a:lnSpc>
                <a:spcPct val="90000"/>
              </a:lnSpc>
              <a:buFont typeface="Arial" pitchFamily="34" charset="0"/>
              <a:buChar char="•"/>
            </a:pPr>
            <a:r>
              <a:rPr lang="ru-RU" sz="1200" dirty="0" err="1" smtClean="0">
                <a:solidFill>
                  <a:srgbClr val="000099"/>
                </a:solidFill>
              </a:rPr>
              <a:t>resource</a:t>
            </a:r>
            <a:r>
              <a:rPr lang="ru-RU" sz="1200" dirty="0" smtClean="0">
                <a:solidFill>
                  <a:srgbClr val="000099"/>
                </a:solidFill>
              </a:rPr>
              <a:t> </a:t>
            </a:r>
            <a:r>
              <a:rPr lang="ru-RU" sz="1200" dirty="0">
                <a:solidFill>
                  <a:srgbClr val="000099"/>
                </a:solidFill>
              </a:rPr>
              <a:t>- значение для нотации. Обязательно для всех определений нотации. Обычно если нотация является общей, то это идентификатор URI, понятный для человека, но не для компьютеров. Для системных нотаций это значение может указывать имя файла приложения в системе, которое можно использовать для обработки данных, отличных от XML. Например, можно объявить нотацию для помощи в обработке </a:t>
            </a:r>
            <a:r>
              <a:rPr lang="ru-RU" sz="1200" dirty="0" smtClean="0">
                <a:solidFill>
                  <a:srgbClr val="000099"/>
                </a:solidFill>
              </a:rPr>
              <a:t>непроанализированной </a:t>
            </a:r>
            <a:r>
              <a:rPr lang="ru-RU" sz="1200" dirty="0">
                <a:solidFill>
                  <a:srgbClr val="000099"/>
                </a:solidFill>
              </a:rPr>
              <a:t>внешней сущности, например графического файла в формате JPEG или GIF</a:t>
            </a:r>
            <a:r>
              <a:rPr lang="ru-RU" sz="1200" dirty="0" smtClean="0">
                <a:solidFill>
                  <a:srgbClr val="000099"/>
                </a:solidFill>
              </a:rPr>
              <a:t>.</a:t>
            </a:r>
          </a:p>
          <a:p>
            <a:pPr algn="just">
              <a:lnSpc>
                <a:spcPct val="90000"/>
              </a:lnSpc>
            </a:pPr>
            <a:endParaRPr lang="ru-RU" sz="500" dirty="0">
              <a:solidFill>
                <a:srgbClr val="000099"/>
              </a:solidFill>
            </a:endParaRPr>
          </a:p>
          <a:p>
            <a:pPr algn="just">
              <a:lnSpc>
                <a:spcPct val="90000"/>
              </a:lnSpc>
            </a:pPr>
            <a:r>
              <a:rPr lang="ru-RU" sz="1200" dirty="0">
                <a:solidFill>
                  <a:srgbClr val="000099"/>
                </a:solidFill>
              </a:rPr>
              <a:t>&lt;!NOTATION </a:t>
            </a:r>
            <a:r>
              <a:rPr lang="ru-RU" sz="1200" dirty="0" err="1">
                <a:solidFill>
                  <a:srgbClr val="000099"/>
                </a:solidFill>
              </a:rPr>
              <a:t>MyCatalog</a:t>
            </a:r>
            <a:r>
              <a:rPr lang="ru-RU" sz="1200" dirty="0">
                <a:solidFill>
                  <a:srgbClr val="000099"/>
                </a:solidFill>
              </a:rPr>
              <a:t> SYSTEM "http://example.microsoft.com/catalog</a:t>
            </a:r>
            <a:r>
              <a:rPr lang="ru-RU" sz="1200" dirty="0" smtClean="0">
                <a:solidFill>
                  <a:srgbClr val="000099"/>
                </a:solidFill>
              </a:rPr>
              <a:t>"&gt;</a:t>
            </a:r>
          </a:p>
          <a:p>
            <a:pPr algn="just">
              <a:lnSpc>
                <a:spcPct val="90000"/>
              </a:lnSpc>
            </a:pPr>
            <a:endParaRPr lang="ru-RU" sz="500" dirty="0">
              <a:solidFill>
                <a:srgbClr val="000099"/>
              </a:solidFill>
            </a:endParaRPr>
          </a:p>
          <a:p>
            <a:pPr algn="just">
              <a:lnSpc>
                <a:spcPct val="90000"/>
              </a:lnSpc>
            </a:pPr>
            <a:r>
              <a:rPr lang="ru-RU" sz="1200" dirty="0">
                <a:solidFill>
                  <a:srgbClr val="000099"/>
                </a:solidFill>
              </a:rPr>
              <a:t>К основным недостаткам DTD схем относят синтаксические отличия от языка XML, а также отсутствие возможностей работы с типами данных.</a:t>
            </a:r>
          </a:p>
        </p:txBody>
      </p:sp>
    </p:spTree>
    <p:extLst>
      <p:ext uri="{BB962C8B-B14F-4D97-AF65-F5344CB8AC3E}">
        <p14:creationId xmlns:p14="http://schemas.microsoft.com/office/powerpoint/2010/main" val="1471959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11506</TotalTime>
  <Words>1380</Words>
  <Application>Microsoft Office PowerPoint</Application>
  <PresentationFormat>Экран (16:9)</PresentationFormat>
  <Paragraphs>116</Paragraphs>
  <Slides>8</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8</vt:i4>
      </vt:variant>
    </vt:vector>
  </HeadingPairs>
  <TitlesOfParts>
    <vt:vector size="11" baseType="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EA</cp:lastModifiedBy>
  <cp:revision>476</cp:revision>
  <dcterms:created xsi:type="dcterms:W3CDTF">2014-10-05T21:41:36Z</dcterms:created>
  <dcterms:modified xsi:type="dcterms:W3CDTF">2019-09-10T07:04:46Z</dcterms:modified>
</cp:coreProperties>
</file>