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50" r:id="rId1"/>
    <p:sldMasterId id="2147483651" r:id="rId2"/>
    <p:sldMasterId id="2147483652" r:id="rId3"/>
  </p:sldMasterIdLst>
  <p:notesMasterIdLst>
    <p:notesMasterId r:id="rId15"/>
  </p:notesMasterIdLst>
  <p:handoutMasterIdLst>
    <p:handoutMasterId r:id="rId16"/>
  </p:handoutMasterIdLst>
  <p:sldIdLst>
    <p:sldId id="330" r:id="rId4"/>
    <p:sldId id="489" r:id="rId5"/>
    <p:sldId id="544" r:id="rId6"/>
    <p:sldId id="495" r:id="rId7"/>
    <p:sldId id="540" r:id="rId8"/>
    <p:sldId id="542" r:id="rId9"/>
    <p:sldId id="539" r:id="rId10"/>
    <p:sldId id="545" r:id="rId11"/>
    <p:sldId id="543" r:id="rId12"/>
    <p:sldId id="541" r:id="rId13"/>
    <p:sldId id="547" r:id="rId14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CC3300"/>
    <a:srgbClr val="000099"/>
    <a:srgbClr val="E6AF00"/>
    <a:srgbClr val="ABDB77"/>
    <a:srgbClr val="FFCD2D"/>
    <a:srgbClr val="33CC33"/>
    <a:srgbClr val="0000FF"/>
    <a:srgbClr val="7AFF0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>
      <p:cViewPr>
        <p:scale>
          <a:sx n="125" d="100"/>
          <a:sy n="125" d="100"/>
        </p:scale>
        <p:origin x="-254" y="86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A5047A-564B-4049-B33E-ABAAD6DCDEC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7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00A0A8-AB5C-4C32-B4F6-5DC54282A0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28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141685"/>
            <a:ext cx="2171700" cy="465891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8600" y="141685"/>
            <a:ext cx="6362700" cy="465891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86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1685"/>
            <a:ext cx="8686800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um.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51310"/>
            <a:ext cx="8686800" cy="38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, um Master-</a:t>
            </a:r>
            <a:r>
              <a:rPr lang="en-US" dirty="0" err="1" smtClean="0"/>
              <a:t>Textformat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411654" name="Text Box 6"/>
          <p:cNvSpPr txBox="1">
            <a:spLocks noChangeArrowheads="1"/>
          </p:cNvSpPr>
          <p:nvPr/>
        </p:nvSpPr>
        <p:spPr bwMode="auto">
          <a:xfrm>
            <a:off x="1146752" y="4763020"/>
            <a:ext cx="68226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Язык </a:t>
            </a:r>
            <a:r>
              <a:rPr lang="en-US" sz="12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XPath</a:t>
            </a:r>
            <a:r>
              <a:rPr lang="en-US" sz="1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ru-RU" sz="1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Синтаксис языка. Коллекции. Оси</a:t>
            </a:r>
            <a:endParaRPr lang="en-US" sz="1200" b="1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1655" name="Line 7"/>
          <p:cNvSpPr>
            <a:spLocks noChangeShapeType="1"/>
          </p:cNvSpPr>
          <p:nvPr/>
        </p:nvSpPr>
        <p:spPr bwMode="auto">
          <a:xfrm>
            <a:off x="71406" y="4643826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1656" name="Line 8"/>
          <p:cNvSpPr>
            <a:spLocks noChangeShapeType="1"/>
          </p:cNvSpPr>
          <p:nvPr/>
        </p:nvSpPr>
        <p:spPr bwMode="auto">
          <a:xfrm>
            <a:off x="71406" y="465535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858148" y="474763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EDDE1-E9E6-49D4-91C2-19A774C0723D}" type="slidenum">
              <a:rPr lang="ru-RU" sz="1400" b="1" i="1" baseline="0" smtClean="0">
                <a:solidFill>
                  <a:srgbClr val="C00000"/>
                </a:solidFill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ru-RU" sz="1400" b="1" i="1" baseline="0" dirty="0" smtClean="0">
                <a:solidFill>
                  <a:srgbClr val="C00000"/>
                </a:solidFill>
              </a:rPr>
              <a:t>  / </a:t>
            </a:r>
            <a:r>
              <a:rPr lang="en-US" sz="1400" b="1" i="1" baseline="0" dirty="0" smtClean="0">
                <a:solidFill>
                  <a:srgbClr val="C00000"/>
                </a:solidFill>
              </a:rPr>
              <a:t>1</a:t>
            </a:r>
            <a:r>
              <a:rPr lang="ru-RU" sz="1400" b="1" i="1" baseline="0" dirty="0" smtClean="0">
                <a:solidFill>
                  <a:srgbClr val="C00000"/>
                </a:solidFill>
              </a:rPr>
              <a:t>1 </a:t>
            </a:r>
            <a:endParaRPr lang="ru-RU" sz="1400" b="1" i="1" dirty="0">
              <a:solidFill>
                <a:srgbClr val="C00000"/>
              </a:solidFill>
            </a:endParaRPr>
          </a:p>
        </p:txBody>
      </p:sp>
      <p:pic>
        <p:nvPicPr>
          <p:cNvPr id="11" name="Picture 4" descr="logotre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4687186"/>
            <a:ext cx="574553" cy="42866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23729" y="4374576"/>
            <a:ext cx="60486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 smtClean="0">
                <a:solidFill>
                  <a:srgbClr val="000099"/>
                </a:solidFill>
              </a:rPr>
              <a:t>Кубанский</a:t>
            </a:r>
            <a:r>
              <a:rPr lang="ru-RU" sz="1400" b="1" baseline="0" dirty="0" smtClean="0">
                <a:solidFill>
                  <a:srgbClr val="000099"/>
                </a:solidFill>
              </a:rPr>
              <a:t> государственный университет</a:t>
            </a:r>
            <a:endParaRPr lang="ru-RU" sz="1400" b="1" dirty="0" smtClean="0">
              <a:solidFill>
                <a:srgbClr val="000099"/>
              </a:solidFill>
            </a:endParaRPr>
          </a:p>
          <a:p>
            <a:pPr algn="ctr" eaLnBrk="0" hangingPunct="0"/>
            <a:r>
              <a:rPr lang="ru-RU" sz="1400" b="1" dirty="0" smtClean="0">
                <a:solidFill>
                  <a:srgbClr val="000099"/>
                </a:solidFill>
              </a:rPr>
              <a:t>Кафедра математического моделирования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 smtClean="0">
                <a:solidFill>
                  <a:srgbClr val="000099"/>
                </a:solidFill>
              </a:rPr>
              <a:t>Факультет компьютерных</a:t>
            </a:r>
            <a:r>
              <a:rPr lang="ru-RU" sz="1400" b="1" baseline="0" dirty="0" smtClean="0">
                <a:solidFill>
                  <a:srgbClr val="000099"/>
                </a:solidFill>
              </a:rPr>
              <a:t> технологий и прикладной математики</a:t>
            </a:r>
            <a:endParaRPr lang="de-DE" sz="1400" b="1" dirty="0">
              <a:solidFill>
                <a:srgbClr val="000099"/>
              </a:solidFill>
            </a:endParaRPr>
          </a:p>
        </p:txBody>
      </p:sp>
      <p:pic>
        <p:nvPicPr>
          <p:cNvPr id="10" name="Picture 4" descr="logotre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7843" y="4421563"/>
            <a:ext cx="864096" cy="64469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1211" y="2515867"/>
            <a:ext cx="9144000" cy="15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algn="ctr"/>
            <a:r>
              <a:rPr lang="ru-RU" sz="2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Лабораторная работа 4</a:t>
            </a:r>
            <a:r>
              <a:rPr lang="en-US" sz="2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ru-RU" sz="2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Язык </a:t>
            </a:r>
            <a:r>
              <a:rPr lang="en-US" sz="20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XPath</a:t>
            </a:r>
            <a:r>
              <a:rPr lang="en-US" sz="2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Синтаксис </a:t>
            </a:r>
            <a:r>
              <a:rPr lang="ru-RU" sz="2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языка. Коллекции. Оси</a:t>
            </a:r>
          </a:p>
          <a:p>
            <a:pPr algn="ctr"/>
            <a:endParaRPr lang="ru-RU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Евдокимов А.А.,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e-mail: evdokimovmail27@gmail.com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endParaRPr lang="en-US" sz="2000" b="1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4049" y="214962"/>
            <a:ext cx="4139951" cy="143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01.03.02 </a:t>
            </a:r>
            <a:r>
              <a:rPr lang="ru-RU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 </a:t>
            </a:r>
            <a:r>
              <a:rPr lang="ru-RU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Прикладная математика и информатика</a:t>
            </a:r>
            <a:endParaRPr lang="ru-RU" b="1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0887"/>
            <a:ext cx="4248473" cy="1422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0" y="170765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XML</a:t>
            </a:r>
            <a:endParaRPr lang="ru-RU" sz="3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dirty="0" err="1" smtClean="0">
                <a:solidFill>
                  <a:srgbClr val="000099"/>
                </a:solidFill>
              </a:rPr>
              <a:t>XPath</a:t>
            </a:r>
            <a:r>
              <a:rPr lang="ru-RU" sz="2000" b="1" dirty="0" smtClean="0">
                <a:solidFill>
                  <a:srgbClr val="000099"/>
                </a:solidFill>
              </a:rPr>
              <a:t>. Оси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461651"/>
            <a:ext cx="914400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  <a:buFont typeface="+mj-lt"/>
              <a:buAutoNum type="arabicPeriod" startAt="8"/>
            </a:pPr>
            <a:r>
              <a:rPr lang="en-US" sz="1200" b="1" dirty="0" smtClean="0">
                <a:solidFill>
                  <a:srgbClr val="CC3300"/>
                </a:solidFill>
              </a:rPr>
              <a:t>following-sibling::</a:t>
            </a:r>
            <a:r>
              <a:rPr lang="ru-RU" sz="1200" b="1" dirty="0" smtClean="0">
                <a:solidFill>
                  <a:srgbClr val="CC3300"/>
                </a:solidFill>
              </a:rPr>
              <a:t>   </a:t>
            </a:r>
            <a:r>
              <a:rPr lang="ru-RU" sz="1200" dirty="0">
                <a:solidFill>
                  <a:srgbClr val="000099"/>
                </a:solidFill>
              </a:rPr>
              <a:t>Все следующие элементы узла контекста с общим </a:t>
            </a:r>
            <a:r>
              <a:rPr lang="ru-RU" sz="1200" dirty="0" smtClean="0">
                <a:solidFill>
                  <a:srgbClr val="000099"/>
                </a:solidFill>
              </a:rPr>
              <a:t>родителем. На </a:t>
            </a:r>
            <a:r>
              <a:rPr lang="ru-RU" sz="1200" dirty="0">
                <a:solidFill>
                  <a:srgbClr val="000099"/>
                </a:solidFill>
              </a:rPr>
              <a:t>оси </a:t>
            </a:r>
            <a:r>
              <a:rPr lang="ru-RU" sz="1200" dirty="0" err="1">
                <a:solidFill>
                  <a:srgbClr val="000099"/>
                </a:solidFill>
              </a:rPr>
              <a:t>following-sibling</a:t>
            </a:r>
            <a:r>
              <a:rPr lang="ru-RU" sz="1200" dirty="0">
                <a:solidFill>
                  <a:srgbClr val="000099"/>
                </a:solidFill>
              </a:rPr>
              <a:t>:: указываются лишь те дочерние объекты родительского узла, которые отображаются на дереве после узла контекста. На этой оси не указываются все другие дочерние объекты, расположенные перед узлом </a:t>
            </a:r>
            <a:r>
              <a:rPr lang="ru-RU" sz="1200" dirty="0" smtClean="0">
                <a:solidFill>
                  <a:srgbClr val="000099"/>
                </a:solidFill>
              </a:rPr>
              <a:t>контекста. Если </a:t>
            </a:r>
            <a:r>
              <a:rPr lang="ru-RU" sz="1200" dirty="0">
                <a:solidFill>
                  <a:srgbClr val="000099"/>
                </a:solidFill>
              </a:rPr>
              <a:t>узел контекста является узлом атрибута или узлом пространства имен, ось </a:t>
            </a:r>
            <a:r>
              <a:rPr lang="ru-RU" sz="1200" dirty="0" err="1">
                <a:solidFill>
                  <a:srgbClr val="000099"/>
                </a:solidFill>
              </a:rPr>
              <a:t>following-sibling</a:t>
            </a:r>
            <a:r>
              <a:rPr lang="ru-RU" sz="1200" dirty="0">
                <a:solidFill>
                  <a:srgbClr val="000099"/>
                </a:solidFill>
              </a:rPr>
              <a:t>:: пуста</a:t>
            </a:r>
            <a:r>
              <a:rPr lang="ru-RU" sz="1200" dirty="0" smtClean="0">
                <a:solidFill>
                  <a:srgbClr val="000099"/>
                </a:solidFill>
              </a:rPr>
              <a:t>.</a:t>
            </a:r>
          </a:p>
          <a:p>
            <a:pPr marL="228600" indent="-228600" algn="just">
              <a:lnSpc>
                <a:spcPct val="90000"/>
              </a:lnSpc>
              <a:buFont typeface="+mj-lt"/>
              <a:buAutoNum type="arabicPeriod" startAt="8"/>
            </a:pPr>
            <a:r>
              <a:rPr lang="en-US" sz="1200" b="1" dirty="0" smtClean="0">
                <a:solidFill>
                  <a:srgbClr val="CC3300"/>
                </a:solidFill>
              </a:rPr>
              <a:t>namespace::</a:t>
            </a:r>
            <a:r>
              <a:rPr lang="ru-RU" sz="1200" b="1" dirty="0" smtClean="0">
                <a:solidFill>
                  <a:srgbClr val="CC3300"/>
                </a:solidFill>
              </a:rPr>
              <a:t>   </a:t>
            </a:r>
            <a:r>
              <a:rPr lang="ru-RU" sz="1200" dirty="0">
                <a:solidFill>
                  <a:srgbClr val="000099"/>
                </a:solidFill>
              </a:rPr>
              <a:t>Узлы пространства имен узла </a:t>
            </a:r>
            <a:r>
              <a:rPr lang="ru-RU" sz="1200" dirty="0" smtClean="0">
                <a:solidFill>
                  <a:srgbClr val="000099"/>
                </a:solidFill>
              </a:rPr>
              <a:t>контекста. На </a:t>
            </a:r>
            <a:r>
              <a:rPr lang="ru-RU" sz="1200" dirty="0">
                <a:solidFill>
                  <a:srgbClr val="000099"/>
                </a:solidFill>
              </a:rPr>
              <a:t>каждое пространство имен, расположенное в области узла контекста, приходится по одному узлу пространства </a:t>
            </a:r>
            <a:r>
              <a:rPr lang="ru-RU" sz="1200" dirty="0" smtClean="0">
                <a:solidFill>
                  <a:srgbClr val="000099"/>
                </a:solidFill>
              </a:rPr>
              <a:t>имен. Ось </a:t>
            </a:r>
            <a:r>
              <a:rPr lang="ru-RU" sz="1200" dirty="0">
                <a:solidFill>
                  <a:srgbClr val="000099"/>
                </a:solidFill>
              </a:rPr>
              <a:t>будет пуста, если узел контекста не элемент</a:t>
            </a:r>
            <a:r>
              <a:rPr lang="ru-RU" sz="1200" dirty="0" smtClean="0">
                <a:solidFill>
                  <a:srgbClr val="000099"/>
                </a:solidFill>
              </a:rPr>
              <a:t>.</a:t>
            </a:r>
          </a:p>
          <a:p>
            <a:pPr marL="228600" indent="-228600" algn="just">
              <a:lnSpc>
                <a:spcPct val="90000"/>
              </a:lnSpc>
              <a:buFont typeface="+mj-lt"/>
              <a:buAutoNum type="arabicPeriod" startAt="8"/>
            </a:pPr>
            <a:r>
              <a:rPr lang="en-US" sz="1200" b="1" dirty="0" smtClean="0">
                <a:solidFill>
                  <a:srgbClr val="CC3300"/>
                </a:solidFill>
              </a:rPr>
              <a:t>parent::</a:t>
            </a:r>
            <a:r>
              <a:rPr lang="ru-RU" sz="1200" b="1" dirty="0" smtClean="0">
                <a:solidFill>
                  <a:srgbClr val="CC3300"/>
                </a:solidFill>
              </a:rPr>
              <a:t>   </a:t>
            </a:r>
            <a:r>
              <a:rPr lang="ru-RU" sz="1200" dirty="0">
                <a:solidFill>
                  <a:srgbClr val="000099"/>
                </a:solidFill>
              </a:rPr>
              <a:t>Родитель узла контекста, если таковой </a:t>
            </a:r>
            <a:r>
              <a:rPr lang="ru-RU" sz="1200" dirty="0" smtClean="0">
                <a:solidFill>
                  <a:srgbClr val="000099"/>
                </a:solidFill>
              </a:rPr>
              <a:t>имеется. Родителем </a:t>
            </a:r>
            <a:r>
              <a:rPr lang="ru-RU" sz="1200" dirty="0">
                <a:solidFill>
                  <a:srgbClr val="000099"/>
                </a:solidFill>
              </a:rPr>
              <a:t>является узел, расположенный на дереве непосредственно над узлом контекста</a:t>
            </a:r>
            <a:r>
              <a:rPr lang="ru-RU" sz="1200" dirty="0" smtClean="0">
                <a:solidFill>
                  <a:srgbClr val="000099"/>
                </a:solidFill>
              </a:rPr>
              <a:t>.</a:t>
            </a:r>
          </a:p>
          <a:p>
            <a:pPr marL="228600" indent="-228600" algn="just">
              <a:lnSpc>
                <a:spcPct val="90000"/>
              </a:lnSpc>
              <a:buFont typeface="+mj-lt"/>
              <a:buAutoNum type="arabicPeriod" startAt="8"/>
            </a:pPr>
            <a:r>
              <a:rPr lang="en-US" sz="1200" b="1" dirty="0" smtClean="0">
                <a:solidFill>
                  <a:srgbClr val="CC3300"/>
                </a:solidFill>
              </a:rPr>
              <a:t>preceding::</a:t>
            </a:r>
            <a:r>
              <a:rPr lang="ru-RU" sz="1200" b="1" dirty="0" smtClean="0">
                <a:solidFill>
                  <a:srgbClr val="CC3300"/>
                </a:solidFill>
              </a:rPr>
              <a:t>   </a:t>
            </a:r>
            <a:r>
              <a:rPr lang="ru-RU" sz="1200" dirty="0">
                <a:solidFill>
                  <a:srgbClr val="000099"/>
                </a:solidFill>
              </a:rPr>
              <a:t>Все узлы, расположенные на дереве перед узлом контекста, за исключением предков, узлов атрибутов и узлов пространства </a:t>
            </a:r>
            <a:r>
              <a:rPr lang="ru-RU" sz="1200" dirty="0" smtClean="0">
                <a:solidFill>
                  <a:srgbClr val="000099"/>
                </a:solidFill>
              </a:rPr>
              <a:t>имен. Чтобы </a:t>
            </a:r>
            <a:r>
              <a:rPr lang="ru-RU" sz="1200" dirty="0">
                <a:solidFill>
                  <a:srgbClr val="000099"/>
                </a:solidFill>
              </a:rPr>
              <a:t>лучше понять, что такое предшествующая ось, нужно представить себе все узлы, содержимое которых во всей своей полноте размещается до начала узла контекста</a:t>
            </a:r>
            <a:r>
              <a:rPr lang="ru-RU" sz="1200" dirty="0" smtClean="0">
                <a:solidFill>
                  <a:srgbClr val="000099"/>
                </a:solidFill>
              </a:rPr>
              <a:t>.</a:t>
            </a:r>
          </a:p>
          <a:p>
            <a:pPr marL="228600" indent="-228600" algn="just">
              <a:lnSpc>
                <a:spcPct val="90000"/>
              </a:lnSpc>
              <a:buFont typeface="+mj-lt"/>
              <a:buAutoNum type="arabicPeriod" startAt="8"/>
            </a:pPr>
            <a:r>
              <a:rPr lang="en-US" sz="1200" b="1" dirty="0" smtClean="0">
                <a:solidFill>
                  <a:srgbClr val="CC3300"/>
                </a:solidFill>
              </a:rPr>
              <a:t>preceding-sibling::</a:t>
            </a:r>
            <a:r>
              <a:rPr lang="ru-RU" sz="1200" b="1" dirty="0" smtClean="0">
                <a:solidFill>
                  <a:srgbClr val="CC3300"/>
                </a:solidFill>
              </a:rPr>
              <a:t>   </a:t>
            </a:r>
            <a:r>
              <a:rPr lang="ru-RU" sz="1200" dirty="0">
                <a:solidFill>
                  <a:srgbClr val="000099"/>
                </a:solidFill>
              </a:rPr>
              <a:t>Все предшествующие элементы узла контекста с общим </a:t>
            </a:r>
            <a:r>
              <a:rPr lang="ru-RU" sz="1200" dirty="0" smtClean="0">
                <a:solidFill>
                  <a:srgbClr val="000099"/>
                </a:solidFill>
              </a:rPr>
              <a:t>родителем. На </a:t>
            </a:r>
            <a:r>
              <a:rPr lang="ru-RU" sz="1200" dirty="0">
                <a:solidFill>
                  <a:srgbClr val="000099"/>
                </a:solidFill>
              </a:rPr>
              <a:t>оси </a:t>
            </a:r>
            <a:r>
              <a:rPr lang="ru-RU" sz="1200" dirty="0" err="1">
                <a:solidFill>
                  <a:srgbClr val="000099"/>
                </a:solidFill>
              </a:rPr>
              <a:t>preceding-sibling</a:t>
            </a:r>
            <a:r>
              <a:rPr lang="ru-RU" sz="1200" dirty="0">
                <a:solidFill>
                  <a:srgbClr val="000099"/>
                </a:solidFill>
              </a:rPr>
              <a:t>:: указываются лишь те потомки родительского узла, которые отображаются на дереве до узла контекста. На этой оси не указываются все другие дочерние объекты, расположенные после узла </a:t>
            </a:r>
            <a:r>
              <a:rPr lang="ru-RU" sz="1200" dirty="0" smtClean="0">
                <a:solidFill>
                  <a:srgbClr val="000099"/>
                </a:solidFill>
              </a:rPr>
              <a:t>контекста. Если </a:t>
            </a:r>
            <a:r>
              <a:rPr lang="ru-RU" sz="1200" dirty="0">
                <a:solidFill>
                  <a:srgbClr val="000099"/>
                </a:solidFill>
              </a:rPr>
              <a:t>узел контекста является узлом атрибута или узлом пространства имен, ось </a:t>
            </a:r>
            <a:r>
              <a:rPr lang="ru-RU" sz="1200" dirty="0" err="1">
                <a:solidFill>
                  <a:srgbClr val="000099"/>
                </a:solidFill>
              </a:rPr>
              <a:t>preceding-sibling</a:t>
            </a:r>
            <a:r>
              <a:rPr lang="ru-RU" sz="1200" dirty="0">
                <a:solidFill>
                  <a:srgbClr val="000099"/>
                </a:solidFill>
              </a:rPr>
              <a:t>:: пуста</a:t>
            </a:r>
            <a:r>
              <a:rPr lang="ru-RU" sz="1200" dirty="0" smtClean="0">
                <a:solidFill>
                  <a:srgbClr val="000099"/>
                </a:solidFill>
              </a:rPr>
              <a:t>.</a:t>
            </a:r>
          </a:p>
          <a:p>
            <a:pPr marL="228600" indent="-228600" algn="just">
              <a:lnSpc>
                <a:spcPct val="90000"/>
              </a:lnSpc>
              <a:buFont typeface="+mj-lt"/>
              <a:buAutoNum type="arabicPeriod" startAt="8"/>
            </a:pPr>
            <a:r>
              <a:rPr lang="en-US" sz="1200" b="1" dirty="0" smtClean="0">
                <a:solidFill>
                  <a:srgbClr val="CC3300"/>
                </a:solidFill>
              </a:rPr>
              <a:t>self::</a:t>
            </a:r>
            <a:r>
              <a:rPr lang="ru-RU" sz="1200" b="1" dirty="0" smtClean="0">
                <a:solidFill>
                  <a:srgbClr val="CC3300"/>
                </a:solidFill>
              </a:rPr>
              <a:t>   </a:t>
            </a:r>
            <a:r>
              <a:rPr lang="ru-RU" sz="1200" dirty="0">
                <a:solidFill>
                  <a:srgbClr val="000099"/>
                </a:solidFill>
              </a:rPr>
              <a:t>Только сам контекстный узел</a:t>
            </a:r>
            <a:endParaRPr lang="en-US" sz="12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dirty="0" err="1" smtClean="0">
                <a:solidFill>
                  <a:srgbClr val="000099"/>
                </a:solidFill>
              </a:rPr>
              <a:t>XPath</a:t>
            </a:r>
            <a:r>
              <a:rPr lang="ru-RU" sz="2000" b="1" dirty="0" smtClean="0">
                <a:solidFill>
                  <a:srgbClr val="000099"/>
                </a:solidFill>
              </a:rPr>
              <a:t>. Оси. Примеры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61859"/>
            <a:ext cx="5400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950" dirty="0">
                <a:solidFill>
                  <a:srgbClr val="000099"/>
                </a:solidFill>
              </a:rPr>
              <a:t>&lt;?xml version="1.0" encoding="windows-1251"?&gt;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&lt;inventory&gt;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&lt;book </a:t>
            </a:r>
            <a:r>
              <a:rPr lang="en-US" sz="950" b="1" dirty="0">
                <a:solidFill>
                  <a:srgbClr val="009900"/>
                </a:solidFill>
              </a:rPr>
              <a:t>Binding</a:t>
            </a:r>
            <a:r>
              <a:rPr lang="en-US" sz="950" dirty="0">
                <a:solidFill>
                  <a:srgbClr val="000099"/>
                </a:solidFill>
              </a:rPr>
              <a:t>="</a:t>
            </a:r>
            <a:r>
              <a:rPr lang="en-US" sz="950" dirty="0" smtClean="0">
                <a:solidFill>
                  <a:srgbClr val="000099"/>
                </a:solidFill>
              </a:rPr>
              <a:t>hardcover</a:t>
            </a:r>
            <a:r>
              <a:rPr lang="en-US" sz="950" dirty="0">
                <a:solidFill>
                  <a:srgbClr val="000099"/>
                </a:solidFill>
              </a:rPr>
              <a:t>"</a:t>
            </a:r>
            <a:r>
              <a:rPr lang="en-US" sz="950" dirty="0" smtClean="0">
                <a:solidFill>
                  <a:srgbClr val="000099"/>
                </a:solidFill>
              </a:rPr>
              <a:t> </a:t>
            </a:r>
            <a:r>
              <a:rPr lang="en-US" sz="950" b="1" dirty="0" smtClean="0">
                <a:solidFill>
                  <a:srgbClr val="009900"/>
                </a:solidFill>
              </a:rPr>
              <a:t>illustration</a:t>
            </a:r>
            <a:r>
              <a:rPr lang="en-US" sz="950" dirty="0">
                <a:solidFill>
                  <a:srgbClr val="000099"/>
                </a:solidFill>
              </a:rPr>
              <a:t>="black-white"</a:t>
            </a:r>
            <a:r>
              <a:rPr lang="en-US" sz="950" b="1" dirty="0" smtClean="0">
                <a:solidFill>
                  <a:srgbClr val="000099"/>
                </a:solidFill>
              </a:rPr>
              <a:t>&gt;</a:t>
            </a:r>
            <a:endParaRPr lang="en-US" sz="950" b="1" dirty="0">
              <a:solidFill>
                <a:srgbClr val="000099"/>
              </a:solidFill>
            </a:endParaRP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&lt;title&gt;</a:t>
            </a:r>
            <a:r>
              <a:rPr lang="en-US" sz="950" dirty="0">
                <a:solidFill>
                  <a:srgbClr val="000099"/>
                </a:solidFill>
              </a:rPr>
              <a:t>The Adventures of Huckleberry Finn</a:t>
            </a:r>
            <a:r>
              <a:rPr lang="en-US" sz="950" b="1" dirty="0">
                <a:solidFill>
                  <a:srgbClr val="000099"/>
                </a:solidFill>
              </a:rPr>
              <a:t>&lt;/title&gt;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&lt;author </a:t>
            </a:r>
            <a:r>
              <a:rPr lang="en-US" sz="950" b="1" dirty="0">
                <a:solidFill>
                  <a:srgbClr val="009900"/>
                </a:solidFill>
              </a:rPr>
              <a:t>Born</a:t>
            </a:r>
            <a:r>
              <a:rPr lang="en-US" sz="950" dirty="0">
                <a:solidFill>
                  <a:srgbClr val="000099"/>
                </a:solidFill>
              </a:rPr>
              <a:t>="1835"</a:t>
            </a:r>
            <a:r>
              <a:rPr lang="en-US" sz="950" b="1" dirty="0">
                <a:solidFill>
                  <a:srgbClr val="000099"/>
                </a:solidFill>
              </a:rPr>
              <a:t>&gt;</a:t>
            </a:r>
            <a:r>
              <a:rPr lang="en-US" sz="950" dirty="0">
                <a:solidFill>
                  <a:srgbClr val="000099"/>
                </a:solidFill>
              </a:rPr>
              <a:t>Mark Twain</a:t>
            </a:r>
            <a:r>
              <a:rPr lang="en-US" sz="950" b="1" dirty="0">
                <a:solidFill>
                  <a:srgbClr val="000099"/>
                </a:solidFill>
              </a:rPr>
              <a:t>&lt;/author&gt;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&lt;pages&gt;</a:t>
            </a:r>
            <a:r>
              <a:rPr lang="en-US" sz="950" dirty="0">
                <a:solidFill>
                  <a:srgbClr val="000099"/>
                </a:solidFill>
              </a:rPr>
              <a:t>298</a:t>
            </a:r>
            <a:r>
              <a:rPr lang="en-US" sz="950" b="1" dirty="0">
                <a:solidFill>
                  <a:srgbClr val="000099"/>
                </a:solidFill>
              </a:rPr>
              <a:t>&lt;/pages&gt;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&lt;price&gt;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  &lt;value&gt;</a:t>
            </a:r>
            <a:r>
              <a:rPr lang="en-US" sz="950" dirty="0">
                <a:solidFill>
                  <a:srgbClr val="000099"/>
                </a:solidFill>
              </a:rPr>
              <a:t>5.49</a:t>
            </a:r>
            <a:r>
              <a:rPr lang="en-US" sz="950" b="1" dirty="0">
                <a:solidFill>
                  <a:srgbClr val="000099"/>
                </a:solidFill>
              </a:rPr>
              <a:t>&lt;/value&gt;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  &lt;currency&gt;</a:t>
            </a:r>
            <a:r>
              <a:rPr lang="en-US" sz="950" dirty="0">
                <a:solidFill>
                  <a:srgbClr val="000099"/>
                </a:solidFill>
              </a:rPr>
              <a:t>$</a:t>
            </a:r>
            <a:r>
              <a:rPr lang="en-US" sz="950" b="1" dirty="0">
                <a:solidFill>
                  <a:srgbClr val="000099"/>
                </a:solidFill>
              </a:rPr>
              <a:t>&lt;/currency&gt;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&lt;/price&gt;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&lt;/book&gt;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&lt;book </a:t>
            </a:r>
            <a:r>
              <a:rPr lang="en-US" sz="950" b="1" dirty="0">
                <a:solidFill>
                  <a:srgbClr val="009900"/>
                </a:solidFill>
              </a:rPr>
              <a:t>Binding</a:t>
            </a:r>
            <a:r>
              <a:rPr lang="en-US" sz="950" dirty="0">
                <a:solidFill>
                  <a:srgbClr val="000099"/>
                </a:solidFill>
              </a:rPr>
              <a:t>="</a:t>
            </a:r>
            <a:r>
              <a:rPr lang="en-US" sz="950" dirty="0" smtClean="0">
                <a:solidFill>
                  <a:srgbClr val="000099"/>
                </a:solidFill>
              </a:rPr>
              <a:t>hardcover</a:t>
            </a:r>
            <a:r>
              <a:rPr lang="en-US" sz="950" dirty="0">
                <a:solidFill>
                  <a:srgbClr val="000099"/>
                </a:solidFill>
              </a:rPr>
              <a:t>"</a:t>
            </a:r>
            <a:r>
              <a:rPr lang="en-US" sz="950" dirty="0" smtClean="0">
                <a:solidFill>
                  <a:srgbClr val="000099"/>
                </a:solidFill>
              </a:rPr>
              <a:t> </a:t>
            </a:r>
            <a:r>
              <a:rPr lang="en-US" sz="950" b="1" dirty="0" smtClean="0">
                <a:solidFill>
                  <a:srgbClr val="009900"/>
                </a:solidFill>
              </a:rPr>
              <a:t>illustration</a:t>
            </a:r>
            <a:r>
              <a:rPr lang="en-US" sz="950" dirty="0">
                <a:solidFill>
                  <a:srgbClr val="000099"/>
                </a:solidFill>
              </a:rPr>
              <a:t>="color"</a:t>
            </a:r>
            <a:r>
              <a:rPr lang="en-US" sz="950" b="1" dirty="0" smtClean="0">
                <a:solidFill>
                  <a:srgbClr val="000099"/>
                </a:solidFill>
              </a:rPr>
              <a:t>&gt;</a:t>
            </a:r>
            <a:endParaRPr lang="en-US" sz="950" b="1" dirty="0">
              <a:solidFill>
                <a:srgbClr val="000099"/>
              </a:solidFill>
            </a:endParaRP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&lt;title&gt;</a:t>
            </a:r>
            <a:r>
              <a:rPr lang="en-US" sz="950" dirty="0">
                <a:solidFill>
                  <a:srgbClr val="000099"/>
                </a:solidFill>
              </a:rPr>
              <a:t>Leaves of Grass</a:t>
            </a:r>
            <a:r>
              <a:rPr lang="en-US" sz="950" b="1" dirty="0">
                <a:solidFill>
                  <a:srgbClr val="000099"/>
                </a:solidFill>
              </a:rPr>
              <a:t>&lt;/title&gt;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&lt;author </a:t>
            </a:r>
            <a:r>
              <a:rPr lang="en-US" sz="950" b="1" dirty="0">
                <a:solidFill>
                  <a:srgbClr val="009900"/>
                </a:solidFill>
              </a:rPr>
              <a:t>Born</a:t>
            </a:r>
            <a:r>
              <a:rPr lang="en-US" sz="950" dirty="0">
                <a:solidFill>
                  <a:srgbClr val="000099"/>
                </a:solidFill>
              </a:rPr>
              <a:t>="1819" </a:t>
            </a:r>
            <a:r>
              <a:rPr lang="en-US" sz="950" b="1" dirty="0">
                <a:solidFill>
                  <a:srgbClr val="000099"/>
                </a:solidFill>
              </a:rPr>
              <a:t>&gt;</a:t>
            </a:r>
            <a:r>
              <a:rPr lang="en-US" sz="950" dirty="0">
                <a:solidFill>
                  <a:srgbClr val="000099"/>
                </a:solidFill>
              </a:rPr>
              <a:t>Walt Whitman</a:t>
            </a:r>
            <a:r>
              <a:rPr lang="en-US" sz="950" b="1" dirty="0">
                <a:solidFill>
                  <a:srgbClr val="000099"/>
                </a:solidFill>
              </a:rPr>
              <a:t>&lt;/author&gt;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&lt;pages&gt;</a:t>
            </a:r>
            <a:r>
              <a:rPr lang="en-US" sz="950" dirty="0">
                <a:solidFill>
                  <a:srgbClr val="000099"/>
                </a:solidFill>
              </a:rPr>
              <a:t>462</a:t>
            </a:r>
            <a:r>
              <a:rPr lang="en-US" sz="950" b="1" dirty="0">
                <a:solidFill>
                  <a:srgbClr val="000099"/>
                </a:solidFill>
              </a:rPr>
              <a:t>&lt;/pages&gt;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&lt;price&gt;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  &lt;value&gt;</a:t>
            </a:r>
            <a:r>
              <a:rPr lang="en-US" sz="950" dirty="0">
                <a:solidFill>
                  <a:srgbClr val="000099"/>
                </a:solidFill>
              </a:rPr>
              <a:t>7.75</a:t>
            </a:r>
            <a:r>
              <a:rPr lang="en-US" sz="950" b="1" dirty="0">
                <a:solidFill>
                  <a:srgbClr val="000099"/>
                </a:solidFill>
              </a:rPr>
              <a:t>&lt;/value&gt;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  &lt;currency&gt;</a:t>
            </a:r>
            <a:r>
              <a:rPr lang="en-US" sz="950" dirty="0">
                <a:solidFill>
                  <a:srgbClr val="000099"/>
                </a:solidFill>
              </a:rPr>
              <a:t>$</a:t>
            </a:r>
            <a:r>
              <a:rPr lang="en-US" sz="950" b="1" dirty="0">
                <a:solidFill>
                  <a:srgbClr val="000099"/>
                </a:solidFill>
              </a:rPr>
              <a:t>&lt;/currency&gt;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&lt;/price&gt;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&lt;/book&gt;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&lt;Magazine&gt;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&lt;title&gt;</a:t>
            </a:r>
            <a:r>
              <a:rPr lang="en-US" sz="950" dirty="0">
                <a:solidFill>
                  <a:srgbClr val="000099"/>
                </a:solidFill>
              </a:rPr>
              <a:t>National geographic</a:t>
            </a:r>
            <a:r>
              <a:rPr lang="en-US" sz="950" b="1" dirty="0">
                <a:solidFill>
                  <a:srgbClr val="000099"/>
                </a:solidFill>
              </a:rPr>
              <a:t>&lt;/title&gt;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&lt;volume&gt;</a:t>
            </a:r>
            <a:r>
              <a:rPr lang="en-US" sz="950" dirty="0">
                <a:solidFill>
                  <a:srgbClr val="000099"/>
                </a:solidFill>
              </a:rPr>
              <a:t>182</a:t>
            </a:r>
            <a:r>
              <a:rPr lang="en-US" sz="950" b="1" dirty="0">
                <a:solidFill>
                  <a:srgbClr val="000099"/>
                </a:solidFill>
              </a:rPr>
              <a:t>&lt;/volume&gt;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&lt;no&gt;</a:t>
            </a:r>
            <a:r>
              <a:rPr lang="en-US" sz="950" dirty="0">
                <a:solidFill>
                  <a:srgbClr val="000099"/>
                </a:solidFill>
              </a:rPr>
              <a:t>2</a:t>
            </a:r>
            <a:r>
              <a:rPr lang="en-US" sz="950" b="1" dirty="0">
                <a:solidFill>
                  <a:srgbClr val="000099"/>
                </a:solidFill>
              </a:rPr>
              <a:t>&lt;/no&gt;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&lt;year&gt;</a:t>
            </a:r>
            <a:r>
              <a:rPr lang="en-US" sz="950" dirty="0">
                <a:solidFill>
                  <a:srgbClr val="000099"/>
                </a:solidFill>
              </a:rPr>
              <a:t>1992</a:t>
            </a:r>
            <a:r>
              <a:rPr lang="en-US" sz="950" b="1" dirty="0">
                <a:solidFill>
                  <a:srgbClr val="000099"/>
                </a:solidFill>
              </a:rPr>
              <a:t>&lt;/year&gt;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&lt;month&gt;</a:t>
            </a:r>
            <a:r>
              <a:rPr lang="en-US" sz="950" dirty="0">
                <a:solidFill>
                  <a:srgbClr val="000099"/>
                </a:solidFill>
              </a:rPr>
              <a:t>august</a:t>
            </a:r>
            <a:r>
              <a:rPr lang="en-US" sz="950" b="1" dirty="0">
                <a:solidFill>
                  <a:srgbClr val="000099"/>
                </a:solidFill>
              </a:rPr>
              <a:t>&lt;/month&gt;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&lt;/Magazine&gt;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&lt;/inventory&gt;</a:t>
            </a:r>
            <a:endParaRPr lang="ru-RU" sz="950" b="1" dirty="0">
              <a:solidFill>
                <a:srgbClr val="000099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00021" y="466518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200" b="1" i="1" dirty="0" err="1" smtClean="0">
                <a:solidFill>
                  <a:srgbClr val="7030A0"/>
                </a:solidFill>
              </a:rPr>
              <a:t>XPath</a:t>
            </a:r>
            <a:r>
              <a:rPr lang="en-US" sz="1200" b="1" i="1" dirty="0" smtClean="0">
                <a:solidFill>
                  <a:srgbClr val="7030A0"/>
                </a:solidFill>
              </a:rPr>
              <a:t>:</a:t>
            </a:r>
            <a:endParaRPr lang="ru-RU" sz="1200" b="1" i="1" dirty="0">
              <a:solidFill>
                <a:srgbClr val="7030A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16339" y="730659"/>
            <a:ext cx="20393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C3300"/>
                </a:solidFill>
              </a:rPr>
              <a:t>child::inventory/child::</a:t>
            </a:r>
            <a:r>
              <a:rPr lang="en-US" sz="1100" b="1" dirty="0" smtClean="0">
                <a:solidFill>
                  <a:srgbClr val="CC3300"/>
                </a:solidFill>
              </a:rPr>
              <a:t>book</a:t>
            </a:r>
          </a:p>
          <a:p>
            <a:r>
              <a:rPr lang="en-US" sz="1100" b="1" dirty="0" smtClean="0">
                <a:solidFill>
                  <a:srgbClr val="CC3300"/>
                </a:solidFill>
              </a:rPr>
              <a:t>/</a:t>
            </a:r>
            <a:r>
              <a:rPr lang="en-US" sz="1100" b="1" dirty="0">
                <a:solidFill>
                  <a:srgbClr val="CC3300"/>
                </a:solidFill>
              </a:rPr>
              <a:t>child::title</a:t>
            </a:r>
            <a:endParaRPr lang="ru-RU" sz="1100" b="1" dirty="0">
              <a:solidFill>
                <a:srgbClr val="CC33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54848" y="458298"/>
            <a:ext cx="1120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ru-RU" sz="1200" b="1" i="1" dirty="0" smtClean="0">
                <a:solidFill>
                  <a:srgbClr val="7030A0"/>
                </a:solidFill>
              </a:rPr>
              <a:t>Результат</a:t>
            </a:r>
            <a:r>
              <a:rPr lang="en-US" sz="1200" b="1" i="1" dirty="0" smtClean="0">
                <a:solidFill>
                  <a:srgbClr val="7030A0"/>
                </a:solidFill>
              </a:rPr>
              <a:t>:</a:t>
            </a:r>
            <a:endParaRPr lang="ru-RU" sz="1200" b="1" i="1" dirty="0">
              <a:solidFill>
                <a:srgbClr val="7030A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773129" y="747700"/>
            <a:ext cx="32784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&lt;title&gt;</a:t>
            </a:r>
            <a:r>
              <a:rPr lang="en-US" sz="1100" dirty="0">
                <a:solidFill>
                  <a:srgbClr val="009900"/>
                </a:solidFill>
              </a:rPr>
              <a:t>The Adventures of Huckleberry Finn</a:t>
            </a:r>
            <a:r>
              <a:rPr lang="en-US" sz="1100" b="1" dirty="0">
                <a:solidFill>
                  <a:srgbClr val="009900"/>
                </a:solidFill>
              </a:rPr>
              <a:t>&lt;/title</a:t>
            </a:r>
            <a:r>
              <a:rPr lang="en-US" sz="1100" b="1" dirty="0" smtClean="0">
                <a:solidFill>
                  <a:srgbClr val="009900"/>
                </a:solidFill>
              </a:rPr>
              <a:t>&gt;</a:t>
            </a:r>
          </a:p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&lt;title&gt;</a:t>
            </a:r>
            <a:r>
              <a:rPr lang="en-US" sz="1100" dirty="0">
                <a:solidFill>
                  <a:srgbClr val="009900"/>
                </a:solidFill>
              </a:rPr>
              <a:t>Leaves of Grass</a:t>
            </a:r>
            <a:r>
              <a:rPr lang="en-US" sz="1100" b="1" dirty="0">
                <a:solidFill>
                  <a:srgbClr val="009900"/>
                </a:solidFill>
              </a:rPr>
              <a:t>&lt;/title</a:t>
            </a:r>
            <a:r>
              <a:rPr lang="en-US" sz="1100" b="1" dirty="0" smtClean="0">
                <a:solidFill>
                  <a:srgbClr val="009900"/>
                </a:solidFill>
              </a:rPr>
              <a:t>&gt;</a:t>
            </a:r>
            <a:endParaRPr lang="en-US" sz="1100" b="1" dirty="0">
              <a:solidFill>
                <a:srgbClr val="0099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130689" y="1160815"/>
            <a:ext cx="22092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C3300"/>
                </a:solidFill>
              </a:rPr>
              <a:t>child::inventory/child::book</a:t>
            </a:r>
            <a:r>
              <a:rPr lang="en-US" sz="1100" b="1" dirty="0" smtClean="0">
                <a:solidFill>
                  <a:srgbClr val="CC3300"/>
                </a:solidFill>
              </a:rPr>
              <a:t>/</a:t>
            </a:r>
          </a:p>
          <a:p>
            <a:r>
              <a:rPr lang="en-US" sz="1100" b="1" dirty="0" smtClean="0">
                <a:solidFill>
                  <a:srgbClr val="CC3300"/>
                </a:solidFill>
              </a:rPr>
              <a:t>child</a:t>
            </a:r>
            <a:r>
              <a:rPr lang="en-US" sz="1100" b="1" dirty="0">
                <a:solidFill>
                  <a:srgbClr val="CC3300"/>
                </a:solidFill>
              </a:rPr>
              <a:t>::title/ancestor::inventory</a:t>
            </a:r>
            <a:endParaRPr lang="ru-RU" sz="1100" b="1" dirty="0">
              <a:solidFill>
                <a:srgbClr val="CC33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778387" y="1178854"/>
            <a:ext cx="32758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 smtClean="0">
                <a:solidFill>
                  <a:srgbClr val="009900"/>
                </a:solidFill>
              </a:rPr>
              <a:t>&lt;inventory&gt;</a:t>
            </a:r>
            <a:r>
              <a:rPr lang="en-US" sz="1100" dirty="0" smtClean="0">
                <a:solidFill>
                  <a:srgbClr val="009900"/>
                </a:solidFill>
              </a:rPr>
              <a:t>…</a:t>
            </a:r>
            <a:r>
              <a:rPr lang="en-US" sz="1100" b="1" dirty="0" smtClean="0">
                <a:solidFill>
                  <a:srgbClr val="009900"/>
                </a:solidFill>
              </a:rPr>
              <a:t>&lt;/inventory&gt;</a:t>
            </a:r>
          </a:p>
          <a:p>
            <a:pPr algn="just"/>
            <a:r>
              <a:rPr lang="en-US" sz="1100" b="1" dirty="0">
                <a:solidFill>
                  <a:srgbClr val="009900"/>
                </a:solidFill>
              </a:rPr>
              <a:t>&lt;inventory&gt;</a:t>
            </a:r>
            <a:r>
              <a:rPr lang="en-US" sz="1100" dirty="0">
                <a:solidFill>
                  <a:srgbClr val="009900"/>
                </a:solidFill>
              </a:rPr>
              <a:t>…</a:t>
            </a:r>
            <a:r>
              <a:rPr lang="en-US" sz="1100" b="1" dirty="0">
                <a:solidFill>
                  <a:srgbClr val="009900"/>
                </a:solidFill>
              </a:rPr>
              <a:t>&lt;/inventory</a:t>
            </a:r>
            <a:r>
              <a:rPr lang="en-US" sz="1100" b="1" dirty="0" smtClean="0">
                <a:solidFill>
                  <a:srgbClr val="009900"/>
                </a:solidFill>
              </a:rPr>
              <a:t>&gt;</a:t>
            </a:r>
            <a:endParaRPr lang="en-US" sz="1100" b="1" dirty="0">
              <a:solidFill>
                <a:srgbClr val="0099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85804" y="1609741"/>
            <a:ext cx="22990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C3300"/>
                </a:solidFill>
              </a:rPr>
              <a:t>child::inventory/child::book</a:t>
            </a:r>
            <a:r>
              <a:rPr lang="en-US" sz="1100" b="1" dirty="0" smtClean="0">
                <a:solidFill>
                  <a:srgbClr val="CC3300"/>
                </a:solidFill>
              </a:rPr>
              <a:t>/</a:t>
            </a:r>
          </a:p>
          <a:p>
            <a:r>
              <a:rPr lang="en-US" sz="1100" b="1" dirty="0" smtClean="0">
                <a:solidFill>
                  <a:srgbClr val="CC3300"/>
                </a:solidFill>
              </a:rPr>
              <a:t>child</a:t>
            </a:r>
            <a:r>
              <a:rPr lang="en-US" sz="1100" b="1" dirty="0">
                <a:solidFill>
                  <a:srgbClr val="CC3300"/>
                </a:solidFill>
              </a:rPr>
              <a:t>::title/ancestor-or-self::title</a:t>
            </a:r>
            <a:endParaRPr lang="ru-RU" sz="1100" b="1" dirty="0">
              <a:solidFill>
                <a:srgbClr val="CC33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778387" y="1609741"/>
            <a:ext cx="32784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&lt;title&gt;</a:t>
            </a:r>
            <a:r>
              <a:rPr lang="en-US" sz="1100" dirty="0">
                <a:solidFill>
                  <a:srgbClr val="009900"/>
                </a:solidFill>
              </a:rPr>
              <a:t>The Adventures of Huckleberry Finn</a:t>
            </a:r>
            <a:r>
              <a:rPr lang="en-US" sz="1100" b="1" dirty="0">
                <a:solidFill>
                  <a:srgbClr val="009900"/>
                </a:solidFill>
              </a:rPr>
              <a:t>&lt;/title&gt;</a:t>
            </a:r>
          </a:p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&lt;title&gt;</a:t>
            </a:r>
            <a:r>
              <a:rPr lang="en-US" sz="1100" dirty="0">
                <a:solidFill>
                  <a:srgbClr val="009900"/>
                </a:solidFill>
              </a:rPr>
              <a:t>Leaves of Grass</a:t>
            </a:r>
            <a:r>
              <a:rPr lang="en-US" sz="1100" b="1" dirty="0">
                <a:solidFill>
                  <a:srgbClr val="009900"/>
                </a:solidFill>
              </a:rPr>
              <a:t>&lt;/title&gt;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611588" y="2040628"/>
            <a:ext cx="12474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C3300"/>
                </a:solidFill>
              </a:rPr>
              <a:t>//attribute::Born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773129" y="2040628"/>
            <a:ext cx="32758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Born </a:t>
            </a:r>
            <a:r>
              <a:rPr lang="en-US" sz="1100" dirty="0" smtClean="0">
                <a:solidFill>
                  <a:srgbClr val="009900"/>
                </a:solidFill>
              </a:rPr>
              <a:t>= </a:t>
            </a:r>
            <a:r>
              <a:rPr lang="en-US" sz="1100" dirty="0">
                <a:solidFill>
                  <a:srgbClr val="000099"/>
                </a:solidFill>
              </a:rPr>
              <a:t>1835</a:t>
            </a:r>
            <a:endParaRPr lang="en-US" sz="1100" dirty="0" smtClean="0">
              <a:solidFill>
                <a:srgbClr val="009900"/>
              </a:solidFill>
            </a:endParaRPr>
          </a:p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Born </a:t>
            </a:r>
            <a:r>
              <a:rPr lang="en-US" sz="1100" dirty="0" smtClean="0">
                <a:solidFill>
                  <a:srgbClr val="009900"/>
                </a:solidFill>
              </a:rPr>
              <a:t>= </a:t>
            </a:r>
            <a:r>
              <a:rPr lang="en-US" sz="1100" dirty="0">
                <a:solidFill>
                  <a:srgbClr val="000099"/>
                </a:solidFill>
              </a:rPr>
              <a:t>1819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579527" y="2480271"/>
            <a:ext cx="13115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C3300"/>
                </a:solidFill>
              </a:rPr>
              <a:t>descendant::title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130688" y="3071678"/>
            <a:ext cx="21707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C3300"/>
                </a:solidFill>
              </a:rPr>
              <a:t>inventory/book[2]/following::*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762902" y="3695320"/>
            <a:ext cx="29546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C3300"/>
                </a:solidFill>
              </a:rPr>
              <a:t>inventory/book/following-sibling::book[1]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778387" y="2471514"/>
            <a:ext cx="32784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&lt;title&gt;</a:t>
            </a:r>
            <a:r>
              <a:rPr lang="en-US" sz="1100" dirty="0">
                <a:solidFill>
                  <a:srgbClr val="009900"/>
                </a:solidFill>
              </a:rPr>
              <a:t>The Adventures of Huckleberry Finn</a:t>
            </a:r>
            <a:r>
              <a:rPr lang="en-US" sz="1100" b="1" dirty="0">
                <a:solidFill>
                  <a:srgbClr val="009900"/>
                </a:solidFill>
              </a:rPr>
              <a:t>&lt;/title</a:t>
            </a:r>
            <a:r>
              <a:rPr lang="en-US" sz="1100" b="1" dirty="0" smtClean="0">
                <a:solidFill>
                  <a:srgbClr val="009900"/>
                </a:solidFill>
              </a:rPr>
              <a:t>&gt;</a:t>
            </a:r>
          </a:p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&lt;title&gt;</a:t>
            </a:r>
            <a:r>
              <a:rPr lang="en-US" sz="1100" dirty="0">
                <a:solidFill>
                  <a:srgbClr val="009900"/>
                </a:solidFill>
              </a:rPr>
              <a:t>Leaves of Grass</a:t>
            </a:r>
            <a:r>
              <a:rPr lang="en-US" sz="1100" b="1" dirty="0">
                <a:solidFill>
                  <a:srgbClr val="009900"/>
                </a:solidFill>
              </a:rPr>
              <a:t>&lt;/title</a:t>
            </a:r>
            <a:r>
              <a:rPr lang="en-US" sz="1100" b="1" dirty="0" smtClean="0">
                <a:solidFill>
                  <a:srgbClr val="009900"/>
                </a:solidFill>
              </a:rPr>
              <a:t>&gt;</a:t>
            </a:r>
          </a:p>
          <a:p>
            <a:pPr algn="just"/>
            <a:r>
              <a:rPr lang="en-US" sz="1100" b="1" dirty="0">
                <a:solidFill>
                  <a:srgbClr val="009900"/>
                </a:solidFill>
              </a:rPr>
              <a:t>&lt;title&gt;</a:t>
            </a:r>
            <a:r>
              <a:rPr lang="en-US" sz="1100" dirty="0">
                <a:solidFill>
                  <a:srgbClr val="009900"/>
                </a:solidFill>
              </a:rPr>
              <a:t>National geographic</a:t>
            </a:r>
            <a:r>
              <a:rPr lang="en-US" sz="1100" b="1" dirty="0">
                <a:solidFill>
                  <a:srgbClr val="009900"/>
                </a:solidFill>
              </a:rPr>
              <a:t>&lt;/title</a:t>
            </a:r>
            <a:r>
              <a:rPr lang="en-US" sz="1100" b="1" dirty="0" smtClean="0">
                <a:solidFill>
                  <a:srgbClr val="009900"/>
                </a:solidFill>
              </a:rPr>
              <a:t>&gt;</a:t>
            </a:r>
            <a:endParaRPr lang="en-US" sz="1100" b="1" dirty="0">
              <a:solidFill>
                <a:srgbClr val="009900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773129" y="3095156"/>
            <a:ext cx="38368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1100" dirty="0" smtClean="0">
                <a:solidFill>
                  <a:srgbClr val="009900"/>
                </a:solidFill>
              </a:rPr>
              <a:t>Все внутренние элементы </a:t>
            </a:r>
            <a:r>
              <a:rPr lang="en-US" sz="1100" b="1" dirty="0" smtClean="0">
                <a:solidFill>
                  <a:srgbClr val="009900"/>
                </a:solidFill>
              </a:rPr>
              <a:t>book[2]</a:t>
            </a:r>
          </a:p>
          <a:p>
            <a:pPr lvl="0" algn="just"/>
            <a:r>
              <a:rPr lang="ru-RU" sz="1100" dirty="0" smtClean="0">
                <a:solidFill>
                  <a:srgbClr val="009900"/>
                </a:solidFill>
              </a:rPr>
              <a:t>Элемент </a:t>
            </a:r>
            <a:r>
              <a:rPr lang="en-US" sz="1100" b="1" dirty="0" smtClean="0">
                <a:solidFill>
                  <a:srgbClr val="009900"/>
                </a:solidFill>
              </a:rPr>
              <a:t>Magazine</a:t>
            </a:r>
          </a:p>
          <a:p>
            <a:pPr algn="just"/>
            <a:r>
              <a:rPr lang="ru-RU" sz="1100" dirty="0" smtClean="0">
                <a:solidFill>
                  <a:srgbClr val="009900"/>
                </a:solidFill>
              </a:rPr>
              <a:t>Все внутренние элементы </a:t>
            </a:r>
            <a:r>
              <a:rPr lang="en-US" sz="1100" b="1" dirty="0" smtClean="0">
                <a:solidFill>
                  <a:srgbClr val="009900"/>
                </a:solidFill>
              </a:rPr>
              <a:t>Magazine</a:t>
            </a:r>
            <a:endParaRPr lang="en-US" sz="1100" b="1" dirty="0">
              <a:solidFill>
                <a:srgbClr val="009900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778387" y="3695320"/>
            <a:ext cx="3836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1100" dirty="0" smtClean="0">
                <a:solidFill>
                  <a:srgbClr val="009900"/>
                </a:solidFill>
              </a:rPr>
              <a:t>Элемент </a:t>
            </a:r>
            <a:r>
              <a:rPr lang="en-US" sz="1100" b="1" dirty="0" smtClean="0">
                <a:solidFill>
                  <a:srgbClr val="009900"/>
                </a:solidFill>
              </a:rPr>
              <a:t>book[2]</a:t>
            </a:r>
            <a:endParaRPr lang="en-US" sz="1100" b="1" dirty="0">
              <a:solidFill>
                <a:srgbClr val="0099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13264" y="3956930"/>
            <a:ext cx="33714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b="1" dirty="0">
                <a:solidFill>
                  <a:srgbClr val="CC3300"/>
                </a:solidFill>
              </a:rPr>
              <a:t>inventory/book[2]/price/currency/parent::node()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5717557" y="3956930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&lt;price&gt;</a:t>
            </a:r>
          </a:p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   &lt;value&gt;7.75&lt;/value&gt;&lt;currency&gt;$&lt;/currency&gt;</a:t>
            </a:r>
          </a:p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&lt;/price&gt;</a:t>
            </a:r>
          </a:p>
        </p:txBody>
      </p:sp>
    </p:spTree>
    <p:extLst>
      <p:ext uri="{BB962C8B-B14F-4D97-AF65-F5344CB8AC3E}">
        <p14:creationId xmlns:p14="http://schemas.microsoft.com/office/powerpoint/2010/main" val="94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000099"/>
                </a:solidFill>
              </a:rPr>
              <a:t>Форматирование и преобразование </a:t>
            </a:r>
            <a:r>
              <a:rPr lang="ru-RU" sz="2000" b="1" dirty="0" smtClean="0">
                <a:solidFill>
                  <a:srgbClr val="000099"/>
                </a:solidFill>
              </a:rPr>
              <a:t>документов</a:t>
            </a:r>
            <a:r>
              <a:rPr lang="en-US" sz="2000" b="1" dirty="0" smtClean="0">
                <a:solidFill>
                  <a:srgbClr val="000099"/>
                </a:solidFill>
              </a:rPr>
              <a:t>.</a:t>
            </a:r>
            <a:r>
              <a:rPr lang="ru-RU" sz="2000" b="1" dirty="0">
                <a:solidFill>
                  <a:srgbClr val="000099"/>
                </a:solidFill>
              </a:rPr>
              <a:t> </a:t>
            </a:r>
            <a:r>
              <a:rPr lang="ru-RU" sz="2000" b="1" dirty="0" smtClean="0">
                <a:solidFill>
                  <a:srgbClr val="000099"/>
                </a:solidFill>
              </a:rPr>
              <a:t>Язык </a:t>
            </a:r>
            <a:r>
              <a:rPr lang="en-US" sz="2000" b="1" dirty="0" err="1">
                <a:solidFill>
                  <a:srgbClr val="000099"/>
                </a:solidFill>
              </a:rPr>
              <a:t>XPath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61651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Согласно рекомендациям консорциума W3C, с целью форматирования и преобразования XML-документов используется язык преобразований </a:t>
            </a:r>
            <a:r>
              <a:rPr lang="ru-RU" sz="1200" b="1" dirty="0">
                <a:solidFill>
                  <a:srgbClr val="000099"/>
                </a:solidFill>
              </a:rPr>
              <a:t>XSLT</a:t>
            </a:r>
            <a:r>
              <a:rPr lang="ru-RU" sz="1200" dirty="0">
                <a:solidFill>
                  <a:srgbClr val="000099"/>
                </a:solidFill>
              </a:rPr>
              <a:t>, который является одним из направлений </a:t>
            </a:r>
            <a:r>
              <a:rPr lang="ru-RU" sz="1200" b="1" dirty="0">
                <a:solidFill>
                  <a:srgbClr val="000099"/>
                </a:solidFill>
              </a:rPr>
              <a:t>XSL</a:t>
            </a:r>
            <a:r>
              <a:rPr lang="ru-RU" sz="1200" dirty="0">
                <a:solidFill>
                  <a:srgbClr val="000099"/>
                </a:solidFill>
              </a:rPr>
              <a:t>. </a:t>
            </a:r>
            <a:r>
              <a:rPr lang="ru-RU" sz="1200" b="1" dirty="0">
                <a:solidFill>
                  <a:srgbClr val="000099"/>
                </a:solidFill>
              </a:rPr>
              <a:t>XSL</a:t>
            </a:r>
            <a:r>
              <a:rPr lang="ru-RU" sz="1200" dirty="0">
                <a:solidFill>
                  <a:srgbClr val="000099"/>
                </a:solidFill>
              </a:rPr>
              <a:t> (</a:t>
            </a:r>
            <a:r>
              <a:rPr lang="ru-RU" sz="1200" dirty="0" err="1">
                <a:solidFill>
                  <a:srgbClr val="000099"/>
                </a:solidFill>
              </a:rPr>
              <a:t>eXtensible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  <a:r>
              <a:rPr lang="ru-RU" sz="1200" dirty="0" err="1">
                <a:solidFill>
                  <a:srgbClr val="000099"/>
                </a:solidFill>
              </a:rPr>
              <a:t>Stylesheet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  <a:r>
              <a:rPr lang="ru-RU" sz="1200" dirty="0" err="1">
                <a:solidFill>
                  <a:srgbClr val="000099"/>
                </a:solidFill>
              </a:rPr>
              <a:t>Language</a:t>
            </a:r>
            <a:r>
              <a:rPr lang="ru-RU" sz="1200" dirty="0">
                <a:solidFill>
                  <a:srgbClr val="000099"/>
                </a:solidFill>
              </a:rPr>
              <a:t>) представляет собой семейство рекомендаций консорциума W3C, описывающее языки преобразования и визуализации XML-документов. Основные направления XSL:</a:t>
            </a:r>
          </a:p>
          <a:p>
            <a:pPr marL="171450" indent="-1714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ru-RU" sz="1200" dirty="0" smtClean="0">
                <a:solidFill>
                  <a:srgbClr val="000099"/>
                </a:solidFill>
              </a:rPr>
              <a:t>XSL </a:t>
            </a:r>
            <a:r>
              <a:rPr lang="ru-RU" sz="1200" dirty="0" err="1">
                <a:solidFill>
                  <a:srgbClr val="000099"/>
                </a:solidFill>
              </a:rPr>
              <a:t>Transformations</a:t>
            </a:r>
            <a:r>
              <a:rPr lang="ru-RU" sz="1200" dirty="0">
                <a:solidFill>
                  <a:srgbClr val="000099"/>
                </a:solidFill>
              </a:rPr>
              <a:t> (</a:t>
            </a:r>
            <a:r>
              <a:rPr lang="ru-RU" sz="1200" b="1" dirty="0">
                <a:solidFill>
                  <a:srgbClr val="000099"/>
                </a:solidFill>
              </a:rPr>
              <a:t>XSLT</a:t>
            </a:r>
            <a:r>
              <a:rPr lang="ru-RU" sz="1200" dirty="0">
                <a:solidFill>
                  <a:srgbClr val="000099"/>
                </a:solidFill>
              </a:rPr>
              <a:t>) — язык преобразований XML-документов.</a:t>
            </a:r>
          </a:p>
          <a:p>
            <a:pPr marL="171450" indent="-1714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ru-RU" sz="1200" b="1" dirty="0" err="1" smtClean="0">
                <a:solidFill>
                  <a:srgbClr val="000099"/>
                </a:solidFill>
              </a:rPr>
              <a:t>XPath</a:t>
            </a:r>
            <a:r>
              <a:rPr lang="ru-RU" sz="1200" dirty="0" smtClean="0">
                <a:solidFill>
                  <a:srgbClr val="000099"/>
                </a:solidFill>
              </a:rPr>
              <a:t> </a:t>
            </a:r>
            <a:r>
              <a:rPr lang="ru-RU" sz="1200" dirty="0">
                <a:solidFill>
                  <a:srgbClr val="000099"/>
                </a:solidFill>
              </a:rPr>
              <a:t>— язык путей и выражений, используемый в XSLT для доступа к отдельным частям XML-документа.</a:t>
            </a:r>
          </a:p>
          <a:p>
            <a:pPr marL="171450" indent="-17145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ru-RU" sz="1200" dirty="0">
                <a:solidFill>
                  <a:srgbClr val="000099"/>
                </a:solidFill>
              </a:rPr>
              <a:t>XSL </a:t>
            </a:r>
            <a:r>
              <a:rPr lang="ru-RU" sz="1200" dirty="0" err="1">
                <a:solidFill>
                  <a:srgbClr val="000099"/>
                </a:solidFill>
              </a:rPr>
              <a:t>Formatting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  <a:r>
              <a:rPr lang="ru-RU" sz="1200" dirty="0" err="1">
                <a:solidFill>
                  <a:srgbClr val="000099"/>
                </a:solidFill>
              </a:rPr>
              <a:t>Objects</a:t>
            </a:r>
            <a:r>
              <a:rPr lang="ru-RU" sz="1200" dirty="0">
                <a:solidFill>
                  <a:srgbClr val="000099"/>
                </a:solidFill>
              </a:rPr>
              <a:t> (</a:t>
            </a:r>
            <a:r>
              <a:rPr lang="ru-RU" sz="1200" b="1" dirty="0">
                <a:solidFill>
                  <a:srgbClr val="000099"/>
                </a:solidFill>
              </a:rPr>
              <a:t>XSL-FO</a:t>
            </a:r>
            <a:r>
              <a:rPr lang="ru-RU" sz="1200" dirty="0">
                <a:solidFill>
                  <a:srgbClr val="000099"/>
                </a:solidFill>
              </a:rPr>
              <a:t>) — язык разметки типографских макетов и иных предпечатных материалов</a:t>
            </a:r>
            <a:r>
              <a:rPr lang="ru-RU" sz="1200" dirty="0" smtClean="0">
                <a:solidFill>
                  <a:srgbClr val="000099"/>
                </a:solidFill>
              </a:rPr>
              <a:t>.</a:t>
            </a:r>
            <a:endParaRPr lang="en-US" sz="1200" dirty="0" smtClean="0">
              <a:solidFill>
                <a:srgbClr val="000099"/>
              </a:solidFill>
            </a:endParaRPr>
          </a:p>
          <a:p>
            <a:pPr marL="171450" indent="-171450" algn="just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b="1" dirty="0" err="1" smtClean="0">
                <a:solidFill>
                  <a:srgbClr val="000099"/>
                </a:solidFill>
              </a:rPr>
              <a:t>XPath</a:t>
            </a:r>
            <a:r>
              <a:rPr lang="ru-RU" sz="1200" dirty="0" smtClean="0">
                <a:solidFill>
                  <a:srgbClr val="000099"/>
                </a:solidFill>
              </a:rPr>
              <a:t> </a:t>
            </a:r>
            <a:r>
              <a:rPr lang="ru-RU" sz="1200" dirty="0">
                <a:solidFill>
                  <a:srgbClr val="000099"/>
                </a:solidFill>
              </a:rPr>
              <a:t>представляет собой язык задания путей к элементам XML-документа. Разработан для организации доступа к частям документа XML в файлах трансформации XSLT и является стандартом консорциума W3C</a:t>
            </a:r>
            <a:r>
              <a:rPr lang="ru-RU" sz="1200" dirty="0" smtClean="0">
                <a:solidFill>
                  <a:srgbClr val="000099"/>
                </a:solidFill>
              </a:rPr>
              <a:t>.</a:t>
            </a:r>
            <a:endParaRPr lang="en-US" sz="12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endParaRPr lang="ru-RU" sz="1200" dirty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Для адресации частей XML-документа выражение языка </a:t>
            </a:r>
            <a:r>
              <a:rPr lang="ru-RU" sz="1200" b="1" dirty="0" err="1">
                <a:solidFill>
                  <a:srgbClr val="000099"/>
                </a:solidFill>
              </a:rPr>
              <a:t>XPath</a:t>
            </a:r>
            <a:r>
              <a:rPr lang="ru-RU" sz="1200" dirty="0">
                <a:solidFill>
                  <a:srgbClr val="000099"/>
                </a:solidFill>
              </a:rPr>
              <a:t> использует обозначение пути, похожее на обозначение в URL-адресе. Выполняется оценка выражения для того, чтобы задать объекту один из типов: тип набора узлов, логический, числовой или строковый тип. Например, выражение </a:t>
            </a:r>
            <a:r>
              <a:rPr lang="ru-RU" sz="1200" b="1" i="1" dirty="0" err="1">
                <a:solidFill>
                  <a:srgbClr val="000099"/>
                </a:solidFill>
              </a:rPr>
              <a:t>book</a:t>
            </a:r>
            <a:r>
              <a:rPr lang="ru-RU" sz="1200" b="1" i="1" dirty="0">
                <a:solidFill>
                  <a:srgbClr val="000099"/>
                </a:solidFill>
              </a:rPr>
              <a:t>/</a:t>
            </a:r>
            <a:r>
              <a:rPr lang="ru-RU" sz="1200" b="1" i="1" dirty="0" err="1">
                <a:solidFill>
                  <a:srgbClr val="000099"/>
                </a:solidFill>
              </a:rPr>
              <a:t>author</a:t>
            </a:r>
            <a:r>
              <a:rPr lang="ru-RU" sz="1200" dirty="0">
                <a:solidFill>
                  <a:srgbClr val="000099"/>
                </a:solidFill>
              </a:rPr>
              <a:t> возвращает набор узлов </a:t>
            </a:r>
            <a:r>
              <a:rPr lang="ru-RU" sz="1200" dirty="0" smtClean="0">
                <a:solidFill>
                  <a:srgbClr val="000099"/>
                </a:solidFill>
              </a:rPr>
              <a:t>элементов (коллекцию) </a:t>
            </a:r>
            <a:r>
              <a:rPr lang="ru-RU" sz="1200" b="1" dirty="0" smtClean="0">
                <a:solidFill>
                  <a:srgbClr val="000099"/>
                </a:solidFill>
              </a:rPr>
              <a:t>&lt;</a:t>
            </a:r>
            <a:r>
              <a:rPr lang="ru-RU" sz="1200" b="1" dirty="0" err="1" smtClean="0">
                <a:solidFill>
                  <a:srgbClr val="000099"/>
                </a:solidFill>
              </a:rPr>
              <a:t>author</a:t>
            </a:r>
            <a:r>
              <a:rPr lang="ru-RU" sz="1200" b="1" dirty="0">
                <a:solidFill>
                  <a:srgbClr val="000099"/>
                </a:solidFill>
              </a:rPr>
              <a:t>&gt;</a:t>
            </a:r>
            <a:r>
              <a:rPr lang="ru-RU" sz="1200" dirty="0">
                <a:solidFill>
                  <a:srgbClr val="000099"/>
                </a:solidFill>
              </a:rPr>
              <a:t>, содержащихся в элементах </a:t>
            </a:r>
            <a:r>
              <a:rPr lang="ru-RU" sz="1200" b="1" dirty="0">
                <a:solidFill>
                  <a:srgbClr val="000099"/>
                </a:solidFill>
              </a:rPr>
              <a:t>&lt;</a:t>
            </a:r>
            <a:r>
              <a:rPr lang="ru-RU" sz="1200" b="1" dirty="0" err="1">
                <a:solidFill>
                  <a:srgbClr val="000099"/>
                </a:solidFill>
              </a:rPr>
              <a:t>book</a:t>
            </a:r>
            <a:r>
              <a:rPr lang="ru-RU" sz="1200" b="1" dirty="0">
                <a:solidFill>
                  <a:srgbClr val="000099"/>
                </a:solidFill>
              </a:rPr>
              <a:t>&gt;</a:t>
            </a:r>
            <a:r>
              <a:rPr lang="ru-RU" sz="1200" dirty="0">
                <a:solidFill>
                  <a:srgbClr val="000099"/>
                </a:solidFill>
              </a:rPr>
              <a:t>, при условии, что такие элементы объявлены в исходном XML-документе. Кроме того, выражение </a:t>
            </a:r>
            <a:r>
              <a:rPr lang="ru-RU" sz="1200" b="1" dirty="0" err="1">
                <a:solidFill>
                  <a:srgbClr val="000099"/>
                </a:solidFill>
              </a:rPr>
              <a:t>XPath</a:t>
            </a:r>
            <a:r>
              <a:rPr lang="ru-RU" sz="1200" dirty="0">
                <a:solidFill>
                  <a:srgbClr val="000099"/>
                </a:solidFill>
              </a:rPr>
              <a:t> может содержать предикаты (критерии фильтра) или вызовы функций. </a:t>
            </a:r>
            <a:r>
              <a:rPr lang="ru-RU" sz="1200" dirty="0" smtClean="0">
                <a:solidFill>
                  <a:srgbClr val="000099"/>
                </a:solidFill>
              </a:rPr>
              <a:t>Например</a:t>
            </a:r>
            <a:r>
              <a:rPr lang="en-US" sz="1200" dirty="0" smtClean="0">
                <a:solidFill>
                  <a:srgbClr val="000099"/>
                </a:solidFill>
              </a:rPr>
              <a:t>:</a:t>
            </a:r>
          </a:p>
          <a:p>
            <a:pPr algn="just">
              <a:lnSpc>
                <a:spcPct val="90000"/>
              </a:lnSpc>
            </a:pPr>
            <a:endParaRPr lang="en-US" sz="12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b="1" dirty="0" err="1" smtClean="0">
                <a:solidFill>
                  <a:srgbClr val="000099"/>
                </a:solidFill>
              </a:rPr>
              <a:t>book</a:t>
            </a:r>
            <a:r>
              <a:rPr lang="ru-RU" sz="1200" dirty="0">
                <a:solidFill>
                  <a:srgbClr val="000099"/>
                </a:solidFill>
              </a:rPr>
              <a:t>[</a:t>
            </a:r>
            <a:r>
              <a:rPr lang="ru-RU" sz="1200" b="1" dirty="0">
                <a:solidFill>
                  <a:srgbClr val="009900"/>
                </a:solidFill>
              </a:rPr>
              <a:t>@</a:t>
            </a:r>
            <a:r>
              <a:rPr lang="ru-RU" sz="1200" b="1" dirty="0" err="1">
                <a:solidFill>
                  <a:srgbClr val="009900"/>
                </a:solidFill>
              </a:rPr>
              <a:t>type</a:t>
            </a:r>
            <a:r>
              <a:rPr lang="ru-RU" sz="1200" dirty="0">
                <a:solidFill>
                  <a:srgbClr val="000099"/>
                </a:solidFill>
              </a:rPr>
              <a:t>="</a:t>
            </a:r>
            <a:r>
              <a:rPr lang="ru-RU" sz="1200" dirty="0" err="1">
                <a:solidFill>
                  <a:srgbClr val="000099"/>
                </a:solidFill>
              </a:rPr>
              <a:t>Fiction</a:t>
            </a:r>
            <a:r>
              <a:rPr lang="ru-RU" sz="1200" dirty="0">
                <a:solidFill>
                  <a:srgbClr val="000099"/>
                </a:solidFill>
              </a:rPr>
              <a:t>"] </a:t>
            </a:r>
            <a:endParaRPr lang="en-US" sz="12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endParaRPr lang="en-US" sz="12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dirty="0" smtClean="0">
                <a:solidFill>
                  <a:srgbClr val="000099"/>
                </a:solidFill>
              </a:rPr>
              <a:t>ссылается </a:t>
            </a:r>
            <a:r>
              <a:rPr lang="ru-RU" sz="1200" dirty="0">
                <a:solidFill>
                  <a:srgbClr val="000099"/>
                </a:solidFill>
              </a:rPr>
              <a:t>на элементы </a:t>
            </a:r>
            <a:r>
              <a:rPr lang="ru-RU" sz="1200" b="1" dirty="0">
                <a:solidFill>
                  <a:srgbClr val="000099"/>
                </a:solidFill>
              </a:rPr>
              <a:t>&lt;</a:t>
            </a:r>
            <a:r>
              <a:rPr lang="ru-RU" sz="1200" b="1" dirty="0" err="1">
                <a:solidFill>
                  <a:srgbClr val="000099"/>
                </a:solidFill>
              </a:rPr>
              <a:t>book</a:t>
            </a:r>
            <a:r>
              <a:rPr lang="ru-RU" sz="1200" b="1" dirty="0">
                <a:solidFill>
                  <a:srgbClr val="000099"/>
                </a:solidFill>
              </a:rPr>
              <a:t>&gt;</a:t>
            </a:r>
            <a:r>
              <a:rPr lang="ru-RU" sz="1200" dirty="0">
                <a:solidFill>
                  <a:srgbClr val="000099"/>
                </a:solidFill>
              </a:rPr>
              <a:t>, для которых атрибут </a:t>
            </a:r>
            <a:r>
              <a:rPr lang="ru-RU" sz="1200" b="1" dirty="0" err="1">
                <a:solidFill>
                  <a:srgbClr val="000099"/>
                </a:solidFill>
              </a:rPr>
              <a:t>type</a:t>
            </a:r>
            <a:r>
              <a:rPr lang="ru-RU" sz="1200" dirty="0">
                <a:solidFill>
                  <a:srgbClr val="000099"/>
                </a:solidFill>
              </a:rPr>
              <a:t> принимает значение "</a:t>
            </a:r>
            <a:r>
              <a:rPr lang="ru-RU" sz="1200" b="1" dirty="0" err="1">
                <a:solidFill>
                  <a:srgbClr val="000099"/>
                </a:solidFill>
              </a:rPr>
              <a:t>Fiction</a:t>
            </a:r>
            <a:r>
              <a:rPr lang="ru-RU" sz="1200" dirty="0">
                <a:solidFill>
                  <a:srgbClr val="000099"/>
                </a:solidFill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5736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 smtClean="0">
                <a:solidFill>
                  <a:srgbClr val="000099"/>
                </a:solidFill>
              </a:rPr>
              <a:t>Сопоставление </a:t>
            </a:r>
            <a:r>
              <a:rPr lang="en-US" sz="2000" b="1" dirty="0" smtClean="0">
                <a:solidFill>
                  <a:srgbClr val="000099"/>
                </a:solidFill>
              </a:rPr>
              <a:t>URL</a:t>
            </a:r>
            <a:r>
              <a:rPr lang="ru-RU" sz="2000" b="1" dirty="0" smtClean="0">
                <a:solidFill>
                  <a:srgbClr val="000099"/>
                </a:solidFill>
              </a:rPr>
              <a:t>-адресов и </a:t>
            </a:r>
            <a:r>
              <a:rPr lang="en-US" sz="2000" b="1" dirty="0" err="1" smtClean="0">
                <a:solidFill>
                  <a:srgbClr val="000099"/>
                </a:solidFill>
              </a:rPr>
              <a:t>XPath</a:t>
            </a:r>
            <a:r>
              <a:rPr lang="ru-RU" sz="2000" b="1" dirty="0" smtClean="0">
                <a:solidFill>
                  <a:srgbClr val="000099"/>
                </a:solidFill>
              </a:rPr>
              <a:t>. Примеры</a:t>
            </a:r>
            <a:endParaRPr lang="ru-RU" sz="2000" b="1" dirty="0">
              <a:solidFill>
                <a:srgbClr val="000099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079076"/>
              </p:ext>
            </p:extLst>
          </p:nvPr>
        </p:nvGraphicFramePr>
        <p:xfrm>
          <a:off x="107504" y="555526"/>
          <a:ext cx="89289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rgbClr val="000099"/>
                          </a:solidFill>
                        </a:rPr>
                        <a:t>Файловая система (</a:t>
                      </a:r>
                      <a:r>
                        <a:rPr lang="en-US" sz="1200" dirty="0" smtClean="0">
                          <a:solidFill>
                            <a:srgbClr val="000099"/>
                          </a:solidFill>
                        </a:rPr>
                        <a:t>URL)</a:t>
                      </a:r>
                      <a:endParaRPr lang="ru-RU" sz="1200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0099"/>
                          </a:solidFill>
                        </a:rPr>
                        <a:t>XPath</a:t>
                      </a:r>
                      <a:endParaRPr lang="ru-RU" sz="1200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ru-RU" sz="1200" b="0" dirty="0" smtClean="0">
                          <a:solidFill>
                            <a:srgbClr val="000099"/>
                          </a:solidFill>
                        </a:rPr>
                        <a:t>Иерархия каталогов и файлов.</a:t>
                      </a:r>
                      <a:endParaRPr lang="ru-RU" sz="1200" b="0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dirty="0" smtClean="0">
                          <a:solidFill>
                            <a:srgbClr val="009900"/>
                          </a:solidFill>
                        </a:rPr>
                        <a:t>Иерархия элементов и других узлов XML-документа.</a:t>
                      </a:r>
                      <a:endParaRPr lang="ru-RU" sz="1200" b="0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ru-RU" sz="1200" b="0" i="0" u="none" strike="noStrike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Файлы на каждом из уровней имеют уникальные имена. URL всегда идентифицирует </a:t>
                      </a:r>
                      <a:r>
                        <a:rPr lang="ru-RU" sz="1200" b="1" i="0" u="none" strike="noStrike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один</a:t>
                      </a:r>
                      <a:r>
                        <a:rPr lang="ru-RU" sz="1200" b="0" i="0" u="none" strike="noStrike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файл.</a:t>
                      </a:r>
                      <a:endParaRPr lang="ru-RU" sz="1800" b="0" i="0" u="none" strike="noStrike" kern="1200" baseline="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kern="1200" baseline="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Имена элементов на каждом уровне могут быть неуникальны. Шаблоны </a:t>
                      </a:r>
                      <a:r>
                        <a:rPr lang="ru-RU" sz="1200" b="0" i="0" u="none" strike="noStrike" kern="1200" baseline="0" dirty="0" err="1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ru-RU" sz="1200" b="0" i="0" u="none" strike="noStrike" kern="1200" baseline="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 соответствуют набору </a:t>
                      </a:r>
                      <a:r>
                        <a:rPr lang="ru-RU" sz="1200" b="1" i="0" u="none" strike="noStrike" kern="1200" baseline="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всех </a:t>
                      </a:r>
                      <a:r>
                        <a:rPr lang="ru-RU" sz="1200" b="0" i="0" u="none" strike="noStrike" kern="1200" baseline="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соответствующих элементов.</a:t>
                      </a:r>
                      <a:endParaRPr lang="ru-RU" sz="2800" b="0" i="0" u="none" strike="noStrike" kern="1200" baseline="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ru-RU" sz="1200" b="0" i="0" u="none" strike="noStrike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Путь вычисляется относительно конкретного каталога, именуемого </a:t>
                      </a:r>
                      <a:r>
                        <a:rPr lang="ru-RU" sz="1200" b="1" i="1" u="none" strike="noStrike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текущим каталогом</a:t>
                      </a:r>
                      <a:r>
                        <a:rPr lang="ru-RU" sz="1200" b="0" i="0" u="none" strike="noStrike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b="0" i="0" u="none" strike="noStrike" kern="1200" baseline="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solidFill>
                            <a:srgbClr val="009900"/>
                          </a:solidFill>
                          <a:effectLst/>
                          <a:latin typeface="Arial"/>
                        </a:rPr>
                        <a:t>Путь вычисляется относительно конкретного узла, в запросе именуемого </a:t>
                      </a:r>
                      <a:r>
                        <a:rPr lang="ru-RU" sz="1200" b="1" i="1" dirty="0" smtClean="0">
                          <a:solidFill>
                            <a:srgbClr val="009900"/>
                          </a:solidFill>
                          <a:effectLst/>
                          <a:latin typeface="Arial"/>
                        </a:rPr>
                        <a:t>контекстом</a:t>
                      </a:r>
                      <a:r>
                        <a:rPr lang="ru-RU" sz="1200" dirty="0" smtClean="0">
                          <a:solidFill>
                            <a:srgbClr val="0099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ru-RU" sz="1200" dirty="0">
                        <a:solidFill>
                          <a:srgbClr val="009900"/>
                        </a:solidFill>
                        <a:effectLst/>
                        <a:latin typeface="Arial"/>
                      </a:endParaRPr>
                    </a:p>
                  </a:txBody>
                  <a:tcPr marL="15240" marR="15240" marT="15240" marB="15240" anchor="ctr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5496" y="2211710"/>
            <a:ext cx="5400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 smtClean="0">
                <a:solidFill>
                  <a:srgbClr val="000099"/>
                </a:solidFill>
              </a:rPr>
              <a:t>&lt;inventory&gt;</a:t>
            </a:r>
          </a:p>
          <a:p>
            <a:pPr lvl="0" algn="just"/>
            <a:r>
              <a:rPr lang="en-US" sz="1100" dirty="0" smtClean="0">
                <a:solidFill>
                  <a:srgbClr val="000099"/>
                </a:solidFill>
              </a:rPr>
              <a:t>   </a:t>
            </a:r>
            <a:r>
              <a:rPr lang="en-US" sz="1100" b="1" dirty="0" smtClean="0">
                <a:solidFill>
                  <a:srgbClr val="000099"/>
                </a:solidFill>
              </a:rPr>
              <a:t>&lt;book </a:t>
            </a:r>
            <a:r>
              <a:rPr lang="en-US" sz="1100" dirty="0" smtClean="0">
                <a:solidFill>
                  <a:srgbClr val="000099"/>
                </a:solidFill>
              </a:rPr>
              <a:t>Binding="mass market paperback</a:t>
            </a:r>
            <a:r>
              <a:rPr lang="en-US" sz="1100" b="1" dirty="0" smtClean="0">
                <a:solidFill>
                  <a:srgbClr val="000099"/>
                </a:solidFill>
              </a:rPr>
              <a:t>"&gt;</a:t>
            </a:r>
          </a:p>
          <a:p>
            <a:pPr lvl="0" algn="just"/>
            <a:r>
              <a:rPr lang="en-US" sz="1100" b="1" dirty="0">
                <a:solidFill>
                  <a:srgbClr val="000099"/>
                </a:solidFill>
              </a:rPr>
              <a:t> </a:t>
            </a:r>
            <a:r>
              <a:rPr lang="en-US" sz="1100" b="1" dirty="0" smtClean="0">
                <a:solidFill>
                  <a:srgbClr val="000099"/>
                </a:solidFill>
              </a:rPr>
              <a:t>     &lt;TITLE&gt;</a:t>
            </a:r>
            <a:r>
              <a:rPr lang="en-US" sz="1100" dirty="0" smtClean="0">
                <a:solidFill>
                  <a:srgbClr val="000099"/>
                </a:solidFill>
              </a:rPr>
              <a:t>The Adventures of Huckleberry Finn</a:t>
            </a:r>
            <a:r>
              <a:rPr lang="en-US" sz="1100" b="1" dirty="0" smtClean="0">
                <a:solidFill>
                  <a:srgbClr val="000099"/>
                </a:solidFill>
              </a:rPr>
              <a:t>&lt;/TITLE&gt;</a:t>
            </a:r>
          </a:p>
          <a:p>
            <a:pPr lvl="0" algn="just"/>
            <a:r>
              <a:rPr lang="en-US" sz="1100" b="1" dirty="0" smtClean="0">
                <a:solidFill>
                  <a:srgbClr val="000099"/>
                </a:solidFill>
              </a:rPr>
              <a:t>      &lt;AUTHOR </a:t>
            </a:r>
            <a:r>
              <a:rPr lang="en-US" sz="1100" dirty="0" smtClean="0">
                <a:solidFill>
                  <a:srgbClr val="000099"/>
                </a:solidFill>
              </a:rPr>
              <a:t>Born="1835"</a:t>
            </a:r>
            <a:r>
              <a:rPr lang="en-US" sz="1100" b="1" dirty="0" smtClean="0">
                <a:solidFill>
                  <a:srgbClr val="000099"/>
                </a:solidFill>
              </a:rPr>
              <a:t>&gt;</a:t>
            </a:r>
            <a:r>
              <a:rPr lang="en-US" sz="1100" dirty="0" smtClean="0">
                <a:solidFill>
                  <a:srgbClr val="000099"/>
                </a:solidFill>
              </a:rPr>
              <a:t>Mark Twain</a:t>
            </a:r>
            <a:r>
              <a:rPr lang="en-US" sz="1100" b="1" dirty="0" smtClean="0">
                <a:solidFill>
                  <a:srgbClr val="000099"/>
                </a:solidFill>
              </a:rPr>
              <a:t>&lt;/AUTHOR&gt;</a:t>
            </a:r>
          </a:p>
          <a:p>
            <a:pPr lvl="0" algn="just"/>
            <a:r>
              <a:rPr lang="en-US" sz="1100" b="1" dirty="0" smtClean="0">
                <a:solidFill>
                  <a:srgbClr val="000099"/>
                </a:solidFill>
              </a:rPr>
              <a:t>      &lt;PAGES&gt;</a:t>
            </a:r>
            <a:r>
              <a:rPr lang="en-US" sz="1100" dirty="0" smtClean="0">
                <a:solidFill>
                  <a:srgbClr val="000099"/>
                </a:solidFill>
              </a:rPr>
              <a:t>298</a:t>
            </a:r>
            <a:r>
              <a:rPr lang="en-US" sz="1100" b="1" dirty="0" smtClean="0">
                <a:solidFill>
                  <a:srgbClr val="000099"/>
                </a:solidFill>
              </a:rPr>
              <a:t>&lt;/PAGES&gt;</a:t>
            </a:r>
          </a:p>
          <a:p>
            <a:pPr lvl="0" algn="just"/>
            <a:r>
              <a:rPr lang="en-US" sz="1100" b="1" dirty="0" smtClean="0">
                <a:solidFill>
                  <a:srgbClr val="000099"/>
                </a:solidFill>
              </a:rPr>
              <a:t>      &lt;PRICE&gt;</a:t>
            </a:r>
            <a:r>
              <a:rPr lang="en-US" sz="1100" dirty="0" smtClean="0">
                <a:solidFill>
                  <a:srgbClr val="000099"/>
                </a:solidFill>
              </a:rPr>
              <a:t>$5.49</a:t>
            </a:r>
            <a:r>
              <a:rPr lang="en-US" sz="1100" b="1" dirty="0" smtClean="0">
                <a:solidFill>
                  <a:srgbClr val="000099"/>
                </a:solidFill>
              </a:rPr>
              <a:t>&lt;/PRICE&gt;</a:t>
            </a:r>
          </a:p>
          <a:p>
            <a:pPr lvl="0" algn="just"/>
            <a:r>
              <a:rPr lang="en-US" sz="1100" b="1" dirty="0" smtClean="0">
                <a:solidFill>
                  <a:srgbClr val="000099"/>
                </a:solidFill>
              </a:rPr>
              <a:t>   &lt;/book&gt;</a:t>
            </a:r>
          </a:p>
          <a:p>
            <a:pPr lvl="0" algn="just"/>
            <a:r>
              <a:rPr lang="en-US" sz="1100" b="1" dirty="0" smtClean="0">
                <a:solidFill>
                  <a:srgbClr val="000099"/>
                </a:solidFill>
              </a:rPr>
              <a:t>   &lt;Magazine&gt;</a:t>
            </a:r>
          </a:p>
          <a:p>
            <a:pPr lvl="0" algn="just"/>
            <a:r>
              <a:rPr lang="en-US" sz="1100" b="1" dirty="0" smtClean="0">
                <a:solidFill>
                  <a:srgbClr val="000099"/>
                </a:solidFill>
              </a:rPr>
              <a:t>      &lt;title&gt;</a:t>
            </a:r>
            <a:r>
              <a:rPr lang="en-US" sz="1100" dirty="0" smtClean="0">
                <a:solidFill>
                  <a:srgbClr val="000099"/>
                </a:solidFill>
              </a:rPr>
              <a:t>National geographic</a:t>
            </a:r>
            <a:r>
              <a:rPr lang="en-US" sz="1100" b="1" dirty="0" smtClean="0">
                <a:solidFill>
                  <a:srgbClr val="000099"/>
                </a:solidFill>
              </a:rPr>
              <a:t>&lt;/title&gt;</a:t>
            </a:r>
          </a:p>
          <a:p>
            <a:pPr lvl="0" algn="just"/>
            <a:r>
              <a:rPr lang="en-US" sz="1100" b="1" dirty="0" smtClean="0">
                <a:solidFill>
                  <a:srgbClr val="000099"/>
                </a:solidFill>
              </a:rPr>
              <a:t>      &lt;volume&gt;</a:t>
            </a:r>
            <a:r>
              <a:rPr lang="en-US" sz="1100" dirty="0" smtClean="0">
                <a:solidFill>
                  <a:srgbClr val="000099"/>
                </a:solidFill>
              </a:rPr>
              <a:t>182</a:t>
            </a:r>
            <a:r>
              <a:rPr lang="en-US" sz="1100" b="1" dirty="0" smtClean="0">
                <a:solidFill>
                  <a:srgbClr val="000099"/>
                </a:solidFill>
              </a:rPr>
              <a:t>&lt;/volume&gt;</a:t>
            </a:r>
          </a:p>
          <a:p>
            <a:pPr lvl="0" algn="just"/>
            <a:r>
              <a:rPr lang="en-US" sz="1100" b="1" dirty="0" smtClean="0">
                <a:solidFill>
                  <a:srgbClr val="000099"/>
                </a:solidFill>
              </a:rPr>
              <a:t>      &lt;no&gt;</a:t>
            </a:r>
            <a:r>
              <a:rPr lang="en-US" sz="1100" dirty="0" smtClean="0">
                <a:solidFill>
                  <a:srgbClr val="000099"/>
                </a:solidFill>
              </a:rPr>
              <a:t>2</a:t>
            </a:r>
            <a:r>
              <a:rPr lang="en-US" sz="1100" b="1" dirty="0" smtClean="0">
                <a:solidFill>
                  <a:srgbClr val="000099"/>
                </a:solidFill>
              </a:rPr>
              <a:t>&lt;/no&gt;</a:t>
            </a:r>
          </a:p>
          <a:p>
            <a:pPr lvl="0" algn="just"/>
            <a:r>
              <a:rPr lang="en-US" sz="1100" b="1" dirty="0" smtClean="0">
                <a:solidFill>
                  <a:srgbClr val="000099"/>
                </a:solidFill>
              </a:rPr>
              <a:t>      &lt;year&gt;</a:t>
            </a:r>
            <a:r>
              <a:rPr lang="en-US" sz="1100" dirty="0" smtClean="0">
                <a:solidFill>
                  <a:srgbClr val="000099"/>
                </a:solidFill>
              </a:rPr>
              <a:t>1992</a:t>
            </a:r>
            <a:r>
              <a:rPr lang="en-US" sz="1100" b="1" dirty="0" smtClean="0">
                <a:solidFill>
                  <a:srgbClr val="000099"/>
                </a:solidFill>
              </a:rPr>
              <a:t>&lt;/year&gt;</a:t>
            </a:r>
          </a:p>
          <a:p>
            <a:pPr lvl="0" algn="just"/>
            <a:r>
              <a:rPr lang="en-US" sz="1100" b="1" dirty="0" smtClean="0">
                <a:solidFill>
                  <a:srgbClr val="000099"/>
                </a:solidFill>
              </a:rPr>
              <a:t>   &lt;/Magazine&gt;</a:t>
            </a:r>
          </a:p>
          <a:p>
            <a:pPr lvl="0" algn="just"/>
            <a:r>
              <a:rPr lang="en-US" sz="1100" b="1" dirty="0" smtClean="0">
                <a:solidFill>
                  <a:srgbClr val="000099"/>
                </a:solidFill>
              </a:rPr>
              <a:t>&lt;/inventory&gt;</a:t>
            </a:r>
            <a:endParaRPr lang="ru-RU" sz="1100" b="1" dirty="0">
              <a:solidFill>
                <a:srgbClr val="000099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634683" y="2294751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200" b="1" i="1" dirty="0" err="1" smtClean="0">
                <a:solidFill>
                  <a:srgbClr val="7030A0"/>
                </a:solidFill>
              </a:rPr>
              <a:t>XPath</a:t>
            </a:r>
            <a:r>
              <a:rPr lang="en-US" sz="1200" b="1" i="1" dirty="0" smtClean="0">
                <a:solidFill>
                  <a:srgbClr val="7030A0"/>
                </a:solidFill>
              </a:rPr>
              <a:t>:</a:t>
            </a:r>
            <a:endParaRPr lang="ru-RU" sz="1200" b="1" i="1" dirty="0">
              <a:solidFill>
                <a:srgbClr val="7030A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70257" y="2670180"/>
            <a:ext cx="14927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C3300"/>
                </a:solidFill>
              </a:rPr>
              <a:t>inventory/Magazine</a:t>
            </a:r>
            <a:endParaRPr lang="ru-RU" sz="1100" b="1" dirty="0">
              <a:solidFill>
                <a:srgbClr val="CC33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698719" y="2295019"/>
            <a:ext cx="20351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ru-RU" sz="1200" b="1" i="1" dirty="0" smtClean="0">
                <a:solidFill>
                  <a:srgbClr val="7030A0"/>
                </a:solidFill>
              </a:rPr>
              <a:t>Результат(коллекция)</a:t>
            </a:r>
            <a:r>
              <a:rPr lang="en-US" sz="1200" b="1" i="1" dirty="0" smtClean="0">
                <a:solidFill>
                  <a:srgbClr val="7030A0"/>
                </a:solidFill>
              </a:rPr>
              <a:t>:</a:t>
            </a:r>
            <a:endParaRPr lang="ru-RU" sz="1200" b="1" i="1" dirty="0">
              <a:solidFill>
                <a:srgbClr val="7030A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84155" y="2571750"/>
            <a:ext cx="26642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 &lt;Magazine&gt;</a:t>
            </a:r>
          </a:p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      &lt;title&gt;</a:t>
            </a:r>
            <a:r>
              <a:rPr lang="en-US" sz="1100" dirty="0">
                <a:solidFill>
                  <a:srgbClr val="009900"/>
                </a:solidFill>
              </a:rPr>
              <a:t>National geographic</a:t>
            </a:r>
            <a:r>
              <a:rPr lang="en-US" sz="1100" b="1" dirty="0">
                <a:solidFill>
                  <a:srgbClr val="009900"/>
                </a:solidFill>
              </a:rPr>
              <a:t>&lt;/title&gt;</a:t>
            </a:r>
          </a:p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      &lt;volume&gt;</a:t>
            </a:r>
            <a:r>
              <a:rPr lang="en-US" sz="1100" dirty="0">
                <a:solidFill>
                  <a:srgbClr val="009900"/>
                </a:solidFill>
              </a:rPr>
              <a:t>182</a:t>
            </a:r>
            <a:r>
              <a:rPr lang="en-US" sz="1100" b="1" dirty="0">
                <a:solidFill>
                  <a:srgbClr val="009900"/>
                </a:solidFill>
              </a:rPr>
              <a:t>&lt;/volume&gt;</a:t>
            </a:r>
          </a:p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      &lt;no&gt;</a:t>
            </a:r>
            <a:r>
              <a:rPr lang="en-US" sz="1100" dirty="0">
                <a:solidFill>
                  <a:srgbClr val="009900"/>
                </a:solidFill>
              </a:rPr>
              <a:t>2</a:t>
            </a:r>
            <a:r>
              <a:rPr lang="en-US" sz="1100" b="1" dirty="0">
                <a:solidFill>
                  <a:srgbClr val="009900"/>
                </a:solidFill>
              </a:rPr>
              <a:t>&lt;/no&gt;</a:t>
            </a:r>
          </a:p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      &lt;year&gt;</a:t>
            </a:r>
            <a:r>
              <a:rPr lang="en-US" sz="1100" dirty="0">
                <a:solidFill>
                  <a:srgbClr val="009900"/>
                </a:solidFill>
              </a:rPr>
              <a:t>1992</a:t>
            </a:r>
            <a:r>
              <a:rPr lang="en-US" sz="1100" b="1" dirty="0">
                <a:solidFill>
                  <a:srgbClr val="009900"/>
                </a:solidFill>
              </a:rPr>
              <a:t>&lt;/year&gt;</a:t>
            </a:r>
          </a:p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   &lt;/Magazine&gt;</a:t>
            </a:r>
            <a:endParaRPr lang="ru-RU" dirty="0">
              <a:solidFill>
                <a:srgbClr val="00990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5796135" y="2670180"/>
            <a:ext cx="478657" cy="274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139952" y="4011910"/>
            <a:ext cx="16674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C3300"/>
                </a:solidFill>
              </a:rPr>
              <a:t>inventory/book/PRICE</a:t>
            </a:r>
            <a:endParaRPr lang="ru-RU" sz="1100" b="1" dirty="0">
              <a:solidFill>
                <a:srgbClr val="CC3300"/>
              </a:solidFill>
            </a:endParaRPr>
          </a:p>
        </p:txBody>
      </p:sp>
      <p:sp>
        <p:nvSpPr>
          <p:cNvPr id="15" name="Стрелка вправо 14"/>
          <p:cNvSpPr/>
          <p:nvPr/>
        </p:nvSpPr>
        <p:spPr>
          <a:xfrm>
            <a:off x="5796135" y="3998699"/>
            <a:ext cx="478658" cy="274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487112" y="4011910"/>
            <a:ext cx="17684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&lt;PRICE&gt;</a:t>
            </a:r>
            <a:r>
              <a:rPr lang="en-US" sz="1100" dirty="0">
                <a:solidFill>
                  <a:srgbClr val="009900"/>
                </a:solidFill>
              </a:rPr>
              <a:t>$5.49</a:t>
            </a:r>
            <a:r>
              <a:rPr lang="en-US" sz="1100" b="1" dirty="0">
                <a:solidFill>
                  <a:srgbClr val="009900"/>
                </a:solidFill>
              </a:rPr>
              <a:t>&lt;/PRICE&gt;</a:t>
            </a:r>
          </a:p>
        </p:txBody>
      </p:sp>
      <p:sp>
        <p:nvSpPr>
          <p:cNvPr id="18" name="Стрелка вправо 17"/>
          <p:cNvSpPr/>
          <p:nvPr/>
        </p:nvSpPr>
        <p:spPr>
          <a:xfrm>
            <a:off x="3464911" y="3024161"/>
            <a:ext cx="648072" cy="837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7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 smtClean="0">
                <a:solidFill>
                  <a:srgbClr val="000099"/>
                </a:solidFill>
              </a:rPr>
              <a:t>Пути расположения в </a:t>
            </a:r>
            <a:r>
              <a:rPr lang="en-US" sz="2000" b="1" dirty="0" err="1">
                <a:solidFill>
                  <a:srgbClr val="000099"/>
                </a:solidFill>
              </a:rPr>
              <a:t>XPath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461651"/>
            <a:ext cx="9144000" cy="4288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Путь расположения представляет собой выражение </a:t>
            </a:r>
            <a:r>
              <a:rPr lang="ru-RU" sz="1200" b="1" dirty="0" err="1">
                <a:solidFill>
                  <a:srgbClr val="000099"/>
                </a:solidFill>
              </a:rPr>
              <a:t>XPath</a:t>
            </a:r>
            <a:r>
              <a:rPr lang="ru-RU" sz="1200" dirty="0">
                <a:solidFill>
                  <a:srgbClr val="000099"/>
                </a:solidFill>
              </a:rPr>
              <a:t>, которое используется для выбора набора узлов, относящихся к узлу контекста. </a:t>
            </a:r>
            <a:r>
              <a:rPr lang="ru-RU" sz="1200" i="1" dirty="0">
                <a:solidFill>
                  <a:srgbClr val="000099"/>
                </a:solidFill>
              </a:rPr>
              <a:t>Результатом</a:t>
            </a:r>
            <a:r>
              <a:rPr lang="ru-RU" sz="1200" dirty="0">
                <a:solidFill>
                  <a:srgbClr val="000099"/>
                </a:solidFill>
              </a:rPr>
              <a:t> оценки выражения пути расположения является </a:t>
            </a:r>
            <a:r>
              <a:rPr lang="ru-RU" sz="1200" i="1" dirty="0">
                <a:solidFill>
                  <a:srgbClr val="000099"/>
                </a:solidFill>
              </a:rPr>
              <a:t>набор узлов</a:t>
            </a:r>
            <a:r>
              <a:rPr lang="ru-RU" sz="1200" dirty="0">
                <a:solidFill>
                  <a:srgbClr val="000099"/>
                </a:solidFill>
              </a:rPr>
              <a:t>, содержащий узлы, определенные путем расположения. В путь расположения могут рекурсивно входить выражения, используемые для фильтрации наборов </a:t>
            </a:r>
            <a:r>
              <a:rPr lang="ru-RU" sz="1200" dirty="0" smtClean="0">
                <a:solidFill>
                  <a:srgbClr val="000099"/>
                </a:solidFill>
              </a:rPr>
              <a:t>узлов.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ru-RU" sz="1200" dirty="0" smtClean="0">
                <a:solidFill>
                  <a:srgbClr val="000099"/>
                </a:solidFill>
              </a:rPr>
              <a:t>Синтаксически </a:t>
            </a:r>
            <a:r>
              <a:rPr lang="ru-RU" sz="1200" dirty="0">
                <a:solidFill>
                  <a:srgbClr val="000099"/>
                </a:solidFill>
              </a:rPr>
              <a:t>путь расположения состоит из одного и более шагов определения расположения, отделенных друг от друга косой чертой </a:t>
            </a:r>
            <a:r>
              <a:rPr lang="ru-RU" sz="1200" dirty="0" smtClean="0">
                <a:solidFill>
                  <a:srgbClr val="000099"/>
                </a:solidFill>
              </a:rPr>
              <a:t>(/):</a:t>
            </a:r>
            <a:endParaRPr lang="en-US" sz="12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endParaRPr lang="ru-RU" sz="300" dirty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dirty="0" err="1">
                <a:solidFill>
                  <a:srgbClr val="000099"/>
                </a:solidFill>
              </a:rPr>
              <a:t>locationstep</a:t>
            </a:r>
            <a:r>
              <a:rPr lang="ru-RU" sz="1200" dirty="0">
                <a:solidFill>
                  <a:srgbClr val="000099"/>
                </a:solidFill>
              </a:rPr>
              <a:t>/</a:t>
            </a:r>
            <a:r>
              <a:rPr lang="ru-RU" sz="1200" dirty="0" err="1">
                <a:solidFill>
                  <a:srgbClr val="000099"/>
                </a:solidFill>
              </a:rPr>
              <a:t>locationstep</a:t>
            </a:r>
            <a:r>
              <a:rPr lang="ru-RU" sz="1200" dirty="0">
                <a:solidFill>
                  <a:srgbClr val="000099"/>
                </a:solidFill>
              </a:rPr>
              <a:t>/</a:t>
            </a:r>
            <a:r>
              <a:rPr lang="ru-RU" sz="1200" dirty="0" err="1">
                <a:solidFill>
                  <a:srgbClr val="000099"/>
                </a:solidFill>
              </a:rPr>
              <a:t>locationstep</a:t>
            </a:r>
            <a:endParaRPr lang="ru-RU" sz="1200" dirty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dirty="0" smtClean="0">
                <a:solidFill>
                  <a:srgbClr val="000099"/>
                </a:solidFill>
              </a:rPr>
              <a:t>Каждый </a:t>
            </a:r>
            <a:r>
              <a:rPr lang="ru-RU" sz="1200" dirty="0">
                <a:solidFill>
                  <a:srgbClr val="000099"/>
                </a:solidFill>
              </a:rPr>
              <a:t>шаг определения расположения в порядке очереди выбирает набор узлов, относящихся к узлу контекста, т. е. к узлу, выбранному предыдущим шагом определения расположения. Путь расположения, выраженный подобным образом, является относительным путем расположения. Абсолютный путь расположения берет начало от корневого элемента</a:t>
            </a:r>
            <a:r>
              <a:rPr lang="ru-RU" sz="1200" dirty="0" smtClean="0">
                <a:solidFill>
                  <a:srgbClr val="000099"/>
                </a:solidFill>
              </a:rPr>
              <a:t>:</a:t>
            </a:r>
            <a:endParaRPr lang="en-US" sz="12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endParaRPr lang="ru-RU" sz="300" dirty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/</a:t>
            </a:r>
            <a:r>
              <a:rPr lang="ru-RU" sz="1200" dirty="0" err="1" smtClean="0">
                <a:solidFill>
                  <a:srgbClr val="000099"/>
                </a:solidFill>
              </a:rPr>
              <a:t>locationstep</a:t>
            </a:r>
            <a:r>
              <a:rPr lang="ru-RU" sz="1200" dirty="0" smtClean="0">
                <a:solidFill>
                  <a:srgbClr val="000099"/>
                </a:solidFill>
              </a:rPr>
              <a:t>/</a:t>
            </a:r>
            <a:r>
              <a:rPr lang="ru-RU" sz="1200" dirty="0" err="1" smtClean="0">
                <a:solidFill>
                  <a:srgbClr val="000099"/>
                </a:solidFill>
              </a:rPr>
              <a:t>locationstep</a:t>
            </a:r>
            <a:r>
              <a:rPr lang="ru-RU" sz="1200" dirty="0" smtClean="0">
                <a:solidFill>
                  <a:srgbClr val="000099"/>
                </a:solidFill>
              </a:rPr>
              <a:t>/</a:t>
            </a:r>
            <a:r>
              <a:rPr lang="ru-RU" sz="1200" dirty="0" err="1" smtClean="0">
                <a:solidFill>
                  <a:srgbClr val="000099"/>
                </a:solidFill>
              </a:rPr>
              <a:t>locationstep</a:t>
            </a:r>
            <a:endParaRPr lang="en-US" sz="12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endParaRPr lang="ru-RU" sz="300" dirty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Шаги </a:t>
            </a:r>
            <a:r>
              <a:rPr lang="ru-RU" sz="1200" dirty="0" smtClean="0">
                <a:solidFill>
                  <a:srgbClr val="000099"/>
                </a:solidFill>
              </a:rPr>
              <a:t>определения расположения в пути расположения оцениваются слева направо. Крайний левый шаг определения расположения выбирает набор узлов, относящихся к узлу контекста.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ru-RU" sz="1200" dirty="0" smtClean="0">
                <a:solidFill>
                  <a:srgbClr val="000099"/>
                </a:solidFill>
              </a:rPr>
              <a:t>Эти узлы затем становятся узлами контекста для обработки следующего шага </a:t>
            </a:r>
            <a:r>
              <a:rPr lang="ru-RU" sz="1200" dirty="0">
                <a:solidFill>
                  <a:srgbClr val="000099"/>
                </a:solidFill>
              </a:rPr>
              <a:t>определения расположения. Обработка узлов и смена узла контекста повторяется до тех пор, пока не будут обработаны все </a:t>
            </a:r>
            <a:r>
              <a:rPr lang="ru-RU" sz="1200" dirty="0" smtClean="0">
                <a:solidFill>
                  <a:srgbClr val="000099"/>
                </a:solidFill>
              </a:rPr>
              <a:t>шаги </a:t>
            </a:r>
            <a:r>
              <a:rPr lang="ru-RU" sz="1200" dirty="0">
                <a:solidFill>
                  <a:srgbClr val="000099"/>
                </a:solidFill>
              </a:rPr>
              <a:t>определения расположения.</a:t>
            </a: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Путь расположения может иметь как полный, так и сокращенный синтаксис. Путь расположения с полным синтаксисом выглядит следующим </a:t>
            </a:r>
            <a:r>
              <a:rPr lang="ru-RU" sz="1200" dirty="0" smtClean="0">
                <a:solidFill>
                  <a:srgbClr val="000099"/>
                </a:solidFill>
              </a:rPr>
              <a:t>образом:</a:t>
            </a:r>
          </a:p>
          <a:p>
            <a:pPr algn="just">
              <a:lnSpc>
                <a:spcPct val="90000"/>
              </a:lnSpc>
            </a:pPr>
            <a:endParaRPr lang="ru-RU" sz="300" dirty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b="1" dirty="0">
                <a:solidFill>
                  <a:srgbClr val="CC3300"/>
                </a:solidFill>
              </a:rPr>
              <a:t>ось</a:t>
            </a:r>
            <a:r>
              <a:rPr lang="ru-RU" sz="1200" dirty="0">
                <a:solidFill>
                  <a:srgbClr val="000099"/>
                </a:solidFill>
              </a:rPr>
              <a:t>::</a:t>
            </a:r>
            <a:r>
              <a:rPr lang="ru-RU" sz="1200" b="1" dirty="0">
                <a:solidFill>
                  <a:srgbClr val="000099"/>
                </a:solidFill>
              </a:rPr>
              <a:t>узел</a:t>
            </a:r>
            <a:r>
              <a:rPr lang="ru-RU" sz="1200" b="1" dirty="0">
                <a:solidFill>
                  <a:srgbClr val="009900"/>
                </a:solidFill>
              </a:rPr>
              <a:t>[предикат</a:t>
            </a:r>
            <a:r>
              <a:rPr lang="ru-RU" sz="1200" b="1" dirty="0" smtClean="0">
                <a:solidFill>
                  <a:srgbClr val="009900"/>
                </a:solidFill>
              </a:rPr>
              <a:t>]</a:t>
            </a:r>
            <a:r>
              <a:rPr lang="en-US" sz="1200" dirty="0">
                <a:solidFill>
                  <a:srgbClr val="000099"/>
                </a:solidFill>
              </a:rPr>
              <a:t> </a:t>
            </a:r>
            <a:r>
              <a:rPr lang="en-US" sz="1200" dirty="0" smtClean="0">
                <a:solidFill>
                  <a:srgbClr val="000099"/>
                </a:solidFill>
              </a:rPr>
              <a:t>      -</a:t>
            </a:r>
            <a:r>
              <a:rPr lang="ru-RU" sz="1200" dirty="0" smtClean="0">
                <a:solidFill>
                  <a:srgbClr val="000099"/>
                </a:solidFill>
              </a:rPr>
              <a:t> полный синтаксис выражения </a:t>
            </a:r>
            <a:r>
              <a:rPr lang="ru-RU" sz="1200" dirty="0" err="1">
                <a:solidFill>
                  <a:srgbClr val="000099"/>
                </a:solidFill>
              </a:rPr>
              <a:t>locationstep</a:t>
            </a:r>
            <a:endParaRPr lang="ru-RU" sz="12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В этом синтаксисе элемент «ось» определяет, как узлы, выбранные шагом определения расположения, располагаются относительно узла контекста. Элемент «узел» определяет тип узла и развернутое имя узлов, выбранных шагом определения расположения. Элемент «предикат» является критерием фильтра, используемым для дальнейшего уточнения выбора узлов в шаге определения расположения. Предикаты являются необязательными элементами. В сокращенном синтаксисе пути расположения указатель оси (</a:t>
            </a:r>
            <a:r>
              <a:rPr lang="ru-RU" sz="1200" dirty="0" err="1">
                <a:solidFill>
                  <a:srgbClr val="000099"/>
                </a:solidFill>
              </a:rPr>
              <a:t>axis</a:t>
            </a:r>
            <a:r>
              <a:rPr lang="ru-RU" sz="1200" dirty="0">
                <a:solidFill>
                  <a:srgbClr val="000099"/>
                </a:solidFill>
              </a:rPr>
              <a:t>::) выражается в шаге определения расположения неявно, вместо этого он описывается набором ярлыков. </a:t>
            </a:r>
          </a:p>
        </p:txBody>
      </p:sp>
    </p:spTree>
    <p:extLst>
      <p:ext uri="{BB962C8B-B14F-4D97-AF65-F5344CB8AC3E}">
        <p14:creationId xmlns:p14="http://schemas.microsoft.com/office/powerpoint/2010/main" val="41175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dirty="0" err="1" smtClean="0">
                <a:solidFill>
                  <a:srgbClr val="000099"/>
                </a:solidFill>
              </a:rPr>
              <a:t>XPath</a:t>
            </a:r>
            <a:r>
              <a:rPr lang="en-US" sz="2000" b="1" dirty="0" smtClean="0">
                <a:solidFill>
                  <a:srgbClr val="000099"/>
                </a:solidFill>
              </a:rPr>
              <a:t>. </a:t>
            </a:r>
            <a:r>
              <a:rPr lang="ru-RU" sz="2000" b="1" dirty="0" smtClean="0">
                <a:solidFill>
                  <a:srgbClr val="000099"/>
                </a:solidFill>
              </a:rPr>
              <a:t>Сокращения</a:t>
            </a:r>
            <a:endParaRPr lang="ru-RU" sz="2000" b="1" dirty="0">
              <a:solidFill>
                <a:srgbClr val="000099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80412"/>
              </p:ext>
            </p:extLst>
          </p:nvPr>
        </p:nvGraphicFramePr>
        <p:xfrm>
          <a:off x="107504" y="537582"/>
          <a:ext cx="892899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24136"/>
                <a:gridCol w="6408712"/>
              </a:tblGrid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rgbClr val="000099"/>
                          </a:solidFill>
                        </a:rPr>
                        <a:t>Сокращенный синтаксис</a:t>
                      </a:r>
                    </a:p>
                    <a:p>
                      <a:endParaRPr lang="ru-RU" sz="1200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99"/>
                          </a:solidFill>
                        </a:rPr>
                        <a:t>Эквивалентный полный</a:t>
                      </a:r>
                      <a:r>
                        <a:rPr lang="ru-RU" sz="1200" baseline="0" dirty="0" smtClean="0">
                          <a:solidFill>
                            <a:srgbClr val="000099"/>
                          </a:solidFill>
                        </a:rPr>
                        <a:t> синтаксис</a:t>
                      </a:r>
                      <a:endParaRPr lang="ru-RU" sz="1200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99"/>
                          </a:solidFill>
                        </a:rPr>
                        <a:t>Описание</a:t>
                      </a:r>
                      <a:endParaRPr lang="ru-RU" sz="1200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solidFill>
                            <a:srgbClr val="CC3300"/>
                          </a:solidFill>
                        </a:rPr>
                        <a:t>*</a:t>
                      </a:r>
                      <a:endParaRPr lang="ru-RU" sz="2000" b="1" dirty="0">
                        <a:solidFill>
                          <a:srgbClr val="CC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E6AF00"/>
                          </a:solidFill>
                        </a:rPr>
                        <a:t>child::*</a:t>
                      </a:r>
                      <a:endParaRPr lang="ru-RU" sz="1200" b="1" dirty="0">
                        <a:solidFill>
                          <a:srgbClr val="E6A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rgbClr val="009900"/>
                          </a:solidFill>
                        </a:rPr>
                        <a:t>Соответствует любому узлу текущего элемента.</a:t>
                      </a:r>
                      <a:endParaRPr lang="ru-RU" sz="120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ru-RU" sz="2000" b="1" i="0" u="none" strike="noStrike" kern="1200" baseline="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@*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 smtClean="0">
                          <a:solidFill>
                            <a:srgbClr val="E6AF00"/>
                          </a:solidFill>
                          <a:latin typeface="+mn-lt"/>
                          <a:ea typeface="+mn-ea"/>
                          <a:cs typeface="+mn-cs"/>
                        </a:rPr>
                        <a:t>attribute::*</a:t>
                      </a:r>
                      <a:endParaRPr lang="ru-RU" sz="1800" b="1" i="0" u="none" strike="noStrike" kern="1200" baseline="0" dirty="0" smtClean="0">
                        <a:solidFill>
                          <a:srgbClr val="E6A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baseline="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Соответствует любому узлу атрибута.</a:t>
                      </a:r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 smtClean="0">
                          <a:solidFill>
                            <a:srgbClr val="E6AF00"/>
                          </a:solidFill>
                          <a:latin typeface="+mn-lt"/>
                          <a:ea typeface="+mn-ea"/>
                          <a:cs typeface="+mn-cs"/>
                        </a:rPr>
                        <a:t>/descendant-or-self::node()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baseline="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Выбирает узлы от текущего узла, соответствующего выбору, независимо от их местонахождения.</a:t>
                      </a:r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solidFill>
                            <a:srgbClr val="CC3300"/>
                          </a:solidFill>
                        </a:rPr>
                        <a:t>.</a:t>
                      </a:r>
                      <a:endParaRPr lang="ru-RU" sz="2000" b="1" dirty="0">
                        <a:solidFill>
                          <a:srgbClr val="CC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E6AF00"/>
                          </a:solidFill>
                        </a:rPr>
                        <a:t>self::node()</a:t>
                      </a:r>
                      <a:endParaRPr lang="ru-RU" sz="1200" b="1" dirty="0">
                        <a:solidFill>
                          <a:srgbClr val="E6A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kern="1200" baseline="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Выбирает текущий узел.</a:t>
                      </a:r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rgbClr val="E6AF00"/>
                          </a:solidFill>
                          <a:latin typeface="+mn-lt"/>
                          <a:ea typeface="+mn-ea"/>
                          <a:cs typeface="+mn-cs"/>
                        </a:rPr>
                        <a:t>parent::node()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009900"/>
                          </a:solidFill>
                        </a:rPr>
                        <a:t>Выбирает родителя текущего узла.</a:t>
                      </a:r>
                      <a:endParaRPr lang="ru-RU" sz="1200" b="1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-7082" y="3232805"/>
            <a:ext cx="5400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 smtClean="0">
                <a:solidFill>
                  <a:srgbClr val="000099"/>
                </a:solidFill>
              </a:rPr>
              <a:t>&lt;inventory&gt;</a:t>
            </a:r>
          </a:p>
          <a:p>
            <a:pPr lvl="0" algn="just"/>
            <a:r>
              <a:rPr lang="en-US" sz="1100" dirty="0" smtClean="0">
                <a:solidFill>
                  <a:srgbClr val="000099"/>
                </a:solidFill>
              </a:rPr>
              <a:t>   </a:t>
            </a:r>
            <a:r>
              <a:rPr lang="en-US" sz="1100" b="1" dirty="0" smtClean="0">
                <a:solidFill>
                  <a:srgbClr val="000099"/>
                </a:solidFill>
              </a:rPr>
              <a:t>&lt;book </a:t>
            </a:r>
            <a:r>
              <a:rPr lang="en-US" sz="1100" dirty="0" smtClean="0">
                <a:solidFill>
                  <a:srgbClr val="000099"/>
                </a:solidFill>
              </a:rPr>
              <a:t>Binding="mass market paperback</a:t>
            </a:r>
            <a:r>
              <a:rPr lang="en-US" sz="1100" b="1" dirty="0" smtClean="0">
                <a:solidFill>
                  <a:srgbClr val="000099"/>
                </a:solidFill>
              </a:rPr>
              <a:t>"&gt;</a:t>
            </a:r>
          </a:p>
          <a:p>
            <a:pPr lvl="0" algn="just"/>
            <a:r>
              <a:rPr lang="en-US" sz="1100" b="1" dirty="0">
                <a:solidFill>
                  <a:srgbClr val="000099"/>
                </a:solidFill>
              </a:rPr>
              <a:t> </a:t>
            </a:r>
            <a:r>
              <a:rPr lang="en-US" sz="1100" b="1" dirty="0" smtClean="0">
                <a:solidFill>
                  <a:srgbClr val="000099"/>
                </a:solidFill>
              </a:rPr>
              <a:t>     &lt;TITLE&gt;</a:t>
            </a:r>
            <a:r>
              <a:rPr lang="en-US" sz="1100" dirty="0" smtClean="0">
                <a:solidFill>
                  <a:srgbClr val="000099"/>
                </a:solidFill>
              </a:rPr>
              <a:t>The Adventures of Huckleberry Finn</a:t>
            </a:r>
            <a:r>
              <a:rPr lang="en-US" sz="1100" b="1" dirty="0" smtClean="0">
                <a:solidFill>
                  <a:srgbClr val="000099"/>
                </a:solidFill>
              </a:rPr>
              <a:t>&lt;/TITLE&gt;</a:t>
            </a:r>
          </a:p>
          <a:p>
            <a:pPr lvl="0" algn="just"/>
            <a:r>
              <a:rPr lang="en-US" sz="1100" b="1" dirty="0" smtClean="0">
                <a:solidFill>
                  <a:srgbClr val="000099"/>
                </a:solidFill>
              </a:rPr>
              <a:t>      &lt;AUTHOR </a:t>
            </a:r>
            <a:r>
              <a:rPr lang="en-US" sz="1100" dirty="0" smtClean="0">
                <a:solidFill>
                  <a:srgbClr val="000099"/>
                </a:solidFill>
              </a:rPr>
              <a:t>Born="1835"</a:t>
            </a:r>
            <a:r>
              <a:rPr lang="en-US" sz="1100" b="1" dirty="0" smtClean="0">
                <a:solidFill>
                  <a:srgbClr val="000099"/>
                </a:solidFill>
              </a:rPr>
              <a:t>&gt;</a:t>
            </a:r>
            <a:r>
              <a:rPr lang="en-US" sz="1100" dirty="0" smtClean="0">
                <a:solidFill>
                  <a:srgbClr val="000099"/>
                </a:solidFill>
              </a:rPr>
              <a:t>Mark Twain</a:t>
            </a:r>
            <a:r>
              <a:rPr lang="en-US" sz="1100" b="1" dirty="0" smtClean="0">
                <a:solidFill>
                  <a:srgbClr val="000099"/>
                </a:solidFill>
              </a:rPr>
              <a:t>&lt;/AUTHOR&gt;</a:t>
            </a:r>
          </a:p>
          <a:p>
            <a:pPr lvl="0" algn="just"/>
            <a:r>
              <a:rPr lang="en-US" sz="1100" b="1" dirty="0" smtClean="0">
                <a:solidFill>
                  <a:srgbClr val="000099"/>
                </a:solidFill>
              </a:rPr>
              <a:t>      &lt;PAGES&gt;</a:t>
            </a:r>
            <a:r>
              <a:rPr lang="en-US" sz="1100" dirty="0" smtClean="0">
                <a:solidFill>
                  <a:srgbClr val="000099"/>
                </a:solidFill>
              </a:rPr>
              <a:t>298</a:t>
            </a:r>
            <a:r>
              <a:rPr lang="en-US" sz="1100" b="1" dirty="0" smtClean="0">
                <a:solidFill>
                  <a:srgbClr val="000099"/>
                </a:solidFill>
              </a:rPr>
              <a:t>&lt;/PAGES&gt;</a:t>
            </a:r>
          </a:p>
          <a:p>
            <a:pPr lvl="0" algn="just"/>
            <a:r>
              <a:rPr lang="en-US" sz="1100" b="1" dirty="0" smtClean="0">
                <a:solidFill>
                  <a:srgbClr val="000099"/>
                </a:solidFill>
              </a:rPr>
              <a:t>      &lt;PRICE&gt;</a:t>
            </a:r>
            <a:r>
              <a:rPr lang="en-US" sz="1100" dirty="0" smtClean="0">
                <a:solidFill>
                  <a:srgbClr val="000099"/>
                </a:solidFill>
              </a:rPr>
              <a:t>$5.49</a:t>
            </a:r>
            <a:r>
              <a:rPr lang="en-US" sz="1100" b="1" dirty="0" smtClean="0">
                <a:solidFill>
                  <a:srgbClr val="000099"/>
                </a:solidFill>
              </a:rPr>
              <a:t>&lt;/PRICE&gt;</a:t>
            </a:r>
          </a:p>
          <a:p>
            <a:pPr lvl="0" algn="just"/>
            <a:r>
              <a:rPr lang="en-US" sz="1100" b="1" dirty="0" smtClean="0">
                <a:solidFill>
                  <a:srgbClr val="000099"/>
                </a:solidFill>
              </a:rPr>
              <a:t>   &lt;/book&gt;</a:t>
            </a:r>
          </a:p>
          <a:p>
            <a:pPr lvl="0" algn="just"/>
            <a:r>
              <a:rPr lang="en-US" sz="1100" b="1" dirty="0" smtClean="0">
                <a:solidFill>
                  <a:srgbClr val="000099"/>
                </a:solidFill>
              </a:rPr>
              <a:t>&lt;/inventory&gt;</a:t>
            </a:r>
            <a:endParaRPr lang="ru-RU" sz="1100" b="1" dirty="0">
              <a:solidFill>
                <a:srgbClr val="000099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27137" y="3232803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200" b="1" i="1" dirty="0" err="1" smtClean="0">
                <a:solidFill>
                  <a:srgbClr val="7030A0"/>
                </a:solidFill>
              </a:rPr>
              <a:t>XPath</a:t>
            </a:r>
            <a:r>
              <a:rPr lang="en-US" sz="1200" b="1" i="1" dirty="0" smtClean="0">
                <a:solidFill>
                  <a:srgbClr val="7030A0"/>
                </a:solidFill>
              </a:rPr>
              <a:t>:</a:t>
            </a:r>
            <a:endParaRPr lang="ru-RU" sz="1200" b="1" i="1" dirty="0">
              <a:solidFill>
                <a:srgbClr val="7030A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248027" y="3536659"/>
            <a:ext cx="14302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CC3300"/>
                </a:solidFill>
              </a:rPr>
              <a:t>inventory</a:t>
            </a:r>
            <a:r>
              <a:rPr lang="en-US" sz="1100" b="1" dirty="0">
                <a:solidFill>
                  <a:srgbClr val="CC3300"/>
                </a:solidFill>
              </a:rPr>
              <a:t>//</a:t>
            </a:r>
            <a:r>
              <a:rPr lang="en-US" sz="1100" b="1" dirty="0" smtClean="0">
                <a:solidFill>
                  <a:srgbClr val="CC3300"/>
                </a:solidFill>
              </a:rPr>
              <a:t>PAGES</a:t>
            </a:r>
            <a:endParaRPr lang="ru-RU" sz="1100" b="1" dirty="0">
              <a:solidFill>
                <a:srgbClr val="CC33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486878" y="3232805"/>
            <a:ext cx="20351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ru-RU" sz="1200" b="1" i="1" dirty="0" smtClean="0">
                <a:solidFill>
                  <a:srgbClr val="7030A0"/>
                </a:solidFill>
              </a:rPr>
              <a:t>Результат</a:t>
            </a:r>
            <a:r>
              <a:rPr lang="en-US" sz="1200" b="1" i="1" dirty="0" smtClean="0">
                <a:solidFill>
                  <a:srgbClr val="7030A0"/>
                </a:solidFill>
              </a:rPr>
              <a:t>(</a:t>
            </a:r>
            <a:r>
              <a:rPr lang="ru-RU" sz="1200" b="1" i="1" dirty="0" smtClean="0">
                <a:solidFill>
                  <a:srgbClr val="7030A0"/>
                </a:solidFill>
              </a:rPr>
              <a:t>коллекция</a:t>
            </a:r>
            <a:r>
              <a:rPr lang="en-US" sz="1200" b="1" i="1" dirty="0" smtClean="0">
                <a:solidFill>
                  <a:srgbClr val="7030A0"/>
                </a:solidFill>
              </a:rPr>
              <a:t>):</a:t>
            </a:r>
            <a:endParaRPr lang="ru-RU" sz="1200" b="1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16216" y="3509802"/>
            <a:ext cx="26642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 &lt;PAGES&gt;298&lt;/PAGES&gt;</a:t>
            </a:r>
          </a:p>
        </p:txBody>
      </p:sp>
      <p:sp>
        <p:nvSpPr>
          <p:cNvPr id="12" name="Стрелка вправо 11"/>
          <p:cNvSpPr/>
          <p:nvPr/>
        </p:nvSpPr>
        <p:spPr>
          <a:xfrm>
            <a:off x="5642285" y="3523448"/>
            <a:ext cx="768057" cy="274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3779911" y="3441880"/>
            <a:ext cx="360041" cy="837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139952" y="3999342"/>
            <a:ext cx="15023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C3300"/>
                </a:solidFill>
              </a:rPr>
              <a:t>inventory//AUTHOR</a:t>
            </a:r>
            <a:endParaRPr lang="ru-RU" sz="1100" b="1" dirty="0">
              <a:solidFill>
                <a:srgbClr val="CC33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796136" y="4005948"/>
            <a:ext cx="34198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&lt;AUTHOR Born="1835"&gt;Mark Twain&lt;/AUTHOR&gt;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5642286" y="3992737"/>
            <a:ext cx="184938" cy="274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0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678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dirty="0" err="1" smtClean="0">
                <a:solidFill>
                  <a:srgbClr val="000099"/>
                </a:solidFill>
              </a:rPr>
              <a:t>XPath</a:t>
            </a:r>
            <a:r>
              <a:rPr lang="en-US" sz="2000" b="1" dirty="0" smtClean="0">
                <a:solidFill>
                  <a:srgbClr val="000099"/>
                </a:solidFill>
              </a:rPr>
              <a:t>. </a:t>
            </a:r>
            <a:r>
              <a:rPr lang="ru-RU" sz="2000" b="1" dirty="0" smtClean="0">
                <a:solidFill>
                  <a:srgbClr val="000099"/>
                </a:solidFill>
              </a:rPr>
              <a:t>Примеры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61859"/>
            <a:ext cx="5400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950" dirty="0">
                <a:solidFill>
                  <a:srgbClr val="000099"/>
                </a:solidFill>
              </a:rPr>
              <a:t>&lt;?xml version="1.0" encoding="windows-1251"?&gt;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&lt;inventory&gt;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&lt;book </a:t>
            </a:r>
            <a:r>
              <a:rPr lang="en-US" sz="950" b="1" dirty="0">
                <a:solidFill>
                  <a:srgbClr val="009900"/>
                </a:solidFill>
              </a:rPr>
              <a:t>Binding</a:t>
            </a:r>
            <a:r>
              <a:rPr lang="en-US" sz="950" dirty="0">
                <a:solidFill>
                  <a:srgbClr val="000099"/>
                </a:solidFill>
              </a:rPr>
              <a:t>="</a:t>
            </a:r>
            <a:r>
              <a:rPr lang="en-US" sz="950" dirty="0" smtClean="0">
                <a:solidFill>
                  <a:srgbClr val="000099"/>
                </a:solidFill>
              </a:rPr>
              <a:t>hardcover</a:t>
            </a:r>
            <a:r>
              <a:rPr lang="en-US" sz="950" dirty="0">
                <a:solidFill>
                  <a:srgbClr val="000099"/>
                </a:solidFill>
              </a:rPr>
              <a:t>"</a:t>
            </a:r>
            <a:r>
              <a:rPr lang="en-US" sz="950" dirty="0" smtClean="0">
                <a:solidFill>
                  <a:srgbClr val="000099"/>
                </a:solidFill>
              </a:rPr>
              <a:t> </a:t>
            </a:r>
            <a:r>
              <a:rPr lang="en-US" sz="950" b="1" dirty="0" smtClean="0">
                <a:solidFill>
                  <a:srgbClr val="009900"/>
                </a:solidFill>
              </a:rPr>
              <a:t>illustration</a:t>
            </a:r>
            <a:r>
              <a:rPr lang="en-US" sz="950" dirty="0">
                <a:solidFill>
                  <a:srgbClr val="000099"/>
                </a:solidFill>
              </a:rPr>
              <a:t>="black-white"</a:t>
            </a:r>
            <a:r>
              <a:rPr lang="en-US" sz="950" b="1" dirty="0" smtClean="0">
                <a:solidFill>
                  <a:srgbClr val="000099"/>
                </a:solidFill>
              </a:rPr>
              <a:t>&gt;</a:t>
            </a:r>
            <a:endParaRPr lang="en-US" sz="950" b="1" dirty="0">
              <a:solidFill>
                <a:srgbClr val="000099"/>
              </a:solidFill>
            </a:endParaRP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&lt;title&gt;</a:t>
            </a:r>
            <a:r>
              <a:rPr lang="en-US" sz="950" dirty="0">
                <a:solidFill>
                  <a:srgbClr val="000099"/>
                </a:solidFill>
              </a:rPr>
              <a:t>The Adventures of Huckleberry Finn</a:t>
            </a:r>
            <a:r>
              <a:rPr lang="en-US" sz="950" b="1" dirty="0">
                <a:solidFill>
                  <a:srgbClr val="000099"/>
                </a:solidFill>
              </a:rPr>
              <a:t>&lt;/title&gt;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&lt;author </a:t>
            </a:r>
            <a:r>
              <a:rPr lang="en-US" sz="950" b="1" dirty="0">
                <a:solidFill>
                  <a:srgbClr val="009900"/>
                </a:solidFill>
              </a:rPr>
              <a:t>Born</a:t>
            </a:r>
            <a:r>
              <a:rPr lang="en-US" sz="950" dirty="0">
                <a:solidFill>
                  <a:srgbClr val="000099"/>
                </a:solidFill>
              </a:rPr>
              <a:t>="1835"</a:t>
            </a:r>
            <a:r>
              <a:rPr lang="en-US" sz="950" b="1" dirty="0">
                <a:solidFill>
                  <a:srgbClr val="000099"/>
                </a:solidFill>
              </a:rPr>
              <a:t>&gt;</a:t>
            </a:r>
            <a:r>
              <a:rPr lang="en-US" sz="950" dirty="0">
                <a:solidFill>
                  <a:srgbClr val="000099"/>
                </a:solidFill>
              </a:rPr>
              <a:t>Mark Twain</a:t>
            </a:r>
            <a:r>
              <a:rPr lang="en-US" sz="950" b="1" dirty="0">
                <a:solidFill>
                  <a:srgbClr val="000099"/>
                </a:solidFill>
              </a:rPr>
              <a:t>&lt;/author&gt;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&lt;pages&gt;</a:t>
            </a:r>
            <a:r>
              <a:rPr lang="en-US" sz="950" dirty="0">
                <a:solidFill>
                  <a:srgbClr val="000099"/>
                </a:solidFill>
              </a:rPr>
              <a:t>298</a:t>
            </a:r>
            <a:r>
              <a:rPr lang="en-US" sz="950" b="1" dirty="0">
                <a:solidFill>
                  <a:srgbClr val="000099"/>
                </a:solidFill>
              </a:rPr>
              <a:t>&lt;/pages&gt;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&lt;price&gt;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  &lt;value&gt;</a:t>
            </a:r>
            <a:r>
              <a:rPr lang="en-US" sz="950" dirty="0">
                <a:solidFill>
                  <a:srgbClr val="000099"/>
                </a:solidFill>
              </a:rPr>
              <a:t>5.49</a:t>
            </a:r>
            <a:r>
              <a:rPr lang="en-US" sz="950" b="1" dirty="0">
                <a:solidFill>
                  <a:srgbClr val="000099"/>
                </a:solidFill>
              </a:rPr>
              <a:t>&lt;/value&gt;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  &lt;currency&gt;</a:t>
            </a:r>
            <a:r>
              <a:rPr lang="en-US" sz="950" dirty="0">
                <a:solidFill>
                  <a:srgbClr val="000099"/>
                </a:solidFill>
              </a:rPr>
              <a:t>$</a:t>
            </a:r>
            <a:r>
              <a:rPr lang="en-US" sz="950" b="1" dirty="0">
                <a:solidFill>
                  <a:srgbClr val="000099"/>
                </a:solidFill>
              </a:rPr>
              <a:t>&lt;/currency&gt;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&lt;/price&gt;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&lt;/book&gt;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&lt;book </a:t>
            </a:r>
            <a:r>
              <a:rPr lang="en-US" sz="950" b="1" dirty="0">
                <a:solidFill>
                  <a:srgbClr val="009900"/>
                </a:solidFill>
              </a:rPr>
              <a:t>Binding</a:t>
            </a:r>
            <a:r>
              <a:rPr lang="en-US" sz="950" dirty="0">
                <a:solidFill>
                  <a:srgbClr val="000099"/>
                </a:solidFill>
              </a:rPr>
              <a:t>="</a:t>
            </a:r>
            <a:r>
              <a:rPr lang="en-US" sz="950" dirty="0" smtClean="0">
                <a:solidFill>
                  <a:srgbClr val="000099"/>
                </a:solidFill>
              </a:rPr>
              <a:t>hardcover</a:t>
            </a:r>
            <a:r>
              <a:rPr lang="en-US" sz="950" dirty="0">
                <a:solidFill>
                  <a:srgbClr val="000099"/>
                </a:solidFill>
              </a:rPr>
              <a:t>"</a:t>
            </a:r>
            <a:r>
              <a:rPr lang="en-US" sz="950" dirty="0" smtClean="0">
                <a:solidFill>
                  <a:srgbClr val="000099"/>
                </a:solidFill>
              </a:rPr>
              <a:t> </a:t>
            </a:r>
            <a:r>
              <a:rPr lang="en-US" sz="950" b="1" dirty="0" smtClean="0">
                <a:solidFill>
                  <a:srgbClr val="009900"/>
                </a:solidFill>
              </a:rPr>
              <a:t>illustration</a:t>
            </a:r>
            <a:r>
              <a:rPr lang="en-US" sz="950" dirty="0">
                <a:solidFill>
                  <a:srgbClr val="000099"/>
                </a:solidFill>
              </a:rPr>
              <a:t>="color"</a:t>
            </a:r>
            <a:r>
              <a:rPr lang="en-US" sz="950" b="1" dirty="0" smtClean="0">
                <a:solidFill>
                  <a:srgbClr val="000099"/>
                </a:solidFill>
              </a:rPr>
              <a:t>&gt;</a:t>
            </a:r>
            <a:endParaRPr lang="en-US" sz="950" b="1" dirty="0">
              <a:solidFill>
                <a:srgbClr val="000099"/>
              </a:solidFill>
            </a:endParaRP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&lt;title&gt;</a:t>
            </a:r>
            <a:r>
              <a:rPr lang="en-US" sz="950" dirty="0">
                <a:solidFill>
                  <a:srgbClr val="000099"/>
                </a:solidFill>
              </a:rPr>
              <a:t>Leaves of Grass</a:t>
            </a:r>
            <a:r>
              <a:rPr lang="en-US" sz="950" b="1" dirty="0">
                <a:solidFill>
                  <a:srgbClr val="000099"/>
                </a:solidFill>
              </a:rPr>
              <a:t>&lt;/title&gt;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&lt;author </a:t>
            </a:r>
            <a:r>
              <a:rPr lang="en-US" sz="950" b="1" dirty="0">
                <a:solidFill>
                  <a:srgbClr val="009900"/>
                </a:solidFill>
              </a:rPr>
              <a:t>Born</a:t>
            </a:r>
            <a:r>
              <a:rPr lang="en-US" sz="950" dirty="0">
                <a:solidFill>
                  <a:srgbClr val="000099"/>
                </a:solidFill>
              </a:rPr>
              <a:t>="1819" </a:t>
            </a:r>
            <a:r>
              <a:rPr lang="en-US" sz="950" b="1" dirty="0">
                <a:solidFill>
                  <a:srgbClr val="000099"/>
                </a:solidFill>
              </a:rPr>
              <a:t>&gt;</a:t>
            </a:r>
            <a:r>
              <a:rPr lang="en-US" sz="950" dirty="0">
                <a:solidFill>
                  <a:srgbClr val="000099"/>
                </a:solidFill>
              </a:rPr>
              <a:t>Walt Whitman</a:t>
            </a:r>
            <a:r>
              <a:rPr lang="en-US" sz="950" b="1" dirty="0">
                <a:solidFill>
                  <a:srgbClr val="000099"/>
                </a:solidFill>
              </a:rPr>
              <a:t>&lt;/author&gt;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&lt;pages&gt;</a:t>
            </a:r>
            <a:r>
              <a:rPr lang="en-US" sz="950" dirty="0">
                <a:solidFill>
                  <a:srgbClr val="000099"/>
                </a:solidFill>
              </a:rPr>
              <a:t>462</a:t>
            </a:r>
            <a:r>
              <a:rPr lang="en-US" sz="950" b="1" dirty="0">
                <a:solidFill>
                  <a:srgbClr val="000099"/>
                </a:solidFill>
              </a:rPr>
              <a:t>&lt;/pages&gt;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&lt;price&gt;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  &lt;value&gt;</a:t>
            </a:r>
            <a:r>
              <a:rPr lang="en-US" sz="950" dirty="0">
                <a:solidFill>
                  <a:srgbClr val="000099"/>
                </a:solidFill>
              </a:rPr>
              <a:t>7.75</a:t>
            </a:r>
            <a:r>
              <a:rPr lang="en-US" sz="950" b="1" dirty="0">
                <a:solidFill>
                  <a:srgbClr val="000099"/>
                </a:solidFill>
              </a:rPr>
              <a:t>&lt;/value&gt;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  &lt;currency&gt;</a:t>
            </a:r>
            <a:r>
              <a:rPr lang="en-US" sz="950" dirty="0">
                <a:solidFill>
                  <a:srgbClr val="000099"/>
                </a:solidFill>
              </a:rPr>
              <a:t>$</a:t>
            </a:r>
            <a:r>
              <a:rPr lang="en-US" sz="950" b="1" dirty="0">
                <a:solidFill>
                  <a:srgbClr val="000099"/>
                </a:solidFill>
              </a:rPr>
              <a:t>&lt;/currency&gt;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&lt;/price&gt;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&lt;/book&gt;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&lt;Magazine&gt;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&lt;title&gt;</a:t>
            </a:r>
            <a:r>
              <a:rPr lang="en-US" sz="950" dirty="0">
                <a:solidFill>
                  <a:srgbClr val="000099"/>
                </a:solidFill>
              </a:rPr>
              <a:t>National geographic</a:t>
            </a:r>
            <a:r>
              <a:rPr lang="en-US" sz="950" b="1" dirty="0">
                <a:solidFill>
                  <a:srgbClr val="000099"/>
                </a:solidFill>
              </a:rPr>
              <a:t>&lt;/title&gt;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&lt;volume&gt;</a:t>
            </a:r>
            <a:r>
              <a:rPr lang="en-US" sz="950" dirty="0">
                <a:solidFill>
                  <a:srgbClr val="000099"/>
                </a:solidFill>
              </a:rPr>
              <a:t>182</a:t>
            </a:r>
            <a:r>
              <a:rPr lang="en-US" sz="950" b="1" dirty="0">
                <a:solidFill>
                  <a:srgbClr val="000099"/>
                </a:solidFill>
              </a:rPr>
              <a:t>&lt;/volume&gt;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&lt;no&gt;</a:t>
            </a:r>
            <a:r>
              <a:rPr lang="en-US" sz="950" dirty="0">
                <a:solidFill>
                  <a:srgbClr val="000099"/>
                </a:solidFill>
              </a:rPr>
              <a:t>2</a:t>
            </a:r>
            <a:r>
              <a:rPr lang="en-US" sz="950" b="1" dirty="0">
                <a:solidFill>
                  <a:srgbClr val="000099"/>
                </a:solidFill>
              </a:rPr>
              <a:t>&lt;/no&gt;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&lt;year&gt;</a:t>
            </a:r>
            <a:r>
              <a:rPr lang="en-US" sz="950" dirty="0">
                <a:solidFill>
                  <a:srgbClr val="000099"/>
                </a:solidFill>
              </a:rPr>
              <a:t>1992</a:t>
            </a:r>
            <a:r>
              <a:rPr lang="en-US" sz="950" b="1" dirty="0">
                <a:solidFill>
                  <a:srgbClr val="000099"/>
                </a:solidFill>
              </a:rPr>
              <a:t>&lt;/year&gt;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&lt;month&gt;</a:t>
            </a:r>
            <a:r>
              <a:rPr lang="en-US" sz="950" dirty="0">
                <a:solidFill>
                  <a:srgbClr val="000099"/>
                </a:solidFill>
              </a:rPr>
              <a:t>august</a:t>
            </a:r>
            <a:r>
              <a:rPr lang="en-US" sz="950" b="1" dirty="0">
                <a:solidFill>
                  <a:srgbClr val="000099"/>
                </a:solidFill>
              </a:rPr>
              <a:t>&lt;/month&gt;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&lt;/Magazine&gt;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&lt;/inventory&gt;</a:t>
            </a:r>
            <a:endParaRPr lang="ru-RU" sz="950" b="1" dirty="0">
              <a:solidFill>
                <a:srgbClr val="000099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00021" y="466518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200" b="1" i="1" dirty="0" err="1" smtClean="0">
                <a:solidFill>
                  <a:srgbClr val="7030A0"/>
                </a:solidFill>
              </a:rPr>
              <a:t>XPath</a:t>
            </a:r>
            <a:r>
              <a:rPr lang="en-US" sz="1200" b="1" i="1" dirty="0" smtClean="0">
                <a:solidFill>
                  <a:srgbClr val="7030A0"/>
                </a:solidFill>
              </a:rPr>
              <a:t>:</a:t>
            </a:r>
            <a:endParaRPr lang="ru-RU" sz="1200" b="1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83889" y="735297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CC3300"/>
                </a:solidFill>
              </a:rPr>
              <a:t>//</a:t>
            </a:r>
            <a:r>
              <a:rPr lang="en-US" sz="1100" b="1" dirty="0">
                <a:solidFill>
                  <a:srgbClr val="CC3300"/>
                </a:solidFill>
              </a:rPr>
              <a:t>title</a:t>
            </a:r>
            <a:endParaRPr lang="ru-RU" sz="1100" b="1" dirty="0">
              <a:solidFill>
                <a:srgbClr val="CC33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97417" y="458298"/>
            <a:ext cx="20351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ru-RU" sz="1200" b="1" i="1" dirty="0" smtClean="0">
                <a:solidFill>
                  <a:srgbClr val="7030A0"/>
                </a:solidFill>
              </a:rPr>
              <a:t>Результат</a:t>
            </a:r>
            <a:r>
              <a:rPr lang="en-US" sz="1200" b="1" i="1" dirty="0" smtClean="0">
                <a:solidFill>
                  <a:srgbClr val="7030A0"/>
                </a:solidFill>
              </a:rPr>
              <a:t>(</a:t>
            </a:r>
            <a:r>
              <a:rPr lang="ru-RU" sz="1200" b="1" i="1" dirty="0" smtClean="0">
                <a:solidFill>
                  <a:srgbClr val="7030A0"/>
                </a:solidFill>
              </a:rPr>
              <a:t>коллекция</a:t>
            </a:r>
            <a:r>
              <a:rPr lang="en-US" sz="1200" b="1" i="1" dirty="0" smtClean="0">
                <a:solidFill>
                  <a:srgbClr val="7030A0"/>
                </a:solidFill>
              </a:rPr>
              <a:t>):</a:t>
            </a:r>
            <a:endParaRPr lang="ru-RU" sz="1200" b="1" i="1" dirty="0">
              <a:solidFill>
                <a:srgbClr val="7030A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773129" y="747700"/>
            <a:ext cx="32784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&lt;title&gt;</a:t>
            </a:r>
            <a:r>
              <a:rPr lang="en-US" sz="1100" dirty="0">
                <a:solidFill>
                  <a:srgbClr val="009900"/>
                </a:solidFill>
              </a:rPr>
              <a:t>The Adventures of Huckleberry Finn</a:t>
            </a:r>
            <a:r>
              <a:rPr lang="en-US" sz="1100" b="1" dirty="0">
                <a:solidFill>
                  <a:srgbClr val="009900"/>
                </a:solidFill>
              </a:rPr>
              <a:t>&lt;/title</a:t>
            </a:r>
            <a:r>
              <a:rPr lang="en-US" sz="1100" b="1" dirty="0" smtClean="0">
                <a:solidFill>
                  <a:srgbClr val="009900"/>
                </a:solidFill>
              </a:rPr>
              <a:t>&gt;</a:t>
            </a:r>
          </a:p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&lt;title&gt;</a:t>
            </a:r>
            <a:r>
              <a:rPr lang="en-US" sz="1100" dirty="0">
                <a:solidFill>
                  <a:srgbClr val="009900"/>
                </a:solidFill>
              </a:rPr>
              <a:t>Leaves of Grass</a:t>
            </a:r>
            <a:r>
              <a:rPr lang="en-US" sz="1100" b="1" dirty="0">
                <a:solidFill>
                  <a:srgbClr val="009900"/>
                </a:solidFill>
              </a:rPr>
              <a:t>&lt;/title&gt;</a:t>
            </a:r>
          </a:p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&lt;title&gt;</a:t>
            </a:r>
            <a:r>
              <a:rPr lang="en-US" sz="1100" dirty="0">
                <a:solidFill>
                  <a:srgbClr val="009900"/>
                </a:solidFill>
              </a:rPr>
              <a:t>National geographic</a:t>
            </a:r>
            <a:r>
              <a:rPr lang="en-US" sz="1100" b="1" dirty="0">
                <a:solidFill>
                  <a:srgbClr val="009900"/>
                </a:solidFill>
              </a:rPr>
              <a:t>&lt;/title</a:t>
            </a:r>
            <a:r>
              <a:rPr lang="en-US" sz="1100" b="1" dirty="0" smtClean="0">
                <a:solidFill>
                  <a:srgbClr val="009900"/>
                </a:solidFill>
              </a:rPr>
              <a:t>&gt;</a:t>
            </a:r>
            <a:endParaRPr lang="en-US" sz="1100" b="1" dirty="0">
              <a:solidFill>
                <a:srgbClr val="0099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556174" y="1340464"/>
            <a:ext cx="13596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CC3300"/>
                </a:solidFill>
              </a:rPr>
              <a:t>inventory/*/pages</a:t>
            </a:r>
            <a:endParaRPr lang="ru-RU" sz="1100" b="1" dirty="0">
              <a:solidFill>
                <a:srgbClr val="CC33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75758" y="1344882"/>
            <a:ext cx="32758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 smtClean="0">
                <a:solidFill>
                  <a:srgbClr val="009900"/>
                </a:solidFill>
              </a:rPr>
              <a:t>&lt;pages&gt;</a:t>
            </a:r>
            <a:r>
              <a:rPr lang="en-US" sz="1100" dirty="0" smtClean="0">
                <a:solidFill>
                  <a:srgbClr val="009900"/>
                </a:solidFill>
              </a:rPr>
              <a:t>298</a:t>
            </a:r>
            <a:r>
              <a:rPr lang="en-US" sz="1100" b="1" dirty="0" smtClean="0">
                <a:solidFill>
                  <a:srgbClr val="009900"/>
                </a:solidFill>
              </a:rPr>
              <a:t>&lt;/pages&gt;</a:t>
            </a:r>
            <a:endParaRPr lang="en-US" sz="1100" b="1" dirty="0">
              <a:solidFill>
                <a:srgbClr val="009900"/>
              </a:solidFill>
            </a:endParaRPr>
          </a:p>
          <a:p>
            <a:pPr lvl="0" algn="just"/>
            <a:r>
              <a:rPr lang="en-US" sz="1100" b="1" dirty="0" smtClean="0">
                <a:solidFill>
                  <a:srgbClr val="009900"/>
                </a:solidFill>
              </a:rPr>
              <a:t>&lt;pages&gt;</a:t>
            </a:r>
            <a:r>
              <a:rPr lang="en-US" sz="1100" dirty="0" smtClean="0">
                <a:solidFill>
                  <a:srgbClr val="009900"/>
                </a:solidFill>
              </a:rPr>
              <a:t>462</a:t>
            </a:r>
            <a:r>
              <a:rPr lang="en-US" sz="1100" b="1" dirty="0" smtClean="0">
                <a:solidFill>
                  <a:srgbClr val="009900"/>
                </a:solidFill>
              </a:rPr>
              <a:t>&lt;/pages&gt;</a:t>
            </a:r>
            <a:endParaRPr lang="en-US" sz="1100" b="1" dirty="0">
              <a:solidFill>
                <a:srgbClr val="0099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9243" y="1775769"/>
            <a:ext cx="11993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CC3300"/>
                </a:solidFill>
              </a:rPr>
              <a:t>inventory/*/title</a:t>
            </a:r>
            <a:endParaRPr lang="ru-RU" sz="1100" b="1" dirty="0">
              <a:solidFill>
                <a:srgbClr val="CC33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775758" y="1775769"/>
            <a:ext cx="32784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&lt;title&gt;</a:t>
            </a:r>
            <a:r>
              <a:rPr lang="en-US" sz="1100" dirty="0">
                <a:solidFill>
                  <a:srgbClr val="009900"/>
                </a:solidFill>
              </a:rPr>
              <a:t>The Adventures of Huckleberry Finn</a:t>
            </a:r>
            <a:r>
              <a:rPr lang="en-US" sz="1100" b="1" dirty="0">
                <a:solidFill>
                  <a:srgbClr val="009900"/>
                </a:solidFill>
              </a:rPr>
              <a:t>&lt;/title</a:t>
            </a:r>
            <a:r>
              <a:rPr lang="en-US" sz="1100" b="1" dirty="0" smtClean="0">
                <a:solidFill>
                  <a:srgbClr val="009900"/>
                </a:solidFill>
              </a:rPr>
              <a:t>&gt;</a:t>
            </a:r>
          </a:p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&lt;title&gt;</a:t>
            </a:r>
            <a:r>
              <a:rPr lang="en-US" sz="1100" dirty="0">
                <a:solidFill>
                  <a:srgbClr val="009900"/>
                </a:solidFill>
              </a:rPr>
              <a:t>Leaves of Grass</a:t>
            </a:r>
            <a:r>
              <a:rPr lang="en-US" sz="1100" b="1" dirty="0">
                <a:solidFill>
                  <a:srgbClr val="009900"/>
                </a:solidFill>
              </a:rPr>
              <a:t>&lt;/title&gt;</a:t>
            </a:r>
          </a:p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&lt;title&gt;</a:t>
            </a:r>
            <a:r>
              <a:rPr lang="en-US" sz="1100" dirty="0">
                <a:solidFill>
                  <a:srgbClr val="009900"/>
                </a:solidFill>
              </a:rPr>
              <a:t>National geographic</a:t>
            </a:r>
            <a:r>
              <a:rPr lang="en-US" sz="1100" b="1" dirty="0">
                <a:solidFill>
                  <a:srgbClr val="009900"/>
                </a:solidFill>
              </a:rPr>
              <a:t>&lt;/title</a:t>
            </a:r>
            <a:r>
              <a:rPr lang="en-US" sz="1100" b="1" dirty="0" smtClean="0">
                <a:solidFill>
                  <a:srgbClr val="009900"/>
                </a:solidFill>
              </a:rPr>
              <a:t>&gt;</a:t>
            </a:r>
            <a:endParaRPr lang="en-US" sz="1100" b="1" dirty="0">
              <a:solidFill>
                <a:srgbClr val="0099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773381" y="2375933"/>
            <a:ext cx="9252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C3300"/>
                </a:solidFill>
              </a:rPr>
              <a:t>//@Binding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5773129" y="2375933"/>
            <a:ext cx="32758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 smtClean="0">
                <a:solidFill>
                  <a:srgbClr val="009900"/>
                </a:solidFill>
              </a:rPr>
              <a:t>Binding </a:t>
            </a:r>
            <a:r>
              <a:rPr lang="en-US" sz="1100" dirty="0" smtClean="0">
                <a:solidFill>
                  <a:srgbClr val="009900"/>
                </a:solidFill>
              </a:rPr>
              <a:t>= hardcover</a:t>
            </a:r>
          </a:p>
          <a:p>
            <a:pPr lvl="0" algn="just"/>
            <a:r>
              <a:rPr lang="en-US" sz="1100" b="1" dirty="0" smtClean="0">
                <a:solidFill>
                  <a:srgbClr val="009900"/>
                </a:solidFill>
              </a:rPr>
              <a:t>Binding </a:t>
            </a:r>
            <a:r>
              <a:rPr lang="en-US" sz="1100" dirty="0" smtClean="0">
                <a:solidFill>
                  <a:srgbClr val="009900"/>
                </a:solidFill>
              </a:rPr>
              <a:t>= hardcover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521822" y="2806820"/>
            <a:ext cx="14269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C3300"/>
                </a:solidFill>
              </a:rPr>
              <a:t>inventory/book/@*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5773129" y="2806820"/>
            <a:ext cx="32758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 smtClean="0">
                <a:solidFill>
                  <a:srgbClr val="009900"/>
                </a:solidFill>
              </a:rPr>
              <a:t>Binding </a:t>
            </a:r>
            <a:r>
              <a:rPr lang="en-US" sz="1100" dirty="0" smtClean="0">
                <a:solidFill>
                  <a:srgbClr val="009900"/>
                </a:solidFill>
              </a:rPr>
              <a:t>= hardcover</a:t>
            </a:r>
          </a:p>
          <a:p>
            <a:pPr lvl="0" algn="just"/>
            <a:r>
              <a:rPr lang="en-US" sz="1100" b="1" dirty="0" smtClean="0">
                <a:solidFill>
                  <a:srgbClr val="009900"/>
                </a:solidFill>
              </a:rPr>
              <a:t>Illustration </a:t>
            </a:r>
            <a:r>
              <a:rPr lang="en-US" sz="1100" dirty="0" smtClean="0">
                <a:solidFill>
                  <a:srgbClr val="009900"/>
                </a:solidFill>
              </a:rPr>
              <a:t>= black-white</a:t>
            </a:r>
          </a:p>
          <a:p>
            <a:pPr lvl="0" algn="just"/>
            <a:r>
              <a:rPr lang="en-US" sz="1100" b="1" dirty="0" smtClean="0">
                <a:solidFill>
                  <a:srgbClr val="009900"/>
                </a:solidFill>
              </a:rPr>
              <a:t>Binding </a:t>
            </a:r>
            <a:r>
              <a:rPr lang="en-US" sz="1100" dirty="0" smtClean="0">
                <a:solidFill>
                  <a:srgbClr val="009900"/>
                </a:solidFill>
              </a:rPr>
              <a:t>= hardcover</a:t>
            </a:r>
          </a:p>
          <a:p>
            <a:pPr lvl="0" algn="just"/>
            <a:r>
              <a:rPr lang="en-US" sz="1100" b="1" dirty="0" smtClean="0">
                <a:solidFill>
                  <a:srgbClr val="009900"/>
                </a:solidFill>
              </a:rPr>
              <a:t>Illustration </a:t>
            </a:r>
            <a:r>
              <a:rPr lang="en-US" sz="1100" dirty="0" smtClean="0">
                <a:solidFill>
                  <a:srgbClr val="009900"/>
                </a:solidFill>
              </a:rPr>
              <a:t>= color</a:t>
            </a:r>
            <a:endParaRPr lang="en-US" sz="1100" dirty="0">
              <a:solidFill>
                <a:srgbClr val="00990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752255" y="3576261"/>
            <a:ext cx="973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C3300"/>
                </a:solidFill>
              </a:rPr>
              <a:t>//currency/..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079131" y="3837871"/>
            <a:ext cx="23214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CC3300"/>
                </a:solidFill>
              </a:rPr>
              <a:t>inventory/book/price/currency/..</a:t>
            </a:r>
            <a:endParaRPr lang="en-US" sz="1100" b="1" dirty="0">
              <a:solidFill>
                <a:srgbClr val="CC3300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773129" y="3576261"/>
            <a:ext cx="32758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 smtClean="0">
                <a:solidFill>
                  <a:srgbClr val="009900"/>
                </a:solidFill>
              </a:rPr>
              <a:t>&lt;price&gt;</a:t>
            </a:r>
          </a:p>
          <a:p>
            <a:pPr lvl="0" algn="just"/>
            <a:r>
              <a:rPr lang="en-US" sz="1100" b="1" dirty="0" smtClean="0">
                <a:solidFill>
                  <a:srgbClr val="009900"/>
                </a:solidFill>
              </a:rPr>
              <a:t>   &lt;value&gt;5.49&lt;/value&gt;&lt;currency&gt;$&lt;/currency&gt;</a:t>
            </a:r>
          </a:p>
          <a:p>
            <a:pPr lvl="0" algn="just"/>
            <a:r>
              <a:rPr lang="en-US" sz="1100" b="1" dirty="0" smtClean="0">
                <a:solidFill>
                  <a:srgbClr val="009900"/>
                </a:solidFill>
              </a:rPr>
              <a:t>&lt;/price&gt;</a:t>
            </a:r>
          </a:p>
          <a:p>
            <a:pPr lvl="0" algn="just"/>
            <a:r>
              <a:rPr lang="en-US" sz="1100" b="1" dirty="0" smtClean="0">
                <a:solidFill>
                  <a:srgbClr val="009900"/>
                </a:solidFill>
              </a:rPr>
              <a:t>&lt;price&gt;</a:t>
            </a:r>
          </a:p>
          <a:p>
            <a:pPr lvl="0" algn="just"/>
            <a:r>
              <a:rPr lang="en-US" sz="1100" b="1" dirty="0" smtClean="0">
                <a:solidFill>
                  <a:srgbClr val="009900"/>
                </a:solidFill>
              </a:rPr>
              <a:t>   &lt;value&gt;7.75&lt;/value&gt;&lt;currency&gt;$&lt;/currency&gt;</a:t>
            </a:r>
          </a:p>
          <a:p>
            <a:pPr lvl="0" algn="just"/>
            <a:r>
              <a:rPr lang="en-US" sz="1100" b="1" dirty="0" smtClean="0">
                <a:solidFill>
                  <a:srgbClr val="009900"/>
                </a:solidFill>
              </a:rPr>
              <a:t>&lt;/price&gt;</a:t>
            </a:r>
            <a:endParaRPr lang="en-US" sz="11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-5191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dirty="0" err="1" smtClean="0">
                <a:solidFill>
                  <a:srgbClr val="000099"/>
                </a:solidFill>
              </a:rPr>
              <a:t>XPath</a:t>
            </a:r>
            <a:r>
              <a:rPr lang="en-US" sz="2000" b="1" dirty="0" smtClean="0">
                <a:solidFill>
                  <a:srgbClr val="000099"/>
                </a:solidFill>
              </a:rPr>
              <a:t>. </a:t>
            </a:r>
            <a:r>
              <a:rPr lang="ru-RU" sz="2000" b="1" dirty="0" smtClean="0">
                <a:solidFill>
                  <a:srgbClr val="000099"/>
                </a:solidFill>
              </a:rPr>
              <a:t>Коллекции. Индексация коллекций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461651"/>
            <a:ext cx="914400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Возвращаемые </a:t>
            </a:r>
            <a:r>
              <a:rPr lang="ru-RU" sz="1200" b="1" dirty="0" err="1">
                <a:solidFill>
                  <a:srgbClr val="000099"/>
                </a:solidFill>
              </a:rPr>
              <a:t>XPath</a:t>
            </a:r>
            <a:r>
              <a:rPr lang="ru-RU" sz="1200" dirty="0">
                <a:solidFill>
                  <a:srgbClr val="000099"/>
                </a:solidFill>
              </a:rPr>
              <a:t>-запросами коллекции сохраняют порядок, иерархию и свойства исходного документа, если не указано, что их надо изменить. Поскольку атрибуты </a:t>
            </a:r>
            <a:r>
              <a:rPr lang="ru-RU" sz="1200" dirty="0" err="1">
                <a:solidFill>
                  <a:srgbClr val="000099"/>
                </a:solidFill>
              </a:rPr>
              <a:t>неупорядочены</a:t>
            </a:r>
            <a:r>
              <a:rPr lang="ru-RU" sz="1200" dirty="0">
                <a:solidFill>
                  <a:srgbClr val="000099"/>
                </a:solidFill>
              </a:rPr>
              <a:t> по определению, они и возвращаются неупорядоченными</a:t>
            </a:r>
            <a:r>
              <a:rPr lang="ru-RU" sz="1200" dirty="0" smtClean="0">
                <a:solidFill>
                  <a:srgbClr val="000099"/>
                </a:solidFill>
              </a:rPr>
              <a:t>.</a:t>
            </a:r>
            <a:endParaRPr lang="ru-RU" sz="1200" dirty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Коллекция всех элементов данного тега выражается собственно именем тега. То есть, вернее сказать, элементы выбираются из текущего контекста использованием </a:t>
            </a:r>
            <a:r>
              <a:rPr lang="ru-RU" sz="1200" b="1" dirty="0">
                <a:solidFill>
                  <a:srgbClr val="009900"/>
                </a:solidFill>
              </a:rPr>
              <a:t>"./"</a:t>
            </a:r>
            <a:r>
              <a:rPr lang="ru-RU" sz="1200" dirty="0">
                <a:solidFill>
                  <a:srgbClr val="000099"/>
                </a:solidFill>
              </a:rPr>
              <a:t>, но текущий контекст используется по умолчанию и его не нужно явно указывать</a:t>
            </a:r>
            <a:r>
              <a:rPr lang="ru-RU" sz="1200" dirty="0" smtClean="0">
                <a:solidFill>
                  <a:srgbClr val="000099"/>
                </a:solidFill>
              </a:rPr>
              <a:t>.</a:t>
            </a:r>
            <a:endParaRPr lang="en-US" sz="12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endParaRPr lang="ru-RU" sz="1200" dirty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Выражения </a:t>
            </a:r>
            <a:r>
              <a:rPr lang="ru-RU" sz="1200" b="1" dirty="0" err="1">
                <a:solidFill>
                  <a:srgbClr val="000099"/>
                </a:solidFill>
              </a:rPr>
              <a:t>XPath</a:t>
            </a:r>
            <a:r>
              <a:rPr lang="ru-RU" sz="1200" dirty="0">
                <a:solidFill>
                  <a:srgbClr val="000099"/>
                </a:solidFill>
              </a:rPr>
              <a:t> позволяют легко найти определенный узел документа. Нужно просто включить в выражение порядковый номер в квадратных скобках. Этот номер </a:t>
            </a:r>
            <a:r>
              <a:rPr lang="ru-RU" sz="1200" dirty="0" smtClean="0">
                <a:solidFill>
                  <a:srgbClr val="000099"/>
                </a:solidFill>
              </a:rPr>
              <a:t>отсчитывается,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ru-RU" sz="1200" dirty="0" smtClean="0">
                <a:solidFill>
                  <a:srgbClr val="000099"/>
                </a:solidFill>
              </a:rPr>
              <a:t>в зависимости от среды обработки, либо </a:t>
            </a:r>
            <a:r>
              <a:rPr lang="ru-RU" sz="1200" dirty="0">
                <a:solidFill>
                  <a:srgbClr val="000099"/>
                </a:solidFill>
              </a:rPr>
              <a:t>от нуля (номер первого элемента – ноль</a:t>
            </a:r>
            <a:r>
              <a:rPr lang="ru-RU" sz="1200" dirty="0" smtClean="0">
                <a:solidFill>
                  <a:srgbClr val="000099"/>
                </a:solidFill>
              </a:rPr>
              <a:t>) либо от единицы.</a:t>
            </a:r>
            <a:endParaRPr lang="ru-RU" sz="1200" dirty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Квадратные скобки </a:t>
            </a:r>
            <a:r>
              <a:rPr lang="ru-RU" sz="1200" b="1" dirty="0" smtClean="0">
                <a:solidFill>
                  <a:srgbClr val="009900"/>
                </a:solidFill>
              </a:rPr>
              <a:t>[ ]</a:t>
            </a:r>
            <a:r>
              <a:rPr lang="ru-RU" sz="1200" dirty="0" smtClean="0">
                <a:solidFill>
                  <a:srgbClr val="000099"/>
                </a:solidFill>
              </a:rPr>
              <a:t> </a:t>
            </a:r>
            <a:r>
              <a:rPr lang="ru-RU" sz="1200" dirty="0">
                <a:solidFill>
                  <a:srgbClr val="000099"/>
                </a:solidFill>
              </a:rPr>
              <a:t>старше символов </a:t>
            </a:r>
            <a:r>
              <a:rPr lang="ru-RU" sz="1200" b="1" dirty="0">
                <a:solidFill>
                  <a:srgbClr val="000099"/>
                </a:solidFill>
              </a:rPr>
              <a:t>/</a:t>
            </a:r>
            <a:r>
              <a:rPr lang="ru-RU" sz="1200" dirty="0">
                <a:solidFill>
                  <a:srgbClr val="000099"/>
                </a:solidFill>
              </a:rPr>
              <a:t> и </a:t>
            </a:r>
            <a:r>
              <a:rPr lang="ru-RU" sz="1200" b="1" dirty="0">
                <a:solidFill>
                  <a:srgbClr val="000099"/>
                </a:solidFill>
              </a:rPr>
              <a:t>//</a:t>
            </a:r>
            <a:r>
              <a:rPr lang="ru-RU" sz="1200" dirty="0">
                <a:solidFill>
                  <a:srgbClr val="000099"/>
                </a:solidFill>
              </a:rPr>
              <a:t>. Выражение "</a:t>
            </a:r>
            <a:r>
              <a:rPr lang="ru-RU" sz="1200" b="1" dirty="0">
                <a:solidFill>
                  <a:srgbClr val="000099"/>
                </a:solidFill>
              </a:rPr>
              <a:t>//</a:t>
            </a:r>
            <a:r>
              <a:rPr lang="ru-RU" sz="1200" b="1" dirty="0" err="1">
                <a:solidFill>
                  <a:srgbClr val="000099"/>
                </a:solidFill>
              </a:rPr>
              <a:t>comment</a:t>
            </a:r>
            <a:r>
              <a:rPr lang="ru-RU" sz="1200" b="1" dirty="0">
                <a:solidFill>
                  <a:srgbClr val="000099"/>
                </a:solidFill>
              </a:rPr>
              <a:t>()</a:t>
            </a:r>
            <a:r>
              <a:rPr lang="ru-RU" sz="1200" b="1" dirty="0">
                <a:solidFill>
                  <a:srgbClr val="009900"/>
                </a:solidFill>
              </a:rPr>
              <a:t>[3]</a:t>
            </a:r>
            <a:r>
              <a:rPr lang="ru-RU" sz="1200" dirty="0">
                <a:solidFill>
                  <a:srgbClr val="000099"/>
                </a:solidFill>
              </a:rPr>
              <a:t>" интерпретируется как "</a:t>
            </a:r>
            <a:r>
              <a:rPr lang="ru-RU" sz="1200" b="1" dirty="0">
                <a:solidFill>
                  <a:srgbClr val="000099"/>
                </a:solidFill>
              </a:rPr>
              <a:t>//(</a:t>
            </a:r>
            <a:r>
              <a:rPr lang="ru-RU" sz="1200" b="1" dirty="0" err="1">
                <a:solidFill>
                  <a:srgbClr val="000099"/>
                </a:solidFill>
              </a:rPr>
              <a:t>comment</a:t>
            </a:r>
            <a:r>
              <a:rPr lang="ru-RU" sz="1200" b="1" dirty="0">
                <a:solidFill>
                  <a:srgbClr val="000099"/>
                </a:solidFill>
              </a:rPr>
              <a:t>()</a:t>
            </a:r>
            <a:r>
              <a:rPr lang="ru-RU" sz="1200" b="1" dirty="0">
                <a:solidFill>
                  <a:srgbClr val="009900"/>
                </a:solidFill>
              </a:rPr>
              <a:t>[3]</a:t>
            </a:r>
            <a:r>
              <a:rPr lang="ru-RU" sz="1200" b="1" dirty="0">
                <a:solidFill>
                  <a:srgbClr val="000099"/>
                </a:solidFill>
              </a:rPr>
              <a:t>)</a:t>
            </a:r>
            <a:r>
              <a:rPr lang="ru-RU" sz="1200" dirty="0">
                <a:solidFill>
                  <a:srgbClr val="000099"/>
                </a:solidFill>
              </a:rPr>
              <a:t>", и выбирает все элементы </a:t>
            </a:r>
            <a:r>
              <a:rPr lang="ru-RU" sz="1200" dirty="0" err="1">
                <a:solidFill>
                  <a:srgbClr val="000099"/>
                </a:solidFill>
              </a:rPr>
              <a:t>comment</a:t>
            </a:r>
            <a:r>
              <a:rPr lang="ru-RU" sz="1200" dirty="0">
                <a:solidFill>
                  <a:srgbClr val="000099"/>
                </a:solidFill>
              </a:rPr>
              <a:t> с индексом 3 относительно его родителя по всему документу. Это отличается от выражения "(//</a:t>
            </a:r>
            <a:r>
              <a:rPr lang="ru-RU" sz="1200" dirty="0" err="1">
                <a:solidFill>
                  <a:srgbClr val="000099"/>
                </a:solidFill>
              </a:rPr>
              <a:t>comment</a:t>
            </a:r>
            <a:r>
              <a:rPr lang="ru-RU" sz="1200" dirty="0">
                <a:solidFill>
                  <a:srgbClr val="000099"/>
                </a:solidFill>
              </a:rPr>
              <a:t>())[3]", выбирающего третий </a:t>
            </a:r>
            <a:r>
              <a:rPr lang="ru-RU" sz="1200" dirty="0" err="1">
                <a:solidFill>
                  <a:srgbClr val="000099"/>
                </a:solidFill>
              </a:rPr>
              <a:t>comment</a:t>
            </a:r>
            <a:r>
              <a:rPr lang="ru-RU" sz="1200" dirty="0">
                <a:solidFill>
                  <a:srgbClr val="000099"/>
                </a:solidFill>
              </a:rPr>
              <a:t> из набора всех элементов </a:t>
            </a:r>
            <a:r>
              <a:rPr lang="ru-RU" sz="1200" dirty="0" err="1">
                <a:solidFill>
                  <a:srgbClr val="000099"/>
                </a:solidFill>
              </a:rPr>
              <a:t>comment</a:t>
            </a:r>
            <a:r>
              <a:rPr lang="ru-RU" sz="1200" dirty="0">
                <a:solidFill>
                  <a:srgbClr val="000099"/>
                </a:solidFill>
              </a:rPr>
              <a:t> относительно родителя. Первое выражение может вернуть несколько элементов </a:t>
            </a:r>
            <a:r>
              <a:rPr lang="ru-RU" sz="1200" dirty="0" err="1">
                <a:solidFill>
                  <a:srgbClr val="000099"/>
                </a:solidFill>
              </a:rPr>
              <a:t>comment</a:t>
            </a:r>
            <a:r>
              <a:rPr lang="ru-RU" sz="1200" dirty="0">
                <a:solidFill>
                  <a:srgbClr val="000099"/>
                </a:solidFill>
              </a:rPr>
              <a:t>, а второе вернет только один.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989677"/>
              </p:ext>
            </p:extLst>
          </p:nvPr>
        </p:nvGraphicFramePr>
        <p:xfrm>
          <a:off x="102313" y="2880775"/>
          <a:ext cx="89289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7200800"/>
              </a:tblGrid>
              <a:tr h="23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rgbClr val="000099"/>
                          </a:solidFill>
                        </a:rPr>
                        <a:t>Синтаксис</a:t>
                      </a:r>
                    </a:p>
                    <a:p>
                      <a:endParaRPr lang="ru-RU" sz="1200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99"/>
                          </a:solidFill>
                        </a:rPr>
                        <a:t>Описание</a:t>
                      </a:r>
                      <a:endParaRPr lang="ru-RU" sz="1200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b="0" i="1" dirty="0" smtClean="0">
                          <a:solidFill>
                            <a:srgbClr val="000099"/>
                          </a:solidFill>
                          <a:effectLst/>
                          <a:latin typeface="Times New Roman"/>
                        </a:rPr>
                        <a:t>number</a:t>
                      </a:r>
                      <a:r>
                        <a:rPr lang="en-US" sz="1200" b="0" i="0" dirty="0" smtClean="0">
                          <a:solidFill>
                            <a:srgbClr val="000099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200" b="1" i="0" dirty="0" smtClean="0">
                          <a:solidFill>
                            <a:srgbClr val="000099"/>
                          </a:solidFill>
                          <a:effectLst/>
                          <a:latin typeface="Times New Roman"/>
                        </a:rPr>
                        <a:t>last</a:t>
                      </a:r>
                      <a:r>
                        <a:rPr lang="en-US" sz="1200" b="0" i="0" dirty="0" smtClean="0">
                          <a:solidFill>
                            <a:srgbClr val="000099"/>
                          </a:solidFill>
                          <a:effectLst/>
                          <a:latin typeface="Times New Roman"/>
                        </a:rPr>
                        <a:t>()</a:t>
                      </a:r>
                      <a:endParaRPr lang="ru-RU" sz="12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rgbClr val="009900"/>
                          </a:solidFill>
                        </a:rPr>
                        <a:t>Функция </a:t>
                      </a:r>
                      <a:r>
                        <a:rPr lang="ru-RU" sz="1200" b="1" dirty="0" err="1" smtClean="0">
                          <a:solidFill>
                            <a:srgbClr val="009900"/>
                          </a:solidFill>
                        </a:rPr>
                        <a:t>last</a:t>
                      </a:r>
                      <a:r>
                        <a:rPr lang="ru-RU" sz="1200" b="0" dirty="0" smtClean="0">
                          <a:solidFill>
                            <a:srgbClr val="009900"/>
                          </a:solidFill>
                        </a:rPr>
                        <a:t> возвращает число, равное размеру контекста обрабатываемого выражения.</a:t>
                      </a:r>
                      <a:endParaRPr lang="ru-RU" sz="1200" b="0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number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position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kumimoji="0" lang="ru-RU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kern="1200" baseline="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Функция </a:t>
                      </a:r>
                      <a:r>
                        <a:rPr lang="ru-RU" sz="1200" b="1" i="0" u="none" strike="noStrike" kern="1200" baseline="0" dirty="0" err="1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ru-RU" sz="1200" b="0" i="0" u="none" strike="noStrike" kern="1200" baseline="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 возвращает число, равное положению в контексте обрабатываемого выражения.</a:t>
                      </a:r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smtClean="0">
                          <a:solidFill>
                            <a:srgbClr val="000099"/>
                          </a:solidFill>
                          <a:effectLst/>
                          <a:latin typeface="Times New Roman"/>
                        </a:rPr>
                        <a:t>number</a:t>
                      </a:r>
                      <a:r>
                        <a:rPr lang="en-US" sz="1200" b="0" i="0" dirty="0" smtClean="0">
                          <a:solidFill>
                            <a:srgbClr val="000099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200" b="1" i="0" dirty="0" smtClean="0">
                          <a:solidFill>
                            <a:srgbClr val="000099"/>
                          </a:solidFill>
                          <a:effectLst/>
                          <a:latin typeface="Times New Roman"/>
                        </a:rPr>
                        <a:t>count</a:t>
                      </a:r>
                      <a:r>
                        <a:rPr lang="en-US" sz="1200" b="0" i="0" dirty="0" smtClean="0">
                          <a:solidFill>
                            <a:srgbClr val="000099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1200" b="0" i="1" dirty="0" smtClean="0">
                          <a:solidFill>
                            <a:srgbClr val="000099"/>
                          </a:solidFill>
                          <a:effectLst/>
                          <a:latin typeface="Times New Roman"/>
                        </a:rPr>
                        <a:t>node-set</a:t>
                      </a:r>
                      <a:r>
                        <a:rPr lang="en-US" sz="1200" b="0" i="0" dirty="0" smtClean="0">
                          <a:solidFill>
                            <a:srgbClr val="000099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kumimoji="0" lang="ru-RU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kern="1200" baseline="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Функция </a:t>
                      </a:r>
                      <a:r>
                        <a:rPr lang="ru-RU" sz="1200" b="1" i="0" u="none" strike="noStrike" kern="1200" baseline="0" dirty="0" err="1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ru-RU" sz="1200" b="0" i="0" u="none" strike="noStrike" kern="1200" baseline="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 возвращает количество узлов в наборе, представленном в качестве аргумента.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5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-5191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dirty="0" err="1" smtClean="0">
                <a:solidFill>
                  <a:srgbClr val="000099"/>
                </a:solidFill>
              </a:rPr>
              <a:t>XPath</a:t>
            </a:r>
            <a:r>
              <a:rPr lang="en-US" sz="2000" b="1" dirty="0" smtClean="0">
                <a:solidFill>
                  <a:srgbClr val="000099"/>
                </a:solidFill>
              </a:rPr>
              <a:t>. </a:t>
            </a:r>
            <a:r>
              <a:rPr lang="ru-RU" sz="2000" b="1" dirty="0" smtClean="0">
                <a:solidFill>
                  <a:srgbClr val="000099"/>
                </a:solidFill>
              </a:rPr>
              <a:t>Индексация коллекций</a:t>
            </a:r>
            <a:r>
              <a:rPr lang="en-US" sz="2000" b="1" dirty="0" smtClean="0">
                <a:solidFill>
                  <a:srgbClr val="000099"/>
                </a:solidFill>
              </a:rPr>
              <a:t>. </a:t>
            </a:r>
            <a:r>
              <a:rPr lang="ru-RU" sz="2000" b="1" dirty="0" smtClean="0">
                <a:solidFill>
                  <a:srgbClr val="000099"/>
                </a:solidFill>
              </a:rPr>
              <a:t>Примеры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61859"/>
            <a:ext cx="5400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950" dirty="0">
                <a:solidFill>
                  <a:srgbClr val="000099"/>
                </a:solidFill>
              </a:rPr>
              <a:t>&lt;?xml version="1.0" encoding="windows-1251"?&gt;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&lt;inventory&gt;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&lt;book </a:t>
            </a:r>
            <a:r>
              <a:rPr lang="en-US" sz="950" b="1" dirty="0">
                <a:solidFill>
                  <a:srgbClr val="009900"/>
                </a:solidFill>
              </a:rPr>
              <a:t>Binding</a:t>
            </a:r>
            <a:r>
              <a:rPr lang="en-US" sz="950" dirty="0">
                <a:solidFill>
                  <a:srgbClr val="000099"/>
                </a:solidFill>
              </a:rPr>
              <a:t>="</a:t>
            </a:r>
            <a:r>
              <a:rPr lang="en-US" sz="950" dirty="0" smtClean="0">
                <a:solidFill>
                  <a:srgbClr val="000099"/>
                </a:solidFill>
              </a:rPr>
              <a:t>hardcover</a:t>
            </a:r>
            <a:r>
              <a:rPr lang="en-US" sz="950" dirty="0">
                <a:solidFill>
                  <a:srgbClr val="000099"/>
                </a:solidFill>
              </a:rPr>
              <a:t>"</a:t>
            </a:r>
            <a:r>
              <a:rPr lang="en-US" sz="950" dirty="0" smtClean="0">
                <a:solidFill>
                  <a:srgbClr val="000099"/>
                </a:solidFill>
              </a:rPr>
              <a:t> </a:t>
            </a:r>
            <a:r>
              <a:rPr lang="en-US" sz="950" b="1" dirty="0" smtClean="0">
                <a:solidFill>
                  <a:srgbClr val="009900"/>
                </a:solidFill>
              </a:rPr>
              <a:t>illustration</a:t>
            </a:r>
            <a:r>
              <a:rPr lang="en-US" sz="950" dirty="0">
                <a:solidFill>
                  <a:srgbClr val="000099"/>
                </a:solidFill>
              </a:rPr>
              <a:t>="black-white"</a:t>
            </a:r>
            <a:r>
              <a:rPr lang="en-US" sz="950" b="1" dirty="0" smtClean="0">
                <a:solidFill>
                  <a:srgbClr val="000099"/>
                </a:solidFill>
              </a:rPr>
              <a:t>&gt;</a:t>
            </a:r>
            <a:endParaRPr lang="en-US" sz="950" b="1" dirty="0">
              <a:solidFill>
                <a:srgbClr val="000099"/>
              </a:solidFill>
            </a:endParaRP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&lt;title&gt;</a:t>
            </a:r>
            <a:r>
              <a:rPr lang="en-US" sz="950" dirty="0">
                <a:solidFill>
                  <a:srgbClr val="000099"/>
                </a:solidFill>
              </a:rPr>
              <a:t>The Adventures of Huckleberry Finn</a:t>
            </a:r>
            <a:r>
              <a:rPr lang="en-US" sz="950" b="1" dirty="0">
                <a:solidFill>
                  <a:srgbClr val="000099"/>
                </a:solidFill>
              </a:rPr>
              <a:t>&lt;/title&gt;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&lt;author </a:t>
            </a:r>
            <a:r>
              <a:rPr lang="en-US" sz="950" b="1" dirty="0">
                <a:solidFill>
                  <a:srgbClr val="009900"/>
                </a:solidFill>
              </a:rPr>
              <a:t>Born</a:t>
            </a:r>
            <a:r>
              <a:rPr lang="en-US" sz="950" dirty="0">
                <a:solidFill>
                  <a:srgbClr val="000099"/>
                </a:solidFill>
              </a:rPr>
              <a:t>="1835"</a:t>
            </a:r>
            <a:r>
              <a:rPr lang="en-US" sz="950" b="1" dirty="0">
                <a:solidFill>
                  <a:srgbClr val="000099"/>
                </a:solidFill>
              </a:rPr>
              <a:t>&gt;</a:t>
            </a:r>
            <a:r>
              <a:rPr lang="en-US" sz="950" dirty="0">
                <a:solidFill>
                  <a:srgbClr val="000099"/>
                </a:solidFill>
              </a:rPr>
              <a:t>Mark Twain</a:t>
            </a:r>
            <a:r>
              <a:rPr lang="en-US" sz="950" b="1" dirty="0">
                <a:solidFill>
                  <a:srgbClr val="000099"/>
                </a:solidFill>
              </a:rPr>
              <a:t>&lt;/author&gt;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&lt;pages&gt;</a:t>
            </a:r>
            <a:r>
              <a:rPr lang="en-US" sz="950" dirty="0">
                <a:solidFill>
                  <a:srgbClr val="000099"/>
                </a:solidFill>
              </a:rPr>
              <a:t>298</a:t>
            </a:r>
            <a:r>
              <a:rPr lang="en-US" sz="950" b="1" dirty="0">
                <a:solidFill>
                  <a:srgbClr val="000099"/>
                </a:solidFill>
              </a:rPr>
              <a:t>&lt;/pages&gt;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&lt;price&gt;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  &lt;value&gt;</a:t>
            </a:r>
            <a:r>
              <a:rPr lang="en-US" sz="950" dirty="0">
                <a:solidFill>
                  <a:srgbClr val="000099"/>
                </a:solidFill>
              </a:rPr>
              <a:t>5.49</a:t>
            </a:r>
            <a:r>
              <a:rPr lang="en-US" sz="950" b="1" dirty="0">
                <a:solidFill>
                  <a:srgbClr val="000099"/>
                </a:solidFill>
              </a:rPr>
              <a:t>&lt;/value&gt;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  &lt;currency&gt;</a:t>
            </a:r>
            <a:r>
              <a:rPr lang="en-US" sz="950" dirty="0">
                <a:solidFill>
                  <a:srgbClr val="000099"/>
                </a:solidFill>
              </a:rPr>
              <a:t>$</a:t>
            </a:r>
            <a:r>
              <a:rPr lang="en-US" sz="950" b="1" dirty="0">
                <a:solidFill>
                  <a:srgbClr val="000099"/>
                </a:solidFill>
              </a:rPr>
              <a:t>&lt;/currency&gt;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&lt;/price&gt;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&lt;/book&gt;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&lt;book </a:t>
            </a:r>
            <a:r>
              <a:rPr lang="en-US" sz="950" b="1" dirty="0">
                <a:solidFill>
                  <a:srgbClr val="009900"/>
                </a:solidFill>
              </a:rPr>
              <a:t>Binding</a:t>
            </a:r>
            <a:r>
              <a:rPr lang="en-US" sz="950" dirty="0">
                <a:solidFill>
                  <a:srgbClr val="000099"/>
                </a:solidFill>
              </a:rPr>
              <a:t>="</a:t>
            </a:r>
            <a:r>
              <a:rPr lang="en-US" sz="950" dirty="0" smtClean="0">
                <a:solidFill>
                  <a:srgbClr val="000099"/>
                </a:solidFill>
              </a:rPr>
              <a:t>hardcover</a:t>
            </a:r>
            <a:r>
              <a:rPr lang="en-US" sz="950" dirty="0">
                <a:solidFill>
                  <a:srgbClr val="000099"/>
                </a:solidFill>
              </a:rPr>
              <a:t>"</a:t>
            </a:r>
            <a:r>
              <a:rPr lang="en-US" sz="950" dirty="0" smtClean="0">
                <a:solidFill>
                  <a:srgbClr val="000099"/>
                </a:solidFill>
              </a:rPr>
              <a:t> </a:t>
            </a:r>
            <a:r>
              <a:rPr lang="en-US" sz="950" b="1" dirty="0" smtClean="0">
                <a:solidFill>
                  <a:srgbClr val="009900"/>
                </a:solidFill>
              </a:rPr>
              <a:t>illustration</a:t>
            </a:r>
            <a:r>
              <a:rPr lang="en-US" sz="950" dirty="0">
                <a:solidFill>
                  <a:srgbClr val="000099"/>
                </a:solidFill>
              </a:rPr>
              <a:t>="color"</a:t>
            </a:r>
            <a:r>
              <a:rPr lang="en-US" sz="950" b="1" dirty="0" smtClean="0">
                <a:solidFill>
                  <a:srgbClr val="000099"/>
                </a:solidFill>
              </a:rPr>
              <a:t>&gt;</a:t>
            </a:r>
            <a:endParaRPr lang="en-US" sz="950" b="1" dirty="0">
              <a:solidFill>
                <a:srgbClr val="000099"/>
              </a:solidFill>
            </a:endParaRP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&lt;title&gt;</a:t>
            </a:r>
            <a:r>
              <a:rPr lang="en-US" sz="950" dirty="0">
                <a:solidFill>
                  <a:srgbClr val="000099"/>
                </a:solidFill>
              </a:rPr>
              <a:t>Leaves of Grass</a:t>
            </a:r>
            <a:r>
              <a:rPr lang="en-US" sz="950" b="1" dirty="0">
                <a:solidFill>
                  <a:srgbClr val="000099"/>
                </a:solidFill>
              </a:rPr>
              <a:t>&lt;/title&gt;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&lt;author </a:t>
            </a:r>
            <a:r>
              <a:rPr lang="en-US" sz="950" b="1" dirty="0">
                <a:solidFill>
                  <a:srgbClr val="009900"/>
                </a:solidFill>
              </a:rPr>
              <a:t>Born</a:t>
            </a:r>
            <a:r>
              <a:rPr lang="en-US" sz="950" dirty="0">
                <a:solidFill>
                  <a:srgbClr val="000099"/>
                </a:solidFill>
              </a:rPr>
              <a:t>="1819" </a:t>
            </a:r>
            <a:r>
              <a:rPr lang="en-US" sz="950" b="1" dirty="0">
                <a:solidFill>
                  <a:srgbClr val="000099"/>
                </a:solidFill>
              </a:rPr>
              <a:t>&gt;</a:t>
            </a:r>
            <a:r>
              <a:rPr lang="en-US" sz="950" dirty="0">
                <a:solidFill>
                  <a:srgbClr val="000099"/>
                </a:solidFill>
              </a:rPr>
              <a:t>Walt Whitman</a:t>
            </a:r>
            <a:r>
              <a:rPr lang="en-US" sz="950" b="1" dirty="0">
                <a:solidFill>
                  <a:srgbClr val="000099"/>
                </a:solidFill>
              </a:rPr>
              <a:t>&lt;/author&gt;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&lt;pages&gt;</a:t>
            </a:r>
            <a:r>
              <a:rPr lang="en-US" sz="950" dirty="0">
                <a:solidFill>
                  <a:srgbClr val="000099"/>
                </a:solidFill>
              </a:rPr>
              <a:t>462</a:t>
            </a:r>
            <a:r>
              <a:rPr lang="en-US" sz="950" b="1" dirty="0">
                <a:solidFill>
                  <a:srgbClr val="000099"/>
                </a:solidFill>
              </a:rPr>
              <a:t>&lt;/pages&gt;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&lt;price&gt;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  &lt;value&gt;</a:t>
            </a:r>
            <a:r>
              <a:rPr lang="en-US" sz="950" dirty="0">
                <a:solidFill>
                  <a:srgbClr val="000099"/>
                </a:solidFill>
              </a:rPr>
              <a:t>7.75</a:t>
            </a:r>
            <a:r>
              <a:rPr lang="en-US" sz="950" b="1" dirty="0">
                <a:solidFill>
                  <a:srgbClr val="000099"/>
                </a:solidFill>
              </a:rPr>
              <a:t>&lt;/value&gt;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  &lt;currency&gt;</a:t>
            </a:r>
            <a:r>
              <a:rPr lang="en-US" sz="950" dirty="0">
                <a:solidFill>
                  <a:srgbClr val="000099"/>
                </a:solidFill>
              </a:rPr>
              <a:t>$</a:t>
            </a:r>
            <a:r>
              <a:rPr lang="en-US" sz="950" b="1" dirty="0">
                <a:solidFill>
                  <a:srgbClr val="000099"/>
                </a:solidFill>
              </a:rPr>
              <a:t>&lt;/currency&gt;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&lt;/price&gt;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&lt;/book&gt;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&lt;Magazine&gt;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&lt;title&gt;</a:t>
            </a:r>
            <a:r>
              <a:rPr lang="en-US" sz="950" dirty="0">
                <a:solidFill>
                  <a:srgbClr val="000099"/>
                </a:solidFill>
              </a:rPr>
              <a:t>National geographic</a:t>
            </a:r>
            <a:r>
              <a:rPr lang="en-US" sz="950" b="1" dirty="0">
                <a:solidFill>
                  <a:srgbClr val="000099"/>
                </a:solidFill>
              </a:rPr>
              <a:t>&lt;/title&gt;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&lt;volume&gt;</a:t>
            </a:r>
            <a:r>
              <a:rPr lang="en-US" sz="950" dirty="0">
                <a:solidFill>
                  <a:srgbClr val="000099"/>
                </a:solidFill>
              </a:rPr>
              <a:t>182</a:t>
            </a:r>
            <a:r>
              <a:rPr lang="en-US" sz="950" b="1" dirty="0">
                <a:solidFill>
                  <a:srgbClr val="000099"/>
                </a:solidFill>
              </a:rPr>
              <a:t>&lt;/volume&gt;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&lt;no&gt;</a:t>
            </a:r>
            <a:r>
              <a:rPr lang="en-US" sz="950" dirty="0">
                <a:solidFill>
                  <a:srgbClr val="000099"/>
                </a:solidFill>
              </a:rPr>
              <a:t>2</a:t>
            </a:r>
            <a:r>
              <a:rPr lang="en-US" sz="950" b="1" dirty="0">
                <a:solidFill>
                  <a:srgbClr val="000099"/>
                </a:solidFill>
              </a:rPr>
              <a:t>&lt;/no&gt;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&lt;year&gt;</a:t>
            </a:r>
            <a:r>
              <a:rPr lang="en-US" sz="950" dirty="0">
                <a:solidFill>
                  <a:srgbClr val="000099"/>
                </a:solidFill>
              </a:rPr>
              <a:t>1992</a:t>
            </a:r>
            <a:r>
              <a:rPr lang="en-US" sz="950" b="1" dirty="0">
                <a:solidFill>
                  <a:srgbClr val="000099"/>
                </a:solidFill>
              </a:rPr>
              <a:t>&lt;/year&gt;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  &lt;month&gt;</a:t>
            </a:r>
            <a:r>
              <a:rPr lang="en-US" sz="950" dirty="0">
                <a:solidFill>
                  <a:srgbClr val="000099"/>
                </a:solidFill>
              </a:rPr>
              <a:t>august</a:t>
            </a:r>
            <a:r>
              <a:rPr lang="en-US" sz="950" b="1" dirty="0">
                <a:solidFill>
                  <a:srgbClr val="000099"/>
                </a:solidFill>
              </a:rPr>
              <a:t>&lt;/month&gt;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  &lt;/Magazine&gt;</a:t>
            </a:r>
          </a:p>
          <a:p>
            <a:pPr lvl="0" algn="just"/>
            <a:r>
              <a:rPr lang="en-US" sz="950" b="1" dirty="0">
                <a:solidFill>
                  <a:srgbClr val="000099"/>
                </a:solidFill>
              </a:rPr>
              <a:t>&lt;/inventory&gt;</a:t>
            </a:r>
            <a:endParaRPr lang="ru-RU" sz="950" b="1" dirty="0">
              <a:solidFill>
                <a:srgbClr val="000099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00021" y="466518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200" b="1" i="1" dirty="0" err="1" smtClean="0">
                <a:solidFill>
                  <a:srgbClr val="7030A0"/>
                </a:solidFill>
              </a:rPr>
              <a:t>XPath</a:t>
            </a:r>
            <a:r>
              <a:rPr lang="en-US" sz="1200" b="1" i="1" dirty="0" smtClean="0">
                <a:solidFill>
                  <a:srgbClr val="7030A0"/>
                </a:solidFill>
              </a:rPr>
              <a:t>:</a:t>
            </a:r>
            <a:endParaRPr lang="ru-RU" sz="1200" b="1" i="1" dirty="0">
              <a:solidFill>
                <a:srgbClr val="7030A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95211" y="735297"/>
            <a:ext cx="6815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CC3300"/>
                </a:solidFill>
              </a:rPr>
              <a:t>//title[1]</a:t>
            </a:r>
            <a:endParaRPr lang="ru-RU" sz="1100" b="1" dirty="0">
              <a:solidFill>
                <a:srgbClr val="CC33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659200" y="458297"/>
            <a:ext cx="1120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ru-RU" sz="1200" b="1" i="1" dirty="0" smtClean="0">
                <a:solidFill>
                  <a:srgbClr val="7030A0"/>
                </a:solidFill>
              </a:rPr>
              <a:t>Результат</a:t>
            </a:r>
            <a:r>
              <a:rPr lang="en-US" sz="1200" b="1" i="1" dirty="0" smtClean="0">
                <a:solidFill>
                  <a:srgbClr val="7030A0"/>
                </a:solidFill>
              </a:rPr>
              <a:t>:</a:t>
            </a:r>
            <a:endParaRPr lang="ru-RU" sz="1200" b="1" i="1" dirty="0">
              <a:solidFill>
                <a:srgbClr val="7030A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80114" y="747700"/>
            <a:ext cx="32784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&lt;title&gt;</a:t>
            </a:r>
            <a:r>
              <a:rPr lang="en-US" sz="1100" dirty="0">
                <a:solidFill>
                  <a:srgbClr val="009900"/>
                </a:solidFill>
              </a:rPr>
              <a:t>The Adventures of Huckleberry Finn</a:t>
            </a:r>
            <a:r>
              <a:rPr lang="en-US" sz="1100" b="1" dirty="0">
                <a:solidFill>
                  <a:srgbClr val="009900"/>
                </a:solidFill>
              </a:rPr>
              <a:t>&lt;/title</a:t>
            </a:r>
            <a:r>
              <a:rPr lang="en-US" sz="1100" b="1" dirty="0" smtClean="0">
                <a:solidFill>
                  <a:srgbClr val="009900"/>
                </a:solidFill>
              </a:rPr>
              <a:t>&gt;</a:t>
            </a:r>
          </a:p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&lt;title&gt;</a:t>
            </a:r>
            <a:r>
              <a:rPr lang="en-US" sz="1100" dirty="0">
                <a:solidFill>
                  <a:srgbClr val="009900"/>
                </a:solidFill>
              </a:rPr>
              <a:t>Leaves of Grass</a:t>
            </a:r>
            <a:r>
              <a:rPr lang="en-US" sz="1100" b="1" dirty="0">
                <a:solidFill>
                  <a:srgbClr val="009900"/>
                </a:solidFill>
              </a:rPr>
              <a:t>&lt;/title&gt;</a:t>
            </a:r>
          </a:p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&lt;title&gt;</a:t>
            </a:r>
            <a:r>
              <a:rPr lang="en-US" sz="1100" dirty="0">
                <a:solidFill>
                  <a:srgbClr val="009900"/>
                </a:solidFill>
              </a:rPr>
              <a:t>National geographic</a:t>
            </a:r>
            <a:r>
              <a:rPr lang="en-US" sz="1100" b="1" dirty="0">
                <a:solidFill>
                  <a:srgbClr val="009900"/>
                </a:solidFill>
              </a:rPr>
              <a:t>&lt;/title</a:t>
            </a:r>
            <a:r>
              <a:rPr lang="en-US" sz="1100" b="1" dirty="0" smtClean="0">
                <a:solidFill>
                  <a:srgbClr val="009900"/>
                </a:solidFill>
              </a:rPr>
              <a:t>&gt;</a:t>
            </a:r>
            <a:endParaRPr lang="en-US" sz="1100" b="1" dirty="0">
              <a:solidFill>
                <a:srgbClr val="0099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895210" y="1347864"/>
            <a:ext cx="6815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CC3300"/>
                </a:solidFill>
              </a:rPr>
              <a:t>//title[2]</a:t>
            </a:r>
            <a:endParaRPr lang="ru-RU" sz="1100" b="1" dirty="0">
              <a:solidFill>
                <a:srgbClr val="CC33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580113" y="1347864"/>
            <a:ext cx="32784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1100" b="1" i="1" dirty="0" smtClean="0">
                <a:solidFill>
                  <a:srgbClr val="009900"/>
                </a:solidFill>
              </a:rPr>
              <a:t>Пустое множество узлов</a:t>
            </a:r>
            <a:endParaRPr lang="en-US" sz="1100" b="1" i="1" dirty="0">
              <a:solidFill>
                <a:srgbClr val="0099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829486" y="1608834"/>
            <a:ext cx="8130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b="1" dirty="0" smtClean="0">
                <a:solidFill>
                  <a:srgbClr val="CC3300"/>
                </a:solidFill>
              </a:rPr>
              <a:t>(</a:t>
            </a:r>
            <a:r>
              <a:rPr lang="en-US" sz="1100" b="1" dirty="0" smtClean="0">
                <a:solidFill>
                  <a:srgbClr val="CC3300"/>
                </a:solidFill>
              </a:rPr>
              <a:t>//title</a:t>
            </a:r>
            <a:r>
              <a:rPr lang="ru-RU" sz="1100" b="1" dirty="0" smtClean="0">
                <a:solidFill>
                  <a:srgbClr val="CC3300"/>
                </a:solidFill>
              </a:rPr>
              <a:t>) </a:t>
            </a:r>
            <a:r>
              <a:rPr lang="en-US" sz="1100" b="1" dirty="0" smtClean="0">
                <a:solidFill>
                  <a:srgbClr val="CC3300"/>
                </a:solidFill>
              </a:rPr>
              <a:t>[2]</a:t>
            </a:r>
            <a:endParaRPr lang="ru-RU" sz="1100" b="1" dirty="0">
              <a:solidFill>
                <a:srgbClr val="CC33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80114" y="1609474"/>
            <a:ext cx="32784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&lt;title&gt;</a:t>
            </a:r>
            <a:r>
              <a:rPr lang="en-US" sz="1100" dirty="0">
                <a:solidFill>
                  <a:srgbClr val="009900"/>
                </a:solidFill>
              </a:rPr>
              <a:t>Leaves of Grass</a:t>
            </a:r>
            <a:r>
              <a:rPr lang="en-US" sz="1100" b="1" dirty="0">
                <a:solidFill>
                  <a:srgbClr val="009900"/>
                </a:solidFill>
              </a:rPr>
              <a:t>&lt;/title&gt;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408700" y="1871084"/>
            <a:ext cx="16546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CC3300"/>
                </a:solidFill>
              </a:rPr>
              <a:t>inventory/book[1]/</a:t>
            </a:r>
            <a:r>
              <a:rPr lang="en-US" sz="1100" b="1" dirty="0">
                <a:solidFill>
                  <a:srgbClr val="CC3300"/>
                </a:solidFill>
              </a:rPr>
              <a:t>title</a:t>
            </a:r>
            <a:endParaRPr lang="ru-RU" sz="1100" b="1" dirty="0">
              <a:solidFill>
                <a:srgbClr val="CC33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580112" y="1870444"/>
            <a:ext cx="32784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>
                <a:solidFill>
                  <a:srgbClr val="009900"/>
                </a:solidFill>
              </a:rPr>
              <a:t>&lt;title&gt;</a:t>
            </a:r>
            <a:r>
              <a:rPr lang="en-US" sz="1100" dirty="0">
                <a:solidFill>
                  <a:srgbClr val="009900"/>
                </a:solidFill>
              </a:rPr>
              <a:t>The Adventures of Huckleberry Finn</a:t>
            </a:r>
            <a:r>
              <a:rPr lang="en-US" sz="1100" b="1" dirty="0">
                <a:solidFill>
                  <a:srgbClr val="009900"/>
                </a:solidFill>
              </a:rPr>
              <a:t>&lt;/title&gt;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722084" y="2132054"/>
            <a:ext cx="10278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C3300"/>
                </a:solidFill>
              </a:rPr>
              <a:t>//book[last()]</a:t>
            </a:r>
            <a:endParaRPr lang="ru-RU" sz="1100" b="1" dirty="0">
              <a:solidFill>
                <a:srgbClr val="CC33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580112" y="2132694"/>
            <a:ext cx="38368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 smtClean="0">
                <a:solidFill>
                  <a:srgbClr val="009900"/>
                </a:solidFill>
              </a:rPr>
              <a:t>&lt;</a:t>
            </a:r>
            <a:r>
              <a:rPr lang="en-US" sz="1100" b="1" dirty="0">
                <a:solidFill>
                  <a:srgbClr val="009900"/>
                </a:solidFill>
              </a:rPr>
              <a:t>book Binding</a:t>
            </a:r>
            <a:r>
              <a:rPr lang="en-US" sz="1100" dirty="0">
                <a:solidFill>
                  <a:srgbClr val="009900"/>
                </a:solidFill>
              </a:rPr>
              <a:t>="hardcover" illustration="color"</a:t>
            </a:r>
            <a:r>
              <a:rPr lang="en-US" sz="1100" b="1" dirty="0">
                <a:solidFill>
                  <a:srgbClr val="009900"/>
                </a:solidFill>
              </a:rPr>
              <a:t>&gt;</a:t>
            </a:r>
          </a:p>
          <a:p>
            <a:pPr lvl="0" algn="just"/>
            <a:r>
              <a:rPr lang="en-US" sz="1100" dirty="0" smtClean="0">
                <a:solidFill>
                  <a:srgbClr val="009900"/>
                </a:solidFill>
              </a:rPr>
              <a:t>  </a:t>
            </a:r>
            <a:r>
              <a:rPr lang="en-US" sz="1100" b="1" dirty="0" smtClean="0">
                <a:solidFill>
                  <a:srgbClr val="009900"/>
                </a:solidFill>
              </a:rPr>
              <a:t>&lt;</a:t>
            </a:r>
            <a:r>
              <a:rPr lang="en-US" sz="1100" b="1" dirty="0">
                <a:solidFill>
                  <a:srgbClr val="009900"/>
                </a:solidFill>
              </a:rPr>
              <a:t>title&gt;</a:t>
            </a:r>
            <a:r>
              <a:rPr lang="en-US" sz="1100" dirty="0">
                <a:solidFill>
                  <a:srgbClr val="009900"/>
                </a:solidFill>
              </a:rPr>
              <a:t>Leaves of Grass</a:t>
            </a:r>
            <a:r>
              <a:rPr lang="en-US" sz="1100" b="1" dirty="0">
                <a:solidFill>
                  <a:srgbClr val="009900"/>
                </a:solidFill>
              </a:rPr>
              <a:t>&lt;/title&gt;</a:t>
            </a:r>
          </a:p>
          <a:p>
            <a:pPr lvl="0" algn="just"/>
            <a:r>
              <a:rPr lang="en-US" sz="1100" dirty="0" smtClean="0">
                <a:solidFill>
                  <a:srgbClr val="009900"/>
                </a:solidFill>
              </a:rPr>
              <a:t>….</a:t>
            </a:r>
            <a:endParaRPr lang="en-US" sz="1100" dirty="0">
              <a:solidFill>
                <a:srgbClr val="009900"/>
              </a:solidFill>
            </a:endParaRPr>
          </a:p>
          <a:p>
            <a:pPr lvl="0" algn="just"/>
            <a:r>
              <a:rPr lang="en-US" sz="1100" b="1" dirty="0" smtClean="0">
                <a:solidFill>
                  <a:srgbClr val="009900"/>
                </a:solidFill>
              </a:rPr>
              <a:t>&lt;/</a:t>
            </a:r>
            <a:r>
              <a:rPr lang="en-US" sz="1100" b="1" dirty="0">
                <a:solidFill>
                  <a:srgbClr val="009900"/>
                </a:solidFill>
              </a:rPr>
              <a:t>book&gt;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488846" y="2902135"/>
            <a:ext cx="14943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C3300"/>
                </a:solidFill>
              </a:rPr>
              <a:t>//book[position</a:t>
            </a:r>
            <a:r>
              <a:rPr lang="en-US" sz="1100" b="1" dirty="0" smtClean="0">
                <a:solidFill>
                  <a:srgbClr val="CC3300"/>
                </a:solidFill>
              </a:rPr>
              <a:t>()=1]</a:t>
            </a:r>
            <a:endParaRPr lang="ru-RU" sz="1100" b="1" dirty="0">
              <a:solidFill>
                <a:srgbClr val="CC330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580112" y="2902135"/>
            <a:ext cx="38368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b="1" dirty="0" smtClean="0">
                <a:solidFill>
                  <a:srgbClr val="009900"/>
                </a:solidFill>
              </a:rPr>
              <a:t>&lt;</a:t>
            </a:r>
            <a:r>
              <a:rPr lang="en-US" sz="1100" b="1" dirty="0">
                <a:solidFill>
                  <a:srgbClr val="009900"/>
                </a:solidFill>
              </a:rPr>
              <a:t>book Binding</a:t>
            </a:r>
            <a:r>
              <a:rPr lang="en-US" sz="1100" dirty="0">
                <a:solidFill>
                  <a:srgbClr val="009900"/>
                </a:solidFill>
              </a:rPr>
              <a:t>="hardcover" illustration="black-white"</a:t>
            </a:r>
            <a:r>
              <a:rPr lang="en-US" sz="1100" b="1" dirty="0" smtClean="0">
                <a:solidFill>
                  <a:srgbClr val="009900"/>
                </a:solidFill>
              </a:rPr>
              <a:t>&gt;</a:t>
            </a:r>
            <a:endParaRPr lang="en-US" sz="1100" b="1" dirty="0">
              <a:solidFill>
                <a:srgbClr val="009900"/>
              </a:solidFill>
            </a:endParaRPr>
          </a:p>
          <a:p>
            <a:pPr lvl="0" algn="just"/>
            <a:r>
              <a:rPr lang="en-US" sz="1100" dirty="0" smtClean="0">
                <a:solidFill>
                  <a:srgbClr val="009900"/>
                </a:solidFill>
              </a:rPr>
              <a:t>  </a:t>
            </a:r>
            <a:r>
              <a:rPr lang="en-US" sz="1100" b="1" dirty="0" smtClean="0">
                <a:solidFill>
                  <a:srgbClr val="009900"/>
                </a:solidFill>
              </a:rPr>
              <a:t>&lt;title&gt;</a:t>
            </a:r>
            <a:r>
              <a:rPr lang="en-US" sz="1100" dirty="0">
                <a:solidFill>
                  <a:srgbClr val="009900"/>
                </a:solidFill>
              </a:rPr>
              <a:t>The Adventures of Huckleberry Finn</a:t>
            </a:r>
            <a:r>
              <a:rPr lang="en-US" sz="1100" b="1" dirty="0" smtClean="0">
                <a:solidFill>
                  <a:srgbClr val="009900"/>
                </a:solidFill>
              </a:rPr>
              <a:t>&lt;/</a:t>
            </a:r>
            <a:r>
              <a:rPr lang="en-US" sz="1100" b="1" dirty="0">
                <a:solidFill>
                  <a:srgbClr val="009900"/>
                </a:solidFill>
              </a:rPr>
              <a:t>title&gt;</a:t>
            </a:r>
          </a:p>
          <a:p>
            <a:pPr lvl="0" algn="just"/>
            <a:r>
              <a:rPr lang="en-US" sz="1100" dirty="0" smtClean="0">
                <a:solidFill>
                  <a:srgbClr val="009900"/>
                </a:solidFill>
              </a:rPr>
              <a:t>….</a:t>
            </a:r>
            <a:endParaRPr lang="en-US" sz="1100" dirty="0">
              <a:solidFill>
                <a:srgbClr val="009900"/>
              </a:solidFill>
            </a:endParaRPr>
          </a:p>
          <a:p>
            <a:pPr lvl="0" algn="just"/>
            <a:r>
              <a:rPr lang="en-US" sz="1100" b="1" dirty="0" smtClean="0">
                <a:solidFill>
                  <a:srgbClr val="009900"/>
                </a:solidFill>
              </a:rPr>
              <a:t>&lt;/</a:t>
            </a:r>
            <a:r>
              <a:rPr lang="en-US" sz="1100" b="1" dirty="0">
                <a:solidFill>
                  <a:srgbClr val="009900"/>
                </a:solidFill>
              </a:rPr>
              <a:t>book&gt;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3192290" y="3671576"/>
            <a:ext cx="20874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CC3300"/>
                </a:solidFill>
              </a:rPr>
              <a:t>count(/inventory/book/price)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580114" y="3671576"/>
            <a:ext cx="32784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1100" b="1" i="1" dirty="0" smtClean="0">
                <a:solidFill>
                  <a:srgbClr val="009900"/>
                </a:solidFill>
              </a:rPr>
              <a:t>Количество элементов в коллекции = 2</a:t>
            </a:r>
            <a:endParaRPr lang="en-US" sz="1100" b="1" i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dirty="0" err="1" smtClean="0">
                <a:solidFill>
                  <a:srgbClr val="000099"/>
                </a:solidFill>
              </a:rPr>
              <a:t>XPath</a:t>
            </a:r>
            <a:r>
              <a:rPr lang="ru-RU" sz="2000" b="1" dirty="0" smtClean="0">
                <a:solidFill>
                  <a:srgbClr val="000099"/>
                </a:solidFill>
              </a:rPr>
              <a:t>. Оси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61651"/>
            <a:ext cx="9144000" cy="409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Шаг определения расположения задает набор узлов (</a:t>
            </a:r>
            <a:r>
              <a:rPr lang="ru-RU" sz="1200" dirty="0" err="1">
                <a:solidFill>
                  <a:srgbClr val="000099"/>
                </a:solidFill>
              </a:rPr>
              <a:t>node-set</a:t>
            </a:r>
            <a:r>
              <a:rPr lang="ru-RU" sz="1200" dirty="0">
                <a:solidFill>
                  <a:srgbClr val="000099"/>
                </a:solidFill>
              </a:rPr>
              <a:t>) по отношению к узлу контекста. Шаг доступа состоит из трех частей: необязательной оси, проверки узла и необязательного предиката. Синтаксис шага определения расположения выглядит следующим образом: имя оси, двойное двоеточие, элемент проверки узла, нуль либо дополнительные предикаты, каждый из которых заключен в квадратные скобки. Базовая форма синтаксиса имеет следующий вид</a:t>
            </a:r>
            <a:r>
              <a:rPr lang="ru-RU" sz="1200" dirty="0" smtClean="0">
                <a:solidFill>
                  <a:srgbClr val="000099"/>
                </a:solidFill>
              </a:rPr>
              <a:t>:</a:t>
            </a:r>
          </a:p>
          <a:p>
            <a:pPr algn="just">
              <a:lnSpc>
                <a:spcPct val="90000"/>
              </a:lnSpc>
            </a:pPr>
            <a:endParaRPr lang="ru-RU" sz="500" dirty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ось::узел[предикат</a:t>
            </a:r>
            <a:r>
              <a:rPr lang="ru-RU" sz="1200" dirty="0" smtClean="0">
                <a:solidFill>
                  <a:srgbClr val="000099"/>
                </a:solidFill>
              </a:rPr>
              <a:t>]</a:t>
            </a:r>
          </a:p>
          <a:p>
            <a:pPr algn="just">
              <a:lnSpc>
                <a:spcPct val="90000"/>
              </a:lnSpc>
            </a:pPr>
            <a:endParaRPr lang="ru-RU" sz="5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1200" dirty="0">
                <a:solidFill>
                  <a:srgbClr val="000099"/>
                </a:solidFill>
              </a:rPr>
              <a:t>ось определяет древовидную связь между узлом контекста и узлами, которые выбираются шагом определения расположения. Другими словами, ось указывает общее направление, в котором выполняется шаг определения расположения по отношению к узлу контекста. В шаге определения расположения ось является необязательным элементом. Если не указать ось, по умолчанию ей присваивается значение </a:t>
            </a:r>
            <a:r>
              <a:rPr lang="ru-RU" sz="1200" dirty="0" err="1">
                <a:solidFill>
                  <a:srgbClr val="000099"/>
                </a:solidFill>
              </a:rPr>
              <a:t>child</a:t>
            </a:r>
            <a:r>
              <a:rPr lang="ru-RU" sz="1200" dirty="0" smtClean="0">
                <a:solidFill>
                  <a:srgbClr val="000099"/>
                </a:solidFill>
              </a:rPr>
              <a:t>::. Кроме </a:t>
            </a:r>
            <a:r>
              <a:rPr lang="ru-RU" sz="1200" dirty="0">
                <a:solidFill>
                  <a:srgbClr val="000099"/>
                </a:solidFill>
              </a:rPr>
              <a:t>того, некоторые оси имеют ярлыки, например символ @ является ярлыком для оси атрибутов. Список осей </a:t>
            </a:r>
            <a:r>
              <a:rPr lang="ru-RU" sz="1200" dirty="0" smtClean="0">
                <a:solidFill>
                  <a:srgbClr val="000099"/>
                </a:solidFill>
              </a:rPr>
              <a:t>представлен далее</a:t>
            </a:r>
            <a:r>
              <a:rPr lang="en-US" sz="1200" dirty="0" smtClean="0">
                <a:solidFill>
                  <a:srgbClr val="000099"/>
                </a:solidFill>
              </a:rPr>
              <a:t>:</a:t>
            </a:r>
            <a:endParaRPr lang="ru-RU" sz="12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</a:pPr>
            <a:endParaRPr lang="ru-RU" sz="300" dirty="0" smtClean="0">
              <a:solidFill>
                <a:srgbClr val="000099"/>
              </a:solidFill>
            </a:endParaRPr>
          </a:p>
          <a:p>
            <a:pPr marL="228600" indent="-228600" algn="just">
              <a:lnSpc>
                <a:spcPct val="90000"/>
              </a:lnSpc>
              <a:buFont typeface="+mj-lt"/>
              <a:buAutoNum type="arabicPeriod"/>
            </a:pPr>
            <a:r>
              <a:rPr lang="en-US" sz="1200" b="1" dirty="0" smtClean="0">
                <a:solidFill>
                  <a:srgbClr val="CC3300"/>
                </a:solidFill>
              </a:rPr>
              <a:t>ancestor::</a:t>
            </a:r>
            <a:r>
              <a:rPr lang="ru-RU" sz="1200" b="1" dirty="0">
                <a:solidFill>
                  <a:srgbClr val="CC3300"/>
                </a:solidFill>
              </a:rPr>
              <a:t>  </a:t>
            </a:r>
            <a:r>
              <a:rPr lang="ru-RU" sz="1200" dirty="0">
                <a:solidFill>
                  <a:srgbClr val="000099"/>
                </a:solidFill>
              </a:rPr>
              <a:t>Предки узла </a:t>
            </a:r>
            <a:r>
              <a:rPr lang="ru-RU" sz="1200" dirty="0" smtClean="0">
                <a:solidFill>
                  <a:srgbClr val="000099"/>
                </a:solidFill>
              </a:rPr>
              <a:t>контекста. К </a:t>
            </a:r>
            <a:r>
              <a:rPr lang="ru-RU" sz="1200" dirty="0">
                <a:solidFill>
                  <a:srgbClr val="000099"/>
                </a:solidFill>
              </a:rPr>
              <a:t>предкам узла контекста относятся родительский узел узла контекста, родитель родителя и т. д.; таким образом, ось </a:t>
            </a:r>
            <a:r>
              <a:rPr lang="ru-RU" sz="1200" dirty="0" err="1">
                <a:solidFill>
                  <a:srgbClr val="000099"/>
                </a:solidFill>
              </a:rPr>
              <a:t>ancestor</a:t>
            </a:r>
            <a:r>
              <a:rPr lang="ru-RU" sz="1200" dirty="0">
                <a:solidFill>
                  <a:srgbClr val="000099"/>
                </a:solidFill>
              </a:rPr>
              <a:t>:: всегда включает в себя корневой узел, если только контекстный узел сам не является корневым узлом</a:t>
            </a:r>
            <a:r>
              <a:rPr lang="ru-RU" sz="1200" dirty="0" smtClean="0">
                <a:solidFill>
                  <a:srgbClr val="000099"/>
                </a:solidFill>
              </a:rPr>
              <a:t>.</a:t>
            </a:r>
          </a:p>
          <a:p>
            <a:pPr marL="228600" indent="-228600" algn="just">
              <a:lnSpc>
                <a:spcPct val="90000"/>
              </a:lnSpc>
              <a:buFont typeface="+mj-lt"/>
              <a:buAutoNum type="arabicPeriod"/>
            </a:pPr>
            <a:r>
              <a:rPr lang="en-US" sz="1200" b="1" dirty="0" smtClean="0">
                <a:solidFill>
                  <a:srgbClr val="CC3300"/>
                </a:solidFill>
              </a:rPr>
              <a:t>ancestor-or-self::</a:t>
            </a:r>
            <a:r>
              <a:rPr lang="ru-RU" sz="1200" b="1" dirty="0">
                <a:solidFill>
                  <a:srgbClr val="CC3300"/>
                </a:solidFill>
              </a:rPr>
              <a:t>   </a:t>
            </a:r>
            <a:r>
              <a:rPr lang="ru-RU" sz="1200" dirty="0">
                <a:solidFill>
                  <a:srgbClr val="000099"/>
                </a:solidFill>
              </a:rPr>
              <a:t>Узел контекста и его </a:t>
            </a:r>
            <a:r>
              <a:rPr lang="ru-RU" sz="1200" dirty="0" smtClean="0">
                <a:solidFill>
                  <a:srgbClr val="000099"/>
                </a:solidFill>
              </a:rPr>
              <a:t>предки. Ось </a:t>
            </a:r>
            <a:r>
              <a:rPr lang="ru-RU" sz="1200" dirty="0" err="1">
                <a:solidFill>
                  <a:srgbClr val="000099"/>
                </a:solidFill>
              </a:rPr>
              <a:t>ancestor-or-self</a:t>
            </a:r>
            <a:r>
              <a:rPr lang="ru-RU" sz="1200" dirty="0">
                <a:solidFill>
                  <a:srgbClr val="000099"/>
                </a:solidFill>
              </a:rPr>
              <a:t>:: всегда включает корневой узел</a:t>
            </a:r>
            <a:r>
              <a:rPr lang="ru-RU" sz="1200" dirty="0" smtClean="0">
                <a:solidFill>
                  <a:srgbClr val="000099"/>
                </a:solidFill>
              </a:rPr>
              <a:t>.</a:t>
            </a:r>
          </a:p>
          <a:p>
            <a:pPr marL="228600" indent="-228600" algn="just">
              <a:lnSpc>
                <a:spcPct val="90000"/>
              </a:lnSpc>
              <a:buFont typeface="+mj-lt"/>
              <a:buAutoNum type="arabicPeriod"/>
            </a:pPr>
            <a:r>
              <a:rPr lang="en-US" sz="1200" b="1" dirty="0" smtClean="0">
                <a:solidFill>
                  <a:srgbClr val="CC3300"/>
                </a:solidFill>
              </a:rPr>
              <a:t>attribute::</a:t>
            </a:r>
            <a:r>
              <a:rPr lang="ru-RU" sz="1200" b="1" dirty="0">
                <a:solidFill>
                  <a:srgbClr val="CC3300"/>
                </a:solidFill>
              </a:rPr>
              <a:t> </a:t>
            </a:r>
            <a:r>
              <a:rPr lang="ru-RU" sz="1200" dirty="0">
                <a:solidFill>
                  <a:srgbClr val="000099"/>
                </a:solidFill>
              </a:rPr>
              <a:t>Атрибуты контекстного </a:t>
            </a:r>
            <a:r>
              <a:rPr lang="ru-RU" sz="1200" dirty="0" smtClean="0">
                <a:solidFill>
                  <a:srgbClr val="000099"/>
                </a:solidFill>
              </a:rPr>
              <a:t>узла. Ось </a:t>
            </a:r>
            <a:r>
              <a:rPr lang="ru-RU" sz="1200" dirty="0">
                <a:solidFill>
                  <a:srgbClr val="000099"/>
                </a:solidFill>
              </a:rPr>
              <a:t>будет пуста, если узел контекста не элемент.</a:t>
            </a:r>
          </a:p>
          <a:p>
            <a:pPr marL="228600" indent="-228600" algn="just">
              <a:lnSpc>
                <a:spcPct val="90000"/>
              </a:lnSpc>
              <a:buFont typeface="+mj-lt"/>
              <a:buAutoNum type="arabicPeriod"/>
            </a:pPr>
            <a:r>
              <a:rPr lang="en-US" sz="1200" b="1" dirty="0" smtClean="0">
                <a:solidFill>
                  <a:srgbClr val="CC3300"/>
                </a:solidFill>
              </a:rPr>
              <a:t>child::</a:t>
            </a:r>
            <a:r>
              <a:rPr lang="ru-RU" sz="1200" b="1" dirty="0">
                <a:solidFill>
                  <a:srgbClr val="CC3300"/>
                </a:solidFill>
              </a:rPr>
              <a:t>  </a:t>
            </a:r>
            <a:r>
              <a:rPr lang="ru-RU" sz="1200" dirty="0">
                <a:solidFill>
                  <a:srgbClr val="000099"/>
                </a:solidFill>
              </a:rPr>
              <a:t>Дочерние элементы узла </a:t>
            </a:r>
            <a:r>
              <a:rPr lang="ru-RU" sz="1200" dirty="0" smtClean="0">
                <a:solidFill>
                  <a:srgbClr val="000099"/>
                </a:solidFill>
              </a:rPr>
              <a:t>контекста. Дочерним </a:t>
            </a:r>
            <a:r>
              <a:rPr lang="ru-RU" sz="1200" dirty="0">
                <a:solidFill>
                  <a:srgbClr val="000099"/>
                </a:solidFill>
              </a:rPr>
              <a:t>является любой узел, расположенный на дереве непосредственно под узлом контекста. Однако ни узлы атрибутов, ни узлы пространства имен не рассматриваются в качестве дочерей узла контекста.</a:t>
            </a:r>
          </a:p>
          <a:p>
            <a:pPr marL="228600" indent="-228600" algn="just">
              <a:lnSpc>
                <a:spcPct val="90000"/>
              </a:lnSpc>
              <a:buFont typeface="+mj-lt"/>
              <a:buAutoNum type="arabicPeriod"/>
            </a:pPr>
            <a:r>
              <a:rPr lang="en-US" sz="1200" b="1" dirty="0" smtClean="0">
                <a:solidFill>
                  <a:srgbClr val="CC3300"/>
                </a:solidFill>
              </a:rPr>
              <a:t>descendant::</a:t>
            </a:r>
            <a:r>
              <a:rPr lang="ru-RU" sz="1200" b="1" dirty="0">
                <a:solidFill>
                  <a:srgbClr val="CC3300"/>
                </a:solidFill>
              </a:rPr>
              <a:t>  </a:t>
            </a:r>
            <a:r>
              <a:rPr lang="ru-RU" sz="1200" dirty="0">
                <a:solidFill>
                  <a:srgbClr val="000099"/>
                </a:solidFill>
              </a:rPr>
              <a:t>Потомки контекстного </a:t>
            </a:r>
            <a:r>
              <a:rPr lang="ru-RU" sz="1200" dirty="0" smtClean="0">
                <a:solidFill>
                  <a:srgbClr val="000099"/>
                </a:solidFill>
              </a:rPr>
              <a:t>узла. Потомком </a:t>
            </a:r>
            <a:r>
              <a:rPr lang="ru-RU" sz="1200" dirty="0">
                <a:solidFill>
                  <a:srgbClr val="000099"/>
                </a:solidFill>
              </a:rPr>
              <a:t>является дочерний объект или дочерний объект дочернего объекта и т. д.; таким образом, ось </a:t>
            </a:r>
            <a:r>
              <a:rPr lang="ru-RU" sz="1200" dirty="0" err="1">
                <a:solidFill>
                  <a:srgbClr val="000099"/>
                </a:solidFill>
              </a:rPr>
              <a:t>descendant</a:t>
            </a:r>
            <a:r>
              <a:rPr lang="ru-RU" sz="1200" dirty="0">
                <a:solidFill>
                  <a:srgbClr val="000099"/>
                </a:solidFill>
              </a:rPr>
              <a:t>:: никогда не содержит узлов атрибутов или пространства имен.</a:t>
            </a:r>
          </a:p>
          <a:p>
            <a:pPr marL="228600" indent="-228600" algn="just">
              <a:lnSpc>
                <a:spcPct val="90000"/>
              </a:lnSpc>
              <a:buFont typeface="+mj-lt"/>
              <a:buAutoNum type="arabicPeriod"/>
            </a:pPr>
            <a:r>
              <a:rPr lang="en-US" sz="1200" b="1" dirty="0" smtClean="0">
                <a:solidFill>
                  <a:srgbClr val="CC3300"/>
                </a:solidFill>
              </a:rPr>
              <a:t>descendant-or-self::</a:t>
            </a:r>
            <a:r>
              <a:rPr lang="ru-RU" sz="1200" b="1" dirty="0">
                <a:solidFill>
                  <a:srgbClr val="CC3300"/>
                </a:solidFill>
              </a:rPr>
              <a:t>  </a:t>
            </a:r>
            <a:r>
              <a:rPr lang="ru-RU" sz="1200" dirty="0">
                <a:solidFill>
                  <a:srgbClr val="000099"/>
                </a:solidFill>
              </a:rPr>
              <a:t>Узел контекста и его потомки.</a:t>
            </a:r>
          </a:p>
          <a:p>
            <a:pPr marL="228600" indent="-228600" algn="just">
              <a:lnSpc>
                <a:spcPct val="90000"/>
              </a:lnSpc>
              <a:buFont typeface="+mj-lt"/>
              <a:buAutoNum type="arabicPeriod"/>
            </a:pPr>
            <a:r>
              <a:rPr lang="en-US" sz="1200" b="1" dirty="0" smtClean="0">
                <a:solidFill>
                  <a:srgbClr val="CC3300"/>
                </a:solidFill>
              </a:rPr>
              <a:t>following::</a:t>
            </a:r>
            <a:r>
              <a:rPr lang="ru-RU" sz="1200" b="1" dirty="0">
                <a:solidFill>
                  <a:srgbClr val="CC3300"/>
                </a:solidFill>
              </a:rPr>
              <a:t>  </a:t>
            </a:r>
            <a:r>
              <a:rPr lang="ru-RU" sz="1200" dirty="0">
                <a:solidFill>
                  <a:srgbClr val="000099"/>
                </a:solidFill>
              </a:rPr>
              <a:t>Все узлы, расположенные на дереве после узла контекста, за исключением потомков, узлов атрибутов и узлов пространства имен</a:t>
            </a:r>
            <a:r>
              <a:rPr lang="ru-RU" sz="1200" dirty="0" smtClean="0">
                <a:solidFill>
                  <a:srgbClr val="000099"/>
                </a:solidFill>
              </a:rPr>
              <a:t>.</a:t>
            </a:r>
            <a:endParaRPr lang="ru-RU" sz="12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о_умолчанию">
  <a:themeElements>
    <a:clrScheme name="1_По_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По_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По_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_оформление">
  <a:themeElements>
    <a:clrScheme name="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Спец_оформление">
  <a:themeElements>
    <a:clrScheme name="1_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TestMatIV_GGE</Template>
  <TotalTime>13861</TotalTime>
  <Words>2693</Words>
  <Application>Microsoft Office PowerPoint</Application>
  <PresentationFormat>Экран (16:9)</PresentationFormat>
  <Paragraphs>306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1_По_умолчанию</vt:lpstr>
      <vt:lpstr>Спец_оформление</vt:lpstr>
      <vt:lpstr>1_Спец_оформление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+++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Eremin</dc:creator>
  <cp:lastModifiedBy>EA</cp:lastModifiedBy>
  <cp:revision>526</cp:revision>
  <dcterms:created xsi:type="dcterms:W3CDTF">2014-10-05T21:41:36Z</dcterms:created>
  <dcterms:modified xsi:type="dcterms:W3CDTF">2019-09-19T12:46:20Z</dcterms:modified>
</cp:coreProperties>
</file>