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 id="2147483651" r:id="rId2"/>
    <p:sldMasterId id="2147483652" r:id="rId3"/>
  </p:sldMasterIdLst>
  <p:notesMasterIdLst>
    <p:notesMasterId r:id="rId18"/>
  </p:notesMasterIdLst>
  <p:handoutMasterIdLst>
    <p:handoutMasterId r:id="rId19"/>
  </p:handoutMasterIdLst>
  <p:sldIdLst>
    <p:sldId id="330" r:id="rId4"/>
    <p:sldId id="489" r:id="rId5"/>
    <p:sldId id="548" r:id="rId6"/>
    <p:sldId id="542" r:id="rId7"/>
    <p:sldId id="550" r:id="rId8"/>
    <p:sldId id="551" r:id="rId9"/>
    <p:sldId id="552" r:id="rId10"/>
    <p:sldId id="553" r:id="rId11"/>
    <p:sldId id="554" r:id="rId12"/>
    <p:sldId id="555" r:id="rId13"/>
    <p:sldId id="556" r:id="rId14"/>
    <p:sldId id="557" r:id="rId15"/>
    <p:sldId id="558" r:id="rId16"/>
    <p:sldId id="549" r:id="rId17"/>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xmlns="">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0099"/>
    <a:srgbClr val="CC3300"/>
    <a:srgbClr val="E6AF00"/>
    <a:srgbClr val="ABDB77"/>
    <a:srgbClr val="FFCD2D"/>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p:cViewPr>
        <p:scale>
          <a:sx n="125" d="100"/>
          <a:sy n="125" d="100"/>
        </p:scale>
        <p:origin x="-254" y="-58"/>
      </p:cViewPr>
      <p:guideLst>
        <p:guide orient="horz" pos="2160"/>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Hier</a:t>
            </a:r>
            <a:r>
              <a:rPr lang="en-US" dirty="0" smtClean="0"/>
              <a:t> </a:t>
            </a:r>
            <a:r>
              <a:rPr lang="en-US" dirty="0" err="1" smtClean="0"/>
              <a:t>klicken</a:t>
            </a:r>
            <a:r>
              <a:rPr lang="en-US" dirty="0" smtClean="0"/>
              <a:t>, um Master-</a:t>
            </a:r>
            <a:r>
              <a:rPr lang="en-US" dirty="0" err="1" smtClean="0"/>
              <a:t>Textformat</a:t>
            </a:r>
            <a:r>
              <a:rPr lang="en-US" dirty="0" smtClean="0"/>
              <a:t> </a:t>
            </a:r>
            <a:r>
              <a:rPr lang="en-US" dirty="0" err="1" smtClean="0"/>
              <a:t>zu</a:t>
            </a:r>
            <a:r>
              <a:rPr lang="en-US" dirty="0" smtClean="0"/>
              <a:t> </a:t>
            </a:r>
            <a:r>
              <a:rPr lang="en-US" dirty="0" err="1" smtClean="0"/>
              <a:t>bearbeiten</a:t>
            </a:r>
            <a:r>
              <a:rPr lang="en-US" dirty="0" smtClean="0"/>
              <a:t>.</a:t>
            </a:r>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411654" name="Text Box 6"/>
          <p:cNvSpPr txBox="1">
            <a:spLocks noChangeArrowheads="1"/>
          </p:cNvSpPr>
          <p:nvPr/>
        </p:nvSpPr>
        <p:spPr bwMode="auto">
          <a:xfrm>
            <a:off x="1146752" y="4763020"/>
            <a:ext cx="6822628" cy="276999"/>
          </a:xfrm>
          <a:prstGeom prst="rect">
            <a:avLst/>
          </a:prstGeom>
          <a:noFill/>
          <a:ln w="9525">
            <a:noFill/>
            <a:miter lim="800000"/>
            <a:headEnd/>
            <a:tailEnd/>
          </a:ln>
          <a:effectLst/>
        </p:spPr>
        <p:txBody>
          <a:bodyPr wrap="square">
            <a:spAutoFit/>
          </a:bodyPr>
          <a:lstStyle/>
          <a:p>
            <a:pPr algn="ctr"/>
            <a:r>
              <a:rPr lang="ru-RU" sz="1200" b="1" dirty="0" smtClean="0">
                <a:solidFill>
                  <a:srgbClr val="000099"/>
                </a:solidFill>
                <a:effectLst>
                  <a:outerShdw blurRad="38100" dist="38100" dir="2700000" algn="tl">
                    <a:srgbClr val="C0C0C0"/>
                  </a:outerShdw>
                </a:effectLst>
              </a:rPr>
              <a:t>Язык </a:t>
            </a:r>
            <a:r>
              <a:rPr lang="en-US" sz="1200" b="1" dirty="0" err="1" smtClean="0">
                <a:solidFill>
                  <a:srgbClr val="000099"/>
                </a:solidFill>
                <a:effectLst>
                  <a:outerShdw blurRad="38100" dist="38100" dir="2700000" algn="tl">
                    <a:srgbClr val="C0C0C0"/>
                  </a:outerShdw>
                </a:effectLst>
              </a:rPr>
              <a:t>XPath</a:t>
            </a:r>
            <a:r>
              <a:rPr lang="en-US" sz="1200" b="1" dirty="0" smtClean="0">
                <a:solidFill>
                  <a:srgbClr val="000099"/>
                </a:solidFill>
                <a:effectLst>
                  <a:outerShdw blurRad="38100" dist="38100" dir="2700000" algn="tl">
                    <a:srgbClr val="C0C0C0"/>
                  </a:outerShdw>
                </a:effectLst>
              </a:rPr>
              <a:t>. </a:t>
            </a:r>
            <a:r>
              <a:rPr lang="ru-RU" sz="1200" b="1" dirty="0" smtClean="0">
                <a:solidFill>
                  <a:srgbClr val="000099"/>
                </a:solidFill>
                <a:effectLst>
                  <a:outerShdw blurRad="38100" dist="38100" dir="2700000" algn="tl">
                    <a:srgbClr val="C0C0C0"/>
                  </a:outerShdw>
                </a:effectLst>
              </a:rPr>
              <a:t>Синтаксис языка. Фильтры (</a:t>
            </a:r>
            <a:r>
              <a:rPr lang="en-US" sz="1200" b="1" dirty="0" smtClean="0">
                <a:solidFill>
                  <a:srgbClr val="000099"/>
                </a:solidFill>
                <a:effectLst>
                  <a:outerShdw blurRad="38100" dist="38100" dir="2700000" algn="tl">
                    <a:srgbClr val="C0C0C0"/>
                  </a:outerShdw>
                </a:effectLst>
              </a:rPr>
              <a:t>Patterns). </a:t>
            </a:r>
            <a:r>
              <a:rPr lang="ru-RU" sz="1200" b="1" dirty="0" smtClean="0">
                <a:solidFill>
                  <a:srgbClr val="000099"/>
                </a:solidFill>
                <a:effectLst>
                  <a:outerShdw blurRad="38100" dist="38100" dir="2700000" algn="tl">
                    <a:srgbClr val="C0C0C0"/>
                  </a:outerShdw>
                </a:effectLst>
              </a:rPr>
              <a:t>Сравнения</a:t>
            </a:r>
            <a:endParaRPr lang="en-US" sz="1200" b="1" dirty="0" smtClean="0">
              <a:solidFill>
                <a:srgbClr val="000099"/>
              </a:solidFill>
              <a:effectLst>
                <a:outerShdw blurRad="38100" dist="38100" dir="2700000" algn="tl">
                  <a:srgbClr val="C0C0C0"/>
                </a:outerShdw>
              </a:effectLst>
            </a:endParaRPr>
          </a:p>
        </p:txBody>
      </p:sp>
      <p:sp>
        <p:nvSpPr>
          <p:cNvPr id="411655" name="Line 7"/>
          <p:cNvSpPr>
            <a:spLocks noChangeShapeType="1"/>
          </p:cNvSpPr>
          <p:nvPr/>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smtClean="0">
                <a:solidFill>
                  <a:srgbClr val="C00000"/>
                </a:solidFill>
              </a:rPr>
              <a:t>  / </a:t>
            </a:r>
            <a:r>
              <a:rPr lang="en-US" sz="1400" b="1" i="1" baseline="0" dirty="0" smtClean="0">
                <a:solidFill>
                  <a:srgbClr val="C00000"/>
                </a:solidFill>
              </a:rPr>
              <a:t>14</a:t>
            </a:r>
            <a:r>
              <a:rPr lang="ru-RU" sz="1400" b="1" i="1" baseline="0" dirty="0" smtClean="0">
                <a:solidFill>
                  <a:srgbClr val="C00000"/>
                </a:solidFill>
              </a:rPr>
              <a:t> </a:t>
            </a:r>
            <a:endParaRPr lang="ru-RU" sz="1400" b="1" i="1" dirty="0">
              <a:solidFill>
                <a:srgbClr val="C00000"/>
              </a:solidFill>
            </a:endParaRPr>
          </a:p>
        </p:txBody>
      </p:sp>
      <p:pic>
        <p:nvPicPr>
          <p:cNvPr id="11" name="Picture 4" descr="logotree"/>
          <p:cNvPicPr>
            <a:picLocks noChangeAspect="1" noChangeArrowheads="1"/>
          </p:cNvPicPr>
          <p:nvPr/>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Кубанский</a:t>
            </a:r>
            <a:r>
              <a:rPr lang="ru-RU" sz="1400" b="1" baseline="0" dirty="0" smtClean="0">
                <a:solidFill>
                  <a:srgbClr val="000099"/>
                </a:solidFill>
              </a:rPr>
              <a:t> государственный университет</a:t>
            </a:r>
            <a:endParaRPr lang="ru-RU" sz="1400" b="1" dirty="0" smtClean="0">
              <a:solidFill>
                <a:srgbClr val="000099"/>
              </a:solidFill>
            </a:endParaRPr>
          </a:p>
          <a:p>
            <a:pPr algn="ctr" eaLnBrk="0" hangingPunct="0"/>
            <a:r>
              <a:rPr lang="ru-RU" sz="1400" b="1" dirty="0" smtClean="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Факультет компьютерных</a:t>
            </a:r>
            <a:r>
              <a:rPr lang="ru-RU" sz="1400" b="1" baseline="0" dirty="0" smtClean="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citforum.ru/internet/xpath/xpath04.shtml#function-string" TargetMode="External"/><Relationship Id="rId2" Type="http://schemas.openxmlformats.org/officeDocument/2006/relationships/hyperlink" Target="http://citforum.ru/internet/xpath/xpath04.shtml#function-id" TargetMode="External"/><Relationship Id="rId1" Type="http://schemas.openxmlformats.org/officeDocument/2006/relationships/slideLayout" Target="../slideLayouts/slideLayout7.xml"/><Relationship Id="rId5" Type="http://schemas.openxmlformats.org/officeDocument/2006/relationships/hyperlink" Target="http://citforum.ru/internet/xpath/xpath04.shtml#function-local-name" TargetMode="External"/><Relationship Id="rId4" Type="http://schemas.openxmlformats.org/officeDocument/2006/relationships/hyperlink" Target="http://www.w3.org/TR/REC-xml#N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citforum.ru/internet/xpath/xpath04.shtml#function-local-name" TargetMode="External"/><Relationship Id="rId2" Type="http://schemas.openxmlformats.org/officeDocument/2006/relationships/hyperlink" Target="http://citforum.ru/internet/xpath/xpath04.shtml#function-namespace-uri"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w3.org/TR/REC-xml-names#NT-QName" TargetMode="External"/><Relationship Id="rId2" Type="http://schemas.openxmlformats.org/officeDocument/2006/relationships/hyperlink" Target="http://citforum.ru/internet/xpath/xpath04.shtml#function-name" TargetMode="External"/><Relationship Id="rId1" Type="http://schemas.openxmlformats.org/officeDocument/2006/relationships/slideLayout" Target="../slideLayouts/slideLayout7.xml"/><Relationship Id="rId4" Type="http://schemas.openxmlformats.org/officeDocument/2006/relationships/hyperlink" Target="http://citforum.ru/internet/xpath/xpath04.shtml#function-local-nam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citforum.ru/internet/xpath/xpath04.shtml#function-substring-before" TargetMode="External"/><Relationship Id="rId2" Type="http://schemas.openxmlformats.org/officeDocument/2006/relationships/hyperlink" Target="http://citforum.ru/internet/xpath/xpath04.shtml#function-contains" TargetMode="External"/><Relationship Id="rId1" Type="http://schemas.openxmlformats.org/officeDocument/2006/relationships/slideLayout" Target="../slideLayouts/slideLayout7.xml"/><Relationship Id="rId4" Type="http://schemas.openxmlformats.org/officeDocument/2006/relationships/hyperlink" Target="http://citforum.ru/internet/xpath/xpath04.shtml#function-substring-aft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smtClean="0">
                <a:solidFill>
                  <a:srgbClr val="000099"/>
                </a:solidFill>
                <a:effectLst>
                  <a:outerShdw blurRad="38100" dist="38100" dir="2700000" algn="tl">
                    <a:srgbClr val="C0C0C0"/>
                  </a:outerShdw>
                </a:effectLst>
              </a:rPr>
              <a:t>Лабораторная работа 5</a:t>
            </a:r>
            <a:r>
              <a:rPr lang="en-US" sz="2000" b="1" dirty="0" smtClean="0">
                <a:solidFill>
                  <a:srgbClr val="000099"/>
                </a:solidFill>
                <a:effectLst>
                  <a:outerShdw blurRad="38100" dist="38100" dir="2700000" algn="tl">
                    <a:srgbClr val="C0C0C0"/>
                  </a:outerShdw>
                </a:effectLst>
              </a:rPr>
              <a:t>. </a:t>
            </a:r>
            <a:r>
              <a:rPr lang="ru-RU" sz="2000" b="1" dirty="0" smtClean="0">
                <a:solidFill>
                  <a:srgbClr val="000099"/>
                </a:solidFill>
                <a:effectLst>
                  <a:outerShdw blurRad="38100" dist="38100" dir="2700000" algn="tl">
                    <a:srgbClr val="C0C0C0"/>
                  </a:outerShdw>
                </a:effectLst>
              </a:rPr>
              <a:t>Язык </a:t>
            </a:r>
            <a:r>
              <a:rPr lang="en-US" sz="2000" b="1" dirty="0" err="1" smtClean="0">
                <a:solidFill>
                  <a:srgbClr val="000099"/>
                </a:solidFill>
                <a:effectLst>
                  <a:outerShdw blurRad="38100" dist="38100" dir="2700000" algn="tl">
                    <a:srgbClr val="C0C0C0"/>
                  </a:outerShdw>
                </a:effectLst>
              </a:rPr>
              <a:t>XPath</a:t>
            </a:r>
            <a:r>
              <a:rPr lang="en-US" sz="2000" b="1" dirty="0" smtClean="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Синтаксис </a:t>
            </a:r>
            <a:r>
              <a:rPr lang="ru-RU" sz="2000" b="1" dirty="0" smtClean="0">
                <a:solidFill>
                  <a:srgbClr val="000099"/>
                </a:solidFill>
                <a:effectLst>
                  <a:outerShdw blurRad="38100" dist="38100" dir="2700000" algn="tl">
                    <a:srgbClr val="C0C0C0"/>
                  </a:outerShdw>
                </a:effectLst>
              </a:rPr>
              <a:t>языка. </a:t>
            </a:r>
          </a:p>
          <a:p>
            <a:pPr algn="ctr"/>
            <a:r>
              <a:rPr lang="ru-RU" sz="2000" b="1" dirty="0" smtClean="0">
                <a:solidFill>
                  <a:srgbClr val="000099"/>
                </a:solidFill>
                <a:effectLst>
                  <a:outerShdw blurRad="38100" dist="38100" dir="2700000" algn="tl">
                    <a:srgbClr val="C0C0C0"/>
                  </a:outerShdw>
                </a:effectLst>
              </a:rPr>
              <a:t>Фильтры </a:t>
            </a:r>
            <a:r>
              <a:rPr lang="ru-RU" sz="2000" b="1" dirty="0">
                <a:solidFill>
                  <a:srgbClr val="000099"/>
                </a:solidFill>
                <a:effectLst>
                  <a:outerShdw blurRad="38100" dist="38100" dir="2700000" algn="tl">
                    <a:srgbClr val="C0C0C0"/>
                  </a:outerShdw>
                </a:effectLst>
              </a:rPr>
              <a:t>(</a:t>
            </a:r>
            <a:r>
              <a:rPr lang="en-US" sz="2000" b="1" dirty="0">
                <a:solidFill>
                  <a:srgbClr val="000099"/>
                </a:solidFill>
                <a:effectLst>
                  <a:outerShdw blurRad="38100" dist="38100" dir="2700000" algn="tl">
                    <a:srgbClr val="C0C0C0"/>
                  </a:outerShdw>
                </a:effectLst>
              </a:rPr>
              <a:t>Patterns</a:t>
            </a:r>
            <a:r>
              <a:rPr lang="en-US" sz="2000" b="1" dirty="0" smtClean="0">
                <a:solidFill>
                  <a:srgbClr val="000099"/>
                </a:solidFill>
                <a:effectLst>
                  <a:outerShdw blurRad="38100" dist="38100" dir="2700000" algn="tl">
                    <a:srgbClr val="C0C0C0"/>
                  </a:outerShdw>
                </a:effectLst>
              </a:rPr>
              <a:t>)</a:t>
            </a:r>
            <a:r>
              <a:rPr lang="ru-RU" sz="2000" b="1" dirty="0" smtClean="0">
                <a:solidFill>
                  <a:srgbClr val="000099"/>
                </a:solidFill>
                <a:effectLst>
                  <a:outerShdw blurRad="38100" dist="38100" dir="2700000" algn="tl">
                    <a:srgbClr val="C0C0C0"/>
                  </a:outerShdw>
                </a:effectLst>
              </a:rPr>
              <a:t>. Дополнительные функции</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a:solidFill>
                <a:srgbClr val="000099"/>
              </a:solidFill>
              <a:effectLst>
                <a:outerShdw blurRad="38100" dist="38100" dir="2700000" algn="tl">
                  <a:srgbClr val="C0C0C0"/>
                </a:outerShdw>
              </a:effectLst>
            </a:endParaRPr>
          </a:p>
          <a:p>
            <a:pPr algn="ctr"/>
            <a:endParaRPr lang="en-US" sz="2000" b="1" dirty="0" smtClean="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01.03.02 </a:t>
            </a:r>
            <a:r>
              <a:rPr lang="ru-RU" b="1" dirty="0" smtClean="0">
                <a:solidFill>
                  <a:srgbClr val="000099"/>
                </a:solidFill>
                <a:effectLst>
                  <a:outerShdw blurRad="38100" dist="38100" dir="2700000" algn="tl">
                    <a:srgbClr val="C0C0C0"/>
                  </a:outerShdw>
                </a:effectLst>
              </a:rPr>
              <a:t>– </a:t>
            </a:r>
            <a:r>
              <a:rPr lang="ru-RU" b="1" dirty="0">
                <a:solidFill>
                  <a:srgbClr val="000099"/>
                </a:solidFill>
                <a:effectLst>
                  <a:outerShdw blurRad="38100" dist="38100" dir="2700000" algn="tl">
                    <a:srgbClr val="C0C0C0"/>
                  </a:outerShdw>
                </a:effectLst>
              </a:rPr>
              <a:t>Прикладная математика и информатика</a:t>
            </a:r>
            <a:endParaRPr lang="ru-RU" b="1" dirty="0" smtClean="0">
              <a:solidFill>
                <a:srgbClr val="000099"/>
              </a:solidFill>
              <a:effectLst>
                <a:outerShdw blurRad="38100" dist="38100" dir="2700000" algn="tl">
                  <a:srgbClr val="C0C0C0"/>
                </a:outerShdw>
              </a:effectLst>
            </a:endParaRP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en-US" sz="3200" b="1" dirty="0" smtClean="0">
                <a:solidFill>
                  <a:srgbClr val="000099"/>
                </a:solidFill>
                <a:effectLst>
                  <a:outerShdw blurRad="38100" dist="38100" dir="2700000" algn="tl">
                    <a:srgbClr val="C0C0C0"/>
                  </a:outerShdw>
                </a:effectLst>
              </a:rPr>
              <a:t>XML</a:t>
            </a:r>
            <a:endParaRPr lang="ru-RU" sz="3200" b="1" dirty="0">
              <a:solidFill>
                <a:srgbClr val="000099"/>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8"/>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строк</a:t>
            </a:r>
          </a:p>
        </p:txBody>
      </p:sp>
      <p:graphicFrame>
        <p:nvGraphicFramePr>
          <p:cNvPr id="20" name="Таблица 19"/>
          <p:cNvGraphicFramePr>
            <a:graphicFrameLocks noGrp="1"/>
          </p:cNvGraphicFramePr>
          <p:nvPr>
            <p:extLst>
              <p:ext uri="{D42A27DB-BD31-4B8C-83A1-F6EECF244321}">
                <p14:modId xmlns:p14="http://schemas.microsoft.com/office/powerpoint/2010/main" val="355041291"/>
              </p:ext>
            </p:extLst>
          </p:nvPr>
        </p:nvGraphicFramePr>
        <p:xfrm>
          <a:off x="107504" y="483518"/>
          <a:ext cx="8928992" cy="3733800"/>
        </p:xfrm>
        <a:graphic>
          <a:graphicData uri="http://schemas.openxmlformats.org/drawingml/2006/table">
            <a:tbl>
              <a:tblPr firstRow="1" bandRow="1">
                <a:tableStyleId>{5C22544A-7EE6-4342-B048-85BDC9FD1C3A}</a:tableStyleId>
              </a:tblPr>
              <a:tblGrid>
                <a:gridCol w="1512168"/>
                <a:gridCol w="7416824"/>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Times New Roman"/>
                        </a:rPr>
                        <a:t>number</a:t>
                      </a:r>
                      <a:r>
                        <a:rPr lang="en-US" sz="1200" b="0" i="0" dirty="0" smtClean="0">
                          <a:solidFill>
                            <a:srgbClr val="000099"/>
                          </a:solidFill>
                          <a:effectLst/>
                          <a:latin typeface="Times New Roman"/>
                        </a:rPr>
                        <a:t> </a:t>
                      </a:r>
                      <a:r>
                        <a:rPr lang="en-US" sz="1200" b="1" i="0" dirty="0" smtClean="0">
                          <a:solidFill>
                            <a:srgbClr val="000099"/>
                          </a:solidFill>
                          <a:effectLst/>
                          <a:latin typeface="Times New Roman"/>
                        </a:rPr>
                        <a:t>string-length</a:t>
                      </a:r>
                      <a:r>
                        <a:rPr lang="en-US" sz="1200" b="0" i="0" dirty="0" smtClean="0">
                          <a:solidFill>
                            <a:srgbClr val="000099"/>
                          </a:solidFill>
                          <a:effectLst/>
                          <a:latin typeface="Times New Roman"/>
                        </a:rPr>
                        <a:t>(</a:t>
                      </a: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100" b="0" i="0" dirty="0" smtClean="0">
                          <a:solidFill>
                            <a:srgbClr val="009900"/>
                          </a:solidFill>
                          <a:effectLst/>
                          <a:latin typeface="+mn-lt"/>
                        </a:rPr>
                        <a:t>Функция </a:t>
                      </a:r>
                      <a:r>
                        <a:rPr lang="ru-RU" sz="1100" b="0" i="0" dirty="0" err="1" smtClean="0">
                          <a:solidFill>
                            <a:srgbClr val="009900"/>
                          </a:solidFill>
                          <a:effectLst/>
                          <a:latin typeface="+mn-lt"/>
                        </a:rPr>
                        <a:t>string-length</a:t>
                      </a:r>
                      <a:r>
                        <a:rPr lang="ru-RU" sz="1100" b="0" i="0" dirty="0" smtClean="0">
                          <a:solidFill>
                            <a:srgbClr val="009900"/>
                          </a:solidFill>
                          <a:effectLst/>
                          <a:latin typeface="+mn-lt"/>
                        </a:rPr>
                        <a:t> возвращает число символов в строке. Если аргумент опущен, то по умолчанию берется узел контекста и преобразуется в строку, иными словами, берется строковое значение текущего узла контекста.</a:t>
                      </a:r>
                      <a:endParaRPr lang="ru-RU" sz="1100" b="0" i="0" u="none" strike="noStrike" kern="1200" baseline="0" dirty="0" smtClean="0">
                        <a:solidFill>
                          <a:srgbClr val="009900"/>
                        </a:solidFill>
                        <a:latin typeface="+mn-lt"/>
                        <a:ea typeface="+mn-ea"/>
                        <a:cs typeface="+mn-cs"/>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smtClean="0">
                          <a:solidFill>
                            <a:srgbClr val="000099"/>
                          </a:solidFill>
                          <a:effectLst/>
                          <a:latin typeface="Times New Roman"/>
                        </a:rPr>
                        <a:t> </a:t>
                      </a: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 </a:t>
                      </a:r>
                      <a:r>
                        <a:rPr lang="en-US" sz="1200" b="1" i="0" dirty="0" smtClean="0">
                          <a:solidFill>
                            <a:srgbClr val="000099"/>
                          </a:solidFill>
                          <a:effectLst/>
                          <a:latin typeface="Times New Roman"/>
                        </a:rPr>
                        <a:t>normalize-space</a:t>
                      </a:r>
                      <a:r>
                        <a:rPr lang="en-US" sz="1200" b="0" i="0" dirty="0" smtClean="0">
                          <a:solidFill>
                            <a:srgbClr val="000099"/>
                          </a:solidFill>
                          <a:effectLst/>
                          <a:latin typeface="Times New Roman"/>
                        </a:rPr>
                        <a:t>(</a:t>
                      </a: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100" b="0" i="0" u="none" strike="noStrike" kern="1200" baseline="0" dirty="0" smtClean="0">
                          <a:solidFill>
                            <a:srgbClr val="009900"/>
                          </a:solidFill>
                          <a:latin typeface="+mn-lt"/>
                          <a:ea typeface="+mn-ea"/>
                          <a:cs typeface="+mn-cs"/>
                        </a:rPr>
                        <a:t>Функция </a:t>
                      </a:r>
                      <a:r>
                        <a:rPr lang="ru-RU" sz="1100" b="0" i="0" u="none" strike="noStrike" kern="1200" baseline="0" dirty="0" err="1" smtClean="0">
                          <a:solidFill>
                            <a:srgbClr val="009900"/>
                          </a:solidFill>
                          <a:latin typeface="+mn-lt"/>
                          <a:ea typeface="+mn-ea"/>
                          <a:cs typeface="+mn-cs"/>
                        </a:rPr>
                        <a:t>normalize-space</a:t>
                      </a:r>
                      <a:r>
                        <a:rPr lang="ru-RU" sz="1100" b="0" i="0" u="none" strike="noStrike" kern="1200" baseline="0" dirty="0" smtClean="0">
                          <a:solidFill>
                            <a:srgbClr val="009900"/>
                          </a:solidFill>
                          <a:latin typeface="+mn-lt"/>
                          <a:ea typeface="+mn-ea"/>
                          <a:cs typeface="+mn-cs"/>
                        </a:rPr>
                        <a:t> возвращает строку аргумента с нормализацией пробельных символов. Сюда входит удаление начальных и завершающих пробельных символов, а также замена оставшихся последовательностей пробельных символов одиночными пробелами. Пробельными считаются символы, являющиеся таковыми согласно сценарию S в языке XML. Если аргумент опущен, то по умолчанию в строку преобразуется узел контекста, иными словами, в качестве аргумента берется строковое значение текущего узла контекста.</a:t>
                      </a: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 </a:t>
                      </a:r>
                      <a:r>
                        <a:rPr lang="en-US" sz="1200" b="1" i="0" dirty="0" smtClean="0">
                          <a:solidFill>
                            <a:srgbClr val="000099"/>
                          </a:solidFill>
                          <a:effectLst/>
                          <a:latin typeface="Times New Roman"/>
                        </a:rPr>
                        <a:t>translate</a:t>
                      </a:r>
                      <a:r>
                        <a:rPr lang="en-US" sz="1200" b="0" i="0" dirty="0" smtClean="0">
                          <a:solidFill>
                            <a:srgbClr val="000099"/>
                          </a:solidFill>
                          <a:effectLst/>
                          <a:latin typeface="Times New Roman"/>
                        </a:rPr>
                        <a:t>(</a:t>
                      </a: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 </a:t>
                      </a: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 </a:t>
                      </a: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100" b="0" i="0" u="none" strike="noStrike" kern="1200" baseline="0" dirty="0" smtClean="0">
                          <a:solidFill>
                            <a:srgbClr val="009900"/>
                          </a:solidFill>
                          <a:latin typeface="+mn-lt"/>
                          <a:ea typeface="+mn-ea"/>
                          <a:cs typeface="+mn-cs"/>
                        </a:rPr>
                        <a:t>Функция </a:t>
                      </a:r>
                      <a:r>
                        <a:rPr lang="ru-RU" sz="1100" b="0" i="0" u="none" strike="noStrike" kern="1200" baseline="0" dirty="0" err="1" smtClean="0">
                          <a:solidFill>
                            <a:srgbClr val="009900"/>
                          </a:solidFill>
                          <a:latin typeface="+mn-lt"/>
                          <a:ea typeface="+mn-ea"/>
                          <a:cs typeface="+mn-cs"/>
                        </a:rPr>
                        <a:t>translate</a:t>
                      </a:r>
                      <a:r>
                        <a:rPr lang="ru-RU" sz="1100" b="0" i="0" u="none" strike="noStrike" kern="1200" baseline="0" dirty="0" smtClean="0">
                          <a:solidFill>
                            <a:srgbClr val="009900"/>
                          </a:solidFill>
                          <a:latin typeface="+mn-lt"/>
                          <a:ea typeface="+mn-ea"/>
                          <a:cs typeface="+mn-cs"/>
                        </a:rPr>
                        <a:t> возвращает строку первого аргумента, в которой символы, указанные в строке второго аргумента, заменены символами строки третьего аргумента в соответствующей позиции. Например, </a:t>
                      </a:r>
                      <a:r>
                        <a:rPr lang="ru-RU" sz="1100" b="0" i="0" u="none" strike="noStrike" kern="1200" baseline="0" dirty="0" err="1" smtClean="0">
                          <a:solidFill>
                            <a:srgbClr val="009900"/>
                          </a:solidFill>
                          <a:latin typeface="+mn-lt"/>
                          <a:ea typeface="+mn-ea"/>
                          <a:cs typeface="+mn-cs"/>
                        </a:rPr>
                        <a:t>translate</a:t>
                      </a:r>
                      <a:r>
                        <a:rPr lang="ru-RU" sz="1100" b="0" i="0" u="none" strike="noStrike" kern="1200" baseline="0" dirty="0" smtClean="0">
                          <a:solidFill>
                            <a:srgbClr val="009900"/>
                          </a:solidFill>
                          <a:latin typeface="+mn-lt"/>
                          <a:ea typeface="+mn-ea"/>
                          <a:cs typeface="+mn-cs"/>
                        </a:rPr>
                        <a:t>("</a:t>
                      </a:r>
                      <a:r>
                        <a:rPr lang="ru-RU" sz="1100" b="0" i="0" u="none" strike="noStrike" kern="1200" baseline="0" dirty="0" err="1" smtClean="0">
                          <a:solidFill>
                            <a:srgbClr val="009900"/>
                          </a:solidFill>
                          <a:latin typeface="+mn-lt"/>
                          <a:ea typeface="+mn-ea"/>
                          <a:cs typeface="+mn-cs"/>
                        </a:rPr>
                        <a:t>bar</a:t>
                      </a:r>
                      <a:r>
                        <a:rPr lang="ru-RU" sz="1100" b="0" i="0" u="none" strike="noStrike" kern="1200" baseline="0" dirty="0" smtClean="0">
                          <a:solidFill>
                            <a:srgbClr val="009900"/>
                          </a:solidFill>
                          <a:latin typeface="+mn-lt"/>
                          <a:ea typeface="+mn-ea"/>
                          <a:cs typeface="+mn-cs"/>
                        </a:rPr>
                        <a:t>","</a:t>
                      </a:r>
                      <a:r>
                        <a:rPr lang="ru-RU" sz="1100" b="0" i="0" u="none" strike="noStrike" kern="1200" baseline="0" dirty="0" err="1" smtClean="0">
                          <a:solidFill>
                            <a:srgbClr val="009900"/>
                          </a:solidFill>
                          <a:latin typeface="+mn-lt"/>
                          <a:ea typeface="+mn-ea"/>
                          <a:cs typeface="+mn-cs"/>
                        </a:rPr>
                        <a:t>abc</a:t>
                      </a:r>
                      <a:r>
                        <a:rPr lang="ru-RU" sz="1100" b="0" i="0" u="none" strike="noStrike" kern="1200" baseline="0" dirty="0" smtClean="0">
                          <a:solidFill>
                            <a:srgbClr val="009900"/>
                          </a:solidFill>
                          <a:latin typeface="+mn-lt"/>
                          <a:ea typeface="+mn-ea"/>
                          <a:cs typeface="+mn-cs"/>
                        </a:rPr>
                        <a:t>","ABC") возвращает строку </a:t>
                      </a:r>
                      <a:r>
                        <a:rPr lang="ru-RU" sz="1100" b="0" i="0" u="none" strike="noStrike" kern="1200" baseline="0" dirty="0" err="1" smtClean="0">
                          <a:solidFill>
                            <a:srgbClr val="009900"/>
                          </a:solidFill>
                          <a:latin typeface="+mn-lt"/>
                          <a:ea typeface="+mn-ea"/>
                          <a:cs typeface="+mn-cs"/>
                        </a:rPr>
                        <a:t>BAr</a:t>
                      </a:r>
                      <a:r>
                        <a:rPr lang="ru-RU" sz="1100" b="0" i="0" u="none" strike="noStrike" kern="1200" baseline="0" dirty="0" smtClean="0">
                          <a:solidFill>
                            <a:srgbClr val="009900"/>
                          </a:solidFill>
                          <a:latin typeface="+mn-lt"/>
                          <a:ea typeface="+mn-ea"/>
                          <a:cs typeface="+mn-cs"/>
                        </a:rPr>
                        <a:t>. Если в строке второго аргумента имеется символ, для которого нет парного символа в соответствующей позиции третьей строки (поскольку строка второго аргумента длиннее строки третьего аргумента), то все экземпляры этого символа изымаются из первой строки. Например, </a:t>
                      </a:r>
                      <a:r>
                        <a:rPr lang="ru-RU" sz="1100" b="0" i="0" u="none" strike="noStrike" kern="1200" baseline="0" dirty="0" err="1" smtClean="0">
                          <a:solidFill>
                            <a:srgbClr val="009900"/>
                          </a:solidFill>
                          <a:latin typeface="+mn-lt"/>
                          <a:ea typeface="+mn-ea"/>
                          <a:cs typeface="+mn-cs"/>
                        </a:rPr>
                        <a:t>translate</a:t>
                      </a:r>
                      <a:r>
                        <a:rPr lang="ru-RU" sz="1100" b="0" i="0" u="none" strike="noStrike" kern="1200" baseline="0" dirty="0" smtClean="0">
                          <a:solidFill>
                            <a:srgbClr val="009900"/>
                          </a:solidFill>
                          <a:latin typeface="+mn-lt"/>
                          <a:ea typeface="+mn-ea"/>
                          <a:cs typeface="+mn-cs"/>
                        </a:rPr>
                        <a:t>("--</a:t>
                      </a:r>
                      <a:r>
                        <a:rPr lang="ru-RU" sz="1100" b="0" i="0" u="none" strike="noStrike" kern="1200" baseline="0" dirty="0" err="1" smtClean="0">
                          <a:solidFill>
                            <a:srgbClr val="009900"/>
                          </a:solidFill>
                          <a:latin typeface="+mn-lt"/>
                          <a:ea typeface="+mn-ea"/>
                          <a:cs typeface="+mn-cs"/>
                        </a:rPr>
                        <a:t>aaa</a:t>
                      </a:r>
                      <a:r>
                        <a:rPr lang="ru-RU" sz="1100" b="0" i="0" u="none" strike="noStrike" kern="1200" baseline="0" dirty="0" smtClean="0">
                          <a:solidFill>
                            <a:srgbClr val="009900"/>
                          </a:solidFill>
                          <a:latin typeface="+mn-lt"/>
                          <a:ea typeface="+mn-ea"/>
                          <a:cs typeface="+mn-cs"/>
                        </a:rPr>
                        <a:t>--","</a:t>
                      </a:r>
                      <a:r>
                        <a:rPr lang="ru-RU" sz="1100" b="0" i="0" u="none" strike="noStrike" kern="1200" baseline="0" dirty="0" err="1" smtClean="0">
                          <a:solidFill>
                            <a:srgbClr val="009900"/>
                          </a:solidFill>
                          <a:latin typeface="+mn-lt"/>
                          <a:ea typeface="+mn-ea"/>
                          <a:cs typeface="+mn-cs"/>
                        </a:rPr>
                        <a:t>abc</a:t>
                      </a:r>
                      <a:r>
                        <a:rPr lang="ru-RU" sz="1100" b="0" i="0" u="none" strike="noStrike" kern="1200" baseline="0" dirty="0" smtClean="0">
                          <a:solidFill>
                            <a:srgbClr val="009900"/>
                          </a:solidFill>
                          <a:latin typeface="+mn-lt"/>
                          <a:ea typeface="+mn-ea"/>
                          <a:cs typeface="+mn-cs"/>
                        </a:rPr>
                        <a:t>-","ABC") возвращает "AAA". Если какой-либо символ встретился во второй строке несколько раз, то правило замены определяется первым встреченным экземпляром. Если строка третьего аргумента длиннее, чем строка второго, лишние символы игнорируются.</a:t>
                      </a:r>
                    </a:p>
                    <a:p>
                      <a:pPr algn="just"/>
                      <a:r>
                        <a:rPr lang="ru-RU" sz="1100" b="0" i="0" u="none" strike="noStrike" kern="1200" baseline="0" dirty="0" smtClean="0">
                          <a:solidFill>
                            <a:srgbClr val="009900"/>
                          </a:solidFill>
                          <a:latin typeface="+mn-lt"/>
                          <a:ea typeface="+mn-ea"/>
                          <a:cs typeface="+mn-cs"/>
                        </a:rPr>
                        <a:t>Замена: Функция </a:t>
                      </a:r>
                      <a:r>
                        <a:rPr lang="ru-RU" sz="1100" b="0" i="0" u="none" strike="noStrike" kern="1200" baseline="0" dirty="0" err="1" smtClean="0">
                          <a:solidFill>
                            <a:srgbClr val="009900"/>
                          </a:solidFill>
                          <a:latin typeface="+mn-lt"/>
                          <a:ea typeface="+mn-ea"/>
                          <a:cs typeface="+mn-cs"/>
                        </a:rPr>
                        <a:t>translate</a:t>
                      </a:r>
                      <a:r>
                        <a:rPr lang="ru-RU" sz="1100" b="0" i="0" u="none" strike="noStrike" kern="1200" baseline="0" dirty="0" smtClean="0">
                          <a:solidFill>
                            <a:srgbClr val="009900"/>
                          </a:solidFill>
                          <a:latin typeface="+mn-lt"/>
                          <a:ea typeface="+mn-ea"/>
                          <a:cs typeface="+mn-cs"/>
                        </a:rPr>
                        <a:t> не может обеспечить преобразование регистра для всех языков. Для преобразования регистра в будущих версии </a:t>
                      </a:r>
                      <a:r>
                        <a:rPr lang="ru-RU" sz="1100" b="0" i="0" u="none" strike="noStrike" kern="1200" baseline="0" dirty="0" err="1" smtClean="0">
                          <a:solidFill>
                            <a:srgbClr val="009900"/>
                          </a:solidFill>
                          <a:latin typeface="+mn-lt"/>
                          <a:ea typeface="+mn-ea"/>
                          <a:cs typeface="+mn-cs"/>
                        </a:rPr>
                        <a:t>XPath</a:t>
                      </a:r>
                      <a:r>
                        <a:rPr lang="ru-RU" sz="1100" b="0" i="0" u="none" strike="noStrike" kern="1200" baseline="0" dirty="0" smtClean="0">
                          <a:solidFill>
                            <a:srgbClr val="009900"/>
                          </a:solidFill>
                          <a:latin typeface="+mn-lt"/>
                          <a:ea typeface="+mn-ea"/>
                          <a:cs typeface="+mn-cs"/>
                        </a:rPr>
                        <a:t> могут появиться дополнительные функции.</a:t>
                      </a:r>
                    </a:p>
                  </a:txBody>
                  <a:tcPr/>
                </a:tc>
              </a:tr>
            </a:tbl>
          </a:graphicData>
        </a:graphic>
      </p:graphicFrame>
    </p:spTree>
    <p:extLst>
      <p:ext uri="{BB962C8B-B14F-4D97-AF65-F5344CB8AC3E}">
        <p14:creationId xmlns:p14="http://schemas.microsoft.com/office/powerpoint/2010/main" val="1421257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7"/>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булевых значений</a:t>
            </a:r>
          </a:p>
        </p:txBody>
      </p:sp>
      <p:graphicFrame>
        <p:nvGraphicFramePr>
          <p:cNvPr id="20" name="Таблица 19"/>
          <p:cNvGraphicFramePr>
            <a:graphicFrameLocks noGrp="1"/>
          </p:cNvGraphicFramePr>
          <p:nvPr>
            <p:extLst>
              <p:ext uri="{D42A27DB-BD31-4B8C-83A1-F6EECF244321}">
                <p14:modId xmlns:p14="http://schemas.microsoft.com/office/powerpoint/2010/main" val="182577979"/>
              </p:ext>
            </p:extLst>
          </p:nvPr>
        </p:nvGraphicFramePr>
        <p:xfrm>
          <a:off x="107504" y="483518"/>
          <a:ext cx="8928992" cy="4023360"/>
        </p:xfrm>
        <a:graphic>
          <a:graphicData uri="http://schemas.openxmlformats.org/drawingml/2006/table">
            <a:tbl>
              <a:tblPr firstRow="1" bandRow="1">
                <a:tableStyleId>{5C22544A-7EE6-4342-B048-85BDC9FD1C3A}</a:tableStyleId>
              </a:tblPr>
              <a:tblGrid>
                <a:gridCol w="1512168"/>
                <a:gridCol w="7416824"/>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err="1" smtClean="0">
                          <a:solidFill>
                            <a:srgbClr val="000099"/>
                          </a:solidFill>
                          <a:effectLst/>
                          <a:latin typeface="Times New Roman"/>
                        </a:rPr>
                        <a:t>boolean</a:t>
                      </a:r>
                      <a:r>
                        <a:rPr lang="en-US" sz="1200" b="0" i="0" dirty="0" smtClean="0">
                          <a:solidFill>
                            <a:srgbClr val="000099"/>
                          </a:solidFill>
                          <a:effectLst/>
                          <a:latin typeface="Times New Roman"/>
                        </a:rPr>
                        <a:t> </a:t>
                      </a:r>
                      <a:r>
                        <a:rPr lang="en-US" sz="1200" b="1" i="0" dirty="0" err="1" smtClean="0">
                          <a:solidFill>
                            <a:srgbClr val="000099"/>
                          </a:solidFill>
                          <a:effectLst/>
                          <a:latin typeface="Times New Roman"/>
                        </a:rPr>
                        <a:t>boolean</a:t>
                      </a:r>
                      <a:r>
                        <a:rPr lang="en-US" sz="1200" b="0" i="0" dirty="0" smtClean="0">
                          <a:solidFill>
                            <a:srgbClr val="000099"/>
                          </a:solidFill>
                          <a:effectLst/>
                          <a:latin typeface="Times New Roman"/>
                        </a:rPr>
                        <a:t>(</a:t>
                      </a:r>
                      <a:r>
                        <a:rPr lang="en-US" sz="1200" b="0" i="1" dirty="0" smtClean="0">
                          <a:solidFill>
                            <a:srgbClr val="000099"/>
                          </a:solidFill>
                          <a:effectLst/>
                          <a:latin typeface="Times New Roman"/>
                        </a:rPr>
                        <a:t>object</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100" b="0" i="0" dirty="0" smtClean="0">
                          <a:solidFill>
                            <a:srgbClr val="009900"/>
                          </a:solidFill>
                          <a:effectLst/>
                          <a:latin typeface="+mn-lt"/>
                        </a:rPr>
                        <a:t>Функция </a:t>
                      </a:r>
                      <a:r>
                        <a:rPr lang="ru-RU" sz="1100" b="0" i="0" dirty="0" err="1" smtClean="0">
                          <a:solidFill>
                            <a:srgbClr val="009900"/>
                          </a:solidFill>
                          <a:effectLst/>
                          <a:latin typeface="+mn-lt"/>
                        </a:rPr>
                        <a:t>boolean</a:t>
                      </a:r>
                      <a:r>
                        <a:rPr lang="ru-RU" sz="1100" b="0" i="0" dirty="0" smtClean="0">
                          <a:solidFill>
                            <a:srgbClr val="009900"/>
                          </a:solidFill>
                          <a:effectLst/>
                          <a:latin typeface="+mn-lt"/>
                        </a:rPr>
                        <a:t> преобразует аргумент в булево значение следующим образом:</a:t>
                      </a:r>
                    </a:p>
                    <a:p>
                      <a:pPr marL="171450" indent="-171450" algn="just">
                        <a:buFont typeface="Arial" pitchFamily="34" charset="0"/>
                        <a:buChar char="•"/>
                      </a:pPr>
                      <a:r>
                        <a:rPr lang="ru-RU" sz="1100" b="0" i="0" dirty="0" smtClean="0">
                          <a:solidFill>
                            <a:srgbClr val="009900"/>
                          </a:solidFill>
                          <a:effectLst/>
                          <a:latin typeface="+mn-lt"/>
                        </a:rPr>
                        <a:t>число преобразуется в </a:t>
                      </a:r>
                      <a:r>
                        <a:rPr lang="ru-RU" sz="1100" b="0" i="0" dirty="0" err="1" smtClean="0">
                          <a:solidFill>
                            <a:srgbClr val="009900"/>
                          </a:solidFill>
                          <a:effectLst/>
                          <a:latin typeface="+mn-lt"/>
                        </a:rPr>
                        <a:t>true</a:t>
                      </a:r>
                      <a:r>
                        <a:rPr lang="ru-RU" sz="1100" b="0" i="0" dirty="0" smtClean="0">
                          <a:solidFill>
                            <a:srgbClr val="009900"/>
                          </a:solidFill>
                          <a:effectLst/>
                          <a:latin typeface="+mn-lt"/>
                        </a:rPr>
                        <a:t> тогда и только тогда, когда оно не является ни </a:t>
                      </a:r>
                      <a:r>
                        <a:rPr lang="ru-RU" sz="1100" b="0" i="0" dirty="0" err="1" smtClean="0">
                          <a:solidFill>
                            <a:srgbClr val="009900"/>
                          </a:solidFill>
                          <a:effectLst/>
                          <a:latin typeface="+mn-lt"/>
                        </a:rPr>
                        <a:t>NaN</a:t>
                      </a:r>
                      <a:r>
                        <a:rPr lang="ru-RU" sz="1100" b="0" i="0" dirty="0" smtClean="0">
                          <a:solidFill>
                            <a:srgbClr val="009900"/>
                          </a:solidFill>
                          <a:effectLst/>
                          <a:latin typeface="+mn-lt"/>
                        </a:rPr>
                        <a:t>, ни положительным или отрицательным нулем</a:t>
                      </a:r>
                    </a:p>
                    <a:p>
                      <a:pPr marL="171450" indent="-171450" algn="just">
                        <a:buFont typeface="Arial" pitchFamily="34" charset="0"/>
                        <a:buChar char="•"/>
                      </a:pPr>
                      <a:r>
                        <a:rPr lang="ru-RU" sz="1100" b="0" i="0" dirty="0" smtClean="0">
                          <a:solidFill>
                            <a:srgbClr val="009900"/>
                          </a:solidFill>
                          <a:effectLst/>
                          <a:latin typeface="+mn-lt"/>
                        </a:rPr>
                        <a:t>набор узлов преобразуется в </a:t>
                      </a:r>
                      <a:r>
                        <a:rPr lang="ru-RU" sz="1100" b="0" i="0" dirty="0" err="1" smtClean="0">
                          <a:solidFill>
                            <a:srgbClr val="009900"/>
                          </a:solidFill>
                          <a:effectLst/>
                          <a:latin typeface="+mn-lt"/>
                        </a:rPr>
                        <a:t>true</a:t>
                      </a:r>
                      <a:r>
                        <a:rPr lang="ru-RU" sz="1100" b="0" i="0" dirty="0" smtClean="0">
                          <a:solidFill>
                            <a:srgbClr val="009900"/>
                          </a:solidFill>
                          <a:effectLst/>
                          <a:latin typeface="+mn-lt"/>
                        </a:rPr>
                        <a:t> тогда и только тогда, когда он непустой</a:t>
                      </a:r>
                    </a:p>
                    <a:p>
                      <a:pPr marL="171450" indent="-171450" algn="just">
                        <a:buFont typeface="Arial" pitchFamily="34" charset="0"/>
                        <a:buChar char="•"/>
                      </a:pPr>
                      <a:r>
                        <a:rPr lang="ru-RU" sz="1100" b="0" i="0" dirty="0" smtClean="0">
                          <a:solidFill>
                            <a:srgbClr val="009900"/>
                          </a:solidFill>
                          <a:effectLst/>
                          <a:latin typeface="+mn-lt"/>
                        </a:rPr>
                        <a:t>строка преобразуется </a:t>
                      </a:r>
                      <a:r>
                        <a:rPr lang="ru-RU" sz="1100" b="0" i="0" dirty="0" err="1" smtClean="0">
                          <a:solidFill>
                            <a:srgbClr val="009900"/>
                          </a:solidFill>
                          <a:effectLst/>
                          <a:latin typeface="+mn-lt"/>
                        </a:rPr>
                        <a:t>true</a:t>
                      </a:r>
                      <a:r>
                        <a:rPr lang="ru-RU" sz="1100" b="0" i="0" dirty="0" smtClean="0">
                          <a:solidFill>
                            <a:srgbClr val="009900"/>
                          </a:solidFill>
                          <a:effectLst/>
                          <a:latin typeface="+mn-lt"/>
                        </a:rPr>
                        <a:t> тогда и только тогда, когда она имеет ненулевую длину</a:t>
                      </a:r>
                    </a:p>
                    <a:p>
                      <a:pPr marL="171450" indent="-171450" algn="just">
                        <a:buFont typeface="Arial" pitchFamily="34" charset="0"/>
                        <a:buChar char="•"/>
                      </a:pPr>
                      <a:r>
                        <a:rPr lang="ru-RU" sz="1100" b="0" i="0" dirty="0" smtClean="0">
                          <a:solidFill>
                            <a:srgbClr val="009900"/>
                          </a:solidFill>
                          <a:effectLst/>
                          <a:latin typeface="+mn-lt"/>
                        </a:rPr>
                        <a:t>процедура преобразования в булево значение объекта, не относящегося в четырем основным типам, зависит от типа этого объекта</a:t>
                      </a:r>
                      <a:endParaRPr lang="ru-RU" sz="1100" b="0" i="0" u="none" strike="noStrike" kern="1200" baseline="0" dirty="0" smtClean="0">
                        <a:solidFill>
                          <a:srgbClr val="009900"/>
                        </a:solidFill>
                        <a:latin typeface="+mn-lt"/>
                        <a:ea typeface="+mn-ea"/>
                        <a:cs typeface="+mn-cs"/>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err="1" smtClean="0">
                          <a:solidFill>
                            <a:srgbClr val="000099"/>
                          </a:solidFill>
                          <a:effectLst/>
                          <a:latin typeface="Times New Roman"/>
                        </a:rPr>
                        <a:t>boolean</a:t>
                      </a:r>
                      <a:r>
                        <a:rPr lang="en-US" sz="1200" b="0" i="0" dirty="0" smtClean="0">
                          <a:solidFill>
                            <a:srgbClr val="000099"/>
                          </a:solidFill>
                          <a:effectLst/>
                          <a:latin typeface="Times New Roman"/>
                        </a:rPr>
                        <a:t> </a:t>
                      </a:r>
                      <a:r>
                        <a:rPr lang="en-US" sz="1200" b="1" i="0" dirty="0" smtClean="0">
                          <a:solidFill>
                            <a:srgbClr val="000099"/>
                          </a:solidFill>
                          <a:effectLst/>
                          <a:latin typeface="Times New Roman"/>
                        </a:rPr>
                        <a:t>true</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100" b="0" i="0" u="none" strike="noStrike" kern="1200" baseline="0" dirty="0" smtClean="0">
                          <a:solidFill>
                            <a:srgbClr val="009900"/>
                          </a:solidFill>
                          <a:latin typeface="+mn-lt"/>
                          <a:ea typeface="+mn-ea"/>
                          <a:cs typeface="+mn-cs"/>
                        </a:rPr>
                        <a:t>Функция </a:t>
                      </a:r>
                      <a:r>
                        <a:rPr lang="en-US" sz="1100" b="0" i="0" u="none" strike="noStrike" kern="1200" baseline="0" dirty="0" smtClean="0">
                          <a:solidFill>
                            <a:srgbClr val="009900"/>
                          </a:solidFill>
                          <a:latin typeface="+mn-lt"/>
                          <a:ea typeface="+mn-ea"/>
                          <a:cs typeface="+mn-cs"/>
                        </a:rPr>
                        <a:t>true </a:t>
                      </a:r>
                      <a:r>
                        <a:rPr lang="ru-RU" sz="1100" b="0" i="0" u="none" strike="noStrike" kern="1200" baseline="0" dirty="0" smtClean="0">
                          <a:solidFill>
                            <a:srgbClr val="009900"/>
                          </a:solidFill>
                          <a:latin typeface="+mn-lt"/>
                          <a:ea typeface="+mn-ea"/>
                          <a:cs typeface="+mn-cs"/>
                        </a:rPr>
                        <a:t>возвращает </a:t>
                      </a:r>
                      <a:r>
                        <a:rPr lang="en-US" sz="1100" b="0" i="0" u="none" strike="noStrike" kern="1200" baseline="0" dirty="0" smtClean="0">
                          <a:solidFill>
                            <a:srgbClr val="009900"/>
                          </a:solidFill>
                          <a:latin typeface="+mn-lt"/>
                          <a:ea typeface="+mn-ea"/>
                          <a:cs typeface="+mn-cs"/>
                        </a:rPr>
                        <a:t>true.</a:t>
                      </a:r>
                      <a:endParaRPr lang="ru-RU" sz="1100" b="0" i="0" u="none" strike="noStrike" kern="1200" baseline="0" dirty="0" smtClean="0">
                        <a:solidFill>
                          <a:srgbClr val="009900"/>
                        </a:solidFill>
                        <a:latin typeface="+mn-lt"/>
                        <a:ea typeface="+mn-ea"/>
                        <a:cs typeface="+mn-cs"/>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err="1" smtClean="0">
                          <a:solidFill>
                            <a:srgbClr val="000099"/>
                          </a:solidFill>
                          <a:effectLst/>
                          <a:latin typeface="Times New Roman"/>
                        </a:rPr>
                        <a:t>boolean</a:t>
                      </a:r>
                      <a:r>
                        <a:rPr lang="en-US" sz="1200" b="0" i="0" dirty="0" smtClean="0">
                          <a:solidFill>
                            <a:srgbClr val="000099"/>
                          </a:solidFill>
                          <a:effectLst/>
                          <a:latin typeface="Times New Roman"/>
                        </a:rPr>
                        <a:t> </a:t>
                      </a:r>
                      <a:r>
                        <a:rPr lang="en-US" sz="1200" b="1" i="0" dirty="0" smtClean="0">
                          <a:solidFill>
                            <a:srgbClr val="000099"/>
                          </a:solidFill>
                          <a:effectLst/>
                          <a:latin typeface="Times New Roman"/>
                        </a:rPr>
                        <a:t>false</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100" b="0" i="0" u="none" strike="noStrike" kern="1200" baseline="0" dirty="0" smtClean="0">
                          <a:solidFill>
                            <a:srgbClr val="009900"/>
                          </a:solidFill>
                          <a:latin typeface="+mn-lt"/>
                          <a:ea typeface="+mn-ea"/>
                          <a:cs typeface="+mn-cs"/>
                        </a:rPr>
                        <a:t>Функция </a:t>
                      </a:r>
                      <a:r>
                        <a:rPr lang="en-US" sz="1100" b="0" i="0" u="none" strike="noStrike" kern="1200" baseline="0" dirty="0" smtClean="0">
                          <a:solidFill>
                            <a:srgbClr val="009900"/>
                          </a:solidFill>
                          <a:latin typeface="+mn-lt"/>
                          <a:ea typeface="+mn-ea"/>
                          <a:cs typeface="+mn-cs"/>
                        </a:rPr>
                        <a:t>false </a:t>
                      </a:r>
                      <a:r>
                        <a:rPr lang="ru-RU" sz="1100" b="0" i="0" u="none" strike="noStrike" kern="1200" baseline="0" dirty="0" smtClean="0">
                          <a:solidFill>
                            <a:srgbClr val="009900"/>
                          </a:solidFill>
                          <a:latin typeface="+mn-lt"/>
                          <a:ea typeface="+mn-ea"/>
                          <a:cs typeface="+mn-cs"/>
                        </a:rPr>
                        <a:t>возвращает </a:t>
                      </a:r>
                      <a:r>
                        <a:rPr lang="en-US" sz="1100" b="0" i="0" u="none" strike="noStrike" kern="1200" baseline="0" dirty="0" smtClean="0">
                          <a:solidFill>
                            <a:srgbClr val="009900"/>
                          </a:solidFill>
                          <a:latin typeface="+mn-lt"/>
                          <a:ea typeface="+mn-ea"/>
                          <a:cs typeface="+mn-cs"/>
                        </a:rPr>
                        <a:t>false.</a:t>
                      </a:r>
                      <a:endParaRPr lang="ru-RU" sz="1100" b="0" i="0" u="none" strike="noStrike" kern="1200" baseline="0" dirty="0" smtClean="0">
                        <a:solidFill>
                          <a:srgbClr val="009900"/>
                        </a:solidFill>
                        <a:latin typeface="+mn-lt"/>
                        <a:ea typeface="+mn-ea"/>
                        <a:cs typeface="+mn-cs"/>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err="1" smtClean="0">
                          <a:solidFill>
                            <a:srgbClr val="000099"/>
                          </a:solidFill>
                          <a:effectLst/>
                          <a:latin typeface="Times New Roman"/>
                        </a:rPr>
                        <a:t>boolean</a:t>
                      </a:r>
                      <a:r>
                        <a:rPr lang="en-US" sz="1200" b="0" i="0" dirty="0" smtClean="0">
                          <a:solidFill>
                            <a:srgbClr val="000099"/>
                          </a:solidFill>
                          <a:effectLst/>
                          <a:latin typeface="Times New Roman"/>
                        </a:rPr>
                        <a:t> </a:t>
                      </a:r>
                      <a:r>
                        <a:rPr lang="en-US" sz="1200" b="1" i="0" dirty="0" err="1" smtClean="0">
                          <a:solidFill>
                            <a:srgbClr val="000099"/>
                          </a:solidFill>
                          <a:effectLst/>
                          <a:latin typeface="Times New Roman"/>
                        </a:rPr>
                        <a:t>lang</a:t>
                      </a:r>
                      <a:r>
                        <a:rPr lang="en-US" sz="1200" b="0" i="0" dirty="0" smtClean="0">
                          <a:solidFill>
                            <a:srgbClr val="000099"/>
                          </a:solidFill>
                          <a:effectLst/>
                          <a:latin typeface="Times New Roman"/>
                        </a:rPr>
                        <a:t>(</a:t>
                      </a: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100" b="0" i="0" u="none" strike="noStrike" kern="1200" baseline="0" dirty="0" smtClean="0">
                          <a:solidFill>
                            <a:srgbClr val="009900"/>
                          </a:solidFill>
                          <a:latin typeface="+mn-lt"/>
                          <a:ea typeface="+mn-ea"/>
                          <a:cs typeface="+mn-cs"/>
                        </a:rPr>
                        <a:t>Функция </a:t>
                      </a:r>
                      <a:r>
                        <a:rPr lang="ru-RU" sz="1100" b="0" i="0" u="none" strike="noStrike" kern="1200" baseline="0" dirty="0" err="1" smtClean="0">
                          <a:solidFill>
                            <a:srgbClr val="009900"/>
                          </a:solidFill>
                          <a:latin typeface="+mn-lt"/>
                          <a:ea typeface="+mn-ea"/>
                          <a:cs typeface="+mn-cs"/>
                        </a:rPr>
                        <a:t>lang</a:t>
                      </a:r>
                      <a:r>
                        <a:rPr lang="ru-RU" sz="1100" b="0" i="0" u="none" strike="noStrike" kern="1200" baseline="0" dirty="0" smtClean="0">
                          <a:solidFill>
                            <a:srgbClr val="009900"/>
                          </a:solidFill>
                          <a:latin typeface="+mn-lt"/>
                          <a:ea typeface="+mn-ea"/>
                          <a:cs typeface="+mn-cs"/>
                        </a:rPr>
                        <a:t> возвращает </a:t>
                      </a:r>
                      <a:r>
                        <a:rPr lang="ru-RU" sz="1100" b="0" i="0" u="none" strike="noStrike" kern="1200" baseline="0" dirty="0" err="1" smtClean="0">
                          <a:solidFill>
                            <a:srgbClr val="009900"/>
                          </a:solidFill>
                          <a:latin typeface="+mn-lt"/>
                          <a:ea typeface="+mn-ea"/>
                          <a:cs typeface="+mn-cs"/>
                        </a:rPr>
                        <a:t>true</a:t>
                      </a:r>
                      <a:r>
                        <a:rPr lang="ru-RU" sz="1100" b="0" i="0" u="none" strike="noStrike" kern="1200" baseline="0" dirty="0" smtClean="0">
                          <a:solidFill>
                            <a:srgbClr val="009900"/>
                          </a:solidFill>
                          <a:latin typeface="+mn-lt"/>
                          <a:ea typeface="+mn-ea"/>
                          <a:cs typeface="+mn-cs"/>
                        </a:rPr>
                        <a:t> или </a:t>
                      </a:r>
                      <a:r>
                        <a:rPr lang="ru-RU" sz="1100" b="0" i="0" u="none" strike="noStrike" kern="1200" baseline="0" dirty="0" err="1" smtClean="0">
                          <a:solidFill>
                            <a:srgbClr val="009900"/>
                          </a:solidFill>
                          <a:latin typeface="+mn-lt"/>
                          <a:ea typeface="+mn-ea"/>
                          <a:cs typeface="+mn-cs"/>
                        </a:rPr>
                        <a:t>false</a:t>
                      </a:r>
                      <a:r>
                        <a:rPr lang="ru-RU" sz="1100" b="0" i="0" u="none" strike="noStrike" kern="1200" baseline="0" dirty="0" smtClean="0">
                          <a:solidFill>
                            <a:srgbClr val="009900"/>
                          </a:solidFill>
                          <a:latin typeface="+mn-lt"/>
                          <a:ea typeface="+mn-ea"/>
                          <a:cs typeface="+mn-cs"/>
                        </a:rPr>
                        <a:t> в зависимости от того, является ли язык узла контекста, указываемый в атрибутах </a:t>
                      </a:r>
                      <a:r>
                        <a:rPr lang="ru-RU" sz="1100" b="0" i="0" u="none" strike="noStrike" kern="1200" baseline="0" dirty="0" err="1" smtClean="0">
                          <a:solidFill>
                            <a:srgbClr val="009900"/>
                          </a:solidFill>
                          <a:latin typeface="+mn-lt"/>
                          <a:ea typeface="+mn-ea"/>
                          <a:cs typeface="+mn-cs"/>
                        </a:rPr>
                        <a:t>xml:lang</a:t>
                      </a:r>
                      <a:r>
                        <a:rPr lang="ru-RU" sz="1100" b="0" i="0" u="none" strike="noStrike" kern="1200" baseline="0" dirty="0" smtClean="0">
                          <a:solidFill>
                            <a:srgbClr val="009900"/>
                          </a:solidFill>
                          <a:latin typeface="+mn-lt"/>
                          <a:ea typeface="+mn-ea"/>
                          <a:cs typeface="+mn-cs"/>
                        </a:rPr>
                        <a:t>, тем же самым языком (или подмножеством языка), что указан в строке атрибута. Язык узла контекста задается значением атрибута </a:t>
                      </a:r>
                      <a:r>
                        <a:rPr lang="ru-RU" sz="1100" b="0" i="0" u="none" strike="noStrike" kern="1200" baseline="0" dirty="0" err="1" smtClean="0">
                          <a:solidFill>
                            <a:srgbClr val="009900"/>
                          </a:solidFill>
                          <a:latin typeface="+mn-lt"/>
                          <a:ea typeface="+mn-ea"/>
                          <a:cs typeface="+mn-cs"/>
                        </a:rPr>
                        <a:t>xml:lang</a:t>
                      </a:r>
                      <a:r>
                        <a:rPr lang="ru-RU" sz="1100" b="0" i="0" u="none" strike="noStrike" kern="1200" baseline="0" dirty="0" smtClean="0">
                          <a:solidFill>
                            <a:srgbClr val="009900"/>
                          </a:solidFill>
                          <a:latin typeface="+mn-lt"/>
                          <a:ea typeface="+mn-ea"/>
                          <a:cs typeface="+mn-cs"/>
                        </a:rPr>
                        <a:t>, указанного в этом узле, либо, если сам узел контекста не имеет атрибута </a:t>
                      </a:r>
                      <a:r>
                        <a:rPr lang="ru-RU" sz="1100" b="0" i="0" u="none" strike="noStrike" kern="1200" baseline="0" dirty="0" err="1" smtClean="0">
                          <a:solidFill>
                            <a:srgbClr val="009900"/>
                          </a:solidFill>
                          <a:latin typeface="+mn-lt"/>
                          <a:ea typeface="+mn-ea"/>
                          <a:cs typeface="+mn-cs"/>
                        </a:rPr>
                        <a:t>xml:lang</a:t>
                      </a:r>
                      <a:r>
                        <a:rPr lang="ru-RU" sz="1100" b="0" i="0" u="none" strike="noStrike" kern="1200" baseline="0" dirty="0" smtClean="0">
                          <a:solidFill>
                            <a:srgbClr val="009900"/>
                          </a:solidFill>
                          <a:latin typeface="+mn-lt"/>
                          <a:ea typeface="+mn-ea"/>
                          <a:cs typeface="+mn-cs"/>
                        </a:rPr>
                        <a:t>, то значением атрибута </a:t>
                      </a:r>
                      <a:r>
                        <a:rPr lang="ru-RU" sz="1100" b="0" i="0" u="none" strike="noStrike" kern="1200" baseline="0" dirty="0" err="1" smtClean="0">
                          <a:solidFill>
                            <a:srgbClr val="009900"/>
                          </a:solidFill>
                          <a:latin typeface="+mn-lt"/>
                          <a:ea typeface="+mn-ea"/>
                          <a:cs typeface="+mn-cs"/>
                        </a:rPr>
                        <a:t>xml:lang</a:t>
                      </a:r>
                      <a:r>
                        <a:rPr lang="ru-RU" sz="1100" b="0" i="0" u="none" strike="noStrike" kern="1200" baseline="0" dirty="0" smtClean="0">
                          <a:solidFill>
                            <a:srgbClr val="009900"/>
                          </a:solidFill>
                          <a:latin typeface="+mn-lt"/>
                          <a:ea typeface="+mn-ea"/>
                          <a:cs typeface="+mn-cs"/>
                        </a:rPr>
                        <a:t> у его ближайшего предка, имеющего такой атрибут. Если требуемый атрибут не найден, функция </a:t>
                      </a:r>
                      <a:r>
                        <a:rPr lang="ru-RU" sz="1100" b="0" i="0" u="none" strike="noStrike" kern="1200" baseline="0" dirty="0" err="1" smtClean="0">
                          <a:solidFill>
                            <a:srgbClr val="009900"/>
                          </a:solidFill>
                          <a:latin typeface="+mn-lt"/>
                          <a:ea typeface="+mn-ea"/>
                          <a:cs typeface="+mn-cs"/>
                        </a:rPr>
                        <a:t>lang</a:t>
                      </a:r>
                      <a:r>
                        <a:rPr lang="ru-RU" sz="1100" b="0" i="0" u="none" strike="noStrike" kern="1200" baseline="0" dirty="0" smtClean="0">
                          <a:solidFill>
                            <a:srgbClr val="009900"/>
                          </a:solidFill>
                          <a:latin typeface="+mn-lt"/>
                          <a:ea typeface="+mn-ea"/>
                          <a:cs typeface="+mn-cs"/>
                        </a:rPr>
                        <a:t> возвращает </a:t>
                      </a:r>
                      <a:r>
                        <a:rPr lang="ru-RU" sz="1100" b="0" i="0" u="none" strike="noStrike" kern="1200" baseline="0" dirty="0" err="1" smtClean="0">
                          <a:solidFill>
                            <a:srgbClr val="009900"/>
                          </a:solidFill>
                          <a:latin typeface="+mn-lt"/>
                          <a:ea typeface="+mn-ea"/>
                          <a:cs typeface="+mn-cs"/>
                        </a:rPr>
                        <a:t>false</a:t>
                      </a:r>
                      <a:r>
                        <a:rPr lang="ru-RU" sz="1100" b="0" i="0" u="none" strike="noStrike" kern="1200" baseline="0" dirty="0" smtClean="0">
                          <a:solidFill>
                            <a:srgbClr val="009900"/>
                          </a:solidFill>
                          <a:latin typeface="+mn-lt"/>
                          <a:ea typeface="+mn-ea"/>
                          <a:cs typeface="+mn-cs"/>
                        </a:rPr>
                        <a:t>. Если же атрибут найден, то функция </a:t>
                      </a:r>
                      <a:r>
                        <a:rPr lang="ru-RU" sz="1100" b="0" i="0" u="none" strike="noStrike" kern="1200" baseline="0" dirty="0" err="1" smtClean="0">
                          <a:solidFill>
                            <a:srgbClr val="009900"/>
                          </a:solidFill>
                          <a:latin typeface="+mn-lt"/>
                          <a:ea typeface="+mn-ea"/>
                          <a:cs typeface="+mn-cs"/>
                        </a:rPr>
                        <a:t>lang</a:t>
                      </a:r>
                      <a:r>
                        <a:rPr lang="ru-RU" sz="1100" b="0" i="0" u="none" strike="noStrike" kern="1200" baseline="0" dirty="0" smtClean="0">
                          <a:solidFill>
                            <a:srgbClr val="009900"/>
                          </a:solidFill>
                          <a:latin typeface="+mn-lt"/>
                          <a:ea typeface="+mn-ea"/>
                          <a:cs typeface="+mn-cs"/>
                        </a:rPr>
                        <a:t> возвращает </a:t>
                      </a:r>
                      <a:r>
                        <a:rPr lang="ru-RU" sz="1100" b="0" i="0" u="none" strike="noStrike" kern="1200" baseline="0" dirty="0" err="1" smtClean="0">
                          <a:solidFill>
                            <a:srgbClr val="009900"/>
                          </a:solidFill>
                          <a:latin typeface="+mn-lt"/>
                          <a:ea typeface="+mn-ea"/>
                          <a:cs typeface="+mn-cs"/>
                        </a:rPr>
                        <a:t>true</a:t>
                      </a:r>
                      <a:r>
                        <a:rPr lang="ru-RU" sz="1100" b="0" i="0" u="none" strike="noStrike" kern="1200" baseline="0" dirty="0" smtClean="0">
                          <a:solidFill>
                            <a:srgbClr val="009900"/>
                          </a:solidFill>
                          <a:latin typeface="+mn-lt"/>
                          <a:ea typeface="+mn-ea"/>
                          <a:cs typeface="+mn-cs"/>
                        </a:rPr>
                        <a:t> когда значение этого атрибута равно значению аргумента. При этом регистр игнорируется. Кроме того, если значение атрибута имеет суффикс, начинающийся с дефиса (-), то перед сравнением такой суффикс может быть отброшен. Например, вызов функции </a:t>
                      </a:r>
                      <a:r>
                        <a:rPr lang="ru-RU" sz="1100" b="0" i="0" u="none" strike="noStrike" kern="1200" baseline="0" dirty="0" err="1" smtClean="0">
                          <a:solidFill>
                            <a:srgbClr val="009900"/>
                          </a:solidFill>
                          <a:latin typeface="+mn-lt"/>
                          <a:ea typeface="+mn-ea"/>
                          <a:cs typeface="+mn-cs"/>
                        </a:rPr>
                        <a:t>lang</a:t>
                      </a:r>
                      <a:r>
                        <a:rPr lang="ru-RU" sz="1100" b="0" i="0" u="none" strike="noStrike" kern="1200" baseline="0" dirty="0" smtClean="0">
                          <a:solidFill>
                            <a:srgbClr val="009900"/>
                          </a:solidFill>
                          <a:latin typeface="+mn-lt"/>
                          <a:ea typeface="+mn-ea"/>
                          <a:cs typeface="+mn-cs"/>
                        </a:rPr>
                        <a:t>("</a:t>
                      </a:r>
                      <a:r>
                        <a:rPr lang="ru-RU" sz="1100" b="0" i="0" u="none" strike="noStrike" kern="1200" baseline="0" dirty="0" err="1" smtClean="0">
                          <a:solidFill>
                            <a:srgbClr val="009900"/>
                          </a:solidFill>
                          <a:latin typeface="+mn-lt"/>
                          <a:ea typeface="+mn-ea"/>
                          <a:cs typeface="+mn-cs"/>
                        </a:rPr>
                        <a:t>en</a:t>
                      </a:r>
                      <a:r>
                        <a:rPr lang="ru-RU" sz="1100" b="0" i="0" u="none" strike="noStrike" kern="1200" baseline="0" dirty="0" smtClean="0">
                          <a:solidFill>
                            <a:srgbClr val="009900"/>
                          </a:solidFill>
                          <a:latin typeface="+mn-lt"/>
                          <a:ea typeface="+mn-ea"/>
                          <a:cs typeface="+mn-cs"/>
                        </a:rPr>
                        <a:t>") возвращает </a:t>
                      </a:r>
                      <a:r>
                        <a:rPr lang="ru-RU" sz="1100" b="0" i="0" u="none" strike="noStrike" kern="1200" baseline="0" dirty="0" err="1" smtClean="0">
                          <a:solidFill>
                            <a:srgbClr val="009900"/>
                          </a:solidFill>
                          <a:latin typeface="+mn-lt"/>
                          <a:ea typeface="+mn-ea"/>
                          <a:cs typeface="+mn-cs"/>
                        </a:rPr>
                        <a:t>true</a:t>
                      </a:r>
                      <a:r>
                        <a:rPr lang="ru-RU" sz="1100" b="0" i="0" u="none" strike="noStrike" kern="1200" baseline="0" dirty="0" smtClean="0">
                          <a:solidFill>
                            <a:srgbClr val="009900"/>
                          </a:solidFill>
                          <a:latin typeface="+mn-lt"/>
                          <a:ea typeface="+mn-ea"/>
                          <a:cs typeface="+mn-cs"/>
                        </a:rPr>
                        <a:t> если узлом контекста является любой из указанных элементов:</a:t>
                      </a:r>
                      <a:endParaRPr lang="en-US" sz="1100" b="0" i="0" u="none" strike="noStrike" kern="1200" baseline="0" dirty="0" smtClean="0">
                        <a:solidFill>
                          <a:srgbClr val="009900"/>
                        </a:solidFill>
                        <a:latin typeface="+mn-lt"/>
                        <a:ea typeface="+mn-ea"/>
                        <a:cs typeface="+mn-cs"/>
                      </a:endParaRPr>
                    </a:p>
                    <a:p>
                      <a:pPr algn="just"/>
                      <a:r>
                        <a:rPr lang="en-US" sz="1100" b="0" i="0" u="none" strike="noStrike" kern="1200" baseline="0" dirty="0" smtClean="0">
                          <a:solidFill>
                            <a:srgbClr val="009900"/>
                          </a:solidFill>
                          <a:latin typeface="+mn-lt"/>
                          <a:ea typeface="+mn-ea"/>
                          <a:cs typeface="+mn-cs"/>
                        </a:rPr>
                        <a:t>&lt;</a:t>
                      </a:r>
                      <a:r>
                        <a:rPr lang="en-US" sz="1100" b="0" i="0" u="none" strike="noStrike" kern="1200" baseline="0" dirty="0" err="1" smtClean="0">
                          <a:solidFill>
                            <a:srgbClr val="009900"/>
                          </a:solidFill>
                          <a:latin typeface="+mn-lt"/>
                          <a:ea typeface="+mn-ea"/>
                          <a:cs typeface="+mn-cs"/>
                        </a:rPr>
                        <a:t>para</a:t>
                      </a:r>
                      <a:r>
                        <a:rPr lang="en-US" sz="1100" b="0" i="0" u="none" strike="noStrike" kern="1200" baseline="0" dirty="0" smtClean="0">
                          <a:solidFill>
                            <a:srgbClr val="009900"/>
                          </a:solidFill>
                          <a:latin typeface="+mn-lt"/>
                          <a:ea typeface="+mn-ea"/>
                          <a:cs typeface="+mn-cs"/>
                        </a:rPr>
                        <a:t> </a:t>
                      </a:r>
                      <a:r>
                        <a:rPr lang="en-US" sz="1100" b="0" i="0" u="none" strike="noStrike" kern="1200" baseline="0" dirty="0" err="1" smtClean="0">
                          <a:solidFill>
                            <a:srgbClr val="009900"/>
                          </a:solidFill>
                          <a:latin typeface="+mn-lt"/>
                          <a:ea typeface="+mn-ea"/>
                          <a:cs typeface="+mn-cs"/>
                        </a:rPr>
                        <a:t>xml:lang</a:t>
                      </a:r>
                      <a:r>
                        <a:rPr lang="en-US" sz="1100" b="0" i="0" u="none" strike="noStrike" kern="1200" baseline="0" dirty="0" smtClean="0">
                          <a:solidFill>
                            <a:srgbClr val="009900"/>
                          </a:solidFill>
                          <a:latin typeface="+mn-lt"/>
                          <a:ea typeface="+mn-ea"/>
                          <a:cs typeface="+mn-cs"/>
                        </a:rPr>
                        <a:t>="en"/&gt;      &lt;div </a:t>
                      </a:r>
                      <a:r>
                        <a:rPr lang="en-US" sz="1100" b="0" i="0" u="none" strike="noStrike" kern="1200" baseline="0" dirty="0" err="1" smtClean="0">
                          <a:solidFill>
                            <a:srgbClr val="009900"/>
                          </a:solidFill>
                          <a:latin typeface="+mn-lt"/>
                          <a:ea typeface="+mn-ea"/>
                          <a:cs typeface="+mn-cs"/>
                        </a:rPr>
                        <a:t>xml:lang</a:t>
                      </a:r>
                      <a:r>
                        <a:rPr lang="en-US" sz="1100" b="0" i="0" u="none" strike="noStrike" kern="1200" baseline="0" dirty="0" smtClean="0">
                          <a:solidFill>
                            <a:srgbClr val="009900"/>
                          </a:solidFill>
                          <a:latin typeface="+mn-lt"/>
                          <a:ea typeface="+mn-ea"/>
                          <a:cs typeface="+mn-cs"/>
                        </a:rPr>
                        <a:t>="en"&gt;&lt;</a:t>
                      </a:r>
                      <a:r>
                        <a:rPr lang="en-US" sz="1100" b="0" i="0" u="none" strike="noStrike" kern="1200" baseline="0" dirty="0" err="1" smtClean="0">
                          <a:solidFill>
                            <a:srgbClr val="009900"/>
                          </a:solidFill>
                          <a:latin typeface="+mn-lt"/>
                          <a:ea typeface="+mn-ea"/>
                          <a:cs typeface="+mn-cs"/>
                        </a:rPr>
                        <a:t>para</a:t>
                      </a:r>
                      <a:r>
                        <a:rPr lang="en-US" sz="1100" b="0" i="0" u="none" strike="noStrike" kern="1200" baseline="0" dirty="0" smtClean="0">
                          <a:solidFill>
                            <a:srgbClr val="009900"/>
                          </a:solidFill>
                          <a:latin typeface="+mn-lt"/>
                          <a:ea typeface="+mn-ea"/>
                          <a:cs typeface="+mn-cs"/>
                        </a:rPr>
                        <a:t>/&gt;&lt;/div&gt;   </a:t>
                      </a:r>
                    </a:p>
                    <a:p>
                      <a:pPr algn="just"/>
                      <a:r>
                        <a:rPr lang="en-US" sz="1100" b="0" i="0" u="none" strike="noStrike" kern="1200" baseline="0" dirty="0" smtClean="0">
                          <a:solidFill>
                            <a:srgbClr val="009900"/>
                          </a:solidFill>
                          <a:latin typeface="+mn-lt"/>
                          <a:ea typeface="+mn-ea"/>
                          <a:cs typeface="+mn-cs"/>
                        </a:rPr>
                        <a:t>&lt;</a:t>
                      </a:r>
                      <a:r>
                        <a:rPr lang="en-US" sz="1100" b="0" i="0" u="none" strike="noStrike" kern="1200" baseline="0" dirty="0" err="1" smtClean="0">
                          <a:solidFill>
                            <a:srgbClr val="009900"/>
                          </a:solidFill>
                          <a:latin typeface="+mn-lt"/>
                          <a:ea typeface="+mn-ea"/>
                          <a:cs typeface="+mn-cs"/>
                        </a:rPr>
                        <a:t>para</a:t>
                      </a:r>
                      <a:r>
                        <a:rPr lang="en-US" sz="1100" b="0" i="0" u="none" strike="noStrike" kern="1200" baseline="0" dirty="0" smtClean="0">
                          <a:solidFill>
                            <a:srgbClr val="009900"/>
                          </a:solidFill>
                          <a:latin typeface="+mn-lt"/>
                          <a:ea typeface="+mn-ea"/>
                          <a:cs typeface="+mn-cs"/>
                        </a:rPr>
                        <a:t> </a:t>
                      </a:r>
                      <a:r>
                        <a:rPr lang="en-US" sz="1100" b="0" i="0" u="none" strike="noStrike" kern="1200" baseline="0" dirty="0" err="1" smtClean="0">
                          <a:solidFill>
                            <a:srgbClr val="009900"/>
                          </a:solidFill>
                          <a:latin typeface="+mn-lt"/>
                          <a:ea typeface="+mn-ea"/>
                          <a:cs typeface="+mn-cs"/>
                        </a:rPr>
                        <a:t>xml:lang</a:t>
                      </a:r>
                      <a:r>
                        <a:rPr lang="en-US" sz="1100" b="0" i="0" u="none" strike="noStrike" kern="1200" baseline="0" dirty="0" smtClean="0">
                          <a:solidFill>
                            <a:srgbClr val="009900"/>
                          </a:solidFill>
                          <a:latin typeface="+mn-lt"/>
                          <a:ea typeface="+mn-ea"/>
                          <a:cs typeface="+mn-cs"/>
                        </a:rPr>
                        <a:t>="EN"/&gt;     &lt;</a:t>
                      </a:r>
                      <a:r>
                        <a:rPr lang="en-US" sz="1100" b="0" i="0" u="none" strike="noStrike" kern="1200" baseline="0" dirty="0" err="1" smtClean="0">
                          <a:solidFill>
                            <a:srgbClr val="009900"/>
                          </a:solidFill>
                          <a:latin typeface="+mn-lt"/>
                          <a:ea typeface="+mn-ea"/>
                          <a:cs typeface="+mn-cs"/>
                        </a:rPr>
                        <a:t>para</a:t>
                      </a:r>
                      <a:r>
                        <a:rPr lang="en-US" sz="1100" b="0" i="0" u="none" strike="noStrike" kern="1200" baseline="0" dirty="0" smtClean="0">
                          <a:solidFill>
                            <a:srgbClr val="009900"/>
                          </a:solidFill>
                          <a:latin typeface="+mn-lt"/>
                          <a:ea typeface="+mn-ea"/>
                          <a:cs typeface="+mn-cs"/>
                        </a:rPr>
                        <a:t> </a:t>
                      </a:r>
                      <a:r>
                        <a:rPr lang="en-US" sz="1100" b="0" i="0" u="none" strike="noStrike" kern="1200" baseline="0" dirty="0" err="1" smtClean="0">
                          <a:solidFill>
                            <a:srgbClr val="009900"/>
                          </a:solidFill>
                          <a:latin typeface="+mn-lt"/>
                          <a:ea typeface="+mn-ea"/>
                          <a:cs typeface="+mn-cs"/>
                        </a:rPr>
                        <a:t>xml:lang</a:t>
                      </a:r>
                      <a:r>
                        <a:rPr lang="en-US" sz="1100" b="0" i="0" u="none" strike="noStrike" kern="1200" baseline="0" dirty="0" smtClean="0">
                          <a:solidFill>
                            <a:srgbClr val="009900"/>
                          </a:solidFill>
                          <a:latin typeface="+mn-lt"/>
                          <a:ea typeface="+mn-ea"/>
                          <a:cs typeface="+mn-cs"/>
                        </a:rPr>
                        <a:t>="en-us"/&gt;</a:t>
                      </a:r>
                      <a:endParaRPr lang="ru-RU" sz="1100" b="0" i="0" u="none" strike="noStrike" kern="1200" baseline="0" dirty="0" smtClean="0">
                        <a:solidFill>
                          <a:srgbClr val="009900"/>
                        </a:solidFill>
                        <a:latin typeface="+mn-lt"/>
                        <a:ea typeface="+mn-ea"/>
                        <a:cs typeface="+mn-cs"/>
                      </a:endParaRPr>
                    </a:p>
                  </a:txBody>
                  <a:tcPr/>
                </a:tc>
              </a:tr>
            </a:tbl>
          </a:graphicData>
        </a:graphic>
      </p:graphicFrame>
    </p:spTree>
    <p:extLst>
      <p:ext uri="{BB962C8B-B14F-4D97-AF65-F5344CB8AC3E}">
        <p14:creationId xmlns:p14="http://schemas.microsoft.com/office/powerpoint/2010/main" val="1385074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7"/>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чисел</a:t>
            </a:r>
          </a:p>
        </p:txBody>
      </p:sp>
      <p:graphicFrame>
        <p:nvGraphicFramePr>
          <p:cNvPr id="20" name="Таблица 19"/>
          <p:cNvGraphicFramePr>
            <a:graphicFrameLocks noGrp="1"/>
          </p:cNvGraphicFramePr>
          <p:nvPr>
            <p:extLst>
              <p:ext uri="{D42A27DB-BD31-4B8C-83A1-F6EECF244321}">
                <p14:modId xmlns:p14="http://schemas.microsoft.com/office/powerpoint/2010/main" val="1651918856"/>
              </p:ext>
            </p:extLst>
          </p:nvPr>
        </p:nvGraphicFramePr>
        <p:xfrm>
          <a:off x="107504" y="483518"/>
          <a:ext cx="8928992" cy="3901440"/>
        </p:xfrm>
        <a:graphic>
          <a:graphicData uri="http://schemas.openxmlformats.org/drawingml/2006/table">
            <a:tbl>
              <a:tblPr firstRow="1" bandRow="1">
                <a:tableStyleId>{5C22544A-7EE6-4342-B048-85BDC9FD1C3A}</a:tableStyleId>
              </a:tblPr>
              <a:tblGrid>
                <a:gridCol w="1584176"/>
                <a:gridCol w="7344816"/>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Times New Roman"/>
                        </a:rPr>
                        <a:t>number</a:t>
                      </a:r>
                      <a:r>
                        <a:rPr lang="en-US" sz="1200" b="0" i="0" dirty="0" smtClean="0">
                          <a:solidFill>
                            <a:srgbClr val="000099"/>
                          </a:solidFill>
                          <a:effectLst/>
                          <a:latin typeface="Times New Roman"/>
                        </a:rPr>
                        <a:t> </a:t>
                      </a:r>
                      <a:r>
                        <a:rPr lang="en-US" sz="1200" b="1" i="0" dirty="0" smtClean="0">
                          <a:solidFill>
                            <a:srgbClr val="000099"/>
                          </a:solidFill>
                          <a:effectLst/>
                          <a:latin typeface="Times New Roman"/>
                        </a:rPr>
                        <a:t>number</a:t>
                      </a:r>
                      <a:r>
                        <a:rPr lang="en-US" sz="1200" b="0" i="0" dirty="0" smtClean="0">
                          <a:solidFill>
                            <a:srgbClr val="000099"/>
                          </a:solidFill>
                          <a:effectLst/>
                          <a:latin typeface="Times New Roman"/>
                        </a:rPr>
                        <a:t>(</a:t>
                      </a:r>
                      <a:r>
                        <a:rPr lang="en-US" sz="1200" b="0" i="1" dirty="0" smtClean="0">
                          <a:solidFill>
                            <a:srgbClr val="000099"/>
                          </a:solidFill>
                          <a:effectLst/>
                          <a:latin typeface="Times New Roman"/>
                        </a:rPr>
                        <a:t>object</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r>
                        <a:rPr lang="ru-RU" sz="1100" dirty="0" smtClean="0">
                          <a:solidFill>
                            <a:srgbClr val="009900"/>
                          </a:solidFill>
                        </a:rPr>
                        <a:t>Функция </a:t>
                      </a:r>
                      <a:r>
                        <a:rPr lang="ru-RU" sz="1100" dirty="0" err="1" smtClean="0">
                          <a:solidFill>
                            <a:srgbClr val="009900"/>
                          </a:solidFill>
                        </a:rPr>
                        <a:t>number</a:t>
                      </a:r>
                      <a:r>
                        <a:rPr lang="ru-RU" sz="1100" dirty="0" smtClean="0">
                          <a:solidFill>
                            <a:srgbClr val="009900"/>
                          </a:solidFill>
                        </a:rPr>
                        <a:t> преобразует свой аргумент в число следующим образом:</a:t>
                      </a:r>
                    </a:p>
                    <a:p>
                      <a:pPr marL="171450" indent="-171450">
                        <a:buFont typeface="Arial" pitchFamily="34" charset="0"/>
                        <a:buChar char="•"/>
                      </a:pPr>
                      <a:r>
                        <a:rPr lang="ru-RU" sz="1100" dirty="0" smtClean="0">
                          <a:solidFill>
                            <a:srgbClr val="009900"/>
                          </a:solidFill>
                        </a:rPr>
                        <a:t>строка, образованная необязательным пробельным символом, за которым следует необязательный знак минус, </a:t>
                      </a:r>
                      <a:r>
                        <a:rPr lang="ru-RU" sz="1100" dirty="0" err="1" smtClean="0">
                          <a:solidFill>
                            <a:srgbClr val="009900"/>
                          </a:solidFill>
                        </a:rPr>
                        <a:t>Number</a:t>
                      </a:r>
                      <a:r>
                        <a:rPr lang="ru-RU" sz="1100" dirty="0" smtClean="0">
                          <a:solidFill>
                            <a:srgbClr val="009900"/>
                          </a:solidFill>
                        </a:rPr>
                        <a:t> и пробельный символ, преобразуется в число IEEE 754, ближайшее к математическому значению, представленному этой строкой (в соответствии с правилом округления IEEE 754). Любая другая строка преобразуется в </a:t>
                      </a:r>
                      <a:r>
                        <a:rPr lang="ru-RU" sz="1100" dirty="0" err="1" smtClean="0">
                          <a:solidFill>
                            <a:srgbClr val="009900"/>
                          </a:solidFill>
                        </a:rPr>
                        <a:t>NaN</a:t>
                      </a:r>
                      <a:r>
                        <a:rPr lang="ru-RU" sz="1100" dirty="0" smtClean="0">
                          <a:solidFill>
                            <a:srgbClr val="009900"/>
                          </a:solidFill>
                        </a:rPr>
                        <a:t>.</a:t>
                      </a:r>
                    </a:p>
                    <a:p>
                      <a:pPr marL="171450" indent="-171450">
                        <a:buFont typeface="Arial" pitchFamily="34" charset="0"/>
                        <a:buChar char="•"/>
                      </a:pPr>
                      <a:r>
                        <a:rPr lang="ru-RU" sz="1100" dirty="0" smtClean="0">
                          <a:solidFill>
                            <a:srgbClr val="009900"/>
                          </a:solidFill>
                        </a:rPr>
                        <a:t>булево значение </a:t>
                      </a:r>
                      <a:r>
                        <a:rPr lang="ru-RU" sz="1100" dirty="0" err="1" smtClean="0">
                          <a:solidFill>
                            <a:srgbClr val="009900"/>
                          </a:solidFill>
                        </a:rPr>
                        <a:t>true</a:t>
                      </a:r>
                      <a:r>
                        <a:rPr lang="ru-RU" sz="1100" dirty="0" smtClean="0">
                          <a:solidFill>
                            <a:srgbClr val="009900"/>
                          </a:solidFill>
                        </a:rPr>
                        <a:t> преобразуется в 1, булево значение </a:t>
                      </a:r>
                      <a:r>
                        <a:rPr lang="ru-RU" sz="1100" dirty="0" err="1" smtClean="0">
                          <a:solidFill>
                            <a:srgbClr val="009900"/>
                          </a:solidFill>
                        </a:rPr>
                        <a:t>false</a:t>
                      </a:r>
                      <a:r>
                        <a:rPr lang="ru-RU" sz="1100" dirty="0" smtClean="0">
                          <a:solidFill>
                            <a:srgbClr val="009900"/>
                          </a:solidFill>
                        </a:rPr>
                        <a:t> преобразуется в 0</a:t>
                      </a:r>
                    </a:p>
                    <a:p>
                      <a:pPr marL="171450" indent="-171450">
                        <a:buFont typeface="Arial" pitchFamily="34" charset="0"/>
                        <a:buChar char="•"/>
                      </a:pPr>
                      <a:r>
                        <a:rPr lang="ru-RU" sz="1100" dirty="0" smtClean="0">
                          <a:solidFill>
                            <a:srgbClr val="009900"/>
                          </a:solidFill>
                        </a:rPr>
                        <a:t>набор узлов сперва преобразуется в строку как при вызове функции </a:t>
                      </a:r>
                      <a:r>
                        <a:rPr lang="ru-RU" sz="1100" dirty="0" err="1" smtClean="0">
                          <a:solidFill>
                            <a:srgbClr val="009900"/>
                          </a:solidFill>
                        </a:rPr>
                        <a:t>string</a:t>
                      </a:r>
                      <a:r>
                        <a:rPr lang="ru-RU" sz="1100" dirty="0" smtClean="0">
                          <a:solidFill>
                            <a:srgbClr val="009900"/>
                          </a:solidFill>
                        </a:rPr>
                        <a:t>, а затем преобразуется по тому же алгоритму, что и строковый аргумент</a:t>
                      </a:r>
                    </a:p>
                    <a:p>
                      <a:pPr marL="171450" indent="-171450">
                        <a:buFont typeface="Arial" pitchFamily="34" charset="0"/>
                        <a:buChar char="•"/>
                      </a:pPr>
                      <a:r>
                        <a:rPr lang="ru-RU" sz="1100" dirty="0" smtClean="0">
                          <a:solidFill>
                            <a:srgbClr val="009900"/>
                          </a:solidFill>
                        </a:rPr>
                        <a:t>объект, не соответствующий ни одному из четырех базовых типов, преобразуется в число по алгоритму, специально задаваемому для этого типа</a:t>
                      </a:r>
                    </a:p>
                    <a:p>
                      <a:r>
                        <a:rPr lang="ru-RU" sz="1100" dirty="0" smtClean="0">
                          <a:solidFill>
                            <a:srgbClr val="009900"/>
                          </a:solidFill>
                        </a:rPr>
                        <a:t>Если аргумент отсутствует, то по умолчанию берется набор, содержащий только узел контекста.</a:t>
                      </a:r>
                    </a:p>
                    <a:p>
                      <a:r>
                        <a:rPr lang="ru-RU" sz="1100" dirty="0" smtClean="0">
                          <a:solidFill>
                            <a:srgbClr val="009900"/>
                          </a:solidFill>
                        </a:rPr>
                        <a:t>Замечание: Функция </a:t>
                      </a:r>
                      <a:r>
                        <a:rPr lang="ru-RU" sz="1100" dirty="0" err="1" smtClean="0">
                          <a:solidFill>
                            <a:srgbClr val="009900"/>
                          </a:solidFill>
                        </a:rPr>
                        <a:t>number</a:t>
                      </a:r>
                      <a:r>
                        <a:rPr lang="ru-RU" sz="1100" dirty="0" smtClean="0">
                          <a:solidFill>
                            <a:srgbClr val="009900"/>
                          </a:solidFill>
                        </a:rPr>
                        <a:t> не должна использоваться для преобразования числовых данных, встреченных в каком-либо элементе XML документа, если не известно, что элемент данного типа представляет числовые данные в независимом от языка формате (обычно перед показом пользователю такой элемент переводятся в формат, соответствующий языку). Кроме того, функция </a:t>
                      </a:r>
                      <a:r>
                        <a:rPr lang="ru-RU" sz="1100" dirty="0" err="1" smtClean="0">
                          <a:solidFill>
                            <a:srgbClr val="009900"/>
                          </a:solidFill>
                        </a:rPr>
                        <a:t>number</a:t>
                      </a:r>
                      <a:r>
                        <a:rPr lang="ru-RU" sz="1100" dirty="0" smtClean="0">
                          <a:solidFill>
                            <a:srgbClr val="009900"/>
                          </a:solidFill>
                        </a:rPr>
                        <a:t> не может использоваться, если независимый от языка формат элемента не соответствует синтаксису </a:t>
                      </a:r>
                      <a:r>
                        <a:rPr lang="ru-RU" sz="1100" dirty="0" err="1" smtClean="0">
                          <a:solidFill>
                            <a:srgbClr val="009900"/>
                          </a:solidFill>
                        </a:rPr>
                        <a:t>XPath</a:t>
                      </a:r>
                      <a:r>
                        <a:rPr lang="ru-RU" sz="1100" dirty="0" smtClean="0">
                          <a:solidFill>
                            <a:srgbClr val="009900"/>
                          </a:solidFill>
                        </a:rPr>
                        <a:t> для </a:t>
                      </a:r>
                      <a:r>
                        <a:rPr lang="ru-RU" sz="1100" dirty="0" err="1" smtClean="0">
                          <a:solidFill>
                            <a:srgbClr val="009900"/>
                          </a:solidFill>
                        </a:rPr>
                        <a:t>Number</a:t>
                      </a:r>
                      <a:r>
                        <a:rPr lang="ru-RU" sz="1100" dirty="0" smtClean="0">
                          <a:solidFill>
                            <a:srgbClr val="009900"/>
                          </a:solidFill>
                        </a:rPr>
                        <a:t>.</a:t>
                      </a:r>
                      <a:endParaRPr lang="ru-RU" sz="1100" dirty="0">
                        <a:solidFill>
                          <a:srgbClr val="009900"/>
                        </a:solidFill>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6890"/>
                          </a:solidFill>
                          <a:effectLst/>
                          <a:latin typeface="Times New Roman"/>
                        </a:rPr>
                        <a:t>number</a:t>
                      </a:r>
                      <a:r>
                        <a:rPr lang="en-US" sz="1200" b="0" i="0" dirty="0" smtClean="0">
                          <a:solidFill>
                            <a:srgbClr val="006890"/>
                          </a:solidFill>
                          <a:effectLst/>
                          <a:latin typeface="Times New Roman"/>
                        </a:rPr>
                        <a:t> </a:t>
                      </a:r>
                      <a:r>
                        <a:rPr lang="en-US" sz="1200" b="1" i="0" dirty="0" smtClean="0">
                          <a:solidFill>
                            <a:srgbClr val="006890"/>
                          </a:solidFill>
                          <a:effectLst/>
                          <a:latin typeface="Times New Roman"/>
                        </a:rPr>
                        <a:t>sum</a:t>
                      </a:r>
                      <a:r>
                        <a:rPr lang="en-US" sz="1200" b="0" i="0" dirty="0" smtClean="0">
                          <a:solidFill>
                            <a:srgbClr val="006890"/>
                          </a:solidFill>
                          <a:effectLst/>
                          <a:latin typeface="Times New Roman"/>
                        </a:rPr>
                        <a:t>(</a:t>
                      </a:r>
                      <a:r>
                        <a:rPr lang="en-US" sz="1200" b="0" i="1" dirty="0" smtClean="0">
                          <a:solidFill>
                            <a:srgbClr val="006890"/>
                          </a:solidFill>
                          <a:effectLst/>
                          <a:latin typeface="Times New Roman"/>
                        </a:rPr>
                        <a:t>node-set</a:t>
                      </a:r>
                      <a:r>
                        <a:rPr lang="en-US" sz="1200" b="0" i="0" dirty="0" smtClean="0">
                          <a:solidFill>
                            <a:srgbClr val="006890"/>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0" u="none" strike="noStrike" kern="1200" cap="none" spc="0" normalizeH="0" baseline="0" noProof="0" dirty="0" smtClean="0">
                          <a:ln>
                            <a:noFill/>
                          </a:ln>
                          <a:solidFill>
                            <a:srgbClr val="009900"/>
                          </a:solidFill>
                          <a:effectLst/>
                          <a:uLnTx/>
                          <a:uFillTx/>
                          <a:latin typeface="+mn-lt"/>
                          <a:ea typeface="+mn-ea"/>
                          <a:cs typeface="+mn-cs"/>
                        </a:rPr>
                        <a:t>Функция </a:t>
                      </a:r>
                      <a:r>
                        <a:rPr kumimoji="0" lang="ru-RU" sz="1100" b="0" i="0" u="none" strike="noStrike" kern="1200" cap="none" spc="0" normalizeH="0" baseline="0" noProof="0" dirty="0" err="1" smtClean="0">
                          <a:ln>
                            <a:noFill/>
                          </a:ln>
                          <a:solidFill>
                            <a:srgbClr val="009900"/>
                          </a:solidFill>
                          <a:effectLst/>
                          <a:uLnTx/>
                          <a:uFillTx/>
                          <a:latin typeface="+mn-lt"/>
                          <a:ea typeface="+mn-ea"/>
                          <a:cs typeface="+mn-cs"/>
                        </a:rPr>
                        <a:t>sum</a:t>
                      </a:r>
                      <a:r>
                        <a:rPr kumimoji="0" lang="ru-RU" sz="1100" b="0" i="0" u="none" strike="noStrike" kern="1200" cap="none" spc="0" normalizeH="0" baseline="0" noProof="0" dirty="0" smtClean="0">
                          <a:ln>
                            <a:noFill/>
                          </a:ln>
                          <a:solidFill>
                            <a:srgbClr val="009900"/>
                          </a:solidFill>
                          <a:effectLst/>
                          <a:uLnTx/>
                          <a:uFillTx/>
                          <a:latin typeface="+mn-lt"/>
                          <a:ea typeface="+mn-ea"/>
                          <a:cs typeface="+mn-cs"/>
                        </a:rPr>
                        <a:t> возвращает сумму всех узлов из набора, указанного в аргументе. Перед суммированием строковые значения узлов преобразуются в числа.</a:t>
                      </a:r>
                      <a:endParaRPr kumimoji="0" lang="ru-RU" sz="1100" b="0" i="0" u="none" strike="noStrike" kern="1200" cap="none" spc="0" normalizeH="0" baseline="0" noProof="0" dirty="0">
                        <a:ln>
                          <a:noFill/>
                        </a:ln>
                        <a:solidFill>
                          <a:srgbClr val="009900"/>
                        </a:solidFill>
                        <a:effectLst/>
                        <a:uLnTx/>
                        <a:uFillTx/>
                        <a:latin typeface="+mn-lt"/>
                        <a:ea typeface="+mn-ea"/>
                        <a:cs typeface="+mn-cs"/>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6890"/>
                          </a:solidFill>
                          <a:effectLst/>
                          <a:latin typeface="Times New Roman"/>
                        </a:rPr>
                        <a:t>number</a:t>
                      </a:r>
                      <a:r>
                        <a:rPr lang="en-US" sz="1200" b="0" i="0" dirty="0" smtClean="0">
                          <a:solidFill>
                            <a:srgbClr val="006890"/>
                          </a:solidFill>
                          <a:effectLst/>
                          <a:latin typeface="Times New Roman"/>
                        </a:rPr>
                        <a:t> </a:t>
                      </a:r>
                      <a:r>
                        <a:rPr lang="en-US" sz="1200" b="1" i="0" dirty="0" smtClean="0">
                          <a:solidFill>
                            <a:srgbClr val="006890"/>
                          </a:solidFill>
                          <a:effectLst/>
                          <a:latin typeface="Times New Roman"/>
                        </a:rPr>
                        <a:t>floor</a:t>
                      </a:r>
                      <a:r>
                        <a:rPr lang="en-US" sz="1200" b="0" i="0" dirty="0" smtClean="0">
                          <a:solidFill>
                            <a:srgbClr val="006890"/>
                          </a:solidFill>
                          <a:effectLst/>
                          <a:latin typeface="Times New Roman"/>
                        </a:rPr>
                        <a:t>(</a:t>
                      </a:r>
                      <a:r>
                        <a:rPr lang="en-US" sz="1200" b="0" i="1" dirty="0" smtClean="0">
                          <a:solidFill>
                            <a:srgbClr val="006890"/>
                          </a:solidFill>
                          <a:effectLst/>
                          <a:latin typeface="Times New Roman"/>
                        </a:rPr>
                        <a:t>number</a:t>
                      </a:r>
                      <a:r>
                        <a:rPr lang="en-US" sz="1200" b="0" i="0" dirty="0" smtClean="0">
                          <a:solidFill>
                            <a:srgbClr val="006890"/>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0" u="none" strike="noStrike" kern="1200" cap="none" spc="0" normalizeH="0" baseline="0" noProof="0" dirty="0" smtClean="0">
                          <a:ln>
                            <a:noFill/>
                          </a:ln>
                          <a:solidFill>
                            <a:srgbClr val="009900"/>
                          </a:solidFill>
                          <a:effectLst/>
                          <a:uLnTx/>
                          <a:uFillTx/>
                          <a:latin typeface="+mn-lt"/>
                          <a:ea typeface="+mn-ea"/>
                          <a:cs typeface="+mn-cs"/>
                        </a:rPr>
                        <a:t>Функция </a:t>
                      </a:r>
                      <a:r>
                        <a:rPr kumimoji="0" lang="ru-RU" sz="1100" b="0" i="0" u="none" strike="noStrike" kern="1200" cap="none" spc="0" normalizeH="0" baseline="0" noProof="0" dirty="0" err="1" smtClean="0">
                          <a:ln>
                            <a:noFill/>
                          </a:ln>
                          <a:solidFill>
                            <a:srgbClr val="009900"/>
                          </a:solidFill>
                          <a:effectLst/>
                          <a:uLnTx/>
                          <a:uFillTx/>
                          <a:latin typeface="+mn-lt"/>
                          <a:ea typeface="+mn-ea"/>
                          <a:cs typeface="+mn-cs"/>
                        </a:rPr>
                        <a:t>floor</a:t>
                      </a:r>
                      <a:r>
                        <a:rPr kumimoji="0" lang="ru-RU" sz="1100" b="0" i="0" u="none" strike="noStrike" kern="1200" cap="none" spc="0" normalizeH="0" baseline="0" noProof="0" dirty="0" smtClean="0">
                          <a:ln>
                            <a:noFill/>
                          </a:ln>
                          <a:solidFill>
                            <a:srgbClr val="009900"/>
                          </a:solidFill>
                          <a:effectLst/>
                          <a:uLnTx/>
                          <a:uFillTx/>
                          <a:latin typeface="+mn-lt"/>
                          <a:ea typeface="+mn-ea"/>
                          <a:cs typeface="+mn-cs"/>
                        </a:rPr>
                        <a:t> возвращает наибольшее число (ближайшее к положительной бесконечности), которое не превышает значение представленного аргумента и является целым.</a:t>
                      </a:r>
                    </a:p>
                  </a:txBody>
                  <a:tcPr/>
                </a:tc>
              </a:tr>
            </a:tbl>
          </a:graphicData>
        </a:graphic>
      </p:graphicFrame>
    </p:spTree>
    <p:extLst>
      <p:ext uri="{BB962C8B-B14F-4D97-AF65-F5344CB8AC3E}">
        <p14:creationId xmlns:p14="http://schemas.microsoft.com/office/powerpoint/2010/main" val="4041547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7"/>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чисел</a:t>
            </a:r>
          </a:p>
        </p:txBody>
      </p:sp>
      <p:graphicFrame>
        <p:nvGraphicFramePr>
          <p:cNvPr id="20" name="Таблица 19"/>
          <p:cNvGraphicFramePr>
            <a:graphicFrameLocks noGrp="1"/>
          </p:cNvGraphicFramePr>
          <p:nvPr>
            <p:extLst>
              <p:ext uri="{D42A27DB-BD31-4B8C-83A1-F6EECF244321}">
                <p14:modId xmlns:p14="http://schemas.microsoft.com/office/powerpoint/2010/main" val="552458942"/>
              </p:ext>
            </p:extLst>
          </p:nvPr>
        </p:nvGraphicFramePr>
        <p:xfrm>
          <a:off x="107504" y="483518"/>
          <a:ext cx="8928992" cy="2331720"/>
        </p:xfrm>
        <a:graphic>
          <a:graphicData uri="http://schemas.openxmlformats.org/drawingml/2006/table">
            <a:tbl>
              <a:tblPr firstRow="1" bandRow="1">
                <a:tableStyleId>{5C22544A-7EE6-4342-B048-85BDC9FD1C3A}</a:tableStyleId>
              </a:tblPr>
              <a:tblGrid>
                <a:gridCol w="1512168"/>
                <a:gridCol w="7416824"/>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6890"/>
                          </a:solidFill>
                          <a:effectLst/>
                          <a:latin typeface="Times New Roman"/>
                        </a:rPr>
                        <a:t>number</a:t>
                      </a:r>
                      <a:r>
                        <a:rPr lang="en-US" sz="1200" b="0" i="0" dirty="0" smtClean="0">
                          <a:solidFill>
                            <a:srgbClr val="006890"/>
                          </a:solidFill>
                          <a:effectLst/>
                          <a:latin typeface="Times New Roman"/>
                        </a:rPr>
                        <a:t> </a:t>
                      </a:r>
                      <a:r>
                        <a:rPr lang="en-US" sz="1200" b="1" i="0" dirty="0" smtClean="0">
                          <a:solidFill>
                            <a:srgbClr val="006890"/>
                          </a:solidFill>
                          <a:effectLst/>
                          <a:latin typeface="Times New Roman"/>
                        </a:rPr>
                        <a:t>ceiling</a:t>
                      </a:r>
                      <a:r>
                        <a:rPr lang="en-US" sz="1200" b="0" i="0" dirty="0" smtClean="0">
                          <a:solidFill>
                            <a:srgbClr val="006890"/>
                          </a:solidFill>
                          <a:effectLst/>
                          <a:latin typeface="Times New Roman"/>
                        </a:rPr>
                        <a:t>(</a:t>
                      </a:r>
                      <a:r>
                        <a:rPr lang="en-US" sz="1200" b="0" i="1" dirty="0" smtClean="0">
                          <a:solidFill>
                            <a:srgbClr val="006890"/>
                          </a:solidFill>
                          <a:effectLst/>
                          <a:latin typeface="Times New Roman"/>
                        </a:rPr>
                        <a:t>number</a:t>
                      </a:r>
                      <a:r>
                        <a:rPr lang="en-US" sz="1200" b="0" i="0" dirty="0" smtClean="0">
                          <a:solidFill>
                            <a:srgbClr val="006890"/>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0" u="none" strike="noStrike" kern="1200" cap="none" spc="0" normalizeH="0" baseline="0" noProof="0" dirty="0" smtClean="0">
                          <a:ln>
                            <a:noFill/>
                          </a:ln>
                          <a:solidFill>
                            <a:srgbClr val="009900"/>
                          </a:solidFill>
                          <a:effectLst/>
                          <a:uLnTx/>
                          <a:uFillTx/>
                          <a:latin typeface="+mn-lt"/>
                          <a:ea typeface="+mn-ea"/>
                          <a:cs typeface="+mn-cs"/>
                        </a:rPr>
                        <a:t>Функция </a:t>
                      </a:r>
                      <a:r>
                        <a:rPr kumimoji="0" lang="ru-RU" sz="1100" b="0" i="0" u="none" strike="noStrike" kern="1200" cap="none" spc="0" normalizeH="0" baseline="0" noProof="0" dirty="0" err="1" smtClean="0">
                          <a:ln>
                            <a:noFill/>
                          </a:ln>
                          <a:solidFill>
                            <a:srgbClr val="009900"/>
                          </a:solidFill>
                          <a:effectLst/>
                          <a:uLnTx/>
                          <a:uFillTx/>
                          <a:latin typeface="+mn-lt"/>
                          <a:ea typeface="+mn-ea"/>
                          <a:cs typeface="+mn-cs"/>
                        </a:rPr>
                        <a:t>ceiling</a:t>
                      </a:r>
                      <a:r>
                        <a:rPr kumimoji="0" lang="ru-RU" sz="1100" b="0" i="0" u="none" strike="noStrike" kern="1200" cap="none" spc="0" normalizeH="0" baseline="0" noProof="0" dirty="0" smtClean="0">
                          <a:ln>
                            <a:noFill/>
                          </a:ln>
                          <a:solidFill>
                            <a:srgbClr val="009900"/>
                          </a:solidFill>
                          <a:effectLst/>
                          <a:uLnTx/>
                          <a:uFillTx/>
                          <a:latin typeface="+mn-lt"/>
                          <a:ea typeface="+mn-ea"/>
                          <a:cs typeface="+mn-cs"/>
                        </a:rPr>
                        <a:t> возвращает наименьшее число (ближайшее в отрицательной бесконечности), которое не меньше значения представленного аргумента и является целым.</a:t>
                      </a:r>
                      <a:endParaRPr kumimoji="0" lang="ru-RU" sz="1100" b="0" i="0" u="none" strike="noStrike" kern="1200" cap="none" spc="0" normalizeH="0" baseline="0" noProof="0" dirty="0">
                        <a:ln>
                          <a:noFill/>
                        </a:ln>
                        <a:solidFill>
                          <a:srgbClr val="009900"/>
                        </a:solidFill>
                        <a:effectLst/>
                        <a:uLnTx/>
                        <a:uFillTx/>
                        <a:latin typeface="+mn-lt"/>
                        <a:ea typeface="+mn-ea"/>
                        <a:cs typeface="+mn-cs"/>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6890"/>
                          </a:solidFill>
                          <a:effectLst/>
                          <a:latin typeface="Times New Roman"/>
                        </a:rPr>
                        <a:t>number</a:t>
                      </a:r>
                      <a:r>
                        <a:rPr lang="en-US" sz="1200" b="0" i="0" dirty="0" smtClean="0">
                          <a:solidFill>
                            <a:srgbClr val="006890"/>
                          </a:solidFill>
                          <a:effectLst/>
                          <a:latin typeface="Times New Roman"/>
                        </a:rPr>
                        <a:t> </a:t>
                      </a:r>
                      <a:r>
                        <a:rPr lang="en-US" sz="1200" b="1" i="0" dirty="0" smtClean="0">
                          <a:solidFill>
                            <a:srgbClr val="006890"/>
                          </a:solidFill>
                          <a:effectLst/>
                          <a:latin typeface="Times New Roman"/>
                        </a:rPr>
                        <a:t>round</a:t>
                      </a:r>
                      <a:r>
                        <a:rPr lang="en-US" sz="1200" b="0" i="0" dirty="0" smtClean="0">
                          <a:solidFill>
                            <a:srgbClr val="006890"/>
                          </a:solidFill>
                          <a:effectLst/>
                          <a:latin typeface="Times New Roman"/>
                        </a:rPr>
                        <a:t>(</a:t>
                      </a:r>
                      <a:r>
                        <a:rPr lang="en-US" sz="1200" b="0" i="1" dirty="0" smtClean="0">
                          <a:solidFill>
                            <a:srgbClr val="006890"/>
                          </a:solidFill>
                          <a:effectLst/>
                          <a:latin typeface="Times New Roman"/>
                        </a:rPr>
                        <a:t>number</a:t>
                      </a:r>
                      <a:r>
                        <a:rPr lang="en-US" sz="1200" b="0" i="0" dirty="0" smtClean="0">
                          <a:solidFill>
                            <a:srgbClr val="006890"/>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0" u="none" strike="noStrike" kern="1200" cap="none" spc="0" normalizeH="0" baseline="0" noProof="0" dirty="0" smtClean="0">
                          <a:ln>
                            <a:noFill/>
                          </a:ln>
                          <a:solidFill>
                            <a:srgbClr val="009900"/>
                          </a:solidFill>
                          <a:effectLst/>
                          <a:uLnTx/>
                          <a:uFillTx/>
                          <a:latin typeface="+mn-lt"/>
                          <a:ea typeface="+mn-ea"/>
                          <a:cs typeface="+mn-cs"/>
                        </a:rPr>
                        <a:t>Функция </a:t>
                      </a:r>
                      <a:r>
                        <a:rPr kumimoji="0" lang="ru-RU" sz="1100" b="0" i="0" u="none" strike="noStrike" kern="1200" cap="none" spc="0" normalizeH="0" baseline="0" noProof="0" dirty="0" err="1" smtClean="0">
                          <a:ln>
                            <a:noFill/>
                          </a:ln>
                          <a:solidFill>
                            <a:srgbClr val="009900"/>
                          </a:solidFill>
                          <a:effectLst/>
                          <a:uLnTx/>
                          <a:uFillTx/>
                          <a:latin typeface="+mn-lt"/>
                          <a:ea typeface="+mn-ea"/>
                          <a:cs typeface="+mn-cs"/>
                        </a:rPr>
                        <a:t>round</a:t>
                      </a:r>
                      <a:r>
                        <a:rPr kumimoji="0" lang="ru-RU" sz="1100" b="0" i="0" u="none" strike="noStrike" kern="1200" cap="none" spc="0" normalizeH="0" baseline="0" noProof="0" dirty="0" smtClean="0">
                          <a:ln>
                            <a:noFill/>
                          </a:ln>
                          <a:solidFill>
                            <a:srgbClr val="009900"/>
                          </a:solidFill>
                          <a:effectLst/>
                          <a:uLnTx/>
                          <a:uFillTx/>
                          <a:latin typeface="+mn-lt"/>
                          <a:ea typeface="+mn-ea"/>
                          <a:cs typeface="+mn-cs"/>
                        </a:rPr>
                        <a:t> возвращает целое число, ближайшее к значению аргумента. Если таких чисел два, то возвращается то из них, которое ближе к положительной бесконечности. Если аргументом является </a:t>
                      </a:r>
                      <a:r>
                        <a:rPr kumimoji="0" lang="ru-RU" sz="1100" b="0" i="0" u="none" strike="noStrike" kern="1200" cap="none" spc="0" normalizeH="0" baseline="0" noProof="0" dirty="0" err="1" smtClean="0">
                          <a:ln>
                            <a:noFill/>
                          </a:ln>
                          <a:solidFill>
                            <a:srgbClr val="009900"/>
                          </a:solidFill>
                          <a:effectLst/>
                          <a:uLnTx/>
                          <a:uFillTx/>
                          <a:latin typeface="+mn-lt"/>
                          <a:ea typeface="+mn-ea"/>
                          <a:cs typeface="+mn-cs"/>
                        </a:rPr>
                        <a:t>NaN</a:t>
                      </a:r>
                      <a:r>
                        <a:rPr kumimoji="0" lang="ru-RU" sz="1100" b="0" i="0" u="none" strike="noStrike" kern="1200" cap="none" spc="0" normalizeH="0" baseline="0" noProof="0" dirty="0" smtClean="0">
                          <a:ln>
                            <a:noFill/>
                          </a:ln>
                          <a:solidFill>
                            <a:srgbClr val="009900"/>
                          </a:solidFill>
                          <a:effectLst/>
                          <a:uLnTx/>
                          <a:uFillTx/>
                          <a:latin typeface="+mn-lt"/>
                          <a:ea typeface="+mn-ea"/>
                          <a:cs typeface="+mn-cs"/>
                        </a:rPr>
                        <a:t>, функция возвращает </a:t>
                      </a:r>
                      <a:r>
                        <a:rPr kumimoji="0" lang="ru-RU" sz="1100" b="0" i="0" u="none" strike="noStrike" kern="1200" cap="none" spc="0" normalizeH="0" baseline="0" noProof="0" dirty="0" err="1" smtClean="0">
                          <a:ln>
                            <a:noFill/>
                          </a:ln>
                          <a:solidFill>
                            <a:srgbClr val="009900"/>
                          </a:solidFill>
                          <a:effectLst/>
                          <a:uLnTx/>
                          <a:uFillTx/>
                          <a:latin typeface="+mn-lt"/>
                          <a:ea typeface="+mn-ea"/>
                          <a:cs typeface="+mn-cs"/>
                        </a:rPr>
                        <a:t>NaN</a:t>
                      </a:r>
                      <a:r>
                        <a:rPr kumimoji="0" lang="ru-RU" sz="1100" b="0" i="0" u="none" strike="noStrike" kern="1200" cap="none" spc="0" normalizeH="0" baseline="0" noProof="0" dirty="0" smtClean="0">
                          <a:ln>
                            <a:noFill/>
                          </a:ln>
                          <a:solidFill>
                            <a:srgbClr val="009900"/>
                          </a:solidFill>
                          <a:effectLst/>
                          <a:uLnTx/>
                          <a:uFillTx/>
                          <a:latin typeface="+mn-lt"/>
                          <a:ea typeface="+mn-ea"/>
                          <a:cs typeface="+mn-cs"/>
                        </a:rPr>
                        <a:t>. Если аргументом является положительная бесконечность, возвращается положительная бесконечность. Если аргументом является отрицательная бесконечность, возвращается отрицательная бесконечность. Если аргументом является положительный нуль, функция возвращает положительный нуль. Если аргументом является отрицательный нуль, функция возвращает отрицательный нуль. Если аргумент меньше нуля, но больше или равен -0.5, возвращается отрицательный нуль.</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100" b="0" i="0" u="none" strike="noStrike" kern="1200" cap="none" spc="0" normalizeH="0" baseline="0" noProof="0" dirty="0" smtClean="0">
                          <a:ln>
                            <a:noFill/>
                          </a:ln>
                          <a:solidFill>
                            <a:srgbClr val="009900"/>
                          </a:solidFill>
                          <a:effectLst/>
                          <a:uLnTx/>
                          <a:uFillTx/>
                          <a:latin typeface="+mn-lt"/>
                          <a:ea typeface="+mn-ea"/>
                          <a:cs typeface="+mn-cs"/>
                        </a:rPr>
                        <a:t>Замечание: В последних двух случаях вызов функции </a:t>
                      </a:r>
                      <a:r>
                        <a:rPr kumimoji="0" lang="ru-RU" sz="1100" b="0" i="0" u="none" strike="noStrike" kern="1200" cap="none" spc="0" normalizeH="0" baseline="0" noProof="0" dirty="0" err="1" smtClean="0">
                          <a:ln>
                            <a:noFill/>
                          </a:ln>
                          <a:solidFill>
                            <a:srgbClr val="009900"/>
                          </a:solidFill>
                          <a:effectLst/>
                          <a:uLnTx/>
                          <a:uFillTx/>
                          <a:latin typeface="+mn-lt"/>
                          <a:ea typeface="+mn-ea"/>
                          <a:cs typeface="+mn-cs"/>
                        </a:rPr>
                        <a:t>round</a:t>
                      </a:r>
                      <a:r>
                        <a:rPr kumimoji="0" lang="ru-RU" sz="1100" b="0" i="0" u="none" strike="noStrike" kern="1200" cap="none" spc="0" normalizeH="0" baseline="0" noProof="0" dirty="0" smtClean="0">
                          <a:ln>
                            <a:noFill/>
                          </a:ln>
                          <a:solidFill>
                            <a:srgbClr val="009900"/>
                          </a:solidFill>
                          <a:effectLst/>
                          <a:uLnTx/>
                          <a:uFillTx/>
                          <a:latin typeface="+mn-lt"/>
                          <a:ea typeface="+mn-ea"/>
                          <a:cs typeface="+mn-cs"/>
                        </a:rPr>
                        <a:t> имеет иной результат, чем добавление 0.5 и последующий вызов функции </a:t>
                      </a:r>
                      <a:r>
                        <a:rPr kumimoji="0" lang="ru-RU" sz="1100" b="0" i="0" u="none" strike="noStrike" kern="1200" cap="none" spc="0" normalizeH="0" baseline="0" noProof="0" dirty="0" err="1" smtClean="0">
                          <a:ln>
                            <a:noFill/>
                          </a:ln>
                          <a:solidFill>
                            <a:srgbClr val="009900"/>
                          </a:solidFill>
                          <a:effectLst/>
                          <a:uLnTx/>
                          <a:uFillTx/>
                          <a:latin typeface="+mn-lt"/>
                          <a:ea typeface="+mn-ea"/>
                          <a:cs typeface="+mn-cs"/>
                        </a:rPr>
                        <a:t>floor</a:t>
                      </a:r>
                      <a:r>
                        <a:rPr kumimoji="0" lang="ru-RU" sz="1100" b="0" i="0" u="none" strike="noStrike" kern="1200" cap="none" spc="0" normalizeH="0" baseline="0" noProof="0" dirty="0" smtClean="0">
                          <a:ln>
                            <a:noFill/>
                          </a:ln>
                          <a:solidFill>
                            <a:srgbClr val="009900"/>
                          </a:solidFill>
                          <a:effectLst/>
                          <a:uLnTx/>
                          <a:uFillTx/>
                          <a:latin typeface="+mn-lt"/>
                          <a:ea typeface="+mn-ea"/>
                          <a:cs typeface="+mn-cs"/>
                        </a:rPr>
                        <a:t>.</a:t>
                      </a:r>
                    </a:p>
                  </a:txBody>
                  <a:tcPr/>
                </a:tc>
              </a:tr>
            </a:tbl>
          </a:graphicData>
        </a:graphic>
      </p:graphicFrame>
    </p:spTree>
    <p:extLst>
      <p:ext uri="{BB962C8B-B14F-4D97-AF65-F5344CB8AC3E}">
        <p14:creationId xmlns:p14="http://schemas.microsoft.com/office/powerpoint/2010/main" val="419048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8"/>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Примеры</a:t>
            </a:r>
            <a:endParaRPr lang="ru-RU" sz="2000" b="1" dirty="0">
              <a:solidFill>
                <a:srgbClr val="000099"/>
              </a:solidFill>
            </a:endParaRPr>
          </a:p>
        </p:txBody>
      </p:sp>
      <p:sp>
        <p:nvSpPr>
          <p:cNvPr id="9" name="Прямоугольник 8"/>
          <p:cNvSpPr/>
          <p:nvPr/>
        </p:nvSpPr>
        <p:spPr>
          <a:xfrm>
            <a:off x="0" y="461859"/>
            <a:ext cx="5400600" cy="4247317"/>
          </a:xfrm>
          <a:prstGeom prst="rect">
            <a:avLst/>
          </a:prstGeom>
        </p:spPr>
        <p:txBody>
          <a:bodyPr wrap="square">
            <a:spAutoFit/>
          </a:bodyPr>
          <a:lstStyle/>
          <a:p>
            <a:pPr lvl="0" algn="just"/>
            <a:r>
              <a:rPr lang="en-US" sz="900" b="1" dirty="0">
                <a:solidFill>
                  <a:srgbClr val="000099"/>
                </a:solidFill>
              </a:rPr>
              <a:t>&lt;library&gt;</a:t>
            </a:r>
          </a:p>
          <a:p>
            <a:pPr lvl="0" algn="just"/>
            <a:r>
              <a:rPr lang="en-US" sz="900" dirty="0">
                <a:solidFill>
                  <a:srgbClr val="000099"/>
                </a:solidFill>
              </a:rPr>
              <a:t>         </a:t>
            </a:r>
            <a:r>
              <a:rPr lang="en-US" sz="900" b="1" dirty="0">
                <a:solidFill>
                  <a:srgbClr val="000099"/>
                </a:solidFill>
              </a:rPr>
              <a:t>&lt;book </a:t>
            </a:r>
            <a:r>
              <a:rPr lang="en-US" sz="900" b="1" dirty="0" err="1">
                <a:solidFill>
                  <a:srgbClr val="009900"/>
                </a:solidFill>
              </a:rPr>
              <a:t>idb</a:t>
            </a:r>
            <a:r>
              <a:rPr lang="en-US" sz="900" dirty="0">
                <a:solidFill>
                  <a:srgbClr val="000099"/>
                </a:solidFill>
              </a:rPr>
              <a:t>="1"</a:t>
            </a:r>
            <a:r>
              <a:rPr lang="en-US" sz="900" b="1" dirty="0">
                <a:solidFill>
                  <a:srgbClr val="000099"/>
                </a:solidFill>
              </a:rPr>
              <a:t>&gt;</a:t>
            </a:r>
          </a:p>
          <a:p>
            <a:pPr lvl="0" algn="just"/>
            <a:r>
              <a:rPr lang="en-US" sz="900" dirty="0">
                <a:solidFill>
                  <a:srgbClr val="000099"/>
                </a:solidFill>
              </a:rPr>
              <a:t>               </a:t>
            </a:r>
            <a:r>
              <a:rPr lang="en-US" sz="900" b="1" dirty="0">
                <a:solidFill>
                  <a:srgbClr val="000099"/>
                </a:solidFill>
              </a:rPr>
              <a:t>&lt;title&gt;</a:t>
            </a:r>
            <a:r>
              <a:rPr lang="en-US" sz="900" dirty="0">
                <a:solidFill>
                  <a:srgbClr val="000099"/>
                </a:solidFill>
              </a:rPr>
              <a:t>The Adventures of Huckleberry Finn</a:t>
            </a:r>
            <a:r>
              <a:rPr lang="en-US" sz="900" b="1" dirty="0">
                <a:solidFill>
                  <a:srgbClr val="000099"/>
                </a:solidFill>
              </a:rPr>
              <a:t>&lt;/title&gt;</a:t>
            </a:r>
          </a:p>
          <a:p>
            <a:pPr lvl="0" algn="just"/>
            <a:r>
              <a:rPr lang="en-US" sz="900" dirty="0">
                <a:solidFill>
                  <a:srgbClr val="000099"/>
                </a:solidFill>
              </a:rPr>
              <a:t>               </a:t>
            </a:r>
            <a:r>
              <a:rPr lang="en-US" sz="900" b="1" dirty="0">
                <a:solidFill>
                  <a:srgbClr val="000099"/>
                </a:solidFill>
              </a:rPr>
              <a:t>&lt;author </a:t>
            </a:r>
            <a:r>
              <a:rPr lang="en-US" sz="900" b="1" dirty="0">
                <a:solidFill>
                  <a:srgbClr val="009900"/>
                </a:solidFill>
              </a:rPr>
              <a:t>Born</a:t>
            </a:r>
            <a:r>
              <a:rPr lang="en-US" sz="900" dirty="0">
                <a:solidFill>
                  <a:srgbClr val="000099"/>
                </a:solidFill>
              </a:rPr>
              <a:t>="1835"&gt;Mark Twain</a:t>
            </a:r>
            <a:r>
              <a:rPr lang="en-US" sz="900" b="1" dirty="0">
                <a:solidFill>
                  <a:srgbClr val="000099"/>
                </a:solidFill>
              </a:rPr>
              <a:t>&lt;/author&gt;</a:t>
            </a:r>
          </a:p>
          <a:p>
            <a:pPr lvl="0" algn="just"/>
            <a:r>
              <a:rPr lang="en-US" sz="900" dirty="0">
                <a:solidFill>
                  <a:srgbClr val="000099"/>
                </a:solidFill>
              </a:rPr>
              <a:t>               </a:t>
            </a:r>
            <a:r>
              <a:rPr lang="en-US" sz="900" b="1" dirty="0">
                <a:solidFill>
                  <a:srgbClr val="000099"/>
                </a:solidFill>
              </a:rPr>
              <a:t>&lt;pages&gt;</a:t>
            </a:r>
            <a:r>
              <a:rPr lang="en-US" sz="900" dirty="0">
                <a:solidFill>
                  <a:srgbClr val="000099"/>
                </a:solidFill>
              </a:rPr>
              <a:t>298</a:t>
            </a:r>
            <a:r>
              <a:rPr lang="en-US" sz="900" b="1" dirty="0">
                <a:solidFill>
                  <a:srgbClr val="000099"/>
                </a:solidFill>
              </a:rPr>
              <a:t>&lt;/pages&gt;</a:t>
            </a:r>
          </a:p>
          <a:p>
            <a:pPr lvl="0" algn="just"/>
            <a:r>
              <a:rPr lang="en-US" sz="900" b="1" dirty="0">
                <a:solidFill>
                  <a:srgbClr val="000099"/>
                </a:solidFill>
              </a:rPr>
              <a:t>         &lt;/book&gt;</a:t>
            </a:r>
          </a:p>
          <a:p>
            <a:pPr lvl="0" algn="just"/>
            <a:r>
              <a:rPr lang="en-US" sz="900" b="1" dirty="0">
                <a:solidFill>
                  <a:srgbClr val="000099"/>
                </a:solidFill>
              </a:rPr>
              <a:t>         &lt;book </a:t>
            </a:r>
            <a:r>
              <a:rPr lang="en-US" sz="900" b="1" dirty="0" err="1">
                <a:solidFill>
                  <a:srgbClr val="009900"/>
                </a:solidFill>
              </a:rPr>
              <a:t>idb</a:t>
            </a:r>
            <a:r>
              <a:rPr lang="en-US" sz="900" dirty="0">
                <a:solidFill>
                  <a:srgbClr val="000099"/>
                </a:solidFill>
              </a:rPr>
              <a:t>="2"</a:t>
            </a:r>
            <a:r>
              <a:rPr lang="en-US" sz="900" b="1" dirty="0">
                <a:solidFill>
                  <a:srgbClr val="000099"/>
                </a:solidFill>
              </a:rPr>
              <a:t>&gt;</a:t>
            </a:r>
          </a:p>
          <a:p>
            <a:pPr lvl="0" algn="just"/>
            <a:r>
              <a:rPr lang="en-US" sz="900" b="1" dirty="0">
                <a:solidFill>
                  <a:srgbClr val="000099"/>
                </a:solidFill>
              </a:rPr>
              <a:t>               &lt;title&gt;</a:t>
            </a:r>
            <a:r>
              <a:rPr lang="en-US" sz="900" dirty="0">
                <a:solidFill>
                  <a:srgbClr val="000099"/>
                </a:solidFill>
              </a:rPr>
              <a:t>Leaves of Grass</a:t>
            </a:r>
            <a:r>
              <a:rPr lang="en-US" sz="900" b="1" dirty="0">
                <a:solidFill>
                  <a:srgbClr val="000099"/>
                </a:solidFill>
              </a:rPr>
              <a:t>&lt;/title&gt;</a:t>
            </a:r>
          </a:p>
          <a:p>
            <a:pPr lvl="0" algn="just"/>
            <a:r>
              <a:rPr lang="en-US" sz="900" dirty="0">
                <a:solidFill>
                  <a:srgbClr val="000099"/>
                </a:solidFill>
              </a:rPr>
              <a:t>               </a:t>
            </a:r>
            <a:r>
              <a:rPr lang="en-US" sz="900" b="1" dirty="0">
                <a:solidFill>
                  <a:srgbClr val="000099"/>
                </a:solidFill>
              </a:rPr>
              <a:t>&lt;author&gt;</a:t>
            </a:r>
            <a:r>
              <a:rPr lang="en-US" sz="900" dirty="0">
                <a:solidFill>
                  <a:srgbClr val="000099"/>
                </a:solidFill>
              </a:rPr>
              <a:t>Walt Whitman</a:t>
            </a:r>
            <a:r>
              <a:rPr lang="en-US" sz="900" b="1" dirty="0">
                <a:solidFill>
                  <a:srgbClr val="000099"/>
                </a:solidFill>
              </a:rPr>
              <a:t>&lt;/author&gt;</a:t>
            </a:r>
          </a:p>
          <a:p>
            <a:pPr lvl="0" algn="just"/>
            <a:r>
              <a:rPr lang="en-US" sz="900" dirty="0">
                <a:solidFill>
                  <a:srgbClr val="000099"/>
                </a:solidFill>
              </a:rPr>
              <a:t>               </a:t>
            </a:r>
            <a:r>
              <a:rPr lang="en-US" sz="900" b="1" dirty="0">
                <a:solidFill>
                  <a:srgbClr val="000099"/>
                </a:solidFill>
              </a:rPr>
              <a:t>&lt;pages&gt;</a:t>
            </a:r>
            <a:r>
              <a:rPr lang="en-US" sz="900" dirty="0">
                <a:solidFill>
                  <a:srgbClr val="000099"/>
                </a:solidFill>
              </a:rPr>
              <a:t>462</a:t>
            </a:r>
            <a:r>
              <a:rPr lang="en-US" sz="900" b="1" dirty="0">
                <a:solidFill>
                  <a:srgbClr val="000099"/>
                </a:solidFill>
              </a:rPr>
              <a:t>&lt;/pages&gt;</a:t>
            </a:r>
          </a:p>
          <a:p>
            <a:pPr lvl="0" algn="just"/>
            <a:r>
              <a:rPr lang="en-US" sz="900" dirty="0">
                <a:solidFill>
                  <a:srgbClr val="000099"/>
                </a:solidFill>
              </a:rPr>
              <a:t>         </a:t>
            </a:r>
            <a:r>
              <a:rPr lang="en-US" sz="900" b="1" dirty="0">
                <a:solidFill>
                  <a:srgbClr val="000099"/>
                </a:solidFill>
              </a:rPr>
              <a:t>&lt;/book&gt;</a:t>
            </a:r>
          </a:p>
          <a:p>
            <a:pPr lvl="0" algn="just"/>
            <a:r>
              <a:rPr lang="en-US" sz="900" dirty="0">
                <a:solidFill>
                  <a:srgbClr val="000099"/>
                </a:solidFill>
              </a:rPr>
              <a:t>         </a:t>
            </a:r>
            <a:r>
              <a:rPr lang="en-US" sz="900" b="1" dirty="0">
                <a:solidFill>
                  <a:srgbClr val="000099"/>
                </a:solidFill>
              </a:rPr>
              <a:t>&lt;book </a:t>
            </a:r>
            <a:r>
              <a:rPr lang="en-US" sz="900" b="1" dirty="0" err="1">
                <a:solidFill>
                  <a:srgbClr val="009900"/>
                </a:solidFill>
              </a:rPr>
              <a:t>idb</a:t>
            </a:r>
            <a:r>
              <a:rPr lang="en-US" sz="900" dirty="0">
                <a:solidFill>
                  <a:srgbClr val="000099"/>
                </a:solidFill>
              </a:rPr>
              <a:t>="3"</a:t>
            </a:r>
            <a:r>
              <a:rPr lang="en-US" sz="900" b="1" dirty="0">
                <a:solidFill>
                  <a:srgbClr val="000099"/>
                </a:solidFill>
              </a:rPr>
              <a:t>&gt;</a:t>
            </a:r>
          </a:p>
          <a:p>
            <a:pPr lvl="0" algn="just"/>
            <a:r>
              <a:rPr lang="en-US" sz="900" dirty="0">
                <a:solidFill>
                  <a:srgbClr val="000099"/>
                </a:solidFill>
              </a:rPr>
              <a:t>               </a:t>
            </a:r>
            <a:r>
              <a:rPr lang="en-US" sz="900" b="1" dirty="0">
                <a:solidFill>
                  <a:srgbClr val="000099"/>
                </a:solidFill>
              </a:rPr>
              <a:t>&lt;title&gt;</a:t>
            </a:r>
            <a:r>
              <a:rPr lang="en-US" sz="900" dirty="0">
                <a:solidFill>
                  <a:srgbClr val="000099"/>
                </a:solidFill>
              </a:rPr>
              <a:t>The Marble Faun</a:t>
            </a:r>
            <a:r>
              <a:rPr lang="en-US" sz="900" b="1" dirty="0">
                <a:solidFill>
                  <a:srgbClr val="000099"/>
                </a:solidFill>
              </a:rPr>
              <a:t>&lt;/title&gt;</a:t>
            </a:r>
          </a:p>
          <a:p>
            <a:pPr lvl="0" algn="just"/>
            <a:r>
              <a:rPr lang="en-US" sz="900" dirty="0">
                <a:solidFill>
                  <a:srgbClr val="000099"/>
                </a:solidFill>
              </a:rPr>
              <a:t>               </a:t>
            </a:r>
            <a:r>
              <a:rPr lang="en-US" sz="900" b="1" dirty="0">
                <a:solidFill>
                  <a:srgbClr val="000099"/>
                </a:solidFill>
              </a:rPr>
              <a:t>&lt;author&gt;</a:t>
            </a:r>
            <a:r>
              <a:rPr lang="en-US" sz="900" dirty="0">
                <a:solidFill>
                  <a:srgbClr val="000099"/>
                </a:solidFill>
              </a:rPr>
              <a:t>Nathaniel Hawthorne</a:t>
            </a:r>
            <a:r>
              <a:rPr lang="en-US" sz="900" b="1" dirty="0">
                <a:solidFill>
                  <a:srgbClr val="000099"/>
                </a:solidFill>
              </a:rPr>
              <a:t>&lt;/author&gt;</a:t>
            </a:r>
          </a:p>
          <a:p>
            <a:pPr lvl="0" algn="just"/>
            <a:r>
              <a:rPr lang="en-US" sz="900" dirty="0">
                <a:solidFill>
                  <a:srgbClr val="000099"/>
                </a:solidFill>
              </a:rPr>
              <a:t>               </a:t>
            </a:r>
            <a:r>
              <a:rPr lang="en-US" sz="900" b="1" dirty="0">
                <a:solidFill>
                  <a:srgbClr val="000099"/>
                </a:solidFill>
              </a:rPr>
              <a:t>&lt;pages&gt;</a:t>
            </a:r>
            <a:r>
              <a:rPr lang="en-US" sz="900" dirty="0">
                <a:solidFill>
                  <a:srgbClr val="000099"/>
                </a:solidFill>
              </a:rPr>
              <a:t>473</a:t>
            </a:r>
            <a:r>
              <a:rPr lang="en-US" sz="900" b="1" dirty="0">
                <a:solidFill>
                  <a:srgbClr val="000099"/>
                </a:solidFill>
              </a:rPr>
              <a:t>&lt;/pages&gt;</a:t>
            </a:r>
          </a:p>
          <a:p>
            <a:pPr lvl="0" algn="just"/>
            <a:r>
              <a:rPr lang="en-US" sz="900" dirty="0">
                <a:solidFill>
                  <a:srgbClr val="000099"/>
                </a:solidFill>
              </a:rPr>
              <a:t>         </a:t>
            </a:r>
            <a:r>
              <a:rPr lang="en-US" sz="900" b="1" dirty="0">
                <a:solidFill>
                  <a:srgbClr val="000099"/>
                </a:solidFill>
              </a:rPr>
              <a:t>&lt;/book&gt;</a:t>
            </a:r>
          </a:p>
          <a:p>
            <a:pPr lvl="0" algn="just"/>
            <a:r>
              <a:rPr lang="en-US" sz="900" dirty="0">
                <a:solidFill>
                  <a:srgbClr val="000099"/>
                </a:solidFill>
              </a:rPr>
              <a:t>         </a:t>
            </a:r>
            <a:r>
              <a:rPr lang="en-US" sz="900" b="1" dirty="0">
                <a:solidFill>
                  <a:srgbClr val="000099"/>
                </a:solidFill>
              </a:rPr>
              <a:t>&lt;person </a:t>
            </a:r>
            <a:r>
              <a:rPr lang="en-US" sz="900" b="1" dirty="0" err="1">
                <a:solidFill>
                  <a:srgbClr val="009900"/>
                </a:solidFill>
              </a:rPr>
              <a:t>idp</a:t>
            </a:r>
            <a:r>
              <a:rPr lang="en-US" sz="900" dirty="0">
                <a:solidFill>
                  <a:srgbClr val="000099"/>
                </a:solidFill>
              </a:rPr>
              <a:t>="1"</a:t>
            </a:r>
            <a:r>
              <a:rPr lang="en-US" sz="900" b="1" dirty="0">
                <a:solidFill>
                  <a:srgbClr val="000099"/>
                </a:solidFill>
              </a:rPr>
              <a:t>&gt;</a:t>
            </a:r>
          </a:p>
          <a:p>
            <a:pPr lvl="0" algn="just"/>
            <a:r>
              <a:rPr lang="en-US" sz="900" dirty="0">
                <a:solidFill>
                  <a:srgbClr val="000099"/>
                </a:solidFill>
              </a:rPr>
              <a:t>               </a:t>
            </a:r>
            <a:r>
              <a:rPr lang="en-US" sz="900" b="1" dirty="0">
                <a:solidFill>
                  <a:srgbClr val="000099"/>
                </a:solidFill>
              </a:rPr>
              <a:t>&lt;name&gt;</a:t>
            </a:r>
            <a:r>
              <a:rPr lang="en-US" sz="900" dirty="0">
                <a:solidFill>
                  <a:srgbClr val="000099"/>
                </a:solidFill>
              </a:rPr>
              <a:t>John</a:t>
            </a:r>
            <a:r>
              <a:rPr lang="en-US" sz="900" b="1" dirty="0">
                <a:solidFill>
                  <a:srgbClr val="000099"/>
                </a:solidFill>
              </a:rPr>
              <a:t>&lt;/name&gt;</a:t>
            </a:r>
          </a:p>
          <a:p>
            <a:pPr lvl="0" algn="just"/>
            <a:r>
              <a:rPr lang="en-US" sz="900" dirty="0">
                <a:solidFill>
                  <a:srgbClr val="000099"/>
                </a:solidFill>
              </a:rPr>
              <a:t>               </a:t>
            </a:r>
            <a:r>
              <a:rPr lang="en-US" sz="900" b="1" dirty="0">
                <a:solidFill>
                  <a:srgbClr val="000099"/>
                </a:solidFill>
              </a:rPr>
              <a:t>&lt;</a:t>
            </a:r>
            <a:r>
              <a:rPr lang="en-US" sz="900" b="1" dirty="0" err="1">
                <a:solidFill>
                  <a:srgbClr val="000099"/>
                </a:solidFill>
              </a:rPr>
              <a:t>second_name</a:t>
            </a:r>
            <a:r>
              <a:rPr lang="en-US" sz="900" b="1" dirty="0">
                <a:solidFill>
                  <a:srgbClr val="000099"/>
                </a:solidFill>
              </a:rPr>
              <a:t>&gt;</a:t>
            </a:r>
            <a:r>
              <a:rPr lang="en-US" sz="900" dirty="0">
                <a:solidFill>
                  <a:srgbClr val="000099"/>
                </a:solidFill>
              </a:rPr>
              <a:t>Matt</a:t>
            </a:r>
            <a:r>
              <a:rPr lang="en-US" sz="900" b="1" dirty="0">
                <a:solidFill>
                  <a:srgbClr val="000099"/>
                </a:solidFill>
              </a:rPr>
              <a:t>&lt;/</a:t>
            </a:r>
            <a:r>
              <a:rPr lang="en-US" sz="900" b="1" dirty="0" err="1">
                <a:solidFill>
                  <a:srgbClr val="000099"/>
                </a:solidFill>
              </a:rPr>
              <a:t>second_name</a:t>
            </a:r>
            <a:r>
              <a:rPr lang="en-US" sz="900" b="1" dirty="0">
                <a:solidFill>
                  <a:srgbClr val="000099"/>
                </a:solidFill>
              </a:rPr>
              <a:t>&gt;</a:t>
            </a:r>
          </a:p>
          <a:p>
            <a:pPr lvl="0" algn="just"/>
            <a:r>
              <a:rPr lang="en-US" sz="900" dirty="0">
                <a:solidFill>
                  <a:srgbClr val="000099"/>
                </a:solidFill>
              </a:rPr>
              <a:t>               </a:t>
            </a:r>
            <a:r>
              <a:rPr lang="en-US" sz="900" b="1" dirty="0">
                <a:solidFill>
                  <a:srgbClr val="000099"/>
                </a:solidFill>
              </a:rPr>
              <a:t>&lt;surname&gt;</a:t>
            </a:r>
            <a:r>
              <a:rPr lang="en-US" sz="900" dirty="0">
                <a:solidFill>
                  <a:srgbClr val="000099"/>
                </a:solidFill>
              </a:rPr>
              <a:t>Smith</a:t>
            </a:r>
            <a:r>
              <a:rPr lang="en-US" sz="900" b="1" dirty="0">
                <a:solidFill>
                  <a:srgbClr val="000099"/>
                </a:solidFill>
              </a:rPr>
              <a:t>&lt;/surname&gt;</a:t>
            </a:r>
          </a:p>
          <a:p>
            <a:pPr lvl="0" algn="just"/>
            <a:r>
              <a:rPr lang="en-US" sz="900" dirty="0">
                <a:solidFill>
                  <a:srgbClr val="000099"/>
                </a:solidFill>
              </a:rPr>
              <a:t>         </a:t>
            </a:r>
            <a:r>
              <a:rPr lang="en-US" sz="900" b="1" dirty="0">
                <a:solidFill>
                  <a:srgbClr val="000099"/>
                </a:solidFill>
              </a:rPr>
              <a:t>&lt;/person&gt;</a:t>
            </a:r>
          </a:p>
          <a:p>
            <a:pPr lvl="0" algn="just"/>
            <a:r>
              <a:rPr lang="en-US" sz="900" dirty="0">
                <a:solidFill>
                  <a:srgbClr val="000099"/>
                </a:solidFill>
              </a:rPr>
              <a:t>         </a:t>
            </a:r>
            <a:r>
              <a:rPr lang="en-US" sz="900" b="1" dirty="0">
                <a:solidFill>
                  <a:srgbClr val="000099"/>
                </a:solidFill>
              </a:rPr>
              <a:t>&lt;person </a:t>
            </a:r>
            <a:r>
              <a:rPr lang="en-US" sz="900" b="1" dirty="0" err="1">
                <a:solidFill>
                  <a:srgbClr val="009900"/>
                </a:solidFill>
              </a:rPr>
              <a:t>idp</a:t>
            </a:r>
            <a:r>
              <a:rPr lang="en-US" sz="900" dirty="0">
                <a:solidFill>
                  <a:srgbClr val="000099"/>
                </a:solidFill>
              </a:rPr>
              <a:t>="2"</a:t>
            </a:r>
            <a:r>
              <a:rPr lang="en-US" sz="900" b="1" dirty="0">
                <a:solidFill>
                  <a:srgbClr val="000099"/>
                </a:solidFill>
              </a:rPr>
              <a:t>&gt;</a:t>
            </a:r>
          </a:p>
          <a:p>
            <a:pPr lvl="0" algn="just"/>
            <a:r>
              <a:rPr lang="en-US" sz="900" dirty="0">
                <a:solidFill>
                  <a:srgbClr val="000099"/>
                </a:solidFill>
              </a:rPr>
              <a:t>               </a:t>
            </a:r>
            <a:r>
              <a:rPr lang="en-US" sz="900" b="1" dirty="0">
                <a:solidFill>
                  <a:srgbClr val="000099"/>
                </a:solidFill>
              </a:rPr>
              <a:t>&lt;name&gt;</a:t>
            </a:r>
            <a:r>
              <a:rPr lang="en-US" sz="900" dirty="0">
                <a:solidFill>
                  <a:srgbClr val="000099"/>
                </a:solidFill>
              </a:rPr>
              <a:t>Christopher</a:t>
            </a:r>
            <a:r>
              <a:rPr lang="en-US" sz="900" b="1" dirty="0">
                <a:solidFill>
                  <a:srgbClr val="000099"/>
                </a:solidFill>
              </a:rPr>
              <a:t>&lt;/name&gt;</a:t>
            </a:r>
          </a:p>
          <a:p>
            <a:pPr lvl="0" algn="just"/>
            <a:r>
              <a:rPr lang="en-US" sz="900" dirty="0">
                <a:solidFill>
                  <a:srgbClr val="000099"/>
                </a:solidFill>
              </a:rPr>
              <a:t>               </a:t>
            </a:r>
            <a:r>
              <a:rPr lang="en-US" sz="900" b="1" dirty="0">
                <a:solidFill>
                  <a:srgbClr val="000099"/>
                </a:solidFill>
              </a:rPr>
              <a:t>&lt;</a:t>
            </a:r>
            <a:r>
              <a:rPr lang="en-US" sz="900" b="1" dirty="0" err="1">
                <a:solidFill>
                  <a:srgbClr val="000099"/>
                </a:solidFill>
              </a:rPr>
              <a:t>second_name</a:t>
            </a:r>
            <a:r>
              <a:rPr lang="en-US" sz="900" b="1" dirty="0">
                <a:solidFill>
                  <a:srgbClr val="000099"/>
                </a:solidFill>
              </a:rPr>
              <a:t>&gt;</a:t>
            </a:r>
            <a:r>
              <a:rPr lang="en-US" sz="900" dirty="0">
                <a:solidFill>
                  <a:srgbClr val="000099"/>
                </a:solidFill>
              </a:rPr>
              <a:t>Bill</a:t>
            </a:r>
            <a:r>
              <a:rPr lang="en-US" sz="900" b="1" dirty="0">
                <a:solidFill>
                  <a:srgbClr val="000099"/>
                </a:solidFill>
              </a:rPr>
              <a:t>&lt;/</a:t>
            </a:r>
            <a:r>
              <a:rPr lang="en-US" sz="900" b="1" dirty="0" err="1">
                <a:solidFill>
                  <a:srgbClr val="000099"/>
                </a:solidFill>
              </a:rPr>
              <a:t>second_name</a:t>
            </a:r>
            <a:r>
              <a:rPr lang="en-US" sz="900" b="1" dirty="0">
                <a:solidFill>
                  <a:srgbClr val="000099"/>
                </a:solidFill>
              </a:rPr>
              <a:t>&gt;</a:t>
            </a:r>
          </a:p>
          <a:p>
            <a:pPr lvl="0" algn="just"/>
            <a:r>
              <a:rPr lang="en-US" sz="900" dirty="0">
                <a:solidFill>
                  <a:srgbClr val="000099"/>
                </a:solidFill>
              </a:rPr>
              <a:t>               </a:t>
            </a:r>
            <a:r>
              <a:rPr lang="en-US" sz="900" b="1" dirty="0">
                <a:solidFill>
                  <a:srgbClr val="000099"/>
                </a:solidFill>
              </a:rPr>
              <a:t>&lt;</a:t>
            </a:r>
            <a:r>
              <a:rPr lang="en-US" sz="900" b="1" dirty="0" smtClean="0">
                <a:solidFill>
                  <a:srgbClr val="000099"/>
                </a:solidFill>
              </a:rPr>
              <a:t>surname&gt;</a:t>
            </a:r>
            <a:r>
              <a:rPr lang="en-US" sz="900" dirty="0" smtClean="0">
                <a:solidFill>
                  <a:srgbClr val="000099"/>
                </a:solidFill>
              </a:rPr>
              <a:t>Nash</a:t>
            </a:r>
            <a:r>
              <a:rPr lang="en-US" sz="900" b="1" dirty="0" smtClean="0">
                <a:solidFill>
                  <a:srgbClr val="000099"/>
                </a:solidFill>
              </a:rPr>
              <a:t>&lt;/</a:t>
            </a:r>
            <a:r>
              <a:rPr lang="en-US" sz="900" b="1" dirty="0">
                <a:solidFill>
                  <a:srgbClr val="000099"/>
                </a:solidFill>
              </a:rPr>
              <a:t>surname&gt;</a:t>
            </a:r>
          </a:p>
          <a:p>
            <a:pPr lvl="0" algn="just"/>
            <a:r>
              <a:rPr lang="en-US" sz="900" dirty="0">
                <a:solidFill>
                  <a:srgbClr val="000099"/>
                </a:solidFill>
              </a:rPr>
              <a:t>         </a:t>
            </a:r>
            <a:r>
              <a:rPr lang="en-US" sz="900" b="1" dirty="0">
                <a:solidFill>
                  <a:srgbClr val="000099"/>
                </a:solidFill>
              </a:rPr>
              <a:t>&lt;/person&gt;</a:t>
            </a:r>
          </a:p>
          <a:p>
            <a:pPr lvl="0" algn="just"/>
            <a:r>
              <a:rPr lang="en-US" sz="900" dirty="0">
                <a:solidFill>
                  <a:srgbClr val="000099"/>
                </a:solidFill>
              </a:rPr>
              <a:t>         </a:t>
            </a:r>
            <a:r>
              <a:rPr lang="en-US" sz="900" b="1" dirty="0">
                <a:solidFill>
                  <a:srgbClr val="000099"/>
                </a:solidFill>
              </a:rPr>
              <a:t>&lt;</a:t>
            </a:r>
            <a:r>
              <a:rPr lang="en-US" sz="900" b="1" dirty="0" err="1">
                <a:solidFill>
                  <a:srgbClr val="000099"/>
                </a:solidFill>
              </a:rPr>
              <a:t>Taken_Book</a:t>
            </a:r>
            <a:r>
              <a:rPr lang="en-US" sz="900" b="1" dirty="0">
                <a:solidFill>
                  <a:srgbClr val="000099"/>
                </a:solidFill>
              </a:rPr>
              <a:t> </a:t>
            </a:r>
            <a:r>
              <a:rPr lang="en-US" sz="900" b="1" dirty="0" err="1">
                <a:solidFill>
                  <a:srgbClr val="000099"/>
                </a:solidFill>
              </a:rPr>
              <a:t>idb</a:t>
            </a:r>
            <a:r>
              <a:rPr lang="en-US" sz="900" dirty="0">
                <a:solidFill>
                  <a:srgbClr val="000099"/>
                </a:solidFill>
              </a:rPr>
              <a:t>="2" </a:t>
            </a:r>
            <a:r>
              <a:rPr lang="en-US" sz="900" b="1" dirty="0" err="1">
                <a:solidFill>
                  <a:srgbClr val="000099"/>
                </a:solidFill>
              </a:rPr>
              <a:t>idp</a:t>
            </a:r>
            <a:r>
              <a:rPr lang="en-US" sz="900" dirty="0">
                <a:solidFill>
                  <a:srgbClr val="000099"/>
                </a:solidFill>
              </a:rPr>
              <a:t>="1"/&gt;</a:t>
            </a:r>
          </a:p>
          <a:p>
            <a:pPr lvl="0" algn="just"/>
            <a:r>
              <a:rPr lang="en-US" sz="900" dirty="0">
                <a:solidFill>
                  <a:srgbClr val="000099"/>
                </a:solidFill>
              </a:rPr>
              <a:t>         </a:t>
            </a:r>
            <a:r>
              <a:rPr lang="en-US" sz="900" b="1" dirty="0">
                <a:solidFill>
                  <a:srgbClr val="000099"/>
                </a:solidFill>
              </a:rPr>
              <a:t>&lt;</a:t>
            </a:r>
            <a:r>
              <a:rPr lang="en-US" sz="900" b="1" dirty="0" err="1">
                <a:solidFill>
                  <a:srgbClr val="000099"/>
                </a:solidFill>
              </a:rPr>
              <a:t>Taken_Book</a:t>
            </a:r>
            <a:r>
              <a:rPr lang="en-US" sz="900" b="1" dirty="0">
                <a:solidFill>
                  <a:srgbClr val="000099"/>
                </a:solidFill>
              </a:rPr>
              <a:t> </a:t>
            </a:r>
            <a:r>
              <a:rPr lang="en-US" sz="900" b="1" dirty="0" err="1">
                <a:solidFill>
                  <a:srgbClr val="000099"/>
                </a:solidFill>
              </a:rPr>
              <a:t>idb</a:t>
            </a:r>
            <a:r>
              <a:rPr lang="en-US" sz="900" dirty="0">
                <a:solidFill>
                  <a:srgbClr val="000099"/>
                </a:solidFill>
              </a:rPr>
              <a:t>="3" </a:t>
            </a:r>
            <a:r>
              <a:rPr lang="en-US" sz="900" b="1" dirty="0" err="1">
                <a:solidFill>
                  <a:srgbClr val="000099"/>
                </a:solidFill>
              </a:rPr>
              <a:t>idp</a:t>
            </a:r>
            <a:r>
              <a:rPr lang="en-US" sz="900" dirty="0" smtClean="0">
                <a:solidFill>
                  <a:srgbClr val="000099"/>
                </a:solidFill>
              </a:rPr>
              <a:t>=“2"/&gt;</a:t>
            </a:r>
            <a:endParaRPr lang="en-US" sz="900" dirty="0">
              <a:solidFill>
                <a:srgbClr val="000099"/>
              </a:solidFill>
            </a:endParaRPr>
          </a:p>
          <a:p>
            <a:pPr lvl="0" algn="just"/>
            <a:r>
              <a:rPr lang="en-US" sz="900" dirty="0">
                <a:solidFill>
                  <a:srgbClr val="000099"/>
                </a:solidFill>
              </a:rPr>
              <a:t>         </a:t>
            </a:r>
            <a:r>
              <a:rPr lang="en-US" sz="900" b="1" dirty="0">
                <a:solidFill>
                  <a:srgbClr val="000099"/>
                </a:solidFill>
              </a:rPr>
              <a:t>&lt;</a:t>
            </a:r>
            <a:r>
              <a:rPr lang="en-US" sz="900" b="1" dirty="0" err="1">
                <a:solidFill>
                  <a:srgbClr val="000099"/>
                </a:solidFill>
              </a:rPr>
              <a:t>Taken_Book</a:t>
            </a:r>
            <a:r>
              <a:rPr lang="en-US" sz="900" b="1" dirty="0">
                <a:solidFill>
                  <a:srgbClr val="000099"/>
                </a:solidFill>
              </a:rPr>
              <a:t> </a:t>
            </a:r>
            <a:r>
              <a:rPr lang="en-US" sz="900" b="1" dirty="0" err="1">
                <a:solidFill>
                  <a:srgbClr val="000099"/>
                </a:solidFill>
              </a:rPr>
              <a:t>idb</a:t>
            </a:r>
            <a:r>
              <a:rPr lang="en-US" sz="900" dirty="0">
                <a:solidFill>
                  <a:srgbClr val="000099"/>
                </a:solidFill>
              </a:rPr>
              <a:t>="1" </a:t>
            </a:r>
            <a:r>
              <a:rPr lang="en-US" sz="900" b="1" dirty="0" err="1">
                <a:solidFill>
                  <a:srgbClr val="000099"/>
                </a:solidFill>
              </a:rPr>
              <a:t>idp</a:t>
            </a:r>
            <a:r>
              <a:rPr lang="en-US" sz="900" dirty="0" smtClean="0">
                <a:solidFill>
                  <a:srgbClr val="000099"/>
                </a:solidFill>
              </a:rPr>
              <a:t>=“1"/&gt;</a:t>
            </a:r>
            <a:endParaRPr lang="en-US" sz="900" dirty="0">
              <a:solidFill>
                <a:srgbClr val="000099"/>
              </a:solidFill>
            </a:endParaRPr>
          </a:p>
          <a:p>
            <a:pPr lvl="0" algn="just"/>
            <a:r>
              <a:rPr lang="en-US" sz="900" b="1" dirty="0">
                <a:solidFill>
                  <a:srgbClr val="000099"/>
                </a:solidFill>
              </a:rPr>
              <a:t>&lt;/library&gt;</a:t>
            </a:r>
            <a:endParaRPr lang="ru-RU" sz="900" b="1" dirty="0">
              <a:solidFill>
                <a:srgbClr val="000099"/>
              </a:solidFill>
            </a:endParaRPr>
          </a:p>
        </p:txBody>
      </p:sp>
      <p:sp>
        <p:nvSpPr>
          <p:cNvPr id="10" name="Прямоугольник 9"/>
          <p:cNvSpPr/>
          <p:nvPr/>
        </p:nvSpPr>
        <p:spPr>
          <a:xfrm>
            <a:off x="5959044" y="465914"/>
            <a:ext cx="671979" cy="276999"/>
          </a:xfrm>
          <a:prstGeom prst="rect">
            <a:avLst/>
          </a:prstGeom>
        </p:spPr>
        <p:txBody>
          <a:bodyPr wrap="none">
            <a:spAutoFit/>
          </a:bodyPr>
          <a:lstStyle/>
          <a:p>
            <a:pPr lvl="0" algn="just"/>
            <a:r>
              <a:rPr lang="en-US" sz="1200" b="1" i="1" dirty="0" err="1" smtClean="0">
                <a:solidFill>
                  <a:srgbClr val="7030A0"/>
                </a:solidFill>
              </a:rPr>
              <a:t>XPath</a:t>
            </a:r>
            <a:r>
              <a:rPr lang="en-US" sz="1200" b="1" i="1" dirty="0" smtClean="0">
                <a:solidFill>
                  <a:srgbClr val="7030A0"/>
                </a:solidFill>
              </a:rPr>
              <a:t>:</a:t>
            </a:r>
            <a:endParaRPr lang="ru-RU" sz="1200" b="1" i="1" dirty="0">
              <a:solidFill>
                <a:srgbClr val="7030A0"/>
              </a:solidFill>
            </a:endParaRPr>
          </a:p>
        </p:txBody>
      </p:sp>
      <p:sp>
        <p:nvSpPr>
          <p:cNvPr id="11" name="Прямоугольник 10"/>
          <p:cNvSpPr/>
          <p:nvPr/>
        </p:nvSpPr>
        <p:spPr>
          <a:xfrm>
            <a:off x="3225603" y="704519"/>
            <a:ext cx="2733441" cy="430887"/>
          </a:xfrm>
          <a:prstGeom prst="rect">
            <a:avLst/>
          </a:prstGeom>
        </p:spPr>
        <p:txBody>
          <a:bodyPr wrap="none">
            <a:spAutoFit/>
          </a:bodyPr>
          <a:lstStyle/>
          <a:p>
            <a:r>
              <a:rPr lang="ru-RU" sz="1100" dirty="0">
                <a:solidFill>
                  <a:srgbClr val="CC3300"/>
                </a:solidFill>
              </a:rPr>
              <a:t>Найти все книги, </a:t>
            </a:r>
            <a:r>
              <a:rPr lang="ru-RU" sz="1100" dirty="0" smtClean="0">
                <a:solidFill>
                  <a:srgbClr val="CC3300"/>
                </a:solidFill>
              </a:rPr>
              <a:t>для авторов которых </a:t>
            </a:r>
          </a:p>
          <a:p>
            <a:r>
              <a:rPr lang="ru-RU" sz="1100" dirty="0" smtClean="0">
                <a:solidFill>
                  <a:srgbClr val="CC3300"/>
                </a:solidFill>
              </a:rPr>
              <a:t>указан год рождения</a:t>
            </a:r>
            <a:endParaRPr lang="ru-RU" sz="1100" dirty="0">
              <a:solidFill>
                <a:srgbClr val="CC3300"/>
              </a:solidFill>
            </a:endParaRPr>
          </a:p>
        </p:txBody>
      </p:sp>
      <p:sp>
        <p:nvSpPr>
          <p:cNvPr id="12" name="Прямоугольник 11"/>
          <p:cNvSpPr/>
          <p:nvPr/>
        </p:nvSpPr>
        <p:spPr>
          <a:xfrm>
            <a:off x="7734951" y="470701"/>
            <a:ext cx="1120307" cy="276999"/>
          </a:xfrm>
          <a:prstGeom prst="rect">
            <a:avLst/>
          </a:prstGeom>
        </p:spPr>
        <p:txBody>
          <a:bodyPr wrap="none">
            <a:spAutoFit/>
          </a:bodyPr>
          <a:lstStyle/>
          <a:p>
            <a:pPr lvl="0" algn="just"/>
            <a:r>
              <a:rPr lang="ru-RU" sz="1200" b="1" i="1" dirty="0" smtClean="0">
                <a:solidFill>
                  <a:srgbClr val="7030A0"/>
                </a:solidFill>
              </a:rPr>
              <a:t>Результат</a:t>
            </a:r>
            <a:r>
              <a:rPr lang="en-US" sz="1200" b="1" i="1" dirty="0" smtClean="0">
                <a:solidFill>
                  <a:srgbClr val="7030A0"/>
                </a:solidFill>
              </a:rPr>
              <a:t>:</a:t>
            </a:r>
            <a:endParaRPr lang="ru-RU" sz="1200" b="1" i="1" dirty="0">
              <a:solidFill>
                <a:srgbClr val="7030A0"/>
              </a:solidFill>
            </a:endParaRPr>
          </a:p>
        </p:txBody>
      </p:sp>
      <p:sp>
        <p:nvSpPr>
          <p:cNvPr id="13" name="Прямоугольник 12"/>
          <p:cNvSpPr/>
          <p:nvPr/>
        </p:nvSpPr>
        <p:spPr>
          <a:xfrm>
            <a:off x="7754244" y="735297"/>
            <a:ext cx="1081719" cy="369332"/>
          </a:xfrm>
          <a:prstGeom prst="rect">
            <a:avLst/>
          </a:prstGeom>
        </p:spPr>
        <p:txBody>
          <a:bodyPr wrap="square">
            <a:spAutoFit/>
          </a:bodyPr>
          <a:lstStyle/>
          <a:p>
            <a:pPr lvl="0" algn="just"/>
            <a:r>
              <a:rPr lang="en-US" sz="900" b="1" dirty="0">
                <a:solidFill>
                  <a:srgbClr val="000099"/>
                </a:solidFill>
              </a:rPr>
              <a:t>&lt;book </a:t>
            </a:r>
            <a:r>
              <a:rPr lang="en-US" sz="900" b="1" dirty="0" err="1">
                <a:solidFill>
                  <a:srgbClr val="009900"/>
                </a:solidFill>
              </a:rPr>
              <a:t>idb</a:t>
            </a:r>
            <a:r>
              <a:rPr lang="en-US" sz="900" dirty="0">
                <a:solidFill>
                  <a:srgbClr val="000099"/>
                </a:solidFill>
              </a:rPr>
              <a:t>="1</a:t>
            </a:r>
            <a:r>
              <a:rPr lang="en-US" sz="900" dirty="0" smtClean="0">
                <a:solidFill>
                  <a:srgbClr val="000099"/>
                </a:solidFill>
              </a:rPr>
              <a:t>"</a:t>
            </a:r>
            <a:r>
              <a:rPr lang="en-US" sz="900" b="1" dirty="0" smtClean="0">
                <a:solidFill>
                  <a:srgbClr val="000099"/>
                </a:solidFill>
              </a:rPr>
              <a:t>&gt;</a:t>
            </a:r>
            <a:endParaRPr lang="ru-RU" sz="900" b="1" dirty="0" smtClean="0">
              <a:solidFill>
                <a:srgbClr val="000099"/>
              </a:solidFill>
            </a:endParaRPr>
          </a:p>
          <a:p>
            <a:pPr lvl="0" algn="ctr"/>
            <a:r>
              <a:rPr lang="ru-RU" sz="900" b="1" dirty="0" smtClean="0">
                <a:solidFill>
                  <a:srgbClr val="000099"/>
                </a:solidFill>
              </a:rPr>
              <a:t>…</a:t>
            </a:r>
            <a:endParaRPr lang="en-US" sz="900" b="1" dirty="0">
              <a:solidFill>
                <a:srgbClr val="000099"/>
              </a:solidFill>
            </a:endParaRPr>
          </a:p>
        </p:txBody>
      </p:sp>
      <p:sp>
        <p:nvSpPr>
          <p:cNvPr id="18" name="Прямоугольник 17"/>
          <p:cNvSpPr/>
          <p:nvPr/>
        </p:nvSpPr>
        <p:spPr>
          <a:xfrm>
            <a:off x="3259781" y="2370073"/>
            <a:ext cx="2153154" cy="600164"/>
          </a:xfrm>
          <a:prstGeom prst="rect">
            <a:avLst/>
          </a:prstGeom>
        </p:spPr>
        <p:txBody>
          <a:bodyPr wrap="none">
            <a:spAutoFit/>
          </a:bodyPr>
          <a:lstStyle/>
          <a:p>
            <a:r>
              <a:rPr lang="ru-RU" sz="1100" dirty="0" smtClean="0">
                <a:solidFill>
                  <a:srgbClr val="CC3300"/>
                </a:solidFill>
              </a:rPr>
              <a:t>Вывести</a:t>
            </a:r>
            <a:r>
              <a:rPr lang="en-US" sz="1100" dirty="0" smtClean="0">
                <a:solidFill>
                  <a:srgbClr val="CC3300"/>
                </a:solidFill>
              </a:rPr>
              <a:t> </a:t>
            </a:r>
            <a:r>
              <a:rPr lang="ru-RU" sz="1100" dirty="0" smtClean="0">
                <a:solidFill>
                  <a:srgbClr val="CC3300"/>
                </a:solidFill>
              </a:rPr>
              <a:t>наименование книг, </a:t>
            </a:r>
          </a:p>
          <a:p>
            <a:r>
              <a:rPr lang="ru-RU" sz="1100" dirty="0" smtClean="0">
                <a:solidFill>
                  <a:srgbClr val="CC3300"/>
                </a:solidFill>
              </a:rPr>
              <a:t>которые взяты некоторым </a:t>
            </a:r>
          </a:p>
          <a:p>
            <a:r>
              <a:rPr lang="ru-RU" sz="1100" dirty="0" smtClean="0">
                <a:solidFill>
                  <a:srgbClr val="CC3300"/>
                </a:solidFill>
              </a:rPr>
              <a:t>читателем с фамилией </a:t>
            </a:r>
            <a:r>
              <a:rPr lang="en-US" sz="1100" dirty="0" smtClean="0">
                <a:solidFill>
                  <a:srgbClr val="CC3300"/>
                </a:solidFill>
              </a:rPr>
              <a:t>Smith</a:t>
            </a:r>
            <a:r>
              <a:rPr lang="ru-RU" sz="1100" dirty="0" smtClean="0">
                <a:solidFill>
                  <a:srgbClr val="CC3300"/>
                </a:solidFill>
              </a:rPr>
              <a:t> </a:t>
            </a:r>
            <a:endParaRPr lang="ru-RU" sz="1100" dirty="0">
              <a:solidFill>
                <a:srgbClr val="CC3300"/>
              </a:solidFill>
            </a:endParaRPr>
          </a:p>
        </p:txBody>
      </p:sp>
      <p:sp>
        <p:nvSpPr>
          <p:cNvPr id="25" name="Прямоугольник 24"/>
          <p:cNvSpPr/>
          <p:nvPr/>
        </p:nvSpPr>
        <p:spPr>
          <a:xfrm>
            <a:off x="4008313" y="458298"/>
            <a:ext cx="788999" cy="276999"/>
          </a:xfrm>
          <a:prstGeom prst="rect">
            <a:avLst/>
          </a:prstGeom>
        </p:spPr>
        <p:txBody>
          <a:bodyPr wrap="none">
            <a:spAutoFit/>
          </a:bodyPr>
          <a:lstStyle/>
          <a:p>
            <a:pPr lvl="0" algn="just"/>
            <a:r>
              <a:rPr lang="ru-RU" sz="1200" b="1" i="1" dirty="0" smtClean="0">
                <a:solidFill>
                  <a:srgbClr val="7030A0"/>
                </a:solidFill>
              </a:rPr>
              <a:t>Запрос</a:t>
            </a:r>
            <a:r>
              <a:rPr lang="en-US" sz="1200" b="1" i="1" dirty="0" smtClean="0">
                <a:solidFill>
                  <a:srgbClr val="7030A0"/>
                </a:solidFill>
              </a:rPr>
              <a:t>:</a:t>
            </a:r>
            <a:endParaRPr lang="ru-RU" sz="1200" b="1" i="1" dirty="0">
              <a:solidFill>
                <a:srgbClr val="7030A0"/>
              </a:solidFill>
            </a:endParaRPr>
          </a:p>
        </p:txBody>
      </p:sp>
      <p:sp>
        <p:nvSpPr>
          <p:cNvPr id="2" name="Прямоугольник 1"/>
          <p:cNvSpPr/>
          <p:nvPr/>
        </p:nvSpPr>
        <p:spPr>
          <a:xfrm>
            <a:off x="5868144" y="704518"/>
            <a:ext cx="1600118" cy="430887"/>
          </a:xfrm>
          <a:prstGeom prst="rect">
            <a:avLst/>
          </a:prstGeom>
        </p:spPr>
        <p:txBody>
          <a:bodyPr wrap="none">
            <a:spAutoFit/>
          </a:bodyPr>
          <a:lstStyle/>
          <a:p>
            <a:r>
              <a:rPr lang="en-US" sz="1100" dirty="0">
                <a:solidFill>
                  <a:srgbClr val="E6AF00"/>
                </a:solidFill>
              </a:rPr>
              <a:t>//@Born</a:t>
            </a:r>
            <a:r>
              <a:rPr lang="en-US" sz="1100" dirty="0" smtClean="0">
                <a:solidFill>
                  <a:srgbClr val="E6AF00"/>
                </a:solidFill>
              </a:rPr>
              <a:t>/../..</a:t>
            </a:r>
          </a:p>
          <a:p>
            <a:r>
              <a:rPr lang="en-US" sz="1100" dirty="0">
                <a:solidFill>
                  <a:srgbClr val="E6AF00"/>
                </a:solidFill>
              </a:rPr>
              <a:t>//book[./author/@Born]</a:t>
            </a:r>
            <a:endParaRPr lang="ru-RU" sz="1100" dirty="0">
              <a:solidFill>
                <a:srgbClr val="E6AF00"/>
              </a:solidFill>
            </a:endParaRPr>
          </a:p>
        </p:txBody>
      </p:sp>
      <p:sp>
        <p:nvSpPr>
          <p:cNvPr id="26" name="Прямоугольник 25"/>
          <p:cNvSpPr/>
          <p:nvPr/>
        </p:nvSpPr>
        <p:spPr>
          <a:xfrm>
            <a:off x="3205279" y="1272997"/>
            <a:ext cx="2351926" cy="430887"/>
          </a:xfrm>
          <a:prstGeom prst="rect">
            <a:avLst/>
          </a:prstGeom>
        </p:spPr>
        <p:txBody>
          <a:bodyPr wrap="none">
            <a:spAutoFit/>
          </a:bodyPr>
          <a:lstStyle/>
          <a:p>
            <a:r>
              <a:rPr lang="ru-RU" sz="1100" dirty="0">
                <a:solidFill>
                  <a:srgbClr val="CC3300"/>
                </a:solidFill>
              </a:rPr>
              <a:t>Найти </a:t>
            </a:r>
            <a:r>
              <a:rPr lang="ru-RU" sz="1100" dirty="0" smtClean="0">
                <a:solidFill>
                  <a:srgbClr val="CC3300"/>
                </a:solidFill>
              </a:rPr>
              <a:t>название книг у которых </a:t>
            </a:r>
          </a:p>
          <a:p>
            <a:r>
              <a:rPr lang="ru-RU" sz="1100" dirty="0">
                <a:solidFill>
                  <a:srgbClr val="CC3300"/>
                </a:solidFill>
              </a:rPr>
              <a:t>к</a:t>
            </a:r>
            <a:r>
              <a:rPr lang="ru-RU" sz="1100" dirty="0" smtClean="0">
                <a:solidFill>
                  <a:srgbClr val="CC3300"/>
                </a:solidFill>
              </a:rPr>
              <a:t>оличество  страниц больше 400</a:t>
            </a:r>
            <a:endParaRPr lang="ru-RU" sz="1100" dirty="0">
              <a:solidFill>
                <a:srgbClr val="CC3300"/>
              </a:solidFill>
            </a:endParaRPr>
          </a:p>
        </p:txBody>
      </p:sp>
      <p:sp>
        <p:nvSpPr>
          <p:cNvPr id="6" name="Прямоугольник 5"/>
          <p:cNvSpPr/>
          <p:nvPr/>
        </p:nvSpPr>
        <p:spPr>
          <a:xfrm>
            <a:off x="7407683" y="1272997"/>
            <a:ext cx="1774845" cy="369332"/>
          </a:xfrm>
          <a:prstGeom prst="rect">
            <a:avLst/>
          </a:prstGeom>
        </p:spPr>
        <p:txBody>
          <a:bodyPr wrap="none">
            <a:spAutoFit/>
          </a:bodyPr>
          <a:lstStyle/>
          <a:p>
            <a:pPr lvl="0" algn="just"/>
            <a:r>
              <a:rPr lang="en-US" sz="900" b="1" dirty="0">
                <a:solidFill>
                  <a:srgbClr val="000099"/>
                </a:solidFill>
              </a:rPr>
              <a:t>&lt;title&gt;</a:t>
            </a:r>
            <a:r>
              <a:rPr lang="en-US" sz="900" dirty="0">
                <a:solidFill>
                  <a:srgbClr val="000099"/>
                </a:solidFill>
              </a:rPr>
              <a:t>Leaves of Grass</a:t>
            </a:r>
            <a:r>
              <a:rPr lang="en-US" sz="900" b="1" dirty="0">
                <a:solidFill>
                  <a:srgbClr val="000099"/>
                </a:solidFill>
              </a:rPr>
              <a:t>&lt;/title</a:t>
            </a:r>
            <a:r>
              <a:rPr lang="en-US" sz="900" b="1" dirty="0" smtClean="0">
                <a:solidFill>
                  <a:srgbClr val="000099"/>
                </a:solidFill>
              </a:rPr>
              <a:t>&gt;</a:t>
            </a:r>
            <a:endParaRPr lang="ru-RU" sz="900" b="1" dirty="0" smtClean="0">
              <a:solidFill>
                <a:srgbClr val="000099"/>
              </a:solidFill>
            </a:endParaRPr>
          </a:p>
          <a:p>
            <a:pPr algn="just"/>
            <a:r>
              <a:rPr lang="en-US" sz="900" b="1" dirty="0">
                <a:solidFill>
                  <a:srgbClr val="000099"/>
                </a:solidFill>
              </a:rPr>
              <a:t>&lt;title&gt;</a:t>
            </a:r>
            <a:r>
              <a:rPr lang="en-US" sz="900" dirty="0">
                <a:solidFill>
                  <a:srgbClr val="000099"/>
                </a:solidFill>
              </a:rPr>
              <a:t>The Marble Faun</a:t>
            </a:r>
            <a:r>
              <a:rPr lang="en-US" sz="900" b="1" dirty="0">
                <a:solidFill>
                  <a:srgbClr val="000099"/>
                </a:solidFill>
              </a:rPr>
              <a:t>&lt;/title</a:t>
            </a:r>
            <a:r>
              <a:rPr lang="en-US" sz="900" b="1" dirty="0" smtClean="0">
                <a:solidFill>
                  <a:srgbClr val="000099"/>
                </a:solidFill>
              </a:rPr>
              <a:t>&gt;</a:t>
            </a:r>
            <a:endParaRPr lang="en-US" sz="900" b="1" dirty="0">
              <a:solidFill>
                <a:srgbClr val="000099"/>
              </a:solidFill>
            </a:endParaRPr>
          </a:p>
        </p:txBody>
      </p:sp>
      <p:sp>
        <p:nvSpPr>
          <p:cNvPr id="27" name="Прямоугольник 26"/>
          <p:cNvSpPr/>
          <p:nvPr/>
        </p:nvSpPr>
        <p:spPr>
          <a:xfrm>
            <a:off x="5830964" y="1272995"/>
            <a:ext cx="1452642" cy="261610"/>
          </a:xfrm>
          <a:prstGeom prst="rect">
            <a:avLst/>
          </a:prstGeom>
        </p:spPr>
        <p:txBody>
          <a:bodyPr wrap="none">
            <a:spAutoFit/>
          </a:bodyPr>
          <a:lstStyle/>
          <a:p>
            <a:r>
              <a:rPr lang="en-US" sz="1100" dirty="0">
                <a:solidFill>
                  <a:srgbClr val="E6AF00"/>
                </a:solidFill>
              </a:rPr>
              <a:t>//title[./../pages&gt;400]</a:t>
            </a:r>
          </a:p>
        </p:txBody>
      </p:sp>
      <p:sp>
        <p:nvSpPr>
          <p:cNvPr id="28" name="Прямоугольник 27"/>
          <p:cNvSpPr/>
          <p:nvPr/>
        </p:nvSpPr>
        <p:spPr>
          <a:xfrm>
            <a:off x="3225603" y="1779662"/>
            <a:ext cx="2242922" cy="430887"/>
          </a:xfrm>
          <a:prstGeom prst="rect">
            <a:avLst/>
          </a:prstGeom>
        </p:spPr>
        <p:txBody>
          <a:bodyPr wrap="none">
            <a:spAutoFit/>
          </a:bodyPr>
          <a:lstStyle/>
          <a:p>
            <a:r>
              <a:rPr lang="ru-RU" sz="1100" dirty="0" smtClean="0">
                <a:solidFill>
                  <a:srgbClr val="CC3300"/>
                </a:solidFill>
              </a:rPr>
              <a:t>Вывести авторов книг, которые</a:t>
            </a:r>
          </a:p>
          <a:p>
            <a:r>
              <a:rPr lang="ru-RU" sz="1100" dirty="0">
                <a:solidFill>
                  <a:srgbClr val="CC3300"/>
                </a:solidFill>
              </a:rPr>
              <a:t>н</a:t>
            </a:r>
            <a:r>
              <a:rPr lang="ru-RU" sz="1100" dirty="0" smtClean="0">
                <a:solidFill>
                  <a:srgbClr val="CC3300"/>
                </a:solidFill>
              </a:rPr>
              <a:t>аходятся в библиотеке</a:t>
            </a:r>
          </a:p>
        </p:txBody>
      </p:sp>
      <p:sp>
        <p:nvSpPr>
          <p:cNvPr id="29" name="Прямоугольник 28"/>
          <p:cNvSpPr/>
          <p:nvPr/>
        </p:nvSpPr>
        <p:spPr>
          <a:xfrm>
            <a:off x="5761233" y="1779662"/>
            <a:ext cx="1592103" cy="430887"/>
          </a:xfrm>
          <a:prstGeom prst="rect">
            <a:avLst/>
          </a:prstGeom>
        </p:spPr>
        <p:txBody>
          <a:bodyPr wrap="none">
            <a:spAutoFit/>
          </a:bodyPr>
          <a:lstStyle/>
          <a:p>
            <a:r>
              <a:rPr lang="en-US" sz="1100" dirty="0">
                <a:solidFill>
                  <a:srgbClr val="E6AF00"/>
                </a:solidFill>
              </a:rPr>
              <a:t>//author[not(./../@</a:t>
            </a:r>
            <a:r>
              <a:rPr lang="en-US" sz="1100" dirty="0" err="1">
                <a:solidFill>
                  <a:srgbClr val="E6AF00"/>
                </a:solidFill>
              </a:rPr>
              <a:t>idb</a:t>
            </a:r>
            <a:r>
              <a:rPr lang="en-US" sz="1100" dirty="0" smtClean="0">
                <a:solidFill>
                  <a:srgbClr val="E6AF00"/>
                </a:solidFill>
              </a:rPr>
              <a:t>=</a:t>
            </a:r>
          </a:p>
          <a:p>
            <a:r>
              <a:rPr lang="en-US" sz="1100" dirty="0">
                <a:solidFill>
                  <a:srgbClr val="E6AF00"/>
                </a:solidFill>
              </a:rPr>
              <a:t>=</a:t>
            </a:r>
            <a:r>
              <a:rPr lang="en-US" sz="1100" dirty="0" smtClean="0">
                <a:solidFill>
                  <a:srgbClr val="E6AF00"/>
                </a:solidFill>
              </a:rPr>
              <a:t>//</a:t>
            </a:r>
            <a:r>
              <a:rPr lang="en-US" sz="1100" dirty="0" err="1">
                <a:solidFill>
                  <a:srgbClr val="E6AF00"/>
                </a:solidFill>
              </a:rPr>
              <a:t>Taken_Book</a:t>
            </a:r>
            <a:r>
              <a:rPr lang="en-US" sz="1100" dirty="0">
                <a:solidFill>
                  <a:srgbClr val="E6AF00"/>
                </a:solidFill>
              </a:rPr>
              <a:t>/@</a:t>
            </a:r>
            <a:r>
              <a:rPr lang="en-US" sz="1100" dirty="0" err="1">
                <a:solidFill>
                  <a:srgbClr val="E6AF00"/>
                </a:solidFill>
              </a:rPr>
              <a:t>idb</a:t>
            </a:r>
            <a:r>
              <a:rPr lang="en-US" sz="1100" dirty="0" smtClean="0">
                <a:solidFill>
                  <a:srgbClr val="E6AF00"/>
                </a:solidFill>
              </a:rPr>
              <a:t>)]</a:t>
            </a:r>
            <a:endParaRPr lang="en-US" sz="1100" dirty="0">
              <a:solidFill>
                <a:srgbClr val="E6AF00"/>
              </a:solidFill>
            </a:endParaRPr>
          </a:p>
        </p:txBody>
      </p:sp>
      <p:sp>
        <p:nvSpPr>
          <p:cNvPr id="30" name="Прямоугольник 29"/>
          <p:cNvSpPr/>
          <p:nvPr/>
        </p:nvSpPr>
        <p:spPr>
          <a:xfrm>
            <a:off x="7718665" y="1847538"/>
            <a:ext cx="1152880" cy="230832"/>
          </a:xfrm>
          <a:prstGeom prst="rect">
            <a:avLst/>
          </a:prstGeom>
        </p:spPr>
        <p:txBody>
          <a:bodyPr wrap="none">
            <a:spAutoFit/>
          </a:bodyPr>
          <a:lstStyle/>
          <a:p>
            <a:pPr lvl="0" algn="just"/>
            <a:r>
              <a:rPr lang="ru-RU" sz="900" dirty="0" smtClean="0">
                <a:solidFill>
                  <a:srgbClr val="000099"/>
                </a:solidFill>
              </a:rPr>
              <a:t>Пустая коллекция</a:t>
            </a:r>
            <a:endParaRPr lang="en-US" sz="900" dirty="0">
              <a:solidFill>
                <a:srgbClr val="000099"/>
              </a:solidFill>
            </a:endParaRPr>
          </a:p>
        </p:txBody>
      </p:sp>
      <p:sp>
        <p:nvSpPr>
          <p:cNvPr id="20" name="Прямоугольник 19"/>
          <p:cNvSpPr/>
          <p:nvPr/>
        </p:nvSpPr>
        <p:spPr>
          <a:xfrm>
            <a:off x="5761232" y="2370073"/>
            <a:ext cx="1936749" cy="769441"/>
          </a:xfrm>
          <a:prstGeom prst="rect">
            <a:avLst/>
          </a:prstGeom>
        </p:spPr>
        <p:txBody>
          <a:bodyPr wrap="none">
            <a:spAutoFit/>
          </a:bodyPr>
          <a:lstStyle/>
          <a:p>
            <a:r>
              <a:rPr lang="en-US" sz="1100" dirty="0">
                <a:solidFill>
                  <a:srgbClr val="E6AF00"/>
                </a:solidFill>
              </a:rPr>
              <a:t>//book[@</a:t>
            </a:r>
            <a:r>
              <a:rPr lang="en-US" sz="1100" dirty="0" err="1">
                <a:solidFill>
                  <a:srgbClr val="E6AF00"/>
                </a:solidFill>
              </a:rPr>
              <a:t>idb</a:t>
            </a:r>
            <a:r>
              <a:rPr lang="en-US" sz="1100" dirty="0" smtClean="0">
                <a:solidFill>
                  <a:srgbClr val="E6AF00"/>
                </a:solidFill>
              </a:rPr>
              <a:t>=</a:t>
            </a:r>
          </a:p>
          <a:p>
            <a:r>
              <a:rPr lang="en-US" sz="1100" dirty="0" smtClean="0">
                <a:solidFill>
                  <a:srgbClr val="E6AF00"/>
                </a:solidFill>
              </a:rPr>
              <a:t>//</a:t>
            </a:r>
            <a:r>
              <a:rPr lang="en-US" sz="1100" dirty="0" err="1">
                <a:solidFill>
                  <a:srgbClr val="E6AF00"/>
                </a:solidFill>
              </a:rPr>
              <a:t>Taken_Book</a:t>
            </a:r>
            <a:r>
              <a:rPr lang="en-US" sz="1100" dirty="0">
                <a:solidFill>
                  <a:srgbClr val="E6AF00"/>
                </a:solidFill>
              </a:rPr>
              <a:t>[@</a:t>
            </a:r>
            <a:r>
              <a:rPr lang="en-US" sz="1100" dirty="0" err="1">
                <a:solidFill>
                  <a:srgbClr val="E6AF00"/>
                </a:solidFill>
              </a:rPr>
              <a:t>idp</a:t>
            </a:r>
            <a:r>
              <a:rPr lang="en-US" sz="1100" dirty="0" smtClean="0">
                <a:solidFill>
                  <a:srgbClr val="E6AF00"/>
                </a:solidFill>
              </a:rPr>
              <a:t>=</a:t>
            </a:r>
          </a:p>
          <a:p>
            <a:r>
              <a:rPr lang="en-US" sz="1100" dirty="0" smtClean="0">
                <a:solidFill>
                  <a:srgbClr val="E6AF00"/>
                </a:solidFill>
              </a:rPr>
              <a:t>//</a:t>
            </a:r>
            <a:r>
              <a:rPr lang="en-US" sz="1100" dirty="0">
                <a:solidFill>
                  <a:srgbClr val="E6AF00"/>
                </a:solidFill>
              </a:rPr>
              <a:t>person[./surname="Smith</a:t>
            </a:r>
            <a:r>
              <a:rPr lang="en-US" sz="1100" dirty="0" smtClean="0">
                <a:solidFill>
                  <a:srgbClr val="E6AF00"/>
                </a:solidFill>
              </a:rPr>
              <a:t>"]</a:t>
            </a:r>
          </a:p>
          <a:p>
            <a:r>
              <a:rPr lang="en-US" sz="1100" dirty="0" smtClean="0">
                <a:solidFill>
                  <a:srgbClr val="E6AF00"/>
                </a:solidFill>
              </a:rPr>
              <a:t>/@</a:t>
            </a:r>
            <a:r>
              <a:rPr lang="en-US" sz="1100" dirty="0" err="1">
                <a:solidFill>
                  <a:srgbClr val="E6AF00"/>
                </a:solidFill>
              </a:rPr>
              <a:t>idp</a:t>
            </a:r>
            <a:r>
              <a:rPr lang="en-US" sz="1100" dirty="0">
                <a:solidFill>
                  <a:srgbClr val="E6AF00"/>
                </a:solidFill>
              </a:rPr>
              <a:t>]/@</a:t>
            </a:r>
            <a:r>
              <a:rPr lang="en-US" sz="1100" dirty="0" err="1">
                <a:solidFill>
                  <a:srgbClr val="E6AF00"/>
                </a:solidFill>
              </a:rPr>
              <a:t>idb</a:t>
            </a:r>
            <a:r>
              <a:rPr lang="en-US" sz="1100" dirty="0">
                <a:solidFill>
                  <a:srgbClr val="E6AF00"/>
                </a:solidFill>
              </a:rPr>
              <a:t>]</a:t>
            </a:r>
          </a:p>
        </p:txBody>
      </p:sp>
      <p:sp>
        <p:nvSpPr>
          <p:cNvPr id="21" name="Прямоугольник 20"/>
          <p:cNvSpPr/>
          <p:nvPr/>
        </p:nvSpPr>
        <p:spPr>
          <a:xfrm>
            <a:off x="7754244" y="2400851"/>
            <a:ext cx="1081719" cy="646331"/>
          </a:xfrm>
          <a:prstGeom prst="rect">
            <a:avLst/>
          </a:prstGeom>
        </p:spPr>
        <p:txBody>
          <a:bodyPr wrap="square">
            <a:spAutoFit/>
          </a:bodyPr>
          <a:lstStyle/>
          <a:p>
            <a:pPr lvl="0" algn="just"/>
            <a:r>
              <a:rPr lang="en-US" sz="900" b="1" dirty="0">
                <a:solidFill>
                  <a:srgbClr val="000099"/>
                </a:solidFill>
              </a:rPr>
              <a:t>&lt;book </a:t>
            </a:r>
            <a:r>
              <a:rPr lang="en-US" sz="900" b="1" dirty="0" err="1">
                <a:solidFill>
                  <a:srgbClr val="009900"/>
                </a:solidFill>
              </a:rPr>
              <a:t>idb</a:t>
            </a:r>
            <a:r>
              <a:rPr lang="en-US" sz="900" dirty="0">
                <a:solidFill>
                  <a:srgbClr val="000099"/>
                </a:solidFill>
              </a:rPr>
              <a:t>="1</a:t>
            </a:r>
            <a:r>
              <a:rPr lang="en-US" sz="900" dirty="0" smtClean="0">
                <a:solidFill>
                  <a:srgbClr val="000099"/>
                </a:solidFill>
              </a:rPr>
              <a:t>"</a:t>
            </a:r>
            <a:r>
              <a:rPr lang="en-US" sz="900" b="1" dirty="0" smtClean="0">
                <a:solidFill>
                  <a:srgbClr val="000099"/>
                </a:solidFill>
              </a:rPr>
              <a:t>&gt;</a:t>
            </a:r>
            <a:endParaRPr lang="ru-RU" sz="900" b="1" dirty="0" smtClean="0">
              <a:solidFill>
                <a:srgbClr val="000099"/>
              </a:solidFill>
            </a:endParaRPr>
          </a:p>
          <a:p>
            <a:pPr lvl="0" algn="ctr"/>
            <a:r>
              <a:rPr lang="ru-RU" sz="900" b="1" dirty="0" smtClean="0">
                <a:solidFill>
                  <a:srgbClr val="000099"/>
                </a:solidFill>
              </a:rPr>
              <a:t>…</a:t>
            </a:r>
            <a:endParaRPr lang="en-US" sz="900" b="1" dirty="0" smtClean="0">
              <a:solidFill>
                <a:srgbClr val="000099"/>
              </a:solidFill>
            </a:endParaRPr>
          </a:p>
          <a:p>
            <a:pPr lvl="0" algn="just"/>
            <a:r>
              <a:rPr lang="en-US" sz="900" b="1" dirty="0">
                <a:solidFill>
                  <a:srgbClr val="000099"/>
                </a:solidFill>
              </a:rPr>
              <a:t>&lt;book </a:t>
            </a:r>
            <a:r>
              <a:rPr lang="en-US" sz="900" b="1" dirty="0" err="1">
                <a:solidFill>
                  <a:srgbClr val="009900"/>
                </a:solidFill>
              </a:rPr>
              <a:t>idb</a:t>
            </a:r>
            <a:r>
              <a:rPr lang="en-US" sz="900" dirty="0" smtClean="0">
                <a:solidFill>
                  <a:srgbClr val="000099"/>
                </a:solidFill>
              </a:rPr>
              <a:t>=“2"</a:t>
            </a:r>
            <a:r>
              <a:rPr lang="en-US" sz="900" b="1" dirty="0" smtClean="0">
                <a:solidFill>
                  <a:srgbClr val="000099"/>
                </a:solidFill>
              </a:rPr>
              <a:t>&gt;</a:t>
            </a:r>
            <a:endParaRPr lang="ru-RU" sz="900" b="1" dirty="0">
              <a:solidFill>
                <a:srgbClr val="000099"/>
              </a:solidFill>
            </a:endParaRPr>
          </a:p>
          <a:p>
            <a:pPr lvl="0" algn="ctr"/>
            <a:r>
              <a:rPr lang="ru-RU" sz="900" b="1" dirty="0" smtClean="0">
                <a:solidFill>
                  <a:srgbClr val="000099"/>
                </a:solidFill>
              </a:rPr>
              <a:t>…</a:t>
            </a:r>
            <a:endParaRPr lang="en-US" sz="900" b="1" dirty="0">
              <a:solidFill>
                <a:srgbClr val="000099"/>
              </a:solidFill>
            </a:endParaRPr>
          </a:p>
        </p:txBody>
      </p:sp>
    </p:spTree>
    <p:extLst>
      <p:ext uri="{BB962C8B-B14F-4D97-AF65-F5344CB8AC3E}">
        <p14:creationId xmlns:p14="http://schemas.microsoft.com/office/powerpoint/2010/main" val="3599756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Фильтры</a:t>
            </a:r>
            <a:endParaRPr lang="ru-RU" sz="2000" b="1" dirty="0">
              <a:solidFill>
                <a:srgbClr val="000099"/>
              </a:solidFill>
            </a:endParaRPr>
          </a:p>
        </p:txBody>
      </p:sp>
      <p:sp>
        <p:nvSpPr>
          <p:cNvPr id="8" name="Прямоугольник 7"/>
          <p:cNvSpPr/>
          <p:nvPr/>
        </p:nvSpPr>
        <p:spPr>
          <a:xfrm>
            <a:off x="0" y="461651"/>
            <a:ext cx="9144000" cy="3998018"/>
          </a:xfrm>
          <a:prstGeom prst="rect">
            <a:avLst/>
          </a:prstGeom>
        </p:spPr>
        <p:txBody>
          <a:bodyPr wrap="square">
            <a:spAutoFit/>
          </a:bodyPr>
          <a:lstStyle/>
          <a:p>
            <a:pPr algn="just">
              <a:lnSpc>
                <a:spcPct val="90000"/>
              </a:lnSpc>
            </a:pPr>
            <a:r>
              <a:rPr lang="ru-RU" sz="1200" dirty="0" smtClean="0">
                <a:solidFill>
                  <a:srgbClr val="000099"/>
                </a:solidFill>
              </a:rPr>
              <a:t>К любой </a:t>
            </a:r>
            <a:r>
              <a:rPr lang="ru-RU" sz="1200" dirty="0">
                <a:solidFill>
                  <a:srgbClr val="000099"/>
                </a:solidFill>
              </a:rPr>
              <a:t>коллекции можно применить ветвления и условия поиска с помощью наложения фильтра, </a:t>
            </a:r>
            <a:r>
              <a:rPr lang="ru-RU" sz="1200" b="1" dirty="0">
                <a:solidFill>
                  <a:srgbClr val="009900"/>
                </a:solidFill>
              </a:rPr>
              <a:t>[</a:t>
            </a:r>
            <a:r>
              <a:rPr lang="ru-RU" sz="1200" b="1" dirty="0" err="1">
                <a:solidFill>
                  <a:srgbClr val="009900"/>
                </a:solidFill>
              </a:rPr>
              <a:t>pattern</a:t>
            </a:r>
            <a:r>
              <a:rPr lang="ru-RU" sz="1200" b="1" dirty="0">
                <a:solidFill>
                  <a:srgbClr val="009900"/>
                </a:solidFill>
              </a:rPr>
              <a:t>]</a:t>
            </a:r>
            <a:r>
              <a:rPr lang="ru-RU" sz="1200" dirty="0">
                <a:solidFill>
                  <a:srgbClr val="000099"/>
                </a:solidFill>
              </a:rPr>
              <a:t>. Фильтр аналогичен SQL-выражению WHERE. Фильтр применяется последовательно ко всем элементам коллекции и выдает </a:t>
            </a:r>
            <a:r>
              <a:rPr lang="ru-RU" sz="1200" dirty="0" err="1">
                <a:solidFill>
                  <a:srgbClr val="000099"/>
                </a:solidFill>
              </a:rPr>
              <a:t>True</a:t>
            </a:r>
            <a:r>
              <a:rPr lang="ru-RU" sz="1200" dirty="0">
                <a:solidFill>
                  <a:srgbClr val="000099"/>
                </a:solidFill>
              </a:rPr>
              <a:t>/</a:t>
            </a:r>
            <a:r>
              <a:rPr lang="ru-RU" sz="1200" dirty="0" err="1">
                <a:solidFill>
                  <a:srgbClr val="000099"/>
                </a:solidFill>
              </a:rPr>
              <a:t>False</a:t>
            </a:r>
            <a:r>
              <a:rPr lang="ru-RU" sz="1200" dirty="0">
                <a:solidFill>
                  <a:srgbClr val="000099"/>
                </a:solidFill>
              </a:rPr>
              <a:t> в зависимости от того, удовлетворяет ли сравниваемый элемент фильтру. Любой элемент, не соответствующий фильтру, не включается в результирующую коллекцию</a:t>
            </a:r>
            <a:r>
              <a:rPr lang="ru-RU" sz="1200" dirty="0" smtClean="0">
                <a:solidFill>
                  <a:srgbClr val="000099"/>
                </a:solidFill>
              </a:rPr>
              <a:t>.</a:t>
            </a:r>
            <a:endParaRPr lang="en-US" sz="1200" dirty="0" smtClean="0">
              <a:solidFill>
                <a:srgbClr val="000099"/>
              </a:solidFill>
            </a:endParaRPr>
          </a:p>
          <a:p>
            <a:pPr algn="just">
              <a:lnSpc>
                <a:spcPct val="90000"/>
              </a:lnSpc>
            </a:pPr>
            <a:endParaRPr lang="ru-RU" sz="300" dirty="0">
              <a:solidFill>
                <a:srgbClr val="000099"/>
              </a:solidFill>
            </a:endParaRPr>
          </a:p>
          <a:p>
            <a:pPr algn="just">
              <a:lnSpc>
                <a:spcPct val="90000"/>
              </a:lnSpc>
            </a:pPr>
            <a:r>
              <a:rPr lang="ru-RU" sz="1200" dirty="0">
                <a:solidFill>
                  <a:srgbClr val="000099"/>
                </a:solidFill>
              </a:rPr>
              <a:t>Заметьте, что на заданном уровне выражения может быть применено любое количество фильтров. Пустые фильтры недопустимы</a:t>
            </a:r>
            <a:r>
              <a:rPr lang="ru-RU" sz="1200" dirty="0" smtClean="0">
                <a:solidFill>
                  <a:srgbClr val="000099"/>
                </a:solidFill>
              </a:rPr>
              <a:t>.</a:t>
            </a:r>
            <a:endParaRPr lang="ru-RU" sz="1200" dirty="0">
              <a:solidFill>
                <a:srgbClr val="000099"/>
              </a:solidFill>
            </a:endParaRPr>
          </a:p>
          <a:p>
            <a:pPr algn="just">
              <a:lnSpc>
                <a:spcPct val="90000"/>
              </a:lnSpc>
            </a:pPr>
            <a:endParaRPr lang="en-US" sz="300" dirty="0" smtClean="0">
              <a:solidFill>
                <a:srgbClr val="000099"/>
              </a:solidFill>
            </a:endParaRPr>
          </a:p>
          <a:p>
            <a:pPr algn="just">
              <a:lnSpc>
                <a:spcPct val="90000"/>
              </a:lnSpc>
            </a:pPr>
            <a:r>
              <a:rPr lang="ru-RU" sz="1200" dirty="0" smtClean="0">
                <a:solidFill>
                  <a:srgbClr val="000099"/>
                </a:solidFill>
              </a:rPr>
              <a:t>Фильтры </a:t>
            </a:r>
            <a:r>
              <a:rPr lang="ru-RU" sz="1200" dirty="0">
                <a:solidFill>
                  <a:srgbClr val="000099"/>
                </a:solidFill>
              </a:rPr>
              <a:t>всегда применяются относительно контекста. Другими словами, выражение "</a:t>
            </a:r>
            <a:r>
              <a:rPr lang="ru-RU" sz="1200" b="1" dirty="0" err="1">
                <a:solidFill>
                  <a:srgbClr val="000099"/>
                </a:solidFill>
              </a:rPr>
              <a:t>book</a:t>
            </a:r>
            <a:r>
              <a:rPr lang="ru-RU" sz="1200" dirty="0">
                <a:solidFill>
                  <a:srgbClr val="009900"/>
                </a:solidFill>
              </a:rPr>
              <a:t>[</a:t>
            </a:r>
            <a:r>
              <a:rPr lang="ru-RU" sz="1200" dirty="0" err="1">
                <a:solidFill>
                  <a:srgbClr val="009900"/>
                </a:solidFill>
              </a:rPr>
              <a:t>author</a:t>
            </a:r>
            <a:r>
              <a:rPr lang="ru-RU" sz="1200" dirty="0">
                <a:solidFill>
                  <a:srgbClr val="009900"/>
                </a:solidFill>
              </a:rPr>
              <a:t>]</a:t>
            </a:r>
            <a:r>
              <a:rPr lang="ru-RU" sz="1200" dirty="0">
                <a:solidFill>
                  <a:srgbClr val="000099"/>
                </a:solidFill>
              </a:rPr>
              <a:t>" означает, что для каждого найденного элемента </a:t>
            </a:r>
            <a:r>
              <a:rPr lang="ru-RU" sz="1200" b="1" dirty="0" err="1">
                <a:solidFill>
                  <a:srgbClr val="000099"/>
                </a:solidFill>
              </a:rPr>
              <a:t>book</a:t>
            </a:r>
            <a:r>
              <a:rPr lang="ru-RU" sz="1200" dirty="0">
                <a:solidFill>
                  <a:srgbClr val="000099"/>
                </a:solidFill>
              </a:rPr>
              <a:t> будет выполнена проверка наличия дочернего элемента </a:t>
            </a:r>
            <a:r>
              <a:rPr lang="ru-RU" sz="1200" dirty="0" err="1">
                <a:solidFill>
                  <a:srgbClr val="000099"/>
                </a:solidFill>
              </a:rPr>
              <a:t>author</a:t>
            </a:r>
            <a:r>
              <a:rPr lang="ru-RU" sz="1200" dirty="0">
                <a:solidFill>
                  <a:srgbClr val="000099"/>
                </a:solidFill>
              </a:rPr>
              <a:t>. Сходным образом, "</a:t>
            </a:r>
            <a:r>
              <a:rPr lang="ru-RU" sz="1200" b="1" dirty="0" err="1">
                <a:solidFill>
                  <a:srgbClr val="000099"/>
                </a:solidFill>
              </a:rPr>
              <a:t>book</a:t>
            </a:r>
            <a:r>
              <a:rPr lang="ru-RU" sz="1200" dirty="0">
                <a:solidFill>
                  <a:srgbClr val="009900"/>
                </a:solidFill>
              </a:rPr>
              <a:t>[</a:t>
            </a:r>
            <a:r>
              <a:rPr lang="ru-RU" sz="1200" dirty="0" err="1">
                <a:solidFill>
                  <a:srgbClr val="009900"/>
                </a:solidFill>
              </a:rPr>
              <a:t>author</a:t>
            </a:r>
            <a:r>
              <a:rPr lang="ru-RU" sz="1200" dirty="0">
                <a:solidFill>
                  <a:srgbClr val="009900"/>
                </a:solidFill>
              </a:rPr>
              <a:t> = </a:t>
            </a:r>
            <a:r>
              <a:rPr lang="ru-RU" sz="1200" dirty="0">
                <a:solidFill>
                  <a:srgbClr val="000099"/>
                </a:solidFill>
              </a:rPr>
              <a:t>'</a:t>
            </a:r>
            <a:r>
              <a:rPr lang="ru-RU" sz="1200" dirty="0" err="1">
                <a:solidFill>
                  <a:srgbClr val="000099"/>
                </a:solidFill>
              </a:rPr>
              <a:t>Bob</a:t>
            </a:r>
            <a:r>
              <a:rPr lang="ru-RU" sz="1200" dirty="0">
                <a:solidFill>
                  <a:srgbClr val="000099"/>
                </a:solidFill>
              </a:rPr>
              <a:t>'</a:t>
            </a:r>
            <a:r>
              <a:rPr lang="ru-RU" sz="1200" dirty="0">
                <a:solidFill>
                  <a:srgbClr val="009900"/>
                </a:solidFill>
              </a:rPr>
              <a:t>]</a:t>
            </a:r>
            <a:r>
              <a:rPr lang="ru-RU" sz="1200" dirty="0">
                <a:solidFill>
                  <a:srgbClr val="000099"/>
                </a:solidFill>
              </a:rPr>
              <a:t>" означает, что для каждого найденного элемента </a:t>
            </a:r>
            <a:r>
              <a:rPr lang="ru-RU" sz="1200" b="1" dirty="0" err="1">
                <a:solidFill>
                  <a:srgbClr val="000099"/>
                </a:solidFill>
              </a:rPr>
              <a:t>book</a:t>
            </a:r>
            <a:r>
              <a:rPr lang="ru-RU" sz="1200" dirty="0">
                <a:solidFill>
                  <a:srgbClr val="000099"/>
                </a:solidFill>
              </a:rPr>
              <a:t> будет выполнена проверка наличия дочернего элемента </a:t>
            </a:r>
            <a:r>
              <a:rPr lang="ru-RU" sz="1200" b="1" dirty="0" err="1">
                <a:solidFill>
                  <a:srgbClr val="000099"/>
                </a:solidFill>
              </a:rPr>
              <a:t>author</a:t>
            </a:r>
            <a:r>
              <a:rPr lang="ru-RU" sz="1200" dirty="0">
                <a:solidFill>
                  <a:srgbClr val="000099"/>
                </a:solidFill>
              </a:rPr>
              <a:t> со значением "</a:t>
            </a:r>
            <a:r>
              <a:rPr lang="ru-RU" sz="1200" dirty="0" err="1">
                <a:solidFill>
                  <a:srgbClr val="000099"/>
                </a:solidFill>
              </a:rPr>
              <a:t>Bob</a:t>
            </a:r>
            <a:r>
              <a:rPr lang="ru-RU" sz="1200" dirty="0">
                <a:solidFill>
                  <a:srgbClr val="000099"/>
                </a:solidFill>
              </a:rPr>
              <a:t>". Можно также проверять значение контекста с помощью точки (.). Например, "</a:t>
            </a:r>
            <a:r>
              <a:rPr lang="ru-RU" sz="1200" b="1" dirty="0" err="1">
                <a:solidFill>
                  <a:srgbClr val="000099"/>
                </a:solidFill>
              </a:rPr>
              <a:t>book</a:t>
            </a:r>
            <a:r>
              <a:rPr lang="ru-RU" sz="1200" dirty="0">
                <a:solidFill>
                  <a:srgbClr val="009900"/>
                </a:solidFill>
              </a:rPr>
              <a:t>[. = '</a:t>
            </a:r>
            <a:r>
              <a:rPr lang="ru-RU" sz="1200" dirty="0" err="1">
                <a:solidFill>
                  <a:srgbClr val="009900"/>
                </a:solidFill>
              </a:rPr>
              <a:t>Trenton</a:t>
            </a:r>
            <a:r>
              <a:rPr lang="ru-RU" sz="1200" dirty="0">
                <a:solidFill>
                  <a:srgbClr val="009900"/>
                </a:solidFill>
              </a:rPr>
              <a:t>']</a:t>
            </a:r>
            <a:r>
              <a:rPr lang="ru-RU" sz="1200" dirty="0">
                <a:solidFill>
                  <a:srgbClr val="000099"/>
                </a:solidFill>
              </a:rPr>
              <a:t>" означает, что для каждого элемента </a:t>
            </a:r>
            <a:r>
              <a:rPr lang="ru-RU" sz="1200" b="1" dirty="0" err="1">
                <a:solidFill>
                  <a:srgbClr val="000099"/>
                </a:solidFill>
              </a:rPr>
              <a:t>book</a:t>
            </a:r>
            <a:r>
              <a:rPr lang="ru-RU" sz="1200" dirty="0">
                <a:solidFill>
                  <a:srgbClr val="000099"/>
                </a:solidFill>
              </a:rPr>
              <a:t>, найденного в текущем контексте, проверяется, что его значение равно "</a:t>
            </a:r>
            <a:r>
              <a:rPr lang="ru-RU" sz="1200" dirty="0" err="1">
                <a:solidFill>
                  <a:srgbClr val="000099"/>
                </a:solidFill>
              </a:rPr>
              <a:t>Trenton</a:t>
            </a:r>
            <a:r>
              <a:rPr lang="ru-RU" sz="1200" dirty="0" smtClean="0">
                <a:solidFill>
                  <a:srgbClr val="000099"/>
                </a:solidFill>
              </a:rPr>
              <a:t>".</a:t>
            </a:r>
            <a:endParaRPr lang="en-US" sz="1200" dirty="0" smtClean="0">
              <a:solidFill>
                <a:srgbClr val="000099"/>
              </a:solidFill>
            </a:endParaRPr>
          </a:p>
          <a:p>
            <a:pPr algn="just">
              <a:lnSpc>
                <a:spcPct val="90000"/>
              </a:lnSpc>
            </a:pPr>
            <a:endParaRPr lang="ru-RU" sz="300" dirty="0">
              <a:solidFill>
                <a:srgbClr val="000099"/>
              </a:solidFill>
            </a:endParaRPr>
          </a:p>
          <a:p>
            <a:pPr algn="just">
              <a:lnSpc>
                <a:spcPct val="90000"/>
              </a:lnSpc>
            </a:pPr>
            <a:r>
              <a:rPr lang="ru-RU" sz="1200" dirty="0">
                <a:solidFill>
                  <a:srgbClr val="000099"/>
                </a:solidFill>
              </a:rPr>
              <a:t>Если фильтр сравнивает значения элементов и должен быть применен более чем к одному дочернему элементу, можно использовать ключевые слова </a:t>
            </a:r>
            <a:r>
              <a:rPr lang="ru-RU" sz="1200" dirty="0" err="1">
                <a:solidFill>
                  <a:srgbClr val="000099"/>
                </a:solidFill>
              </a:rPr>
              <a:t>any</a:t>
            </a:r>
            <a:r>
              <a:rPr lang="ru-RU" sz="1200" dirty="0">
                <a:solidFill>
                  <a:srgbClr val="000099"/>
                </a:solidFill>
              </a:rPr>
              <a:t> и </a:t>
            </a:r>
            <a:r>
              <a:rPr lang="ru-RU" sz="1200" dirty="0" err="1">
                <a:solidFill>
                  <a:srgbClr val="000099"/>
                </a:solidFill>
              </a:rPr>
              <a:t>all</a:t>
            </a:r>
            <a:r>
              <a:rPr lang="ru-RU" sz="1200" dirty="0">
                <a:solidFill>
                  <a:srgbClr val="000099"/>
                </a:solidFill>
              </a:rPr>
              <a:t>. Если эти слова не используются, для сравнения используется только первый найденный дочерний элемент</a:t>
            </a:r>
            <a:r>
              <a:rPr lang="ru-RU" sz="1200" dirty="0" smtClean="0">
                <a:solidFill>
                  <a:srgbClr val="000099"/>
                </a:solidFill>
              </a:rPr>
              <a:t>.</a:t>
            </a:r>
            <a:endParaRPr lang="en-US" sz="1200" dirty="0" smtClean="0">
              <a:solidFill>
                <a:srgbClr val="000099"/>
              </a:solidFill>
            </a:endParaRPr>
          </a:p>
          <a:p>
            <a:pPr algn="just">
              <a:lnSpc>
                <a:spcPct val="90000"/>
              </a:lnSpc>
            </a:pPr>
            <a:endParaRPr lang="ru-RU" sz="300" dirty="0">
              <a:solidFill>
                <a:srgbClr val="000099"/>
              </a:solidFill>
            </a:endParaRPr>
          </a:p>
          <a:p>
            <a:pPr algn="just">
              <a:lnSpc>
                <a:spcPct val="90000"/>
              </a:lnSpc>
            </a:pPr>
            <a:r>
              <a:rPr lang="ru-RU" sz="1200" dirty="0">
                <a:solidFill>
                  <a:srgbClr val="000099"/>
                </a:solidFill>
              </a:rPr>
              <a:t>Найти все названия книг, содержащие хотя бы один элемент [</a:t>
            </a:r>
            <a:r>
              <a:rPr lang="ru-RU" sz="1200" dirty="0" err="1">
                <a:solidFill>
                  <a:srgbClr val="000099"/>
                </a:solidFill>
              </a:rPr>
              <a:t>excerpt</a:t>
            </a:r>
            <a:r>
              <a:rPr lang="ru-RU" sz="1200" dirty="0" smtClean="0">
                <a:solidFill>
                  <a:srgbClr val="000099"/>
                </a:solidFill>
              </a:rPr>
              <a:t>]:</a:t>
            </a:r>
            <a:endParaRPr lang="ru-RU" sz="1200" dirty="0">
              <a:solidFill>
                <a:srgbClr val="000099"/>
              </a:solidFill>
            </a:endParaRPr>
          </a:p>
          <a:p>
            <a:pPr algn="just">
              <a:lnSpc>
                <a:spcPct val="90000"/>
              </a:lnSpc>
            </a:pPr>
            <a:r>
              <a:rPr lang="ru-RU" sz="1200" dirty="0" err="1">
                <a:solidFill>
                  <a:srgbClr val="000099"/>
                </a:solidFill>
              </a:rPr>
              <a:t>book</a:t>
            </a:r>
            <a:r>
              <a:rPr lang="ru-RU" sz="1200" dirty="0">
                <a:solidFill>
                  <a:srgbClr val="000099"/>
                </a:solidFill>
              </a:rPr>
              <a:t>[</a:t>
            </a:r>
            <a:r>
              <a:rPr lang="ru-RU" sz="1200" dirty="0" err="1">
                <a:solidFill>
                  <a:srgbClr val="000099"/>
                </a:solidFill>
              </a:rPr>
              <a:t>excerpt</a:t>
            </a:r>
            <a:r>
              <a:rPr lang="ru-RU" sz="1200" dirty="0">
                <a:solidFill>
                  <a:srgbClr val="000099"/>
                </a:solidFill>
              </a:rPr>
              <a:t>]/</a:t>
            </a:r>
            <a:r>
              <a:rPr lang="ru-RU" sz="1200" dirty="0" err="1" smtClean="0">
                <a:solidFill>
                  <a:srgbClr val="000099"/>
                </a:solidFill>
              </a:rPr>
              <a:t>title</a:t>
            </a:r>
            <a:endParaRPr lang="en-US" sz="1200" dirty="0" smtClean="0">
              <a:solidFill>
                <a:srgbClr val="000099"/>
              </a:solidFill>
            </a:endParaRPr>
          </a:p>
          <a:p>
            <a:pPr algn="just">
              <a:lnSpc>
                <a:spcPct val="90000"/>
              </a:lnSpc>
            </a:pPr>
            <a:endParaRPr lang="ru-RU" sz="300" dirty="0">
              <a:solidFill>
                <a:srgbClr val="000099"/>
              </a:solidFill>
            </a:endParaRPr>
          </a:p>
          <a:p>
            <a:pPr algn="just">
              <a:lnSpc>
                <a:spcPct val="90000"/>
              </a:lnSpc>
            </a:pPr>
            <a:r>
              <a:rPr lang="ru-RU" sz="1200" dirty="0">
                <a:solidFill>
                  <a:srgbClr val="000099"/>
                </a:solidFill>
              </a:rPr>
              <a:t>Найти всех авторов книг, причем книги должны содержать хотя бы один элемент [</a:t>
            </a:r>
            <a:r>
              <a:rPr lang="ru-RU" sz="1200" dirty="0" err="1">
                <a:solidFill>
                  <a:srgbClr val="000099"/>
                </a:solidFill>
              </a:rPr>
              <a:t>excerpt</a:t>
            </a:r>
            <a:r>
              <a:rPr lang="ru-RU" sz="1200" dirty="0">
                <a:solidFill>
                  <a:srgbClr val="000099"/>
                </a:solidFill>
              </a:rPr>
              <a:t>], а у автора должна быть хотя бы одна степень</a:t>
            </a:r>
            <a:r>
              <a:rPr lang="ru-RU" sz="1200" dirty="0" smtClean="0">
                <a:solidFill>
                  <a:srgbClr val="000099"/>
                </a:solidFill>
              </a:rPr>
              <a:t>:</a:t>
            </a:r>
            <a:endParaRPr lang="ru-RU" sz="1200" dirty="0">
              <a:solidFill>
                <a:srgbClr val="000099"/>
              </a:solidFill>
            </a:endParaRPr>
          </a:p>
          <a:p>
            <a:pPr algn="just">
              <a:lnSpc>
                <a:spcPct val="90000"/>
              </a:lnSpc>
            </a:pPr>
            <a:r>
              <a:rPr lang="ru-RU" sz="1200" dirty="0" err="1">
                <a:solidFill>
                  <a:srgbClr val="000099"/>
                </a:solidFill>
              </a:rPr>
              <a:t>book</a:t>
            </a:r>
            <a:r>
              <a:rPr lang="ru-RU" sz="1200" dirty="0">
                <a:solidFill>
                  <a:srgbClr val="000099"/>
                </a:solidFill>
              </a:rPr>
              <a:t>[</a:t>
            </a:r>
            <a:r>
              <a:rPr lang="ru-RU" sz="1200" dirty="0" err="1">
                <a:solidFill>
                  <a:srgbClr val="000099"/>
                </a:solidFill>
              </a:rPr>
              <a:t>excerpt</a:t>
            </a:r>
            <a:r>
              <a:rPr lang="ru-RU" sz="1200" dirty="0">
                <a:solidFill>
                  <a:srgbClr val="000099"/>
                </a:solidFill>
              </a:rPr>
              <a:t>]/</a:t>
            </a:r>
            <a:r>
              <a:rPr lang="ru-RU" sz="1200" dirty="0" err="1">
                <a:solidFill>
                  <a:srgbClr val="000099"/>
                </a:solidFill>
              </a:rPr>
              <a:t>author</a:t>
            </a:r>
            <a:r>
              <a:rPr lang="ru-RU" sz="1200" dirty="0">
                <a:solidFill>
                  <a:srgbClr val="000099"/>
                </a:solidFill>
              </a:rPr>
              <a:t>[</a:t>
            </a:r>
            <a:r>
              <a:rPr lang="ru-RU" sz="1200" dirty="0" err="1">
                <a:solidFill>
                  <a:srgbClr val="000099"/>
                </a:solidFill>
              </a:rPr>
              <a:t>degree</a:t>
            </a:r>
            <a:r>
              <a:rPr lang="ru-RU" sz="1200" dirty="0" smtClean="0">
                <a:solidFill>
                  <a:srgbClr val="000099"/>
                </a:solidFill>
              </a:rPr>
              <a:t>]</a:t>
            </a:r>
            <a:endParaRPr lang="en-US" sz="1200" dirty="0" smtClean="0">
              <a:solidFill>
                <a:srgbClr val="000099"/>
              </a:solidFill>
            </a:endParaRPr>
          </a:p>
          <a:p>
            <a:pPr algn="just">
              <a:lnSpc>
                <a:spcPct val="90000"/>
              </a:lnSpc>
            </a:pPr>
            <a:endParaRPr lang="ru-RU" sz="300" dirty="0">
              <a:solidFill>
                <a:srgbClr val="000099"/>
              </a:solidFill>
            </a:endParaRPr>
          </a:p>
          <a:p>
            <a:pPr algn="just">
              <a:lnSpc>
                <a:spcPct val="90000"/>
              </a:lnSpc>
            </a:pPr>
            <a:r>
              <a:rPr lang="ru-RU" sz="1200" dirty="0">
                <a:solidFill>
                  <a:srgbClr val="000099"/>
                </a:solidFill>
              </a:rPr>
              <a:t>Найти все книги с авторами, имеющими хотя бы одну степень</a:t>
            </a:r>
            <a:r>
              <a:rPr lang="ru-RU" sz="1200" dirty="0" smtClean="0">
                <a:solidFill>
                  <a:srgbClr val="000099"/>
                </a:solidFill>
              </a:rPr>
              <a:t>:</a:t>
            </a:r>
            <a:endParaRPr lang="ru-RU" sz="1200" dirty="0">
              <a:solidFill>
                <a:srgbClr val="000099"/>
              </a:solidFill>
            </a:endParaRPr>
          </a:p>
          <a:p>
            <a:pPr algn="just">
              <a:lnSpc>
                <a:spcPct val="90000"/>
              </a:lnSpc>
            </a:pPr>
            <a:r>
              <a:rPr lang="ru-RU" sz="1200" dirty="0" err="1">
                <a:solidFill>
                  <a:srgbClr val="000099"/>
                </a:solidFill>
              </a:rPr>
              <a:t>book</a:t>
            </a:r>
            <a:r>
              <a:rPr lang="ru-RU" sz="1200" dirty="0">
                <a:solidFill>
                  <a:srgbClr val="000099"/>
                </a:solidFill>
              </a:rPr>
              <a:t>[</a:t>
            </a:r>
            <a:r>
              <a:rPr lang="ru-RU" sz="1200" dirty="0" err="1">
                <a:solidFill>
                  <a:srgbClr val="000099"/>
                </a:solidFill>
              </a:rPr>
              <a:t>author</a:t>
            </a:r>
            <a:r>
              <a:rPr lang="ru-RU" sz="1200" dirty="0">
                <a:solidFill>
                  <a:srgbClr val="000099"/>
                </a:solidFill>
              </a:rPr>
              <a:t>/</a:t>
            </a:r>
            <a:r>
              <a:rPr lang="ru-RU" sz="1200" dirty="0" err="1">
                <a:solidFill>
                  <a:srgbClr val="000099"/>
                </a:solidFill>
              </a:rPr>
              <a:t>degree</a:t>
            </a:r>
            <a:r>
              <a:rPr lang="ru-RU" sz="1200" dirty="0">
                <a:solidFill>
                  <a:srgbClr val="000099"/>
                </a:solidFill>
              </a:rPr>
              <a:t>]</a:t>
            </a:r>
          </a:p>
        </p:txBody>
      </p:sp>
    </p:spTree>
    <p:extLst>
      <p:ext uri="{BB962C8B-B14F-4D97-AF65-F5344CB8AC3E}">
        <p14:creationId xmlns:p14="http://schemas.microsoft.com/office/powerpoint/2010/main" val="35736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Операторы</a:t>
            </a:r>
            <a:endParaRPr lang="ru-RU" sz="2000" b="1" dirty="0">
              <a:solidFill>
                <a:srgbClr val="000099"/>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999706704"/>
              </p:ext>
            </p:extLst>
          </p:nvPr>
        </p:nvGraphicFramePr>
        <p:xfrm>
          <a:off x="107504" y="491385"/>
          <a:ext cx="4104456" cy="3048000"/>
        </p:xfrm>
        <a:graphic>
          <a:graphicData uri="http://schemas.openxmlformats.org/drawingml/2006/table">
            <a:tbl>
              <a:tblPr firstRow="1" bandRow="1">
                <a:tableStyleId>{5C22544A-7EE6-4342-B048-85BDC9FD1C3A}</a:tableStyleId>
              </a:tblPr>
              <a:tblGrid>
                <a:gridCol w="936104"/>
                <a:gridCol w="3168352"/>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Оператор</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algn="ctr"/>
                      <a:r>
                        <a:rPr lang="en-US" sz="1400" b="1" dirty="0">
                          <a:solidFill>
                            <a:srgbClr val="CC3300"/>
                          </a:solidFill>
                          <a:effectLst/>
                          <a:latin typeface="Arial"/>
                        </a:rPr>
                        <a:t>and</a:t>
                      </a:r>
                    </a:p>
                  </a:txBody>
                  <a:tcPr marL="15240" marR="15240" marT="15240" marB="15240"/>
                </a:tc>
                <a:tc>
                  <a:txBody>
                    <a:bodyPr/>
                    <a:lstStyle/>
                    <a:p>
                      <a:pPr algn="l"/>
                      <a:r>
                        <a:rPr lang="ru-RU" sz="1200" dirty="0">
                          <a:solidFill>
                            <a:srgbClr val="009900"/>
                          </a:solidFill>
                          <a:effectLst/>
                          <a:latin typeface="Arial"/>
                        </a:rPr>
                        <a:t>Логическое "и"</a:t>
                      </a:r>
                    </a:p>
                  </a:txBody>
                  <a:tcPr marL="15240" marR="15240" marT="15240" marB="15240"/>
                </a:tc>
              </a:tr>
              <a:tr h="230426">
                <a:tc>
                  <a:txBody>
                    <a:bodyPr/>
                    <a:lstStyle/>
                    <a:p>
                      <a:pPr algn="ctr"/>
                      <a:r>
                        <a:rPr lang="en-US" sz="1400" b="1" dirty="0">
                          <a:solidFill>
                            <a:srgbClr val="CC3300"/>
                          </a:solidFill>
                          <a:effectLst/>
                          <a:latin typeface="Arial"/>
                        </a:rPr>
                        <a:t>or</a:t>
                      </a:r>
                    </a:p>
                  </a:txBody>
                  <a:tcPr marL="15240" marR="15240" marT="15240" marB="15240"/>
                </a:tc>
                <a:tc>
                  <a:txBody>
                    <a:bodyPr/>
                    <a:lstStyle/>
                    <a:p>
                      <a:pPr algn="l"/>
                      <a:r>
                        <a:rPr lang="ru-RU" sz="1200">
                          <a:solidFill>
                            <a:srgbClr val="009900"/>
                          </a:solidFill>
                          <a:effectLst/>
                          <a:latin typeface="Arial"/>
                        </a:rPr>
                        <a:t>Логическое "или"</a:t>
                      </a:r>
                    </a:p>
                  </a:txBody>
                  <a:tcPr marL="15240" marR="15240" marT="15240" marB="15240"/>
                </a:tc>
              </a:tr>
              <a:tr h="230426">
                <a:tc>
                  <a:txBody>
                    <a:bodyPr/>
                    <a:lstStyle/>
                    <a:p>
                      <a:pPr algn="ctr"/>
                      <a:r>
                        <a:rPr lang="en-US" sz="1400" b="1" dirty="0">
                          <a:solidFill>
                            <a:srgbClr val="CC3300"/>
                          </a:solidFill>
                          <a:effectLst/>
                          <a:latin typeface="Arial"/>
                        </a:rPr>
                        <a:t>not()</a:t>
                      </a:r>
                    </a:p>
                  </a:txBody>
                  <a:tcPr marL="15240" marR="15240" marT="15240" marB="15240"/>
                </a:tc>
                <a:tc>
                  <a:txBody>
                    <a:bodyPr/>
                    <a:lstStyle/>
                    <a:p>
                      <a:pPr algn="l"/>
                      <a:r>
                        <a:rPr lang="ru-RU" sz="1200">
                          <a:solidFill>
                            <a:srgbClr val="009900"/>
                          </a:solidFill>
                          <a:effectLst/>
                          <a:latin typeface="Arial"/>
                        </a:rPr>
                        <a:t>Отрицание</a:t>
                      </a:r>
                    </a:p>
                  </a:txBody>
                  <a:tcPr marL="15240" marR="15240" marT="15240" marB="15240"/>
                </a:tc>
              </a:tr>
              <a:tr h="230426">
                <a:tc>
                  <a:txBody>
                    <a:bodyPr/>
                    <a:lstStyle/>
                    <a:p>
                      <a:pPr algn="ctr"/>
                      <a:r>
                        <a:rPr lang="ru-RU" sz="1400" b="1" dirty="0">
                          <a:solidFill>
                            <a:srgbClr val="CC3300"/>
                          </a:solidFill>
                          <a:effectLst/>
                          <a:latin typeface="Arial"/>
                        </a:rPr>
                        <a:t>=</a:t>
                      </a:r>
                    </a:p>
                  </a:txBody>
                  <a:tcPr marL="15240" marR="15240" marT="15240" marB="15240"/>
                </a:tc>
                <a:tc>
                  <a:txBody>
                    <a:bodyPr/>
                    <a:lstStyle/>
                    <a:p>
                      <a:pPr algn="l"/>
                      <a:r>
                        <a:rPr lang="ru-RU" sz="1200" dirty="0">
                          <a:solidFill>
                            <a:srgbClr val="009900"/>
                          </a:solidFill>
                          <a:effectLst/>
                          <a:latin typeface="Arial"/>
                        </a:rPr>
                        <a:t>Равенство</a:t>
                      </a:r>
                    </a:p>
                  </a:txBody>
                  <a:tcPr marL="15240" marR="15240" marT="15240" marB="15240"/>
                </a:tc>
              </a:tr>
              <a:tr h="230426">
                <a:tc>
                  <a:txBody>
                    <a:bodyPr/>
                    <a:lstStyle/>
                    <a:p>
                      <a:pPr algn="ctr"/>
                      <a:r>
                        <a:rPr lang="ru-RU" sz="1400" b="1" dirty="0">
                          <a:solidFill>
                            <a:srgbClr val="CC3300"/>
                          </a:solidFill>
                          <a:effectLst/>
                          <a:latin typeface="Arial"/>
                        </a:rPr>
                        <a:t>!= </a:t>
                      </a:r>
                    </a:p>
                  </a:txBody>
                  <a:tcPr marL="15240" marR="15240" marT="15240" marB="15240"/>
                </a:tc>
                <a:tc>
                  <a:txBody>
                    <a:bodyPr/>
                    <a:lstStyle/>
                    <a:p>
                      <a:pPr algn="l"/>
                      <a:r>
                        <a:rPr lang="ru-RU" sz="1200" dirty="0">
                          <a:solidFill>
                            <a:srgbClr val="009900"/>
                          </a:solidFill>
                          <a:effectLst/>
                          <a:latin typeface="Arial"/>
                        </a:rPr>
                        <a:t>Неравенство</a:t>
                      </a:r>
                    </a:p>
                  </a:txBody>
                  <a:tcPr marL="15240" marR="15240" marT="15240" marB="15240"/>
                </a:tc>
              </a:tr>
              <a:tr h="230426">
                <a:tc>
                  <a:txBody>
                    <a:bodyPr/>
                    <a:lstStyle/>
                    <a:p>
                      <a:pPr algn="ctr"/>
                      <a:r>
                        <a:rPr lang="ru-RU" sz="1400" b="1" dirty="0">
                          <a:solidFill>
                            <a:srgbClr val="CC3300"/>
                          </a:solidFill>
                          <a:effectLst/>
                          <a:latin typeface="Arial"/>
                        </a:rPr>
                        <a:t>&lt; </a:t>
                      </a:r>
                    </a:p>
                  </a:txBody>
                  <a:tcPr marL="15240" marR="15240" marT="15240" marB="15240"/>
                </a:tc>
                <a:tc>
                  <a:txBody>
                    <a:bodyPr/>
                    <a:lstStyle/>
                    <a:p>
                      <a:pPr algn="l"/>
                      <a:r>
                        <a:rPr lang="ru-RU" sz="1200" dirty="0">
                          <a:solidFill>
                            <a:srgbClr val="009900"/>
                          </a:solidFill>
                          <a:effectLst/>
                          <a:latin typeface="Arial"/>
                        </a:rPr>
                        <a:t>Меньше</a:t>
                      </a:r>
                    </a:p>
                  </a:txBody>
                  <a:tcPr marL="15240" marR="15240" marT="15240" marB="15240"/>
                </a:tc>
              </a:tr>
              <a:tr h="230426">
                <a:tc>
                  <a:txBody>
                    <a:bodyPr/>
                    <a:lstStyle/>
                    <a:p>
                      <a:pPr algn="ctr"/>
                      <a:r>
                        <a:rPr lang="ru-RU" sz="1400" b="1" dirty="0">
                          <a:solidFill>
                            <a:srgbClr val="CC3300"/>
                          </a:solidFill>
                          <a:effectLst/>
                          <a:latin typeface="Arial"/>
                        </a:rPr>
                        <a:t>&lt;= </a:t>
                      </a:r>
                    </a:p>
                  </a:txBody>
                  <a:tcPr marL="15240" marR="15240" marT="15240" marB="15240"/>
                </a:tc>
                <a:tc>
                  <a:txBody>
                    <a:bodyPr/>
                    <a:lstStyle/>
                    <a:p>
                      <a:pPr algn="l"/>
                      <a:r>
                        <a:rPr lang="ru-RU" sz="1200" dirty="0">
                          <a:solidFill>
                            <a:srgbClr val="009900"/>
                          </a:solidFill>
                          <a:effectLst/>
                          <a:latin typeface="Arial"/>
                        </a:rPr>
                        <a:t>Меньше или равно</a:t>
                      </a:r>
                    </a:p>
                  </a:txBody>
                  <a:tcPr marL="15240" marR="15240" marT="15240" marB="15240"/>
                </a:tc>
              </a:tr>
              <a:tr h="230426">
                <a:tc>
                  <a:txBody>
                    <a:bodyPr/>
                    <a:lstStyle/>
                    <a:p>
                      <a:pPr algn="ctr"/>
                      <a:r>
                        <a:rPr lang="ru-RU" sz="1400" b="1" dirty="0">
                          <a:solidFill>
                            <a:srgbClr val="CC3300"/>
                          </a:solidFill>
                          <a:effectLst/>
                          <a:latin typeface="Arial"/>
                        </a:rPr>
                        <a:t>&gt; </a:t>
                      </a:r>
                    </a:p>
                  </a:txBody>
                  <a:tcPr marL="15240" marR="15240" marT="15240" marB="15240"/>
                </a:tc>
                <a:tc>
                  <a:txBody>
                    <a:bodyPr/>
                    <a:lstStyle/>
                    <a:p>
                      <a:pPr algn="l"/>
                      <a:r>
                        <a:rPr lang="ru-RU" sz="1200" dirty="0">
                          <a:solidFill>
                            <a:srgbClr val="009900"/>
                          </a:solidFill>
                          <a:effectLst/>
                          <a:latin typeface="Arial"/>
                        </a:rPr>
                        <a:t>Больше</a:t>
                      </a:r>
                    </a:p>
                  </a:txBody>
                  <a:tcPr marL="15240" marR="15240" marT="15240" marB="15240"/>
                </a:tc>
              </a:tr>
              <a:tr h="230426">
                <a:tc>
                  <a:txBody>
                    <a:bodyPr/>
                    <a:lstStyle/>
                    <a:p>
                      <a:pPr algn="ctr"/>
                      <a:r>
                        <a:rPr lang="ru-RU" sz="1400" b="1" dirty="0" smtClean="0">
                          <a:solidFill>
                            <a:srgbClr val="CC3300"/>
                          </a:solidFill>
                          <a:effectLst/>
                          <a:latin typeface="Arial"/>
                        </a:rPr>
                        <a:t>&gt;=</a:t>
                      </a:r>
                      <a:endParaRPr lang="ru-RU" sz="1400" b="1" dirty="0">
                        <a:solidFill>
                          <a:srgbClr val="CC3300"/>
                        </a:solidFill>
                        <a:effectLst/>
                        <a:latin typeface="Arial"/>
                      </a:endParaRPr>
                    </a:p>
                  </a:txBody>
                  <a:tcPr marL="15240" marR="15240" marT="15240" marB="15240"/>
                </a:tc>
                <a:tc>
                  <a:txBody>
                    <a:bodyPr/>
                    <a:lstStyle/>
                    <a:p>
                      <a:pPr algn="l"/>
                      <a:r>
                        <a:rPr lang="ru-RU" sz="1200" dirty="0">
                          <a:solidFill>
                            <a:srgbClr val="009900"/>
                          </a:solidFill>
                          <a:effectLst/>
                          <a:latin typeface="Arial"/>
                        </a:rPr>
                        <a:t>Больше или равно</a:t>
                      </a:r>
                    </a:p>
                  </a:txBody>
                  <a:tcPr marL="15240" marR="15240" marT="15240" marB="15240"/>
                </a:tc>
              </a:tr>
              <a:tr h="230426">
                <a:tc>
                  <a:txBody>
                    <a:bodyPr/>
                    <a:lstStyle/>
                    <a:p>
                      <a:pPr algn="ctr"/>
                      <a:r>
                        <a:rPr lang="ru-RU" sz="1400" b="1" dirty="0">
                          <a:solidFill>
                            <a:srgbClr val="CC3300"/>
                          </a:solidFill>
                          <a:effectLst/>
                          <a:latin typeface="Arial"/>
                        </a:rPr>
                        <a:t>|</a:t>
                      </a:r>
                    </a:p>
                  </a:txBody>
                  <a:tcPr marL="15240" marR="15240" marT="15240" marB="15240"/>
                </a:tc>
                <a:tc>
                  <a:txBody>
                    <a:bodyPr/>
                    <a:lstStyle/>
                    <a:p>
                      <a:pPr algn="l"/>
                      <a:r>
                        <a:rPr lang="ru-RU" sz="1200" dirty="0">
                          <a:solidFill>
                            <a:srgbClr val="009900"/>
                          </a:solidFill>
                          <a:effectLst/>
                          <a:latin typeface="Arial"/>
                        </a:rPr>
                        <a:t>Объединение, возвращает объединение двух наборов </a:t>
                      </a:r>
                      <a:r>
                        <a:rPr lang="ru-RU" sz="1200" dirty="0" smtClean="0">
                          <a:solidFill>
                            <a:srgbClr val="009900"/>
                          </a:solidFill>
                          <a:effectLst/>
                          <a:latin typeface="+mn-lt"/>
                        </a:rPr>
                        <a:t>узлов, сохраняя порядок вхождения и не возвращая дубликатов.</a:t>
                      </a:r>
                      <a:endParaRPr lang="ru-RU" sz="1200" dirty="0">
                        <a:solidFill>
                          <a:srgbClr val="009900"/>
                        </a:solidFill>
                        <a:effectLst/>
                        <a:latin typeface="Arial"/>
                      </a:endParaRPr>
                    </a:p>
                  </a:txBody>
                  <a:tcPr marL="15240" marR="15240" marT="15240" marB="15240"/>
                </a:tc>
              </a:tr>
            </a:tbl>
          </a:graphicData>
        </a:graphic>
      </p:graphicFrame>
      <p:sp>
        <p:nvSpPr>
          <p:cNvPr id="6" name="Прямоугольник 5"/>
          <p:cNvSpPr/>
          <p:nvPr/>
        </p:nvSpPr>
        <p:spPr>
          <a:xfrm>
            <a:off x="4283968" y="461651"/>
            <a:ext cx="4860032" cy="424732"/>
          </a:xfrm>
          <a:prstGeom prst="rect">
            <a:avLst/>
          </a:prstGeom>
        </p:spPr>
        <p:txBody>
          <a:bodyPr wrap="square">
            <a:spAutoFit/>
          </a:bodyPr>
          <a:lstStyle/>
          <a:p>
            <a:pPr lvl="0" algn="just">
              <a:lnSpc>
                <a:spcPct val="90000"/>
              </a:lnSpc>
            </a:pPr>
            <a:r>
              <a:rPr lang="ru-RU" sz="1200" dirty="0">
                <a:solidFill>
                  <a:srgbClr val="000099"/>
                </a:solidFill>
              </a:rPr>
              <a:t>Порядок приоритетности (от высшего к низшему) для операторов сравнения и булевых операторов приведен в </a:t>
            </a:r>
            <a:r>
              <a:rPr lang="ru-RU" sz="1200" dirty="0" smtClean="0">
                <a:solidFill>
                  <a:srgbClr val="000099"/>
                </a:solidFill>
              </a:rPr>
              <a:t>таблице ниже</a:t>
            </a:r>
            <a:r>
              <a:rPr lang="en-US" sz="1200" dirty="0" smtClean="0">
                <a:solidFill>
                  <a:srgbClr val="000099"/>
                </a:solidFill>
              </a:rPr>
              <a:t>:</a:t>
            </a:r>
            <a:endParaRPr lang="ru-RU" sz="1200" dirty="0">
              <a:solidFill>
                <a:srgbClr val="000099"/>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4083430409"/>
              </p:ext>
            </p:extLst>
          </p:nvPr>
        </p:nvGraphicFramePr>
        <p:xfrm>
          <a:off x="4409728" y="901038"/>
          <a:ext cx="4608512" cy="2503216"/>
        </p:xfrm>
        <a:graphic>
          <a:graphicData uri="http://schemas.openxmlformats.org/drawingml/2006/table">
            <a:tbl>
              <a:tblPr firstRow="1" bandRow="1">
                <a:tableStyleId>{5C22544A-7EE6-4342-B048-85BDC9FD1C3A}</a:tableStyleId>
              </a:tblPr>
              <a:tblGrid>
                <a:gridCol w="1008112"/>
                <a:gridCol w="1440160"/>
                <a:gridCol w="2160240"/>
              </a:tblGrid>
              <a:tr h="308656">
                <a:tc>
                  <a:txBody>
                    <a:bodyPr/>
                    <a:lstStyle/>
                    <a:p>
                      <a:r>
                        <a:rPr lang="ru-RU" sz="1200" dirty="0" smtClean="0">
                          <a:solidFill>
                            <a:srgbClr val="000099"/>
                          </a:solidFill>
                        </a:rPr>
                        <a:t>Приоритет</a:t>
                      </a:r>
                      <a:endParaRPr lang="ru-RU" sz="1200"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Оператор</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algn="ctr"/>
                      <a:r>
                        <a:rPr lang="ru-RU" sz="1400" b="1" dirty="0" smtClean="0">
                          <a:solidFill>
                            <a:srgbClr val="7030A0"/>
                          </a:solidFill>
                          <a:effectLst/>
                          <a:latin typeface="Arial"/>
                        </a:rPr>
                        <a:t>1</a:t>
                      </a:r>
                      <a:endParaRPr lang="en-US" sz="1400" b="1" dirty="0">
                        <a:solidFill>
                          <a:srgbClr val="7030A0"/>
                        </a:solidFill>
                        <a:effectLst/>
                        <a:latin typeface="Arial"/>
                      </a:endParaRPr>
                    </a:p>
                  </a:txBody>
                  <a:tcPr marL="15240" marR="15240" marT="15240" marB="15240"/>
                </a:tc>
                <a:tc>
                  <a:txBody>
                    <a:bodyPr/>
                    <a:lstStyle/>
                    <a:p>
                      <a:pPr algn="just"/>
                      <a:r>
                        <a:rPr lang="ru-RU" sz="1400" b="1" dirty="0">
                          <a:solidFill>
                            <a:srgbClr val="CC3300"/>
                          </a:solidFill>
                          <a:effectLst/>
                          <a:latin typeface="Arial"/>
                        </a:rPr>
                        <a:t>( )</a:t>
                      </a:r>
                    </a:p>
                  </a:txBody>
                  <a:tcPr marL="15240" marR="15240" marT="15240" marB="15240" anchor="ctr"/>
                </a:tc>
                <a:tc>
                  <a:txBody>
                    <a:bodyPr/>
                    <a:lstStyle/>
                    <a:p>
                      <a:pPr algn="just"/>
                      <a:r>
                        <a:rPr lang="ru-RU" sz="1400" dirty="0">
                          <a:solidFill>
                            <a:srgbClr val="009900"/>
                          </a:solidFill>
                          <a:effectLst/>
                          <a:latin typeface="Arial"/>
                        </a:rPr>
                        <a:t>Группировка</a:t>
                      </a:r>
                    </a:p>
                  </a:txBody>
                  <a:tcPr marL="15240" marR="15240" marT="15240" marB="15240" anchor="ctr"/>
                </a:tc>
              </a:tr>
              <a:tr h="230426">
                <a:tc>
                  <a:txBody>
                    <a:bodyPr/>
                    <a:lstStyle/>
                    <a:p>
                      <a:pPr algn="ctr"/>
                      <a:r>
                        <a:rPr lang="ru-RU" sz="1400" b="1" dirty="0" smtClean="0">
                          <a:solidFill>
                            <a:srgbClr val="7030A0"/>
                          </a:solidFill>
                          <a:effectLst/>
                          <a:latin typeface="Arial"/>
                        </a:rPr>
                        <a:t>2</a:t>
                      </a:r>
                      <a:endParaRPr lang="en-US" sz="1400" b="1" dirty="0">
                        <a:solidFill>
                          <a:srgbClr val="7030A0"/>
                        </a:solidFill>
                        <a:effectLst/>
                        <a:latin typeface="Arial"/>
                      </a:endParaRPr>
                    </a:p>
                  </a:txBody>
                  <a:tcPr marL="15240" marR="15240" marT="15240" marB="15240"/>
                </a:tc>
                <a:tc>
                  <a:txBody>
                    <a:bodyPr/>
                    <a:lstStyle/>
                    <a:p>
                      <a:pPr algn="just"/>
                      <a:r>
                        <a:rPr lang="ru-RU" sz="1400" b="1" dirty="0">
                          <a:solidFill>
                            <a:srgbClr val="CC3300"/>
                          </a:solidFill>
                          <a:effectLst/>
                          <a:latin typeface="Arial"/>
                        </a:rPr>
                        <a:t>[ ]</a:t>
                      </a:r>
                    </a:p>
                  </a:txBody>
                  <a:tcPr marL="15240" marR="15240" marT="15240" marB="15240" anchor="ctr"/>
                </a:tc>
                <a:tc>
                  <a:txBody>
                    <a:bodyPr/>
                    <a:lstStyle/>
                    <a:p>
                      <a:pPr algn="just"/>
                      <a:r>
                        <a:rPr lang="ru-RU" sz="1400" dirty="0">
                          <a:solidFill>
                            <a:srgbClr val="009900"/>
                          </a:solidFill>
                          <a:effectLst/>
                          <a:latin typeface="Arial"/>
                        </a:rPr>
                        <a:t>Фильтрация</a:t>
                      </a:r>
                    </a:p>
                  </a:txBody>
                  <a:tcPr marL="15240" marR="15240" marT="15240" marB="15240" anchor="ctr"/>
                </a:tc>
              </a:tr>
              <a:tr h="230426">
                <a:tc>
                  <a:txBody>
                    <a:bodyPr/>
                    <a:lstStyle/>
                    <a:p>
                      <a:pPr algn="ctr"/>
                      <a:r>
                        <a:rPr lang="ru-RU" sz="1400" b="1" dirty="0" smtClean="0">
                          <a:solidFill>
                            <a:srgbClr val="7030A0"/>
                          </a:solidFill>
                          <a:effectLst/>
                          <a:latin typeface="Arial"/>
                        </a:rPr>
                        <a:t>3</a:t>
                      </a:r>
                      <a:endParaRPr lang="en-US" sz="1400" b="1" dirty="0">
                        <a:solidFill>
                          <a:srgbClr val="7030A0"/>
                        </a:solidFill>
                        <a:effectLst/>
                        <a:latin typeface="Arial"/>
                      </a:endParaRPr>
                    </a:p>
                  </a:txBody>
                  <a:tcPr marL="15240" marR="15240" marT="15240" marB="15240"/>
                </a:tc>
                <a:tc>
                  <a:txBody>
                    <a:bodyPr/>
                    <a:lstStyle/>
                    <a:p>
                      <a:pPr algn="just"/>
                      <a:r>
                        <a:rPr lang="ru-RU" sz="1400" b="1" dirty="0">
                          <a:solidFill>
                            <a:srgbClr val="CC3300"/>
                          </a:solidFill>
                          <a:effectLst/>
                          <a:latin typeface="Arial"/>
                        </a:rPr>
                        <a:t>/ и //</a:t>
                      </a:r>
                    </a:p>
                  </a:txBody>
                  <a:tcPr marL="15240" marR="15240" marT="15240" marB="15240" anchor="ctr"/>
                </a:tc>
                <a:tc>
                  <a:txBody>
                    <a:bodyPr/>
                    <a:lstStyle/>
                    <a:p>
                      <a:pPr algn="just"/>
                      <a:r>
                        <a:rPr lang="ru-RU" sz="1400" dirty="0">
                          <a:solidFill>
                            <a:srgbClr val="009900"/>
                          </a:solidFill>
                          <a:effectLst/>
                          <a:latin typeface="Arial"/>
                        </a:rPr>
                        <a:t>Операции с путем</a:t>
                      </a:r>
                    </a:p>
                  </a:txBody>
                  <a:tcPr marL="15240" marR="15240" marT="15240" marB="15240" anchor="ctr"/>
                </a:tc>
              </a:tr>
              <a:tr h="230426">
                <a:tc>
                  <a:txBody>
                    <a:bodyPr/>
                    <a:lstStyle/>
                    <a:p>
                      <a:pPr algn="ctr"/>
                      <a:r>
                        <a:rPr lang="ru-RU" sz="1400" b="1" dirty="0" smtClean="0">
                          <a:solidFill>
                            <a:srgbClr val="7030A0"/>
                          </a:solidFill>
                          <a:effectLst/>
                          <a:latin typeface="Arial"/>
                        </a:rPr>
                        <a:t>4</a:t>
                      </a:r>
                      <a:endParaRPr lang="ru-RU" sz="1400" b="1" dirty="0">
                        <a:solidFill>
                          <a:srgbClr val="7030A0"/>
                        </a:solidFill>
                        <a:effectLst/>
                        <a:latin typeface="Arial"/>
                      </a:endParaRPr>
                    </a:p>
                  </a:txBody>
                  <a:tcPr marL="15240" marR="15240" marT="15240" marB="15240"/>
                </a:tc>
                <a:tc>
                  <a:txBody>
                    <a:bodyPr/>
                    <a:lstStyle/>
                    <a:p>
                      <a:pPr algn="just"/>
                      <a:r>
                        <a:rPr lang="ru-RU" sz="1400" b="1" dirty="0">
                          <a:solidFill>
                            <a:srgbClr val="CC3300"/>
                          </a:solidFill>
                          <a:effectLst/>
                          <a:latin typeface="Arial"/>
                        </a:rPr>
                        <a:t>&lt; &lt;= &gt; &gt;=</a:t>
                      </a:r>
                    </a:p>
                  </a:txBody>
                  <a:tcPr marL="15240" marR="15240" marT="15240" marB="15240" anchor="ctr"/>
                </a:tc>
                <a:tc>
                  <a:txBody>
                    <a:bodyPr/>
                    <a:lstStyle/>
                    <a:p>
                      <a:pPr algn="just"/>
                      <a:r>
                        <a:rPr lang="ru-RU" sz="1400" dirty="0">
                          <a:solidFill>
                            <a:srgbClr val="009900"/>
                          </a:solidFill>
                          <a:effectLst/>
                          <a:latin typeface="Arial"/>
                        </a:rPr>
                        <a:t>Сравнения</a:t>
                      </a:r>
                    </a:p>
                  </a:txBody>
                  <a:tcPr marL="15240" marR="15240" marT="15240" marB="15240" anchor="ctr"/>
                </a:tc>
              </a:tr>
              <a:tr h="230426">
                <a:tc>
                  <a:txBody>
                    <a:bodyPr/>
                    <a:lstStyle/>
                    <a:p>
                      <a:pPr algn="ctr"/>
                      <a:r>
                        <a:rPr lang="ru-RU" sz="1400" b="1" dirty="0" smtClean="0">
                          <a:solidFill>
                            <a:srgbClr val="7030A0"/>
                          </a:solidFill>
                          <a:effectLst/>
                          <a:latin typeface="Arial"/>
                        </a:rPr>
                        <a:t>5</a:t>
                      </a:r>
                      <a:endParaRPr lang="ru-RU" sz="1400" b="1" dirty="0">
                        <a:solidFill>
                          <a:srgbClr val="7030A0"/>
                        </a:solidFill>
                        <a:effectLst/>
                        <a:latin typeface="Arial"/>
                      </a:endParaRPr>
                    </a:p>
                  </a:txBody>
                  <a:tcPr marL="15240" marR="15240" marT="15240" marB="15240"/>
                </a:tc>
                <a:tc>
                  <a:txBody>
                    <a:bodyPr/>
                    <a:lstStyle/>
                    <a:p>
                      <a:pPr algn="just"/>
                      <a:r>
                        <a:rPr lang="ru-RU" sz="1400" b="1" dirty="0" smtClean="0">
                          <a:solidFill>
                            <a:srgbClr val="CC3300"/>
                          </a:solidFill>
                          <a:effectLst/>
                          <a:latin typeface="Arial"/>
                        </a:rPr>
                        <a:t>= </a:t>
                      </a:r>
                      <a:r>
                        <a:rPr lang="ru-RU" sz="1400" b="1" dirty="0">
                          <a:solidFill>
                            <a:srgbClr val="CC3300"/>
                          </a:solidFill>
                          <a:effectLst/>
                          <a:latin typeface="Arial"/>
                        </a:rPr>
                        <a:t>!=</a:t>
                      </a:r>
                    </a:p>
                  </a:txBody>
                  <a:tcPr marL="15240" marR="15240" marT="15240" marB="15240" anchor="ctr"/>
                </a:tc>
                <a:tc>
                  <a:txBody>
                    <a:bodyPr/>
                    <a:lstStyle/>
                    <a:p>
                      <a:pPr algn="just"/>
                      <a:r>
                        <a:rPr lang="ru-RU" sz="1400" dirty="0">
                          <a:solidFill>
                            <a:srgbClr val="009900"/>
                          </a:solidFill>
                          <a:effectLst/>
                          <a:latin typeface="Arial"/>
                        </a:rPr>
                        <a:t>Сравнения</a:t>
                      </a:r>
                    </a:p>
                  </a:txBody>
                  <a:tcPr marL="15240" marR="15240" marT="15240" marB="15240" anchor="ctr"/>
                </a:tc>
              </a:tr>
              <a:tr h="230426">
                <a:tc>
                  <a:txBody>
                    <a:bodyPr/>
                    <a:lstStyle/>
                    <a:p>
                      <a:pPr algn="ctr"/>
                      <a:r>
                        <a:rPr lang="ru-RU" sz="1400" b="1" dirty="0" smtClean="0">
                          <a:solidFill>
                            <a:srgbClr val="7030A0"/>
                          </a:solidFill>
                          <a:effectLst/>
                          <a:latin typeface="Arial"/>
                        </a:rPr>
                        <a:t>6</a:t>
                      </a:r>
                      <a:endParaRPr lang="ru-RU" sz="1400" b="1" dirty="0">
                        <a:solidFill>
                          <a:srgbClr val="7030A0"/>
                        </a:solidFill>
                        <a:effectLst/>
                        <a:latin typeface="Arial"/>
                      </a:endParaRPr>
                    </a:p>
                  </a:txBody>
                  <a:tcPr marL="15240" marR="15240" marT="15240" marB="15240"/>
                </a:tc>
                <a:tc>
                  <a:txBody>
                    <a:bodyPr/>
                    <a:lstStyle/>
                    <a:p>
                      <a:pPr algn="just"/>
                      <a:r>
                        <a:rPr lang="ru-RU" sz="1400" b="1" dirty="0">
                          <a:solidFill>
                            <a:srgbClr val="CC3300"/>
                          </a:solidFill>
                          <a:effectLst/>
                          <a:latin typeface="Arial"/>
                        </a:rPr>
                        <a:t>|</a:t>
                      </a:r>
                    </a:p>
                  </a:txBody>
                  <a:tcPr marL="15240" marR="15240" marT="15240" marB="15240" anchor="ctr"/>
                </a:tc>
                <a:tc>
                  <a:txBody>
                    <a:bodyPr/>
                    <a:lstStyle/>
                    <a:p>
                      <a:pPr algn="just"/>
                      <a:r>
                        <a:rPr lang="ru-RU" sz="1400" dirty="0">
                          <a:solidFill>
                            <a:srgbClr val="009900"/>
                          </a:solidFill>
                          <a:effectLst/>
                          <a:latin typeface="Arial"/>
                        </a:rPr>
                        <a:t>Объединение</a:t>
                      </a:r>
                    </a:p>
                  </a:txBody>
                  <a:tcPr marL="15240" marR="15240" marT="15240" marB="15240" anchor="ctr"/>
                </a:tc>
              </a:tr>
              <a:tr h="230426">
                <a:tc>
                  <a:txBody>
                    <a:bodyPr/>
                    <a:lstStyle/>
                    <a:p>
                      <a:pPr algn="ctr"/>
                      <a:r>
                        <a:rPr lang="ru-RU" sz="1400" b="1" dirty="0" smtClean="0">
                          <a:solidFill>
                            <a:srgbClr val="7030A0"/>
                          </a:solidFill>
                          <a:effectLst/>
                          <a:latin typeface="Arial"/>
                        </a:rPr>
                        <a:t>7</a:t>
                      </a:r>
                      <a:endParaRPr lang="ru-RU" sz="1400" b="1" dirty="0">
                        <a:solidFill>
                          <a:srgbClr val="7030A0"/>
                        </a:solidFill>
                        <a:effectLst/>
                        <a:latin typeface="Arial"/>
                      </a:endParaRPr>
                    </a:p>
                  </a:txBody>
                  <a:tcPr marL="15240" marR="15240" marT="15240" marB="15240"/>
                </a:tc>
                <a:tc>
                  <a:txBody>
                    <a:bodyPr/>
                    <a:lstStyle/>
                    <a:p>
                      <a:pPr algn="just"/>
                      <a:r>
                        <a:rPr lang="en-US" sz="1400" b="1" dirty="0" smtClean="0">
                          <a:solidFill>
                            <a:srgbClr val="CC3300"/>
                          </a:solidFill>
                          <a:effectLst/>
                          <a:latin typeface="Arial"/>
                        </a:rPr>
                        <a:t>not</a:t>
                      </a:r>
                      <a:r>
                        <a:rPr lang="en-US" sz="1400" b="1" dirty="0">
                          <a:solidFill>
                            <a:srgbClr val="CC3300"/>
                          </a:solidFill>
                          <a:effectLst/>
                          <a:latin typeface="Arial"/>
                        </a:rPr>
                        <a:t>()</a:t>
                      </a:r>
                    </a:p>
                  </a:txBody>
                  <a:tcPr marL="15240" marR="15240" marT="15240" marB="15240" anchor="ctr"/>
                </a:tc>
                <a:tc>
                  <a:txBody>
                    <a:bodyPr/>
                    <a:lstStyle/>
                    <a:p>
                      <a:pPr algn="just"/>
                      <a:r>
                        <a:rPr lang="ru-RU" sz="1400" dirty="0">
                          <a:solidFill>
                            <a:srgbClr val="009900"/>
                          </a:solidFill>
                          <a:effectLst/>
                          <a:latin typeface="Arial"/>
                        </a:rPr>
                        <a:t>Булево "нет"</a:t>
                      </a:r>
                    </a:p>
                  </a:txBody>
                  <a:tcPr marL="15240" marR="15240" marT="15240" marB="15240" anchor="ctr"/>
                </a:tc>
              </a:tr>
              <a:tr h="230426">
                <a:tc>
                  <a:txBody>
                    <a:bodyPr/>
                    <a:lstStyle/>
                    <a:p>
                      <a:pPr algn="ctr"/>
                      <a:r>
                        <a:rPr lang="ru-RU" sz="1400" b="1" dirty="0" smtClean="0">
                          <a:solidFill>
                            <a:srgbClr val="7030A0"/>
                          </a:solidFill>
                          <a:effectLst/>
                          <a:latin typeface="Arial"/>
                        </a:rPr>
                        <a:t>8</a:t>
                      </a:r>
                      <a:endParaRPr lang="ru-RU" sz="1400" b="1" dirty="0">
                        <a:solidFill>
                          <a:srgbClr val="7030A0"/>
                        </a:solidFill>
                        <a:effectLst/>
                        <a:latin typeface="Arial"/>
                      </a:endParaRPr>
                    </a:p>
                  </a:txBody>
                  <a:tcPr marL="15240" marR="15240" marT="15240" marB="15240"/>
                </a:tc>
                <a:tc>
                  <a:txBody>
                    <a:bodyPr/>
                    <a:lstStyle/>
                    <a:p>
                      <a:pPr algn="just"/>
                      <a:r>
                        <a:rPr lang="en-US" sz="1400" b="1" dirty="0">
                          <a:solidFill>
                            <a:srgbClr val="CC3300"/>
                          </a:solidFill>
                          <a:effectLst/>
                          <a:latin typeface="Arial"/>
                        </a:rPr>
                        <a:t>and</a:t>
                      </a:r>
                    </a:p>
                  </a:txBody>
                  <a:tcPr marL="15240" marR="15240" marT="15240" marB="15240" anchor="ctr"/>
                </a:tc>
                <a:tc>
                  <a:txBody>
                    <a:bodyPr/>
                    <a:lstStyle/>
                    <a:p>
                      <a:pPr algn="just"/>
                      <a:r>
                        <a:rPr lang="ru-RU" sz="1400" dirty="0">
                          <a:solidFill>
                            <a:srgbClr val="009900"/>
                          </a:solidFill>
                          <a:effectLst/>
                          <a:latin typeface="Arial"/>
                        </a:rPr>
                        <a:t>Булево "и"</a:t>
                      </a:r>
                    </a:p>
                  </a:txBody>
                  <a:tcPr marL="15240" marR="15240" marT="15240" marB="15240" anchor="ctr"/>
                </a:tc>
              </a:tr>
              <a:tr h="230426">
                <a:tc>
                  <a:txBody>
                    <a:bodyPr/>
                    <a:lstStyle/>
                    <a:p>
                      <a:pPr algn="ctr"/>
                      <a:r>
                        <a:rPr lang="ru-RU" sz="1400" b="1" dirty="0" smtClean="0">
                          <a:solidFill>
                            <a:srgbClr val="7030A0"/>
                          </a:solidFill>
                          <a:effectLst/>
                          <a:latin typeface="Arial"/>
                        </a:rPr>
                        <a:t>9</a:t>
                      </a:r>
                      <a:endParaRPr lang="ru-RU" sz="1400" b="1" dirty="0">
                        <a:solidFill>
                          <a:srgbClr val="7030A0"/>
                        </a:solidFill>
                        <a:effectLst/>
                        <a:latin typeface="Arial"/>
                      </a:endParaRPr>
                    </a:p>
                  </a:txBody>
                  <a:tcPr marL="15240" marR="15240" marT="15240" marB="15240"/>
                </a:tc>
                <a:tc>
                  <a:txBody>
                    <a:bodyPr/>
                    <a:lstStyle/>
                    <a:p>
                      <a:pPr algn="just"/>
                      <a:r>
                        <a:rPr lang="en-US" sz="1400" b="1" dirty="0">
                          <a:solidFill>
                            <a:srgbClr val="CC3300"/>
                          </a:solidFill>
                          <a:effectLst/>
                          <a:latin typeface="Arial"/>
                        </a:rPr>
                        <a:t>or</a:t>
                      </a:r>
                    </a:p>
                  </a:txBody>
                  <a:tcPr marL="15240" marR="15240" marT="15240" marB="15240" anchor="ctr"/>
                </a:tc>
                <a:tc>
                  <a:txBody>
                    <a:bodyPr/>
                    <a:lstStyle/>
                    <a:p>
                      <a:pPr algn="just"/>
                      <a:r>
                        <a:rPr lang="ru-RU" sz="1400" dirty="0">
                          <a:solidFill>
                            <a:srgbClr val="009900"/>
                          </a:solidFill>
                          <a:effectLst/>
                          <a:latin typeface="Arial"/>
                        </a:rPr>
                        <a:t>Булево "или"</a:t>
                      </a:r>
                    </a:p>
                  </a:txBody>
                  <a:tcPr marL="15240" marR="15240" marT="15240" marB="15240" anchor="ctr"/>
                </a:tc>
              </a:tr>
            </a:tbl>
          </a:graphicData>
        </a:graphic>
      </p:graphicFrame>
      <p:sp>
        <p:nvSpPr>
          <p:cNvPr id="10" name="Прямоугольник 9"/>
          <p:cNvSpPr/>
          <p:nvPr/>
        </p:nvSpPr>
        <p:spPr>
          <a:xfrm>
            <a:off x="0" y="3723878"/>
            <a:ext cx="9144000" cy="923330"/>
          </a:xfrm>
          <a:prstGeom prst="rect">
            <a:avLst/>
          </a:prstGeom>
        </p:spPr>
        <p:txBody>
          <a:bodyPr wrap="square">
            <a:spAutoFit/>
          </a:bodyPr>
          <a:lstStyle/>
          <a:p>
            <a:pPr lvl="0" algn="just">
              <a:lnSpc>
                <a:spcPct val="90000"/>
              </a:lnSpc>
            </a:pPr>
            <a:r>
              <a:rPr lang="ru-RU" sz="1200" dirty="0">
                <a:solidFill>
                  <a:srgbClr val="000099"/>
                </a:solidFill>
              </a:rPr>
              <a:t>Булевы выражения могут соответствовать всем узлам с конкретным значением или всем узлам со значениями в определенном промежутке</a:t>
            </a:r>
            <a:r>
              <a:rPr lang="ru-RU" sz="1200" dirty="0" smtClean="0">
                <a:solidFill>
                  <a:srgbClr val="000099"/>
                </a:solidFill>
              </a:rPr>
              <a:t>.</a:t>
            </a:r>
            <a:endParaRPr lang="ru-RU" sz="1200" dirty="0">
              <a:solidFill>
                <a:srgbClr val="000099"/>
              </a:solidFill>
            </a:endParaRPr>
          </a:p>
          <a:p>
            <a:pPr lvl="0" algn="just">
              <a:lnSpc>
                <a:spcPct val="90000"/>
              </a:lnSpc>
            </a:pPr>
            <a:r>
              <a:rPr lang="ru-RU" sz="1200" dirty="0">
                <a:solidFill>
                  <a:srgbClr val="000099"/>
                </a:solidFill>
              </a:rPr>
              <a:t>Все операторы чувствительны к регистру ввода</a:t>
            </a:r>
            <a:r>
              <a:rPr lang="ru-RU" sz="1200" dirty="0" smtClean="0">
                <a:solidFill>
                  <a:srgbClr val="000099"/>
                </a:solidFill>
              </a:rPr>
              <a:t>.</a:t>
            </a:r>
            <a:endParaRPr lang="ru-RU" sz="1200" dirty="0">
              <a:solidFill>
                <a:srgbClr val="000099"/>
              </a:solidFill>
            </a:endParaRPr>
          </a:p>
          <a:p>
            <a:pPr lvl="0" algn="just">
              <a:lnSpc>
                <a:spcPct val="90000"/>
              </a:lnSpc>
            </a:pPr>
            <a:r>
              <a:rPr lang="ru-RU" sz="1200" dirty="0">
                <a:solidFill>
                  <a:srgbClr val="000099"/>
                </a:solidFill>
              </a:rPr>
              <a:t>Булевы операторы </a:t>
            </a:r>
            <a:r>
              <a:rPr lang="ru-RU" sz="1200" dirty="0" err="1">
                <a:solidFill>
                  <a:srgbClr val="000099"/>
                </a:solidFill>
              </a:rPr>
              <a:t>and</a:t>
            </a:r>
            <a:r>
              <a:rPr lang="ru-RU" sz="1200" dirty="0">
                <a:solidFill>
                  <a:srgbClr val="000099"/>
                </a:solidFill>
              </a:rPr>
              <a:t> и </a:t>
            </a:r>
            <a:r>
              <a:rPr lang="ru-RU" sz="1200" dirty="0" err="1">
                <a:solidFill>
                  <a:srgbClr val="000099"/>
                </a:solidFill>
              </a:rPr>
              <a:t>or</a:t>
            </a:r>
            <a:r>
              <a:rPr lang="ru-RU" sz="1200" dirty="0">
                <a:solidFill>
                  <a:srgbClr val="000099"/>
                </a:solidFill>
              </a:rPr>
              <a:t> выполняют операции "логическое и" и "логическое или", соответственно. Эти операторы в сочетании с группирующими скобками можно использовать для создания </a:t>
            </a:r>
            <a:r>
              <a:rPr lang="ru-RU" sz="1200" dirty="0" smtClean="0">
                <a:solidFill>
                  <a:srgbClr val="000099"/>
                </a:solidFill>
              </a:rPr>
              <a:t>логических </a:t>
            </a:r>
            <a:r>
              <a:rPr lang="ru-RU" sz="1200" dirty="0">
                <a:solidFill>
                  <a:srgbClr val="000099"/>
                </a:solidFill>
              </a:rPr>
              <a:t>выражений</a:t>
            </a:r>
            <a:r>
              <a:rPr lang="ru-RU" sz="1200" dirty="0" smtClean="0">
                <a:solidFill>
                  <a:srgbClr val="000099"/>
                </a:solidFill>
              </a:rPr>
              <a:t>.</a:t>
            </a:r>
            <a:endParaRPr lang="ru-RU" sz="1200" dirty="0">
              <a:solidFill>
                <a:srgbClr val="000099"/>
              </a:solidFill>
            </a:endParaRPr>
          </a:p>
        </p:txBody>
      </p:sp>
    </p:spTree>
    <p:extLst>
      <p:ext uri="{BB962C8B-B14F-4D97-AF65-F5344CB8AC3E}">
        <p14:creationId xmlns:p14="http://schemas.microsoft.com/office/powerpoint/2010/main" val="54859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8"/>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набора узлов</a:t>
            </a:r>
          </a:p>
        </p:txBody>
      </p:sp>
      <p:graphicFrame>
        <p:nvGraphicFramePr>
          <p:cNvPr id="20" name="Таблица 19"/>
          <p:cNvGraphicFramePr>
            <a:graphicFrameLocks noGrp="1"/>
          </p:cNvGraphicFramePr>
          <p:nvPr>
            <p:extLst>
              <p:ext uri="{D42A27DB-BD31-4B8C-83A1-F6EECF244321}">
                <p14:modId xmlns:p14="http://schemas.microsoft.com/office/powerpoint/2010/main" val="799064991"/>
              </p:ext>
            </p:extLst>
          </p:nvPr>
        </p:nvGraphicFramePr>
        <p:xfrm>
          <a:off x="107504" y="483518"/>
          <a:ext cx="8928992" cy="3749040"/>
        </p:xfrm>
        <a:graphic>
          <a:graphicData uri="http://schemas.openxmlformats.org/drawingml/2006/table">
            <a:tbl>
              <a:tblPr firstRow="1" bandRow="1">
                <a:tableStyleId>{5C22544A-7EE6-4342-B048-85BDC9FD1C3A}</a:tableStyleId>
              </a:tblPr>
              <a:tblGrid>
                <a:gridCol w="1512168"/>
                <a:gridCol w="7416824"/>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r>
                        <a:rPr lang="en-US" sz="1200" b="0" i="1" dirty="0" smtClean="0">
                          <a:solidFill>
                            <a:srgbClr val="000099"/>
                          </a:solidFill>
                          <a:effectLst/>
                          <a:latin typeface="+mj-lt"/>
                        </a:rPr>
                        <a:t>node-set</a:t>
                      </a:r>
                      <a:r>
                        <a:rPr lang="en-US" sz="1200" b="0" i="0" dirty="0" smtClean="0">
                          <a:solidFill>
                            <a:srgbClr val="000099"/>
                          </a:solidFill>
                          <a:effectLst/>
                          <a:latin typeface="+mj-lt"/>
                        </a:rPr>
                        <a:t> </a:t>
                      </a:r>
                      <a:r>
                        <a:rPr lang="en-US" sz="1200" b="1" i="0" dirty="0" smtClean="0">
                          <a:solidFill>
                            <a:srgbClr val="000099"/>
                          </a:solidFill>
                          <a:effectLst/>
                          <a:latin typeface="+mj-lt"/>
                        </a:rPr>
                        <a:t>id</a:t>
                      </a:r>
                      <a:r>
                        <a:rPr lang="en-US" sz="1200" b="0" i="0" dirty="0" smtClean="0">
                          <a:solidFill>
                            <a:srgbClr val="000099"/>
                          </a:solidFill>
                          <a:effectLst/>
                          <a:latin typeface="+mj-lt"/>
                        </a:rPr>
                        <a:t>(</a:t>
                      </a:r>
                      <a:r>
                        <a:rPr lang="en-US" sz="1200" b="0" i="1" dirty="0" smtClean="0">
                          <a:solidFill>
                            <a:srgbClr val="000099"/>
                          </a:solidFill>
                          <a:effectLst/>
                          <a:latin typeface="+mj-lt"/>
                        </a:rPr>
                        <a:t>object</a:t>
                      </a:r>
                      <a:r>
                        <a:rPr lang="en-US" sz="1200" b="0" i="0" dirty="0" smtClean="0">
                          <a:solidFill>
                            <a:srgbClr val="000099"/>
                          </a:solidFill>
                          <a:effectLst/>
                          <a:latin typeface="+mj-lt"/>
                        </a:rPr>
                        <a:t>)</a:t>
                      </a:r>
                      <a:endParaRPr lang="ru-RU" sz="1200" b="1" dirty="0">
                        <a:solidFill>
                          <a:srgbClr val="000099"/>
                        </a:solidFill>
                        <a:latin typeface="+mj-lt"/>
                      </a:endParaRPr>
                    </a:p>
                  </a:txBody>
                  <a:tcPr/>
                </a:tc>
                <a:tc>
                  <a:txBody>
                    <a:bodyPr/>
                    <a:lstStyle/>
                    <a:p>
                      <a:pPr algn="just"/>
                      <a:r>
                        <a:rPr lang="ru-RU" sz="1200" b="0" i="0" dirty="0" smtClean="0">
                          <a:solidFill>
                            <a:srgbClr val="009900"/>
                          </a:solidFill>
                          <a:effectLst/>
                          <a:latin typeface="+mj-lt"/>
                        </a:rPr>
                        <a:t>Функция </a:t>
                      </a:r>
                      <a:r>
                        <a:rPr lang="ru-RU" sz="1200" b="1" i="0" dirty="0" err="1" smtClean="0">
                          <a:solidFill>
                            <a:srgbClr val="009900"/>
                          </a:solidFill>
                          <a:effectLst/>
                          <a:latin typeface="+mj-lt"/>
                          <a:hlinkClick r:id="rId2"/>
                        </a:rPr>
                        <a:t>id</a:t>
                      </a:r>
                      <a:r>
                        <a:rPr lang="ru-RU" sz="1200" b="0" i="0" dirty="0" smtClean="0">
                          <a:solidFill>
                            <a:srgbClr val="009900"/>
                          </a:solidFill>
                          <a:effectLst/>
                          <a:latin typeface="+mj-lt"/>
                        </a:rPr>
                        <a:t> находит элементы по их уникальному идентификатору. Если аргументом функции </a:t>
                      </a:r>
                      <a:r>
                        <a:rPr lang="ru-RU" sz="1200" b="1" i="0" dirty="0" err="1" smtClean="0">
                          <a:solidFill>
                            <a:srgbClr val="009900"/>
                          </a:solidFill>
                          <a:effectLst/>
                          <a:latin typeface="+mj-lt"/>
                          <a:hlinkClick r:id="rId2"/>
                        </a:rPr>
                        <a:t>id</a:t>
                      </a:r>
                      <a:r>
                        <a:rPr lang="ru-RU" sz="1200" b="0" i="0" dirty="0" smtClean="0">
                          <a:solidFill>
                            <a:srgbClr val="009900"/>
                          </a:solidFill>
                          <a:effectLst/>
                          <a:latin typeface="+mj-lt"/>
                        </a:rPr>
                        <a:t> является набор узлов, то ее результатом будет объединение узлов, полученных в результате вызова функции </a:t>
                      </a:r>
                      <a:r>
                        <a:rPr lang="ru-RU" sz="1200" b="1" i="0" dirty="0" err="1" smtClean="0">
                          <a:solidFill>
                            <a:srgbClr val="009900"/>
                          </a:solidFill>
                          <a:effectLst/>
                          <a:latin typeface="+mj-lt"/>
                          <a:hlinkClick r:id="rId2"/>
                        </a:rPr>
                        <a:t>id</a:t>
                      </a:r>
                      <a:r>
                        <a:rPr lang="ru-RU" sz="1200" b="0" i="0" dirty="0" smtClean="0">
                          <a:solidFill>
                            <a:srgbClr val="009900"/>
                          </a:solidFill>
                          <a:effectLst/>
                          <a:latin typeface="+mj-lt"/>
                        </a:rPr>
                        <a:t> для строкового значения каждого узла в наборе, указанном в качестве аргумента. Если аргумент функции </a:t>
                      </a:r>
                      <a:r>
                        <a:rPr lang="ru-RU" sz="1200" b="1" i="0" dirty="0" err="1" smtClean="0">
                          <a:solidFill>
                            <a:srgbClr val="009900"/>
                          </a:solidFill>
                          <a:effectLst/>
                          <a:latin typeface="+mj-lt"/>
                          <a:hlinkClick r:id="rId2"/>
                        </a:rPr>
                        <a:t>id</a:t>
                      </a:r>
                      <a:r>
                        <a:rPr lang="ru-RU" sz="1200" b="0" i="0" dirty="0" smtClean="0">
                          <a:solidFill>
                            <a:srgbClr val="009900"/>
                          </a:solidFill>
                          <a:effectLst/>
                          <a:latin typeface="+mj-lt"/>
                        </a:rPr>
                        <a:t> относится к какому-либо другому типу, то этот аргумент сперва преобразуется в строку как при вызове функции </a:t>
                      </a:r>
                      <a:r>
                        <a:rPr lang="ru-RU" sz="1200" b="1" i="0" dirty="0" err="1" smtClean="0">
                          <a:solidFill>
                            <a:srgbClr val="009900"/>
                          </a:solidFill>
                          <a:effectLst/>
                          <a:latin typeface="+mj-lt"/>
                          <a:hlinkClick r:id="rId3"/>
                        </a:rPr>
                        <a:t>string</a:t>
                      </a:r>
                      <a:r>
                        <a:rPr lang="ru-RU" sz="1200" b="0" i="0" dirty="0" smtClean="0">
                          <a:solidFill>
                            <a:srgbClr val="009900"/>
                          </a:solidFill>
                          <a:effectLst/>
                          <a:latin typeface="+mj-lt"/>
                        </a:rPr>
                        <a:t>. Затем полученная строка разбивается на лексемы, разделенные пробельными символами (пробельный символ - это любая последовательность символов, соответствующих сценарию </a:t>
                      </a:r>
                      <a:r>
                        <a:rPr lang="ru-RU" sz="1200" b="0" i="0" dirty="0" smtClean="0">
                          <a:solidFill>
                            <a:srgbClr val="009900"/>
                          </a:solidFill>
                          <a:effectLst/>
                          <a:latin typeface="+mj-lt"/>
                          <a:hlinkClick r:id="rId4"/>
                        </a:rPr>
                        <a:t>S</a:t>
                      </a:r>
                      <a:r>
                        <a:rPr lang="ru-RU" sz="1200" b="0" i="0" dirty="0" smtClean="0">
                          <a:solidFill>
                            <a:srgbClr val="009900"/>
                          </a:solidFill>
                          <a:effectLst/>
                          <a:latin typeface="+mj-lt"/>
                        </a:rPr>
                        <a:t>). Результатом вызова функции в этом случае является набор узлов, состоящий из элементов, относящихся к тому же документу, где находился узел контекста, и имеющих уникальный идентификатор, равный одной из лексем, представленных в этом списке.</a:t>
                      </a:r>
                    </a:p>
                    <a:p>
                      <a:pPr algn="just">
                        <a:buFont typeface="Arial"/>
                        <a:buChar char="•"/>
                      </a:pPr>
                      <a:r>
                        <a:rPr lang="ru-RU" sz="1200" b="0" i="0" dirty="0" err="1" smtClean="0">
                          <a:solidFill>
                            <a:srgbClr val="009900"/>
                          </a:solidFill>
                          <a:effectLst/>
                          <a:latin typeface="+mj-lt"/>
                        </a:rPr>
                        <a:t>id</a:t>
                      </a:r>
                      <a:r>
                        <a:rPr lang="ru-RU" sz="1200" b="0" i="0" dirty="0" smtClean="0">
                          <a:solidFill>
                            <a:srgbClr val="009900"/>
                          </a:solidFill>
                          <a:effectLst/>
                          <a:latin typeface="+mj-lt"/>
                        </a:rPr>
                        <a:t>("</a:t>
                      </a:r>
                      <a:r>
                        <a:rPr lang="ru-RU" sz="1200" b="0" i="0" dirty="0" err="1" smtClean="0">
                          <a:solidFill>
                            <a:srgbClr val="009900"/>
                          </a:solidFill>
                          <a:effectLst/>
                          <a:latin typeface="+mj-lt"/>
                        </a:rPr>
                        <a:t>foo</a:t>
                      </a:r>
                      <a:r>
                        <a:rPr lang="ru-RU" sz="1200" b="0" i="0" dirty="0" smtClean="0">
                          <a:solidFill>
                            <a:srgbClr val="009900"/>
                          </a:solidFill>
                          <a:effectLst/>
                          <a:latin typeface="+mj-lt"/>
                        </a:rPr>
                        <a:t>") находит элемент с уникальным идентификатором </a:t>
                      </a:r>
                      <a:r>
                        <a:rPr lang="ru-RU" sz="1200" b="0" i="0" dirty="0" err="1" smtClean="0">
                          <a:solidFill>
                            <a:srgbClr val="009900"/>
                          </a:solidFill>
                          <a:effectLst/>
                          <a:latin typeface="+mj-lt"/>
                        </a:rPr>
                        <a:t>foo</a:t>
                      </a:r>
                      <a:endParaRPr lang="ru-RU" sz="1200" b="0" i="0" dirty="0" smtClean="0">
                        <a:solidFill>
                          <a:srgbClr val="009900"/>
                        </a:solidFill>
                        <a:effectLst/>
                        <a:latin typeface="+mj-lt"/>
                      </a:endParaRPr>
                    </a:p>
                    <a:p>
                      <a:pPr algn="just">
                        <a:buFont typeface="Arial"/>
                        <a:buChar char="•"/>
                      </a:pPr>
                      <a:r>
                        <a:rPr lang="ru-RU" sz="1200" b="0" i="0" dirty="0" err="1" smtClean="0">
                          <a:solidFill>
                            <a:srgbClr val="009900"/>
                          </a:solidFill>
                          <a:effectLst/>
                          <a:latin typeface="+mj-lt"/>
                        </a:rPr>
                        <a:t>id</a:t>
                      </a:r>
                      <a:r>
                        <a:rPr lang="ru-RU" sz="1200" b="0" i="0" dirty="0" smtClean="0">
                          <a:solidFill>
                            <a:srgbClr val="009900"/>
                          </a:solidFill>
                          <a:effectLst/>
                          <a:latin typeface="+mj-lt"/>
                        </a:rPr>
                        <a:t>("</a:t>
                      </a:r>
                      <a:r>
                        <a:rPr lang="ru-RU" sz="1200" b="0" i="0" dirty="0" err="1" smtClean="0">
                          <a:solidFill>
                            <a:srgbClr val="009900"/>
                          </a:solidFill>
                          <a:effectLst/>
                          <a:latin typeface="+mj-lt"/>
                        </a:rPr>
                        <a:t>foo</a:t>
                      </a:r>
                      <a:r>
                        <a:rPr lang="ru-RU" sz="1200" b="0" i="0" dirty="0" smtClean="0">
                          <a:solidFill>
                            <a:srgbClr val="009900"/>
                          </a:solidFill>
                          <a:effectLst/>
                          <a:latin typeface="+mj-lt"/>
                        </a:rPr>
                        <a:t>")/</a:t>
                      </a:r>
                      <a:r>
                        <a:rPr lang="ru-RU" sz="1200" b="0" i="0" dirty="0" err="1" smtClean="0">
                          <a:solidFill>
                            <a:srgbClr val="009900"/>
                          </a:solidFill>
                          <a:effectLst/>
                          <a:latin typeface="+mj-lt"/>
                        </a:rPr>
                        <a:t>child</a:t>
                      </a:r>
                      <a:r>
                        <a:rPr lang="ru-RU" sz="1200" b="0" i="0" dirty="0" smtClean="0">
                          <a:solidFill>
                            <a:srgbClr val="009900"/>
                          </a:solidFill>
                          <a:effectLst/>
                          <a:latin typeface="+mj-lt"/>
                        </a:rPr>
                        <a:t>::</a:t>
                      </a:r>
                      <a:r>
                        <a:rPr lang="ru-RU" sz="1200" b="0" i="0" dirty="0" err="1" smtClean="0">
                          <a:solidFill>
                            <a:srgbClr val="009900"/>
                          </a:solidFill>
                          <a:effectLst/>
                          <a:latin typeface="+mj-lt"/>
                        </a:rPr>
                        <a:t>para</a:t>
                      </a:r>
                      <a:r>
                        <a:rPr lang="ru-RU" sz="1200" b="0" i="0" dirty="0" smtClean="0">
                          <a:solidFill>
                            <a:srgbClr val="009900"/>
                          </a:solidFill>
                          <a:effectLst/>
                          <a:latin typeface="+mj-lt"/>
                        </a:rPr>
                        <a:t>[</a:t>
                      </a:r>
                      <a:r>
                        <a:rPr lang="ru-RU" sz="1200" b="0" i="0" dirty="0" err="1" smtClean="0">
                          <a:solidFill>
                            <a:srgbClr val="009900"/>
                          </a:solidFill>
                          <a:effectLst/>
                          <a:latin typeface="+mj-lt"/>
                        </a:rPr>
                        <a:t>position</a:t>
                      </a:r>
                      <a:r>
                        <a:rPr lang="ru-RU" sz="1200" b="0" i="0" dirty="0" smtClean="0">
                          <a:solidFill>
                            <a:srgbClr val="009900"/>
                          </a:solidFill>
                          <a:effectLst/>
                          <a:latin typeface="+mj-lt"/>
                        </a:rPr>
                        <a:t>()=5] среди непосредственных потомков элемента с уникальным идентификатором </a:t>
                      </a:r>
                      <a:r>
                        <a:rPr lang="ru-RU" sz="1200" b="0" i="0" dirty="0" err="1" smtClean="0">
                          <a:solidFill>
                            <a:srgbClr val="009900"/>
                          </a:solidFill>
                          <a:effectLst/>
                          <a:latin typeface="+mj-lt"/>
                        </a:rPr>
                        <a:t>foo</a:t>
                      </a:r>
                      <a:r>
                        <a:rPr lang="ru-RU" sz="1200" b="0" i="0" dirty="0" smtClean="0">
                          <a:solidFill>
                            <a:srgbClr val="009900"/>
                          </a:solidFill>
                          <a:effectLst/>
                          <a:latin typeface="+mj-lt"/>
                        </a:rPr>
                        <a:t> находит пятый элемент </a:t>
                      </a:r>
                      <a:r>
                        <a:rPr lang="ru-RU" sz="1200" b="0" i="0" dirty="0" err="1" smtClean="0">
                          <a:solidFill>
                            <a:srgbClr val="009900"/>
                          </a:solidFill>
                          <a:effectLst/>
                          <a:latin typeface="+mj-lt"/>
                        </a:rPr>
                        <a:t>para</a:t>
                      </a:r>
                      <a:endParaRPr lang="ru-RU" sz="1200" b="0" i="0" dirty="0">
                        <a:solidFill>
                          <a:srgbClr val="009900"/>
                        </a:solidFill>
                        <a:effectLst/>
                        <a:latin typeface="+mj-lt"/>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mj-lt"/>
                        </a:rPr>
                        <a:t>string</a:t>
                      </a:r>
                      <a:r>
                        <a:rPr lang="en-US" sz="1200" b="0" i="0" dirty="0" smtClean="0">
                          <a:solidFill>
                            <a:srgbClr val="000099"/>
                          </a:solidFill>
                          <a:effectLst/>
                          <a:latin typeface="+mj-lt"/>
                        </a:rPr>
                        <a:t> </a:t>
                      </a:r>
                      <a:r>
                        <a:rPr lang="en-US" sz="1200" b="1" i="0" dirty="0" smtClean="0">
                          <a:solidFill>
                            <a:srgbClr val="000099"/>
                          </a:solidFill>
                          <a:effectLst/>
                          <a:latin typeface="+mj-lt"/>
                        </a:rPr>
                        <a:t>local-name</a:t>
                      </a:r>
                      <a:r>
                        <a:rPr lang="en-US" sz="1200" b="0" i="0" dirty="0" smtClean="0">
                          <a:solidFill>
                            <a:srgbClr val="000099"/>
                          </a:solidFill>
                          <a:effectLst/>
                          <a:latin typeface="+mj-lt"/>
                        </a:rPr>
                        <a:t>(</a:t>
                      </a:r>
                      <a:r>
                        <a:rPr lang="en-US" sz="1200" b="0" i="1" dirty="0" smtClean="0">
                          <a:solidFill>
                            <a:srgbClr val="000099"/>
                          </a:solidFill>
                          <a:effectLst/>
                          <a:latin typeface="+mj-lt"/>
                        </a:rPr>
                        <a:t>node-set</a:t>
                      </a:r>
                      <a:r>
                        <a:rPr lang="en-US" sz="1200" b="0" i="0" dirty="0" smtClean="0">
                          <a:solidFill>
                            <a:srgbClr val="000099"/>
                          </a:solidFill>
                          <a:effectLst/>
                          <a:latin typeface="+mj-lt"/>
                        </a:rPr>
                        <a:t>?)</a:t>
                      </a:r>
                      <a:endParaRPr kumimoji="0" lang="ru-RU" sz="1200" b="1" i="0" u="none" strike="noStrike" kern="1200" cap="none" spc="0" normalizeH="0" baseline="0" noProof="0" dirty="0">
                        <a:ln>
                          <a:noFill/>
                        </a:ln>
                        <a:solidFill>
                          <a:srgbClr val="000099"/>
                        </a:solidFill>
                        <a:effectLst/>
                        <a:uLnTx/>
                        <a:uFillTx/>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dirty="0" smtClean="0">
                          <a:solidFill>
                            <a:srgbClr val="009900"/>
                          </a:solidFill>
                          <a:effectLst/>
                          <a:latin typeface="+mj-lt"/>
                        </a:rPr>
                        <a:t>Среди набора узлов, указанного в аргументе, функция </a:t>
                      </a:r>
                      <a:r>
                        <a:rPr lang="ru-RU" sz="1200" b="1" i="0" dirty="0" err="1" smtClean="0">
                          <a:solidFill>
                            <a:srgbClr val="009900"/>
                          </a:solidFill>
                          <a:effectLst/>
                          <a:latin typeface="+mj-lt"/>
                          <a:hlinkClick r:id="rId5"/>
                        </a:rPr>
                        <a:t>local-name</a:t>
                      </a:r>
                      <a:r>
                        <a:rPr lang="ru-RU" sz="1200" b="0" i="0" dirty="0" smtClean="0">
                          <a:solidFill>
                            <a:srgbClr val="009900"/>
                          </a:solidFill>
                          <a:effectLst/>
                          <a:latin typeface="+mj-lt"/>
                        </a:rPr>
                        <a:t> находит тот узел, который в документе встретится первым, и выделяет локальную часть его расширенного имени. Если в аргументе функции представлен пустой набор узлов или первый обнаруженный узел не имеет расширенного имени, возвращается пустая строка. Если аргумент функции отсутствует, то по умолчанию используется набор, состоящий из единственного члена - узла контекста.</a:t>
                      </a:r>
                      <a:endParaRPr lang="ru-RU" sz="1200" b="0" i="0" u="none" strike="noStrike" kern="1200" baseline="0" dirty="0" smtClean="0">
                        <a:solidFill>
                          <a:srgbClr val="009900"/>
                        </a:solidFill>
                        <a:latin typeface="+mj-lt"/>
                        <a:ea typeface="+mn-ea"/>
                        <a:cs typeface="+mn-cs"/>
                      </a:endParaRPr>
                    </a:p>
                  </a:txBody>
                  <a:tcPr/>
                </a:tc>
              </a:tr>
            </a:tbl>
          </a:graphicData>
        </a:graphic>
      </p:graphicFrame>
    </p:spTree>
    <p:extLst>
      <p:ext uri="{BB962C8B-B14F-4D97-AF65-F5344CB8AC3E}">
        <p14:creationId xmlns:p14="http://schemas.microsoft.com/office/powerpoint/2010/main" val="170187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8"/>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набора узлов</a:t>
            </a:r>
          </a:p>
        </p:txBody>
      </p:sp>
      <p:graphicFrame>
        <p:nvGraphicFramePr>
          <p:cNvPr id="20" name="Таблица 19"/>
          <p:cNvGraphicFramePr>
            <a:graphicFrameLocks noGrp="1"/>
          </p:cNvGraphicFramePr>
          <p:nvPr>
            <p:extLst>
              <p:ext uri="{D42A27DB-BD31-4B8C-83A1-F6EECF244321}">
                <p14:modId xmlns:p14="http://schemas.microsoft.com/office/powerpoint/2010/main" val="1194172059"/>
              </p:ext>
            </p:extLst>
          </p:nvPr>
        </p:nvGraphicFramePr>
        <p:xfrm>
          <a:off x="107504" y="483518"/>
          <a:ext cx="8928992" cy="2834640"/>
        </p:xfrm>
        <a:graphic>
          <a:graphicData uri="http://schemas.openxmlformats.org/drawingml/2006/table">
            <a:tbl>
              <a:tblPr firstRow="1" bandRow="1">
                <a:tableStyleId>{5C22544A-7EE6-4342-B048-85BDC9FD1C3A}</a:tableStyleId>
              </a:tblPr>
              <a:tblGrid>
                <a:gridCol w="1440160"/>
                <a:gridCol w="7488832"/>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r>
                        <a:rPr lang="en-US" sz="1200" b="0" i="1" dirty="0" smtClean="0">
                          <a:solidFill>
                            <a:srgbClr val="000099"/>
                          </a:solidFill>
                          <a:effectLst/>
                          <a:latin typeface="+mj-lt"/>
                        </a:rPr>
                        <a:t>string</a:t>
                      </a:r>
                      <a:r>
                        <a:rPr lang="en-US" sz="1200" b="0" i="0" dirty="0" smtClean="0">
                          <a:solidFill>
                            <a:srgbClr val="000099"/>
                          </a:solidFill>
                          <a:effectLst/>
                          <a:latin typeface="+mj-lt"/>
                        </a:rPr>
                        <a:t> </a:t>
                      </a:r>
                      <a:r>
                        <a:rPr lang="en-US" sz="1200" b="1" i="0" dirty="0" smtClean="0">
                          <a:solidFill>
                            <a:srgbClr val="000099"/>
                          </a:solidFill>
                          <a:effectLst/>
                          <a:latin typeface="+mj-lt"/>
                        </a:rPr>
                        <a:t>namespace-</a:t>
                      </a:r>
                      <a:r>
                        <a:rPr lang="en-US" sz="1200" b="1" i="0" dirty="0" err="1" smtClean="0">
                          <a:solidFill>
                            <a:srgbClr val="000099"/>
                          </a:solidFill>
                          <a:effectLst/>
                          <a:latin typeface="+mj-lt"/>
                        </a:rPr>
                        <a:t>uri</a:t>
                      </a:r>
                      <a:r>
                        <a:rPr lang="en-US" sz="1200" b="0" i="0" dirty="0" smtClean="0">
                          <a:solidFill>
                            <a:srgbClr val="000099"/>
                          </a:solidFill>
                          <a:effectLst/>
                          <a:latin typeface="+mj-lt"/>
                        </a:rPr>
                        <a:t>(</a:t>
                      </a:r>
                      <a:r>
                        <a:rPr lang="en-US" sz="1200" b="0" i="1" dirty="0" smtClean="0">
                          <a:solidFill>
                            <a:srgbClr val="000099"/>
                          </a:solidFill>
                          <a:effectLst/>
                          <a:latin typeface="+mj-lt"/>
                        </a:rPr>
                        <a:t>node-set</a:t>
                      </a:r>
                      <a:r>
                        <a:rPr lang="en-US" sz="1200" b="0" i="0" dirty="0" smtClean="0">
                          <a:solidFill>
                            <a:srgbClr val="000099"/>
                          </a:solidFill>
                          <a:effectLst/>
                          <a:latin typeface="+mj-lt"/>
                        </a:rPr>
                        <a:t>?)</a:t>
                      </a:r>
                      <a:endParaRPr lang="ru-RU" sz="1200" b="1" dirty="0">
                        <a:solidFill>
                          <a:srgbClr val="000099"/>
                        </a:solidFill>
                        <a:latin typeface="+mj-lt"/>
                      </a:endParaRPr>
                    </a:p>
                  </a:txBody>
                  <a:tcPr/>
                </a:tc>
                <a:tc>
                  <a:txBody>
                    <a:bodyPr/>
                    <a:lstStyle/>
                    <a:p>
                      <a:pPr algn="just"/>
                      <a:r>
                        <a:rPr lang="ru-RU" sz="1200" b="0" i="0" dirty="0" smtClean="0">
                          <a:solidFill>
                            <a:srgbClr val="009900"/>
                          </a:solidFill>
                          <a:effectLst/>
                          <a:latin typeface="+mj-lt"/>
                        </a:rPr>
                        <a:t>В наборе, указанном в аргументе, функция </a:t>
                      </a:r>
                      <a:r>
                        <a:rPr lang="ru-RU" sz="1200" b="1" i="0" dirty="0" err="1" smtClean="0">
                          <a:solidFill>
                            <a:srgbClr val="009900"/>
                          </a:solidFill>
                          <a:effectLst/>
                          <a:latin typeface="+mj-lt"/>
                          <a:hlinkClick r:id="rId2"/>
                        </a:rPr>
                        <a:t>namespace-uri</a:t>
                      </a:r>
                      <a:r>
                        <a:rPr lang="ru-RU" sz="1200" b="0" i="0" dirty="0" smtClean="0">
                          <a:solidFill>
                            <a:srgbClr val="009900"/>
                          </a:solidFill>
                          <a:effectLst/>
                          <a:latin typeface="+mj-lt"/>
                        </a:rPr>
                        <a:t> находит тот узел, который в документе встретится первым, и в его расширенном имени выделяет URI пространства имен. Если указанный в аргументе набор узлов пуст, первый найденный узел не имеет расширенного имени, или же URI пространства имен в расширенном имени оказался нулевым, то функция возвращает пустую строку. Если аргумент отсутствует, то по умолчанию берется набор, в котором узел контекста является единственным членом.</a:t>
                      </a:r>
                    </a:p>
                    <a:p>
                      <a:r>
                        <a:rPr lang="ru-RU" sz="1200" b="1" dirty="0" smtClean="0">
                          <a:solidFill>
                            <a:srgbClr val="009900"/>
                          </a:solidFill>
                          <a:latin typeface="+mj-lt"/>
                        </a:rPr>
                        <a:t>Замечание:</a:t>
                      </a:r>
                      <a:r>
                        <a:rPr lang="ru-RU" sz="1200" dirty="0" smtClean="0">
                          <a:solidFill>
                            <a:srgbClr val="009900"/>
                          </a:solidFill>
                          <a:latin typeface="+mj-lt"/>
                        </a:rPr>
                        <a:t> Для узлов, которые не соответствуют ни элементам, ни атрибутам, функция </a:t>
                      </a:r>
                      <a:r>
                        <a:rPr lang="ru-RU" sz="1200" b="1" dirty="0" err="1" smtClean="0">
                          <a:solidFill>
                            <a:srgbClr val="009900"/>
                          </a:solidFill>
                          <a:effectLst/>
                          <a:latin typeface="+mj-lt"/>
                          <a:hlinkClick r:id="rId2"/>
                        </a:rPr>
                        <a:t>namespace-uri</a:t>
                      </a:r>
                      <a:r>
                        <a:rPr lang="ru-RU" sz="1200" dirty="0" smtClean="0">
                          <a:solidFill>
                            <a:srgbClr val="009900"/>
                          </a:solidFill>
                          <a:latin typeface="+mj-lt"/>
                        </a:rPr>
                        <a:t> возвращает пустую строку.</a:t>
                      </a:r>
                      <a:endParaRPr lang="ru-RU" sz="1200" b="0" i="0" dirty="0">
                        <a:solidFill>
                          <a:srgbClr val="009900"/>
                        </a:solidFill>
                        <a:effectLst/>
                        <a:latin typeface="+mj-lt"/>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mj-lt"/>
                        </a:rPr>
                        <a:t>string</a:t>
                      </a:r>
                      <a:r>
                        <a:rPr lang="en-US" sz="1200" b="0" i="0" dirty="0" smtClean="0">
                          <a:solidFill>
                            <a:srgbClr val="000099"/>
                          </a:solidFill>
                          <a:effectLst/>
                          <a:latin typeface="+mj-lt"/>
                        </a:rPr>
                        <a:t> </a:t>
                      </a:r>
                      <a:r>
                        <a:rPr lang="en-US" sz="1200" b="1" i="0" dirty="0" smtClean="0">
                          <a:solidFill>
                            <a:srgbClr val="000099"/>
                          </a:solidFill>
                          <a:effectLst/>
                          <a:latin typeface="+mj-lt"/>
                        </a:rPr>
                        <a:t>local-name</a:t>
                      </a:r>
                      <a:r>
                        <a:rPr lang="en-US" sz="1200" b="0" i="0" dirty="0" smtClean="0">
                          <a:solidFill>
                            <a:srgbClr val="000099"/>
                          </a:solidFill>
                          <a:effectLst/>
                          <a:latin typeface="+mj-lt"/>
                        </a:rPr>
                        <a:t>(</a:t>
                      </a:r>
                      <a:r>
                        <a:rPr lang="en-US" sz="1200" b="0" i="1" dirty="0" smtClean="0">
                          <a:solidFill>
                            <a:srgbClr val="000099"/>
                          </a:solidFill>
                          <a:effectLst/>
                          <a:latin typeface="+mj-lt"/>
                        </a:rPr>
                        <a:t>node-set</a:t>
                      </a:r>
                      <a:r>
                        <a:rPr lang="en-US" sz="1200" b="0" i="0" dirty="0" smtClean="0">
                          <a:solidFill>
                            <a:srgbClr val="000099"/>
                          </a:solidFill>
                          <a:effectLst/>
                          <a:latin typeface="+mj-lt"/>
                        </a:rPr>
                        <a:t>?)</a:t>
                      </a:r>
                      <a:endParaRPr kumimoji="0" lang="ru-RU" sz="1200" b="1" i="0" u="none" strike="noStrike" kern="1200" cap="none" spc="0" normalizeH="0" baseline="0" noProof="0" dirty="0">
                        <a:ln>
                          <a:noFill/>
                        </a:ln>
                        <a:solidFill>
                          <a:srgbClr val="000099"/>
                        </a:solidFill>
                        <a:effectLst/>
                        <a:uLnTx/>
                        <a:uFillTx/>
                        <a:latin typeface="+mj-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dirty="0" smtClean="0">
                          <a:solidFill>
                            <a:srgbClr val="009900"/>
                          </a:solidFill>
                          <a:effectLst/>
                          <a:latin typeface="+mj-lt"/>
                        </a:rPr>
                        <a:t>Среди набора узлов, указанного в аргументе, функция </a:t>
                      </a:r>
                      <a:r>
                        <a:rPr lang="ru-RU" sz="1200" b="1" i="0" dirty="0" err="1" smtClean="0">
                          <a:solidFill>
                            <a:srgbClr val="009900"/>
                          </a:solidFill>
                          <a:effectLst/>
                          <a:latin typeface="+mj-lt"/>
                          <a:hlinkClick r:id="rId3"/>
                        </a:rPr>
                        <a:t>local-name</a:t>
                      </a:r>
                      <a:r>
                        <a:rPr lang="ru-RU" sz="1200" b="0" i="0" dirty="0" smtClean="0">
                          <a:solidFill>
                            <a:srgbClr val="009900"/>
                          </a:solidFill>
                          <a:effectLst/>
                          <a:latin typeface="+mj-lt"/>
                        </a:rPr>
                        <a:t> находит тот узел, который в документе встретится первым, и выделяет локальную часть его расширенного имени. Если в аргументе функции представлен пустой набор узлов или первый обнаруженный узел не имеет расширенного имени, возвращается пустая строка. Если аргумент функции отсутствует, то по умолчанию используется набор, состоящий из единственного члена - узла контекста.</a:t>
                      </a:r>
                      <a:endParaRPr lang="ru-RU" sz="1200" b="0" i="0" u="none" strike="noStrike" kern="1200" baseline="0" dirty="0" smtClean="0">
                        <a:solidFill>
                          <a:srgbClr val="009900"/>
                        </a:solidFill>
                        <a:latin typeface="+mj-lt"/>
                        <a:ea typeface="+mn-ea"/>
                        <a:cs typeface="+mn-cs"/>
                      </a:endParaRPr>
                    </a:p>
                  </a:txBody>
                  <a:tcPr/>
                </a:tc>
              </a:tr>
            </a:tbl>
          </a:graphicData>
        </a:graphic>
      </p:graphicFrame>
    </p:spTree>
    <p:extLst>
      <p:ext uri="{BB962C8B-B14F-4D97-AF65-F5344CB8AC3E}">
        <p14:creationId xmlns:p14="http://schemas.microsoft.com/office/powerpoint/2010/main" val="648640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8"/>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набора узлов</a:t>
            </a:r>
          </a:p>
        </p:txBody>
      </p:sp>
      <p:graphicFrame>
        <p:nvGraphicFramePr>
          <p:cNvPr id="20" name="Таблица 19"/>
          <p:cNvGraphicFramePr>
            <a:graphicFrameLocks noGrp="1"/>
          </p:cNvGraphicFramePr>
          <p:nvPr>
            <p:extLst>
              <p:ext uri="{D42A27DB-BD31-4B8C-83A1-F6EECF244321}">
                <p14:modId xmlns:p14="http://schemas.microsoft.com/office/powerpoint/2010/main" val="17864403"/>
              </p:ext>
            </p:extLst>
          </p:nvPr>
        </p:nvGraphicFramePr>
        <p:xfrm>
          <a:off x="107504" y="483518"/>
          <a:ext cx="8928992" cy="2926080"/>
        </p:xfrm>
        <a:graphic>
          <a:graphicData uri="http://schemas.openxmlformats.org/drawingml/2006/table">
            <a:tbl>
              <a:tblPr firstRow="1" bandRow="1">
                <a:tableStyleId>{5C22544A-7EE6-4342-B048-85BDC9FD1C3A}</a:tableStyleId>
              </a:tblPr>
              <a:tblGrid>
                <a:gridCol w="1440160"/>
                <a:gridCol w="7488832"/>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rgbClr val="000099"/>
                          </a:solidFill>
                          <a:effectLst/>
                          <a:latin typeface="+mj-lt"/>
                          <a:ea typeface="+mn-ea"/>
                          <a:cs typeface="+mn-cs"/>
                        </a:rPr>
                        <a:t>string</a:t>
                      </a:r>
                      <a:r>
                        <a:rPr lang="en-US" sz="1200" b="0" i="0" kern="1200" dirty="0" smtClean="0">
                          <a:solidFill>
                            <a:srgbClr val="000099"/>
                          </a:solidFill>
                          <a:effectLst/>
                          <a:latin typeface="+mj-lt"/>
                          <a:ea typeface="+mn-ea"/>
                          <a:cs typeface="+mn-cs"/>
                        </a:rPr>
                        <a:t> </a:t>
                      </a:r>
                      <a:r>
                        <a:rPr lang="en-US" sz="1200" b="1" i="0" kern="1200" dirty="0" smtClean="0">
                          <a:solidFill>
                            <a:srgbClr val="000099"/>
                          </a:solidFill>
                          <a:effectLst/>
                          <a:latin typeface="+mj-lt"/>
                          <a:ea typeface="+mn-ea"/>
                          <a:cs typeface="+mn-cs"/>
                        </a:rPr>
                        <a:t>name</a:t>
                      </a:r>
                      <a:r>
                        <a:rPr lang="en-US" sz="1200" b="0" i="0" kern="1200" dirty="0" smtClean="0">
                          <a:solidFill>
                            <a:srgbClr val="000099"/>
                          </a:solidFill>
                          <a:effectLst/>
                          <a:latin typeface="+mj-lt"/>
                          <a:ea typeface="+mn-ea"/>
                          <a:cs typeface="+mn-cs"/>
                        </a:rPr>
                        <a:t>(</a:t>
                      </a:r>
                      <a:r>
                        <a:rPr lang="en-US" sz="1200" b="0" i="1" kern="1200" dirty="0" smtClean="0">
                          <a:solidFill>
                            <a:srgbClr val="000099"/>
                          </a:solidFill>
                          <a:effectLst/>
                          <a:latin typeface="+mj-lt"/>
                          <a:ea typeface="+mn-ea"/>
                          <a:cs typeface="+mn-cs"/>
                        </a:rPr>
                        <a:t>node-set</a:t>
                      </a:r>
                      <a:r>
                        <a:rPr lang="en-US" sz="1200" b="0" i="0" kern="1200" dirty="0" smtClean="0">
                          <a:solidFill>
                            <a:srgbClr val="000099"/>
                          </a:solidFill>
                          <a:effectLst/>
                          <a:latin typeface="+mj-lt"/>
                          <a:ea typeface="+mn-ea"/>
                          <a:cs typeface="+mn-cs"/>
                        </a:rPr>
                        <a:t>?)</a:t>
                      </a:r>
                      <a:endParaRPr kumimoji="0" lang="ru-RU" sz="1200" b="1" i="0" u="none" strike="noStrike" kern="1200" cap="none" spc="0" normalizeH="0" baseline="0" noProof="0" dirty="0">
                        <a:ln>
                          <a:noFill/>
                        </a:ln>
                        <a:solidFill>
                          <a:srgbClr val="000099"/>
                        </a:solidFill>
                        <a:effectLst/>
                        <a:uLnTx/>
                        <a:uFillTx/>
                        <a:latin typeface="+mj-lt"/>
                        <a:ea typeface="+mn-ea"/>
                        <a:cs typeface="+mn-cs"/>
                      </a:endParaRPr>
                    </a:p>
                  </a:txBody>
                  <a:tcPr/>
                </a:tc>
                <a:tc>
                  <a:txBody>
                    <a:bodyPr/>
                    <a:lstStyle/>
                    <a:p>
                      <a:pPr algn="just"/>
                      <a:r>
                        <a:rPr lang="ru-RU" sz="1200" b="0" i="0" dirty="0" smtClean="0">
                          <a:solidFill>
                            <a:srgbClr val="009900"/>
                          </a:solidFill>
                          <a:effectLst/>
                          <a:latin typeface="+mj-lt"/>
                        </a:rPr>
                        <a:t>В наборе, указанном в аргументе, функция </a:t>
                      </a:r>
                      <a:r>
                        <a:rPr lang="ru-RU" sz="1200" b="1" i="0" dirty="0" err="1" smtClean="0">
                          <a:solidFill>
                            <a:srgbClr val="009900"/>
                          </a:solidFill>
                          <a:effectLst/>
                          <a:latin typeface="+mj-lt"/>
                          <a:hlinkClick r:id="rId2"/>
                        </a:rPr>
                        <a:t>name</a:t>
                      </a:r>
                      <a:r>
                        <a:rPr lang="ru-RU" sz="1200" b="0" i="0" dirty="0" smtClean="0">
                          <a:solidFill>
                            <a:srgbClr val="009900"/>
                          </a:solidFill>
                          <a:effectLst/>
                          <a:latin typeface="+mj-lt"/>
                        </a:rPr>
                        <a:t> находит узел, который в документе встретится первым, и возвращает строку, содержащую </a:t>
                      </a:r>
                      <a:r>
                        <a:rPr lang="ru-RU" sz="1200" b="0" i="0" dirty="0" err="1" smtClean="0">
                          <a:solidFill>
                            <a:srgbClr val="009900"/>
                          </a:solidFill>
                          <a:effectLst/>
                          <a:latin typeface="+mj-lt"/>
                          <a:hlinkClick r:id="rId3"/>
                        </a:rPr>
                        <a:t>QName</a:t>
                      </a:r>
                      <a:r>
                        <a:rPr lang="ru-RU" sz="1200" b="0" i="0" dirty="0" smtClean="0">
                          <a:solidFill>
                            <a:srgbClr val="009900"/>
                          </a:solidFill>
                          <a:effectLst/>
                          <a:latin typeface="+mj-lt"/>
                        </a:rPr>
                        <a:t>, которое представляет расширенное имя данного узла. Указанная конструкция </a:t>
                      </a:r>
                      <a:r>
                        <a:rPr lang="ru-RU" sz="1200" b="0" i="0" dirty="0" err="1" smtClean="0">
                          <a:solidFill>
                            <a:srgbClr val="009900"/>
                          </a:solidFill>
                          <a:effectLst/>
                          <a:latin typeface="+mj-lt"/>
                          <a:hlinkClick r:id="rId3"/>
                        </a:rPr>
                        <a:t>QName</a:t>
                      </a:r>
                      <a:r>
                        <a:rPr lang="ru-RU" sz="1200" b="0" i="0" dirty="0" smtClean="0">
                          <a:solidFill>
                            <a:srgbClr val="009900"/>
                          </a:solidFill>
                          <a:effectLst/>
                          <a:latin typeface="+mj-lt"/>
                        </a:rPr>
                        <a:t> должна представлять расширенное имя, исходя из деклараций пространств имен, доступная для того узла, чье расширенное имя должно быть представлено. Как правило, это тот самый </a:t>
                      </a:r>
                      <a:r>
                        <a:rPr lang="ru-RU" sz="1200" b="0" i="0" dirty="0" err="1" smtClean="0">
                          <a:solidFill>
                            <a:srgbClr val="009900"/>
                          </a:solidFill>
                          <a:effectLst/>
                          <a:latin typeface="+mj-lt"/>
                          <a:hlinkClick r:id="rId3"/>
                        </a:rPr>
                        <a:t>QName</a:t>
                      </a:r>
                      <a:r>
                        <a:rPr lang="ru-RU" sz="1200" b="0" i="0" dirty="0" smtClean="0">
                          <a:solidFill>
                            <a:srgbClr val="009900"/>
                          </a:solidFill>
                          <a:effectLst/>
                          <a:latin typeface="+mj-lt"/>
                        </a:rPr>
                        <a:t>, который был представлен в исходном документе XML. Однако это не обязательно должно быть так в случае, когда декларации, воздействующие на данный узел, с одним и тем же пространством имен связывают несколько префиксов. Тем не менее, реализация может содержать сведения о первоначальном префиксе представляемых узлов, в таком случае может выполняться проверка с тем, чтобы возвращаемая строка была всегда такой же, как </a:t>
                      </a:r>
                      <a:r>
                        <a:rPr lang="ru-RU" sz="1200" b="0" i="0" dirty="0" err="1" smtClean="0">
                          <a:solidFill>
                            <a:srgbClr val="009900"/>
                          </a:solidFill>
                          <a:effectLst/>
                          <a:latin typeface="+mj-lt"/>
                          <a:hlinkClick r:id="rId3"/>
                        </a:rPr>
                        <a:t>QName</a:t>
                      </a:r>
                      <a:r>
                        <a:rPr lang="ru-RU" sz="1200" b="0" i="0" dirty="0" smtClean="0">
                          <a:solidFill>
                            <a:srgbClr val="009900"/>
                          </a:solidFill>
                          <a:effectLst/>
                          <a:latin typeface="+mj-lt"/>
                        </a:rPr>
                        <a:t>, используемый в исходном документе XML. Если указанный в аргументе набор узлов пуст или первый узел не имеет расширенного имени, возвращается пустая строка. Если аргумент опущен, то по умолчанию используется набор, содержащий только узел контекста.</a:t>
                      </a:r>
                    </a:p>
                    <a:p>
                      <a:r>
                        <a:rPr lang="ru-RU" sz="1200" b="1" dirty="0" smtClean="0">
                          <a:solidFill>
                            <a:srgbClr val="009900"/>
                          </a:solidFill>
                          <a:latin typeface="+mj-lt"/>
                        </a:rPr>
                        <a:t>Замечание:</a:t>
                      </a:r>
                      <a:r>
                        <a:rPr lang="ru-RU" sz="1200" dirty="0" smtClean="0">
                          <a:solidFill>
                            <a:srgbClr val="009900"/>
                          </a:solidFill>
                          <a:latin typeface="+mj-lt"/>
                        </a:rPr>
                        <a:t> Для узлов, не являющихся ни элементом, ни атрибутом, строка, возвращаемая функцией </a:t>
                      </a:r>
                      <a:r>
                        <a:rPr lang="ru-RU" sz="1200" b="1" dirty="0" err="1" smtClean="0">
                          <a:solidFill>
                            <a:srgbClr val="009900"/>
                          </a:solidFill>
                          <a:effectLst/>
                          <a:latin typeface="+mj-lt"/>
                          <a:hlinkClick r:id="rId2"/>
                        </a:rPr>
                        <a:t>name</a:t>
                      </a:r>
                      <a:r>
                        <a:rPr lang="ru-RU" sz="1200" dirty="0" smtClean="0">
                          <a:solidFill>
                            <a:srgbClr val="009900"/>
                          </a:solidFill>
                          <a:latin typeface="+mj-lt"/>
                        </a:rPr>
                        <a:t>, будет той же самой, что и строка, возвращаемая функцией </a:t>
                      </a:r>
                      <a:r>
                        <a:rPr lang="ru-RU" sz="1200" b="1" dirty="0" err="1" smtClean="0">
                          <a:solidFill>
                            <a:srgbClr val="009900"/>
                          </a:solidFill>
                          <a:effectLst/>
                          <a:latin typeface="+mj-lt"/>
                          <a:hlinkClick r:id="rId4"/>
                        </a:rPr>
                        <a:t>local-name</a:t>
                      </a:r>
                      <a:r>
                        <a:rPr lang="ru-RU" sz="1200" dirty="0" smtClean="0">
                          <a:solidFill>
                            <a:srgbClr val="009900"/>
                          </a:solidFill>
                          <a:latin typeface="+mj-lt"/>
                        </a:rPr>
                        <a:t>.</a:t>
                      </a:r>
                      <a:endParaRPr lang="ru-RU" sz="1200" b="0" i="0" u="none" strike="noStrike" kern="1200" baseline="0" dirty="0" smtClean="0">
                        <a:solidFill>
                          <a:srgbClr val="009900"/>
                        </a:solidFill>
                        <a:latin typeface="+mj-lt"/>
                        <a:ea typeface="+mn-ea"/>
                        <a:cs typeface="+mn-cs"/>
                      </a:endParaRPr>
                    </a:p>
                  </a:txBody>
                  <a:tcPr/>
                </a:tc>
              </a:tr>
            </a:tbl>
          </a:graphicData>
        </a:graphic>
      </p:graphicFrame>
    </p:spTree>
    <p:extLst>
      <p:ext uri="{BB962C8B-B14F-4D97-AF65-F5344CB8AC3E}">
        <p14:creationId xmlns:p14="http://schemas.microsoft.com/office/powerpoint/2010/main" val="1349870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8"/>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строк</a:t>
            </a:r>
          </a:p>
        </p:txBody>
      </p:sp>
      <p:graphicFrame>
        <p:nvGraphicFramePr>
          <p:cNvPr id="20" name="Таблица 19"/>
          <p:cNvGraphicFramePr>
            <a:graphicFrameLocks noGrp="1"/>
          </p:cNvGraphicFramePr>
          <p:nvPr>
            <p:extLst>
              <p:ext uri="{D42A27DB-BD31-4B8C-83A1-F6EECF244321}">
                <p14:modId xmlns:p14="http://schemas.microsoft.com/office/powerpoint/2010/main" val="1722602049"/>
              </p:ext>
            </p:extLst>
          </p:nvPr>
        </p:nvGraphicFramePr>
        <p:xfrm>
          <a:off x="107504" y="483518"/>
          <a:ext cx="8928992" cy="3870960"/>
        </p:xfrm>
        <a:graphic>
          <a:graphicData uri="http://schemas.openxmlformats.org/drawingml/2006/table">
            <a:tbl>
              <a:tblPr firstRow="1" bandRow="1">
                <a:tableStyleId>{5C22544A-7EE6-4342-B048-85BDC9FD1C3A}</a:tableStyleId>
              </a:tblPr>
              <a:tblGrid>
                <a:gridCol w="1512168"/>
                <a:gridCol w="7416824"/>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 </a:t>
                      </a:r>
                      <a:r>
                        <a:rPr lang="en-US" sz="1200" b="1" i="0" dirty="0" smtClean="0">
                          <a:solidFill>
                            <a:srgbClr val="000099"/>
                          </a:solidFill>
                          <a:effectLst/>
                          <a:latin typeface="Times New Roman"/>
                        </a:rPr>
                        <a:t>string</a:t>
                      </a:r>
                      <a:r>
                        <a:rPr lang="en-US" sz="1200" b="0" i="0" dirty="0" smtClean="0">
                          <a:solidFill>
                            <a:srgbClr val="000099"/>
                          </a:solidFill>
                          <a:effectLst/>
                          <a:latin typeface="Times New Roman"/>
                        </a:rPr>
                        <a:t>(</a:t>
                      </a:r>
                      <a:r>
                        <a:rPr lang="en-US" sz="1200" b="0" i="1" dirty="0" smtClean="0">
                          <a:solidFill>
                            <a:srgbClr val="000099"/>
                          </a:solidFill>
                          <a:effectLst/>
                          <a:latin typeface="Times New Roman"/>
                        </a:rPr>
                        <a:t>object</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j-lt"/>
                        <a:ea typeface="+mn-ea"/>
                        <a:cs typeface="+mn-cs"/>
                      </a:endParaRPr>
                    </a:p>
                  </a:txBody>
                  <a:tcPr/>
                </a:tc>
                <a:tc>
                  <a:txBody>
                    <a:bodyPr/>
                    <a:lstStyle/>
                    <a:p>
                      <a:pPr algn="just"/>
                      <a:r>
                        <a:rPr lang="ru-RU" sz="1000" b="0" i="0" dirty="0" smtClean="0">
                          <a:solidFill>
                            <a:srgbClr val="009900"/>
                          </a:solidFill>
                          <a:effectLst/>
                          <a:latin typeface="+mj-lt"/>
                        </a:rPr>
                        <a:t>Функция </a:t>
                      </a:r>
                      <a:r>
                        <a:rPr lang="ru-RU" sz="1000" b="0" i="0" dirty="0" err="1" smtClean="0">
                          <a:solidFill>
                            <a:srgbClr val="009900"/>
                          </a:solidFill>
                          <a:effectLst/>
                          <a:latin typeface="+mj-lt"/>
                        </a:rPr>
                        <a:t>string</a:t>
                      </a:r>
                      <a:r>
                        <a:rPr lang="ru-RU" sz="1000" b="0" i="0" dirty="0" smtClean="0">
                          <a:solidFill>
                            <a:srgbClr val="009900"/>
                          </a:solidFill>
                          <a:effectLst/>
                          <a:latin typeface="+mj-lt"/>
                        </a:rPr>
                        <a:t> преобразует объект в строку следующим образом:</a:t>
                      </a:r>
                    </a:p>
                    <a:p>
                      <a:pPr algn="just"/>
                      <a:r>
                        <a:rPr lang="ru-RU" sz="1000" b="0" i="0" dirty="0" smtClean="0">
                          <a:solidFill>
                            <a:srgbClr val="009900"/>
                          </a:solidFill>
                          <a:effectLst/>
                          <a:latin typeface="+mj-lt"/>
                        </a:rPr>
                        <a:t>Набор узлов преобразуется в строку, соответствующую строковому значению того узла в этом наборе, который первым встретится в документе. Если представленный набор узлов пуст, возвращается пустая строка.</a:t>
                      </a:r>
                    </a:p>
                    <a:p>
                      <a:pPr algn="just"/>
                      <a:r>
                        <a:rPr lang="ru-RU" sz="1000" b="0" i="0" dirty="0" smtClean="0">
                          <a:solidFill>
                            <a:srgbClr val="009900"/>
                          </a:solidFill>
                          <a:effectLst/>
                          <a:latin typeface="+mj-lt"/>
                        </a:rPr>
                        <a:t>Число преобразуется в строку следующим образом</a:t>
                      </a:r>
                    </a:p>
                    <a:p>
                      <a:pPr algn="just"/>
                      <a:r>
                        <a:rPr lang="ru-RU" sz="1000" b="0" i="0" dirty="0" err="1" smtClean="0">
                          <a:solidFill>
                            <a:srgbClr val="009900"/>
                          </a:solidFill>
                          <a:effectLst/>
                          <a:latin typeface="+mj-lt"/>
                        </a:rPr>
                        <a:t>NaN</a:t>
                      </a:r>
                      <a:r>
                        <a:rPr lang="ru-RU" sz="1000" b="0" i="0" dirty="0" smtClean="0">
                          <a:solidFill>
                            <a:srgbClr val="009900"/>
                          </a:solidFill>
                          <a:effectLst/>
                          <a:latin typeface="+mj-lt"/>
                        </a:rPr>
                        <a:t> преобразуется в строку </a:t>
                      </a:r>
                      <a:r>
                        <a:rPr lang="ru-RU" sz="1000" b="0" i="0" dirty="0" err="1" smtClean="0">
                          <a:solidFill>
                            <a:srgbClr val="009900"/>
                          </a:solidFill>
                          <a:effectLst/>
                          <a:latin typeface="+mj-lt"/>
                        </a:rPr>
                        <a:t>NaN</a:t>
                      </a:r>
                      <a:endParaRPr lang="ru-RU" sz="1000" b="0" i="0" dirty="0" smtClean="0">
                        <a:solidFill>
                          <a:srgbClr val="009900"/>
                        </a:solidFill>
                        <a:effectLst/>
                        <a:latin typeface="+mj-lt"/>
                      </a:endParaRPr>
                    </a:p>
                    <a:p>
                      <a:pPr algn="just"/>
                      <a:r>
                        <a:rPr lang="ru-RU" sz="1000" b="0" i="0" dirty="0" smtClean="0">
                          <a:solidFill>
                            <a:srgbClr val="009900"/>
                          </a:solidFill>
                          <a:effectLst/>
                          <a:latin typeface="+mj-lt"/>
                        </a:rPr>
                        <a:t>положительный нуль преобразуется в строку 0</a:t>
                      </a:r>
                    </a:p>
                    <a:p>
                      <a:pPr algn="just"/>
                      <a:r>
                        <a:rPr lang="ru-RU" sz="1000" b="0" i="0" dirty="0" smtClean="0">
                          <a:solidFill>
                            <a:srgbClr val="009900"/>
                          </a:solidFill>
                          <a:effectLst/>
                          <a:latin typeface="+mj-lt"/>
                        </a:rPr>
                        <a:t>отрицательный нуль преобразуется в строку 0</a:t>
                      </a:r>
                    </a:p>
                    <a:p>
                      <a:pPr algn="just"/>
                      <a:r>
                        <a:rPr lang="ru-RU" sz="1000" b="0" i="0" dirty="0" smtClean="0">
                          <a:solidFill>
                            <a:srgbClr val="009900"/>
                          </a:solidFill>
                          <a:effectLst/>
                          <a:latin typeface="+mj-lt"/>
                        </a:rPr>
                        <a:t>положительная бесконечность преобразуется в строку </a:t>
                      </a:r>
                      <a:r>
                        <a:rPr lang="ru-RU" sz="1000" b="0" i="0" dirty="0" err="1" smtClean="0">
                          <a:solidFill>
                            <a:srgbClr val="009900"/>
                          </a:solidFill>
                          <a:effectLst/>
                          <a:latin typeface="+mj-lt"/>
                        </a:rPr>
                        <a:t>Infinity</a:t>
                      </a:r>
                      <a:endParaRPr lang="ru-RU" sz="1000" b="0" i="0" dirty="0" smtClean="0">
                        <a:solidFill>
                          <a:srgbClr val="009900"/>
                        </a:solidFill>
                        <a:effectLst/>
                        <a:latin typeface="+mj-lt"/>
                      </a:endParaRPr>
                    </a:p>
                    <a:p>
                      <a:pPr algn="just"/>
                      <a:r>
                        <a:rPr lang="ru-RU" sz="1000" b="0" i="0" dirty="0" smtClean="0">
                          <a:solidFill>
                            <a:srgbClr val="009900"/>
                          </a:solidFill>
                          <a:effectLst/>
                          <a:latin typeface="+mj-lt"/>
                        </a:rPr>
                        <a:t>отрицательная бесконечность преобразуется в строку -</a:t>
                      </a:r>
                      <a:r>
                        <a:rPr lang="ru-RU" sz="1000" b="0" i="0" dirty="0" err="1" smtClean="0">
                          <a:solidFill>
                            <a:srgbClr val="009900"/>
                          </a:solidFill>
                          <a:effectLst/>
                          <a:latin typeface="+mj-lt"/>
                        </a:rPr>
                        <a:t>Infinity</a:t>
                      </a:r>
                      <a:endParaRPr lang="ru-RU" sz="1000" b="0" i="0" dirty="0" smtClean="0">
                        <a:solidFill>
                          <a:srgbClr val="009900"/>
                        </a:solidFill>
                        <a:effectLst/>
                        <a:latin typeface="+mj-lt"/>
                      </a:endParaRPr>
                    </a:p>
                    <a:p>
                      <a:pPr algn="just"/>
                      <a:r>
                        <a:rPr lang="ru-RU" sz="1000" b="0" i="0" dirty="0" smtClean="0">
                          <a:solidFill>
                            <a:srgbClr val="009900"/>
                          </a:solidFill>
                          <a:effectLst/>
                          <a:latin typeface="+mj-lt"/>
                        </a:rPr>
                        <a:t>Если число целое, то оно представляется в десятичной форме </a:t>
                      </a:r>
                      <a:r>
                        <a:rPr lang="ru-RU" sz="1000" b="0" i="0" dirty="0" err="1" smtClean="0">
                          <a:solidFill>
                            <a:srgbClr val="009900"/>
                          </a:solidFill>
                          <a:effectLst/>
                          <a:latin typeface="+mj-lt"/>
                        </a:rPr>
                        <a:t>Number</a:t>
                      </a:r>
                      <a:r>
                        <a:rPr lang="ru-RU" sz="1000" b="0" i="0" dirty="0" smtClean="0">
                          <a:solidFill>
                            <a:srgbClr val="009900"/>
                          </a:solidFill>
                          <a:effectLst/>
                          <a:latin typeface="+mj-lt"/>
                        </a:rPr>
                        <a:t> без десятичной точки и ведущих нулей. Если число отрицательное, то его представлению предшествует знак минус (-).</a:t>
                      </a:r>
                    </a:p>
                    <a:p>
                      <a:pPr algn="just"/>
                      <a:r>
                        <a:rPr lang="ru-RU" sz="1000" b="0" i="0" dirty="0" smtClean="0">
                          <a:solidFill>
                            <a:srgbClr val="009900"/>
                          </a:solidFill>
                          <a:effectLst/>
                          <a:latin typeface="+mj-lt"/>
                        </a:rPr>
                        <a:t>В противном случае число представляется в десятичной форме </a:t>
                      </a:r>
                      <a:r>
                        <a:rPr lang="ru-RU" sz="1000" b="0" i="0" dirty="0" err="1" smtClean="0">
                          <a:solidFill>
                            <a:srgbClr val="009900"/>
                          </a:solidFill>
                          <a:effectLst/>
                          <a:latin typeface="+mj-lt"/>
                        </a:rPr>
                        <a:t>Number</a:t>
                      </a:r>
                      <a:r>
                        <a:rPr lang="ru-RU" sz="1000" b="0" i="0" dirty="0" smtClean="0">
                          <a:solidFill>
                            <a:srgbClr val="009900"/>
                          </a:solidFill>
                          <a:effectLst/>
                          <a:latin typeface="+mj-lt"/>
                        </a:rPr>
                        <a:t>, включающей десятичную точку, по крайней мере одну цифру до десятичной точки и, по крайней мере, одну после. Если число отрицательное, то его представлению предшествует знак минус (-). Десятичной точке не должны предшествовать ведущие нули, за исключением одной обязательной цифры перед десятичной точкой. После десятичной точки должна следовать хотя бы одна цифра, вообще же количество цифр после точки должно быть ровно таким, сколько необходимо, чтобы отличить это число от других чисел в формате IEEE 754, но не большим.</a:t>
                      </a:r>
                    </a:p>
                    <a:p>
                      <a:pPr algn="just"/>
                      <a:r>
                        <a:rPr lang="ru-RU" sz="1000" b="0" i="0" dirty="0" smtClean="0">
                          <a:solidFill>
                            <a:srgbClr val="009900"/>
                          </a:solidFill>
                          <a:effectLst/>
                          <a:latin typeface="+mj-lt"/>
                        </a:rPr>
                        <a:t>Булево значение </a:t>
                      </a:r>
                      <a:r>
                        <a:rPr lang="ru-RU" sz="1000" b="0" i="0" dirty="0" err="1" smtClean="0">
                          <a:solidFill>
                            <a:srgbClr val="009900"/>
                          </a:solidFill>
                          <a:effectLst/>
                          <a:latin typeface="+mj-lt"/>
                        </a:rPr>
                        <a:t>false</a:t>
                      </a:r>
                      <a:r>
                        <a:rPr lang="ru-RU" sz="1000" b="0" i="0" dirty="0" smtClean="0">
                          <a:solidFill>
                            <a:srgbClr val="009900"/>
                          </a:solidFill>
                          <a:effectLst/>
                          <a:latin typeface="+mj-lt"/>
                        </a:rPr>
                        <a:t> преобразуется в строку </a:t>
                      </a:r>
                      <a:r>
                        <a:rPr lang="ru-RU" sz="1000" b="0" i="0" dirty="0" err="1" smtClean="0">
                          <a:solidFill>
                            <a:srgbClr val="009900"/>
                          </a:solidFill>
                          <a:effectLst/>
                          <a:latin typeface="+mj-lt"/>
                        </a:rPr>
                        <a:t>false</a:t>
                      </a:r>
                      <a:r>
                        <a:rPr lang="ru-RU" sz="1000" b="0" i="0" dirty="0" smtClean="0">
                          <a:solidFill>
                            <a:srgbClr val="009900"/>
                          </a:solidFill>
                          <a:effectLst/>
                          <a:latin typeface="+mj-lt"/>
                        </a:rPr>
                        <a:t>. Булево значение </a:t>
                      </a:r>
                      <a:r>
                        <a:rPr lang="ru-RU" sz="1000" b="0" i="0" dirty="0" err="1" smtClean="0">
                          <a:solidFill>
                            <a:srgbClr val="009900"/>
                          </a:solidFill>
                          <a:effectLst/>
                          <a:latin typeface="+mj-lt"/>
                        </a:rPr>
                        <a:t>true</a:t>
                      </a:r>
                      <a:r>
                        <a:rPr lang="ru-RU" sz="1000" b="0" i="0" dirty="0" smtClean="0">
                          <a:solidFill>
                            <a:srgbClr val="009900"/>
                          </a:solidFill>
                          <a:effectLst/>
                          <a:latin typeface="+mj-lt"/>
                        </a:rPr>
                        <a:t> преобразуется в строку </a:t>
                      </a:r>
                      <a:r>
                        <a:rPr lang="ru-RU" sz="1000" b="0" i="0" dirty="0" err="1" smtClean="0">
                          <a:solidFill>
                            <a:srgbClr val="009900"/>
                          </a:solidFill>
                          <a:effectLst/>
                          <a:latin typeface="+mj-lt"/>
                        </a:rPr>
                        <a:t>true</a:t>
                      </a:r>
                      <a:r>
                        <a:rPr lang="ru-RU" sz="1000" b="0" i="0" dirty="0" smtClean="0">
                          <a:solidFill>
                            <a:srgbClr val="009900"/>
                          </a:solidFill>
                          <a:effectLst/>
                          <a:latin typeface="+mj-lt"/>
                        </a:rPr>
                        <a:t>.</a:t>
                      </a:r>
                    </a:p>
                    <a:p>
                      <a:pPr algn="just"/>
                      <a:r>
                        <a:rPr lang="ru-RU" sz="1000" b="0" i="0" dirty="0" smtClean="0">
                          <a:solidFill>
                            <a:srgbClr val="009900"/>
                          </a:solidFill>
                          <a:effectLst/>
                          <a:latin typeface="+mj-lt"/>
                        </a:rPr>
                        <a:t>Способ преобразования в строку объекта, не относящегося к четырем основным типам, зависит от этого типа.</a:t>
                      </a:r>
                    </a:p>
                    <a:p>
                      <a:pPr algn="just"/>
                      <a:r>
                        <a:rPr lang="ru-RU" sz="1000" b="0" i="0" dirty="0" smtClean="0">
                          <a:solidFill>
                            <a:srgbClr val="009900"/>
                          </a:solidFill>
                          <a:effectLst/>
                          <a:latin typeface="+mj-lt"/>
                        </a:rPr>
                        <a:t>Если аргумент опущен, то по умолчанию используется набор узлов, единственным членом которого является узел контекста.</a:t>
                      </a:r>
                    </a:p>
                    <a:p>
                      <a:pPr algn="just"/>
                      <a:r>
                        <a:rPr lang="ru-RU" sz="1000" b="0" i="0" dirty="0" smtClean="0">
                          <a:solidFill>
                            <a:srgbClr val="009900"/>
                          </a:solidFill>
                          <a:effectLst/>
                          <a:latin typeface="+mj-lt"/>
                        </a:rPr>
                        <a:t>Замечание: Функция </a:t>
                      </a:r>
                      <a:r>
                        <a:rPr lang="ru-RU" sz="1000" b="0" i="0" dirty="0" err="1" smtClean="0">
                          <a:solidFill>
                            <a:srgbClr val="009900"/>
                          </a:solidFill>
                          <a:effectLst/>
                          <a:latin typeface="+mj-lt"/>
                        </a:rPr>
                        <a:t>string</a:t>
                      </a:r>
                      <a:r>
                        <a:rPr lang="ru-RU" sz="1000" b="0" i="0" dirty="0" smtClean="0">
                          <a:solidFill>
                            <a:srgbClr val="009900"/>
                          </a:solidFill>
                          <a:effectLst/>
                          <a:latin typeface="+mj-lt"/>
                        </a:rPr>
                        <a:t> не предназначена для преобразования чисел в строки для показа пользователю. Для этой цели предназначены функция </a:t>
                      </a:r>
                      <a:r>
                        <a:rPr lang="ru-RU" sz="1000" b="0" i="0" dirty="0" err="1" smtClean="0">
                          <a:solidFill>
                            <a:srgbClr val="009900"/>
                          </a:solidFill>
                          <a:effectLst/>
                          <a:latin typeface="+mj-lt"/>
                        </a:rPr>
                        <a:t>format-number</a:t>
                      </a:r>
                      <a:r>
                        <a:rPr lang="ru-RU" sz="1000" b="0" i="0" dirty="0" smtClean="0">
                          <a:solidFill>
                            <a:srgbClr val="009900"/>
                          </a:solidFill>
                          <a:effectLst/>
                          <a:latin typeface="+mj-lt"/>
                        </a:rPr>
                        <a:t> и элемент </a:t>
                      </a:r>
                      <a:r>
                        <a:rPr lang="ru-RU" sz="1000" b="0" i="0" dirty="0" err="1" smtClean="0">
                          <a:solidFill>
                            <a:srgbClr val="009900"/>
                          </a:solidFill>
                          <a:effectLst/>
                          <a:latin typeface="+mj-lt"/>
                        </a:rPr>
                        <a:t>xsl:number</a:t>
                      </a:r>
                      <a:r>
                        <a:rPr lang="ru-RU" sz="1000" b="0" i="0" dirty="0" smtClean="0">
                          <a:solidFill>
                            <a:srgbClr val="009900"/>
                          </a:solidFill>
                          <a:effectLst/>
                          <a:latin typeface="+mj-lt"/>
                        </a:rPr>
                        <a:t> из [XSLT].</a:t>
                      </a:r>
                      <a:endParaRPr lang="ru-RU" sz="1000" b="0" i="0" u="none" strike="noStrike" kern="1200" baseline="0" dirty="0" smtClean="0">
                        <a:solidFill>
                          <a:srgbClr val="009900"/>
                        </a:solidFill>
                        <a:latin typeface="+mj-lt"/>
                        <a:ea typeface="+mn-ea"/>
                        <a:cs typeface="+mn-cs"/>
                      </a:endParaRPr>
                    </a:p>
                  </a:txBody>
                  <a:tcPr/>
                </a:tc>
              </a:tr>
            </a:tbl>
          </a:graphicData>
        </a:graphic>
      </p:graphicFrame>
    </p:spTree>
    <p:extLst>
      <p:ext uri="{BB962C8B-B14F-4D97-AF65-F5344CB8AC3E}">
        <p14:creationId xmlns:p14="http://schemas.microsoft.com/office/powerpoint/2010/main" val="3355631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8"/>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строк</a:t>
            </a:r>
          </a:p>
        </p:txBody>
      </p:sp>
      <p:graphicFrame>
        <p:nvGraphicFramePr>
          <p:cNvPr id="20" name="Таблица 19"/>
          <p:cNvGraphicFramePr>
            <a:graphicFrameLocks noGrp="1"/>
          </p:cNvGraphicFramePr>
          <p:nvPr>
            <p:extLst>
              <p:ext uri="{D42A27DB-BD31-4B8C-83A1-F6EECF244321}">
                <p14:modId xmlns:p14="http://schemas.microsoft.com/office/powerpoint/2010/main" val="647800618"/>
              </p:ext>
            </p:extLst>
          </p:nvPr>
        </p:nvGraphicFramePr>
        <p:xfrm>
          <a:off x="107504" y="483518"/>
          <a:ext cx="8928992" cy="3291840"/>
        </p:xfrm>
        <a:graphic>
          <a:graphicData uri="http://schemas.openxmlformats.org/drawingml/2006/table">
            <a:tbl>
              <a:tblPr firstRow="1" bandRow="1">
                <a:tableStyleId>{5C22544A-7EE6-4342-B048-85BDC9FD1C3A}</a:tableStyleId>
              </a:tblPr>
              <a:tblGrid>
                <a:gridCol w="1512168"/>
                <a:gridCol w="7416824"/>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mn-lt"/>
                        </a:rPr>
                        <a:t>string</a:t>
                      </a:r>
                      <a:r>
                        <a:rPr lang="en-US" sz="1200" b="0" i="0" dirty="0" smtClean="0">
                          <a:solidFill>
                            <a:srgbClr val="000099"/>
                          </a:solidFill>
                          <a:effectLst/>
                          <a:latin typeface="+mn-lt"/>
                        </a:rPr>
                        <a:t> </a:t>
                      </a:r>
                      <a:r>
                        <a:rPr lang="en-US" sz="1200" b="1" i="0" dirty="0" err="1" smtClean="0">
                          <a:solidFill>
                            <a:srgbClr val="000099"/>
                          </a:solidFill>
                          <a:effectLst/>
                          <a:latin typeface="+mn-lt"/>
                        </a:rPr>
                        <a:t>concat</a:t>
                      </a:r>
                      <a:r>
                        <a:rPr lang="en-US" sz="1200" b="0" i="0" dirty="0" smtClean="0">
                          <a:solidFill>
                            <a:srgbClr val="000099"/>
                          </a:solidFill>
                          <a:effectLst/>
                          <a:latin typeface="+mn-lt"/>
                        </a:rPr>
                        <a:t>(</a:t>
                      </a:r>
                      <a:r>
                        <a:rPr lang="en-US" sz="1200" b="0" i="1" dirty="0" smtClean="0">
                          <a:solidFill>
                            <a:srgbClr val="000099"/>
                          </a:solidFill>
                          <a:effectLst/>
                          <a:latin typeface="+mn-lt"/>
                        </a:rPr>
                        <a:t>string</a:t>
                      </a:r>
                      <a:r>
                        <a:rPr lang="en-US" sz="1200" b="0" i="0" dirty="0" smtClean="0">
                          <a:solidFill>
                            <a:srgbClr val="000099"/>
                          </a:solidFill>
                          <a:effectLst/>
                          <a:latin typeface="+mn-lt"/>
                        </a:rPr>
                        <a:t>, </a:t>
                      </a:r>
                      <a:r>
                        <a:rPr lang="en-US" sz="1200" b="0" i="1" dirty="0" smtClean="0">
                          <a:solidFill>
                            <a:srgbClr val="000099"/>
                          </a:solidFill>
                          <a:effectLst/>
                          <a:latin typeface="+mn-lt"/>
                        </a:rPr>
                        <a:t>string</a:t>
                      </a:r>
                      <a:r>
                        <a:rPr lang="en-US" sz="1200" b="0" i="0" dirty="0" smtClean="0">
                          <a:solidFill>
                            <a:srgbClr val="000099"/>
                          </a:solidFill>
                          <a:effectLst/>
                          <a:latin typeface="+mn-lt"/>
                        </a:rPr>
                        <a:t>, </a:t>
                      </a:r>
                      <a:r>
                        <a:rPr lang="en-US" sz="1200" b="0" i="1" dirty="0" smtClean="0">
                          <a:solidFill>
                            <a:srgbClr val="000099"/>
                          </a:solidFill>
                          <a:effectLst/>
                          <a:latin typeface="+mn-lt"/>
                        </a:rPr>
                        <a:t>string</a:t>
                      </a:r>
                      <a:r>
                        <a:rPr lang="en-US" sz="1200" b="0" i="0" dirty="0" smtClean="0">
                          <a:solidFill>
                            <a:srgbClr val="000099"/>
                          </a:solidFill>
                          <a:effectLst/>
                          <a:latin typeface="+mn-lt"/>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200" b="0" i="0" dirty="0" smtClean="0">
                          <a:solidFill>
                            <a:srgbClr val="009900"/>
                          </a:solidFill>
                          <a:effectLst/>
                          <a:latin typeface="+mn-lt"/>
                        </a:rPr>
                        <a:t>Функция </a:t>
                      </a:r>
                      <a:r>
                        <a:rPr lang="ru-RU" sz="1200" b="0" i="0" dirty="0" err="1" smtClean="0">
                          <a:solidFill>
                            <a:srgbClr val="009900"/>
                          </a:solidFill>
                          <a:effectLst/>
                          <a:latin typeface="+mn-lt"/>
                        </a:rPr>
                        <a:t>concat</a:t>
                      </a:r>
                      <a:r>
                        <a:rPr lang="ru-RU" sz="1200" b="0" i="0" dirty="0" smtClean="0">
                          <a:solidFill>
                            <a:srgbClr val="009900"/>
                          </a:solidFill>
                          <a:effectLst/>
                          <a:latin typeface="+mn-lt"/>
                        </a:rPr>
                        <a:t> возвращает объединение представленных аргументов.</a:t>
                      </a:r>
                      <a:endParaRPr lang="ru-RU" sz="1200" b="0" i="0" u="none" strike="noStrike" kern="1200" baseline="0" dirty="0" smtClean="0">
                        <a:solidFill>
                          <a:srgbClr val="009900"/>
                        </a:solidFill>
                        <a:latin typeface="+mn-lt"/>
                        <a:ea typeface="+mn-ea"/>
                        <a:cs typeface="+mn-cs"/>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err="1" smtClean="0">
                          <a:solidFill>
                            <a:srgbClr val="000099"/>
                          </a:solidFill>
                          <a:effectLst/>
                          <a:latin typeface="+mn-lt"/>
                        </a:rPr>
                        <a:t>boolean</a:t>
                      </a:r>
                      <a:r>
                        <a:rPr lang="en-US" sz="1200" b="0" i="0" dirty="0" smtClean="0">
                          <a:solidFill>
                            <a:srgbClr val="000099"/>
                          </a:solidFill>
                          <a:effectLst/>
                          <a:latin typeface="+mn-lt"/>
                        </a:rPr>
                        <a:t> </a:t>
                      </a:r>
                      <a:r>
                        <a:rPr lang="en-US" sz="1200" b="1" i="0" dirty="0" smtClean="0">
                          <a:solidFill>
                            <a:srgbClr val="000099"/>
                          </a:solidFill>
                          <a:effectLst/>
                          <a:latin typeface="+mn-lt"/>
                        </a:rPr>
                        <a:t>starts-with</a:t>
                      </a:r>
                      <a:r>
                        <a:rPr lang="en-US" sz="1200" b="0" i="0" dirty="0" smtClean="0">
                          <a:solidFill>
                            <a:srgbClr val="000099"/>
                          </a:solidFill>
                          <a:effectLst/>
                          <a:latin typeface="+mn-lt"/>
                        </a:rPr>
                        <a:t>(</a:t>
                      </a:r>
                      <a:r>
                        <a:rPr lang="en-US" sz="1200" b="0" i="1" dirty="0" smtClean="0">
                          <a:solidFill>
                            <a:srgbClr val="000099"/>
                          </a:solidFill>
                          <a:effectLst/>
                          <a:latin typeface="+mn-lt"/>
                        </a:rPr>
                        <a:t>string</a:t>
                      </a:r>
                      <a:r>
                        <a:rPr lang="en-US" sz="1200" b="0" i="0" dirty="0" smtClean="0">
                          <a:solidFill>
                            <a:srgbClr val="000099"/>
                          </a:solidFill>
                          <a:effectLst/>
                          <a:latin typeface="+mn-lt"/>
                        </a:rPr>
                        <a:t>, </a:t>
                      </a:r>
                      <a:r>
                        <a:rPr lang="en-US" sz="1200" b="0" i="1" dirty="0" smtClean="0">
                          <a:solidFill>
                            <a:srgbClr val="000099"/>
                          </a:solidFill>
                          <a:effectLst/>
                          <a:latin typeface="+mn-lt"/>
                        </a:rPr>
                        <a:t>string</a:t>
                      </a:r>
                      <a:r>
                        <a:rPr lang="en-US" sz="1200" b="0" i="0" dirty="0" smtClean="0">
                          <a:solidFill>
                            <a:srgbClr val="000099"/>
                          </a:solidFill>
                          <a:effectLst/>
                          <a:latin typeface="+mn-lt"/>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200" b="0" i="0" u="none" strike="noStrike" kern="1200" baseline="0" dirty="0" smtClean="0">
                          <a:solidFill>
                            <a:srgbClr val="009900"/>
                          </a:solidFill>
                          <a:latin typeface="+mn-lt"/>
                          <a:ea typeface="+mn-ea"/>
                          <a:cs typeface="+mn-cs"/>
                        </a:rPr>
                        <a:t>Функция </a:t>
                      </a:r>
                      <a:r>
                        <a:rPr lang="ru-RU" sz="1200" b="0" i="0" u="none" strike="noStrike" kern="1200" baseline="0" dirty="0" err="1" smtClean="0">
                          <a:solidFill>
                            <a:srgbClr val="009900"/>
                          </a:solidFill>
                          <a:latin typeface="+mn-lt"/>
                          <a:ea typeface="+mn-ea"/>
                          <a:cs typeface="+mn-cs"/>
                        </a:rPr>
                        <a:t>starts-with</a:t>
                      </a:r>
                      <a:r>
                        <a:rPr lang="ru-RU" sz="1200" b="0" i="0" u="none" strike="noStrike" kern="1200" baseline="0" dirty="0" smtClean="0">
                          <a:solidFill>
                            <a:srgbClr val="009900"/>
                          </a:solidFill>
                          <a:latin typeface="+mn-lt"/>
                          <a:ea typeface="+mn-ea"/>
                          <a:cs typeface="+mn-cs"/>
                        </a:rPr>
                        <a:t> возвращает </a:t>
                      </a:r>
                      <a:r>
                        <a:rPr lang="ru-RU" sz="1200" b="0" i="0" u="none" strike="noStrike" kern="1200" baseline="0" dirty="0" err="1" smtClean="0">
                          <a:solidFill>
                            <a:srgbClr val="009900"/>
                          </a:solidFill>
                          <a:latin typeface="+mn-lt"/>
                          <a:ea typeface="+mn-ea"/>
                          <a:cs typeface="+mn-cs"/>
                        </a:rPr>
                        <a:t>true</a:t>
                      </a:r>
                      <a:r>
                        <a:rPr lang="ru-RU" sz="1200" b="0" i="0" u="none" strike="noStrike" kern="1200" baseline="0" dirty="0" smtClean="0">
                          <a:solidFill>
                            <a:srgbClr val="009900"/>
                          </a:solidFill>
                          <a:latin typeface="+mn-lt"/>
                          <a:ea typeface="+mn-ea"/>
                          <a:cs typeface="+mn-cs"/>
                        </a:rPr>
                        <a:t> если строка второго аргумента совпадает с началом строки первого аргумента. В противном случае функция возвращает </a:t>
                      </a:r>
                      <a:r>
                        <a:rPr lang="ru-RU" sz="1200" b="0" i="0" u="none" strike="noStrike" kern="1200" baseline="0" dirty="0" err="1" smtClean="0">
                          <a:solidFill>
                            <a:srgbClr val="009900"/>
                          </a:solidFill>
                          <a:latin typeface="+mn-lt"/>
                          <a:ea typeface="+mn-ea"/>
                          <a:cs typeface="+mn-cs"/>
                        </a:rPr>
                        <a:t>false</a:t>
                      </a:r>
                      <a:r>
                        <a:rPr lang="ru-RU" sz="1200" b="0" i="0" u="none" strike="noStrike" kern="1200" baseline="0" dirty="0" smtClean="0">
                          <a:solidFill>
                            <a:srgbClr val="009900"/>
                          </a:solidFill>
                          <a:latin typeface="+mn-lt"/>
                          <a:ea typeface="+mn-ea"/>
                          <a:cs typeface="+mn-cs"/>
                        </a:rPr>
                        <a:t>.</a:t>
                      </a: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err="1" smtClean="0">
                          <a:solidFill>
                            <a:srgbClr val="000099"/>
                          </a:solidFill>
                          <a:effectLst/>
                          <a:latin typeface="+mn-lt"/>
                        </a:rPr>
                        <a:t>boolean</a:t>
                      </a:r>
                      <a:r>
                        <a:rPr lang="en-US" sz="1200" b="0" i="0" dirty="0" smtClean="0">
                          <a:solidFill>
                            <a:srgbClr val="000099"/>
                          </a:solidFill>
                          <a:effectLst/>
                          <a:latin typeface="+mn-lt"/>
                        </a:rPr>
                        <a:t> </a:t>
                      </a:r>
                      <a:r>
                        <a:rPr lang="en-US" sz="1200" b="1" i="0" dirty="0" smtClean="0">
                          <a:solidFill>
                            <a:srgbClr val="000099"/>
                          </a:solidFill>
                          <a:effectLst/>
                          <a:latin typeface="+mn-lt"/>
                        </a:rPr>
                        <a:t>contains</a:t>
                      </a:r>
                      <a:r>
                        <a:rPr lang="en-US" sz="1200" b="0" i="0" dirty="0" smtClean="0">
                          <a:solidFill>
                            <a:srgbClr val="000099"/>
                          </a:solidFill>
                          <a:effectLst/>
                          <a:latin typeface="+mn-lt"/>
                        </a:rPr>
                        <a:t>(</a:t>
                      </a:r>
                      <a:r>
                        <a:rPr lang="en-US" sz="1200" b="0" i="1" dirty="0" smtClean="0">
                          <a:solidFill>
                            <a:srgbClr val="000099"/>
                          </a:solidFill>
                          <a:effectLst/>
                          <a:latin typeface="+mn-lt"/>
                        </a:rPr>
                        <a:t>string</a:t>
                      </a:r>
                      <a:r>
                        <a:rPr lang="en-US" sz="1200" b="0" i="0" dirty="0" smtClean="0">
                          <a:solidFill>
                            <a:srgbClr val="000099"/>
                          </a:solidFill>
                          <a:effectLst/>
                          <a:latin typeface="+mn-lt"/>
                        </a:rPr>
                        <a:t>, </a:t>
                      </a:r>
                      <a:r>
                        <a:rPr lang="en-US" sz="1200" b="0" i="1" dirty="0" smtClean="0">
                          <a:solidFill>
                            <a:srgbClr val="000099"/>
                          </a:solidFill>
                          <a:effectLst/>
                          <a:latin typeface="+mn-lt"/>
                        </a:rPr>
                        <a:t>string</a:t>
                      </a:r>
                      <a:r>
                        <a:rPr lang="en-US" sz="1200" b="0" i="0" dirty="0" smtClean="0">
                          <a:solidFill>
                            <a:srgbClr val="000099"/>
                          </a:solidFill>
                          <a:effectLst/>
                          <a:latin typeface="+mn-lt"/>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200" b="0" i="0" dirty="0" smtClean="0">
                          <a:solidFill>
                            <a:srgbClr val="009900"/>
                          </a:solidFill>
                          <a:effectLst/>
                          <a:latin typeface="+mn-lt"/>
                        </a:rPr>
                        <a:t>Функция </a:t>
                      </a:r>
                      <a:r>
                        <a:rPr lang="ru-RU" sz="1200" b="1" i="0" dirty="0" err="1" smtClean="0">
                          <a:solidFill>
                            <a:srgbClr val="009900"/>
                          </a:solidFill>
                          <a:effectLst/>
                          <a:latin typeface="+mn-lt"/>
                          <a:hlinkClick r:id="rId2"/>
                        </a:rPr>
                        <a:t>contains</a:t>
                      </a:r>
                      <a:r>
                        <a:rPr lang="ru-RU" sz="1200" b="0" i="0" dirty="0" smtClean="0">
                          <a:solidFill>
                            <a:srgbClr val="009900"/>
                          </a:solidFill>
                          <a:effectLst/>
                          <a:latin typeface="+mn-lt"/>
                        </a:rPr>
                        <a:t> возвращает </a:t>
                      </a:r>
                      <a:r>
                        <a:rPr lang="ru-RU" sz="1200" b="0" i="0" dirty="0" err="1" smtClean="0">
                          <a:solidFill>
                            <a:srgbClr val="009900"/>
                          </a:solidFill>
                          <a:effectLst/>
                          <a:latin typeface="+mn-lt"/>
                        </a:rPr>
                        <a:t>true</a:t>
                      </a:r>
                      <a:r>
                        <a:rPr lang="ru-RU" sz="1200" b="0" i="0" dirty="0" smtClean="0">
                          <a:solidFill>
                            <a:srgbClr val="009900"/>
                          </a:solidFill>
                          <a:effectLst/>
                          <a:latin typeface="+mn-lt"/>
                        </a:rPr>
                        <a:t> если строка второго аргумента является частью строки первого аргумента. В противном случае функция возвращает </a:t>
                      </a:r>
                      <a:r>
                        <a:rPr lang="ru-RU" sz="1200" b="0" i="0" dirty="0" err="1" smtClean="0">
                          <a:solidFill>
                            <a:srgbClr val="009900"/>
                          </a:solidFill>
                          <a:effectLst/>
                          <a:latin typeface="+mn-lt"/>
                        </a:rPr>
                        <a:t>false</a:t>
                      </a:r>
                      <a:r>
                        <a:rPr lang="ru-RU" sz="1200" b="0" i="0" dirty="0" smtClean="0">
                          <a:solidFill>
                            <a:srgbClr val="009900"/>
                          </a:solidFill>
                          <a:effectLst/>
                          <a:latin typeface="+mn-lt"/>
                        </a:rPr>
                        <a:t>.</a:t>
                      </a:r>
                      <a:endParaRPr lang="ru-RU" sz="1200" b="0" i="0" u="none" strike="noStrike" kern="1200" baseline="0" dirty="0" smtClean="0">
                        <a:solidFill>
                          <a:srgbClr val="009900"/>
                        </a:solidFill>
                        <a:latin typeface="+mn-lt"/>
                        <a:ea typeface="+mn-ea"/>
                        <a:cs typeface="+mn-cs"/>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mn-lt"/>
                        </a:rPr>
                        <a:t>string</a:t>
                      </a:r>
                      <a:r>
                        <a:rPr lang="en-US" sz="1200" b="0" i="0" dirty="0" smtClean="0">
                          <a:solidFill>
                            <a:srgbClr val="000099"/>
                          </a:solidFill>
                          <a:effectLst/>
                          <a:latin typeface="+mn-lt"/>
                        </a:rPr>
                        <a:t> </a:t>
                      </a:r>
                      <a:r>
                        <a:rPr lang="en-US" sz="1200" b="1" i="0" dirty="0" smtClean="0">
                          <a:solidFill>
                            <a:srgbClr val="000099"/>
                          </a:solidFill>
                          <a:effectLst/>
                          <a:latin typeface="+mn-lt"/>
                        </a:rPr>
                        <a:t>substring-before</a:t>
                      </a:r>
                      <a:r>
                        <a:rPr lang="en-US" sz="1200" b="0" i="0" dirty="0" smtClean="0">
                          <a:solidFill>
                            <a:srgbClr val="000099"/>
                          </a:solidFill>
                          <a:effectLst/>
                          <a:latin typeface="+mn-lt"/>
                        </a:rPr>
                        <a:t>(</a:t>
                      </a:r>
                      <a:r>
                        <a:rPr lang="en-US" sz="1200" b="0" i="1" dirty="0" smtClean="0">
                          <a:solidFill>
                            <a:srgbClr val="000099"/>
                          </a:solidFill>
                          <a:effectLst/>
                          <a:latin typeface="+mn-lt"/>
                        </a:rPr>
                        <a:t>string</a:t>
                      </a:r>
                      <a:r>
                        <a:rPr lang="en-US" sz="1200" b="0" i="0" dirty="0" smtClean="0">
                          <a:solidFill>
                            <a:srgbClr val="000099"/>
                          </a:solidFill>
                          <a:effectLst/>
                          <a:latin typeface="+mn-lt"/>
                        </a:rPr>
                        <a:t>, </a:t>
                      </a:r>
                      <a:r>
                        <a:rPr lang="en-US" sz="1200" b="0" i="1" dirty="0" smtClean="0">
                          <a:solidFill>
                            <a:srgbClr val="000099"/>
                          </a:solidFill>
                          <a:effectLst/>
                          <a:latin typeface="+mn-lt"/>
                        </a:rPr>
                        <a:t>string</a:t>
                      </a:r>
                      <a:r>
                        <a:rPr lang="en-US" sz="1200" b="0" i="0" dirty="0" smtClean="0">
                          <a:solidFill>
                            <a:srgbClr val="000099"/>
                          </a:solidFill>
                          <a:effectLst/>
                          <a:latin typeface="+mn-lt"/>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200" b="0" i="0" dirty="0" smtClean="0">
                          <a:solidFill>
                            <a:srgbClr val="009900"/>
                          </a:solidFill>
                          <a:effectLst/>
                          <a:latin typeface="+mn-lt"/>
                        </a:rPr>
                        <a:t>Функция </a:t>
                      </a:r>
                      <a:r>
                        <a:rPr lang="ru-RU" sz="1200" b="1" i="0" dirty="0" err="1" smtClean="0">
                          <a:solidFill>
                            <a:srgbClr val="009900"/>
                          </a:solidFill>
                          <a:effectLst/>
                          <a:latin typeface="+mn-lt"/>
                          <a:hlinkClick r:id="rId3"/>
                        </a:rPr>
                        <a:t>substring-before</a:t>
                      </a:r>
                      <a:r>
                        <a:rPr lang="ru-RU" sz="1200" b="0" i="0" dirty="0" smtClean="0">
                          <a:solidFill>
                            <a:srgbClr val="009900"/>
                          </a:solidFill>
                          <a:effectLst/>
                          <a:latin typeface="+mn-lt"/>
                        </a:rPr>
                        <a:t> возвращает ту часть строки первого аргумента, которая предшествует первому появлению строки второго аргумента. Если строка второго аргумента не содержится в строке первого аргумента, то функция возвращает пустую строку. Например, </a:t>
                      </a:r>
                      <a:r>
                        <a:rPr lang="ru-RU" sz="1200" dirty="0" err="1" smtClean="0">
                          <a:solidFill>
                            <a:srgbClr val="009900"/>
                          </a:solidFill>
                          <a:latin typeface="+mn-lt"/>
                        </a:rPr>
                        <a:t>substring-before</a:t>
                      </a:r>
                      <a:r>
                        <a:rPr lang="ru-RU" sz="1200" dirty="0" smtClean="0">
                          <a:solidFill>
                            <a:srgbClr val="009900"/>
                          </a:solidFill>
                          <a:latin typeface="+mn-lt"/>
                        </a:rPr>
                        <a:t>("1999/04/01","/")</a:t>
                      </a:r>
                      <a:r>
                        <a:rPr lang="ru-RU" sz="1200" b="0" i="0" dirty="0" smtClean="0">
                          <a:solidFill>
                            <a:srgbClr val="009900"/>
                          </a:solidFill>
                          <a:effectLst/>
                          <a:latin typeface="+mn-lt"/>
                        </a:rPr>
                        <a:t>возвратит </a:t>
                      </a:r>
                      <a:r>
                        <a:rPr lang="ru-RU" sz="1200" dirty="0" smtClean="0">
                          <a:solidFill>
                            <a:srgbClr val="009900"/>
                          </a:solidFill>
                          <a:latin typeface="+mn-lt"/>
                        </a:rPr>
                        <a:t>1999</a:t>
                      </a:r>
                      <a:r>
                        <a:rPr lang="ru-RU" sz="1200" b="0" i="0" dirty="0" smtClean="0">
                          <a:solidFill>
                            <a:srgbClr val="009900"/>
                          </a:solidFill>
                          <a:effectLst/>
                          <a:latin typeface="+mn-lt"/>
                        </a:rPr>
                        <a:t>.</a:t>
                      </a:r>
                      <a:endParaRPr lang="ru-RU" sz="1200" b="0" i="0" u="none" strike="noStrike" kern="1200" baseline="0" dirty="0" smtClean="0">
                        <a:solidFill>
                          <a:srgbClr val="009900"/>
                        </a:solidFill>
                        <a:latin typeface="+mn-lt"/>
                        <a:ea typeface="+mn-ea"/>
                        <a:cs typeface="+mn-cs"/>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mn-lt"/>
                        </a:rPr>
                        <a:t>string</a:t>
                      </a:r>
                      <a:r>
                        <a:rPr lang="en-US" sz="1200" b="0" i="0" dirty="0" smtClean="0">
                          <a:solidFill>
                            <a:srgbClr val="000099"/>
                          </a:solidFill>
                          <a:effectLst/>
                          <a:latin typeface="+mn-lt"/>
                        </a:rPr>
                        <a:t> </a:t>
                      </a:r>
                      <a:r>
                        <a:rPr lang="en-US" sz="1200" b="1" i="0" dirty="0" smtClean="0">
                          <a:solidFill>
                            <a:srgbClr val="000099"/>
                          </a:solidFill>
                          <a:effectLst/>
                          <a:latin typeface="+mn-lt"/>
                        </a:rPr>
                        <a:t>substring-after</a:t>
                      </a:r>
                      <a:r>
                        <a:rPr lang="en-US" sz="1200" b="0" i="0" dirty="0" smtClean="0">
                          <a:solidFill>
                            <a:srgbClr val="000099"/>
                          </a:solidFill>
                          <a:effectLst/>
                          <a:latin typeface="+mn-lt"/>
                        </a:rPr>
                        <a:t>(</a:t>
                      </a:r>
                      <a:r>
                        <a:rPr lang="en-US" sz="1200" b="0" i="1" dirty="0" smtClean="0">
                          <a:solidFill>
                            <a:srgbClr val="000099"/>
                          </a:solidFill>
                          <a:effectLst/>
                          <a:latin typeface="+mn-lt"/>
                        </a:rPr>
                        <a:t>string</a:t>
                      </a:r>
                      <a:r>
                        <a:rPr lang="en-US" sz="1200" b="0" i="0" dirty="0" smtClean="0">
                          <a:solidFill>
                            <a:srgbClr val="000099"/>
                          </a:solidFill>
                          <a:effectLst/>
                          <a:latin typeface="+mn-lt"/>
                        </a:rPr>
                        <a:t>, </a:t>
                      </a:r>
                      <a:r>
                        <a:rPr lang="en-US" sz="1200" b="0" i="1" dirty="0" smtClean="0">
                          <a:solidFill>
                            <a:srgbClr val="000099"/>
                          </a:solidFill>
                          <a:effectLst/>
                          <a:latin typeface="+mn-lt"/>
                        </a:rPr>
                        <a:t>string</a:t>
                      </a:r>
                      <a:r>
                        <a:rPr lang="en-US" sz="1200" b="0" i="0" dirty="0" smtClean="0">
                          <a:solidFill>
                            <a:srgbClr val="000099"/>
                          </a:solidFill>
                          <a:effectLst/>
                          <a:latin typeface="+mn-lt"/>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200" b="0" i="0" dirty="0" smtClean="0">
                          <a:solidFill>
                            <a:srgbClr val="009900"/>
                          </a:solidFill>
                          <a:effectLst/>
                          <a:latin typeface="+mn-lt"/>
                        </a:rPr>
                        <a:t>Функция </a:t>
                      </a:r>
                      <a:r>
                        <a:rPr lang="ru-RU" sz="1200" b="1" i="0" dirty="0" err="1" smtClean="0">
                          <a:solidFill>
                            <a:srgbClr val="009900"/>
                          </a:solidFill>
                          <a:effectLst/>
                          <a:latin typeface="+mn-lt"/>
                          <a:hlinkClick r:id="rId4"/>
                        </a:rPr>
                        <a:t>substring-after</a:t>
                      </a:r>
                      <a:r>
                        <a:rPr lang="ru-RU" sz="1200" b="0" i="0" dirty="0" smtClean="0">
                          <a:solidFill>
                            <a:srgbClr val="009900"/>
                          </a:solidFill>
                          <a:effectLst/>
                          <a:latin typeface="+mn-lt"/>
                        </a:rPr>
                        <a:t> возвращает ту часть строки первого аргумента, которая следует за первым появлением строки второго аргумента. Если строка второго аргумента не содержится в строке первого аргумента, функция возвращает пустую строку. Например, </a:t>
                      </a:r>
                      <a:r>
                        <a:rPr lang="ru-RU" sz="1200" dirty="0" err="1" smtClean="0">
                          <a:solidFill>
                            <a:srgbClr val="009900"/>
                          </a:solidFill>
                          <a:latin typeface="+mn-lt"/>
                        </a:rPr>
                        <a:t>substring-after</a:t>
                      </a:r>
                      <a:r>
                        <a:rPr lang="ru-RU" sz="1200" dirty="0" smtClean="0">
                          <a:solidFill>
                            <a:srgbClr val="009900"/>
                          </a:solidFill>
                          <a:latin typeface="+mn-lt"/>
                        </a:rPr>
                        <a:t>("1999/04/01","/")</a:t>
                      </a:r>
                      <a:r>
                        <a:rPr lang="ru-RU" sz="1200" b="0" i="0" dirty="0" smtClean="0">
                          <a:solidFill>
                            <a:srgbClr val="009900"/>
                          </a:solidFill>
                          <a:effectLst/>
                          <a:latin typeface="+mn-lt"/>
                        </a:rPr>
                        <a:t> возвращает </a:t>
                      </a:r>
                      <a:r>
                        <a:rPr lang="ru-RU" sz="1200" dirty="0" smtClean="0">
                          <a:solidFill>
                            <a:srgbClr val="009900"/>
                          </a:solidFill>
                          <a:latin typeface="+mn-lt"/>
                        </a:rPr>
                        <a:t>04/01</a:t>
                      </a:r>
                      <a:r>
                        <a:rPr lang="ru-RU" sz="1200" b="0" i="0" dirty="0" smtClean="0">
                          <a:solidFill>
                            <a:srgbClr val="009900"/>
                          </a:solidFill>
                          <a:effectLst/>
                          <a:latin typeface="+mn-lt"/>
                        </a:rPr>
                        <a:t>, а </a:t>
                      </a:r>
                      <a:r>
                        <a:rPr lang="ru-RU" sz="1200" dirty="0" err="1" smtClean="0">
                          <a:solidFill>
                            <a:srgbClr val="009900"/>
                          </a:solidFill>
                          <a:latin typeface="+mn-lt"/>
                        </a:rPr>
                        <a:t>substring-after</a:t>
                      </a:r>
                      <a:r>
                        <a:rPr lang="ru-RU" sz="1200" dirty="0" smtClean="0">
                          <a:solidFill>
                            <a:srgbClr val="009900"/>
                          </a:solidFill>
                          <a:latin typeface="+mn-lt"/>
                        </a:rPr>
                        <a:t>("1999/04/01","19")</a:t>
                      </a:r>
                      <a:r>
                        <a:rPr lang="ru-RU" sz="1200" b="0" i="0" dirty="0" smtClean="0">
                          <a:solidFill>
                            <a:srgbClr val="009900"/>
                          </a:solidFill>
                          <a:effectLst/>
                          <a:latin typeface="+mn-lt"/>
                        </a:rPr>
                        <a:t> возвращает </a:t>
                      </a:r>
                      <a:r>
                        <a:rPr lang="ru-RU" sz="1200" dirty="0" smtClean="0">
                          <a:solidFill>
                            <a:srgbClr val="009900"/>
                          </a:solidFill>
                          <a:latin typeface="+mn-lt"/>
                        </a:rPr>
                        <a:t>99/04/01</a:t>
                      </a:r>
                      <a:r>
                        <a:rPr lang="ru-RU" sz="1200" b="0" i="0" dirty="0" smtClean="0">
                          <a:solidFill>
                            <a:srgbClr val="009900"/>
                          </a:solidFill>
                          <a:effectLst/>
                          <a:latin typeface="+mn-lt"/>
                        </a:rPr>
                        <a:t>.</a:t>
                      </a:r>
                      <a:endParaRPr lang="ru-RU" sz="1200" b="0" i="0" u="none" strike="noStrike" kern="1200" baseline="0" dirty="0" smtClean="0">
                        <a:solidFill>
                          <a:srgbClr val="009900"/>
                        </a:solidFill>
                        <a:latin typeface="+mn-lt"/>
                        <a:ea typeface="+mn-ea"/>
                        <a:cs typeface="+mn-cs"/>
                      </a:endParaRPr>
                    </a:p>
                  </a:txBody>
                  <a:tcPr/>
                </a:tc>
              </a:tr>
            </a:tbl>
          </a:graphicData>
        </a:graphic>
      </p:graphicFrame>
    </p:spTree>
    <p:extLst>
      <p:ext uri="{BB962C8B-B14F-4D97-AF65-F5344CB8AC3E}">
        <p14:creationId xmlns:p14="http://schemas.microsoft.com/office/powerpoint/2010/main" val="1988164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678"/>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Функции обработки строк</a:t>
            </a:r>
          </a:p>
        </p:txBody>
      </p:sp>
      <p:graphicFrame>
        <p:nvGraphicFramePr>
          <p:cNvPr id="20" name="Таблица 19"/>
          <p:cNvGraphicFramePr>
            <a:graphicFrameLocks noGrp="1"/>
          </p:cNvGraphicFramePr>
          <p:nvPr>
            <p:extLst>
              <p:ext uri="{D42A27DB-BD31-4B8C-83A1-F6EECF244321}">
                <p14:modId xmlns:p14="http://schemas.microsoft.com/office/powerpoint/2010/main" val="785020564"/>
              </p:ext>
            </p:extLst>
          </p:nvPr>
        </p:nvGraphicFramePr>
        <p:xfrm>
          <a:off x="107504" y="483518"/>
          <a:ext cx="8928992" cy="3657600"/>
        </p:xfrm>
        <a:graphic>
          <a:graphicData uri="http://schemas.openxmlformats.org/drawingml/2006/table">
            <a:tbl>
              <a:tblPr firstRow="1" bandRow="1">
                <a:tableStyleId>{5C22544A-7EE6-4342-B048-85BDC9FD1C3A}</a:tableStyleId>
              </a:tblPr>
              <a:tblGrid>
                <a:gridCol w="1512168"/>
                <a:gridCol w="7416824"/>
              </a:tblGrid>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rgbClr val="000099"/>
                          </a:solidFill>
                        </a:rPr>
                        <a:t>Синтаксис</a:t>
                      </a:r>
                    </a:p>
                  </a:txBody>
                  <a:tcPr/>
                </a:tc>
                <a:tc>
                  <a:txBody>
                    <a:bodyPr/>
                    <a:lstStyle/>
                    <a:p>
                      <a:r>
                        <a:rPr lang="ru-RU" sz="1200" dirty="0" smtClean="0">
                          <a:solidFill>
                            <a:srgbClr val="000099"/>
                          </a:solidFill>
                        </a:rPr>
                        <a:t>Описание</a:t>
                      </a:r>
                      <a:endParaRPr lang="ru-RU" sz="1200" dirty="0">
                        <a:solidFill>
                          <a:srgbClr val="000099"/>
                        </a:solidFill>
                      </a:endParaRPr>
                    </a:p>
                  </a:txBody>
                  <a:tcPr/>
                </a:tc>
              </a:tr>
              <a:tr h="23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 </a:t>
                      </a:r>
                      <a:r>
                        <a:rPr lang="en-US" sz="1200" b="1" i="0" dirty="0" smtClean="0">
                          <a:solidFill>
                            <a:srgbClr val="000099"/>
                          </a:solidFill>
                          <a:effectLst/>
                          <a:latin typeface="Times New Roman"/>
                        </a:rPr>
                        <a:t>substring</a:t>
                      </a:r>
                      <a:r>
                        <a:rPr lang="en-US" sz="1200" b="0" i="0" dirty="0" smtClean="0">
                          <a:solidFill>
                            <a:srgbClr val="000099"/>
                          </a:solidFill>
                          <a:effectLst/>
                          <a:latin typeface="Times New Roman"/>
                        </a:rPr>
                        <a:t>(</a:t>
                      </a:r>
                      <a:r>
                        <a:rPr lang="en-US" sz="1200" b="0" i="1" dirty="0" smtClean="0">
                          <a:solidFill>
                            <a:srgbClr val="000099"/>
                          </a:solidFill>
                          <a:effectLst/>
                          <a:latin typeface="Times New Roman"/>
                        </a:rPr>
                        <a:t>string</a:t>
                      </a:r>
                      <a:r>
                        <a:rPr lang="en-US" sz="1200" b="0" i="0" dirty="0" smtClean="0">
                          <a:solidFill>
                            <a:srgbClr val="000099"/>
                          </a:solidFill>
                          <a:effectLst/>
                          <a:latin typeface="Times New Roman"/>
                        </a:rPr>
                        <a:t>, </a:t>
                      </a:r>
                      <a:r>
                        <a:rPr lang="en-US" sz="1200" b="0" i="1" dirty="0" smtClean="0">
                          <a:solidFill>
                            <a:srgbClr val="000099"/>
                          </a:solidFill>
                          <a:effectLst/>
                          <a:latin typeface="Times New Roman"/>
                        </a:rPr>
                        <a:t>number</a:t>
                      </a:r>
                      <a:r>
                        <a:rPr lang="en-US" sz="1200" b="0" i="0" dirty="0" smtClean="0">
                          <a:solidFill>
                            <a:srgbClr val="000099"/>
                          </a:solidFill>
                          <a:effectLst/>
                          <a:latin typeface="Times New Roman"/>
                        </a:rPr>
                        <a:t>, </a:t>
                      </a:r>
                      <a:r>
                        <a:rPr lang="en-US" sz="1200" b="0" i="1" dirty="0" smtClean="0">
                          <a:solidFill>
                            <a:srgbClr val="000099"/>
                          </a:solidFill>
                          <a:effectLst/>
                          <a:latin typeface="Times New Roman"/>
                        </a:rPr>
                        <a:t>number</a:t>
                      </a:r>
                      <a:r>
                        <a:rPr lang="en-US" sz="1200" b="0" i="0" dirty="0" smtClean="0">
                          <a:solidFill>
                            <a:srgbClr val="000099"/>
                          </a:solidFill>
                          <a:effectLst/>
                          <a:latin typeface="Times New Roman"/>
                        </a:rPr>
                        <a:t>?)</a:t>
                      </a:r>
                      <a:endParaRPr kumimoji="0" lang="ru-RU" sz="1200" b="1" i="0" u="none" strike="noStrike" kern="1200" cap="none" spc="0" normalizeH="0" baseline="0" noProof="0" dirty="0">
                        <a:ln>
                          <a:noFill/>
                        </a:ln>
                        <a:solidFill>
                          <a:srgbClr val="000099"/>
                        </a:solidFill>
                        <a:effectLst/>
                        <a:uLnTx/>
                        <a:uFillTx/>
                        <a:latin typeface="+mn-lt"/>
                        <a:ea typeface="+mn-ea"/>
                        <a:cs typeface="+mn-cs"/>
                      </a:endParaRPr>
                    </a:p>
                  </a:txBody>
                  <a:tcPr/>
                </a:tc>
                <a:tc>
                  <a:txBody>
                    <a:bodyPr/>
                    <a:lstStyle/>
                    <a:p>
                      <a:pPr algn="just"/>
                      <a:r>
                        <a:rPr lang="ru-RU" sz="1200" b="0" i="0" dirty="0" smtClean="0">
                          <a:solidFill>
                            <a:srgbClr val="009900"/>
                          </a:solidFill>
                          <a:effectLst/>
                          <a:latin typeface="+mn-lt"/>
                        </a:rPr>
                        <a:t>Функция </a:t>
                      </a:r>
                      <a:r>
                        <a:rPr lang="ru-RU" sz="1200" b="0" i="0" dirty="0" err="1" smtClean="0">
                          <a:solidFill>
                            <a:srgbClr val="009900"/>
                          </a:solidFill>
                          <a:effectLst/>
                          <a:latin typeface="+mn-lt"/>
                        </a:rPr>
                        <a:t>substring</a:t>
                      </a:r>
                      <a:r>
                        <a:rPr lang="ru-RU" sz="1200" b="0" i="0" dirty="0" smtClean="0">
                          <a:solidFill>
                            <a:srgbClr val="009900"/>
                          </a:solidFill>
                          <a:effectLst/>
                          <a:latin typeface="+mn-lt"/>
                        </a:rPr>
                        <a:t> возвращает ту часть строки первого аргумента, которая начинается с позиции, указанной вторым аргументом, и имеет длину, указанную в третьем аргументе. Например, </a:t>
                      </a:r>
                      <a:r>
                        <a:rPr lang="ru-RU" sz="1200" b="0" i="0" dirty="0" err="1" smtClean="0">
                          <a:solidFill>
                            <a:srgbClr val="009900"/>
                          </a:solidFill>
                          <a:effectLst/>
                          <a:latin typeface="+mn-lt"/>
                        </a:rPr>
                        <a:t>substring</a:t>
                      </a:r>
                      <a:r>
                        <a:rPr lang="ru-RU" sz="1200" b="0" i="0" dirty="0" smtClean="0">
                          <a:solidFill>
                            <a:srgbClr val="009900"/>
                          </a:solidFill>
                          <a:effectLst/>
                          <a:latin typeface="+mn-lt"/>
                        </a:rPr>
                        <a:t>("12345",2,3) возвращает "234". Если третий аргумент не был представлен, функция возвращает подстроку, начинающуюся с позиции, указанной во втором аргументе, и </a:t>
                      </a:r>
                      <a:r>
                        <a:rPr lang="ru-RU" sz="1200" b="0" i="0" dirty="0" err="1" smtClean="0">
                          <a:solidFill>
                            <a:srgbClr val="009900"/>
                          </a:solidFill>
                          <a:effectLst/>
                          <a:latin typeface="+mn-lt"/>
                        </a:rPr>
                        <a:t>продолжащуюся</a:t>
                      </a:r>
                      <a:r>
                        <a:rPr lang="ru-RU" sz="1200" b="0" i="0" dirty="0" smtClean="0">
                          <a:solidFill>
                            <a:srgbClr val="009900"/>
                          </a:solidFill>
                          <a:effectLst/>
                          <a:latin typeface="+mn-lt"/>
                        </a:rPr>
                        <a:t> до конца строки. Например, </a:t>
                      </a:r>
                      <a:r>
                        <a:rPr lang="ru-RU" sz="1200" b="0" i="0" dirty="0" err="1" smtClean="0">
                          <a:solidFill>
                            <a:srgbClr val="009900"/>
                          </a:solidFill>
                          <a:effectLst/>
                          <a:latin typeface="+mn-lt"/>
                        </a:rPr>
                        <a:t>substring</a:t>
                      </a:r>
                      <a:r>
                        <a:rPr lang="ru-RU" sz="1200" b="0" i="0" dirty="0" smtClean="0">
                          <a:solidFill>
                            <a:srgbClr val="009900"/>
                          </a:solidFill>
                          <a:effectLst/>
                          <a:latin typeface="+mn-lt"/>
                        </a:rPr>
                        <a:t>("12345",2) возвращает "2345".</a:t>
                      </a:r>
                    </a:p>
                    <a:p>
                      <a:pPr algn="just"/>
                      <a:r>
                        <a:rPr lang="ru-RU" sz="1200" b="0" i="0" dirty="0" smtClean="0">
                          <a:solidFill>
                            <a:srgbClr val="009900"/>
                          </a:solidFill>
                          <a:effectLst/>
                          <a:latin typeface="+mn-lt"/>
                        </a:rPr>
                        <a:t>Точнее выражаясь, каждый символ в строке имеет номер позиции: позиция первого символа - 1, второго символа - 2 и т.д.</a:t>
                      </a:r>
                    </a:p>
                    <a:p>
                      <a:pPr algn="just"/>
                      <a:r>
                        <a:rPr lang="ru-RU" sz="1200" b="0" i="0" dirty="0" smtClean="0">
                          <a:solidFill>
                            <a:srgbClr val="009900"/>
                          </a:solidFill>
                          <a:effectLst/>
                          <a:latin typeface="+mn-lt"/>
                        </a:rPr>
                        <a:t>Возвращаемая подстрока содержит те символы, позиция которых больше или равна округленному значению второго аргумента, а также, если был указан третий аргумент, меньше чем сумма округленных значений второго и третьего аргументов. Использовавшиеся выше операции сравнения и сложения отвечают правилам стандарта IEEE 754, округление осуществляется как при вызове функции </a:t>
                      </a:r>
                      <a:r>
                        <a:rPr lang="ru-RU" sz="1200" b="0" i="0" dirty="0" err="1" smtClean="0">
                          <a:solidFill>
                            <a:srgbClr val="009900"/>
                          </a:solidFill>
                          <a:effectLst/>
                          <a:latin typeface="+mn-lt"/>
                        </a:rPr>
                        <a:t>round</a:t>
                      </a:r>
                      <a:r>
                        <a:rPr lang="ru-RU" sz="1200" b="0" i="0" dirty="0" smtClean="0">
                          <a:solidFill>
                            <a:srgbClr val="009900"/>
                          </a:solidFill>
                          <a:effectLst/>
                          <a:latin typeface="+mn-lt"/>
                        </a:rPr>
                        <a:t>. Приведенные далее примеры иллюстрируют различные нестандартные ситуации:</a:t>
                      </a:r>
                    </a:p>
                    <a:p>
                      <a:pPr algn="just"/>
                      <a:r>
                        <a:rPr lang="ru-RU" sz="1200" b="0" i="0" dirty="0" err="1" smtClean="0">
                          <a:solidFill>
                            <a:srgbClr val="009900"/>
                          </a:solidFill>
                          <a:effectLst/>
                          <a:latin typeface="+mn-lt"/>
                        </a:rPr>
                        <a:t>substring</a:t>
                      </a:r>
                      <a:r>
                        <a:rPr lang="ru-RU" sz="1200" b="0" i="0" dirty="0" smtClean="0">
                          <a:solidFill>
                            <a:srgbClr val="009900"/>
                          </a:solidFill>
                          <a:effectLst/>
                          <a:latin typeface="+mn-lt"/>
                        </a:rPr>
                        <a:t>("12345", 1.5, 2.6) возвращает "234"</a:t>
                      </a:r>
                    </a:p>
                    <a:p>
                      <a:pPr algn="just"/>
                      <a:r>
                        <a:rPr lang="ru-RU" sz="1200" b="0" i="0" dirty="0" err="1" smtClean="0">
                          <a:solidFill>
                            <a:srgbClr val="009900"/>
                          </a:solidFill>
                          <a:effectLst/>
                          <a:latin typeface="+mn-lt"/>
                        </a:rPr>
                        <a:t>substring</a:t>
                      </a:r>
                      <a:r>
                        <a:rPr lang="ru-RU" sz="1200" b="0" i="0" dirty="0" smtClean="0">
                          <a:solidFill>
                            <a:srgbClr val="009900"/>
                          </a:solidFill>
                          <a:effectLst/>
                          <a:latin typeface="+mn-lt"/>
                        </a:rPr>
                        <a:t>("12345", 0, 3) возвращает "12"</a:t>
                      </a:r>
                    </a:p>
                    <a:p>
                      <a:pPr algn="just"/>
                      <a:r>
                        <a:rPr lang="ru-RU" sz="1200" b="0" i="0" dirty="0" err="1" smtClean="0">
                          <a:solidFill>
                            <a:srgbClr val="009900"/>
                          </a:solidFill>
                          <a:effectLst/>
                          <a:latin typeface="+mn-lt"/>
                        </a:rPr>
                        <a:t>substring</a:t>
                      </a:r>
                      <a:r>
                        <a:rPr lang="ru-RU" sz="1200" b="0" i="0" dirty="0" smtClean="0">
                          <a:solidFill>
                            <a:srgbClr val="009900"/>
                          </a:solidFill>
                          <a:effectLst/>
                          <a:latin typeface="+mn-lt"/>
                        </a:rPr>
                        <a:t>("12345", 0 </a:t>
                      </a:r>
                      <a:r>
                        <a:rPr lang="ru-RU" sz="1200" b="0" i="0" dirty="0" err="1" smtClean="0">
                          <a:solidFill>
                            <a:srgbClr val="009900"/>
                          </a:solidFill>
                          <a:effectLst/>
                          <a:latin typeface="+mn-lt"/>
                        </a:rPr>
                        <a:t>div</a:t>
                      </a:r>
                      <a:r>
                        <a:rPr lang="ru-RU" sz="1200" b="0" i="0" dirty="0" smtClean="0">
                          <a:solidFill>
                            <a:srgbClr val="009900"/>
                          </a:solidFill>
                          <a:effectLst/>
                          <a:latin typeface="+mn-lt"/>
                        </a:rPr>
                        <a:t> 0, 3) возвращает ""</a:t>
                      </a:r>
                    </a:p>
                    <a:p>
                      <a:pPr algn="just"/>
                      <a:r>
                        <a:rPr lang="ru-RU" sz="1200" b="0" i="0" dirty="0" err="1" smtClean="0">
                          <a:solidFill>
                            <a:srgbClr val="009900"/>
                          </a:solidFill>
                          <a:effectLst/>
                          <a:latin typeface="+mn-lt"/>
                        </a:rPr>
                        <a:t>substring</a:t>
                      </a:r>
                      <a:r>
                        <a:rPr lang="ru-RU" sz="1200" b="0" i="0" dirty="0" smtClean="0">
                          <a:solidFill>
                            <a:srgbClr val="009900"/>
                          </a:solidFill>
                          <a:effectLst/>
                          <a:latin typeface="+mn-lt"/>
                        </a:rPr>
                        <a:t>("12345", 1, 0 </a:t>
                      </a:r>
                      <a:r>
                        <a:rPr lang="ru-RU" sz="1200" b="0" i="0" dirty="0" err="1" smtClean="0">
                          <a:solidFill>
                            <a:srgbClr val="009900"/>
                          </a:solidFill>
                          <a:effectLst/>
                          <a:latin typeface="+mn-lt"/>
                        </a:rPr>
                        <a:t>div</a:t>
                      </a:r>
                      <a:r>
                        <a:rPr lang="ru-RU" sz="1200" b="0" i="0" dirty="0" smtClean="0">
                          <a:solidFill>
                            <a:srgbClr val="009900"/>
                          </a:solidFill>
                          <a:effectLst/>
                          <a:latin typeface="+mn-lt"/>
                        </a:rPr>
                        <a:t> 0) возвращает ""</a:t>
                      </a:r>
                    </a:p>
                    <a:p>
                      <a:pPr algn="just"/>
                      <a:r>
                        <a:rPr lang="ru-RU" sz="1200" b="0" i="0" dirty="0" err="1" smtClean="0">
                          <a:solidFill>
                            <a:srgbClr val="009900"/>
                          </a:solidFill>
                          <a:effectLst/>
                          <a:latin typeface="+mn-lt"/>
                        </a:rPr>
                        <a:t>substring</a:t>
                      </a:r>
                      <a:r>
                        <a:rPr lang="ru-RU" sz="1200" b="0" i="0" dirty="0" smtClean="0">
                          <a:solidFill>
                            <a:srgbClr val="009900"/>
                          </a:solidFill>
                          <a:effectLst/>
                          <a:latin typeface="+mn-lt"/>
                        </a:rPr>
                        <a:t>("12345", -42, 1 </a:t>
                      </a:r>
                      <a:r>
                        <a:rPr lang="ru-RU" sz="1200" b="0" i="0" dirty="0" err="1" smtClean="0">
                          <a:solidFill>
                            <a:srgbClr val="009900"/>
                          </a:solidFill>
                          <a:effectLst/>
                          <a:latin typeface="+mn-lt"/>
                        </a:rPr>
                        <a:t>div</a:t>
                      </a:r>
                      <a:r>
                        <a:rPr lang="ru-RU" sz="1200" b="0" i="0" dirty="0" smtClean="0">
                          <a:solidFill>
                            <a:srgbClr val="009900"/>
                          </a:solidFill>
                          <a:effectLst/>
                          <a:latin typeface="+mn-lt"/>
                        </a:rPr>
                        <a:t> 0) возвращает "12345"</a:t>
                      </a:r>
                    </a:p>
                    <a:p>
                      <a:pPr algn="just"/>
                      <a:r>
                        <a:rPr lang="ru-RU" sz="1200" b="0" i="0" dirty="0" err="1" smtClean="0">
                          <a:solidFill>
                            <a:srgbClr val="009900"/>
                          </a:solidFill>
                          <a:effectLst/>
                          <a:latin typeface="+mn-lt"/>
                        </a:rPr>
                        <a:t>substring</a:t>
                      </a:r>
                      <a:r>
                        <a:rPr lang="ru-RU" sz="1200" b="0" i="0" dirty="0" smtClean="0">
                          <a:solidFill>
                            <a:srgbClr val="009900"/>
                          </a:solidFill>
                          <a:effectLst/>
                          <a:latin typeface="+mn-lt"/>
                        </a:rPr>
                        <a:t>("12345", -1 </a:t>
                      </a:r>
                      <a:r>
                        <a:rPr lang="ru-RU" sz="1200" b="0" i="0" dirty="0" err="1" smtClean="0">
                          <a:solidFill>
                            <a:srgbClr val="009900"/>
                          </a:solidFill>
                          <a:effectLst/>
                          <a:latin typeface="+mn-lt"/>
                        </a:rPr>
                        <a:t>div</a:t>
                      </a:r>
                      <a:r>
                        <a:rPr lang="ru-RU" sz="1200" b="0" i="0" dirty="0" smtClean="0">
                          <a:solidFill>
                            <a:srgbClr val="009900"/>
                          </a:solidFill>
                          <a:effectLst/>
                          <a:latin typeface="+mn-lt"/>
                        </a:rPr>
                        <a:t> 0, 1 </a:t>
                      </a:r>
                      <a:r>
                        <a:rPr lang="ru-RU" sz="1200" b="0" i="0" dirty="0" err="1" smtClean="0">
                          <a:solidFill>
                            <a:srgbClr val="009900"/>
                          </a:solidFill>
                          <a:effectLst/>
                          <a:latin typeface="+mn-lt"/>
                        </a:rPr>
                        <a:t>div</a:t>
                      </a:r>
                      <a:r>
                        <a:rPr lang="ru-RU" sz="1200" b="0" i="0" dirty="0" smtClean="0">
                          <a:solidFill>
                            <a:srgbClr val="009900"/>
                          </a:solidFill>
                          <a:effectLst/>
                          <a:latin typeface="+mn-lt"/>
                        </a:rPr>
                        <a:t> 0) возвращает ""</a:t>
                      </a:r>
                      <a:endParaRPr lang="ru-RU" sz="1200" b="0" i="0" u="none" strike="noStrike" kern="1200" baseline="0" dirty="0" smtClean="0">
                        <a:solidFill>
                          <a:srgbClr val="009900"/>
                        </a:solidFill>
                        <a:latin typeface="+mn-lt"/>
                        <a:ea typeface="+mn-ea"/>
                        <a:cs typeface="+mn-cs"/>
                      </a:endParaRPr>
                    </a:p>
                  </a:txBody>
                  <a:tcPr/>
                </a:tc>
              </a:tr>
            </a:tbl>
          </a:graphicData>
        </a:graphic>
      </p:graphicFrame>
    </p:spTree>
    <p:extLst>
      <p:ext uri="{BB962C8B-B14F-4D97-AF65-F5344CB8AC3E}">
        <p14:creationId xmlns:p14="http://schemas.microsoft.com/office/powerpoint/2010/main" val="3535710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14368</TotalTime>
  <Words>2372</Words>
  <Application>Microsoft Office PowerPoint</Application>
  <PresentationFormat>Экран (16:9)</PresentationFormat>
  <Paragraphs>258</Paragraphs>
  <Slides>14</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14</vt:i4>
      </vt:variant>
    </vt:vector>
  </HeadingPairs>
  <TitlesOfParts>
    <vt:vector size="17" baseType="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EA</cp:lastModifiedBy>
  <cp:revision>550</cp:revision>
  <dcterms:created xsi:type="dcterms:W3CDTF">2014-10-05T21:41:36Z</dcterms:created>
  <dcterms:modified xsi:type="dcterms:W3CDTF">2019-09-19T12:46:25Z</dcterms:modified>
</cp:coreProperties>
</file>