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1" r:id="rId2"/>
    <p:sldMasterId id="2147483652" r:id="rId3"/>
  </p:sldMasterIdLst>
  <p:notesMasterIdLst>
    <p:notesMasterId r:id="rId13"/>
  </p:notesMasterIdLst>
  <p:handoutMasterIdLst>
    <p:handoutMasterId r:id="rId14"/>
  </p:handoutMasterIdLst>
  <p:sldIdLst>
    <p:sldId id="330" r:id="rId4"/>
    <p:sldId id="489" r:id="rId5"/>
    <p:sldId id="559" r:id="rId6"/>
    <p:sldId id="560" r:id="rId7"/>
    <p:sldId id="561" r:id="rId8"/>
    <p:sldId id="563" r:id="rId9"/>
    <p:sldId id="564" r:id="rId10"/>
    <p:sldId id="565" r:id="rId11"/>
    <p:sldId id="566" r:id="rId12"/>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CC3300"/>
    <a:srgbClr val="000099"/>
    <a:srgbClr val="E6AF00"/>
    <a:srgbClr val="ABDB77"/>
    <a:srgbClr val="FFCD2D"/>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varScale="1">
        <p:scale>
          <a:sx n="113" d="100"/>
          <a:sy n="113" d="100"/>
        </p:scale>
        <p:origin x="614" y="91"/>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763020"/>
            <a:ext cx="6822628" cy="276999"/>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rPr>
              <a:t>Пространство</a:t>
            </a:r>
            <a:r>
              <a:rPr lang="ru-RU" sz="1200" b="1" baseline="0" dirty="0">
                <a:solidFill>
                  <a:srgbClr val="000099"/>
                </a:solidFill>
                <a:effectLst>
                  <a:outerShdw blurRad="38100" dist="38100" dir="2700000" algn="tl">
                    <a:srgbClr val="C0C0C0"/>
                  </a:outerShdw>
                </a:effectLst>
              </a:rPr>
              <a:t> имен</a:t>
            </a:r>
            <a:endParaRPr lang="en-US" sz="1200" b="1" dirty="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a:t>
            </a:r>
            <a:r>
              <a:rPr lang="en-US" sz="1400" b="1" i="1" baseline="0" dirty="0">
                <a:solidFill>
                  <a:srgbClr val="C00000"/>
                </a:solidFill>
              </a:rPr>
              <a:t>9</a:t>
            </a:r>
            <a:r>
              <a:rPr lang="ru-RU" sz="1400" b="1" i="1" baseline="0" dirty="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Лабораторная работа 6</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Пространство имен</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a:p>
            <a:pPr algn="ct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 Прикладная математика и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Пространство имен</a:t>
            </a:r>
            <a:r>
              <a:rPr lang="en-US" sz="2000" b="1" dirty="0">
                <a:solidFill>
                  <a:srgbClr val="000099"/>
                </a:solidFill>
              </a:rPr>
              <a:t>. </a:t>
            </a:r>
            <a:r>
              <a:rPr lang="ru-RU" sz="2000" b="1" dirty="0">
                <a:solidFill>
                  <a:srgbClr val="000099"/>
                </a:solidFill>
              </a:rPr>
              <a:t>Базовый синтаксис</a:t>
            </a:r>
          </a:p>
        </p:txBody>
      </p:sp>
      <p:sp>
        <p:nvSpPr>
          <p:cNvPr id="8" name="Прямоугольник 7"/>
          <p:cNvSpPr/>
          <p:nvPr/>
        </p:nvSpPr>
        <p:spPr>
          <a:xfrm>
            <a:off x="0" y="461651"/>
            <a:ext cx="9144000" cy="4224233"/>
          </a:xfrm>
          <a:prstGeom prst="rect">
            <a:avLst/>
          </a:prstGeom>
        </p:spPr>
        <p:txBody>
          <a:bodyPr wrap="square">
            <a:spAutoFit/>
          </a:bodyPr>
          <a:lstStyle/>
          <a:p>
            <a:pPr algn="just">
              <a:lnSpc>
                <a:spcPct val="90000"/>
              </a:lnSpc>
            </a:pPr>
            <a:r>
              <a:rPr lang="ru-RU" sz="1200" dirty="0">
                <a:solidFill>
                  <a:srgbClr val="000099"/>
                </a:solidFill>
              </a:rPr>
              <a:t>Поскольку имена элементов в XML не фиксированы, часто случаются конфликты, когда два различных документа используют одно и то же имя для описания двух различных типов элементов, например:</a:t>
            </a:r>
          </a:p>
          <a:p>
            <a:pPr algn="just">
              <a:lnSpc>
                <a:spcPct val="90000"/>
              </a:lnSpc>
            </a:pPr>
            <a:r>
              <a:rPr lang="en-US" sz="1050" b="1" dirty="0">
                <a:solidFill>
                  <a:srgbClr val="000099"/>
                </a:solidFill>
              </a:rPr>
              <a:t>&lt;Order&gt;</a:t>
            </a:r>
          </a:p>
          <a:p>
            <a:pPr algn="just">
              <a:lnSpc>
                <a:spcPct val="90000"/>
              </a:lnSpc>
            </a:pPr>
            <a:r>
              <a:rPr lang="ru-RU" sz="1050" dirty="0">
                <a:solidFill>
                  <a:srgbClr val="000099"/>
                </a:solidFill>
              </a:rPr>
              <a:t>	</a:t>
            </a:r>
            <a:r>
              <a:rPr lang="en-US" sz="1050" b="1" dirty="0">
                <a:solidFill>
                  <a:srgbClr val="000099"/>
                </a:solidFill>
              </a:rPr>
              <a:t>&lt;Employee&gt;</a:t>
            </a:r>
          </a:p>
          <a:p>
            <a:pPr algn="just">
              <a:lnSpc>
                <a:spcPct val="90000"/>
              </a:lnSpc>
            </a:pPr>
            <a:r>
              <a:rPr lang="ru-RU" sz="1050" dirty="0">
                <a:solidFill>
                  <a:srgbClr val="000099"/>
                </a:solidFill>
              </a:rPr>
              <a:t>		</a:t>
            </a:r>
            <a:r>
              <a:rPr lang="en-US" sz="1050" b="1" dirty="0">
                <a:solidFill>
                  <a:srgbClr val="000099"/>
                </a:solidFill>
              </a:rPr>
              <a:t>&lt;Name&gt;</a:t>
            </a:r>
            <a:r>
              <a:rPr lang="en-US" sz="1050" dirty="0">
                <a:solidFill>
                  <a:srgbClr val="000099"/>
                </a:solidFill>
              </a:rPr>
              <a:t>Jane Doe</a:t>
            </a:r>
            <a:r>
              <a:rPr lang="en-US" sz="1050" b="1" dirty="0">
                <a:solidFill>
                  <a:srgbClr val="000099"/>
                </a:solidFill>
              </a:rPr>
              <a:t>&lt;/Name&gt;</a:t>
            </a:r>
          </a:p>
          <a:p>
            <a:pPr algn="just">
              <a:lnSpc>
                <a:spcPct val="90000"/>
              </a:lnSpc>
            </a:pPr>
            <a:r>
              <a:rPr lang="ru-RU" sz="1050" dirty="0">
                <a:solidFill>
                  <a:srgbClr val="000099"/>
                </a:solidFill>
              </a:rPr>
              <a:t>		</a:t>
            </a:r>
            <a:r>
              <a:rPr lang="en-US" sz="1050" b="1" dirty="0">
                <a:solidFill>
                  <a:srgbClr val="CC3300"/>
                </a:solidFill>
              </a:rPr>
              <a:t>&lt;Title&gt;</a:t>
            </a:r>
            <a:r>
              <a:rPr lang="en-US" sz="1050" dirty="0">
                <a:solidFill>
                  <a:srgbClr val="000099"/>
                </a:solidFill>
              </a:rPr>
              <a:t>Developer</a:t>
            </a:r>
            <a:r>
              <a:rPr lang="en-US" sz="1050" b="1" dirty="0">
                <a:solidFill>
                  <a:srgbClr val="CC3300"/>
                </a:solidFill>
              </a:rPr>
              <a:t>&lt;/Title&gt;</a:t>
            </a:r>
          </a:p>
          <a:p>
            <a:pPr algn="just">
              <a:lnSpc>
                <a:spcPct val="90000"/>
              </a:lnSpc>
            </a:pPr>
            <a:r>
              <a:rPr lang="ru-RU" sz="1050" dirty="0">
                <a:solidFill>
                  <a:srgbClr val="000099"/>
                </a:solidFill>
              </a:rPr>
              <a:t>	</a:t>
            </a:r>
            <a:r>
              <a:rPr lang="en-US" sz="1050" b="1" dirty="0">
                <a:solidFill>
                  <a:srgbClr val="000099"/>
                </a:solidFill>
              </a:rPr>
              <a:t>&lt;/Employee&gt;</a:t>
            </a:r>
          </a:p>
          <a:p>
            <a:pPr algn="just">
              <a:lnSpc>
                <a:spcPct val="90000"/>
              </a:lnSpc>
            </a:pPr>
            <a:r>
              <a:rPr lang="ru-RU" sz="1050" dirty="0">
                <a:solidFill>
                  <a:srgbClr val="000099"/>
                </a:solidFill>
              </a:rPr>
              <a:t>	</a:t>
            </a:r>
            <a:r>
              <a:rPr lang="en-US" sz="1050" b="1" dirty="0">
                <a:solidFill>
                  <a:srgbClr val="000099"/>
                </a:solidFill>
              </a:rPr>
              <a:t>&lt;Product&gt;</a:t>
            </a:r>
          </a:p>
          <a:p>
            <a:pPr algn="just">
              <a:lnSpc>
                <a:spcPct val="90000"/>
              </a:lnSpc>
            </a:pPr>
            <a:r>
              <a:rPr lang="ru-RU" sz="1050" dirty="0">
                <a:solidFill>
                  <a:srgbClr val="000099"/>
                </a:solidFill>
              </a:rPr>
              <a:t>		</a:t>
            </a:r>
            <a:r>
              <a:rPr lang="en-US" sz="1050" b="1" dirty="0">
                <a:solidFill>
                  <a:srgbClr val="CC3300"/>
                </a:solidFill>
              </a:rPr>
              <a:t>&lt;Title&gt;</a:t>
            </a:r>
            <a:r>
              <a:rPr lang="en-US" sz="1050" dirty="0">
                <a:solidFill>
                  <a:srgbClr val="000099"/>
                </a:solidFill>
              </a:rPr>
              <a:t>The Joshua Tree</a:t>
            </a:r>
            <a:r>
              <a:rPr lang="en-US" sz="1050" b="1" dirty="0">
                <a:solidFill>
                  <a:srgbClr val="CC3300"/>
                </a:solidFill>
              </a:rPr>
              <a:t>&lt;/Title&gt;</a:t>
            </a:r>
          </a:p>
          <a:p>
            <a:pPr algn="just">
              <a:lnSpc>
                <a:spcPct val="90000"/>
              </a:lnSpc>
            </a:pPr>
            <a:r>
              <a:rPr lang="ru-RU" sz="1050" dirty="0">
                <a:solidFill>
                  <a:srgbClr val="000099"/>
                </a:solidFill>
              </a:rPr>
              <a:t>		</a:t>
            </a:r>
            <a:r>
              <a:rPr lang="en-US" sz="1050" b="1" dirty="0">
                <a:solidFill>
                  <a:srgbClr val="000099"/>
                </a:solidFill>
              </a:rPr>
              <a:t>&lt;Artist&gt;</a:t>
            </a:r>
            <a:r>
              <a:rPr lang="en-US" sz="1050" dirty="0">
                <a:solidFill>
                  <a:srgbClr val="000099"/>
                </a:solidFill>
              </a:rPr>
              <a:t>U2</a:t>
            </a:r>
            <a:r>
              <a:rPr lang="en-US" sz="1050" b="1" dirty="0">
                <a:solidFill>
                  <a:srgbClr val="000099"/>
                </a:solidFill>
              </a:rPr>
              <a:t>&lt;/Artist&gt;</a:t>
            </a:r>
          </a:p>
          <a:p>
            <a:pPr algn="just">
              <a:lnSpc>
                <a:spcPct val="90000"/>
              </a:lnSpc>
            </a:pPr>
            <a:r>
              <a:rPr lang="ru-RU" sz="1050" dirty="0">
                <a:solidFill>
                  <a:srgbClr val="000099"/>
                </a:solidFill>
              </a:rPr>
              <a:t>	</a:t>
            </a:r>
            <a:r>
              <a:rPr lang="en-US" sz="1050" b="1" dirty="0">
                <a:solidFill>
                  <a:srgbClr val="000099"/>
                </a:solidFill>
              </a:rPr>
              <a:t>&lt;/Product&gt;</a:t>
            </a:r>
          </a:p>
          <a:p>
            <a:pPr algn="just">
              <a:lnSpc>
                <a:spcPct val="90000"/>
              </a:lnSpc>
            </a:pPr>
            <a:r>
              <a:rPr lang="en-US" sz="1050" b="1" dirty="0">
                <a:solidFill>
                  <a:srgbClr val="000099"/>
                </a:solidFill>
              </a:rPr>
              <a:t>&lt;/Order&gt;</a:t>
            </a:r>
            <a:endParaRPr lang="ru-RU" sz="1050" b="1" dirty="0">
              <a:solidFill>
                <a:srgbClr val="000099"/>
              </a:solidFill>
            </a:endParaRPr>
          </a:p>
          <a:p>
            <a:pPr algn="just">
              <a:lnSpc>
                <a:spcPct val="90000"/>
              </a:lnSpc>
            </a:pPr>
            <a:r>
              <a:rPr lang="ru-RU" sz="1200" dirty="0">
                <a:solidFill>
                  <a:srgbClr val="000099"/>
                </a:solidFill>
              </a:rPr>
              <a:t>Пространства имен XML дают возможность избежать конфликтов имен элементов. Они задаются при помощи уникальных идентификаторов URI. Чтобы упростить работу, были разработаны специальные префиксы пространств имен, которые позволяют с легкостью определить, какой схеме принадлежит тот или иной элемент документа. Общий синтаксис:</a:t>
            </a:r>
          </a:p>
          <a:p>
            <a:r>
              <a:rPr lang="en-US" sz="1200" b="1" dirty="0">
                <a:solidFill>
                  <a:srgbClr val="000099"/>
                </a:solidFill>
              </a:rPr>
              <a:t>&lt;</a:t>
            </a:r>
            <a:r>
              <a:rPr lang="en-US" sz="1200" b="1" dirty="0" err="1">
                <a:solidFill>
                  <a:srgbClr val="000099"/>
                </a:solidFill>
              </a:rPr>
              <a:t>ElementName</a:t>
            </a:r>
            <a:r>
              <a:rPr lang="en-US" sz="1200" b="1" dirty="0">
                <a:solidFill>
                  <a:srgbClr val="000099"/>
                </a:solidFill>
              </a:rPr>
              <a:t> </a:t>
            </a:r>
            <a:r>
              <a:rPr lang="en-US" sz="1200" b="1" dirty="0" err="1">
                <a:solidFill>
                  <a:srgbClr val="009900"/>
                </a:solidFill>
              </a:rPr>
              <a:t>xmlns:Prefix</a:t>
            </a:r>
            <a:r>
              <a:rPr lang="en-US" sz="1200" dirty="0">
                <a:solidFill>
                  <a:srgbClr val="000099"/>
                </a:solidFill>
              </a:rPr>
              <a:t>=</a:t>
            </a:r>
            <a:r>
              <a:rPr lang="en-US" sz="1200" dirty="0">
                <a:solidFill>
                  <a:srgbClr val="C00000"/>
                </a:solidFill>
              </a:rPr>
              <a:t>"http://contoso.msft/namespace_for_examples"</a:t>
            </a:r>
            <a:r>
              <a:rPr lang="en-US" sz="1200" b="1" dirty="0">
                <a:solidFill>
                  <a:srgbClr val="000099"/>
                </a:solidFill>
              </a:rPr>
              <a:t>&gt; </a:t>
            </a:r>
          </a:p>
          <a:p>
            <a:r>
              <a:rPr lang="ru-RU" sz="1200" b="1" dirty="0">
                <a:solidFill>
                  <a:srgbClr val="000099"/>
                </a:solidFill>
              </a:rPr>
              <a:t>	</a:t>
            </a:r>
            <a:r>
              <a:rPr lang="en-US" sz="1200" b="1" dirty="0">
                <a:solidFill>
                  <a:srgbClr val="000099"/>
                </a:solidFill>
              </a:rPr>
              <a:t>&lt;</a:t>
            </a:r>
            <a:r>
              <a:rPr lang="en-US" sz="1200" b="1" dirty="0" err="1">
                <a:solidFill>
                  <a:srgbClr val="009900"/>
                </a:solidFill>
              </a:rPr>
              <a:t>Prefix:</a:t>
            </a:r>
            <a:r>
              <a:rPr lang="en-US" sz="1200" b="1" dirty="0" err="1">
                <a:solidFill>
                  <a:srgbClr val="000099"/>
                </a:solidFill>
              </a:rPr>
              <a:t>AnyElement</a:t>
            </a:r>
            <a:r>
              <a:rPr lang="en-US" sz="1200" b="1" dirty="0">
                <a:solidFill>
                  <a:srgbClr val="000099"/>
                </a:solidFill>
              </a:rPr>
              <a:t>&gt;</a:t>
            </a:r>
            <a:r>
              <a:rPr lang="en-US" sz="1200" dirty="0">
                <a:solidFill>
                  <a:srgbClr val="000099"/>
                </a:solidFill>
              </a:rPr>
              <a:t>Some Data</a:t>
            </a:r>
            <a:r>
              <a:rPr lang="en-US" sz="1200" b="1" dirty="0">
                <a:solidFill>
                  <a:srgbClr val="000099"/>
                </a:solidFill>
              </a:rPr>
              <a:t>&lt;/</a:t>
            </a:r>
            <a:r>
              <a:rPr lang="en-US" sz="1200" b="1" dirty="0" err="1">
                <a:solidFill>
                  <a:srgbClr val="009900"/>
                </a:solidFill>
              </a:rPr>
              <a:t>Prefix:</a:t>
            </a:r>
            <a:r>
              <a:rPr lang="en-US" sz="1200" b="1" dirty="0" err="1">
                <a:solidFill>
                  <a:srgbClr val="000099"/>
                </a:solidFill>
              </a:rPr>
              <a:t>AnyElement</a:t>
            </a:r>
            <a:r>
              <a:rPr lang="en-US" sz="1200" b="1" dirty="0">
                <a:solidFill>
                  <a:srgbClr val="000099"/>
                </a:solidFill>
              </a:rPr>
              <a:t>&gt; </a:t>
            </a:r>
          </a:p>
          <a:p>
            <a:r>
              <a:rPr lang="ru-RU" sz="1200" b="1" dirty="0">
                <a:solidFill>
                  <a:srgbClr val="000099"/>
                </a:solidFill>
              </a:rPr>
              <a:t>	</a:t>
            </a:r>
            <a:r>
              <a:rPr lang="en-US" sz="1200" b="1" dirty="0">
                <a:solidFill>
                  <a:srgbClr val="000099"/>
                </a:solidFill>
              </a:rPr>
              <a:t>&lt;</a:t>
            </a:r>
            <a:r>
              <a:rPr lang="en-US" sz="1200" b="1" dirty="0" err="1">
                <a:solidFill>
                  <a:srgbClr val="000099"/>
                </a:solidFill>
              </a:rPr>
              <a:t>AnotherElement</a:t>
            </a:r>
            <a:r>
              <a:rPr lang="en-US" sz="1200" b="1" dirty="0">
                <a:solidFill>
                  <a:srgbClr val="000099"/>
                </a:solidFill>
              </a:rPr>
              <a:t>&gt;</a:t>
            </a:r>
            <a:r>
              <a:rPr lang="en-US" sz="1200" dirty="0">
                <a:solidFill>
                  <a:srgbClr val="000099"/>
                </a:solidFill>
              </a:rPr>
              <a:t>More Data</a:t>
            </a:r>
            <a:r>
              <a:rPr lang="en-US" sz="1200" b="1" dirty="0">
                <a:solidFill>
                  <a:srgbClr val="000099"/>
                </a:solidFill>
              </a:rPr>
              <a:t>&lt;/</a:t>
            </a:r>
            <a:r>
              <a:rPr lang="en-US" sz="1200" b="1" dirty="0" err="1">
                <a:solidFill>
                  <a:srgbClr val="000099"/>
                </a:solidFill>
              </a:rPr>
              <a:t>AnotherElement</a:t>
            </a:r>
            <a:r>
              <a:rPr lang="en-US" sz="1200" b="1" dirty="0">
                <a:solidFill>
                  <a:srgbClr val="000099"/>
                </a:solidFill>
              </a:rPr>
              <a:t>&gt; </a:t>
            </a:r>
            <a:endParaRPr lang="ru-RU" sz="1200" b="1" dirty="0">
              <a:solidFill>
                <a:srgbClr val="000099"/>
              </a:solidFill>
            </a:endParaRPr>
          </a:p>
          <a:p>
            <a:r>
              <a:rPr lang="ru-RU" sz="1200" i="1" dirty="0">
                <a:solidFill>
                  <a:srgbClr val="000099"/>
                </a:solidFill>
              </a:rPr>
              <a:t>Например: </a:t>
            </a:r>
          </a:p>
          <a:p>
            <a:pPr lvl="0"/>
            <a:r>
              <a:rPr lang="en-US" sz="1200" b="1" dirty="0">
                <a:solidFill>
                  <a:srgbClr val="000099"/>
                </a:solidFill>
              </a:rPr>
              <a:t>&lt;Order </a:t>
            </a:r>
            <a:r>
              <a:rPr lang="en-US" sz="1200" b="1" dirty="0" err="1">
                <a:solidFill>
                  <a:srgbClr val="009900"/>
                </a:solidFill>
              </a:rPr>
              <a:t>xmlns:hr</a:t>
            </a:r>
            <a:r>
              <a:rPr lang="en-US" sz="1200" dirty="0">
                <a:solidFill>
                  <a:srgbClr val="000099"/>
                </a:solidFill>
              </a:rPr>
              <a:t>=</a:t>
            </a:r>
            <a:r>
              <a:rPr lang="en-US" sz="1200" dirty="0">
                <a:solidFill>
                  <a:srgbClr val="C00000"/>
                </a:solidFill>
              </a:rPr>
              <a:t>"http://hrweb"</a:t>
            </a:r>
            <a:r>
              <a:rPr lang="en-US" sz="1200" dirty="0">
                <a:solidFill>
                  <a:srgbClr val="000099"/>
                </a:solidFill>
              </a:rPr>
              <a:t> </a:t>
            </a:r>
            <a:r>
              <a:rPr lang="en-US" sz="1200" b="1" dirty="0" err="1">
                <a:solidFill>
                  <a:srgbClr val="009900"/>
                </a:solidFill>
              </a:rPr>
              <a:t>xmlns:mkt</a:t>
            </a:r>
            <a:r>
              <a:rPr lang="en-US" sz="1200" dirty="0">
                <a:solidFill>
                  <a:srgbClr val="000099"/>
                </a:solidFill>
              </a:rPr>
              <a:t>=</a:t>
            </a:r>
            <a:r>
              <a:rPr lang="en-US" sz="1200" dirty="0">
                <a:solidFill>
                  <a:srgbClr val="C00000"/>
                </a:solidFill>
              </a:rPr>
              <a:t>"http://market"</a:t>
            </a:r>
            <a:r>
              <a:rPr lang="en-US" sz="1200" b="1" dirty="0">
                <a:solidFill>
                  <a:srgbClr val="000099"/>
                </a:solidFill>
              </a:rPr>
              <a:t>&gt; </a:t>
            </a:r>
          </a:p>
          <a:p>
            <a:pPr lvl="0"/>
            <a:r>
              <a:rPr lang="ru-RU" sz="1200" dirty="0">
                <a:solidFill>
                  <a:srgbClr val="000099"/>
                </a:solidFill>
              </a:rPr>
              <a:t>	</a:t>
            </a:r>
            <a:r>
              <a:rPr lang="en-US" sz="1200" b="1" dirty="0">
                <a:solidFill>
                  <a:srgbClr val="000099"/>
                </a:solidFill>
              </a:rPr>
              <a:t>&lt;</a:t>
            </a:r>
            <a:r>
              <a:rPr lang="en-US" sz="1200" b="1" dirty="0" err="1">
                <a:solidFill>
                  <a:srgbClr val="009900"/>
                </a:solidFill>
              </a:rPr>
              <a:t>hr:</a:t>
            </a:r>
            <a:r>
              <a:rPr lang="en-US" sz="1200" b="1" dirty="0" err="1">
                <a:solidFill>
                  <a:srgbClr val="000099"/>
                </a:solidFill>
              </a:rPr>
              <a:t>Name</a:t>
            </a:r>
            <a:r>
              <a:rPr lang="en-US" sz="1200" b="1" dirty="0">
                <a:solidFill>
                  <a:srgbClr val="000099"/>
                </a:solidFill>
              </a:rPr>
              <a:t>&gt;</a:t>
            </a:r>
            <a:r>
              <a:rPr lang="en-US" sz="1200" dirty="0">
                <a:solidFill>
                  <a:srgbClr val="000099"/>
                </a:solidFill>
              </a:rPr>
              <a:t>Jane Doe</a:t>
            </a:r>
            <a:r>
              <a:rPr lang="en-US" sz="1200" b="1" dirty="0">
                <a:solidFill>
                  <a:srgbClr val="000099"/>
                </a:solidFill>
              </a:rPr>
              <a:t>&lt;/</a:t>
            </a:r>
            <a:r>
              <a:rPr lang="en-US" sz="1200" b="1" dirty="0" err="1">
                <a:solidFill>
                  <a:srgbClr val="009900"/>
                </a:solidFill>
              </a:rPr>
              <a:t>hr:</a:t>
            </a:r>
            <a:r>
              <a:rPr lang="en-US" sz="1200" b="1" dirty="0" err="1">
                <a:solidFill>
                  <a:srgbClr val="000099"/>
                </a:solidFill>
              </a:rPr>
              <a:t>Name</a:t>
            </a:r>
            <a:r>
              <a:rPr lang="en-US" sz="1200" b="1" dirty="0">
                <a:solidFill>
                  <a:srgbClr val="000099"/>
                </a:solidFill>
              </a:rPr>
              <a:t>&gt; </a:t>
            </a:r>
          </a:p>
          <a:p>
            <a:pPr lvl="0"/>
            <a:r>
              <a:rPr lang="ru-RU" sz="1200" dirty="0">
                <a:solidFill>
                  <a:srgbClr val="000099"/>
                </a:solidFill>
              </a:rPr>
              <a:t>	</a:t>
            </a:r>
            <a:r>
              <a:rPr lang="en-US" sz="1200" b="1" dirty="0">
                <a:solidFill>
                  <a:srgbClr val="000099"/>
                </a:solidFill>
              </a:rPr>
              <a:t>&lt;</a:t>
            </a:r>
            <a:r>
              <a:rPr lang="en-US" sz="1200" b="1" dirty="0" err="1">
                <a:solidFill>
                  <a:srgbClr val="009900"/>
                </a:solidFill>
              </a:rPr>
              <a:t>hr:</a:t>
            </a:r>
            <a:r>
              <a:rPr lang="en-US" sz="1200" b="1" dirty="0" err="1">
                <a:solidFill>
                  <a:srgbClr val="000099"/>
                </a:solidFill>
              </a:rPr>
              <a:t>Title</a:t>
            </a:r>
            <a:r>
              <a:rPr lang="en-US" sz="1200" b="1" dirty="0">
                <a:solidFill>
                  <a:srgbClr val="000099"/>
                </a:solidFill>
              </a:rPr>
              <a:t>&gt;</a:t>
            </a:r>
            <a:r>
              <a:rPr lang="en-US" sz="1200" dirty="0">
                <a:solidFill>
                  <a:srgbClr val="000099"/>
                </a:solidFill>
              </a:rPr>
              <a:t>Developer</a:t>
            </a:r>
            <a:r>
              <a:rPr lang="en-US" sz="1200" b="1" dirty="0">
                <a:solidFill>
                  <a:srgbClr val="000099"/>
                </a:solidFill>
              </a:rPr>
              <a:t>&lt;/</a:t>
            </a:r>
            <a:r>
              <a:rPr lang="en-US" sz="1200" b="1" dirty="0" err="1">
                <a:solidFill>
                  <a:srgbClr val="009900"/>
                </a:solidFill>
              </a:rPr>
              <a:t>hr:</a:t>
            </a:r>
            <a:r>
              <a:rPr lang="en-US" sz="1200" b="1" dirty="0" err="1">
                <a:solidFill>
                  <a:srgbClr val="000099"/>
                </a:solidFill>
              </a:rPr>
              <a:t>Title</a:t>
            </a:r>
            <a:r>
              <a:rPr lang="en-US" sz="1200" b="1" dirty="0">
                <a:solidFill>
                  <a:srgbClr val="000099"/>
                </a:solidFill>
              </a:rPr>
              <a:t>&gt; </a:t>
            </a:r>
          </a:p>
          <a:p>
            <a:pPr lvl="0"/>
            <a:r>
              <a:rPr lang="ru-RU" sz="1200" dirty="0">
                <a:solidFill>
                  <a:srgbClr val="000099"/>
                </a:solidFill>
              </a:rPr>
              <a:t>	</a:t>
            </a:r>
            <a:r>
              <a:rPr lang="en-US" sz="1200" b="1" dirty="0">
                <a:solidFill>
                  <a:srgbClr val="000099"/>
                </a:solidFill>
              </a:rPr>
              <a:t>&lt;</a:t>
            </a:r>
            <a:r>
              <a:rPr lang="en-US" sz="1200" b="1" dirty="0" err="1">
                <a:solidFill>
                  <a:srgbClr val="009900"/>
                </a:solidFill>
              </a:rPr>
              <a:t>mkt:</a:t>
            </a:r>
            <a:r>
              <a:rPr lang="en-US" sz="1200" b="1" dirty="0" err="1">
                <a:solidFill>
                  <a:srgbClr val="000099"/>
                </a:solidFill>
              </a:rPr>
              <a:t>Title</a:t>
            </a:r>
            <a:r>
              <a:rPr lang="en-US" sz="1200" b="1" dirty="0">
                <a:solidFill>
                  <a:srgbClr val="000099"/>
                </a:solidFill>
              </a:rPr>
              <a:t>&gt;</a:t>
            </a:r>
            <a:r>
              <a:rPr lang="en-US" sz="1200" dirty="0">
                <a:solidFill>
                  <a:srgbClr val="000099"/>
                </a:solidFill>
              </a:rPr>
              <a:t>The Joshua Tree</a:t>
            </a:r>
            <a:r>
              <a:rPr lang="en-US" sz="1200" b="1" dirty="0">
                <a:solidFill>
                  <a:srgbClr val="000099"/>
                </a:solidFill>
              </a:rPr>
              <a:t>&lt;/</a:t>
            </a:r>
            <a:r>
              <a:rPr lang="en-US" sz="1200" b="1" dirty="0" err="1">
                <a:solidFill>
                  <a:srgbClr val="009900"/>
                </a:solidFill>
              </a:rPr>
              <a:t>mkt:</a:t>
            </a:r>
            <a:r>
              <a:rPr lang="en-US" sz="1200" b="1" dirty="0" err="1">
                <a:solidFill>
                  <a:srgbClr val="000099"/>
                </a:solidFill>
              </a:rPr>
              <a:t>Title</a:t>
            </a:r>
            <a:r>
              <a:rPr lang="en-US" sz="1200" b="1" dirty="0">
                <a:solidFill>
                  <a:srgbClr val="000099"/>
                </a:solidFill>
              </a:rPr>
              <a:t>&gt; </a:t>
            </a:r>
          </a:p>
          <a:p>
            <a:pPr lvl="0"/>
            <a:r>
              <a:rPr lang="ru-RU" sz="1200" dirty="0">
                <a:solidFill>
                  <a:srgbClr val="000099"/>
                </a:solidFill>
              </a:rPr>
              <a:t>	</a:t>
            </a:r>
            <a:r>
              <a:rPr lang="en-US" sz="1200" b="1" dirty="0">
                <a:solidFill>
                  <a:srgbClr val="000099"/>
                </a:solidFill>
              </a:rPr>
              <a:t>&lt;</a:t>
            </a:r>
            <a:r>
              <a:rPr lang="en-US" sz="1200" b="1" dirty="0" err="1">
                <a:solidFill>
                  <a:srgbClr val="009900"/>
                </a:solidFill>
              </a:rPr>
              <a:t>mkt:</a:t>
            </a:r>
            <a:r>
              <a:rPr lang="en-US" sz="1200" b="1" dirty="0" err="1">
                <a:solidFill>
                  <a:srgbClr val="000099"/>
                </a:solidFill>
              </a:rPr>
              <a:t>Artist</a:t>
            </a:r>
            <a:r>
              <a:rPr lang="en-US" sz="1200" b="1" dirty="0">
                <a:solidFill>
                  <a:srgbClr val="000099"/>
                </a:solidFill>
              </a:rPr>
              <a:t>&gt;</a:t>
            </a:r>
            <a:r>
              <a:rPr lang="en-US" sz="1200" dirty="0">
                <a:solidFill>
                  <a:srgbClr val="000099"/>
                </a:solidFill>
              </a:rPr>
              <a:t>U2</a:t>
            </a:r>
            <a:r>
              <a:rPr lang="en-US" sz="1200" b="1" dirty="0">
                <a:solidFill>
                  <a:srgbClr val="000099"/>
                </a:solidFill>
              </a:rPr>
              <a:t>&lt;/</a:t>
            </a:r>
            <a:r>
              <a:rPr lang="en-US" sz="1200" b="1" dirty="0" err="1">
                <a:solidFill>
                  <a:srgbClr val="009900"/>
                </a:solidFill>
              </a:rPr>
              <a:t>mkt:</a:t>
            </a:r>
            <a:r>
              <a:rPr lang="en-US" sz="1200" b="1" dirty="0" err="1">
                <a:solidFill>
                  <a:srgbClr val="000099"/>
                </a:solidFill>
              </a:rPr>
              <a:t>Artist</a:t>
            </a:r>
            <a:r>
              <a:rPr lang="en-US" sz="1200" b="1" dirty="0">
                <a:solidFill>
                  <a:srgbClr val="000099"/>
                </a:solidFill>
              </a:rPr>
              <a:t>&gt; </a:t>
            </a:r>
          </a:p>
          <a:p>
            <a:pPr lvl="0"/>
            <a:r>
              <a:rPr lang="en-US" sz="1200" b="1" dirty="0">
                <a:solidFill>
                  <a:srgbClr val="000099"/>
                </a:solidFill>
              </a:rPr>
              <a:t>&lt;/Order&gt; </a:t>
            </a:r>
            <a:endParaRPr lang="ru-RU" sz="1200" b="1" dirty="0">
              <a:solidFill>
                <a:srgbClr val="000099"/>
              </a:solidFill>
            </a:endParaRPr>
          </a:p>
        </p:txBody>
      </p:sp>
    </p:spTree>
    <p:extLst>
      <p:ext uri="{BB962C8B-B14F-4D97-AF65-F5344CB8AC3E}">
        <p14:creationId xmlns:p14="http://schemas.microsoft.com/office/powerpoint/2010/main" val="357363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Пространство имен по умолчанию</a:t>
            </a:r>
          </a:p>
        </p:txBody>
      </p:sp>
      <p:sp>
        <p:nvSpPr>
          <p:cNvPr id="8" name="Прямоугольник 7"/>
          <p:cNvSpPr/>
          <p:nvPr/>
        </p:nvSpPr>
        <p:spPr>
          <a:xfrm>
            <a:off x="0" y="461651"/>
            <a:ext cx="9144000" cy="4205767"/>
          </a:xfrm>
          <a:prstGeom prst="rect">
            <a:avLst/>
          </a:prstGeom>
        </p:spPr>
        <p:txBody>
          <a:bodyPr wrap="square">
            <a:spAutoFit/>
          </a:bodyPr>
          <a:lstStyle/>
          <a:p>
            <a:pPr algn="just">
              <a:lnSpc>
                <a:spcPct val="90000"/>
              </a:lnSpc>
            </a:pPr>
            <a:r>
              <a:rPr lang="ru-RU" sz="1200" dirty="0">
                <a:solidFill>
                  <a:srgbClr val="000099"/>
                </a:solidFill>
              </a:rPr>
              <a:t>Префиксы пространств имен задаются как атрибуты с именами, которые начинаются последовательностью </a:t>
            </a:r>
            <a:r>
              <a:rPr lang="ru-RU" sz="1200" dirty="0" err="1">
                <a:solidFill>
                  <a:srgbClr val="000099"/>
                </a:solidFill>
              </a:rPr>
              <a:t>xmlns</a:t>
            </a:r>
            <a:r>
              <a:rPr lang="ru-RU" sz="1200" dirty="0">
                <a:solidFill>
                  <a:srgbClr val="000099"/>
                </a:solidFill>
              </a:rPr>
              <a:t>. Созданный префикс пространств имен может использоваться только в собственном имени и во вложенных элементах, но не за пределами элемента в котором он был создан. Сами префиксы не относят элемент к той или иной схеме. Эту функцию выполняют уникальные идентификаторы, которые поставлены в соответствие этим префиксам. Таким образом, два элемента с разными префиксами которым заданы одинаковые идентификаторы будут считаться принадлежащими к одной схеме.</a:t>
            </a:r>
          </a:p>
          <a:p>
            <a:pPr algn="just">
              <a:lnSpc>
                <a:spcPct val="90000"/>
              </a:lnSpc>
            </a:pPr>
            <a:r>
              <a:rPr lang="ru-RU" sz="1200" dirty="0">
                <a:solidFill>
                  <a:srgbClr val="000099"/>
                </a:solidFill>
              </a:rPr>
              <a:t>Существует еще один способ, который позволяет не проставлять префиксы в элементах. Для этого достаточно задать пространство имен по умолчанию. В этом случае все вложенные элементы будут принадлежать пространству имен родительского элемента. При этом не теряется возможность использовать другие пространства имен для дочерних элементов. Для этого достаточно вручную прописать нужное пространство имен, используя атрибут </a:t>
            </a:r>
            <a:r>
              <a:rPr lang="ru-RU" sz="1200" dirty="0" err="1">
                <a:solidFill>
                  <a:srgbClr val="000099"/>
                </a:solidFill>
              </a:rPr>
              <a:t>xmlns</a:t>
            </a:r>
            <a:r>
              <a:rPr lang="ru-RU" sz="1200" dirty="0">
                <a:solidFill>
                  <a:srgbClr val="000099"/>
                </a:solidFill>
              </a:rPr>
              <a:t>.</a:t>
            </a:r>
          </a:p>
          <a:p>
            <a:pPr algn="just">
              <a:lnSpc>
                <a:spcPct val="90000"/>
              </a:lnSpc>
            </a:pPr>
            <a:r>
              <a:rPr lang="en-US" sz="1050" b="1" dirty="0">
                <a:solidFill>
                  <a:srgbClr val="000099"/>
                </a:solidFill>
              </a:rPr>
              <a:t>&lt;Order&gt;</a:t>
            </a:r>
          </a:p>
          <a:p>
            <a:pPr algn="just">
              <a:lnSpc>
                <a:spcPct val="90000"/>
              </a:lnSpc>
            </a:pPr>
            <a:r>
              <a:rPr lang="ru-RU" sz="1050" dirty="0">
                <a:solidFill>
                  <a:srgbClr val="000099"/>
                </a:solidFill>
              </a:rPr>
              <a:t>	</a:t>
            </a:r>
            <a:r>
              <a:rPr lang="en-US" sz="1050" b="1" dirty="0">
                <a:solidFill>
                  <a:srgbClr val="000099"/>
                </a:solidFill>
              </a:rPr>
              <a:t>&lt;Employee </a:t>
            </a:r>
            <a:r>
              <a:rPr lang="en-US" sz="1050" b="1" dirty="0" err="1">
                <a:solidFill>
                  <a:srgbClr val="009900"/>
                </a:solidFill>
              </a:rPr>
              <a:t>xmlns</a:t>
            </a:r>
            <a:r>
              <a:rPr lang="en-US" sz="1050" dirty="0">
                <a:solidFill>
                  <a:srgbClr val="000099"/>
                </a:solidFill>
              </a:rPr>
              <a:t>=</a:t>
            </a:r>
            <a:r>
              <a:rPr lang="en-US" sz="1050" dirty="0">
                <a:solidFill>
                  <a:srgbClr val="C00000"/>
                </a:solidFill>
              </a:rPr>
              <a:t>"http://hrweb"</a:t>
            </a:r>
            <a:r>
              <a:rPr lang="en-US" sz="1050" b="1" dirty="0">
                <a:solidFill>
                  <a:srgbClr val="000099"/>
                </a:solidFill>
              </a:rPr>
              <a:t>&gt;</a:t>
            </a:r>
          </a:p>
          <a:p>
            <a:pPr algn="just">
              <a:lnSpc>
                <a:spcPct val="90000"/>
              </a:lnSpc>
            </a:pPr>
            <a:r>
              <a:rPr lang="ru-RU" sz="1050" dirty="0">
                <a:solidFill>
                  <a:srgbClr val="000099"/>
                </a:solidFill>
              </a:rPr>
              <a:t>		</a:t>
            </a:r>
            <a:r>
              <a:rPr lang="en-US" sz="1050" b="1" dirty="0">
                <a:solidFill>
                  <a:srgbClr val="000099"/>
                </a:solidFill>
              </a:rPr>
              <a:t>&lt;Name&gt;</a:t>
            </a:r>
            <a:r>
              <a:rPr lang="en-US" sz="1050" dirty="0">
                <a:solidFill>
                  <a:srgbClr val="000099"/>
                </a:solidFill>
              </a:rPr>
              <a:t>Jane Doe</a:t>
            </a:r>
            <a:r>
              <a:rPr lang="en-US" sz="1050" b="1" dirty="0">
                <a:solidFill>
                  <a:srgbClr val="000099"/>
                </a:solidFill>
              </a:rPr>
              <a:t>&lt;/Name&gt;</a:t>
            </a:r>
          </a:p>
          <a:p>
            <a:pPr algn="just">
              <a:lnSpc>
                <a:spcPct val="90000"/>
              </a:lnSpc>
            </a:pPr>
            <a:r>
              <a:rPr lang="ru-RU" sz="1050" dirty="0">
                <a:solidFill>
                  <a:srgbClr val="000099"/>
                </a:solidFill>
              </a:rPr>
              <a:t>		</a:t>
            </a:r>
            <a:r>
              <a:rPr lang="en-US" sz="1050" b="1" dirty="0">
                <a:solidFill>
                  <a:srgbClr val="000099"/>
                </a:solidFill>
              </a:rPr>
              <a:t>&lt;Title&gt;</a:t>
            </a:r>
            <a:r>
              <a:rPr lang="en-US" sz="1050" dirty="0">
                <a:solidFill>
                  <a:srgbClr val="000099"/>
                </a:solidFill>
              </a:rPr>
              <a:t>Developer</a:t>
            </a:r>
            <a:r>
              <a:rPr lang="en-US" sz="1050" b="1" dirty="0">
                <a:solidFill>
                  <a:srgbClr val="000099"/>
                </a:solidFill>
              </a:rPr>
              <a:t>&lt;/Title&gt;</a:t>
            </a:r>
          </a:p>
          <a:p>
            <a:pPr algn="just">
              <a:lnSpc>
                <a:spcPct val="90000"/>
              </a:lnSpc>
            </a:pPr>
            <a:r>
              <a:rPr lang="ru-RU" sz="1050" dirty="0">
                <a:solidFill>
                  <a:srgbClr val="000099"/>
                </a:solidFill>
              </a:rPr>
              <a:t>	</a:t>
            </a:r>
            <a:r>
              <a:rPr lang="en-US" sz="1050" b="1" dirty="0">
                <a:solidFill>
                  <a:srgbClr val="000099"/>
                </a:solidFill>
              </a:rPr>
              <a:t>&lt;/Employee&gt;</a:t>
            </a:r>
          </a:p>
          <a:p>
            <a:pPr algn="just">
              <a:lnSpc>
                <a:spcPct val="90000"/>
              </a:lnSpc>
            </a:pPr>
            <a:r>
              <a:rPr lang="ru-RU" sz="1050" dirty="0">
                <a:solidFill>
                  <a:srgbClr val="000099"/>
                </a:solidFill>
              </a:rPr>
              <a:t>	</a:t>
            </a:r>
            <a:r>
              <a:rPr lang="en-US" sz="1050" b="1" dirty="0">
                <a:solidFill>
                  <a:srgbClr val="000099"/>
                </a:solidFill>
              </a:rPr>
              <a:t>&lt;Product </a:t>
            </a:r>
            <a:r>
              <a:rPr lang="en-US" sz="1050" b="1" dirty="0" err="1">
                <a:solidFill>
                  <a:srgbClr val="009900"/>
                </a:solidFill>
              </a:rPr>
              <a:t>xmlns</a:t>
            </a:r>
            <a:r>
              <a:rPr lang="en-US" sz="1050" dirty="0">
                <a:solidFill>
                  <a:srgbClr val="000099"/>
                </a:solidFill>
              </a:rPr>
              <a:t>=</a:t>
            </a:r>
            <a:r>
              <a:rPr lang="en-US" sz="1050" dirty="0">
                <a:solidFill>
                  <a:srgbClr val="C00000"/>
                </a:solidFill>
              </a:rPr>
              <a:t>"http://market"</a:t>
            </a:r>
            <a:r>
              <a:rPr lang="en-US" sz="1050" b="1" dirty="0">
                <a:solidFill>
                  <a:srgbClr val="000099"/>
                </a:solidFill>
              </a:rPr>
              <a:t>&gt;</a:t>
            </a:r>
          </a:p>
          <a:p>
            <a:pPr algn="just">
              <a:lnSpc>
                <a:spcPct val="90000"/>
              </a:lnSpc>
            </a:pPr>
            <a:r>
              <a:rPr lang="ru-RU" sz="1050" dirty="0">
                <a:solidFill>
                  <a:srgbClr val="000099"/>
                </a:solidFill>
              </a:rPr>
              <a:t>		</a:t>
            </a:r>
            <a:r>
              <a:rPr lang="en-US" sz="1050" b="1" dirty="0">
                <a:solidFill>
                  <a:srgbClr val="000099"/>
                </a:solidFill>
              </a:rPr>
              <a:t>&lt;Title&gt;</a:t>
            </a:r>
            <a:r>
              <a:rPr lang="en-US" sz="1050" dirty="0">
                <a:solidFill>
                  <a:srgbClr val="000099"/>
                </a:solidFill>
              </a:rPr>
              <a:t>The Joshua Tree</a:t>
            </a:r>
            <a:r>
              <a:rPr lang="en-US" sz="1050" b="1" dirty="0">
                <a:solidFill>
                  <a:srgbClr val="000099"/>
                </a:solidFill>
              </a:rPr>
              <a:t>&lt;/Title&gt;</a:t>
            </a:r>
          </a:p>
          <a:p>
            <a:pPr algn="just">
              <a:lnSpc>
                <a:spcPct val="90000"/>
              </a:lnSpc>
            </a:pPr>
            <a:r>
              <a:rPr lang="ru-RU" sz="1050" dirty="0">
                <a:solidFill>
                  <a:srgbClr val="000099"/>
                </a:solidFill>
              </a:rPr>
              <a:t>		</a:t>
            </a:r>
            <a:r>
              <a:rPr lang="en-US" sz="1050" b="1" dirty="0">
                <a:solidFill>
                  <a:srgbClr val="000099"/>
                </a:solidFill>
              </a:rPr>
              <a:t>&lt;Artist&gt;</a:t>
            </a:r>
            <a:r>
              <a:rPr lang="en-US" sz="1050" dirty="0">
                <a:solidFill>
                  <a:srgbClr val="000099"/>
                </a:solidFill>
              </a:rPr>
              <a:t>U2</a:t>
            </a:r>
            <a:r>
              <a:rPr lang="en-US" sz="1050" b="1" dirty="0">
                <a:solidFill>
                  <a:srgbClr val="000099"/>
                </a:solidFill>
              </a:rPr>
              <a:t>&lt;/Artist&gt;</a:t>
            </a:r>
          </a:p>
          <a:p>
            <a:pPr algn="just">
              <a:lnSpc>
                <a:spcPct val="90000"/>
              </a:lnSpc>
            </a:pPr>
            <a:r>
              <a:rPr lang="ru-RU" sz="1050" dirty="0">
                <a:solidFill>
                  <a:srgbClr val="000099"/>
                </a:solidFill>
              </a:rPr>
              <a:t>	</a:t>
            </a:r>
            <a:r>
              <a:rPr lang="en-US" sz="1050" b="1" dirty="0">
                <a:solidFill>
                  <a:srgbClr val="000099"/>
                </a:solidFill>
              </a:rPr>
              <a:t>&lt;/Product&gt;</a:t>
            </a:r>
          </a:p>
          <a:p>
            <a:pPr algn="just">
              <a:lnSpc>
                <a:spcPct val="90000"/>
              </a:lnSpc>
            </a:pPr>
            <a:r>
              <a:rPr lang="en-US" sz="1050" b="1" dirty="0">
                <a:solidFill>
                  <a:srgbClr val="000099"/>
                </a:solidFill>
              </a:rPr>
              <a:t>&lt;/Order&gt;</a:t>
            </a:r>
            <a:endParaRPr lang="ru-RU" sz="1050" b="1" dirty="0">
              <a:solidFill>
                <a:srgbClr val="000099"/>
              </a:solidFill>
            </a:endParaRPr>
          </a:p>
          <a:p>
            <a:pPr algn="just">
              <a:lnSpc>
                <a:spcPct val="90000"/>
              </a:lnSpc>
            </a:pPr>
            <a:r>
              <a:rPr lang="ru-RU" sz="1200" dirty="0">
                <a:solidFill>
                  <a:srgbClr val="000099"/>
                </a:solidFill>
              </a:rPr>
              <a:t>В представленном примере прослеживается так называемое наследование. Если для элемента не указано пространство имен, то ему автоматически присваивается пространство имен ближайшего родительского элемента. Обычно вышеприведенный способ не очень популярный и чаще всего используются префиксы пространств имен. Но в некоторых случаях их можно опустить и использовать способ с заданием пространства имен по умолчанию.</a:t>
            </a:r>
            <a:r>
              <a:rPr lang="en-US" sz="1200" dirty="0">
                <a:solidFill>
                  <a:srgbClr val="000099"/>
                </a:solidFill>
              </a:rPr>
              <a:t> </a:t>
            </a:r>
            <a:r>
              <a:rPr lang="ru-RU" sz="1200" dirty="0">
                <a:solidFill>
                  <a:srgbClr val="000099"/>
                </a:solidFill>
              </a:rPr>
              <a:t>Однако описания пространств имен по умолчанию абсолютно </a:t>
            </a:r>
            <a:r>
              <a:rPr lang="ru-RU" sz="1200" u="sng" dirty="0">
                <a:solidFill>
                  <a:srgbClr val="000099"/>
                </a:solidFill>
              </a:rPr>
              <a:t>никак не влияют на атрибуты</a:t>
            </a:r>
            <a:r>
              <a:rPr lang="ru-RU" sz="1200" dirty="0">
                <a:solidFill>
                  <a:srgbClr val="000099"/>
                </a:solidFill>
              </a:rPr>
              <a:t>. Единственный способ ассоциировать атрибут с идентификатором пространства имен — </a:t>
            </a:r>
            <a:r>
              <a:rPr lang="ru-RU" sz="1200" u="sng" dirty="0">
                <a:solidFill>
                  <a:srgbClr val="000099"/>
                </a:solidFill>
              </a:rPr>
              <a:t>через префикс</a:t>
            </a:r>
            <a:r>
              <a:rPr lang="ru-RU" sz="1200" dirty="0">
                <a:solidFill>
                  <a:srgbClr val="000099"/>
                </a:solidFill>
              </a:rPr>
              <a:t>.</a:t>
            </a:r>
            <a:endParaRPr lang="ru-RU" sz="1200" b="1" dirty="0">
              <a:solidFill>
                <a:srgbClr val="000099"/>
              </a:solidFill>
            </a:endParaRPr>
          </a:p>
        </p:txBody>
      </p:sp>
    </p:spTree>
    <p:extLst>
      <p:ext uri="{BB962C8B-B14F-4D97-AF65-F5344CB8AC3E}">
        <p14:creationId xmlns:p14="http://schemas.microsoft.com/office/powerpoint/2010/main" val="338919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Причины возникновения пространства имен</a:t>
            </a:r>
          </a:p>
        </p:txBody>
      </p:sp>
      <p:sp>
        <p:nvSpPr>
          <p:cNvPr id="8" name="Прямоугольник 7"/>
          <p:cNvSpPr/>
          <p:nvPr/>
        </p:nvSpPr>
        <p:spPr>
          <a:xfrm>
            <a:off x="0" y="461651"/>
            <a:ext cx="9144000" cy="3914918"/>
          </a:xfrm>
          <a:prstGeom prst="rect">
            <a:avLst/>
          </a:prstGeom>
        </p:spPr>
        <p:txBody>
          <a:bodyPr wrap="square">
            <a:spAutoFit/>
          </a:bodyPr>
          <a:lstStyle/>
          <a:p>
            <a:pPr algn="just">
              <a:lnSpc>
                <a:spcPct val="90000"/>
              </a:lnSpc>
            </a:pPr>
            <a:r>
              <a:rPr lang="ru-RU" sz="1200" dirty="0">
                <a:solidFill>
                  <a:srgbClr val="000099"/>
                </a:solidFill>
              </a:rPr>
              <a:t>Многие разработчики ощущали незавершенность спецификации XML 1.0, потому что она не предлагала поддержки для пространств имен. В результате, все имена, используемые в документах XML, принадлежали одному глобальному пространству имен</a:t>
            </a:r>
            <a:r>
              <a:rPr lang="ru-RU" sz="1200" u="sng" dirty="0">
                <a:solidFill>
                  <a:srgbClr val="000099"/>
                </a:solidFill>
              </a:rPr>
              <a:t>, что очень затрудняло подбор уникальных имен</a:t>
            </a:r>
            <a:r>
              <a:rPr lang="ru-RU" sz="1200" dirty="0">
                <a:solidFill>
                  <a:srgbClr val="000099"/>
                </a:solidFill>
              </a:rPr>
              <a:t>.</a:t>
            </a:r>
          </a:p>
          <a:p>
            <a:pPr algn="just">
              <a:lnSpc>
                <a:spcPct val="90000"/>
              </a:lnSpc>
            </a:pPr>
            <a:r>
              <a:rPr lang="ru-RU" sz="1200" dirty="0">
                <a:solidFill>
                  <a:srgbClr val="000099"/>
                </a:solidFill>
              </a:rPr>
              <a:t>Большинство разработчиков, включая и самих авторов XML 1.0, знали, что это, в конечном счете, приведет к слишком большим неоднозначностям в больших распределенных системах, основанных на XML. Например, ознакомьтесь со следующими XML-документами:</a:t>
            </a:r>
          </a:p>
          <a:p>
            <a:pPr algn="just">
              <a:lnSpc>
                <a:spcPct val="90000"/>
              </a:lnSpc>
            </a:pPr>
            <a:endParaRPr lang="en-US" sz="1200" dirty="0">
              <a:solidFill>
                <a:srgbClr val="000099"/>
              </a:solidFill>
            </a:endParaRPr>
          </a:p>
          <a:p>
            <a:pPr algn="just">
              <a:lnSpc>
                <a:spcPct val="90000"/>
              </a:lnSpc>
            </a:pPr>
            <a:r>
              <a:rPr lang="ru-RU" sz="1200" dirty="0">
                <a:solidFill>
                  <a:srgbClr val="000099"/>
                </a:solidFill>
              </a:rPr>
              <a:t>	</a:t>
            </a:r>
            <a:r>
              <a:rPr lang="ru-RU" sz="1200" b="1" dirty="0">
                <a:solidFill>
                  <a:srgbClr val="C00000"/>
                </a:solidFill>
              </a:rPr>
              <a:t>Первый</a:t>
            </a:r>
            <a:r>
              <a:rPr lang="en-US" sz="1200" b="1" dirty="0">
                <a:solidFill>
                  <a:srgbClr val="C00000"/>
                </a:solidFill>
              </a:rPr>
              <a:t>:</a:t>
            </a:r>
            <a:endParaRPr lang="ru-RU" sz="1200" b="1" dirty="0">
              <a:solidFill>
                <a:srgbClr val="C00000"/>
              </a:solidFill>
            </a:endParaRPr>
          </a:p>
          <a:p>
            <a:pPr algn="just">
              <a:lnSpc>
                <a:spcPct val="90000"/>
              </a:lnSpc>
            </a:pPr>
            <a:r>
              <a:rPr lang="ru-RU" sz="1200" dirty="0">
                <a:solidFill>
                  <a:srgbClr val="000099"/>
                </a:solidFill>
              </a:rPr>
              <a:t>	</a:t>
            </a:r>
            <a:r>
              <a:rPr lang="en-US" sz="1200" b="1" dirty="0">
                <a:solidFill>
                  <a:srgbClr val="000099"/>
                </a:solidFill>
              </a:rPr>
              <a:t>&lt;student&gt;</a:t>
            </a:r>
            <a:endParaRPr lang="ru-RU" sz="1200" b="1" dirty="0">
              <a:solidFill>
                <a:srgbClr val="000099"/>
              </a:solidFill>
            </a:endParaRPr>
          </a:p>
          <a:p>
            <a:pPr algn="just">
              <a:lnSpc>
                <a:spcPct val="90000"/>
              </a:lnSpc>
            </a:pPr>
            <a:r>
              <a:rPr lang="ru-RU" sz="1200" dirty="0">
                <a:solidFill>
                  <a:srgbClr val="000099"/>
                </a:solidFill>
              </a:rPr>
              <a:t>	    </a:t>
            </a:r>
            <a:r>
              <a:rPr lang="en-US" sz="1200" b="1" dirty="0">
                <a:solidFill>
                  <a:srgbClr val="000099"/>
                </a:solidFill>
              </a:rPr>
              <a:t>&lt;id&gt;</a:t>
            </a:r>
            <a:r>
              <a:rPr lang="en-US" sz="1200" dirty="0">
                <a:solidFill>
                  <a:srgbClr val="000099"/>
                </a:solidFill>
              </a:rPr>
              <a:t>3235329</a:t>
            </a:r>
            <a:r>
              <a:rPr lang="en-US" sz="1200" b="1" dirty="0">
                <a:solidFill>
                  <a:srgbClr val="000099"/>
                </a:solidFill>
              </a:rPr>
              <a:t>&lt;/id&gt;</a:t>
            </a:r>
            <a:endParaRPr lang="ru-RU" sz="1200" b="1" dirty="0">
              <a:solidFill>
                <a:srgbClr val="000099"/>
              </a:solidFill>
            </a:endParaRPr>
          </a:p>
          <a:p>
            <a:pPr algn="just">
              <a:lnSpc>
                <a:spcPct val="90000"/>
              </a:lnSpc>
            </a:pPr>
            <a:r>
              <a:rPr lang="ru-RU" sz="1200" dirty="0">
                <a:solidFill>
                  <a:srgbClr val="000099"/>
                </a:solidFill>
              </a:rPr>
              <a:t>	    </a:t>
            </a:r>
            <a:r>
              <a:rPr lang="en-US" sz="1200" b="1" dirty="0">
                <a:solidFill>
                  <a:srgbClr val="000099"/>
                </a:solidFill>
              </a:rPr>
              <a:t>&lt;name&gt;</a:t>
            </a:r>
            <a:r>
              <a:rPr lang="en-US" sz="1200" dirty="0">
                <a:solidFill>
                  <a:srgbClr val="000099"/>
                </a:solidFill>
              </a:rPr>
              <a:t>Jeff Smith</a:t>
            </a:r>
            <a:r>
              <a:rPr lang="en-US" sz="1200" b="1" dirty="0">
                <a:solidFill>
                  <a:srgbClr val="000099"/>
                </a:solidFill>
              </a:rPr>
              <a:t>&lt;/name&gt;</a:t>
            </a:r>
            <a:endParaRPr lang="ru-RU" sz="1200" b="1" dirty="0">
              <a:solidFill>
                <a:srgbClr val="000099"/>
              </a:solidFill>
            </a:endParaRPr>
          </a:p>
          <a:p>
            <a:pPr algn="just">
              <a:lnSpc>
                <a:spcPct val="90000"/>
              </a:lnSpc>
            </a:pPr>
            <a:r>
              <a:rPr lang="ru-RU" sz="1200" dirty="0">
                <a:solidFill>
                  <a:srgbClr val="000099"/>
                </a:solidFill>
              </a:rPr>
              <a:t>	    </a:t>
            </a:r>
            <a:r>
              <a:rPr lang="en-US" sz="1200" b="1" dirty="0">
                <a:solidFill>
                  <a:srgbClr val="000099"/>
                </a:solidFill>
              </a:rPr>
              <a:t>&lt;language&gt;</a:t>
            </a:r>
            <a:r>
              <a:rPr lang="en-US" sz="1200" dirty="0">
                <a:solidFill>
                  <a:srgbClr val="000099"/>
                </a:solidFill>
              </a:rPr>
              <a:t>C#</a:t>
            </a:r>
            <a:r>
              <a:rPr lang="en-US" sz="1200" b="1" dirty="0">
                <a:solidFill>
                  <a:srgbClr val="000099"/>
                </a:solidFill>
              </a:rPr>
              <a:t>&lt;/language&gt;</a:t>
            </a:r>
            <a:endParaRPr lang="ru-RU" sz="1200" b="1" dirty="0">
              <a:solidFill>
                <a:srgbClr val="000099"/>
              </a:solidFill>
            </a:endParaRPr>
          </a:p>
          <a:p>
            <a:pPr algn="just">
              <a:lnSpc>
                <a:spcPct val="90000"/>
              </a:lnSpc>
            </a:pPr>
            <a:r>
              <a:rPr lang="ru-RU" sz="1200" dirty="0">
                <a:solidFill>
                  <a:srgbClr val="000099"/>
                </a:solidFill>
              </a:rPr>
              <a:t>	    </a:t>
            </a:r>
            <a:r>
              <a:rPr lang="en-US" sz="1200" b="1" dirty="0">
                <a:solidFill>
                  <a:srgbClr val="000099"/>
                </a:solidFill>
              </a:rPr>
              <a:t>&lt;rating&gt;</a:t>
            </a:r>
            <a:r>
              <a:rPr lang="en-US" sz="1200" dirty="0">
                <a:solidFill>
                  <a:srgbClr val="000099"/>
                </a:solidFill>
              </a:rPr>
              <a:t>9.5</a:t>
            </a:r>
            <a:r>
              <a:rPr lang="en-US" sz="1200" b="1" dirty="0">
                <a:solidFill>
                  <a:srgbClr val="000099"/>
                </a:solidFill>
              </a:rPr>
              <a:t>&lt;/rating&gt;</a:t>
            </a:r>
          </a:p>
          <a:p>
            <a:pPr algn="just">
              <a:lnSpc>
                <a:spcPct val="90000"/>
              </a:lnSpc>
            </a:pPr>
            <a:r>
              <a:rPr lang="ru-RU" sz="1200" dirty="0">
                <a:solidFill>
                  <a:srgbClr val="000099"/>
                </a:solidFill>
              </a:rPr>
              <a:t>	</a:t>
            </a:r>
            <a:r>
              <a:rPr lang="en-US" sz="1200" b="1" dirty="0">
                <a:solidFill>
                  <a:srgbClr val="000099"/>
                </a:solidFill>
              </a:rPr>
              <a:t>&lt;/student&gt;</a:t>
            </a:r>
          </a:p>
          <a:p>
            <a:pPr algn="just">
              <a:lnSpc>
                <a:spcPct val="90000"/>
              </a:lnSpc>
            </a:pPr>
            <a:endParaRPr lang="en-US" sz="1200" dirty="0">
              <a:solidFill>
                <a:srgbClr val="000099"/>
              </a:solidFill>
            </a:endParaRPr>
          </a:p>
          <a:p>
            <a:pPr algn="just">
              <a:lnSpc>
                <a:spcPct val="90000"/>
              </a:lnSpc>
            </a:pPr>
            <a:r>
              <a:rPr lang="ru-RU" sz="1200" dirty="0">
                <a:solidFill>
                  <a:srgbClr val="000099"/>
                </a:solidFill>
              </a:rPr>
              <a:t>Первый документ использует несколько имен, каждое из которых совершенно обычное. Элемент </a:t>
            </a:r>
            <a:r>
              <a:rPr lang="ru-RU" sz="1200" b="1" dirty="0" err="1">
                <a:solidFill>
                  <a:srgbClr val="000099"/>
                </a:solidFill>
              </a:rPr>
              <a:t>student</a:t>
            </a:r>
            <a:r>
              <a:rPr lang="ru-RU" sz="1200" dirty="0">
                <a:solidFill>
                  <a:srgbClr val="000099"/>
                </a:solidFill>
              </a:rPr>
              <a:t> моделирует студента курсов по программированию. Элементы </a:t>
            </a:r>
            <a:r>
              <a:rPr lang="ru-RU" sz="1200" b="1" dirty="0" err="1">
                <a:solidFill>
                  <a:srgbClr val="000099"/>
                </a:solidFill>
              </a:rPr>
              <a:t>id</a:t>
            </a:r>
            <a:r>
              <a:rPr lang="ru-RU" sz="1200" dirty="0">
                <a:solidFill>
                  <a:srgbClr val="000099"/>
                </a:solidFill>
              </a:rPr>
              <a:t>, </a:t>
            </a:r>
            <a:r>
              <a:rPr lang="ru-RU" sz="1200" b="1" dirty="0" err="1">
                <a:solidFill>
                  <a:srgbClr val="000099"/>
                </a:solidFill>
              </a:rPr>
              <a:t>language</a:t>
            </a:r>
            <a:r>
              <a:rPr lang="ru-RU" sz="1200" dirty="0">
                <a:solidFill>
                  <a:srgbClr val="000099"/>
                </a:solidFill>
              </a:rPr>
              <a:t> и </a:t>
            </a:r>
            <a:r>
              <a:rPr lang="ru-RU" sz="1200" b="1" dirty="0" err="1">
                <a:solidFill>
                  <a:srgbClr val="000099"/>
                </a:solidFill>
              </a:rPr>
              <a:t>rating</a:t>
            </a:r>
            <a:r>
              <a:rPr lang="ru-RU" sz="1200" dirty="0">
                <a:solidFill>
                  <a:srgbClr val="000099"/>
                </a:solidFill>
              </a:rPr>
              <a:t> образуют номер записи, предпочтительный язык программирования и рейтинг студента на курсе (10-ти бальная шкала) в базе данных студентов. Каждое из этих имен, конечно же, будет использоваться в других ситуациях, где они не несут того же значения. Во втором документе элемент </a:t>
            </a:r>
            <a:r>
              <a:rPr lang="ru-RU" sz="1200" b="1" dirty="0" err="1">
                <a:solidFill>
                  <a:srgbClr val="000099"/>
                </a:solidFill>
              </a:rPr>
              <a:t>student</a:t>
            </a:r>
            <a:r>
              <a:rPr lang="ru-RU" sz="1200" dirty="0">
                <a:solidFill>
                  <a:srgbClr val="000099"/>
                </a:solidFill>
              </a:rPr>
              <a:t> моделирует учащегося начальных классов. Теперь элементы </a:t>
            </a:r>
            <a:r>
              <a:rPr lang="ru-RU" sz="1200" b="1" dirty="0" err="1">
                <a:solidFill>
                  <a:srgbClr val="000099"/>
                </a:solidFill>
              </a:rPr>
              <a:t>id</a:t>
            </a:r>
            <a:r>
              <a:rPr lang="ru-RU" sz="1200" dirty="0">
                <a:solidFill>
                  <a:srgbClr val="000099"/>
                </a:solidFill>
              </a:rPr>
              <a:t>, </a:t>
            </a:r>
            <a:r>
              <a:rPr lang="ru-RU" sz="1200" b="1" dirty="0" err="1">
                <a:solidFill>
                  <a:srgbClr val="000099"/>
                </a:solidFill>
              </a:rPr>
              <a:t>language</a:t>
            </a:r>
            <a:r>
              <a:rPr lang="ru-RU" sz="1200" dirty="0">
                <a:solidFill>
                  <a:srgbClr val="000099"/>
                </a:solidFill>
              </a:rPr>
              <a:t> и </a:t>
            </a:r>
            <a:r>
              <a:rPr lang="ru-RU" sz="1200" b="1" dirty="0" err="1">
                <a:solidFill>
                  <a:srgbClr val="000099"/>
                </a:solidFill>
              </a:rPr>
              <a:t>rating</a:t>
            </a:r>
            <a:r>
              <a:rPr lang="ru-RU" sz="1200" dirty="0">
                <a:solidFill>
                  <a:srgbClr val="000099"/>
                </a:solidFill>
              </a:rPr>
              <a:t> создают номер социальной страховки, родной язык и текущий средний балл (4-бальная шкала) ребенка, соответственно. Авторы этих двух документов для обеспечения уникальности могут использовать более длинные, необычные имена, но, в конечном итоге, это все равно не гарантирует уникальности, но усложняет использование.</a:t>
            </a:r>
          </a:p>
        </p:txBody>
      </p:sp>
      <p:sp>
        <p:nvSpPr>
          <p:cNvPr id="3" name="Прямоугольник 2"/>
          <p:cNvSpPr/>
          <p:nvPr/>
        </p:nvSpPr>
        <p:spPr>
          <a:xfrm>
            <a:off x="3995936" y="1604054"/>
            <a:ext cx="2736304" cy="1255728"/>
          </a:xfrm>
          <a:prstGeom prst="rect">
            <a:avLst/>
          </a:prstGeom>
        </p:spPr>
        <p:txBody>
          <a:bodyPr wrap="square">
            <a:spAutoFit/>
          </a:bodyPr>
          <a:lstStyle/>
          <a:p>
            <a:pPr lvl="0" algn="just">
              <a:lnSpc>
                <a:spcPct val="90000"/>
              </a:lnSpc>
            </a:pPr>
            <a:r>
              <a:rPr lang="ru-RU" sz="1200" b="1" dirty="0">
                <a:solidFill>
                  <a:srgbClr val="C00000"/>
                </a:solidFill>
              </a:rPr>
              <a:t>Второй</a:t>
            </a:r>
            <a:r>
              <a:rPr lang="en-US" sz="1200" b="1" dirty="0">
                <a:solidFill>
                  <a:srgbClr val="C00000"/>
                </a:solidFill>
              </a:rPr>
              <a:t>:</a:t>
            </a:r>
            <a:endParaRPr lang="ru-RU" sz="1200" b="1" dirty="0">
              <a:solidFill>
                <a:srgbClr val="C00000"/>
              </a:solidFill>
            </a:endParaRPr>
          </a:p>
          <a:p>
            <a:pPr lvl="0" algn="just">
              <a:lnSpc>
                <a:spcPct val="90000"/>
              </a:lnSpc>
            </a:pPr>
            <a:r>
              <a:rPr lang="en-US" sz="1200" b="1" dirty="0">
                <a:solidFill>
                  <a:srgbClr val="000099"/>
                </a:solidFill>
              </a:rPr>
              <a:t>&lt;student&gt;</a:t>
            </a:r>
          </a:p>
          <a:p>
            <a:pPr lvl="0" algn="just">
              <a:lnSpc>
                <a:spcPct val="90000"/>
              </a:lnSpc>
            </a:pPr>
            <a:r>
              <a:rPr lang="en-US" sz="1200" dirty="0">
                <a:solidFill>
                  <a:srgbClr val="000099"/>
                </a:solidFill>
              </a:rPr>
              <a:t> </a:t>
            </a:r>
            <a:r>
              <a:rPr lang="en-US" sz="1200" b="1" dirty="0">
                <a:solidFill>
                  <a:srgbClr val="000099"/>
                </a:solidFill>
              </a:rPr>
              <a:t> &lt;id&gt;</a:t>
            </a:r>
            <a:r>
              <a:rPr lang="en-US" sz="1200" dirty="0">
                <a:solidFill>
                  <a:srgbClr val="000099"/>
                </a:solidFill>
              </a:rPr>
              <a:t>534-22-5252</a:t>
            </a:r>
            <a:r>
              <a:rPr lang="en-US" sz="1200" b="1" dirty="0">
                <a:solidFill>
                  <a:srgbClr val="000099"/>
                </a:solidFill>
              </a:rPr>
              <a:t>&lt;/id&gt;</a:t>
            </a:r>
          </a:p>
          <a:p>
            <a:pPr lvl="0" algn="just">
              <a:lnSpc>
                <a:spcPct val="90000"/>
              </a:lnSpc>
            </a:pPr>
            <a:r>
              <a:rPr lang="en-US" sz="1200" dirty="0">
                <a:solidFill>
                  <a:srgbClr val="000099"/>
                </a:solidFill>
              </a:rPr>
              <a:t>  </a:t>
            </a:r>
            <a:r>
              <a:rPr lang="en-US" sz="1200" b="1" dirty="0">
                <a:solidFill>
                  <a:srgbClr val="000099"/>
                </a:solidFill>
              </a:rPr>
              <a:t>&lt;name&gt;</a:t>
            </a:r>
            <a:r>
              <a:rPr lang="en-US" sz="1200" dirty="0">
                <a:solidFill>
                  <a:srgbClr val="000099"/>
                </a:solidFill>
              </a:rPr>
              <a:t>Jill Smith</a:t>
            </a:r>
            <a:r>
              <a:rPr lang="en-US" sz="1200" b="1" dirty="0">
                <a:solidFill>
                  <a:srgbClr val="000099"/>
                </a:solidFill>
              </a:rPr>
              <a:t>&lt;/name&gt;</a:t>
            </a:r>
          </a:p>
          <a:p>
            <a:pPr lvl="0" algn="just">
              <a:lnSpc>
                <a:spcPct val="90000"/>
              </a:lnSpc>
            </a:pPr>
            <a:r>
              <a:rPr lang="en-US" sz="1200" b="1" dirty="0">
                <a:solidFill>
                  <a:srgbClr val="000099"/>
                </a:solidFill>
              </a:rPr>
              <a:t>  &lt;language&gt;</a:t>
            </a:r>
            <a:r>
              <a:rPr lang="en-US" sz="1200" dirty="0">
                <a:solidFill>
                  <a:srgbClr val="000099"/>
                </a:solidFill>
              </a:rPr>
              <a:t>Spanish</a:t>
            </a:r>
            <a:r>
              <a:rPr lang="en-US" sz="1200" b="1" dirty="0">
                <a:solidFill>
                  <a:srgbClr val="000099"/>
                </a:solidFill>
              </a:rPr>
              <a:t>&lt;/language&gt;</a:t>
            </a:r>
          </a:p>
          <a:p>
            <a:pPr lvl="0" algn="just">
              <a:lnSpc>
                <a:spcPct val="90000"/>
              </a:lnSpc>
            </a:pPr>
            <a:r>
              <a:rPr lang="en-US" sz="1200" b="1" dirty="0">
                <a:solidFill>
                  <a:srgbClr val="000099"/>
                </a:solidFill>
              </a:rPr>
              <a:t>  &lt;rating&gt;</a:t>
            </a:r>
            <a:r>
              <a:rPr lang="en-US" sz="1200" dirty="0">
                <a:solidFill>
                  <a:srgbClr val="000099"/>
                </a:solidFill>
              </a:rPr>
              <a:t>3.2</a:t>
            </a:r>
            <a:r>
              <a:rPr lang="en-US" sz="1200" b="1" dirty="0">
                <a:solidFill>
                  <a:srgbClr val="000099"/>
                </a:solidFill>
              </a:rPr>
              <a:t>&lt;/rating&gt;</a:t>
            </a:r>
          </a:p>
          <a:p>
            <a:pPr lvl="0" algn="just">
              <a:lnSpc>
                <a:spcPct val="90000"/>
              </a:lnSpc>
            </a:pPr>
            <a:r>
              <a:rPr lang="en-US" sz="1200" b="1" dirty="0">
                <a:solidFill>
                  <a:srgbClr val="000099"/>
                </a:solidFill>
              </a:rPr>
              <a:t>&lt;/student&gt;</a:t>
            </a:r>
            <a:endParaRPr lang="ru-RU" sz="1200" b="1" dirty="0">
              <a:solidFill>
                <a:srgbClr val="000099"/>
              </a:solidFill>
            </a:endParaRPr>
          </a:p>
        </p:txBody>
      </p:sp>
    </p:spTree>
    <p:extLst>
      <p:ext uri="{BB962C8B-B14F-4D97-AF65-F5344CB8AC3E}">
        <p14:creationId xmlns:p14="http://schemas.microsoft.com/office/powerpoint/2010/main" val="266127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Причины возникновения пространства имен</a:t>
            </a:r>
          </a:p>
        </p:txBody>
      </p:sp>
      <p:sp>
        <p:nvSpPr>
          <p:cNvPr id="8" name="Прямоугольник 7"/>
          <p:cNvSpPr/>
          <p:nvPr/>
        </p:nvSpPr>
        <p:spPr>
          <a:xfrm>
            <a:off x="0" y="461651"/>
            <a:ext cx="9144000" cy="3083921"/>
          </a:xfrm>
          <a:prstGeom prst="rect">
            <a:avLst/>
          </a:prstGeom>
        </p:spPr>
        <p:txBody>
          <a:bodyPr wrap="square">
            <a:spAutoFit/>
          </a:bodyPr>
          <a:lstStyle/>
          <a:p>
            <a:pPr algn="just">
              <a:lnSpc>
                <a:spcPct val="90000"/>
              </a:lnSpc>
            </a:pPr>
            <a:r>
              <a:rPr lang="ru-RU" sz="1200" dirty="0">
                <a:solidFill>
                  <a:srgbClr val="000099"/>
                </a:solidFill>
              </a:rPr>
              <a:t>Хотя люди могут посмотреть и найти различия в приведенных документах, для программного обеспечения они совершенно одинаковы. Представьте, что вы отвечаете за построение приложения управления студентами, которое должно поддерживать много различных XML-документов, касающихся студентов, включая такие, как мы только что рассмотрели. При написании кода, как вы собираетесь (программно) различать учащихся ВУЗов и учащихся начальной школы, или любых других учащихся? Надежного способа сделать это не существует.</a:t>
            </a:r>
            <a:r>
              <a:rPr lang="en-US" sz="1200" dirty="0">
                <a:solidFill>
                  <a:srgbClr val="000099"/>
                </a:solidFill>
              </a:rPr>
              <a:t> </a:t>
            </a:r>
            <a:r>
              <a:rPr lang="ru-RU" sz="1200" u="sng" dirty="0">
                <a:solidFill>
                  <a:srgbClr val="000099"/>
                </a:solidFill>
              </a:rPr>
              <a:t>Всегда, когда в одном и том же документе или приложении используются элементы и атрибуты из различных XML-словарей, возникают конфликты имен</a:t>
            </a:r>
            <a:r>
              <a:rPr lang="ru-RU" sz="1200" dirty="0">
                <a:solidFill>
                  <a:srgbClr val="000099"/>
                </a:solidFill>
              </a:rPr>
              <a:t>. </a:t>
            </a:r>
            <a:endParaRPr lang="en-US" sz="1200" dirty="0">
              <a:solidFill>
                <a:srgbClr val="000099"/>
              </a:solidFill>
            </a:endParaRPr>
          </a:p>
          <a:p>
            <a:pPr algn="just">
              <a:lnSpc>
                <a:spcPct val="90000"/>
              </a:lnSpc>
            </a:pPr>
            <a:r>
              <a:rPr lang="ru-RU" sz="1200" dirty="0">
                <a:solidFill>
                  <a:srgbClr val="000099"/>
                </a:solidFill>
              </a:rPr>
              <a:t>Потенциальные возможности конфликта имен стали чрезвычайно очевидными в таких языках программирования как XSLT и XML </a:t>
            </a:r>
            <a:r>
              <a:rPr lang="ru-RU" sz="1200" dirty="0" err="1">
                <a:solidFill>
                  <a:srgbClr val="000099"/>
                </a:solidFill>
              </a:rPr>
              <a:t>Schema</a:t>
            </a:r>
            <a:r>
              <a:rPr lang="ru-RU" sz="1200" dirty="0">
                <a:solidFill>
                  <a:srgbClr val="000099"/>
                </a:solidFill>
              </a:rPr>
              <a:t>, которые сильно смешивают XML-словари. Однако этих проблем можно избежать, если XML предоставит поддержку для пространств имен.</a:t>
            </a:r>
          </a:p>
          <a:p>
            <a:pPr algn="just">
              <a:lnSpc>
                <a:spcPct val="90000"/>
              </a:lnSpc>
            </a:pPr>
            <a:r>
              <a:rPr lang="ru-RU" sz="1200" u="sng" dirty="0">
                <a:solidFill>
                  <a:srgbClr val="000099"/>
                </a:solidFill>
              </a:rPr>
              <a:t>Пространства имен в XML-рекомендации – это решение W3C бед с именами в XML 1.0</a:t>
            </a:r>
            <a:r>
              <a:rPr lang="ru-RU" sz="1200" dirty="0">
                <a:solidFill>
                  <a:srgbClr val="000099"/>
                </a:solidFill>
              </a:rPr>
              <a:t>. Эта спецификация определяет, как расширить синтаксис XML 1.0, чтобы поддерживать пространства имен. Поскольку большинство программистов считают это дополнение фундаментальным и абсолютно необходимым, часто его признают официальным дополнением XML 1.0, хотя оно таковым не является. Многие разработчики отказываются использовать просто XML 1.0, а используют "XML 1.0 + пространства имен", по той же причине.</a:t>
            </a:r>
          </a:p>
          <a:p>
            <a:pPr algn="just">
              <a:lnSpc>
                <a:spcPct val="90000"/>
              </a:lnSpc>
            </a:pPr>
            <a:r>
              <a:rPr lang="ru-RU" sz="1200" u="sng" dirty="0">
                <a:solidFill>
                  <a:srgbClr val="000099"/>
                </a:solidFill>
              </a:rPr>
              <a:t>Пространства имен в XML-рекомендации определяют синтаксис для присваивания имен пространствам имен XML, а также синтаксис обращения к чему бы то ни было в пространствах имен XML</a:t>
            </a:r>
            <a:r>
              <a:rPr lang="ru-RU" sz="1200" dirty="0">
                <a:solidFill>
                  <a:srgbClr val="000099"/>
                </a:solidFill>
              </a:rPr>
              <a:t>. Однако здесь не касаются вопроса синтаксиса для определения того, что входит в пространство имен XML. Это было оставлено для другой спецификации, а именно, для XML </a:t>
            </a:r>
            <a:r>
              <a:rPr lang="ru-RU" sz="1200" dirty="0" err="1">
                <a:solidFill>
                  <a:srgbClr val="000099"/>
                </a:solidFill>
              </a:rPr>
              <a:t>Schema</a:t>
            </a:r>
            <a:r>
              <a:rPr lang="ru-RU" sz="1200" dirty="0">
                <a:solidFill>
                  <a:srgbClr val="000099"/>
                </a:solidFill>
              </a:rPr>
              <a:t>. Каждая из этих областей требует некоторого объяснения.</a:t>
            </a:r>
          </a:p>
        </p:txBody>
      </p:sp>
    </p:spTree>
    <p:extLst>
      <p:ext uri="{BB962C8B-B14F-4D97-AF65-F5344CB8AC3E}">
        <p14:creationId xmlns:p14="http://schemas.microsoft.com/office/powerpoint/2010/main" val="138565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Присваивание имен пространствам имен</a:t>
            </a:r>
          </a:p>
        </p:txBody>
      </p:sp>
      <p:sp>
        <p:nvSpPr>
          <p:cNvPr id="8" name="Прямоугольник 7"/>
          <p:cNvSpPr/>
          <p:nvPr/>
        </p:nvSpPr>
        <p:spPr>
          <a:xfrm>
            <a:off x="0" y="461651"/>
            <a:ext cx="9144000" cy="3582519"/>
          </a:xfrm>
          <a:prstGeom prst="rect">
            <a:avLst/>
          </a:prstGeom>
        </p:spPr>
        <p:txBody>
          <a:bodyPr wrap="square">
            <a:spAutoFit/>
          </a:bodyPr>
          <a:lstStyle/>
          <a:p>
            <a:pPr algn="just">
              <a:lnSpc>
                <a:spcPct val="90000"/>
              </a:lnSpc>
            </a:pPr>
            <a:r>
              <a:rPr lang="ru-RU" sz="1200" dirty="0">
                <a:solidFill>
                  <a:srgbClr val="000099"/>
                </a:solidFill>
              </a:rPr>
              <a:t>При определении пространства имен в таком языке программирования как С++, есть ограничения на символы, которые могут использоваться в имени. Идентификаторы пространства имен XML также должны соответствовать определенному синтаксису — синтаксису для ссылок Универсального идентификатора ресурса (</a:t>
            </a:r>
            <a:r>
              <a:rPr lang="ru-RU" sz="1200" dirty="0" err="1">
                <a:solidFill>
                  <a:srgbClr val="000099"/>
                </a:solidFill>
              </a:rPr>
              <a:t>Uniform</a:t>
            </a:r>
            <a:r>
              <a:rPr lang="ru-RU" sz="1200" dirty="0">
                <a:solidFill>
                  <a:srgbClr val="000099"/>
                </a:solidFill>
              </a:rPr>
              <a:t> </a:t>
            </a:r>
            <a:r>
              <a:rPr lang="ru-RU" sz="1200" dirty="0" err="1">
                <a:solidFill>
                  <a:srgbClr val="000099"/>
                </a:solidFill>
              </a:rPr>
              <a:t>Resource</a:t>
            </a:r>
            <a:r>
              <a:rPr lang="ru-RU" sz="1200" dirty="0">
                <a:solidFill>
                  <a:srgbClr val="000099"/>
                </a:solidFill>
              </a:rPr>
              <a:t> </a:t>
            </a:r>
            <a:r>
              <a:rPr lang="ru-RU" sz="1200" dirty="0" err="1">
                <a:solidFill>
                  <a:srgbClr val="000099"/>
                </a:solidFill>
              </a:rPr>
              <a:t>Identifier</a:t>
            </a:r>
            <a:r>
              <a:rPr lang="ru-RU" sz="1200" dirty="0">
                <a:solidFill>
                  <a:srgbClr val="000099"/>
                </a:solidFill>
              </a:rPr>
              <a:t> (URI)). Это значит, что идентификаторы пространства имен XML должны следовать шаблонному синтаксису для URI, определенному в RFC 2396.</a:t>
            </a:r>
          </a:p>
          <a:p>
            <a:pPr algn="just">
              <a:lnSpc>
                <a:spcPct val="90000"/>
              </a:lnSpc>
            </a:pPr>
            <a:r>
              <a:rPr lang="ru-RU" sz="1200" dirty="0">
                <a:solidFill>
                  <a:srgbClr val="000099"/>
                </a:solidFill>
              </a:rPr>
              <a:t>URI определяется как составная строка символов для определения абстрактного или физического ресурса. В большинстве ситуаций ссылки URI используются для определения физических ресурсов (</a:t>
            </a:r>
            <a:r>
              <a:rPr lang="ru-RU" sz="1200" dirty="0" err="1">
                <a:solidFill>
                  <a:srgbClr val="000099"/>
                </a:solidFill>
              </a:rPr>
              <a:t>Web</a:t>
            </a:r>
            <a:r>
              <a:rPr lang="ru-RU" sz="1200" dirty="0">
                <a:solidFill>
                  <a:srgbClr val="000099"/>
                </a:solidFill>
              </a:rPr>
              <a:t>-страниц, файлов для загрузки и т.д.), но в случае с пространствами имен XML ссылки URI определяют абстрактные ресурсы, а именно, пространства имен.</a:t>
            </a:r>
          </a:p>
          <a:p>
            <a:pPr algn="just">
              <a:lnSpc>
                <a:spcPct val="90000"/>
              </a:lnSpc>
            </a:pPr>
            <a:r>
              <a:rPr lang="ru-RU" sz="1200" dirty="0">
                <a:solidFill>
                  <a:srgbClr val="000099"/>
                </a:solidFill>
              </a:rPr>
              <a:t>Согласно URI-спецификации, существует две основные формы URI: </a:t>
            </a:r>
            <a:r>
              <a:rPr lang="ru-RU" sz="1200" b="1" u="sng" dirty="0">
                <a:solidFill>
                  <a:srgbClr val="000099"/>
                </a:solidFill>
              </a:rPr>
              <a:t>Унифицированные указатели информационного ресурса</a:t>
            </a:r>
            <a:r>
              <a:rPr lang="ru-RU" sz="1200" u="sng" dirty="0">
                <a:solidFill>
                  <a:srgbClr val="000099"/>
                </a:solidFill>
              </a:rPr>
              <a:t> (</a:t>
            </a:r>
            <a:r>
              <a:rPr lang="ru-RU" sz="1200" u="sng" dirty="0" err="1">
                <a:solidFill>
                  <a:srgbClr val="000099"/>
                </a:solidFill>
              </a:rPr>
              <a:t>Uniform</a:t>
            </a:r>
            <a:r>
              <a:rPr lang="ru-RU" sz="1200" u="sng" dirty="0">
                <a:solidFill>
                  <a:srgbClr val="000099"/>
                </a:solidFill>
              </a:rPr>
              <a:t> </a:t>
            </a:r>
            <a:r>
              <a:rPr lang="ru-RU" sz="1200" u="sng" dirty="0" err="1">
                <a:solidFill>
                  <a:srgbClr val="000099"/>
                </a:solidFill>
              </a:rPr>
              <a:t>Resource</a:t>
            </a:r>
            <a:r>
              <a:rPr lang="ru-RU" sz="1200" u="sng" dirty="0">
                <a:solidFill>
                  <a:srgbClr val="000099"/>
                </a:solidFill>
              </a:rPr>
              <a:t> </a:t>
            </a:r>
            <a:r>
              <a:rPr lang="ru-RU" sz="1200" u="sng" dirty="0" err="1">
                <a:solidFill>
                  <a:srgbClr val="000099"/>
                </a:solidFill>
              </a:rPr>
              <a:t>Locators</a:t>
            </a:r>
            <a:r>
              <a:rPr lang="ru-RU" sz="1200" u="sng" dirty="0">
                <a:solidFill>
                  <a:srgbClr val="000099"/>
                </a:solidFill>
              </a:rPr>
              <a:t> (URL)) и </a:t>
            </a:r>
            <a:r>
              <a:rPr lang="ru-RU" sz="1200" b="1" u="sng" dirty="0">
                <a:solidFill>
                  <a:srgbClr val="000099"/>
                </a:solidFill>
              </a:rPr>
              <a:t>Унифицированные имена информационного ресурса </a:t>
            </a:r>
            <a:r>
              <a:rPr lang="ru-RU" sz="1200" u="sng" dirty="0">
                <a:solidFill>
                  <a:srgbClr val="000099"/>
                </a:solidFill>
              </a:rPr>
              <a:t>(</a:t>
            </a:r>
            <a:r>
              <a:rPr lang="ru-RU" sz="1200" u="sng" dirty="0" err="1">
                <a:solidFill>
                  <a:srgbClr val="000099"/>
                </a:solidFill>
              </a:rPr>
              <a:t>Uniform</a:t>
            </a:r>
            <a:r>
              <a:rPr lang="ru-RU" sz="1200" u="sng" dirty="0">
                <a:solidFill>
                  <a:srgbClr val="000099"/>
                </a:solidFill>
              </a:rPr>
              <a:t> </a:t>
            </a:r>
            <a:r>
              <a:rPr lang="ru-RU" sz="1200" u="sng" dirty="0" err="1">
                <a:solidFill>
                  <a:srgbClr val="000099"/>
                </a:solidFill>
              </a:rPr>
              <a:t>Resource</a:t>
            </a:r>
            <a:r>
              <a:rPr lang="ru-RU" sz="1200" u="sng" dirty="0">
                <a:solidFill>
                  <a:srgbClr val="000099"/>
                </a:solidFill>
              </a:rPr>
              <a:t> </a:t>
            </a:r>
            <a:r>
              <a:rPr lang="ru-RU" sz="1200" u="sng" dirty="0" err="1">
                <a:solidFill>
                  <a:srgbClr val="000099"/>
                </a:solidFill>
              </a:rPr>
              <a:t>Names</a:t>
            </a:r>
            <a:r>
              <a:rPr lang="ru-RU" sz="1200" u="sng" dirty="0">
                <a:solidFill>
                  <a:srgbClr val="000099"/>
                </a:solidFill>
              </a:rPr>
              <a:t> (URN)). </a:t>
            </a:r>
            <a:r>
              <a:rPr lang="ru-RU" sz="1200" dirty="0">
                <a:solidFill>
                  <a:srgbClr val="000099"/>
                </a:solidFill>
              </a:rPr>
              <a:t>Любой тип URI может использоваться как идентификатор пространства имен. Ниже приведен пример двух URL, которые могут использоваться в качестве идентификаторов пространства имен:</a:t>
            </a:r>
          </a:p>
          <a:p>
            <a:pPr algn="just">
              <a:lnSpc>
                <a:spcPct val="90000"/>
              </a:lnSpc>
            </a:pPr>
            <a:endParaRPr lang="ru-RU" sz="1200" dirty="0">
              <a:solidFill>
                <a:srgbClr val="000099"/>
              </a:solidFill>
            </a:endParaRPr>
          </a:p>
          <a:p>
            <a:pPr algn="just">
              <a:lnSpc>
                <a:spcPct val="90000"/>
              </a:lnSpc>
            </a:pPr>
            <a:r>
              <a:rPr lang="ru-RU" sz="1200" dirty="0">
                <a:solidFill>
                  <a:srgbClr val="C00000"/>
                </a:solidFill>
              </a:rPr>
              <a:t>http://www.develop.com/student</a:t>
            </a:r>
          </a:p>
          <a:p>
            <a:pPr algn="just">
              <a:lnSpc>
                <a:spcPct val="90000"/>
              </a:lnSpc>
            </a:pPr>
            <a:r>
              <a:rPr lang="ru-RU" sz="1200" dirty="0">
                <a:solidFill>
                  <a:srgbClr val="C00000"/>
                </a:solidFill>
              </a:rPr>
              <a:t>http://www.ed.gov/elementary/students</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И вот несколько примеров URN, которые также могут использоваться как идентификаторы пространства имен:</a:t>
            </a:r>
          </a:p>
          <a:p>
            <a:pPr algn="just">
              <a:lnSpc>
                <a:spcPct val="90000"/>
              </a:lnSpc>
            </a:pPr>
            <a:endParaRPr lang="ru-RU" sz="1200" dirty="0">
              <a:solidFill>
                <a:srgbClr val="000099"/>
              </a:solidFill>
            </a:endParaRPr>
          </a:p>
          <a:p>
            <a:pPr algn="just">
              <a:lnSpc>
                <a:spcPct val="90000"/>
              </a:lnSpc>
            </a:pPr>
            <a:r>
              <a:rPr lang="ru-RU" sz="1200" dirty="0" err="1">
                <a:solidFill>
                  <a:srgbClr val="C00000"/>
                </a:solidFill>
              </a:rPr>
              <a:t>urn:www-develop-com:student</a:t>
            </a:r>
            <a:endParaRPr lang="ru-RU" sz="1200" dirty="0">
              <a:solidFill>
                <a:srgbClr val="C00000"/>
              </a:solidFill>
            </a:endParaRPr>
          </a:p>
          <a:p>
            <a:pPr algn="just">
              <a:lnSpc>
                <a:spcPct val="90000"/>
              </a:lnSpc>
            </a:pPr>
            <a:r>
              <a:rPr lang="ru-RU" sz="1200" dirty="0" err="1">
                <a:solidFill>
                  <a:srgbClr val="C00000"/>
                </a:solidFill>
              </a:rPr>
              <a:t>urn:www.ed.gov:elementary.students</a:t>
            </a:r>
            <a:endParaRPr lang="ru-RU" sz="1200" dirty="0">
              <a:solidFill>
                <a:srgbClr val="C00000"/>
              </a:solidFill>
            </a:endParaRPr>
          </a:p>
          <a:p>
            <a:pPr algn="just">
              <a:lnSpc>
                <a:spcPct val="90000"/>
              </a:lnSpc>
            </a:pPr>
            <a:r>
              <a:rPr lang="ru-RU" sz="1200" dirty="0">
                <a:solidFill>
                  <a:srgbClr val="C00000"/>
                </a:solidFill>
              </a:rPr>
              <a:t>urn:uuid:E7F73B13-05FE-44ec-81CE-F898C4A6CDB4</a:t>
            </a:r>
          </a:p>
        </p:txBody>
      </p:sp>
    </p:spTree>
    <p:extLst>
      <p:ext uri="{BB962C8B-B14F-4D97-AF65-F5344CB8AC3E}">
        <p14:creationId xmlns:p14="http://schemas.microsoft.com/office/powerpoint/2010/main" val="146320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Присваивание имен пространствам имен</a:t>
            </a:r>
          </a:p>
        </p:txBody>
      </p:sp>
      <p:sp>
        <p:nvSpPr>
          <p:cNvPr id="8" name="Прямоугольник 7"/>
          <p:cNvSpPr/>
          <p:nvPr/>
        </p:nvSpPr>
        <p:spPr>
          <a:xfrm>
            <a:off x="0" y="461651"/>
            <a:ext cx="9144000" cy="3914918"/>
          </a:xfrm>
          <a:prstGeom prst="rect">
            <a:avLst/>
          </a:prstGeom>
        </p:spPr>
        <p:txBody>
          <a:bodyPr wrap="square">
            <a:spAutoFit/>
          </a:bodyPr>
          <a:lstStyle/>
          <a:p>
            <a:pPr algn="just">
              <a:lnSpc>
                <a:spcPct val="90000"/>
              </a:lnSpc>
            </a:pPr>
            <a:r>
              <a:rPr lang="ru-RU" sz="1200" dirty="0">
                <a:solidFill>
                  <a:srgbClr val="000099"/>
                </a:solidFill>
              </a:rPr>
              <a:t>Наиболее важным атрибутом пространства имен является то, что он </a:t>
            </a:r>
            <a:r>
              <a:rPr lang="ru-RU" sz="1200" b="1" u="sng" dirty="0">
                <a:solidFill>
                  <a:srgbClr val="000099"/>
                </a:solidFill>
              </a:rPr>
              <a:t>уникален</a:t>
            </a:r>
            <a:r>
              <a:rPr lang="ru-RU" sz="1200" dirty="0">
                <a:solidFill>
                  <a:srgbClr val="000099"/>
                </a:solidFill>
              </a:rPr>
              <a:t>. Регистрируя имя домена в </a:t>
            </a:r>
            <a:r>
              <a:rPr lang="ru-RU" sz="1200" dirty="0" err="1">
                <a:solidFill>
                  <a:srgbClr val="000099"/>
                </a:solidFill>
              </a:rPr>
              <a:t>Internet</a:t>
            </a:r>
            <a:r>
              <a:rPr lang="ru-RU" sz="1200" dirty="0">
                <a:solidFill>
                  <a:srgbClr val="000099"/>
                </a:solidFill>
              </a:rPr>
              <a:t>-администрации присваивания имен, авторы могут гарантировать уникальность URL. Затем автор отвечает за обеспечение уникальности всех строк, используемых после имени домена.</a:t>
            </a:r>
          </a:p>
          <a:p>
            <a:pPr algn="just">
              <a:lnSpc>
                <a:spcPct val="90000"/>
              </a:lnSpc>
            </a:pPr>
            <a:r>
              <a:rPr lang="ru-RU" sz="1200" dirty="0">
                <a:solidFill>
                  <a:srgbClr val="000099"/>
                </a:solidFill>
              </a:rPr>
              <a:t>URN работает так же. Вот основной синтаксис URN:</a:t>
            </a:r>
          </a:p>
          <a:p>
            <a:pPr algn="just">
              <a:lnSpc>
                <a:spcPct val="90000"/>
              </a:lnSpc>
            </a:pPr>
            <a:endParaRPr lang="ru-RU" sz="1200" dirty="0">
              <a:solidFill>
                <a:srgbClr val="000099"/>
              </a:solidFill>
            </a:endParaRPr>
          </a:p>
          <a:p>
            <a:pPr algn="just">
              <a:lnSpc>
                <a:spcPct val="90000"/>
              </a:lnSpc>
            </a:pPr>
            <a:r>
              <a:rPr lang="ru-RU" sz="1200" dirty="0" err="1">
                <a:solidFill>
                  <a:srgbClr val="000099"/>
                </a:solidFill>
              </a:rPr>
              <a:t>urn</a:t>
            </a:r>
            <a:r>
              <a:rPr lang="ru-RU" sz="1200" dirty="0">
                <a:solidFill>
                  <a:srgbClr val="000099"/>
                </a:solidFill>
              </a:rPr>
              <a:t>:&lt;</a:t>
            </a:r>
            <a:r>
              <a:rPr lang="ru-RU" sz="1200" dirty="0" err="1">
                <a:solidFill>
                  <a:srgbClr val="000099"/>
                </a:solidFill>
              </a:rPr>
              <a:t>namespace</a:t>
            </a:r>
            <a:r>
              <a:rPr lang="ru-RU" sz="1200" dirty="0">
                <a:solidFill>
                  <a:srgbClr val="000099"/>
                </a:solidFill>
              </a:rPr>
              <a:t> </a:t>
            </a:r>
            <a:r>
              <a:rPr lang="ru-RU" sz="1200" dirty="0" err="1">
                <a:solidFill>
                  <a:srgbClr val="000099"/>
                </a:solidFill>
              </a:rPr>
              <a:t>identifier</a:t>
            </a:r>
            <a:r>
              <a:rPr lang="ru-RU" sz="1200" dirty="0">
                <a:solidFill>
                  <a:srgbClr val="000099"/>
                </a:solidFill>
              </a:rPr>
              <a:t>&gt;:&lt;</a:t>
            </a:r>
            <a:r>
              <a:rPr lang="ru-RU" sz="1200" dirty="0" err="1">
                <a:solidFill>
                  <a:srgbClr val="000099"/>
                </a:solidFill>
              </a:rPr>
              <a:t>namespace</a:t>
            </a:r>
            <a:r>
              <a:rPr lang="ru-RU" sz="1200" dirty="0">
                <a:solidFill>
                  <a:srgbClr val="000099"/>
                </a:solidFill>
              </a:rPr>
              <a:t> </a:t>
            </a:r>
            <a:r>
              <a:rPr lang="ru-RU" sz="1200" dirty="0" err="1">
                <a:solidFill>
                  <a:srgbClr val="000099"/>
                </a:solidFill>
              </a:rPr>
              <a:t>specific</a:t>
            </a:r>
            <a:r>
              <a:rPr lang="ru-RU" sz="1200" dirty="0">
                <a:solidFill>
                  <a:srgbClr val="000099"/>
                </a:solidFill>
              </a:rPr>
              <a:t> </a:t>
            </a:r>
            <a:r>
              <a:rPr lang="ru-RU" sz="1200" dirty="0" err="1">
                <a:solidFill>
                  <a:srgbClr val="000099"/>
                </a:solidFill>
              </a:rPr>
              <a:t>string</a:t>
            </a:r>
            <a:r>
              <a:rPr lang="ru-RU" sz="1200" dirty="0">
                <a:solidFill>
                  <a:srgbClr val="000099"/>
                </a:solidFill>
              </a:rPr>
              <a:t>&gt;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Чтобы гарантировать уникальность URN, авторы снова должны регистрировать идентификатор пространства имен в </a:t>
            </a:r>
            <a:r>
              <a:rPr lang="ru-RU" sz="1200" dirty="0" err="1">
                <a:solidFill>
                  <a:srgbClr val="000099"/>
                </a:solidFill>
              </a:rPr>
              <a:t>Internet</a:t>
            </a:r>
            <a:r>
              <a:rPr lang="ru-RU" sz="1200" dirty="0">
                <a:solidFill>
                  <a:srgbClr val="000099"/>
                </a:solidFill>
              </a:rPr>
              <a:t>-администрации присваивания имен. Далее автор несет ответственность за следование схеме генерирования уникальных, характерных для пространства имен строк.</a:t>
            </a:r>
          </a:p>
          <a:p>
            <a:pPr algn="just">
              <a:lnSpc>
                <a:spcPct val="90000"/>
              </a:lnSpc>
            </a:pPr>
            <a:r>
              <a:rPr lang="ru-RU" sz="1200" dirty="0">
                <a:solidFill>
                  <a:srgbClr val="000099"/>
                </a:solidFill>
              </a:rPr>
              <a:t>Организации, определяющие пространства имен XML, должны разработать последовательную схему создания новых имен пространств имен. Например, W3C постоянно определяет новые пространства имен XML. Они используют довольно интуитивное правило, в котором используются текущий год и название рабочей группы. </a:t>
            </a:r>
          </a:p>
          <a:p>
            <a:pPr algn="just">
              <a:lnSpc>
                <a:spcPct val="90000"/>
              </a:lnSpc>
            </a:pPr>
            <a:r>
              <a:rPr lang="ru-RU" sz="1200" dirty="0">
                <a:solidFill>
                  <a:srgbClr val="000099"/>
                </a:solidFill>
              </a:rPr>
              <a:t>По определению, URI — уникален, т.е. никогда не возникает необходимости наслаивать дополнительные пространства имен поверх идентификаторов пространств имен XML. Пока авторы пространств имен гарантируют уникальность идентификаторов пространств имен, всегда есть возможность уникально идентифицировать что-то в XML, используя только один классификатор пространства имен. Это сильно упрощает работу с пространствами имен в XML.</a:t>
            </a:r>
          </a:p>
          <a:p>
            <a:pPr algn="just">
              <a:lnSpc>
                <a:spcPct val="90000"/>
              </a:lnSpc>
            </a:pPr>
            <a:r>
              <a:rPr lang="ru-RU" sz="1200" b="1" dirty="0">
                <a:solidFill>
                  <a:srgbClr val="000099"/>
                </a:solidFill>
              </a:rPr>
              <a:t>Обработчик XML </a:t>
            </a:r>
            <a:r>
              <a:rPr lang="ru-RU" sz="1200" u="sng" dirty="0">
                <a:solidFill>
                  <a:srgbClr val="000099"/>
                </a:solidFill>
              </a:rPr>
              <a:t>интерпретирует идентификаторы пространства имен как непрозрачные строки </a:t>
            </a:r>
            <a:r>
              <a:rPr lang="ru-RU" sz="1200" dirty="0">
                <a:solidFill>
                  <a:srgbClr val="000099"/>
                </a:solidFill>
              </a:rPr>
              <a:t>и никогда как разрешимые ресурсы. </a:t>
            </a:r>
            <a:r>
              <a:rPr lang="ru-RU" sz="1200" i="1" dirty="0">
                <a:solidFill>
                  <a:srgbClr val="000099"/>
                </a:solidFill>
              </a:rPr>
              <a:t>Идентификаторы пространства имен </a:t>
            </a:r>
            <a:r>
              <a:rPr lang="ru-RU" sz="1200" dirty="0">
                <a:solidFill>
                  <a:srgbClr val="000099"/>
                </a:solidFill>
              </a:rPr>
              <a:t>— это </a:t>
            </a:r>
            <a:r>
              <a:rPr lang="ru-RU" sz="1200" i="1" dirty="0">
                <a:solidFill>
                  <a:srgbClr val="000099"/>
                </a:solidFill>
              </a:rPr>
              <a:t>просто строки</a:t>
            </a:r>
            <a:r>
              <a:rPr lang="ru-RU" sz="1200" dirty="0">
                <a:solidFill>
                  <a:srgbClr val="000099"/>
                </a:solidFill>
              </a:rPr>
              <a:t>! Два идентификатора пространств имен </a:t>
            </a:r>
            <a:r>
              <a:rPr lang="ru-RU" sz="1200" i="1" dirty="0">
                <a:solidFill>
                  <a:srgbClr val="000099"/>
                </a:solidFill>
              </a:rPr>
              <a:t>считаются идентичными</a:t>
            </a:r>
            <a:r>
              <a:rPr lang="ru-RU" sz="1200" dirty="0">
                <a:solidFill>
                  <a:srgbClr val="000099"/>
                </a:solidFill>
              </a:rPr>
              <a:t>, если она совершенно одинаковы, </a:t>
            </a:r>
            <a:r>
              <a:rPr lang="ru-RU" sz="1200" i="1" dirty="0">
                <a:solidFill>
                  <a:srgbClr val="000099"/>
                </a:solidFill>
              </a:rPr>
              <a:t>символ к символу</a:t>
            </a:r>
            <a:r>
              <a:rPr lang="ru-RU" sz="1200" dirty="0">
                <a:solidFill>
                  <a:srgbClr val="000099"/>
                </a:solidFill>
              </a:rPr>
              <a:t>.</a:t>
            </a:r>
          </a:p>
          <a:p>
            <a:pPr algn="just">
              <a:lnSpc>
                <a:spcPct val="90000"/>
              </a:lnSpc>
            </a:pPr>
            <a:r>
              <a:rPr lang="ru-RU" sz="1200" dirty="0">
                <a:solidFill>
                  <a:srgbClr val="000099"/>
                </a:solidFill>
              </a:rPr>
              <a:t>И в завершение, действительно не имеет значения, какой тип ссылки URI вы решили использовать. Многие разработчики любят использовать URL, потому что они проще читаются и запоминаются, а другие предпочитают URN из-за их гибкости. Что бы вы ни выбрали, убедитесь, что вы знаете, как обеспечить уникальность.</a:t>
            </a:r>
          </a:p>
        </p:txBody>
      </p:sp>
    </p:spTree>
    <p:extLst>
      <p:ext uri="{BB962C8B-B14F-4D97-AF65-F5344CB8AC3E}">
        <p14:creationId xmlns:p14="http://schemas.microsoft.com/office/powerpoint/2010/main" val="17925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000" b="1" dirty="0" err="1">
                <a:solidFill>
                  <a:srgbClr val="000099"/>
                </a:solidFill>
              </a:rPr>
              <a:t>QName</a:t>
            </a:r>
            <a:endParaRPr lang="ru-RU" sz="2000" b="1" dirty="0">
              <a:solidFill>
                <a:srgbClr val="000099"/>
              </a:solidFill>
            </a:endParaRPr>
          </a:p>
        </p:txBody>
      </p:sp>
      <p:sp>
        <p:nvSpPr>
          <p:cNvPr id="8" name="Прямоугольник 7"/>
          <p:cNvSpPr/>
          <p:nvPr/>
        </p:nvSpPr>
        <p:spPr>
          <a:xfrm>
            <a:off x="0" y="461651"/>
            <a:ext cx="9144000" cy="3914918"/>
          </a:xfrm>
          <a:prstGeom prst="rect">
            <a:avLst/>
          </a:prstGeom>
        </p:spPr>
        <p:txBody>
          <a:bodyPr wrap="square">
            <a:spAutoFit/>
          </a:bodyPr>
          <a:lstStyle/>
          <a:p>
            <a:pPr algn="just">
              <a:lnSpc>
                <a:spcPct val="90000"/>
              </a:lnSpc>
            </a:pPr>
            <a:r>
              <a:rPr lang="ru-RU" sz="1200" dirty="0">
                <a:solidFill>
                  <a:srgbClr val="000099"/>
                </a:solidFill>
              </a:rPr>
              <a:t>Использование пространства имен можно определить, как процесс использования одного или более элементов или атрибутов из данного пространства имен в XML-документе. Определение имен элементов и атрибутов идентификаторами пространства имен требует понимания синтаксиса, обозначенного Пространствами имен в XML-рекомендации.</a:t>
            </a:r>
          </a:p>
          <a:p>
            <a:pPr algn="just">
              <a:lnSpc>
                <a:spcPct val="90000"/>
              </a:lnSpc>
            </a:pPr>
            <a:r>
              <a:rPr lang="ru-RU" sz="1200" i="1" dirty="0">
                <a:solidFill>
                  <a:srgbClr val="000099"/>
                </a:solidFill>
              </a:rPr>
              <a:t>Имена элементов и атрибутов </a:t>
            </a:r>
            <a:r>
              <a:rPr lang="ru-RU" sz="1200" dirty="0">
                <a:solidFill>
                  <a:srgbClr val="000099"/>
                </a:solidFill>
              </a:rPr>
              <a:t>на самом деле образуются </a:t>
            </a:r>
            <a:r>
              <a:rPr lang="ru-RU" sz="1200" u="sng" dirty="0">
                <a:solidFill>
                  <a:srgbClr val="000099"/>
                </a:solidFill>
              </a:rPr>
              <a:t>из двух частей</a:t>
            </a:r>
            <a:r>
              <a:rPr lang="ru-RU" sz="1200" dirty="0">
                <a:solidFill>
                  <a:srgbClr val="000099"/>
                </a:solidFill>
              </a:rPr>
              <a:t>: </a:t>
            </a:r>
            <a:r>
              <a:rPr lang="ru-RU" sz="1200" i="1" dirty="0">
                <a:solidFill>
                  <a:srgbClr val="000099"/>
                </a:solidFill>
              </a:rPr>
              <a:t>имени пространства имен </a:t>
            </a:r>
            <a:r>
              <a:rPr lang="ru-RU" sz="1200" dirty="0">
                <a:solidFill>
                  <a:srgbClr val="000099"/>
                </a:solidFill>
              </a:rPr>
              <a:t>и </a:t>
            </a:r>
            <a:r>
              <a:rPr lang="ru-RU" sz="1200" i="1" dirty="0">
                <a:solidFill>
                  <a:srgbClr val="000099"/>
                </a:solidFill>
              </a:rPr>
              <a:t>локального имени</a:t>
            </a:r>
            <a:r>
              <a:rPr lang="ru-RU" sz="1200" dirty="0">
                <a:solidFill>
                  <a:srgbClr val="000099"/>
                </a:solidFill>
              </a:rPr>
              <a:t>. Такие двойные имена известны как составные имена или </a:t>
            </a:r>
            <a:r>
              <a:rPr lang="ru-RU" sz="1200" dirty="0" err="1">
                <a:solidFill>
                  <a:srgbClr val="000099"/>
                </a:solidFill>
              </a:rPr>
              <a:t>QName</a:t>
            </a:r>
            <a:r>
              <a:rPr lang="ru-RU" sz="1200" dirty="0">
                <a:solidFill>
                  <a:srgbClr val="000099"/>
                </a:solidFill>
              </a:rPr>
              <a:t>.</a:t>
            </a:r>
          </a:p>
          <a:p>
            <a:pPr algn="just">
              <a:lnSpc>
                <a:spcPct val="90000"/>
              </a:lnSpc>
            </a:pPr>
            <a:r>
              <a:rPr lang="ru-RU" sz="1200" dirty="0">
                <a:solidFill>
                  <a:srgbClr val="000099"/>
                </a:solidFill>
              </a:rPr>
              <a:t>В XML-документе мы используем префикс пространства имен, чтобы определить локальные имена элементов или атрибутов. На самом деле, префикс – это просто аббревиатура идентификатора пространства имен (URI), который обычно слишком длинный. Сначала префикс преобразовывается в идентификатор пространства имен через описание пространства имен. Синтаксис описания пространства имен следующий:</a:t>
            </a:r>
          </a:p>
          <a:p>
            <a:pPr algn="just">
              <a:lnSpc>
                <a:spcPct val="90000"/>
              </a:lnSpc>
            </a:pPr>
            <a:endParaRPr lang="ru-RU" sz="1200" dirty="0">
              <a:solidFill>
                <a:srgbClr val="000099"/>
              </a:solidFill>
            </a:endParaRPr>
          </a:p>
          <a:p>
            <a:pPr algn="just">
              <a:lnSpc>
                <a:spcPct val="90000"/>
              </a:lnSpc>
            </a:pPr>
            <a:r>
              <a:rPr lang="ru-RU" sz="1200" dirty="0" err="1">
                <a:solidFill>
                  <a:srgbClr val="009900"/>
                </a:solidFill>
              </a:rPr>
              <a:t>xmlns</a:t>
            </a:r>
            <a:r>
              <a:rPr lang="ru-RU" sz="1200" dirty="0">
                <a:solidFill>
                  <a:srgbClr val="009900"/>
                </a:solidFill>
              </a:rPr>
              <a:t>:&lt;</a:t>
            </a:r>
            <a:r>
              <a:rPr lang="ru-RU" sz="1200" dirty="0" err="1">
                <a:solidFill>
                  <a:srgbClr val="009900"/>
                </a:solidFill>
              </a:rPr>
              <a:t>prefix</a:t>
            </a:r>
            <a:r>
              <a:rPr lang="ru-RU" sz="1200" dirty="0">
                <a:solidFill>
                  <a:srgbClr val="009900"/>
                </a:solidFill>
              </a:rPr>
              <a:t>&gt;</a:t>
            </a:r>
            <a:r>
              <a:rPr lang="ru-RU" sz="1200" dirty="0">
                <a:solidFill>
                  <a:srgbClr val="000099"/>
                </a:solidFill>
              </a:rPr>
              <a:t>="&lt;</a:t>
            </a:r>
            <a:r>
              <a:rPr lang="ru-RU" sz="1200" dirty="0" err="1">
                <a:solidFill>
                  <a:srgbClr val="000099"/>
                </a:solidFill>
              </a:rPr>
              <a:t>namespace</a:t>
            </a:r>
            <a:r>
              <a:rPr lang="ru-RU" sz="1200" dirty="0">
                <a:solidFill>
                  <a:srgbClr val="000099"/>
                </a:solidFill>
              </a:rPr>
              <a:t> </a:t>
            </a:r>
            <a:r>
              <a:rPr lang="ru-RU" sz="1200" dirty="0" err="1">
                <a:solidFill>
                  <a:srgbClr val="000099"/>
                </a:solidFill>
              </a:rPr>
              <a:t>identifier</a:t>
            </a:r>
            <a:r>
              <a:rPr lang="ru-RU" sz="1200" dirty="0">
                <a:solidFill>
                  <a:srgbClr val="000099"/>
                </a:solidFill>
              </a:rPr>
              <a:t>&gt;“</a:t>
            </a:r>
            <a:endParaRPr lang="en-US" sz="1200" dirty="0">
              <a:solidFill>
                <a:srgbClr val="000099"/>
              </a:solidFill>
            </a:endParaRP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Описание пространства имен выглядит просто как атрибут (элемента), но в рамках логической структуры документа нет официально принятых атрибутов (т.е. они не появятся в коллекции атрибутов элемента при использовании DOM).</a:t>
            </a:r>
          </a:p>
          <a:p>
            <a:pPr algn="just">
              <a:lnSpc>
                <a:spcPct val="90000"/>
              </a:lnSpc>
            </a:pPr>
            <a:r>
              <a:rPr lang="ru-RU" sz="1200" dirty="0">
                <a:solidFill>
                  <a:srgbClr val="000099"/>
                </a:solidFill>
              </a:rPr>
              <a:t>Префикс пространства имен рассматривается в области видимости элемента описания, так же как и наследующихся от него элементов. Будучи объявленным, префикс может использоваться перед именем любого элемента или атрибута, отделенным от него двоеточием (как s:student). Это полное имя, включая префикс, является лексической формой составного имени (</a:t>
            </a:r>
            <a:r>
              <a:rPr lang="ru-RU" sz="1200" dirty="0" err="1">
                <a:solidFill>
                  <a:srgbClr val="000099"/>
                </a:solidFill>
              </a:rPr>
              <a:t>QName</a:t>
            </a:r>
            <a:r>
              <a:rPr lang="ru-RU" sz="1200" dirty="0">
                <a:solidFill>
                  <a:srgbClr val="000099"/>
                </a:solidFill>
              </a:rPr>
              <a:t>):</a:t>
            </a:r>
          </a:p>
          <a:p>
            <a:pPr algn="just">
              <a:lnSpc>
                <a:spcPct val="90000"/>
              </a:lnSpc>
            </a:pPr>
            <a:endParaRPr lang="ru-RU" sz="1200" dirty="0">
              <a:solidFill>
                <a:srgbClr val="000099"/>
              </a:solidFill>
            </a:endParaRPr>
          </a:p>
          <a:p>
            <a:pPr algn="just">
              <a:lnSpc>
                <a:spcPct val="90000"/>
              </a:lnSpc>
            </a:pPr>
            <a:r>
              <a:rPr lang="ru-RU" sz="1200" dirty="0" err="1">
                <a:solidFill>
                  <a:srgbClr val="000099"/>
                </a:solidFill>
              </a:rPr>
              <a:t>QName</a:t>
            </a:r>
            <a:r>
              <a:rPr lang="ru-RU" sz="1200" dirty="0">
                <a:solidFill>
                  <a:srgbClr val="000099"/>
                </a:solidFill>
              </a:rPr>
              <a:t> = </a:t>
            </a:r>
            <a:r>
              <a:rPr lang="ru-RU" sz="1200" dirty="0">
                <a:solidFill>
                  <a:srgbClr val="009900"/>
                </a:solidFill>
              </a:rPr>
              <a:t>&lt;</a:t>
            </a:r>
            <a:r>
              <a:rPr lang="ru-RU" sz="1200" dirty="0" err="1">
                <a:solidFill>
                  <a:srgbClr val="009900"/>
                </a:solidFill>
              </a:rPr>
              <a:t>prefix</a:t>
            </a:r>
            <a:r>
              <a:rPr lang="ru-RU" sz="1200" dirty="0">
                <a:solidFill>
                  <a:srgbClr val="009900"/>
                </a:solidFill>
              </a:rPr>
              <a:t>&gt;:</a:t>
            </a:r>
            <a:r>
              <a:rPr lang="ru-RU" sz="1200" dirty="0">
                <a:solidFill>
                  <a:srgbClr val="000099"/>
                </a:solidFill>
              </a:rPr>
              <a:t>&lt;</a:t>
            </a:r>
            <a:r>
              <a:rPr lang="ru-RU" sz="1200" dirty="0" err="1">
                <a:solidFill>
                  <a:srgbClr val="000099"/>
                </a:solidFill>
              </a:rPr>
              <a:t>local</a:t>
            </a:r>
            <a:r>
              <a:rPr lang="ru-RU" sz="1200" dirty="0">
                <a:solidFill>
                  <a:srgbClr val="000099"/>
                </a:solidFill>
              </a:rPr>
              <a:t> </a:t>
            </a:r>
            <a:r>
              <a:rPr lang="ru-RU" sz="1200" dirty="0" err="1">
                <a:solidFill>
                  <a:srgbClr val="000099"/>
                </a:solidFill>
              </a:rPr>
              <a:t>name</a:t>
            </a:r>
            <a:r>
              <a:rPr lang="ru-RU" sz="1200" dirty="0">
                <a:solidFill>
                  <a:srgbClr val="000099"/>
                </a:solidFill>
              </a:rPr>
              <a:t>&gt;</a:t>
            </a:r>
            <a:endParaRPr lang="en-US" sz="1200" dirty="0">
              <a:solidFill>
                <a:srgbClr val="000099"/>
              </a:solidFill>
            </a:endParaRP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Префикс ассоциирует элемент или атрибут с идентификатором пространства имен, в настоящее время преобразованным в префикс в области видимости.</a:t>
            </a:r>
          </a:p>
        </p:txBody>
      </p:sp>
    </p:spTree>
    <p:extLst>
      <p:ext uri="{BB962C8B-B14F-4D97-AF65-F5344CB8AC3E}">
        <p14:creationId xmlns:p14="http://schemas.microsoft.com/office/powerpoint/2010/main" val="100510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Пространство имен и </a:t>
            </a:r>
            <a:r>
              <a:rPr lang="en-US" sz="2000" b="1" dirty="0" err="1">
                <a:solidFill>
                  <a:srgbClr val="000099"/>
                </a:solidFill>
              </a:rPr>
              <a:t>XPath</a:t>
            </a:r>
            <a:endParaRPr lang="ru-RU" sz="2000" b="1" dirty="0">
              <a:solidFill>
                <a:srgbClr val="000099"/>
              </a:solidFill>
            </a:endParaRPr>
          </a:p>
        </p:txBody>
      </p:sp>
      <p:sp>
        <p:nvSpPr>
          <p:cNvPr id="8" name="Прямоугольник 7"/>
          <p:cNvSpPr/>
          <p:nvPr/>
        </p:nvSpPr>
        <p:spPr>
          <a:xfrm>
            <a:off x="0" y="461651"/>
            <a:ext cx="9144000" cy="4247317"/>
          </a:xfrm>
          <a:prstGeom prst="rect">
            <a:avLst/>
          </a:prstGeom>
        </p:spPr>
        <p:txBody>
          <a:bodyPr wrap="square">
            <a:spAutoFit/>
          </a:bodyPr>
          <a:lstStyle/>
          <a:p>
            <a:pPr algn="just">
              <a:lnSpc>
                <a:spcPct val="90000"/>
              </a:lnSpc>
            </a:pPr>
            <a:r>
              <a:rPr lang="ru-RU" sz="1200" dirty="0" err="1">
                <a:solidFill>
                  <a:srgbClr val="000099"/>
                </a:solidFill>
              </a:rPr>
              <a:t>XPath</a:t>
            </a:r>
            <a:r>
              <a:rPr lang="ru-RU" sz="1200" dirty="0">
                <a:solidFill>
                  <a:srgbClr val="000099"/>
                </a:solidFill>
              </a:rPr>
              <a:t> —</a:t>
            </a:r>
            <a:r>
              <a:rPr lang="en-US" sz="1200" dirty="0">
                <a:solidFill>
                  <a:srgbClr val="000099"/>
                </a:solidFill>
              </a:rPr>
              <a:t> </a:t>
            </a:r>
            <a:r>
              <a:rPr lang="ru-RU" sz="1200" dirty="0">
                <a:solidFill>
                  <a:srgbClr val="000099"/>
                </a:solidFill>
              </a:rPr>
              <a:t>XML-спецификация, которая определяет, как идентифицировать узлы в абстрактной структуре документа. Выражения </a:t>
            </a:r>
            <a:r>
              <a:rPr lang="ru-RU" sz="1200" dirty="0" err="1">
                <a:solidFill>
                  <a:srgbClr val="000099"/>
                </a:solidFill>
              </a:rPr>
              <a:t>XPath</a:t>
            </a:r>
            <a:r>
              <a:rPr lang="ru-RU" sz="1200" dirty="0">
                <a:solidFill>
                  <a:srgbClr val="000099"/>
                </a:solidFill>
              </a:rPr>
              <a:t> делают возможным идентифицировать элементы и атрибуты по определенным пространством имен именам. Поскольку проверки имен </a:t>
            </a:r>
            <a:r>
              <a:rPr lang="ru-RU" sz="1200" dirty="0" err="1">
                <a:solidFill>
                  <a:srgbClr val="000099"/>
                </a:solidFill>
              </a:rPr>
              <a:t>XPath</a:t>
            </a:r>
            <a:r>
              <a:rPr lang="ru-RU" sz="1200" dirty="0">
                <a:solidFill>
                  <a:srgbClr val="000099"/>
                </a:solidFill>
              </a:rPr>
              <a:t> — это простые строковые выражения, единственным способом ассоциировать проверку имени </a:t>
            </a:r>
            <a:r>
              <a:rPr lang="ru-RU" sz="1200" dirty="0" err="1">
                <a:solidFill>
                  <a:srgbClr val="000099"/>
                </a:solidFill>
              </a:rPr>
              <a:t>XPath</a:t>
            </a:r>
            <a:r>
              <a:rPr lang="ru-RU" sz="1200" dirty="0">
                <a:solidFill>
                  <a:srgbClr val="000099"/>
                </a:solidFill>
              </a:rPr>
              <a:t> с идентификатором пространства имен является использование префикса пространства имен.</a:t>
            </a:r>
          </a:p>
          <a:p>
            <a:pPr algn="just">
              <a:lnSpc>
                <a:spcPct val="90000"/>
              </a:lnSpc>
            </a:pPr>
            <a:r>
              <a:rPr lang="ru-RU" sz="1200" dirty="0">
                <a:solidFill>
                  <a:srgbClr val="000099"/>
                </a:solidFill>
              </a:rPr>
              <a:t>Вы можете подумать, что проверки узлов </a:t>
            </a:r>
            <a:r>
              <a:rPr lang="ru-RU" sz="1200" dirty="0" err="1">
                <a:solidFill>
                  <a:srgbClr val="000099"/>
                </a:solidFill>
              </a:rPr>
              <a:t>XPath</a:t>
            </a:r>
            <a:r>
              <a:rPr lang="ru-RU" sz="1200" dirty="0">
                <a:solidFill>
                  <a:srgbClr val="000099"/>
                </a:solidFill>
              </a:rPr>
              <a:t> — это что-то вроде </a:t>
            </a:r>
            <a:r>
              <a:rPr lang="ru-RU" sz="1200" dirty="0" err="1">
                <a:solidFill>
                  <a:srgbClr val="000099"/>
                </a:solidFill>
              </a:rPr>
              <a:t>QName</a:t>
            </a:r>
            <a:r>
              <a:rPr lang="ru-RU" sz="1200" dirty="0">
                <a:solidFill>
                  <a:srgbClr val="000099"/>
                </a:solidFill>
              </a:rPr>
              <a:t>. Это значит, что, если узел не содержит префикс, он как будто запрашивает данное имя, которое принадлежит "никакому пространству имен". Например, возьмем следующее выражение </a:t>
            </a:r>
            <a:r>
              <a:rPr lang="ru-RU" sz="1200" dirty="0" err="1">
                <a:solidFill>
                  <a:srgbClr val="000099"/>
                </a:solidFill>
              </a:rPr>
              <a:t>XPath</a:t>
            </a:r>
            <a:r>
              <a:rPr lang="ru-RU" sz="1200" dirty="0">
                <a:solidFill>
                  <a:srgbClr val="000099"/>
                </a:solidFill>
              </a:rPr>
              <a:t>:</a:t>
            </a:r>
          </a:p>
          <a:p>
            <a:pPr algn="just">
              <a:lnSpc>
                <a:spcPct val="90000"/>
              </a:lnSpc>
            </a:pPr>
            <a:r>
              <a:rPr lang="ru-RU" sz="1200" b="1" dirty="0">
                <a:solidFill>
                  <a:srgbClr val="CC3300"/>
                </a:solidFill>
              </a:rPr>
              <a:t>/</a:t>
            </a:r>
            <a:r>
              <a:rPr lang="ru-RU" sz="1200" b="1" dirty="0" err="1">
                <a:solidFill>
                  <a:srgbClr val="CC3300"/>
                </a:solidFill>
              </a:rPr>
              <a:t>student</a:t>
            </a:r>
            <a:r>
              <a:rPr lang="ru-RU" sz="1200" b="1" dirty="0">
                <a:solidFill>
                  <a:srgbClr val="CC3300"/>
                </a:solidFill>
              </a:rPr>
              <a:t>/</a:t>
            </a:r>
            <a:r>
              <a:rPr lang="ru-RU" sz="1200" b="1" dirty="0" err="1">
                <a:solidFill>
                  <a:srgbClr val="CC3300"/>
                </a:solidFill>
              </a:rPr>
              <a:t>name</a:t>
            </a:r>
            <a:endParaRPr lang="ru-RU" sz="1200" b="1" dirty="0">
              <a:solidFill>
                <a:srgbClr val="CC3300"/>
              </a:solidFill>
            </a:endParaRPr>
          </a:p>
          <a:p>
            <a:pPr algn="just">
              <a:lnSpc>
                <a:spcPct val="90000"/>
              </a:lnSpc>
            </a:pPr>
            <a:r>
              <a:rPr lang="ru-RU" sz="1200" dirty="0">
                <a:solidFill>
                  <a:srgbClr val="000099"/>
                </a:solidFill>
              </a:rPr>
              <a:t>Это выражение идентифицирует все элементы </a:t>
            </a:r>
            <a:r>
              <a:rPr lang="ru-RU" sz="1200" dirty="0" err="1">
                <a:solidFill>
                  <a:srgbClr val="000099"/>
                </a:solidFill>
              </a:rPr>
              <a:t>name</a:t>
            </a:r>
            <a:r>
              <a:rPr lang="ru-RU" sz="1200" dirty="0">
                <a:solidFill>
                  <a:srgbClr val="000099"/>
                </a:solidFill>
              </a:rPr>
              <a:t>, которые не принадлежат ни одному пространству имен и являются потомками корневого элемента </a:t>
            </a:r>
            <a:r>
              <a:rPr lang="ru-RU" sz="1200" dirty="0" err="1">
                <a:solidFill>
                  <a:srgbClr val="000099"/>
                </a:solidFill>
              </a:rPr>
              <a:t>student</a:t>
            </a:r>
            <a:r>
              <a:rPr lang="ru-RU" sz="1200" dirty="0">
                <a:solidFill>
                  <a:srgbClr val="000099"/>
                </a:solidFill>
              </a:rPr>
              <a:t>, который не относится ни к одному пространству имен. Чтобы идентифицировать элементы </a:t>
            </a:r>
            <a:r>
              <a:rPr lang="ru-RU" sz="1200" dirty="0" err="1">
                <a:solidFill>
                  <a:srgbClr val="000099"/>
                </a:solidFill>
              </a:rPr>
              <a:t>student</a:t>
            </a:r>
            <a:r>
              <a:rPr lang="ru-RU" sz="1200" dirty="0">
                <a:solidFill>
                  <a:srgbClr val="000099"/>
                </a:solidFill>
              </a:rPr>
              <a:t> и </a:t>
            </a:r>
            <a:r>
              <a:rPr lang="ru-RU" sz="1200" dirty="0" err="1">
                <a:solidFill>
                  <a:srgbClr val="000099"/>
                </a:solidFill>
              </a:rPr>
              <a:t>name</a:t>
            </a:r>
            <a:r>
              <a:rPr lang="ru-RU" sz="1200" dirty="0">
                <a:solidFill>
                  <a:srgbClr val="000099"/>
                </a:solidFill>
              </a:rPr>
              <a:t>, принадлежащие пространству имен </a:t>
            </a:r>
            <a:r>
              <a:rPr lang="ru-RU" sz="1200" dirty="0" err="1">
                <a:solidFill>
                  <a:srgbClr val="000099"/>
                </a:solidFill>
              </a:rPr>
              <a:t>urn:dm:student</a:t>
            </a:r>
            <a:r>
              <a:rPr lang="ru-RU" sz="1200" dirty="0">
                <a:solidFill>
                  <a:srgbClr val="000099"/>
                </a:solidFill>
              </a:rPr>
              <a:t>, сначала необходимо ассоциировать префикс пространства имен с </a:t>
            </a:r>
            <a:r>
              <a:rPr lang="ru-RU" sz="1200" dirty="0" err="1">
                <a:solidFill>
                  <a:srgbClr val="000099"/>
                </a:solidFill>
              </a:rPr>
              <a:t>urn:dm:student</a:t>
            </a:r>
            <a:r>
              <a:rPr lang="ru-RU" sz="1200" dirty="0">
                <a:solidFill>
                  <a:srgbClr val="000099"/>
                </a:solidFill>
              </a:rPr>
              <a:t>. Затем этот префикс может использоваться в выражении </a:t>
            </a:r>
            <a:r>
              <a:rPr lang="ru-RU" sz="1200" dirty="0" err="1">
                <a:solidFill>
                  <a:srgbClr val="000099"/>
                </a:solidFill>
              </a:rPr>
              <a:t>XPath</a:t>
            </a:r>
            <a:r>
              <a:rPr lang="ru-RU" sz="1200" dirty="0">
                <a:solidFill>
                  <a:srgbClr val="000099"/>
                </a:solidFill>
              </a:rPr>
              <a:t>.</a:t>
            </a:r>
          </a:p>
          <a:p>
            <a:pPr algn="just">
              <a:lnSpc>
                <a:spcPct val="90000"/>
              </a:lnSpc>
            </a:pPr>
            <a:r>
              <a:rPr lang="ru-RU" sz="1200" dirty="0">
                <a:solidFill>
                  <a:srgbClr val="000099"/>
                </a:solidFill>
              </a:rPr>
              <a:t>Принимая, что "</a:t>
            </a:r>
            <a:r>
              <a:rPr lang="ru-RU" sz="1200" dirty="0" err="1">
                <a:solidFill>
                  <a:srgbClr val="000099"/>
                </a:solidFill>
              </a:rPr>
              <a:t>dm</a:t>
            </a:r>
            <a:r>
              <a:rPr lang="ru-RU" sz="1200" dirty="0">
                <a:solidFill>
                  <a:srgbClr val="000099"/>
                </a:solidFill>
              </a:rPr>
              <a:t>" был ассоциирован с </a:t>
            </a:r>
            <a:r>
              <a:rPr lang="ru-RU" sz="1200" dirty="0" err="1">
                <a:solidFill>
                  <a:srgbClr val="000099"/>
                </a:solidFill>
              </a:rPr>
              <a:t>urn:dm:student</a:t>
            </a:r>
            <a:r>
              <a:rPr lang="ru-RU" sz="1200" dirty="0">
                <a:solidFill>
                  <a:srgbClr val="000099"/>
                </a:solidFill>
              </a:rPr>
              <a:t> в контексте </a:t>
            </a:r>
            <a:r>
              <a:rPr lang="ru-RU" sz="1200" dirty="0" err="1">
                <a:solidFill>
                  <a:srgbClr val="000099"/>
                </a:solidFill>
              </a:rPr>
              <a:t>XPath</a:t>
            </a:r>
            <a:r>
              <a:rPr lang="ru-RU" sz="1200" dirty="0">
                <a:solidFill>
                  <a:srgbClr val="000099"/>
                </a:solidFill>
              </a:rPr>
              <a:t>, теперь следующее выражение будет идентифицировать элементы </a:t>
            </a:r>
            <a:r>
              <a:rPr lang="ru-RU" sz="1200" dirty="0" err="1">
                <a:solidFill>
                  <a:srgbClr val="000099"/>
                </a:solidFill>
              </a:rPr>
              <a:t>name</a:t>
            </a:r>
            <a:r>
              <a:rPr lang="ru-RU" sz="1200" dirty="0">
                <a:solidFill>
                  <a:srgbClr val="000099"/>
                </a:solidFill>
              </a:rPr>
              <a:t>, принадлежащие пространству имен </a:t>
            </a:r>
            <a:r>
              <a:rPr lang="ru-RU" sz="1200" dirty="0" err="1">
                <a:solidFill>
                  <a:srgbClr val="000099"/>
                </a:solidFill>
              </a:rPr>
              <a:t>urn:dm:store</a:t>
            </a:r>
            <a:r>
              <a:rPr lang="ru-RU" sz="1200" dirty="0">
                <a:solidFill>
                  <a:srgbClr val="000099"/>
                </a:solidFill>
              </a:rPr>
              <a:t> и являющиеся потомками корневого элемента </a:t>
            </a:r>
            <a:r>
              <a:rPr lang="ru-RU" sz="1200" dirty="0" err="1">
                <a:solidFill>
                  <a:srgbClr val="000099"/>
                </a:solidFill>
              </a:rPr>
              <a:t>student</a:t>
            </a:r>
            <a:r>
              <a:rPr lang="ru-RU" sz="1200" dirty="0">
                <a:solidFill>
                  <a:srgbClr val="000099"/>
                </a:solidFill>
              </a:rPr>
              <a:t>, также принадлежащего пространству имен </a:t>
            </a:r>
            <a:r>
              <a:rPr lang="ru-RU" sz="1200" dirty="0" err="1">
                <a:solidFill>
                  <a:srgbClr val="000099"/>
                </a:solidFill>
              </a:rPr>
              <a:t>urn:dm:store</a:t>
            </a:r>
            <a:r>
              <a:rPr lang="ru-RU" sz="1200" dirty="0">
                <a:solidFill>
                  <a:srgbClr val="000099"/>
                </a:solidFill>
              </a:rPr>
              <a:t>:</a:t>
            </a:r>
          </a:p>
          <a:p>
            <a:pPr algn="just">
              <a:lnSpc>
                <a:spcPct val="90000"/>
              </a:lnSpc>
            </a:pPr>
            <a:r>
              <a:rPr lang="ru-RU" sz="1200" b="1" dirty="0">
                <a:solidFill>
                  <a:srgbClr val="CC3300"/>
                </a:solidFill>
              </a:rPr>
              <a:t>/</a:t>
            </a:r>
            <a:r>
              <a:rPr lang="ru-RU" sz="1200" b="1" dirty="0" err="1">
                <a:solidFill>
                  <a:srgbClr val="CC3300"/>
                </a:solidFill>
              </a:rPr>
              <a:t>dm:student</a:t>
            </a:r>
            <a:r>
              <a:rPr lang="ru-RU" sz="1200" b="1" dirty="0">
                <a:solidFill>
                  <a:srgbClr val="CC3300"/>
                </a:solidFill>
              </a:rPr>
              <a:t>/</a:t>
            </a:r>
            <a:r>
              <a:rPr lang="ru-RU" sz="1200" b="1" dirty="0" err="1">
                <a:solidFill>
                  <a:srgbClr val="CC3300"/>
                </a:solidFill>
              </a:rPr>
              <a:t>dm:name</a:t>
            </a:r>
            <a:endParaRPr lang="ru-RU" sz="1200" b="1" dirty="0">
              <a:solidFill>
                <a:srgbClr val="CC3300"/>
              </a:solidFill>
            </a:endParaRPr>
          </a:p>
          <a:p>
            <a:pPr algn="just">
              <a:lnSpc>
                <a:spcPct val="90000"/>
              </a:lnSpc>
            </a:pPr>
            <a:r>
              <a:rPr lang="ru-RU" sz="1200" dirty="0">
                <a:solidFill>
                  <a:srgbClr val="000099"/>
                </a:solidFill>
              </a:rPr>
              <a:t>Если запрашиваемый документ выглядит как приведенный ниже код, тогда предыдущее выражение будет идентифицировать все элементы </a:t>
            </a:r>
            <a:r>
              <a:rPr lang="ru-RU" sz="1200" dirty="0" err="1">
                <a:solidFill>
                  <a:srgbClr val="000099"/>
                </a:solidFill>
              </a:rPr>
              <a:t>name</a:t>
            </a:r>
            <a:r>
              <a:rPr lang="ru-RU" sz="1200" dirty="0">
                <a:solidFill>
                  <a:srgbClr val="000099"/>
                </a:solidFill>
              </a:rPr>
              <a:t> дерева, являющиеся потомками </a:t>
            </a:r>
            <a:r>
              <a:rPr lang="ru-RU" sz="1200" dirty="0" err="1">
                <a:solidFill>
                  <a:srgbClr val="000099"/>
                </a:solidFill>
              </a:rPr>
              <a:t>student</a:t>
            </a:r>
            <a:r>
              <a:rPr lang="ru-RU" sz="1200" dirty="0">
                <a:solidFill>
                  <a:srgbClr val="000099"/>
                </a:solidFill>
              </a:rPr>
              <a:t>, независимо от их префикса, потому что все они из одного рассматриваемого пространства имен.</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&lt;</a:t>
            </a:r>
            <a:r>
              <a:rPr lang="ru-RU" sz="1200" b="1" dirty="0" err="1">
                <a:solidFill>
                  <a:srgbClr val="009900"/>
                </a:solidFill>
              </a:rPr>
              <a:t>s:</a:t>
            </a:r>
            <a:r>
              <a:rPr lang="ru-RU" sz="1200" dirty="0" err="1">
                <a:solidFill>
                  <a:srgbClr val="000099"/>
                </a:solidFill>
              </a:rPr>
              <a:t>student</a:t>
            </a:r>
            <a:r>
              <a:rPr lang="ru-RU" sz="1200" dirty="0">
                <a:solidFill>
                  <a:srgbClr val="000099"/>
                </a:solidFill>
              </a:rPr>
              <a:t> </a:t>
            </a:r>
            <a:r>
              <a:rPr lang="ru-RU" sz="1200" dirty="0" err="1">
                <a:solidFill>
                  <a:srgbClr val="000099"/>
                </a:solidFill>
              </a:rPr>
              <a:t>xmlns:s</a:t>
            </a:r>
            <a:r>
              <a:rPr lang="ru-RU" sz="1200" dirty="0">
                <a:solidFill>
                  <a:srgbClr val="000099"/>
                </a:solidFill>
              </a:rPr>
              <a:t>="</a:t>
            </a:r>
            <a:r>
              <a:rPr lang="ru-RU" sz="1200" dirty="0" err="1">
                <a:solidFill>
                  <a:srgbClr val="000099"/>
                </a:solidFill>
              </a:rPr>
              <a:t>urn:dm:student</a:t>
            </a:r>
            <a:r>
              <a:rPr lang="ru-RU" sz="1200" dirty="0">
                <a:solidFill>
                  <a:srgbClr val="000099"/>
                </a:solidFill>
              </a:rPr>
              <a:t>"&gt;</a:t>
            </a:r>
          </a:p>
          <a:p>
            <a:pPr algn="just">
              <a:lnSpc>
                <a:spcPct val="90000"/>
              </a:lnSpc>
            </a:pPr>
            <a:r>
              <a:rPr lang="ru-RU" sz="1200" dirty="0">
                <a:solidFill>
                  <a:srgbClr val="000099"/>
                </a:solidFill>
              </a:rPr>
              <a:t>   &lt;</a:t>
            </a:r>
            <a:r>
              <a:rPr lang="ru-RU" sz="1200" b="1" dirty="0" err="1">
                <a:solidFill>
                  <a:srgbClr val="009900"/>
                </a:solidFill>
              </a:rPr>
              <a:t>s:</a:t>
            </a:r>
            <a:r>
              <a:rPr lang="ru-RU" sz="1200" dirty="0" err="1">
                <a:solidFill>
                  <a:srgbClr val="000099"/>
                </a:solidFill>
              </a:rPr>
              <a:t>name</a:t>
            </a:r>
            <a:r>
              <a:rPr lang="ru-RU" sz="1200" dirty="0">
                <a:solidFill>
                  <a:srgbClr val="000099"/>
                </a:solidFill>
              </a:rPr>
              <a:t>/&gt;</a:t>
            </a:r>
          </a:p>
          <a:p>
            <a:pPr algn="just">
              <a:lnSpc>
                <a:spcPct val="90000"/>
              </a:lnSpc>
            </a:pPr>
            <a:r>
              <a:rPr lang="ru-RU" sz="1200" dirty="0">
                <a:solidFill>
                  <a:srgbClr val="000099"/>
                </a:solidFill>
              </a:rPr>
              <a:t>   &lt;</a:t>
            </a:r>
            <a:r>
              <a:rPr lang="ru-RU" sz="1200" b="1" dirty="0" err="1">
                <a:solidFill>
                  <a:srgbClr val="009900"/>
                </a:solidFill>
              </a:rPr>
              <a:t>n:</a:t>
            </a:r>
            <a:r>
              <a:rPr lang="ru-RU" sz="1200" dirty="0" err="1">
                <a:solidFill>
                  <a:srgbClr val="000099"/>
                </a:solidFill>
              </a:rPr>
              <a:t>name</a:t>
            </a:r>
            <a:r>
              <a:rPr lang="ru-RU" sz="1200" dirty="0">
                <a:solidFill>
                  <a:srgbClr val="000099"/>
                </a:solidFill>
              </a:rPr>
              <a:t> </a:t>
            </a:r>
            <a:r>
              <a:rPr lang="ru-RU" sz="1200" dirty="0" err="1">
                <a:solidFill>
                  <a:srgbClr val="000099"/>
                </a:solidFill>
              </a:rPr>
              <a:t>xmlns:n</a:t>
            </a:r>
            <a:r>
              <a:rPr lang="ru-RU" sz="1200" dirty="0">
                <a:solidFill>
                  <a:srgbClr val="000099"/>
                </a:solidFill>
              </a:rPr>
              <a:t>="</a:t>
            </a:r>
            <a:r>
              <a:rPr lang="ru-RU" sz="1200" dirty="0" err="1">
                <a:solidFill>
                  <a:srgbClr val="000099"/>
                </a:solidFill>
              </a:rPr>
              <a:t>urn:dm:student</a:t>
            </a:r>
            <a:r>
              <a:rPr lang="ru-RU" sz="1200" dirty="0">
                <a:solidFill>
                  <a:srgbClr val="000099"/>
                </a:solidFill>
              </a:rPr>
              <a:t>"/&gt;</a:t>
            </a:r>
          </a:p>
          <a:p>
            <a:pPr algn="just">
              <a:lnSpc>
                <a:spcPct val="90000"/>
              </a:lnSpc>
            </a:pPr>
            <a:r>
              <a:rPr lang="ru-RU" sz="1200" dirty="0">
                <a:solidFill>
                  <a:srgbClr val="000099"/>
                </a:solidFill>
              </a:rPr>
              <a:t>   &lt;</a:t>
            </a:r>
            <a:r>
              <a:rPr lang="ru-RU" sz="1200" b="1" dirty="0" err="1">
                <a:solidFill>
                  <a:srgbClr val="009900"/>
                </a:solidFill>
              </a:rPr>
              <a:t>s:</a:t>
            </a:r>
            <a:r>
              <a:rPr lang="ru-RU" sz="1200" dirty="0" err="1">
                <a:solidFill>
                  <a:srgbClr val="000099"/>
                </a:solidFill>
              </a:rPr>
              <a:t>name</a:t>
            </a:r>
            <a:r>
              <a:rPr lang="ru-RU" sz="1200" dirty="0">
                <a:solidFill>
                  <a:srgbClr val="000099"/>
                </a:solidFill>
              </a:rPr>
              <a:t>/&gt;</a:t>
            </a:r>
          </a:p>
          <a:p>
            <a:pPr algn="just">
              <a:lnSpc>
                <a:spcPct val="90000"/>
              </a:lnSpc>
            </a:pPr>
            <a:r>
              <a:rPr lang="ru-RU" sz="1200" dirty="0">
                <a:solidFill>
                  <a:srgbClr val="000099"/>
                </a:solidFill>
              </a:rPr>
              <a:t>&lt;/</a:t>
            </a:r>
            <a:r>
              <a:rPr lang="ru-RU" sz="1200" b="1" dirty="0" err="1">
                <a:solidFill>
                  <a:srgbClr val="009900"/>
                </a:solidFill>
              </a:rPr>
              <a:t>s:</a:t>
            </a:r>
            <a:r>
              <a:rPr lang="ru-RU" sz="1200" dirty="0" err="1">
                <a:solidFill>
                  <a:srgbClr val="000099"/>
                </a:solidFill>
              </a:rPr>
              <a:t>student</a:t>
            </a:r>
            <a:r>
              <a:rPr lang="ru-RU" sz="1200" dirty="0">
                <a:solidFill>
                  <a:srgbClr val="000099"/>
                </a:solidFill>
              </a:rPr>
              <a:t>&gt;</a:t>
            </a:r>
          </a:p>
        </p:txBody>
      </p:sp>
    </p:spTree>
    <p:extLst>
      <p:ext uri="{BB962C8B-B14F-4D97-AF65-F5344CB8AC3E}">
        <p14:creationId xmlns:p14="http://schemas.microsoft.com/office/powerpoint/2010/main" val="511590019"/>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14295</TotalTime>
  <Words>2283</Words>
  <Application>Microsoft Office PowerPoint</Application>
  <PresentationFormat>Экран (16:9)</PresentationFormat>
  <Paragraphs>118</Paragraphs>
  <Slides>9</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3</vt:i4>
      </vt:variant>
      <vt:variant>
        <vt:lpstr>Заголовки слайдов</vt:lpstr>
      </vt:variant>
      <vt:variant>
        <vt:i4>9</vt:i4>
      </vt:variant>
    </vt:vector>
  </HeadingPairs>
  <TitlesOfParts>
    <vt:vector size="13" baseType="lpstr">
      <vt:lpstr>Arial</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578</cp:revision>
  <dcterms:created xsi:type="dcterms:W3CDTF">2014-10-05T21:41:36Z</dcterms:created>
  <dcterms:modified xsi:type="dcterms:W3CDTF">2021-10-13T08:07:00Z</dcterms:modified>
</cp:coreProperties>
</file>