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 id="2147483651" r:id="rId2"/>
    <p:sldMasterId id="2147483652" r:id="rId3"/>
  </p:sldMasterIdLst>
  <p:notesMasterIdLst>
    <p:notesMasterId r:id="rId29"/>
  </p:notesMasterIdLst>
  <p:handoutMasterIdLst>
    <p:handoutMasterId r:id="rId30"/>
  </p:handoutMasterIdLst>
  <p:sldIdLst>
    <p:sldId id="330" r:id="rId4"/>
    <p:sldId id="489" r:id="rId5"/>
    <p:sldId id="559" r:id="rId6"/>
    <p:sldId id="560" r:id="rId7"/>
    <p:sldId id="561" r:id="rId8"/>
    <p:sldId id="563" r:id="rId9"/>
    <p:sldId id="564" r:id="rId10"/>
    <p:sldId id="565" r:id="rId11"/>
    <p:sldId id="566" r:id="rId12"/>
    <p:sldId id="567" r:id="rId13"/>
    <p:sldId id="568" r:id="rId14"/>
    <p:sldId id="569" r:id="rId15"/>
    <p:sldId id="570" r:id="rId16"/>
    <p:sldId id="571" r:id="rId17"/>
    <p:sldId id="572" r:id="rId18"/>
    <p:sldId id="573" r:id="rId19"/>
    <p:sldId id="574" r:id="rId20"/>
    <p:sldId id="575" r:id="rId21"/>
    <p:sldId id="576" r:id="rId22"/>
    <p:sldId id="577" r:id="rId23"/>
    <p:sldId id="578" r:id="rId24"/>
    <p:sldId id="580" r:id="rId25"/>
    <p:sldId id="581" r:id="rId26"/>
    <p:sldId id="582" r:id="rId27"/>
    <p:sldId id="583" r:id="rId28"/>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CC3300"/>
    <a:srgbClr val="000099"/>
    <a:srgbClr val="E6AF00"/>
    <a:srgbClr val="ABDB77"/>
    <a:srgbClr val="FFCD2D"/>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p:cViewPr>
        <p:scale>
          <a:sx n="125" d="100"/>
          <a:sy n="125" d="100"/>
        </p:scale>
        <p:origin x="-254" y="58"/>
      </p:cViewPr>
      <p:guideLst>
        <p:guide orient="horz" pos="2160"/>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Hier</a:t>
            </a:r>
            <a:r>
              <a:rPr lang="en-US" dirty="0" smtClean="0"/>
              <a:t> </a:t>
            </a:r>
            <a:r>
              <a:rPr lang="en-US" dirty="0" err="1" smtClean="0"/>
              <a:t>klicken</a:t>
            </a:r>
            <a:r>
              <a:rPr lang="en-US" dirty="0" smtClean="0"/>
              <a:t>, um Master-</a:t>
            </a:r>
            <a:r>
              <a:rPr lang="en-US" dirty="0" err="1" smtClean="0"/>
              <a:t>Textformat</a:t>
            </a:r>
            <a:r>
              <a:rPr lang="en-US" dirty="0" smtClean="0"/>
              <a:t> </a:t>
            </a:r>
            <a:r>
              <a:rPr lang="en-US" dirty="0" err="1" smtClean="0"/>
              <a:t>zu</a:t>
            </a:r>
            <a:r>
              <a:rPr lang="en-US" dirty="0" smtClean="0"/>
              <a:t> </a:t>
            </a:r>
            <a:r>
              <a:rPr lang="en-US" dirty="0" err="1" smtClean="0"/>
              <a:t>bearbeiten</a:t>
            </a:r>
            <a:r>
              <a:rPr lang="en-US" dirty="0" smtClean="0"/>
              <a:t>.</a:t>
            </a:r>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411654" name="Text Box 6"/>
          <p:cNvSpPr txBox="1">
            <a:spLocks noChangeArrowheads="1"/>
          </p:cNvSpPr>
          <p:nvPr userDrawn="1"/>
        </p:nvSpPr>
        <p:spPr bwMode="auto">
          <a:xfrm>
            <a:off x="1146752" y="4702373"/>
            <a:ext cx="6822628" cy="461665"/>
          </a:xfrm>
          <a:prstGeom prst="rect">
            <a:avLst/>
          </a:prstGeom>
          <a:noFill/>
          <a:ln w="9525">
            <a:noFill/>
            <a:miter lim="800000"/>
            <a:headEnd/>
            <a:tailEnd/>
          </a:ln>
          <a:effectLst/>
        </p:spPr>
        <p:txBody>
          <a:bodyPr wrap="square">
            <a:spAutoFit/>
          </a:bodyPr>
          <a:lstStyle/>
          <a:p>
            <a:pPr algn="ctr"/>
            <a:r>
              <a:rPr lang="ru-RU" sz="1200" b="1" dirty="0" smtClean="0">
                <a:solidFill>
                  <a:srgbClr val="000099"/>
                </a:solidFill>
                <a:effectLst>
                  <a:outerShdw blurRad="38100" dist="38100" dir="2700000" algn="tl">
                    <a:srgbClr val="C0C0C0"/>
                  </a:outerShdw>
                </a:effectLst>
              </a:rPr>
              <a:t>Язык </a:t>
            </a:r>
            <a:r>
              <a:rPr lang="en-US" sz="1200" b="1" dirty="0" err="1" smtClean="0">
                <a:solidFill>
                  <a:srgbClr val="000099"/>
                </a:solidFill>
                <a:effectLst>
                  <a:outerShdw blurRad="38100" dist="38100" dir="2700000" algn="tl">
                    <a:srgbClr val="C0C0C0"/>
                  </a:outerShdw>
                </a:effectLst>
              </a:rPr>
              <a:t>XLink</a:t>
            </a:r>
            <a:r>
              <a:rPr lang="en-US" sz="1200" b="1" dirty="0" smtClean="0">
                <a:solidFill>
                  <a:srgbClr val="000099"/>
                </a:solidFill>
                <a:effectLst>
                  <a:outerShdw blurRad="38100" dist="38100" dir="2700000" algn="tl">
                    <a:srgbClr val="C0C0C0"/>
                  </a:outerShdw>
                </a:effectLst>
              </a:rPr>
              <a:t>. </a:t>
            </a:r>
            <a:r>
              <a:rPr lang="ru-RU" sz="1200" b="1" dirty="0" smtClean="0">
                <a:solidFill>
                  <a:srgbClr val="000099"/>
                </a:solidFill>
                <a:effectLst>
                  <a:outerShdw blurRad="38100" dist="38100" dir="2700000" algn="tl">
                    <a:srgbClr val="C0C0C0"/>
                  </a:outerShdw>
                </a:effectLst>
              </a:rPr>
              <a:t>Типы связующих элементов. Атрибуты</a:t>
            </a:r>
            <a:r>
              <a:rPr lang="en-US" sz="1200" b="1" dirty="0" smtClean="0">
                <a:solidFill>
                  <a:srgbClr val="000099"/>
                </a:solidFill>
                <a:effectLst>
                  <a:outerShdw blurRad="38100" dist="38100" dir="2700000" algn="tl">
                    <a:srgbClr val="C0C0C0"/>
                  </a:outerShdw>
                </a:effectLst>
              </a:rPr>
              <a:t>. </a:t>
            </a:r>
            <a:r>
              <a:rPr lang="ru-RU" sz="1200" b="1" dirty="0" smtClean="0">
                <a:solidFill>
                  <a:srgbClr val="000099"/>
                </a:solidFill>
                <a:effectLst>
                  <a:outerShdw blurRad="38100" dist="38100" dir="2700000" algn="tl">
                    <a:srgbClr val="C0C0C0"/>
                  </a:outerShdw>
                </a:effectLst>
              </a:rPr>
              <a:t>Глобальные атрибуты</a:t>
            </a:r>
            <a:r>
              <a:rPr lang="en-US" sz="1200" b="1" dirty="0" smtClean="0">
                <a:solidFill>
                  <a:srgbClr val="000099"/>
                </a:solidFill>
                <a:effectLst>
                  <a:outerShdw blurRad="38100" dist="38100" dir="2700000" algn="tl">
                    <a:srgbClr val="C0C0C0"/>
                  </a:outerShdw>
                </a:effectLst>
              </a:rPr>
              <a:t>. </a:t>
            </a:r>
            <a:r>
              <a:rPr lang="ru-RU" sz="1200" b="1" dirty="0" smtClean="0">
                <a:solidFill>
                  <a:srgbClr val="000099"/>
                </a:solidFill>
                <a:effectLst>
                  <a:outerShdw blurRad="38100" dist="38100" dir="2700000" algn="tl">
                    <a:srgbClr val="C0C0C0"/>
                  </a:outerShdw>
                </a:effectLst>
              </a:rPr>
              <a:t>Правила использования атрибутов</a:t>
            </a:r>
            <a:endParaRPr lang="ru-RU" sz="1200" b="1" dirty="0">
              <a:solidFill>
                <a:srgbClr val="000099"/>
              </a:solidFill>
              <a:effectLst>
                <a:outerShdw blurRad="38100" dist="38100" dir="2700000" algn="tl">
                  <a:srgbClr val="C0C0C0"/>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smtClean="0">
                <a:solidFill>
                  <a:srgbClr val="C00000"/>
                </a:solidFill>
              </a:rPr>
              <a:t>  / 25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Кубанский</a:t>
            </a:r>
            <a:r>
              <a:rPr lang="ru-RU" sz="1400" b="1" baseline="0" dirty="0" smtClean="0">
                <a:solidFill>
                  <a:srgbClr val="000099"/>
                </a:solidFill>
              </a:rPr>
              <a:t> государственный университет</a:t>
            </a:r>
            <a:endParaRPr lang="ru-RU" sz="1400" b="1" dirty="0" smtClean="0">
              <a:solidFill>
                <a:srgbClr val="000099"/>
              </a:solidFill>
            </a:endParaRPr>
          </a:p>
          <a:p>
            <a:pPr algn="ctr" eaLnBrk="0" hangingPunct="0"/>
            <a:r>
              <a:rPr lang="ru-RU" sz="1400" b="1" dirty="0" smtClean="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Факультет компьютерных</a:t>
            </a:r>
            <a:r>
              <a:rPr lang="ru-RU" sz="1400" b="1" baseline="0" dirty="0" smtClean="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smtClean="0">
                <a:solidFill>
                  <a:srgbClr val="000099"/>
                </a:solidFill>
                <a:effectLst>
                  <a:outerShdw blurRad="38100" dist="38100" dir="2700000" algn="tl">
                    <a:srgbClr val="C0C0C0"/>
                  </a:outerShdw>
                </a:effectLst>
              </a:rPr>
              <a:t>Лабораторная работа </a:t>
            </a:r>
            <a:r>
              <a:rPr lang="en-US" sz="2000" b="1" dirty="0" smtClean="0">
                <a:solidFill>
                  <a:srgbClr val="000099"/>
                </a:solidFill>
                <a:effectLst>
                  <a:outerShdw blurRad="38100" dist="38100" dir="2700000" algn="tl">
                    <a:srgbClr val="C0C0C0"/>
                  </a:outerShdw>
                </a:effectLst>
              </a:rPr>
              <a:t>7. </a:t>
            </a:r>
            <a:r>
              <a:rPr lang="ru-RU" sz="2000" b="1" dirty="0" smtClean="0">
                <a:solidFill>
                  <a:srgbClr val="000099"/>
                </a:solidFill>
                <a:effectLst>
                  <a:outerShdw blurRad="38100" dist="38100" dir="2700000" algn="tl">
                    <a:srgbClr val="C0C0C0"/>
                  </a:outerShdw>
                </a:effectLst>
              </a:rPr>
              <a:t>Язык </a:t>
            </a:r>
            <a:r>
              <a:rPr lang="en-US" sz="2000" b="1" dirty="0" err="1" smtClean="0">
                <a:solidFill>
                  <a:srgbClr val="000099"/>
                </a:solidFill>
                <a:effectLst>
                  <a:outerShdw blurRad="38100" dist="38100" dir="2700000" algn="tl">
                    <a:srgbClr val="C0C0C0"/>
                  </a:outerShdw>
                </a:effectLst>
              </a:rPr>
              <a:t>XLink</a:t>
            </a:r>
            <a:r>
              <a:rPr lang="en-US" sz="2000" b="1" dirty="0" smtClean="0">
                <a:solidFill>
                  <a:srgbClr val="000099"/>
                </a:solidFill>
                <a:effectLst>
                  <a:outerShdw blurRad="38100" dist="38100" dir="2700000" algn="tl">
                    <a:srgbClr val="C0C0C0"/>
                  </a:outerShdw>
                </a:effectLst>
              </a:rPr>
              <a:t>. </a:t>
            </a:r>
            <a:r>
              <a:rPr lang="ru-RU" sz="2000" b="1" dirty="0" smtClean="0">
                <a:solidFill>
                  <a:srgbClr val="000099"/>
                </a:solidFill>
                <a:effectLst>
                  <a:outerShdw blurRad="38100" dist="38100" dir="2700000" algn="tl">
                    <a:srgbClr val="C0C0C0"/>
                  </a:outerShdw>
                </a:effectLst>
              </a:rPr>
              <a:t>Типы </a:t>
            </a:r>
            <a:r>
              <a:rPr lang="ru-RU" sz="2000" b="1" dirty="0">
                <a:solidFill>
                  <a:srgbClr val="000099"/>
                </a:solidFill>
                <a:effectLst>
                  <a:outerShdw blurRad="38100" dist="38100" dir="2700000" algn="tl">
                    <a:srgbClr val="C0C0C0"/>
                  </a:outerShdw>
                </a:effectLst>
              </a:rPr>
              <a:t>связующих элементов. </a:t>
            </a:r>
            <a:r>
              <a:rPr lang="ru-RU" sz="2000" b="1" dirty="0" smtClean="0">
                <a:solidFill>
                  <a:srgbClr val="000099"/>
                </a:solidFill>
                <a:effectLst>
                  <a:outerShdw blurRad="38100" dist="38100" dir="2700000" algn="tl">
                    <a:srgbClr val="C0C0C0"/>
                  </a:outerShdw>
                </a:effectLst>
              </a:rPr>
              <a:t>Атрибуты</a:t>
            </a:r>
            <a:r>
              <a:rPr lang="en-US" sz="2000" b="1" dirty="0" smtClean="0">
                <a:solidFill>
                  <a:srgbClr val="000099"/>
                </a:solidFill>
                <a:effectLst>
                  <a:outerShdw blurRad="38100" dist="38100" dir="2700000" algn="tl">
                    <a:srgbClr val="C0C0C0"/>
                  </a:outerShdw>
                </a:effectLst>
              </a:rPr>
              <a:t>. </a:t>
            </a:r>
            <a:r>
              <a:rPr lang="ru-RU" sz="2000" b="1" dirty="0" smtClean="0">
                <a:solidFill>
                  <a:srgbClr val="000099"/>
                </a:solidFill>
                <a:effectLst>
                  <a:outerShdw blurRad="38100" dist="38100" dir="2700000" algn="tl">
                    <a:srgbClr val="C0C0C0"/>
                  </a:outerShdw>
                </a:effectLst>
              </a:rPr>
              <a:t>Глобальные атрибуты</a:t>
            </a:r>
            <a:r>
              <a:rPr lang="en-US" sz="2000" b="1" dirty="0" smtClean="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Правила использования </a:t>
            </a:r>
            <a:r>
              <a:rPr lang="ru-RU" sz="2000" b="1" dirty="0" smtClean="0">
                <a:solidFill>
                  <a:srgbClr val="000099"/>
                </a:solidFill>
                <a:effectLst>
                  <a:outerShdw blurRad="38100" dist="38100" dir="2700000" algn="tl">
                    <a:srgbClr val="C0C0C0"/>
                  </a:outerShdw>
                </a:effectLst>
              </a:rPr>
              <a:t>атрибутов</a:t>
            </a:r>
            <a:endParaRPr lang="ru-RU" sz="2000" b="1" dirty="0">
              <a:solidFill>
                <a:srgbClr val="000099"/>
              </a:solidFill>
              <a:effectLst>
                <a:outerShdw blurRad="38100" dist="38100" dir="2700000" algn="tl">
                  <a:srgbClr val="C0C0C0"/>
                </a:outerShdw>
              </a:effectLst>
            </a:endParaRPr>
          </a:p>
          <a:p>
            <a:pPr algn="ctr"/>
            <a:endParaRPr lang="ru-RU" sz="2000" b="1" dirty="0" smtClean="0">
              <a:solidFill>
                <a:srgbClr val="000099"/>
              </a:solidFill>
              <a:effectLst>
                <a:outerShdw blurRad="38100" dist="38100" dir="2700000" algn="tl">
                  <a:srgbClr val="C0C0C0"/>
                </a:outerShdw>
              </a:effectLst>
            </a:endParaRPr>
          </a:p>
          <a:p>
            <a:pPr algn="ctr"/>
            <a:r>
              <a:rPr lang="ru-RU" sz="2000" b="1" dirty="0" smtClean="0">
                <a:solidFill>
                  <a:srgbClr val="000099"/>
                </a:solidFill>
                <a:effectLst>
                  <a:outerShdw blurRad="38100" dist="38100" dir="2700000" algn="tl">
                    <a:srgbClr val="C0C0C0"/>
                  </a:outerShdw>
                </a:effectLst>
              </a:rPr>
              <a:t>Евдокимов </a:t>
            </a:r>
            <a:r>
              <a:rPr lang="ru-RU" sz="2000" b="1" dirty="0">
                <a:solidFill>
                  <a:srgbClr val="000099"/>
                </a:solidFill>
                <a:effectLst>
                  <a:outerShdw blurRad="38100" dist="38100" dir="2700000" algn="tl">
                    <a:srgbClr val="C0C0C0"/>
                  </a:outerShdw>
                </a:effectLst>
              </a:rPr>
              <a:t>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01.03.02 </a:t>
            </a:r>
            <a:r>
              <a:rPr lang="ru-RU" b="1" dirty="0" smtClean="0">
                <a:solidFill>
                  <a:srgbClr val="000099"/>
                </a:solidFill>
                <a:effectLst>
                  <a:outerShdw blurRad="38100" dist="38100" dir="2700000" algn="tl">
                    <a:srgbClr val="C0C0C0"/>
                  </a:outerShdw>
                </a:effectLst>
              </a:rPr>
              <a:t>– </a:t>
            </a:r>
            <a:r>
              <a:rPr lang="ru-RU" b="1" dirty="0">
                <a:solidFill>
                  <a:srgbClr val="000099"/>
                </a:solidFill>
                <a:effectLst>
                  <a:outerShdw blurRad="38100" dist="38100" dir="2700000" algn="tl">
                    <a:srgbClr val="C0C0C0"/>
                  </a:outerShdw>
                </a:effectLst>
              </a:rPr>
              <a:t>Прикладная математика и информатика</a:t>
            </a:r>
            <a:endParaRPr lang="ru-RU" b="1" dirty="0" smtClean="0">
              <a:solidFill>
                <a:srgbClr val="000099"/>
              </a:solidFill>
              <a:effectLst>
                <a:outerShdw blurRad="38100" dist="38100" dir="2700000" algn="tl">
                  <a:srgbClr val="C0C0C0"/>
                </a:outerShdw>
              </a:effectLst>
            </a:endParaRP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en-US" sz="3200" b="1" dirty="0" smtClean="0">
                <a:solidFill>
                  <a:srgbClr val="000099"/>
                </a:solidFill>
                <a:effectLst>
                  <a:outerShdw blurRad="38100" dist="38100" dir="2700000" algn="tl">
                    <a:srgbClr val="C0C0C0"/>
                  </a:outerShdw>
                </a:effectLst>
              </a:rPr>
              <a:t>XML</a:t>
            </a:r>
            <a:endParaRPr lang="ru-RU" sz="3200" b="1" dirty="0">
              <a:solidFill>
                <a:srgbClr val="000099"/>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Простые связи</a:t>
            </a:r>
            <a:endParaRPr lang="ru-RU" sz="2000" b="1" dirty="0">
              <a:solidFill>
                <a:srgbClr val="000099"/>
              </a:solidFill>
            </a:endParaRPr>
          </a:p>
        </p:txBody>
      </p:sp>
      <p:sp>
        <p:nvSpPr>
          <p:cNvPr id="5" name="Прямоугольник 4"/>
          <p:cNvSpPr/>
          <p:nvPr/>
        </p:nvSpPr>
        <p:spPr>
          <a:xfrm>
            <a:off x="0" y="461651"/>
            <a:ext cx="9144000" cy="4247317"/>
          </a:xfrm>
          <a:prstGeom prst="rect">
            <a:avLst/>
          </a:prstGeom>
        </p:spPr>
        <p:txBody>
          <a:bodyPr wrap="square">
            <a:spAutoFit/>
          </a:bodyPr>
          <a:lstStyle/>
          <a:p>
            <a:pPr algn="just">
              <a:lnSpc>
                <a:spcPct val="90000"/>
              </a:lnSpc>
            </a:pPr>
            <a:r>
              <a:rPr lang="ru-RU" sz="1200" dirty="0">
                <a:solidFill>
                  <a:srgbClr val="000099"/>
                </a:solidFill>
              </a:rPr>
              <a:t>Рассмотрим следующий пример</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&lt;COMPOSER </a:t>
            </a:r>
            <a:r>
              <a:rPr lang="ru-RU" sz="1200" b="1" dirty="0" err="1">
                <a:solidFill>
                  <a:srgbClr val="000099"/>
                </a:solidFill>
              </a:rPr>
              <a:t>xmlns:xlink</a:t>
            </a:r>
            <a:r>
              <a:rPr lang="ru-RU" sz="1200" dirty="0">
                <a:solidFill>
                  <a:srgbClr val="000099"/>
                </a:solidFill>
              </a:rPr>
              <a:t>="http://www.w3.org/1999/xlink"</a:t>
            </a:r>
          </a:p>
          <a:p>
            <a:pPr algn="just">
              <a:lnSpc>
                <a:spcPct val="90000"/>
              </a:lnSpc>
            </a:pPr>
            <a:r>
              <a:rPr lang="ru-RU" sz="1200" dirty="0">
                <a:solidFill>
                  <a:srgbClr val="000099"/>
                </a:solidFill>
              </a:rPr>
              <a:t>          </a:t>
            </a:r>
            <a:r>
              <a:rPr lang="ru-RU" sz="1200" b="1" dirty="0" err="1">
                <a:solidFill>
                  <a:srgbClr val="C00000"/>
                </a:solidFill>
              </a:rPr>
              <a:t>xlink:type</a:t>
            </a:r>
            <a:r>
              <a:rPr lang="ru-RU" sz="1200" dirty="0">
                <a:solidFill>
                  <a:srgbClr val="000099"/>
                </a:solidFill>
              </a:rPr>
              <a:t>=</a:t>
            </a:r>
            <a:r>
              <a:rPr lang="ru-RU" sz="1200" dirty="0">
                <a:solidFill>
                  <a:srgbClr val="009900"/>
                </a:solidFill>
              </a:rPr>
              <a:t>"</a:t>
            </a:r>
            <a:r>
              <a:rPr lang="ru-RU" sz="1200" dirty="0" err="1">
                <a:solidFill>
                  <a:srgbClr val="009900"/>
                </a:solidFill>
              </a:rPr>
              <a:t>simple</a:t>
            </a:r>
            <a:r>
              <a:rPr lang="ru-RU" sz="1200" dirty="0">
                <a:solidFill>
                  <a:srgbClr val="009900"/>
                </a:solidFill>
              </a:rPr>
              <a:t>"</a:t>
            </a:r>
          </a:p>
          <a:p>
            <a:pPr algn="just">
              <a:lnSpc>
                <a:spcPct val="90000"/>
              </a:lnSpc>
            </a:pPr>
            <a:r>
              <a:rPr lang="ru-RU" sz="1200" dirty="0">
                <a:solidFill>
                  <a:srgbClr val="000099"/>
                </a:solidFill>
              </a:rPr>
              <a:t>          </a:t>
            </a:r>
            <a:r>
              <a:rPr lang="ru-RU" sz="1200" b="1" dirty="0" err="1">
                <a:solidFill>
                  <a:srgbClr val="C00000"/>
                </a:solidFill>
              </a:rPr>
              <a:t>xlink:href</a:t>
            </a:r>
            <a:r>
              <a:rPr lang="ru-RU" sz="1200" dirty="0">
                <a:solidFill>
                  <a:srgbClr val="000099"/>
                </a:solidFill>
              </a:rPr>
              <a:t>="http://www.users.interport.net/~beand/"&gt;</a:t>
            </a:r>
          </a:p>
          <a:p>
            <a:pPr algn="just">
              <a:lnSpc>
                <a:spcPct val="90000"/>
              </a:lnSpc>
            </a:pPr>
            <a:r>
              <a:rPr lang="ru-RU" sz="1200" dirty="0">
                <a:solidFill>
                  <a:srgbClr val="000099"/>
                </a:solidFill>
              </a:rPr>
              <a:t>    </a:t>
            </a:r>
            <a:r>
              <a:rPr lang="ru-RU" sz="1200" dirty="0" err="1">
                <a:solidFill>
                  <a:srgbClr val="000099"/>
                </a:solidFill>
              </a:rPr>
              <a:t>Beth</a:t>
            </a:r>
            <a:r>
              <a:rPr lang="ru-RU" sz="1200" dirty="0">
                <a:solidFill>
                  <a:srgbClr val="000099"/>
                </a:solidFill>
              </a:rPr>
              <a:t> </a:t>
            </a:r>
            <a:r>
              <a:rPr lang="ru-RU" sz="1200" dirty="0" err="1">
                <a:solidFill>
                  <a:srgbClr val="000099"/>
                </a:solidFill>
              </a:rPr>
              <a:t>Anderson</a:t>
            </a:r>
            <a:endParaRPr lang="ru-RU" sz="1200" dirty="0">
              <a:solidFill>
                <a:srgbClr val="000099"/>
              </a:solidFill>
            </a:endParaRPr>
          </a:p>
          <a:p>
            <a:pPr algn="just">
              <a:lnSpc>
                <a:spcPct val="90000"/>
              </a:lnSpc>
            </a:pPr>
            <a:r>
              <a:rPr lang="ru-RU" sz="1200" dirty="0">
                <a:solidFill>
                  <a:srgbClr val="000099"/>
                </a:solidFill>
              </a:rPr>
              <a:t>&lt;/COMPOSER&gt;</a:t>
            </a:r>
          </a:p>
          <a:p>
            <a:pPr algn="just">
              <a:lnSpc>
                <a:spcPct val="90000"/>
              </a:lnSpc>
            </a:pPr>
            <a:r>
              <a:rPr lang="ru-RU" sz="1200" dirty="0">
                <a:solidFill>
                  <a:srgbClr val="000099"/>
                </a:solidFill>
              </a:rPr>
              <a:t>&lt;FOOTNOTE </a:t>
            </a:r>
            <a:r>
              <a:rPr lang="ru-RU" sz="1200" b="1" dirty="0" err="1">
                <a:solidFill>
                  <a:srgbClr val="000099"/>
                </a:solidFill>
              </a:rPr>
              <a:t>xmlns:xlink</a:t>
            </a:r>
            <a:r>
              <a:rPr lang="ru-RU" sz="1200" dirty="0">
                <a:solidFill>
                  <a:srgbClr val="000099"/>
                </a:solidFill>
              </a:rPr>
              <a:t>="http://www.w3.org/1999/xlink"</a:t>
            </a:r>
          </a:p>
          <a:p>
            <a:pPr algn="just">
              <a:lnSpc>
                <a:spcPct val="90000"/>
              </a:lnSpc>
            </a:pPr>
            <a:r>
              <a:rPr lang="ru-RU" sz="1200" dirty="0">
                <a:solidFill>
                  <a:srgbClr val="000099"/>
                </a:solidFill>
              </a:rPr>
              <a:t>          </a:t>
            </a:r>
            <a:r>
              <a:rPr lang="ru-RU" sz="1200" b="1" dirty="0" err="1">
                <a:solidFill>
                  <a:srgbClr val="C00000"/>
                </a:solidFill>
              </a:rPr>
              <a:t>xlink:type</a:t>
            </a:r>
            <a:r>
              <a:rPr lang="ru-RU" sz="1200" dirty="0">
                <a:solidFill>
                  <a:srgbClr val="000099"/>
                </a:solidFill>
              </a:rPr>
              <a:t>=</a:t>
            </a:r>
            <a:r>
              <a:rPr lang="ru-RU" sz="1200" dirty="0">
                <a:solidFill>
                  <a:srgbClr val="009900"/>
                </a:solidFill>
              </a:rPr>
              <a:t>"</a:t>
            </a:r>
            <a:r>
              <a:rPr lang="ru-RU" sz="1200" dirty="0" err="1">
                <a:solidFill>
                  <a:srgbClr val="009900"/>
                </a:solidFill>
              </a:rPr>
              <a:t>simple</a:t>
            </a:r>
            <a:r>
              <a:rPr lang="ru-RU" sz="1200" dirty="0">
                <a:solidFill>
                  <a:srgbClr val="009900"/>
                </a:solidFill>
              </a:rPr>
              <a:t>"</a:t>
            </a:r>
          </a:p>
          <a:p>
            <a:pPr algn="just">
              <a:lnSpc>
                <a:spcPct val="90000"/>
              </a:lnSpc>
            </a:pPr>
            <a:r>
              <a:rPr lang="ru-RU" sz="1200" dirty="0">
                <a:solidFill>
                  <a:srgbClr val="000099"/>
                </a:solidFill>
              </a:rPr>
              <a:t>          </a:t>
            </a:r>
            <a:r>
              <a:rPr lang="ru-RU" sz="1200" b="1" dirty="0" err="1">
                <a:solidFill>
                  <a:srgbClr val="C00000"/>
                </a:solidFill>
              </a:rPr>
              <a:t>xlink:href</a:t>
            </a:r>
            <a:r>
              <a:rPr lang="ru-RU" sz="1200" dirty="0">
                <a:solidFill>
                  <a:srgbClr val="000099"/>
                </a:solidFill>
              </a:rPr>
              <a:t>="footnote7.xml"&gt;7&lt;/FOOTNOTE&gt;</a:t>
            </a:r>
          </a:p>
          <a:p>
            <a:pPr algn="just">
              <a:lnSpc>
                <a:spcPct val="90000"/>
              </a:lnSpc>
            </a:pPr>
            <a:r>
              <a:rPr lang="ru-RU" sz="1200" dirty="0">
                <a:solidFill>
                  <a:srgbClr val="000099"/>
                </a:solidFill>
              </a:rPr>
              <a:t>&lt;IMAGE </a:t>
            </a:r>
            <a:r>
              <a:rPr lang="ru-RU" sz="1200" b="1" dirty="0" err="1">
                <a:solidFill>
                  <a:srgbClr val="000099"/>
                </a:solidFill>
              </a:rPr>
              <a:t>xmlns:xlink</a:t>
            </a:r>
            <a:r>
              <a:rPr lang="ru-RU" sz="1200" dirty="0">
                <a:solidFill>
                  <a:srgbClr val="000099"/>
                </a:solidFill>
              </a:rPr>
              <a:t>="http://www.w3.org/1999/xlink"</a:t>
            </a:r>
          </a:p>
          <a:p>
            <a:pPr algn="just">
              <a:lnSpc>
                <a:spcPct val="90000"/>
              </a:lnSpc>
            </a:pPr>
            <a:r>
              <a:rPr lang="ru-RU" sz="1200" dirty="0">
                <a:solidFill>
                  <a:srgbClr val="000099"/>
                </a:solidFill>
              </a:rPr>
              <a:t>       </a:t>
            </a:r>
            <a:r>
              <a:rPr lang="ru-RU" sz="1200" b="1" dirty="0" err="1">
                <a:solidFill>
                  <a:srgbClr val="C00000"/>
                </a:solidFill>
              </a:rPr>
              <a:t>xlink:type</a:t>
            </a:r>
            <a:r>
              <a:rPr lang="ru-RU" sz="1200" dirty="0">
                <a:solidFill>
                  <a:srgbClr val="000099"/>
                </a:solidFill>
              </a:rPr>
              <a:t>=</a:t>
            </a:r>
            <a:r>
              <a:rPr lang="ru-RU" sz="1200" dirty="0">
                <a:solidFill>
                  <a:srgbClr val="009900"/>
                </a:solidFill>
              </a:rPr>
              <a:t>"</a:t>
            </a:r>
            <a:r>
              <a:rPr lang="ru-RU" sz="1200" dirty="0" err="1">
                <a:solidFill>
                  <a:srgbClr val="009900"/>
                </a:solidFill>
              </a:rPr>
              <a:t>simple</a:t>
            </a:r>
            <a:r>
              <a:rPr lang="ru-RU" sz="1200" dirty="0">
                <a:solidFill>
                  <a:srgbClr val="009900"/>
                </a:solidFill>
              </a:rPr>
              <a:t>" </a:t>
            </a:r>
            <a:r>
              <a:rPr lang="ru-RU" sz="1200" b="1" dirty="0" err="1">
                <a:solidFill>
                  <a:srgbClr val="C00000"/>
                </a:solidFill>
              </a:rPr>
              <a:t>xlink:href</a:t>
            </a:r>
            <a:r>
              <a:rPr lang="ru-RU" sz="1200" dirty="0">
                <a:solidFill>
                  <a:srgbClr val="000099"/>
                </a:solidFill>
              </a:rPr>
              <a:t>=</a:t>
            </a:r>
            <a:r>
              <a:rPr lang="ru-RU" sz="1200" b="1" dirty="0">
                <a:solidFill>
                  <a:srgbClr val="7030A0"/>
                </a:solidFill>
              </a:rPr>
              <a:t>"logo.gif"</a:t>
            </a:r>
          </a:p>
          <a:p>
            <a:pPr algn="just">
              <a:lnSpc>
                <a:spcPct val="90000"/>
              </a:lnSpc>
            </a:pPr>
            <a:r>
              <a:rPr lang="ru-RU" sz="1200" dirty="0">
                <a:solidFill>
                  <a:srgbClr val="000099"/>
                </a:solidFill>
              </a:rPr>
              <a:t>       </a:t>
            </a:r>
            <a:r>
              <a:rPr lang="ru-RU" sz="1200" b="1" dirty="0" err="1">
                <a:solidFill>
                  <a:srgbClr val="0070C0"/>
                </a:solidFill>
              </a:rPr>
              <a:t>xlink:actuate</a:t>
            </a:r>
            <a:r>
              <a:rPr lang="ru-RU" sz="1200" dirty="0">
                <a:solidFill>
                  <a:srgbClr val="000099"/>
                </a:solidFill>
              </a:rPr>
              <a:t>=</a:t>
            </a:r>
            <a:r>
              <a:rPr lang="ru-RU" sz="1200" dirty="0">
                <a:solidFill>
                  <a:srgbClr val="009900"/>
                </a:solidFill>
              </a:rPr>
              <a:t>"</a:t>
            </a:r>
            <a:r>
              <a:rPr lang="ru-RU" sz="1200" dirty="0" err="1">
                <a:solidFill>
                  <a:srgbClr val="009900"/>
                </a:solidFill>
              </a:rPr>
              <a:t>onLoad</a:t>
            </a:r>
            <a:r>
              <a:rPr lang="ru-RU" sz="1200" dirty="0">
                <a:solidFill>
                  <a:srgbClr val="009900"/>
                </a:solidFill>
              </a:rPr>
              <a:t>"</a:t>
            </a:r>
            <a:r>
              <a:rPr lang="ru-RU" sz="1200" dirty="0">
                <a:solidFill>
                  <a:srgbClr val="000099"/>
                </a:solidFill>
              </a:rPr>
              <a:t> </a:t>
            </a:r>
            <a:r>
              <a:rPr lang="ru-RU" sz="1200" b="1" dirty="0" err="1">
                <a:solidFill>
                  <a:srgbClr val="0070C0"/>
                </a:solidFill>
              </a:rPr>
              <a:t>xlink:show</a:t>
            </a:r>
            <a:r>
              <a:rPr lang="ru-RU" sz="1200" dirty="0">
                <a:solidFill>
                  <a:srgbClr val="000099"/>
                </a:solidFill>
              </a:rPr>
              <a:t>=</a:t>
            </a:r>
            <a:r>
              <a:rPr lang="ru-RU" sz="1200" dirty="0">
                <a:solidFill>
                  <a:srgbClr val="009900"/>
                </a:solidFill>
              </a:rPr>
              <a:t>"</a:t>
            </a:r>
            <a:r>
              <a:rPr lang="ru-RU" sz="1200" dirty="0" err="1">
                <a:solidFill>
                  <a:srgbClr val="009900"/>
                </a:solidFill>
              </a:rPr>
              <a:t>embed</a:t>
            </a:r>
            <a:r>
              <a:rPr lang="ru-RU" sz="1200" dirty="0" smtClean="0">
                <a:solidFill>
                  <a:srgbClr val="009900"/>
                </a:solidFill>
              </a:rPr>
              <a:t>"</a:t>
            </a:r>
            <a:r>
              <a:rPr lang="ru-RU" sz="1200" dirty="0" smtClean="0">
                <a:solidFill>
                  <a:srgbClr val="000099"/>
                </a:solidFill>
              </a:rPr>
              <a:t>/&gt;</a:t>
            </a:r>
            <a:endParaRPr lang="ru-RU" sz="1200" dirty="0">
              <a:solidFill>
                <a:srgbClr val="000099"/>
              </a:solidFill>
            </a:endParaRPr>
          </a:p>
          <a:p>
            <a:pPr algn="just">
              <a:lnSpc>
                <a:spcPct val="90000"/>
              </a:lnSpc>
            </a:pPr>
            <a:r>
              <a:rPr lang="ru-RU" sz="1200" dirty="0">
                <a:solidFill>
                  <a:srgbClr val="000099"/>
                </a:solidFill>
              </a:rPr>
              <a:t>В этом примере элементы имеют </a:t>
            </a:r>
            <a:r>
              <a:rPr lang="ru-RU" sz="1200" i="1" dirty="0">
                <a:solidFill>
                  <a:srgbClr val="000099"/>
                </a:solidFill>
              </a:rPr>
              <a:t>семантические имена</a:t>
            </a:r>
            <a:r>
              <a:rPr lang="ru-RU" sz="1200" dirty="0">
                <a:solidFill>
                  <a:srgbClr val="000099"/>
                </a:solidFill>
              </a:rPr>
              <a:t>, которые описывают их содержание</a:t>
            </a:r>
            <a:r>
              <a:rPr lang="ru-RU" sz="1200" u="sng" dirty="0">
                <a:solidFill>
                  <a:srgbClr val="000099"/>
                </a:solidFill>
              </a:rPr>
              <a:t>, а не то, как они себя ведут</a:t>
            </a:r>
            <a:r>
              <a:rPr lang="ru-RU" sz="1200" dirty="0">
                <a:solidFill>
                  <a:srgbClr val="000099"/>
                </a:solidFill>
              </a:rPr>
              <a:t>. Информация о том, что эти элементы - связи, присутствует в атрибутах, но не в именах элементов. Атрибуты же определяют поведение связывания</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В самом первом элементе COMPOSER атрибут </a:t>
            </a:r>
            <a:r>
              <a:rPr lang="ru-RU" sz="1200" dirty="0" err="1">
                <a:solidFill>
                  <a:srgbClr val="000099"/>
                </a:solidFill>
              </a:rPr>
              <a:t>xlink:href</a:t>
            </a:r>
            <a:r>
              <a:rPr lang="ru-RU" sz="1200" dirty="0">
                <a:solidFill>
                  <a:srgbClr val="000099"/>
                </a:solidFill>
              </a:rPr>
              <a:t> определяет адресат связи. Значение атрибута - абсолютный URL http://www.users.interport.net/~beand/. Этот связующий элемент описывает соединение элемента COMPOSER текущего документа, содержание которого "</a:t>
            </a:r>
            <a:r>
              <a:rPr lang="ru-RU" sz="1200" dirty="0" err="1">
                <a:solidFill>
                  <a:srgbClr val="000099"/>
                </a:solidFill>
              </a:rPr>
              <a:t>Beth</a:t>
            </a:r>
            <a:r>
              <a:rPr lang="ru-RU" sz="1200" dirty="0">
                <a:solidFill>
                  <a:srgbClr val="000099"/>
                </a:solidFill>
              </a:rPr>
              <a:t> </a:t>
            </a:r>
            <a:r>
              <a:rPr lang="ru-RU" sz="1200" dirty="0" err="1">
                <a:solidFill>
                  <a:srgbClr val="000099"/>
                </a:solidFill>
              </a:rPr>
              <a:t>Anderson</a:t>
            </a:r>
            <a:r>
              <a:rPr lang="ru-RU" sz="1200" dirty="0">
                <a:solidFill>
                  <a:srgbClr val="000099"/>
                </a:solidFill>
              </a:rPr>
              <a:t>", с удаленным документом в http://www.users.interport.net/~beand/. Если бы мы включили этот элемент в документ XML и загрузили его в </a:t>
            </a:r>
            <a:r>
              <a:rPr lang="ru-RU" sz="1200" dirty="0" err="1">
                <a:solidFill>
                  <a:srgbClr val="000099"/>
                </a:solidFill>
              </a:rPr>
              <a:t>Web</a:t>
            </a:r>
            <a:r>
              <a:rPr lang="ru-RU" sz="1200" dirty="0">
                <a:solidFill>
                  <a:srgbClr val="000099"/>
                </a:solidFill>
              </a:rPr>
              <a:t>-браузер, поддерживающий </a:t>
            </a:r>
            <a:r>
              <a:rPr lang="ru-RU" sz="1200" dirty="0" err="1">
                <a:solidFill>
                  <a:srgbClr val="000099"/>
                </a:solidFill>
              </a:rPr>
              <a:t>XLink</a:t>
            </a:r>
            <a:r>
              <a:rPr lang="ru-RU" sz="1200" dirty="0">
                <a:solidFill>
                  <a:srgbClr val="000099"/>
                </a:solidFill>
              </a:rPr>
              <a:t>, как, например, </a:t>
            </a:r>
            <a:r>
              <a:rPr lang="ru-RU" sz="1200" dirty="0" err="1">
                <a:solidFill>
                  <a:srgbClr val="000099"/>
                </a:solidFill>
              </a:rPr>
              <a:t>Mozilla</a:t>
            </a:r>
            <a:r>
              <a:rPr lang="ru-RU" sz="1200" dirty="0">
                <a:solidFill>
                  <a:srgbClr val="000099"/>
                </a:solidFill>
              </a:rPr>
              <a:t> </a:t>
            </a:r>
            <a:r>
              <a:rPr lang="ru-RU" sz="1200" dirty="0" err="1">
                <a:solidFill>
                  <a:srgbClr val="000099"/>
                </a:solidFill>
              </a:rPr>
              <a:t>or</a:t>
            </a:r>
            <a:r>
              <a:rPr lang="ru-RU" sz="1200" dirty="0">
                <a:solidFill>
                  <a:srgbClr val="000099"/>
                </a:solidFill>
              </a:rPr>
              <a:t> </a:t>
            </a:r>
            <a:r>
              <a:rPr lang="ru-RU" sz="1200" dirty="0" err="1">
                <a:solidFill>
                  <a:srgbClr val="000099"/>
                </a:solidFill>
              </a:rPr>
              <a:t>Netscape</a:t>
            </a:r>
            <a:r>
              <a:rPr lang="ru-RU" sz="1200" dirty="0">
                <a:solidFill>
                  <a:srgbClr val="000099"/>
                </a:solidFill>
              </a:rPr>
              <a:t> 6, браузер подчеркнул бы эту связь, окрасив ее в синий цвет, и при </a:t>
            </a:r>
            <a:r>
              <a:rPr lang="ru-RU" sz="1200" u="sng" dirty="0">
                <a:solidFill>
                  <a:srgbClr val="000099"/>
                </a:solidFill>
              </a:rPr>
              <a:t>нажатии на нее открыл страницу http://www.users.interport.net/~beand</a:t>
            </a:r>
            <a:r>
              <a:rPr lang="ru-RU" sz="1200" u="sng" dirty="0" smtClean="0">
                <a:solidFill>
                  <a:srgbClr val="000099"/>
                </a:solidFill>
              </a:rPr>
              <a:t>/.</a:t>
            </a:r>
            <a:endParaRPr lang="ru-RU" sz="1200" u="sng" dirty="0">
              <a:solidFill>
                <a:srgbClr val="000099"/>
              </a:solidFill>
            </a:endParaRPr>
          </a:p>
          <a:p>
            <a:pPr algn="just">
              <a:lnSpc>
                <a:spcPct val="90000"/>
              </a:lnSpc>
            </a:pPr>
            <a:r>
              <a:rPr lang="ru-RU" sz="1200" dirty="0">
                <a:solidFill>
                  <a:srgbClr val="000099"/>
                </a:solidFill>
              </a:rPr>
              <a:t>Однако, данную ссылку можно интерпретировать более абстрактно: </a:t>
            </a:r>
            <a:r>
              <a:rPr lang="ru-RU" sz="1200" u="sng" dirty="0">
                <a:solidFill>
                  <a:srgbClr val="000099"/>
                </a:solidFill>
              </a:rPr>
              <a:t>как просто определение однонаправленного соединения от одного ресурса, элемента COMPOSER, к другому ресурсу, </a:t>
            </a:r>
            <a:r>
              <a:rPr lang="ru-RU" sz="1200" u="sng" dirty="0" err="1">
                <a:solidFill>
                  <a:srgbClr val="000099"/>
                </a:solidFill>
              </a:rPr>
              <a:t>Web</a:t>
            </a:r>
            <a:r>
              <a:rPr lang="ru-RU" sz="1200" u="sng" dirty="0">
                <a:solidFill>
                  <a:srgbClr val="000099"/>
                </a:solidFill>
              </a:rPr>
              <a:t>-странице в http://www.users.interport.net/~beand/. </a:t>
            </a:r>
            <a:r>
              <a:rPr lang="ru-RU" sz="1200" dirty="0" smtClean="0">
                <a:solidFill>
                  <a:srgbClr val="000099"/>
                </a:solidFill>
              </a:rPr>
              <a:t>При </a:t>
            </a:r>
            <a:r>
              <a:rPr lang="ru-RU" sz="1200" dirty="0">
                <a:solidFill>
                  <a:srgbClr val="000099"/>
                </a:solidFill>
              </a:rPr>
              <a:t>этом оно на самом деле не подразумевает какой-либо особой семантики или поведения. Что эта абстрактная связь означает - решать приложению, которое читает этот документ.</a:t>
            </a:r>
          </a:p>
        </p:txBody>
      </p:sp>
    </p:spTree>
    <p:extLst>
      <p:ext uri="{BB962C8B-B14F-4D97-AF65-F5344CB8AC3E}">
        <p14:creationId xmlns:p14="http://schemas.microsoft.com/office/powerpoint/2010/main" val="216525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Простые связи</a:t>
            </a:r>
            <a:endParaRPr lang="ru-RU" sz="2000" b="1" dirty="0">
              <a:solidFill>
                <a:srgbClr val="000099"/>
              </a:solidFill>
            </a:endParaRPr>
          </a:p>
        </p:txBody>
      </p:sp>
      <p:sp>
        <p:nvSpPr>
          <p:cNvPr id="5" name="Прямоугольник 4"/>
          <p:cNvSpPr/>
          <p:nvPr/>
        </p:nvSpPr>
        <p:spPr>
          <a:xfrm>
            <a:off x="0" y="461651"/>
            <a:ext cx="9144000" cy="1588127"/>
          </a:xfrm>
          <a:prstGeom prst="rect">
            <a:avLst/>
          </a:prstGeom>
        </p:spPr>
        <p:txBody>
          <a:bodyPr wrap="square">
            <a:spAutoFit/>
          </a:bodyPr>
          <a:lstStyle/>
          <a:p>
            <a:pPr algn="just">
              <a:lnSpc>
                <a:spcPct val="90000"/>
              </a:lnSpc>
            </a:pPr>
            <a:r>
              <a:rPr lang="ru-RU" sz="1200" dirty="0">
                <a:solidFill>
                  <a:srgbClr val="000099"/>
                </a:solidFill>
              </a:rPr>
              <a:t>В элементе FOOTNOTE значение атрибута </a:t>
            </a:r>
            <a:r>
              <a:rPr lang="ru-RU" sz="1200" b="1" dirty="0" err="1">
                <a:solidFill>
                  <a:srgbClr val="C00000"/>
                </a:solidFill>
              </a:rPr>
              <a:t>xlink:href</a:t>
            </a:r>
            <a:r>
              <a:rPr lang="ru-RU" sz="1200" dirty="0">
                <a:solidFill>
                  <a:srgbClr val="000099"/>
                </a:solidFill>
              </a:rPr>
              <a:t> - </a:t>
            </a:r>
            <a:r>
              <a:rPr lang="ru-RU" sz="1200" dirty="0">
                <a:solidFill>
                  <a:srgbClr val="009900"/>
                </a:solidFill>
              </a:rPr>
              <a:t>это относительный URL footnote7.xml</a:t>
            </a:r>
            <a:r>
              <a:rPr lang="ru-RU" sz="1200" dirty="0">
                <a:solidFill>
                  <a:srgbClr val="000099"/>
                </a:solidFill>
              </a:rPr>
              <a:t>. Этот связующий элемент описывает соединение элемента FOOTNOTE текущего документа, содержание которого "7", с документом с именем footnote7.xml, </a:t>
            </a:r>
            <a:r>
              <a:rPr lang="ru-RU" sz="1200" i="1" dirty="0">
                <a:solidFill>
                  <a:srgbClr val="0070C0"/>
                </a:solidFill>
              </a:rPr>
              <a:t>находящемся на том же сервере, в том же каталоге</a:t>
            </a:r>
            <a:r>
              <a:rPr lang="ru-RU" sz="1200" dirty="0">
                <a:solidFill>
                  <a:srgbClr val="000099"/>
                </a:solidFill>
              </a:rPr>
              <a:t>, что и документ, в котором появляется эта связь.</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Наконец, в третьем элементе IMAGE значение атрибута </a:t>
            </a:r>
            <a:r>
              <a:rPr lang="ru-RU" sz="1200" b="1" dirty="0" err="1">
                <a:solidFill>
                  <a:srgbClr val="C00000"/>
                </a:solidFill>
              </a:rPr>
              <a:t>xlink:href</a:t>
            </a:r>
            <a:r>
              <a:rPr lang="ru-RU" sz="1200" dirty="0">
                <a:solidFill>
                  <a:srgbClr val="000099"/>
                </a:solidFill>
              </a:rPr>
              <a:t> - это относительный универсальный локатор ресурса logo.gif. И снова протокол, хост и каталог этого документа берется из протокола, хоста и каталога документа, в котором появляется эта связь. Однако, этот элемент требует немного отличного поведения. Вместо ожидания, пока пользователь активизирует связь, атрибут </a:t>
            </a:r>
            <a:r>
              <a:rPr lang="ru-RU" sz="1200" b="1" dirty="0" err="1">
                <a:solidFill>
                  <a:srgbClr val="C00000"/>
                </a:solidFill>
              </a:rPr>
              <a:t>xlink:actuate</a:t>
            </a:r>
            <a:r>
              <a:rPr lang="ru-RU" sz="1200" dirty="0">
                <a:solidFill>
                  <a:srgbClr val="000099"/>
                </a:solidFill>
              </a:rPr>
              <a:t> просит, чтобы </a:t>
            </a:r>
            <a:r>
              <a:rPr lang="ru-RU" sz="1200" u="sng" dirty="0">
                <a:solidFill>
                  <a:srgbClr val="000099"/>
                </a:solidFill>
              </a:rPr>
              <a:t>связь была активизирована автоматически</a:t>
            </a:r>
            <a:r>
              <a:rPr lang="ru-RU" sz="1200" dirty="0">
                <a:solidFill>
                  <a:srgbClr val="000099"/>
                </a:solidFill>
              </a:rPr>
              <a:t>, как только этот документ загрузится. Атрибут </a:t>
            </a:r>
            <a:r>
              <a:rPr lang="ru-RU" sz="1200" b="1" dirty="0" err="1">
                <a:solidFill>
                  <a:srgbClr val="C00000"/>
                </a:solidFill>
              </a:rPr>
              <a:t>xlink:show</a:t>
            </a:r>
            <a:r>
              <a:rPr lang="ru-RU" sz="1200" dirty="0">
                <a:solidFill>
                  <a:srgbClr val="000099"/>
                </a:solidFill>
              </a:rPr>
              <a:t> требует, чтобы </a:t>
            </a:r>
            <a:r>
              <a:rPr lang="ru-RU" sz="1200" u="sng" dirty="0">
                <a:solidFill>
                  <a:srgbClr val="000099"/>
                </a:solidFill>
              </a:rPr>
              <a:t>результат был встроен в текущий документ, а не заменял его</a:t>
            </a:r>
            <a:r>
              <a:rPr lang="ru-RU" sz="1200" u="sng" dirty="0" smtClean="0">
                <a:solidFill>
                  <a:srgbClr val="000099"/>
                </a:solidFill>
              </a:rPr>
              <a:t>.</a:t>
            </a:r>
            <a:endParaRPr lang="ru-RU" sz="1200" u="sng" dirty="0">
              <a:solidFill>
                <a:srgbClr val="000099"/>
              </a:solidFill>
            </a:endParaRPr>
          </a:p>
        </p:txBody>
      </p:sp>
    </p:spTree>
    <p:extLst>
      <p:ext uri="{BB962C8B-B14F-4D97-AF65-F5344CB8AC3E}">
        <p14:creationId xmlns:p14="http://schemas.microsoft.com/office/powerpoint/2010/main" val="1903261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Связи </a:t>
            </a:r>
            <a:r>
              <a:rPr lang="ru-RU" sz="2000" b="1" dirty="0" smtClean="0">
                <a:solidFill>
                  <a:srgbClr val="000099"/>
                </a:solidFill>
              </a:rPr>
              <a:t>поведения. </a:t>
            </a:r>
            <a:r>
              <a:rPr lang="en-US" sz="2000" b="1" dirty="0" err="1" smtClean="0">
                <a:solidFill>
                  <a:srgbClr val="000099"/>
                </a:solidFill>
              </a:rPr>
              <a:t>XLink:show</a:t>
            </a:r>
            <a:endParaRPr lang="ru-RU" sz="2000" b="1" dirty="0">
              <a:solidFill>
                <a:srgbClr val="000099"/>
              </a:solidFill>
            </a:endParaRPr>
          </a:p>
        </p:txBody>
      </p:sp>
      <p:sp>
        <p:nvSpPr>
          <p:cNvPr id="5" name="Прямоугольник 4"/>
          <p:cNvSpPr/>
          <p:nvPr/>
        </p:nvSpPr>
        <p:spPr>
          <a:xfrm>
            <a:off x="0" y="461651"/>
            <a:ext cx="9144000" cy="4081117"/>
          </a:xfrm>
          <a:prstGeom prst="rect">
            <a:avLst/>
          </a:prstGeom>
        </p:spPr>
        <p:txBody>
          <a:bodyPr wrap="square">
            <a:spAutoFit/>
          </a:bodyPr>
          <a:lstStyle/>
          <a:p>
            <a:pPr algn="just">
              <a:lnSpc>
                <a:spcPct val="90000"/>
              </a:lnSpc>
            </a:pPr>
            <a:r>
              <a:rPr lang="ru-RU" sz="1200" dirty="0">
                <a:solidFill>
                  <a:srgbClr val="000099"/>
                </a:solidFill>
              </a:rPr>
              <a:t>Как было сказано выше, связующие элементы могут включать два факультативных атрибута, которые предоставляют приложениям информацию о том, как связь ведет себя при активизации</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Атрибут </a:t>
            </a:r>
            <a:r>
              <a:rPr lang="ru-RU" sz="1200" b="1" dirty="0" err="1">
                <a:solidFill>
                  <a:srgbClr val="C00000"/>
                </a:solidFill>
              </a:rPr>
              <a:t>xlink:show</a:t>
            </a:r>
            <a:r>
              <a:rPr lang="ru-RU" sz="1200" dirty="0">
                <a:solidFill>
                  <a:srgbClr val="000099"/>
                </a:solidFill>
              </a:rPr>
              <a:t> рекомендует, как следует отображать содержание, когда связь активизирована, например, </a:t>
            </a:r>
            <a:r>
              <a:rPr lang="ru-RU" sz="1200" i="1" dirty="0">
                <a:solidFill>
                  <a:srgbClr val="000099"/>
                </a:solidFill>
              </a:rPr>
              <a:t>должно ли открываться </a:t>
            </a:r>
            <a:r>
              <a:rPr lang="ru-RU" sz="1200" i="1" dirty="0" smtClean="0">
                <a:solidFill>
                  <a:srgbClr val="000099"/>
                </a:solidFill>
              </a:rPr>
              <a:t>в </a:t>
            </a:r>
            <a:r>
              <a:rPr lang="ru-RU" sz="1200" i="1" dirty="0" smtClean="0">
                <a:solidFill>
                  <a:srgbClr val="000099"/>
                </a:solidFill>
              </a:rPr>
              <a:t>новое </a:t>
            </a:r>
            <a:r>
              <a:rPr lang="ru-RU" sz="1200" i="1" dirty="0">
                <a:solidFill>
                  <a:srgbClr val="000099"/>
                </a:solidFill>
              </a:rPr>
              <a:t>окно</a:t>
            </a:r>
            <a:r>
              <a:rPr lang="ru-RU" sz="1200" dirty="0">
                <a:solidFill>
                  <a:srgbClr val="000099"/>
                </a:solidFill>
              </a:rPr>
              <a:t>, чтобы показать адресуемое содержание, либо это </a:t>
            </a:r>
            <a:r>
              <a:rPr lang="ru-RU" sz="1200" i="1" dirty="0">
                <a:solidFill>
                  <a:srgbClr val="000099"/>
                </a:solidFill>
              </a:rPr>
              <a:t>содержание должно </a:t>
            </a:r>
            <a:r>
              <a:rPr lang="ru-RU" sz="1200" i="1" dirty="0" smtClean="0">
                <a:solidFill>
                  <a:srgbClr val="000099"/>
                </a:solidFill>
              </a:rPr>
              <a:t>загружаться </a:t>
            </a:r>
            <a:r>
              <a:rPr lang="ru-RU" sz="1200" i="1" dirty="0">
                <a:solidFill>
                  <a:srgbClr val="000099"/>
                </a:solidFill>
              </a:rPr>
              <a:t>непосредственно в текущее окно</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Атрибут </a:t>
            </a:r>
            <a:r>
              <a:rPr lang="ru-RU" sz="1200" b="1" dirty="0" err="1">
                <a:solidFill>
                  <a:srgbClr val="C00000"/>
                </a:solidFill>
              </a:rPr>
              <a:t>xlink:actuate</a:t>
            </a:r>
            <a:r>
              <a:rPr lang="ru-RU" sz="1200" b="1" dirty="0">
                <a:solidFill>
                  <a:srgbClr val="C00000"/>
                </a:solidFill>
              </a:rPr>
              <a:t> </a:t>
            </a:r>
            <a:r>
              <a:rPr lang="ru-RU" sz="1200" dirty="0">
                <a:solidFill>
                  <a:srgbClr val="000099"/>
                </a:solidFill>
              </a:rPr>
              <a:t>позволяет определить, </a:t>
            </a:r>
            <a:r>
              <a:rPr lang="ru-RU" sz="1200" u="sng" dirty="0">
                <a:solidFill>
                  <a:srgbClr val="000099"/>
                </a:solidFill>
              </a:rPr>
              <a:t>когда активизировать связь</a:t>
            </a:r>
            <a:r>
              <a:rPr lang="ru-RU" sz="1200" dirty="0">
                <a:solidFill>
                  <a:srgbClr val="000099"/>
                </a:solidFill>
              </a:rPr>
              <a:t>, например, </a:t>
            </a:r>
            <a:r>
              <a:rPr lang="ru-RU" sz="1200" i="1" dirty="0">
                <a:solidFill>
                  <a:srgbClr val="000099"/>
                </a:solidFill>
              </a:rPr>
              <a:t>сразу после загрузки документа </a:t>
            </a:r>
            <a:r>
              <a:rPr lang="ru-RU" sz="1200" b="1" dirty="0">
                <a:solidFill>
                  <a:srgbClr val="000099"/>
                </a:solidFill>
              </a:rPr>
              <a:t>или</a:t>
            </a:r>
            <a:r>
              <a:rPr lang="ru-RU" sz="1200" dirty="0">
                <a:solidFill>
                  <a:srgbClr val="000099"/>
                </a:solidFill>
              </a:rPr>
              <a:t> исключительно </a:t>
            </a:r>
            <a:r>
              <a:rPr lang="ru-RU" sz="1200" i="1" dirty="0">
                <a:solidFill>
                  <a:srgbClr val="000099"/>
                </a:solidFill>
              </a:rPr>
              <a:t>после запроса пользователя</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Важно отметить, что хотя указанные поведения являются независимыми от приложений, </a:t>
            </a:r>
            <a:r>
              <a:rPr lang="ru-RU" sz="1200" u="sng" dirty="0">
                <a:solidFill>
                  <a:srgbClr val="000099"/>
                </a:solidFill>
              </a:rPr>
              <a:t>программы могут игнорировать </a:t>
            </a:r>
            <a:r>
              <a:rPr lang="ru-RU" sz="1200" dirty="0">
                <a:solidFill>
                  <a:srgbClr val="000099"/>
                </a:solidFill>
              </a:rPr>
              <a:t>рекомендации этих атрибутов</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Атрибут </a:t>
            </a:r>
            <a:r>
              <a:rPr lang="ru-RU" sz="1200" b="1" dirty="0" err="1">
                <a:solidFill>
                  <a:srgbClr val="C00000"/>
                </a:solidFill>
              </a:rPr>
              <a:t>xlink:show</a:t>
            </a:r>
            <a:r>
              <a:rPr lang="ru-RU" sz="1200" b="1" dirty="0">
                <a:solidFill>
                  <a:srgbClr val="C00000"/>
                </a:solidFill>
              </a:rPr>
              <a:t> </a:t>
            </a:r>
            <a:r>
              <a:rPr lang="ru-RU" sz="1200" dirty="0">
                <a:solidFill>
                  <a:srgbClr val="000099"/>
                </a:solidFill>
              </a:rPr>
              <a:t>может принимать одно из следующих значений</a:t>
            </a:r>
            <a:r>
              <a:rPr lang="ru-RU" sz="1200" dirty="0" smtClean="0">
                <a:solidFill>
                  <a:srgbClr val="000099"/>
                </a:solidFill>
              </a:rPr>
              <a:t>:</a:t>
            </a:r>
            <a:endParaRPr lang="ru-RU" sz="1200" dirty="0">
              <a:solidFill>
                <a:srgbClr val="000099"/>
              </a:solidFill>
            </a:endParaRPr>
          </a:p>
          <a:p>
            <a:pPr marL="171450" indent="-171450" algn="just">
              <a:lnSpc>
                <a:spcPct val="90000"/>
              </a:lnSpc>
              <a:buFont typeface="Arial" pitchFamily="34" charset="0"/>
              <a:buChar char="•"/>
            </a:pPr>
            <a:r>
              <a:rPr lang="ru-RU" sz="1200" b="1" dirty="0" err="1">
                <a:solidFill>
                  <a:srgbClr val="009900"/>
                </a:solidFill>
              </a:rPr>
              <a:t>replace</a:t>
            </a:r>
            <a:r>
              <a:rPr lang="ru-RU" sz="1200" b="1" dirty="0">
                <a:solidFill>
                  <a:srgbClr val="009900"/>
                </a:solidFill>
              </a:rPr>
              <a:t>;</a:t>
            </a:r>
          </a:p>
          <a:p>
            <a:pPr marL="171450" indent="-171450" algn="just">
              <a:lnSpc>
                <a:spcPct val="90000"/>
              </a:lnSpc>
              <a:buFont typeface="Arial" pitchFamily="34" charset="0"/>
              <a:buChar char="•"/>
            </a:pPr>
            <a:r>
              <a:rPr lang="ru-RU" sz="1200" b="1" dirty="0" err="1">
                <a:solidFill>
                  <a:srgbClr val="009900"/>
                </a:solidFill>
              </a:rPr>
              <a:t>new</a:t>
            </a:r>
            <a:r>
              <a:rPr lang="ru-RU" sz="1200" b="1" dirty="0">
                <a:solidFill>
                  <a:srgbClr val="009900"/>
                </a:solidFill>
              </a:rPr>
              <a:t>;</a:t>
            </a:r>
          </a:p>
          <a:p>
            <a:pPr marL="171450" indent="-171450" algn="just">
              <a:lnSpc>
                <a:spcPct val="90000"/>
              </a:lnSpc>
              <a:buFont typeface="Arial" pitchFamily="34" charset="0"/>
              <a:buChar char="•"/>
            </a:pPr>
            <a:r>
              <a:rPr lang="ru-RU" sz="1200" b="1" dirty="0" err="1">
                <a:solidFill>
                  <a:srgbClr val="009900"/>
                </a:solidFill>
              </a:rPr>
              <a:t>embed</a:t>
            </a:r>
            <a:r>
              <a:rPr lang="ru-RU" sz="1200" b="1" dirty="0">
                <a:solidFill>
                  <a:srgbClr val="009900"/>
                </a:solidFill>
              </a:rPr>
              <a:t>;</a:t>
            </a:r>
          </a:p>
          <a:p>
            <a:pPr marL="171450" indent="-171450" algn="just">
              <a:lnSpc>
                <a:spcPct val="90000"/>
              </a:lnSpc>
              <a:buFont typeface="Arial" pitchFamily="34" charset="0"/>
              <a:buChar char="•"/>
            </a:pPr>
            <a:r>
              <a:rPr lang="ru-RU" sz="1200" b="1" dirty="0" err="1">
                <a:solidFill>
                  <a:srgbClr val="009900"/>
                </a:solidFill>
              </a:rPr>
              <a:t>other</a:t>
            </a:r>
            <a:r>
              <a:rPr lang="ru-RU" sz="1200" b="1" dirty="0">
                <a:solidFill>
                  <a:srgbClr val="009900"/>
                </a:solidFill>
              </a:rPr>
              <a:t>;</a:t>
            </a:r>
          </a:p>
          <a:p>
            <a:pPr marL="171450" indent="-171450" algn="just">
              <a:lnSpc>
                <a:spcPct val="90000"/>
              </a:lnSpc>
              <a:buFont typeface="Arial" pitchFamily="34" charset="0"/>
              <a:buChar char="•"/>
            </a:pPr>
            <a:r>
              <a:rPr lang="ru-RU" sz="1200" b="1" dirty="0" err="1">
                <a:solidFill>
                  <a:srgbClr val="009900"/>
                </a:solidFill>
              </a:rPr>
              <a:t>none</a:t>
            </a:r>
            <a:r>
              <a:rPr lang="ru-RU" sz="1200" b="1" dirty="0">
                <a:solidFill>
                  <a:srgbClr val="009900"/>
                </a:solidFill>
              </a:rPr>
              <a:t>.</a:t>
            </a:r>
          </a:p>
          <a:p>
            <a:pPr algn="just">
              <a:lnSpc>
                <a:spcPct val="90000"/>
              </a:lnSpc>
            </a:pPr>
            <a:r>
              <a:rPr lang="ru-RU" sz="1200" dirty="0">
                <a:solidFill>
                  <a:srgbClr val="000099"/>
                </a:solidFill>
              </a:rPr>
              <a:t>Если значение </a:t>
            </a:r>
            <a:r>
              <a:rPr lang="ru-RU" sz="1200" b="1" dirty="0" err="1">
                <a:solidFill>
                  <a:srgbClr val="C00000"/>
                </a:solidFill>
              </a:rPr>
              <a:t>xlink:show</a:t>
            </a:r>
            <a:r>
              <a:rPr lang="ru-RU" sz="1200" b="1" dirty="0">
                <a:solidFill>
                  <a:srgbClr val="C00000"/>
                </a:solidFill>
              </a:rPr>
              <a:t> </a:t>
            </a:r>
            <a:r>
              <a:rPr lang="ru-RU" sz="1200" dirty="0">
                <a:solidFill>
                  <a:srgbClr val="000099"/>
                </a:solidFill>
              </a:rPr>
              <a:t>равно </a:t>
            </a:r>
            <a:r>
              <a:rPr lang="ru-RU" sz="1200" b="1" dirty="0" err="1">
                <a:solidFill>
                  <a:srgbClr val="009900"/>
                </a:solidFill>
              </a:rPr>
              <a:t>replace</a:t>
            </a:r>
            <a:r>
              <a:rPr lang="ru-RU" sz="1200" dirty="0">
                <a:solidFill>
                  <a:srgbClr val="000099"/>
                </a:solidFill>
              </a:rPr>
              <a:t>, то при активизации связи (как правило, посредством щелчка мышкой по этой связи, по крайней мере, в GUI-браузерах) адресат связи </a:t>
            </a:r>
            <a:r>
              <a:rPr lang="ru-RU" sz="1200" b="1" dirty="0">
                <a:solidFill>
                  <a:srgbClr val="000099"/>
                </a:solidFill>
              </a:rPr>
              <a:t>заменяет</a:t>
            </a:r>
            <a:r>
              <a:rPr lang="ru-RU" sz="1200" dirty="0">
                <a:solidFill>
                  <a:srgbClr val="000099"/>
                </a:solidFill>
              </a:rPr>
              <a:t> текущий документ в том же самом окне. (Это поведение является </a:t>
            </a:r>
            <a:r>
              <a:rPr lang="ru-RU" sz="1200" u="sng" dirty="0">
                <a:solidFill>
                  <a:srgbClr val="000099"/>
                </a:solidFill>
              </a:rPr>
              <a:t>действием по умолчанию для связей HTML</a:t>
            </a:r>
            <a:r>
              <a:rPr lang="ru-RU" sz="1200" dirty="0">
                <a:solidFill>
                  <a:srgbClr val="000099"/>
                </a:solidFill>
              </a:rPr>
              <a:t>.) Например:</a:t>
            </a:r>
          </a:p>
          <a:p>
            <a:pPr algn="just">
              <a:lnSpc>
                <a:spcPct val="90000"/>
              </a:lnSpc>
            </a:pPr>
            <a:endParaRPr lang="ru-RU" sz="1200" dirty="0" smtClean="0">
              <a:solidFill>
                <a:srgbClr val="000099"/>
              </a:solidFill>
            </a:endParaRPr>
          </a:p>
          <a:p>
            <a:pPr algn="just">
              <a:lnSpc>
                <a:spcPct val="90000"/>
              </a:lnSpc>
            </a:pPr>
            <a:r>
              <a:rPr lang="en-US" sz="1200" dirty="0" smtClean="0">
                <a:solidFill>
                  <a:srgbClr val="000099"/>
                </a:solidFill>
              </a:rPr>
              <a:t>&lt;</a:t>
            </a:r>
            <a:r>
              <a:rPr lang="en-US" sz="1200" dirty="0">
                <a:solidFill>
                  <a:srgbClr val="000099"/>
                </a:solidFill>
              </a:rPr>
              <a:t>COMPOSER </a:t>
            </a:r>
            <a:r>
              <a:rPr lang="en-US" sz="1200" b="1" dirty="0" err="1">
                <a:solidFill>
                  <a:srgbClr val="C00000"/>
                </a:solidFill>
              </a:rPr>
              <a:t>xlink:type</a:t>
            </a:r>
            <a:r>
              <a:rPr lang="en-US" sz="1200" dirty="0">
                <a:solidFill>
                  <a:srgbClr val="000099"/>
                </a:solidFill>
              </a:rPr>
              <a:t>=</a:t>
            </a:r>
            <a:r>
              <a:rPr lang="en-US" sz="1200" dirty="0">
                <a:solidFill>
                  <a:srgbClr val="009900"/>
                </a:solidFill>
              </a:rPr>
              <a:t>"simple"</a:t>
            </a:r>
          </a:p>
          <a:p>
            <a:pPr algn="just">
              <a:lnSpc>
                <a:spcPct val="90000"/>
              </a:lnSpc>
            </a:pPr>
            <a:r>
              <a:rPr lang="en-US" sz="1200" dirty="0">
                <a:solidFill>
                  <a:srgbClr val="000099"/>
                </a:solidFill>
              </a:rPr>
              <a:t>          </a:t>
            </a:r>
            <a:r>
              <a:rPr lang="en-US" sz="1200" b="1" dirty="0" err="1">
                <a:solidFill>
                  <a:srgbClr val="C00000"/>
                </a:solidFill>
              </a:rPr>
              <a:t>xlink:show</a:t>
            </a:r>
            <a:r>
              <a:rPr lang="en-US" sz="1200" dirty="0">
                <a:solidFill>
                  <a:srgbClr val="000099"/>
                </a:solidFill>
              </a:rPr>
              <a:t>=</a:t>
            </a:r>
            <a:r>
              <a:rPr lang="en-US" sz="1200" dirty="0">
                <a:solidFill>
                  <a:srgbClr val="009900"/>
                </a:solidFill>
              </a:rPr>
              <a:t>"replace"</a:t>
            </a:r>
          </a:p>
          <a:p>
            <a:pPr algn="just">
              <a:lnSpc>
                <a:spcPct val="90000"/>
              </a:lnSpc>
            </a:pPr>
            <a:r>
              <a:rPr lang="en-US" sz="1200" dirty="0">
                <a:solidFill>
                  <a:srgbClr val="000099"/>
                </a:solidFill>
              </a:rPr>
              <a:t>          </a:t>
            </a:r>
            <a:r>
              <a:rPr lang="en-US" sz="1200" b="1" dirty="0" err="1">
                <a:solidFill>
                  <a:srgbClr val="C00000"/>
                </a:solidFill>
              </a:rPr>
              <a:t>xlink:href</a:t>
            </a:r>
            <a:r>
              <a:rPr lang="en-US" sz="1200" dirty="0">
                <a:solidFill>
                  <a:srgbClr val="000099"/>
                </a:solidFill>
              </a:rPr>
              <a:t>="http://www.users.interport.net/~beand/"&gt;</a:t>
            </a:r>
          </a:p>
          <a:p>
            <a:pPr algn="just">
              <a:lnSpc>
                <a:spcPct val="90000"/>
              </a:lnSpc>
            </a:pPr>
            <a:r>
              <a:rPr lang="en-US" sz="1200" dirty="0">
                <a:solidFill>
                  <a:srgbClr val="000099"/>
                </a:solidFill>
              </a:rPr>
              <a:t>    Beth Anderson</a:t>
            </a:r>
          </a:p>
          <a:p>
            <a:pPr algn="just">
              <a:lnSpc>
                <a:spcPct val="90000"/>
              </a:lnSpc>
            </a:pPr>
            <a:r>
              <a:rPr lang="en-US" sz="1200" dirty="0">
                <a:solidFill>
                  <a:srgbClr val="000099"/>
                </a:solidFill>
              </a:rPr>
              <a:t>&lt;/COMPOSER&gt;</a:t>
            </a:r>
            <a:endParaRPr lang="ru-RU" sz="1200" dirty="0">
              <a:solidFill>
                <a:srgbClr val="000099"/>
              </a:solidFill>
            </a:endParaRPr>
          </a:p>
        </p:txBody>
      </p:sp>
    </p:spTree>
    <p:extLst>
      <p:ext uri="{BB962C8B-B14F-4D97-AF65-F5344CB8AC3E}">
        <p14:creationId xmlns:p14="http://schemas.microsoft.com/office/powerpoint/2010/main" val="9152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Связи </a:t>
            </a:r>
            <a:r>
              <a:rPr lang="ru-RU" sz="2000" b="1" dirty="0" smtClean="0">
                <a:solidFill>
                  <a:srgbClr val="000099"/>
                </a:solidFill>
              </a:rPr>
              <a:t>поведения</a:t>
            </a:r>
            <a:r>
              <a:rPr lang="ru-RU" sz="2000" b="1" dirty="0">
                <a:solidFill>
                  <a:srgbClr val="000099"/>
                </a:solidFill>
              </a:rPr>
              <a:t>. </a:t>
            </a:r>
            <a:r>
              <a:rPr lang="en-US" sz="2000" b="1" dirty="0" err="1" smtClean="0">
                <a:solidFill>
                  <a:srgbClr val="000099"/>
                </a:solidFill>
              </a:rPr>
              <a:t>XLink:show</a:t>
            </a:r>
            <a:endParaRPr lang="ru-RU" sz="2000" b="1" dirty="0">
              <a:solidFill>
                <a:srgbClr val="000099"/>
              </a:solidFill>
            </a:endParaRPr>
          </a:p>
        </p:txBody>
      </p:sp>
      <p:sp>
        <p:nvSpPr>
          <p:cNvPr id="5" name="Прямоугольник 4"/>
          <p:cNvSpPr/>
          <p:nvPr/>
        </p:nvSpPr>
        <p:spPr>
          <a:xfrm>
            <a:off x="0" y="461651"/>
            <a:ext cx="9144000" cy="2751522"/>
          </a:xfrm>
          <a:prstGeom prst="rect">
            <a:avLst/>
          </a:prstGeom>
        </p:spPr>
        <p:txBody>
          <a:bodyPr wrap="square">
            <a:spAutoFit/>
          </a:bodyPr>
          <a:lstStyle/>
          <a:p>
            <a:pPr algn="just">
              <a:lnSpc>
                <a:spcPct val="90000"/>
              </a:lnSpc>
            </a:pPr>
            <a:r>
              <a:rPr lang="ru-RU" sz="1200" dirty="0">
                <a:solidFill>
                  <a:srgbClr val="000099"/>
                </a:solidFill>
              </a:rPr>
              <a:t>Если значение </a:t>
            </a:r>
            <a:r>
              <a:rPr lang="ru-RU" sz="1200" b="1" dirty="0" err="1">
                <a:solidFill>
                  <a:srgbClr val="C00000"/>
                </a:solidFill>
              </a:rPr>
              <a:t>xlink:show</a:t>
            </a:r>
            <a:r>
              <a:rPr lang="ru-RU" sz="1200" dirty="0">
                <a:solidFill>
                  <a:srgbClr val="000099"/>
                </a:solidFill>
              </a:rPr>
              <a:t> равно </a:t>
            </a:r>
            <a:r>
              <a:rPr lang="ru-RU" sz="1200" dirty="0" err="1">
                <a:solidFill>
                  <a:srgbClr val="009900"/>
                </a:solidFill>
              </a:rPr>
              <a:t>new</a:t>
            </a:r>
            <a:r>
              <a:rPr lang="ru-RU" sz="1200" dirty="0">
                <a:solidFill>
                  <a:srgbClr val="000099"/>
                </a:solidFill>
              </a:rPr>
              <a:t>, то активизация связи </a:t>
            </a:r>
            <a:r>
              <a:rPr lang="ru-RU" sz="1200" u="sng" dirty="0">
                <a:solidFill>
                  <a:srgbClr val="000099"/>
                </a:solidFill>
              </a:rPr>
              <a:t>вызывает открытие нового окна</a:t>
            </a:r>
            <a:r>
              <a:rPr lang="ru-RU" sz="1200" dirty="0">
                <a:solidFill>
                  <a:srgbClr val="000099"/>
                </a:solidFill>
              </a:rPr>
              <a:t>, в котором отображается адресуемый ресурс. Это похоже на поведение связей HTML, когда атрибуту </a:t>
            </a:r>
            <a:r>
              <a:rPr lang="ru-RU" sz="1200" dirty="0" err="1">
                <a:solidFill>
                  <a:srgbClr val="000099"/>
                </a:solidFill>
              </a:rPr>
              <a:t>target</a:t>
            </a:r>
            <a:r>
              <a:rPr lang="ru-RU" sz="1200" dirty="0">
                <a:solidFill>
                  <a:srgbClr val="000099"/>
                </a:solidFill>
              </a:rPr>
              <a:t> присвоено значение </a:t>
            </a:r>
            <a:r>
              <a:rPr lang="ru-RU" sz="1200" dirty="0" err="1">
                <a:solidFill>
                  <a:srgbClr val="000099"/>
                </a:solidFill>
              </a:rPr>
              <a:t>blank</a:t>
            </a:r>
            <a:r>
              <a:rPr lang="ru-RU" sz="1200" dirty="0">
                <a:solidFill>
                  <a:srgbClr val="000099"/>
                </a:solidFill>
              </a:rPr>
              <a:t>. Например</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&lt;WEBSITE </a:t>
            </a:r>
            <a:r>
              <a:rPr lang="ru-RU" sz="1200" b="1"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a:t>
            </a:r>
          </a:p>
          <a:p>
            <a:pPr algn="just">
              <a:lnSpc>
                <a:spcPct val="90000"/>
              </a:lnSpc>
            </a:pPr>
            <a:r>
              <a:rPr lang="ru-RU" sz="1200" dirty="0">
                <a:solidFill>
                  <a:srgbClr val="000099"/>
                </a:solidFill>
              </a:rPr>
              <a:t>         </a:t>
            </a:r>
            <a:r>
              <a:rPr lang="ru-RU" sz="1200" b="1" dirty="0" err="1">
                <a:solidFill>
                  <a:srgbClr val="000099"/>
                </a:solidFill>
              </a:rPr>
              <a:t>xlink:show</a:t>
            </a:r>
            <a:r>
              <a:rPr lang="ru-RU" sz="1200" dirty="0">
                <a:solidFill>
                  <a:srgbClr val="000099"/>
                </a:solidFill>
              </a:rPr>
              <a:t>=</a:t>
            </a:r>
            <a:r>
              <a:rPr lang="ru-RU" sz="1200" dirty="0">
                <a:solidFill>
                  <a:srgbClr val="009900"/>
                </a:solidFill>
              </a:rPr>
              <a:t>"</a:t>
            </a:r>
            <a:r>
              <a:rPr lang="ru-RU" sz="1200" dirty="0" err="1">
                <a:solidFill>
                  <a:srgbClr val="009900"/>
                </a:solidFill>
              </a:rPr>
              <a:t>new</a:t>
            </a:r>
            <a:r>
              <a:rPr lang="ru-RU" sz="1200" dirty="0">
                <a:solidFill>
                  <a:srgbClr val="009900"/>
                </a:solidFill>
              </a:rPr>
              <a:t>"</a:t>
            </a:r>
          </a:p>
          <a:p>
            <a:pPr algn="just">
              <a:lnSpc>
                <a:spcPct val="90000"/>
              </a:lnSpc>
            </a:pPr>
            <a:r>
              <a:rPr lang="ru-RU" sz="1200" dirty="0">
                <a:solidFill>
                  <a:srgbClr val="000099"/>
                </a:solidFill>
              </a:rPr>
              <a:t>         </a:t>
            </a:r>
            <a:r>
              <a:rPr lang="ru-RU" sz="1200" b="1" dirty="0" err="1">
                <a:solidFill>
                  <a:srgbClr val="000099"/>
                </a:solidFill>
              </a:rPr>
              <a:t>xlink:href</a:t>
            </a:r>
            <a:r>
              <a:rPr lang="ru-RU" sz="1200" dirty="0">
                <a:solidFill>
                  <a:srgbClr val="000099"/>
                </a:solidFill>
              </a:rPr>
              <a:t>="http://www.quackwatch.com/"&gt;</a:t>
            </a:r>
          </a:p>
          <a:p>
            <a:pPr algn="just">
              <a:lnSpc>
                <a:spcPct val="90000"/>
              </a:lnSpc>
            </a:pPr>
            <a:r>
              <a:rPr lang="ru-RU" sz="1200" dirty="0">
                <a:solidFill>
                  <a:srgbClr val="000099"/>
                </a:solidFill>
              </a:rPr>
              <a:t>  </a:t>
            </a:r>
            <a:r>
              <a:rPr lang="ru-RU" sz="1200" dirty="0" err="1">
                <a:solidFill>
                  <a:srgbClr val="000099"/>
                </a:solidFill>
              </a:rPr>
              <a:t>Check</a:t>
            </a:r>
            <a:r>
              <a:rPr lang="ru-RU" sz="1200" dirty="0">
                <a:solidFill>
                  <a:srgbClr val="000099"/>
                </a:solidFill>
              </a:rPr>
              <a:t> </a:t>
            </a:r>
            <a:r>
              <a:rPr lang="ru-RU" sz="1200" dirty="0" err="1">
                <a:solidFill>
                  <a:srgbClr val="000099"/>
                </a:solidFill>
              </a:rPr>
              <a:t>this</a:t>
            </a:r>
            <a:r>
              <a:rPr lang="ru-RU" sz="1200" dirty="0">
                <a:solidFill>
                  <a:srgbClr val="000099"/>
                </a:solidFill>
              </a:rPr>
              <a:t> </a:t>
            </a:r>
            <a:r>
              <a:rPr lang="ru-RU" sz="1200" dirty="0" err="1">
                <a:solidFill>
                  <a:srgbClr val="000099"/>
                </a:solidFill>
              </a:rPr>
              <a:t>out</a:t>
            </a:r>
            <a:r>
              <a:rPr lang="ru-RU" sz="1200" dirty="0">
                <a:solidFill>
                  <a:srgbClr val="000099"/>
                </a:solidFill>
              </a:rPr>
              <a:t>, </a:t>
            </a:r>
            <a:r>
              <a:rPr lang="ru-RU" sz="1200" dirty="0" err="1">
                <a:solidFill>
                  <a:srgbClr val="000099"/>
                </a:solidFill>
              </a:rPr>
              <a:t>but</a:t>
            </a:r>
            <a:r>
              <a:rPr lang="ru-RU" sz="1200" dirty="0">
                <a:solidFill>
                  <a:srgbClr val="000099"/>
                </a:solidFill>
              </a:rPr>
              <a:t> </a:t>
            </a:r>
            <a:r>
              <a:rPr lang="ru-RU" sz="1200" dirty="0" err="1">
                <a:solidFill>
                  <a:srgbClr val="000099"/>
                </a:solidFill>
              </a:rPr>
              <a:t>don't</a:t>
            </a:r>
            <a:r>
              <a:rPr lang="ru-RU" sz="1200" dirty="0">
                <a:solidFill>
                  <a:srgbClr val="000099"/>
                </a:solidFill>
              </a:rPr>
              <a:t> </a:t>
            </a:r>
            <a:r>
              <a:rPr lang="ru-RU" sz="1200" dirty="0" err="1">
                <a:solidFill>
                  <a:srgbClr val="000099"/>
                </a:solidFill>
              </a:rPr>
              <a:t>leave</a:t>
            </a:r>
            <a:r>
              <a:rPr lang="ru-RU" sz="1200" dirty="0">
                <a:solidFill>
                  <a:srgbClr val="000099"/>
                </a:solidFill>
              </a:rPr>
              <a:t> </a:t>
            </a:r>
            <a:r>
              <a:rPr lang="ru-RU" sz="1200" dirty="0" err="1">
                <a:solidFill>
                  <a:srgbClr val="000099"/>
                </a:solidFill>
              </a:rPr>
              <a:t>our</a:t>
            </a:r>
            <a:r>
              <a:rPr lang="ru-RU" sz="1200" dirty="0">
                <a:solidFill>
                  <a:srgbClr val="000099"/>
                </a:solidFill>
              </a:rPr>
              <a:t> </a:t>
            </a:r>
            <a:r>
              <a:rPr lang="ru-RU" sz="1200" dirty="0" err="1">
                <a:solidFill>
                  <a:srgbClr val="000099"/>
                </a:solidFill>
              </a:rPr>
              <a:t>site</a:t>
            </a:r>
            <a:r>
              <a:rPr lang="ru-RU" sz="1200" dirty="0">
                <a:solidFill>
                  <a:srgbClr val="000099"/>
                </a:solidFill>
              </a:rPr>
              <a:t> </a:t>
            </a:r>
            <a:r>
              <a:rPr lang="ru-RU" sz="1200" dirty="0" err="1">
                <a:solidFill>
                  <a:srgbClr val="000099"/>
                </a:solidFill>
              </a:rPr>
              <a:t>completely</a:t>
            </a:r>
            <a:r>
              <a:rPr lang="ru-RU" sz="1200" dirty="0">
                <a:solidFill>
                  <a:srgbClr val="000099"/>
                </a:solidFill>
              </a:rPr>
              <a:t>!</a:t>
            </a:r>
          </a:p>
          <a:p>
            <a:pPr algn="just">
              <a:lnSpc>
                <a:spcPct val="90000"/>
              </a:lnSpc>
            </a:pPr>
            <a:r>
              <a:rPr lang="ru-RU" sz="1200" dirty="0">
                <a:solidFill>
                  <a:srgbClr val="000099"/>
                </a:solidFill>
              </a:rPr>
              <a:t>&lt;/WEBSITE</a:t>
            </a:r>
            <a:r>
              <a:rPr lang="ru-RU" sz="1200" dirty="0" smtClean="0">
                <a:solidFill>
                  <a:srgbClr val="000099"/>
                </a:solidFill>
              </a:rPr>
              <a:t>&gt;</a:t>
            </a:r>
            <a:endParaRPr lang="ru-RU" sz="1200" dirty="0">
              <a:solidFill>
                <a:srgbClr val="000099"/>
              </a:solidFill>
            </a:endParaRPr>
          </a:p>
          <a:p>
            <a:pPr algn="just">
              <a:lnSpc>
                <a:spcPct val="90000"/>
              </a:lnSpc>
            </a:pPr>
            <a:r>
              <a:rPr lang="ru-RU" sz="1200" dirty="0">
                <a:solidFill>
                  <a:srgbClr val="000099"/>
                </a:solidFill>
              </a:rPr>
              <a:t>Если значение </a:t>
            </a:r>
            <a:r>
              <a:rPr lang="ru-RU" sz="1200" b="1" dirty="0" err="1">
                <a:solidFill>
                  <a:srgbClr val="C00000"/>
                </a:solidFill>
              </a:rPr>
              <a:t>xlink:show</a:t>
            </a:r>
            <a:r>
              <a:rPr lang="ru-RU" sz="1200" dirty="0">
                <a:solidFill>
                  <a:srgbClr val="000099"/>
                </a:solidFill>
              </a:rPr>
              <a:t> равно </a:t>
            </a:r>
            <a:r>
              <a:rPr lang="ru-RU" sz="1200" dirty="0" err="1">
                <a:solidFill>
                  <a:srgbClr val="009900"/>
                </a:solidFill>
              </a:rPr>
              <a:t>embed</a:t>
            </a:r>
            <a:r>
              <a:rPr lang="ru-RU" sz="1200" dirty="0">
                <a:solidFill>
                  <a:srgbClr val="000099"/>
                </a:solidFill>
              </a:rPr>
              <a:t>, то при активизации связи </a:t>
            </a:r>
            <a:r>
              <a:rPr lang="ru-RU" sz="1200" u="sng" dirty="0">
                <a:solidFill>
                  <a:srgbClr val="000099"/>
                </a:solidFill>
              </a:rPr>
              <a:t>адресуемый ресурс вставляется в существующий документ</a:t>
            </a:r>
            <a:r>
              <a:rPr lang="ru-RU" sz="1200" dirty="0">
                <a:solidFill>
                  <a:srgbClr val="000099"/>
                </a:solidFill>
              </a:rPr>
              <a:t>. Что именно это означает - зависит от приложения. Обычно предполагается, что приложение должно каким-то образом изобразить связываемое содержание и показать его как часть заключительного документа. В качестве примера приведем фрагмент кода, в котором этот атрибут используется для того, чтобы указать, что изображение JPEG должно быть встроено в этот документ</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&lt;PHOTO </a:t>
            </a:r>
            <a:r>
              <a:rPr lang="ru-RU" sz="1200" b="1"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a:t>
            </a:r>
          </a:p>
          <a:p>
            <a:pPr algn="just">
              <a:lnSpc>
                <a:spcPct val="90000"/>
              </a:lnSpc>
            </a:pPr>
            <a:r>
              <a:rPr lang="ru-RU" sz="1200" dirty="0">
                <a:solidFill>
                  <a:srgbClr val="000099"/>
                </a:solidFill>
              </a:rPr>
              <a:t>       </a:t>
            </a:r>
            <a:r>
              <a:rPr lang="ru-RU" sz="1200" b="1" dirty="0" err="1">
                <a:solidFill>
                  <a:srgbClr val="000099"/>
                </a:solidFill>
              </a:rPr>
              <a:t>xlink:href</a:t>
            </a:r>
            <a:r>
              <a:rPr lang="ru-RU" sz="1200" dirty="0">
                <a:solidFill>
                  <a:srgbClr val="000099"/>
                </a:solidFill>
              </a:rPr>
              <a:t>="</a:t>
            </a:r>
            <a:r>
              <a:rPr lang="ru-RU" sz="1200" dirty="0" err="1">
                <a:solidFill>
                  <a:srgbClr val="000099"/>
                </a:solidFill>
              </a:rPr>
              <a:t>images</a:t>
            </a:r>
            <a:r>
              <a:rPr lang="ru-RU" sz="1200" dirty="0">
                <a:solidFill>
                  <a:srgbClr val="000099"/>
                </a:solidFill>
              </a:rPr>
              <a:t>/nypride.jpg"</a:t>
            </a:r>
          </a:p>
          <a:p>
            <a:pPr algn="just">
              <a:lnSpc>
                <a:spcPct val="90000"/>
              </a:lnSpc>
            </a:pPr>
            <a:r>
              <a:rPr lang="ru-RU" sz="1200" dirty="0">
                <a:solidFill>
                  <a:srgbClr val="000099"/>
                </a:solidFill>
              </a:rPr>
              <a:t>       </a:t>
            </a:r>
            <a:r>
              <a:rPr lang="ru-RU" sz="1200" b="1" dirty="0" err="1">
                <a:solidFill>
                  <a:srgbClr val="000099"/>
                </a:solidFill>
              </a:rPr>
              <a:t>xlink:show</a:t>
            </a:r>
            <a:r>
              <a:rPr lang="ru-RU" sz="1200" dirty="0">
                <a:solidFill>
                  <a:srgbClr val="000099"/>
                </a:solidFill>
              </a:rPr>
              <a:t>="</a:t>
            </a:r>
            <a:r>
              <a:rPr lang="ru-RU" sz="1200" dirty="0" err="1">
                <a:solidFill>
                  <a:srgbClr val="000099"/>
                </a:solidFill>
              </a:rPr>
              <a:t>embed</a:t>
            </a:r>
            <a:r>
              <a:rPr lang="ru-RU" sz="1200" dirty="0">
                <a:solidFill>
                  <a:srgbClr val="000099"/>
                </a:solidFill>
              </a:rPr>
              <a:t>"</a:t>
            </a:r>
          </a:p>
          <a:p>
            <a:pPr algn="just">
              <a:lnSpc>
                <a:spcPct val="90000"/>
              </a:lnSpc>
            </a:pPr>
            <a:r>
              <a:rPr lang="ru-RU" sz="1200" dirty="0">
                <a:solidFill>
                  <a:srgbClr val="000099"/>
                </a:solidFill>
              </a:rPr>
              <a:t>       ALT="</a:t>
            </a:r>
            <a:r>
              <a:rPr lang="ru-RU" sz="1200" dirty="0" err="1">
                <a:solidFill>
                  <a:srgbClr val="000099"/>
                </a:solidFill>
              </a:rPr>
              <a:t>Marchers</a:t>
            </a:r>
            <a:r>
              <a:rPr lang="ru-RU" sz="1200" dirty="0">
                <a:solidFill>
                  <a:srgbClr val="000099"/>
                </a:solidFill>
              </a:rPr>
              <a:t> </a:t>
            </a:r>
            <a:r>
              <a:rPr lang="ru-RU" sz="1200" dirty="0" err="1">
                <a:solidFill>
                  <a:srgbClr val="000099"/>
                </a:solidFill>
              </a:rPr>
              <a:t>on</a:t>
            </a:r>
            <a:r>
              <a:rPr lang="ru-RU" sz="1200" dirty="0">
                <a:solidFill>
                  <a:srgbClr val="000099"/>
                </a:solidFill>
              </a:rPr>
              <a:t> 5th </a:t>
            </a:r>
            <a:r>
              <a:rPr lang="ru-RU" sz="1200" dirty="0" err="1">
                <a:solidFill>
                  <a:srgbClr val="000099"/>
                </a:solidFill>
              </a:rPr>
              <a:t>Avenue</a:t>
            </a:r>
            <a:r>
              <a:rPr lang="ru-RU" sz="1200" dirty="0">
                <a:solidFill>
                  <a:srgbClr val="000099"/>
                </a:solidFill>
              </a:rPr>
              <a:t>, </a:t>
            </a:r>
            <a:r>
              <a:rPr lang="ru-RU" sz="1200" dirty="0" err="1">
                <a:solidFill>
                  <a:srgbClr val="000099"/>
                </a:solidFill>
              </a:rPr>
              <a:t>June</a:t>
            </a:r>
            <a:r>
              <a:rPr lang="ru-RU" sz="1200" dirty="0">
                <a:solidFill>
                  <a:srgbClr val="000099"/>
                </a:solidFill>
              </a:rPr>
              <a:t> 2000</a:t>
            </a:r>
            <a:r>
              <a:rPr lang="ru-RU" sz="1200" dirty="0" smtClean="0">
                <a:solidFill>
                  <a:srgbClr val="000099"/>
                </a:solidFill>
              </a:rPr>
              <a:t>"/&gt;</a:t>
            </a:r>
            <a:endParaRPr lang="ru-RU" sz="1200" dirty="0">
              <a:solidFill>
                <a:srgbClr val="000099"/>
              </a:solidFill>
            </a:endParaRPr>
          </a:p>
        </p:txBody>
      </p:sp>
    </p:spTree>
    <p:extLst>
      <p:ext uri="{BB962C8B-B14F-4D97-AF65-F5344CB8AC3E}">
        <p14:creationId xmlns:p14="http://schemas.microsoft.com/office/powerpoint/2010/main" val="2855524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Связи </a:t>
            </a:r>
            <a:r>
              <a:rPr lang="ru-RU" sz="2000" b="1" dirty="0" smtClean="0">
                <a:solidFill>
                  <a:srgbClr val="000099"/>
                </a:solidFill>
              </a:rPr>
              <a:t>поведения</a:t>
            </a:r>
            <a:r>
              <a:rPr lang="ru-RU" sz="2000" b="1" dirty="0">
                <a:solidFill>
                  <a:srgbClr val="000099"/>
                </a:solidFill>
              </a:rPr>
              <a:t>. </a:t>
            </a:r>
            <a:r>
              <a:rPr lang="en-US" sz="2000" b="1" dirty="0" err="1" smtClean="0">
                <a:solidFill>
                  <a:srgbClr val="000099"/>
                </a:solidFill>
              </a:rPr>
              <a:t>XLink:show</a:t>
            </a:r>
            <a:endParaRPr lang="ru-RU" sz="2000" b="1" dirty="0">
              <a:solidFill>
                <a:srgbClr val="000099"/>
              </a:solidFill>
            </a:endParaRPr>
          </a:p>
        </p:txBody>
      </p:sp>
      <p:sp>
        <p:nvSpPr>
          <p:cNvPr id="5" name="Прямоугольник 4"/>
          <p:cNvSpPr/>
          <p:nvPr/>
        </p:nvSpPr>
        <p:spPr>
          <a:xfrm>
            <a:off x="0" y="461651"/>
            <a:ext cx="9144000" cy="3914918"/>
          </a:xfrm>
          <a:prstGeom prst="rect">
            <a:avLst/>
          </a:prstGeom>
        </p:spPr>
        <p:txBody>
          <a:bodyPr wrap="square">
            <a:spAutoFit/>
          </a:bodyPr>
          <a:lstStyle/>
          <a:p>
            <a:pPr algn="just">
              <a:lnSpc>
                <a:spcPct val="90000"/>
              </a:lnSpc>
            </a:pPr>
            <a:r>
              <a:rPr lang="ru-RU" sz="1200" dirty="0">
                <a:solidFill>
                  <a:srgbClr val="000099"/>
                </a:solidFill>
              </a:rPr>
              <a:t>Если значение </a:t>
            </a:r>
            <a:r>
              <a:rPr lang="ru-RU" sz="1200" b="1" dirty="0" err="1">
                <a:solidFill>
                  <a:srgbClr val="C00000"/>
                </a:solidFill>
              </a:rPr>
              <a:t>xlink:show</a:t>
            </a:r>
            <a:r>
              <a:rPr lang="ru-RU" sz="1200" dirty="0">
                <a:solidFill>
                  <a:srgbClr val="000099"/>
                </a:solidFill>
              </a:rPr>
              <a:t> равно </a:t>
            </a:r>
            <a:r>
              <a:rPr lang="ru-RU" sz="1200" dirty="0" err="1">
                <a:solidFill>
                  <a:srgbClr val="009900"/>
                </a:solidFill>
              </a:rPr>
              <a:t>other</a:t>
            </a:r>
            <a:r>
              <a:rPr lang="ru-RU" sz="1200" dirty="0">
                <a:solidFill>
                  <a:srgbClr val="000099"/>
                </a:solidFill>
              </a:rPr>
              <a:t>, то предполагается, что приложение будет </a:t>
            </a:r>
            <a:r>
              <a:rPr lang="ru-RU" sz="1200" u="sng" dirty="0">
                <a:solidFill>
                  <a:srgbClr val="000099"/>
                </a:solidFill>
              </a:rPr>
              <a:t>искать другую разметку в документе, которая объяснит, что делать</a:t>
            </a:r>
            <a:r>
              <a:rPr lang="ru-RU" sz="1200" dirty="0">
                <a:solidFill>
                  <a:srgbClr val="000099"/>
                </a:solidFill>
              </a:rPr>
              <a:t>. Как правило, это могло бы использоваться, чтобы отдельное приложение XML использовало другие, отличные от </a:t>
            </a:r>
            <a:r>
              <a:rPr lang="ru-RU" sz="1200" dirty="0" err="1">
                <a:solidFill>
                  <a:srgbClr val="000099"/>
                </a:solidFill>
              </a:rPr>
              <a:t>XLink</a:t>
            </a:r>
            <a:r>
              <a:rPr lang="ru-RU" sz="1200" dirty="0">
                <a:solidFill>
                  <a:srgbClr val="000099"/>
                </a:solidFill>
              </a:rPr>
              <a:t> элементы для описания поведения связи. Например, у многих </a:t>
            </a:r>
            <a:r>
              <a:rPr lang="ru-RU" sz="1200" dirty="0" err="1">
                <a:solidFill>
                  <a:srgbClr val="000099"/>
                </a:solidFill>
              </a:rPr>
              <a:t>Web</a:t>
            </a:r>
            <a:r>
              <a:rPr lang="ru-RU" sz="1200" dirty="0">
                <a:solidFill>
                  <a:srgbClr val="000099"/>
                </a:solidFill>
              </a:rPr>
              <a:t>-страниц в заголовке находится элемент LINK, который указывает </a:t>
            </a:r>
            <a:r>
              <a:rPr lang="ru-RU" sz="1200" u="sng" dirty="0">
                <a:solidFill>
                  <a:srgbClr val="000099"/>
                </a:solidFill>
              </a:rPr>
              <a:t>таблицу стилей </a:t>
            </a:r>
            <a:r>
              <a:rPr lang="ru-RU" sz="1200" dirty="0">
                <a:solidFill>
                  <a:srgbClr val="000099"/>
                </a:solidFill>
              </a:rPr>
              <a:t>(</a:t>
            </a:r>
            <a:r>
              <a:rPr lang="ru-RU" sz="1200" dirty="0" err="1">
                <a:solidFill>
                  <a:srgbClr val="000099"/>
                </a:solidFill>
              </a:rPr>
              <a:t>style</a:t>
            </a:r>
            <a:r>
              <a:rPr lang="ru-RU" sz="1200" dirty="0">
                <a:solidFill>
                  <a:srgbClr val="000099"/>
                </a:solidFill>
              </a:rPr>
              <a:t> </a:t>
            </a:r>
            <a:r>
              <a:rPr lang="ru-RU" sz="1200" dirty="0" err="1">
                <a:solidFill>
                  <a:srgbClr val="000099"/>
                </a:solidFill>
              </a:rPr>
              <a:t>sheet</a:t>
            </a:r>
            <a:r>
              <a:rPr lang="ru-RU" sz="1200" dirty="0">
                <a:solidFill>
                  <a:srgbClr val="000099"/>
                </a:solidFill>
              </a:rPr>
              <a:t>) и может выглядеть следующим образом:</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&lt;LINK REL="</a:t>
            </a:r>
            <a:r>
              <a:rPr lang="ru-RU" sz="1200" dirty="0" err="1">
                <a:solidFill>
                  <a:srgbClr val="000099"/>
                </a:solidFill>
              </a:rPr>
              <a:t>stylesheet</a:t>
            </a:r>
            <a:r>
              <a:rPr lang="ru-RU" sz="1200" dirty="0">
                <a:solidFill>
                  <a:srgbClr val="000099"/>
                </a:solidFill>
              </a:rPr>
              <a:t>" TYPE="</a:t>
            </a:r>
            <a:r>
              <a:rPr lang="ru-RU" sz="1200" dirty="0" err="1">
                <a:solidFill>
                  <a:srgbClr val="000099"/>
                </a:solidFill>
              </a:rPr>
              <a:t>text</a:t>
            </a:r>
            <a:r>
              <a:rPr lang="ru-RU" sz="1200" dirty="0">
                <a:solidFill>
                  <a:srgbClr val="000099"/>
                </a:solidFill>
              </a:rPr>
              <a:t>/</a:t>
            </a:r>
            <a:r>
              <a:rPr lang="ru-RU" sz="1200" dirty="0" err="1">
                <a:solidFill>
                  <a:srgbClr val="000099"/>
                </a:solidFill>
              </a:rPr>
              <a:t>css</a:t>
            </a:r>
            <a:r>
              <a:rPr lang="ru-RU" sz="1200" dirty="0">
                <a:solidFill>
                  <a:srgbClr val="000099"/>
                </a:solidFill>
              </a:rPr>
              <a:t>"</a:t>
            </a:r>
          </a:p>
          <a:p>
            <a:pPr algn="just">
              <a:lnSpc>
                <a:spcPct val="90000"/>
              </a:lnSpc>
            </a:pPr>
            <a:r>
              <a:rPr lang="ru-RU" sz="1200" dirty="0">
                <a:solidFill>
                  <a:srgbClr val="000099"/>
                </a:solidFill>
              </a:rPr>
              <a:t>      HREF="http://www.w3.org/StyleSheets/TR/W3C-WD</a:t>
            </a:r>
            <a:r>
              <a:rPr lang="ru-RU" sz="1200" dirty="0" smtClean="0">
                <a:solidFill>
                  <a:srgbClr val="000099"/>
                </a:solidFill>
              </a:rPr>
              <a:t>"/&gt;</a:t>
            </a: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Это </a:t>
            </a:r>
            <a:r>
              <a:rPr lang="ru-RU" sz="1200" dirty="0">
                <a:solidFill>
                  <a:srgbClr val="000099"/>
                </a:solidFill>
              </a:rPr>
              <a:t>связь, но то, что находится в ее конце, не заменяет текущий документ, не встраивается в него и не отображается в новом окне. Для XML-документов вы могли бы условиться, что такое поведение предполагается всякий раз, как встречается элемент STYLESHEET. Поскольку это поведение не является ни одним из трех предопределённых поведений связей, необходимо присвоить </a:t>
            </a:r>
            <a:r>
              <a:rPr lang="ru-RU" sz="1200" b="1" dirty="0" err="1">
                <a:solidFill>
                  <a:srgbClr val="C00000"/>
                </a:solidFill>
              </a:rPr>
              <a:t>xlink:show</a:t>
            </a:r>
            <a:r>
              <a:rPr lang="ru-RU" sz="1200" dirty="0">
                <a:solidFill>
                  <a:srgbClr val="000099"/>
                </a:solidFill>
              </a:rPr>
              <a:t> значение </a:t>
            </a:r>
            <a:r>
              <a:rPr lang="ru-RU" sz="1200" dirty="0" err="1">
                <a:solidFill>
                  <a:srgbClr val="009900"/>
                </a:solidFill>
              </a:rPr>
              <a:t>other</a:t>
            </a:r>
            <a:r>
              <a:rPr lang="ru-RU" sz="1200" dirty="0">
                <a:solidFill>
                  <a:srgbClr val="000099"/>
                </a:solidFill>
              </a:rPr>
              <a:t>.</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&lt;STYLESHEET </a:t>
            </a:r>
            <a:r>
              <a:rPr lang="ru-RU" sz="1200" dirty="0" err="1">
                <a:solidFill>
                  <a:srgbClr val="000099"/>
                </a:solidFill>
              </a:rPr>
              <a:t>xlink:show</a:t>
            </a:r>
            <a:r>
              <a:rPr lang="ru-RU" sz="1200" dirty="0">
                <a:solidFill>
                  <a:srgbClr val="000099"/>
                </a:solidFill>
              </a:rPr>
              <a:t>="</a:t>
            </a:r>
            <a:r>
              <a:rPr lang="ru-RU" sz="1200" dirty="0" err="1">
                <a:solidFill>
                  <a:srgbClr val="000099"/>
                </a:solidFill>
              </a:rPr>
              <a:t>other</a:t>
            </a:r>
            <a:r>
              <a:rPr lang="ru-RU" sz="1200" dirty="0">
                <a:solidFill>
                  <a:srgbClr val="000099"/>
                </a:solidFill>
              </a:rPr>
              <a:t>"  </a:t>
            </a:r>
          </a:p>
          <a:p>
            <a:pPr algn="just">
              <a:lnSpc>
                <a:spcPct val="90000"/>
              </a:lnSpc>
            </a:pPr>
            <a:r>
              <a:rPr lang="ru-RU" sz="1200" dirty="0">
                <a:solidFill>
                  <a:srgbClr val="000099"/>
                </a:solidFill>
              </a:rPr>
              <a:t>           </a:t>
            </a:r>
            <a:r>
              <a:rPr lang="ru-RU" sz="1200" dirty="0" err="1">
                <a:solidFill>
                  <a:srgbClr val="000099"/>
                </a:solidFill>
              </a:rPr>
              <a:t>xlink:href</a:t>
            </a:r>
            <a:r>
              <a:rPr lang="ru-RU" sz="1200" dirty="0">
                <a:solidFill>
                  <a:srgbClr val="000099"/>
                </a:solidFill>
              </a:rPr>
              <a:t>="http://www.w3.org/StyleSheets/TR/W3C-WD"/&gt;</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Наконец, атрибуту </a:t>
            </a:r>
            <a:r>
              <a:rPr lang="ru-RU" sz="1200" dirty="0" err="1">
                <a:solidFill>
                  <a:srgbClr val="000099"/>
                </a:solidFill>
              </a:rPr>
              <a:t>xlink:show</a:t>
            </a:r>
            <a:r>
              <a:rPr lang="ru-RU" sz="1200" dirty="0">
                <a:solidFill>
                  <a:srgbClr val="000099"/>
                </a:solidFill>
              </a:rPr>
              <a:t> может быть присвоено значение </a:t>
            </a:r>
            <a:r>
              <a:rPr lang="ru-RU" sz="1200" dirty="0" err="1">
                <a:solidFill>
                  <a:srgbClr val="000099"/>
                </a:solidFill>
              </a:rPr>
              <a:t>none</a:t>
            </a:r>
            <a:r>
              <a:rPr lang="ru-RU" sz="1200" dirty="0">
                <a:solidFill>
                  <a:srgbClr val="000099"/>
                </a:solidFill>
              </a:rPr>
              <a:t>, чтобы показать, что документ не содержит никакой информации, которая могла бы помочь приложению решить, что, если уж на то пошло, делать со связью. В этом случае все зависит только от приложения.</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Независимо от того, какое поведение атрибут </a:t>
            </a:r>
            <a:r>
              <a:rPr lang="ru-RU" sz="1200" dirty="0" err="1">
                <a:solidFill>
                  <a:srgbClr val="000099"/>
                </a:solidFill>
              </a:rPr>
              <a:t>xlink:show</a:t>
            </a:r>
            <a:r>
              <a:rPr lang="ru-RU" sz="1200" dirty="0">
                <a:solidFill>
                  <a:srgbClr val="000099"/>
                </a:solidFill>
              </a:rPr>
              <a:t> предлагает, браузер или иное приложение, читающее документ, при активизации связи может делать все, что угодно, в том числе и ничего. Например, браузер, у которого отключена автоматическая загрузка изображений, может решить проигнорировать </a:t>
            </a:r>
            <a:r>
              <a:rPr lang="ru-RU" sz="1200" dirty="0" err="1">
                <a:solidFill>
                  <a:srgbClr val="000099"/>
                </a:solidFill>
              </a:rPr>
              <a:t>xlink:show</a:t>
            </a:r>
            <a:r>
              <a:rPr lang="ru-RU" sz="1200" dirty="0">
                <a:solidFill>
                  <a:srgbClr val="000099"/>
                </a:solidFill>
              </a:rPr>
              <a:t>="</a:t>
            </a:r>
            <a:r>
              <a:rPr lang="ru-RU" sz="1200" dirty="0" err="1">
                <a:solidFill>
                  <a:srgbClr val="000099"/>
                </a:solidFill>
              </a:rPr>
              <a:t>embed</a:t>
            </a:r>
            <a:r>
              <a:rPr lang="ru-RU" sz="1200" dirty="0">
                <a:solidFill>
                  <a:srgbClr val="000099"/>
                </a:solidFill>
              </a:rPr>
              <a:t>".</a:t>
            </a:r>
          </a:p>
        </p:txBody>
      </p:sp>
    </p:spTree>
    <p:extLst>
      <p:ext uri="{BB962C8B-B14F-4D97-AF65-F5344CB8AC3E}">
        <p14:creationId xmlns:p14="http://schemas.microsoft.com/office/powerpoint/2010/main" val="2647090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Связи поведения. </a:t>
            </a:r>
            <a:r>
              <a:rPr lang="en-US" sz="2000" b="1" dirty="0" err="1" smtClean="0">
                <a:solidFill>
                  <a:srgbClr val="000099"/>
                </a:solidFill>
              </a:rPr>
              <a:t>XLink:actuate</a:t>
            </a:r>
            <a:endParaRPr lang="ru-RU" sz="2000" b="1" dirty="0">
              <a:solidFill>
                <a:srgbClr val="000099"/>
              </a:solidFill>
            </a:endParaRPr>
          </a:p>
        </p:txBody>
      </p:sp>
      <p:sp>
        <p:nvSpPr>
          <p:cNvPr id="5" name="Прямоугольник 4"/>
          <p:cNvSpPr/>
          <p:nvPr/>
        </p:nvSpPr>
        <p:spPr>
          <a:xfrm>
            <a:off x="0" y="461651"/>
            <a:ext cx="9144000" cy="3914918"/>
          </a:xfrm>
          <a:prstGeom prst="rect">
            <a:avLst/>
          </a:prstGeom>
        </p:spPr>
        <p:txBody>
          <a:bodyPr wrap="square">
            <a:spAutoFit/>
          </a:bodyPr>
          <a:lstStyle/>
          <a:p>
            <a:pPr algn="just">
              <a:lnSpc>
                <a:spcPct val="90000"/>
              </a:lnSpc>
            </a:pPr>
            <a:r>
              <a:rPr lang="ru-RU" sz="1200" dirty="0">
                <a:solidFill>
                  <a:srgbClr val="000099"/>
                </a:solidFill>
              </a:rPr>
              <a:t>Атрибут </a:t>
            </a:r>
            <a:r>
              <a:rPr lang="ru-RU" sz="1200" b="1" dirty="0" err="1">
                <a:solidFill>
                  <a:srgbClr val="C00000"/>
                </a:solidFill>
              </a:rPr>
              <a:t>xlink:actuate</a:t>
            </a:r>
            <a:r>
              <a:rPr lang="ru-RU" sz="1200" b="1" dirty="0">
                <a:solidFill>
                  <a:srgbClr val="C00000"/>
                </a:solidFill>
              </a:rPr>
              <a:t> </a:t>
            </a:r>
            <a:r>
              <a:rPr lang="ru-RU" sz="1200" dirty="0">
                <a:solidFill>
                  <a:srgbClr val="000099"/>
                </a:solidFill>
              </a:rPr>
              <a:t>может принимать одно из следующих значений</a:t>
            </a:r>
            <a:r>
              <a:rPr lang="ru-RU" sz="1200" dirty="0" smtClean="0">
                <a:solidFill>
                  <a:srgbClr val="000099"/>
                </a:solidFill>
              </a:rPr>
              <a:t>:</a:t>
            </a:r>
          </a:p>
          <a:p>
            <a:pPr algn="just">
              <a:lnSpc>
                <a:spcPct val="90000"/>
              </a:lnSpc>
            </a:pPr>
            <a:endParaRPr lang="ru-RU" sz="1200" dirty="0">
              <a:solidFill>
                <a:srgbClr val="000099"/>
              </a:solidFill>
            </a:endParaRPr>
          </a:p>
          <a:p>
            <a:pPr marL="171450" indent="-171450" algn="just">
              <a:lnSpc>
                <a:spcPct val="90000"/>
              </a:lnSpc>
              <a:buFont typeface="Arial" pitchFamily="34" charset="0"/>
              <a:buChar char="•"/>
            </a:pPr>
            <a:r>
              <a:rPr lang="ru-RU" sz="1200" b="1" dirty="0" err="1">
                <a:solidFill>
                  <a:srgbClr val="009900"/>
                </a:solidFill>
              </a:rPr>
              <a:t>onRequest</a:t>
            </a:r>
            <a:r>
              <a:rPr lang="ru-RU" sz="1200" b="1" dirty="0">
                <a:solidFill>
                  <a:srgbClr val="009900"/>
                </a:solidFill>
              </a:rPr>
              <a:t>;</a:t>
            </a:r>
          </a:p>
          <a:p>
            <a:pPr marL="171450" indent="-171450" algn="just">
              <a:lnSpc>
                <a:spcPct val="90000"/>
              </a:lnSpc>
              <a:buFont typeface="Arial" pitchFamily="34" charset="0"/>
              <a:buChar char="•"/>
            </a:pPr>
            <a:r>
              <a:rPr lang="ru-RU" sz="1200" b="1" dirty="0" err="1">
                <a:solidFill>
                  <a:srgbClr val="009900"/>
                </a:solidFill>
              </a:rPr>
              <a:t>onLoad</a:t>
            </a:r>
            <a:r>
              <a:rPr lang="ru-RU" sz="1200" b="1" dirty="0">
                <a:solidFill>
                  <a:srgbClr val="009900"/>
                </a:solidFill>
              </a:rPr>
              <a:t>;</a:t>
            </a:r>
          </a:p>
          <a:p>
            <a:pPr marL="171450" indent="-171450" algn="just">
              <a:lnSpc>
                <a:spcPct val="90000"/>
              </a:lnSpc>
              <a:buFont typeface="Arial" pitchFamily="34" charset="0"/>
              <a:buChar char="•"/>
            </a:pPr>
            <a:r>
              <a:rPr lang="ru-RU" sz="1200" b="1" dirty="0" err="1">
                <a:solidFill>
                  <a:srgbClr val="009900"/>
                </a:solidFill>
              </a:rPr>
              <a:t>other</a:t>
            </a:r>
            <a:r>
              <a:rPr lang="ru-RU" sz="1200" b="1" dirty="0">
                <a:solidFill>
                  <a:srgbClr val="009900"/>
                </a:solidFill>
              </a:rPr>
              <a:t>;</a:t>
            </a:r>
          </a:p>
          <a:p>
            <a:pPr marL="171450" indent="-171450" algn="just">
              <a:lnSpc>
                <a:spcPct val="90000"/>
              </a:lnSpc>
              <a:buFont typeface="Arial" pitchFamily="34" charset="0"/>
              <a:buChar char="•"/>
            </a:pPr>
            <a:r>
              <a:rPr lang="ru-RU" sz="1200" b="1" dirty="0" err="1">
                <a:solidFill>
                  <a:srgbClr val="009900"/>
                </a:solidFill>
              </a:rPr>
              <a:t>none</a:t>
            </a:r>
            <a:r>
              <a:rPr lang="ru-RU" sz="1200" b="1" dirty="0">
                <a:solidFill>
                  <a:srgbClr val="009900"/>
                </a:solidFill>
              </a:rPr>
              <a:t>.</a:t>
            </a: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Значение </a:t>
            </a:r>
            <a:r>
              <a:rPr lang="ru-RU" sz="1200" b="1" dirty="0" err="1">
                <a:solidFill>
                  <a:srgbClr val="009900"/>
                </a:solidFill>
              </a:rPr>
              <a:t>onRequest</a:t>
            </a:r>
            <a:r>
              <a:rPr lang="ru-RU" sz="1200" dirty="0">
                <a:solidFill>
                  <a:srgbClr val="000099"/>
                </a:solidFill>
              </a:rPr>
              <a:t> указывает, что связь должна </a:t>
            </a:r>
            <a:r>
              <a:rPr lang="ru-RU" sz="1200" u="sng" dirty="0">
                <a:solidFill>
                  <a:srgbClr val="000099"/>
                </a:solidFill>
              </a:rPr>
              <a:t>обходиться только тогда, когда пользователь запросил ее и если он это сделал. </a:t>
            </a:r>
            <a:r>
              <a:rPr lang="ru-RU" sz="1200" dirty="0">
                <a:solidFill>
                  <a:srgbClr val="000099"/>
                </a:solidFill>
              </a:rPr>
              <a:t>(Это поведение обычной связи HTML.) Например, приведенная ниже связь выполняет переход в книжный магазин </a:t>
            </a:r>
            <a:r>
              <a:rPr lang="ru-RU" sz="1200" dirty="0" err="1">
                <a:solidFill>
                  <a:srgbClr val="000099"/>
                </a:solidFill>
              </a:rPr>
              <a:t>FatBrain</a:t>
            </a:r>
            <a:r>
              <a:rPr lang="ru-RU" sz="1200" dirty="0">
                <a:solidFill>
                  <a:srgbClr val="000099"/>
                </a:solidFill>
              </a:rPr>
              <a:t> только в том случае, если пользователь потребует это действие</a:t>
            </a:r>
            <a:r>
              <a:rPr lang="ru-RU" sz="1200" dirty="0" smtClean="0">
                <a:solidFill>
                  <a:srgbClr val="000099"/>
                </a:solidFill>
              </a:rPr>
              <a:t>:</a:t>
            </a:r>
            <a:endParaRPr lang="ru-RU" sz="1200" dirty="0">
              <a:solidFill>
                <a:srgbClr val="000099"/>
              </a:solidFill>
            </a:endParaRP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&lt;</a:t>
            </a:r>
            <a:r>
              <a:rPr lang="ru-RU" sz="1200" dirty="0">
                <a:solidFill>
                  <a:srgbClr val="000099"/>
                </a:solidFill>
              </a:rPr>
              <a:t>PURCHASE </a:t>
            </a:r>
            <a:r>
              <a:rPr lang="ru-RU" sz="1200"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 </a:t>
            </a:r>
            <a:r>
              <a:rPr lang="ru-RU" sz="1200" dirty="0" err="1">
                <a:solidFill>
                  <a:srgbClr val="000099"/>
                </a:solidFill>
              </a:rPr>
              <a:t>xlink:actuate</a:t>
            </a:r>
            <a:r>
              <a:rPr lang="ru-RU" sz="1200" dirty="0">
                <a:solidFill>
                  <a:srgbClr val="000099"/>
                </a:solidFill>
              </a:rPr>
              <a:t>="</a:t>
            </a:r>
            <a:r>
              <a:rPr lang="ru-RU" sz="1200" dirty="0" err="1">
                <a:solidFill>
                  <a:srgbClr val="000099"/>
                </a:solidFill>
              </a:rPr>
              <a:t>onRequest</a:t>
            </a:r>
            <a:r>
              <a:rPr lang="ru-RU" sz="1200" dirty="0">
                <a:solidFill>
                  <a:srgbClr val="000099"/>
                </a:solidFill>
              </a:rPr>
              <a:t>"</a:t>
            </a:r>
          </a:p>
          <a:p>
            <a:pPr algn="just">
              <a:lnSpc>
                <a:spcPct val="90000"/>
              </a:lnSpc>
            </a:pPr>
            <a:r>
              <a:rPr lang="ru-RU" sz="1200" dirty="0">
                <a:solidFill>
                  <a:srgbClr val="000099"/>
                </a:solidFill>
              </a:rPr>
              <a:t>          </a:t>
            </a:r>
            <a:r>
              <a:rPr lang="ru-RU" sz="1200" dirty="0" err="1">
                <a:solidFill>
                  <a:srgbClr val="000099"/>
                </a:solidFill>
              </a:rPr>
              <a:t>xlink:href</a:t>
            </a:r>
            <a:r>
              <a:rPr lang="ru-RU" sz="1200" dirty="0">
                <a:solidFill>
                  <a:srgbClr val="000099"/>
                </a:solidFill>
              </a:rPr>
              <a:t>="http://www.fatbrain.com/"&gt;</a:t>
            </a:r>
          </a:p>
          <a:p>
            <a:pPr algn="just">
              <a:lnSpc>
                <a:spcPct val="90000"/>
              </a:lnSpc>
            </a:pPr>
            <a:r>
              <a:rPr lang="ru-RU" sz="1200" dirty="0">
                <a:solidFill>
                  <a:srgbClr val="000099"/>
                </a:solidFill>
              </a:rPr>
              <a:t>  </a:t>
            </a:r>
            <a:r>
              <a:rPr lang="ru-RU" sz="1200" dirty="0" err="1">
                <a:solidFill>
                  <a:srgbClr val="000099"/>
                </a:solidFill>
              </a:rPr>
              <a:t>Buy</a:t>
            </a:r>
            <a:r>
              <a:rPr lang="ru-RU" sz="1200" dirty="0">
                <a:solidFill>
                  <a:srgbClr val="000099"/>
                </a:solidFill>
              </a:rPr>
              <a:t> </a:t>
            </a:r>
            <a:r>
              <a:rPr lang="ru-RU" sz="1200" dirty="0" err="1">
                <a:solidFill>
                  <a:srgbClr val="000099"/>
                </a:solidFill>
              </a:rPr>
              <a:t>from</a:t>
            </a:r>
            <a:r>
              <a:rPr lang="ru-RU" sz="1200" dirty="0">
                <a:solidFill>
                  <a:srgbClr val="000099"/>
                </a:solidFill>
              </a:rPr>
              <a:t> </a:t>
            </a:r>
            <a:r>
              <a:rPr lang="ru-RU" sz="1200" dirty="0" err="1">
                <a:solidFill>
                  <a:srgbClr val="000099"/>
                </a:solidFill>
              </a:rPr>
              <a:t>FatBrain</a:t>
            </a:r>
            <a:endParaRPr lang="ru-RU" sz="1200" dirty="0">
              <a:solidFill>
                <a:srgbClr val="000099"/>
              </a:solidFill>
            </a:endParaRPr>
          </a:p>
          <a:p>
            <a:pPr algn="just">
              <a:lnSpc>
                <a:spcPct val="90000"/>
              </a:lnSpc>
            </a:pPr>
            <a:r>
              <a:rPr lang="ru-RU" sz="1200" dirty="0" smtClean="0">
                <a:solidFill>
                  <a:srgbClr val="000099"/>
                </a:solidFill>
              </a:rPr>
              <a:t>&lt;/</a:t>
            </a:r>
            <a:r>
              <a:rPr lang="ru-RU" sz="1200" dirty="0">
                <a:solidFill>
                  <a:srgbClr val="000099"/>
                </a:solidFill>
              </a:rPr>
              <a:t>PURCHASE</a:t>
            </a:r>
            <a:r>
              <a:rPr lang="ru-RU" sz="1200" dirty="0" smtClean="0">
                <a:solidFill>
                  <a:srgbClr val="000099"/>
                </a:solidFill>
              </a:rPr>
              <a:t>&gt;</a:t>
            </a:r>
            <a:endParaRPr lang="ru-RU" sz="1200" dirty="0">
              <a:solidFill>
                <a:srgbClr val="000099"/>
              </a:solidFill>
            </a:endParaRP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С </a:t>
            </a:r>
            <a:r>
              <a:rPr lang="ru-RU" sz="1200" dirty="0">
                <a:solidFill>
                  <a:srgbClr val="000099"/>
                </a:solidFill>
              </a:rPr>
              <a:t>другой стороны, если атрибут </a:t>
            </a:r>
            <a:r>
              <a:rPr lang="ru-RU" sz="1200" b="1" dirty="0" err="1">
                <a:solidFill>
                  <a:srgbClr val="000099"/>
                </a:solidFill>
              </a:rPr>
              <a:t>xlink:actuate</a:t>
            </a:r>
            <a:r>
              <a:rPr lang="ru-RU" sz="1200" b="1" dirty="0">
                <a:solidFill>
                  <a:srgbClr val="000099"/>
                </a:solidFill>
              </a:rPr>
              <a:t> </a:t>
            </a:r>
            <a:r>
              <a:rPr lang="ru-RU" sz="1200" dirty="0">
                <a:solidFill>
                  <a:srgbClr val="000099"/>
                </a:solidFill>
              </a:rPr>
              <a:t>связующего элемента равен </a:t>
            </a:r>
            <a:r>
              <a:rPr lang="ru-RU" sz="1200" b="1" dirty="0" err="1">
                <a:solidFill>
                  <a:srgbClr val="009900"/>
                </a:solidFill>
              </a:rPr>
              <a:t>onLoad</a:t>
            </a:r>
            <a:r>
              <a:rPr lang="ru-RU" sz="1200" dirty="0">
                <a:solidFill>
                  <a:srgbClr val="000099"/>
                </a:solidFill>
              </a:rPr>
              <a:t>, эта связь прослеживается, как только загружен документ, содержащий эту связь. Например, вы можете установить этот атрибут, равным </a:t>
            </a:r>
            <a:r>
              <a:rPr lang="ru-RU" sz="1200" b="1" dirty="0" err="1">
                <a:solidFill>
                  <a:srgbClr val="009900"/>
                </a:solidFill>
              </a:rPr>
              <a:t>onLoad</a:t>
            </a:r>
            <a:r>
              <a:rPr lang="ru-RU" sz="1200" dirty="0">
                <a:solidFill>
                  <a:srgbClr val="000099"/>
                </a:solidFill>
              </a:rPr>
              <a:t>, чтобы изображение или другие части внешнего содержания были встроены в связывающий документ. В этом случае пользователю не нужно щелкать мышкой на связи, чтобы проследовать по ней. Такой код мог бы выглядеть следующим образом</a:t>
            </a:r>
            <a:r>
              <a:rPr lang="ru-RU" sz="1200" dirty="0" smtClean="0">
                <a:solidFill>
                  <a:srgbClr val="000099"/>
                </a:solidFill>
              </a:rPr>
              <a:t>:</a:t>
            </a:r>
            <a:endParaRPr lang="ru-RU" sz="1200" dirty="0">
              <a:solidFill>
                <a:srgbClr val="000099"/>
              </a:solidFill>
            </a:endParaRP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&lt;</a:t>
            </a:r>
            <a:r>
              <a:rPr lang="ru-RU" sz="1200" dirty="0">
                <a:solidFill>
                  <a:srgbClr val="000099"/>
                </a:solidFill>
              </a:rPr>
              <a:t>IMAGE </a:t>
            </a:r>
            <a:r>
              <a:rPr lang="ru-RU" sz="1200"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 </a:t>
            </a:r>
            <a:r>
              <a:rPr lang="ru-RU" sz="1200" dirty="0" err="1">
                <a:solidFill>
                  <a:srgbClr val="000099"/>
                </a:solidFill>
              </a:rPr>
              <a:t>xlink:href</a:t>
            </a:r>
            <a:r>
              <a:rPr lang="ru-RU" sz="1200" dirty="0">
                <a:solidFill>
                  <a:srgbClr val="000099"/>
                </a:solidFill>
              </a:rPr>
              <a:t>="logo.gif"</a:t>
            </a:r>
          </a:p>
          <a:p>
            <a:pPr algn="just">
              <a:lnSpc>
                <a:spcPct val="90000"/>
              </a:lnSpc>
            </a:pPr>
            <a:r>
              <a:rPr lang="ru-RU" sz="1200" dirty="0">
                <a:solidFill>
                  <a:srgbClr val="000099"/>
                </a:solidFill>
              </a:rPr>
              <a:t>       </a:t>
            </a:r>
            <a:r>
              <a:rPr lang="ru-RU" sz="1200" dirty="0" err="1">
                <a:solidFill>
                  <a:srgbClr val="000099"/>
                </a:solidFill>
              </a:rPr>
              <a:t>xlink:actuate</a:t>
            </a:r>
            <a:r>
              <a:rPr lang="ru-RU" sz="1200" dirty="0">
                <a:solidFill>
                  <a:srgbClr val="000099"/>
                </a:solidFill>
              </a:rPr>
              <a:t>="</a:t>
            </a:r>
            <a:r>
              <a:rPr lang="ru-RU" sz="1200" dirty="0" err="1">
                <a:solidFill>
                  <a:srgbClr val="000099"/>
                </a:solidFill>
              </a:rPr>
              <a:t>onLoad</a:t>
            </a:r>
            <a:r>
              <a:rPr lang="ru-RU" sz="1200" dirty="0">
                <a:solidFill>
                  <a:srgbClr val="000099"/>
                </a:solidFill>
              </a:rPr>
              <a:t>" </a:t>
            </a:r>
            <a:r>
              <a:rPr lang="ru-RU" sz="1200" dirty="0" err="1">
                <a:solidFill>
                  <a:srgbClr val="000099"/>
                </a:solidFill>
              </a:rPr>
              <a:t>xlink:show</a:t>
            </a:r>
            <a:r>
              <a:rPr lang="ru-RU" sz="1200" dirty="0">
                <a:solidFill>
                  <a:srgbClr val="000099"/>
                </a:solidFill>
              </a:rPr>
              <a:t>="</a:t>
            </a:r>
            <a:r>
              <a:rPr lang="ru-RU" sz="1200" dirty="0" err="1">
                <a:solidFill>
                  <a:srgbClr val="000099"/>
                </a:solidFill>
              </a:rPr>
              <a:t>embed</a:t>
            </a:r>
            <a:r>
              <a:rPr lang="ru-RU" sz="1200" dirty="0" smtClean="0">
                <a:solidFill>
                  <a:srgbClr val="000099"/>
                </a:solidFill>
              </a:rPr>
              <a:t>"/&gt;</a:t>
            </a:r>
            <a:endParaRPr lang="ru-RU" sz="1200" dirty="0">
              <a:solidFill>
                <a:srgbClr val="000099"/>
              </a:solidFill>
            </a:endParaRPr>
          </a:p>
        </p:txBody>
      </p:sp>
    </p:spTree>
    <p:extLst>
      <p:ext uri="{BB962C8B-B14F-4D97-AF65-F5344CB8AC3E}">
        <p14:creationId xmlns:p14="http://schemas.microsoft.com/office/powerpoint/2010/main" val="2361349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Связи поведения. </a:t>
            </a:r>
            <a:r>
              <a:rPr lang="en-US" sz="2000" b="1" dirty="0" err="1" smtClean="0">
                <a:solidFill>
                  <a:srgbClr val="000099"/>
                </a:solidFill>
              </a:rPr>
              <a:t>XLink:actuate</a:t>
            </a:r>
            <a:endParaRPr lang="ru-RU" sz="2000" b="1" dirty="0">
              <a:solidFill>
                <a:srgbClr val="000099"/>
              </a:solidFill>
            </a:endParaRPr>
          </a:p>
        </p:txBody>
      </p:sp>
      <p:sp>
        <p:nvSpPr>
          <p:cNvPr id="5" name="Прямоугольник 4"/>
          <p:cNvSpPr/>
          <p:nvPr/>
        </p:nvSpPr>
        <p:spPr>
          <a:xfrm>
            <a:off x="0" y="461651"/>
            <a:ext cx="9144000" cy="2917722"/>
          </a:xfrm>
          <a:prstGeom prst="rect">
            <a:avLst/>
          </a:prstGeom>
        </p:spPr>
        <p:txBody>
          <a:bodyPr wrap="square">
            <a:spAutoFit/>
          </a:bodyPr>
          <a:lstStyle/>
          <a:p>
            <a:pPr algn="just">
              <a:lnSpc>
                <a:spcPct val="90000"/>
              </a:lnSpc>
            </a:pPr>
            <a:r>
              <a:rPr lang="ru-RU" sz="1200" dirty="0">
                <a:solidFill>
                  <a:srgbClr val="000099"/>
                </a:solidFill>
              </a:rPr>
              <a:t>Если значение </a:t>
            </a:r>
            <a:r>
              <a:rPr lang="ru-RU" sz="1200" b="1" dirty="0" err="1">
                <a:solidFill>
                  <a:srgbClr val="000099"/>
                </a:solidFill>
              </a:rPr>
              <a:t>xlink:actuate</a:t>
            </a:r>
            <a:r>
              <a:rPr lang="ru-RU" sz="1200" b="1" dirty="0">
                <a:solidFill>
                  <a:srgbClr val="000099"/>
                </a:solidFill>
              </a:rPr>
              <a:t> </a:t>
            </a:r>
            <a:r>
              <a:rPr lang="ru-RU" sz="1200" dirty="0">
                <a:solidFill>
                  <a:srgbClr val="000099"/>
                </a:solidFill>
              </a:rPr>
              <a:t>равно </a:t>
            </a:r>
            <a:r>
              <a:rPr lang="ru-RU" sz="1200" b="1" dirty="0" err="1">
                <a:solidFill>
                  <a:srgbClr val="009900"/>
                </a:solidFill>
              </a:rPr>
              <a:t>other</a:t>
            </a:r>
            <a:r>
              <a:rPr lang="ru-RU" sz="1200" dirty="0">
                <a:solidFill>
                  <a:srgbClr val="000099"/>
                </a:solidFill>
              </a:rPr>
              <a:t>, то приложение должно искать в документе другую разметку, не описанную с помощью </a:t>
            </a:r>
            <a:r>
              <a:rPr lang="ru-RU" sz="1200" dirty="0" err="1">
                <a:solidFill>
                  <a:srgbClr val="000099"/>
                </a:solidFill>
              </a:rPr>
              <a:t>XLink</a:t>
            </a:r>
            <a:r>
              <a:rPr lang="ru-RU" sz="1200" dirty="0">
                <a:solidFill>
                  <a:srgbClr val="000099"/>
                </a:solidFill>
              </a:rPr>
              <a:t>, чтобы решить, когда обходить эту связь. Например, браузер мог бы определить элемент PRELOAD, как указание на то, что на этой странице документ или изображение пока не применяются, но скоро, вероятно, будут использоваться</a:t>
            </a:r>
            <a:r>
              <a:rPr lang="ru-RU" sz="1200" dirty="0" smtClean="0">
                <a:solidFill>
                  <a:srgbClr val="000099"/>
                </a:solidFill>
              </a:rPr>
              <a:t>.</a:t>
            </a:r>
            <a:endParaRPr lang="en-US" sz="1200" dirty="0" smtClean="0">
              <a:solidFill>
                <a:srgbClr val="000099"/>
              </a:solidFill>
            </a:endParaRP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&lt;PRELOAD </a:t>
            </a:r>
            <a:r>
              <a:rPr lang="ru-RU" sz="1200"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   </a:t>
            </a:r>
            <a:r>
              <a:rPr lang="ru-RU" sz="1200" dirty="0" err="1">
                <a:solidFill>
                  <a:srgbClr val="000099"/>
                </a:solidFill>
              </a:rPr>
              <a:t>xlink:href</a:t>
            </a:r>
            <a:r>
              <a:rPr lang="ru-RU" sz="1200" dirty="0">
                <a:solidFill>
                  <a:srgbClr val="000099"/>
                </a:solidFill>
              </a:rPr>
              <a:t>="logo.gif"</a:t>
            </a:r>
          </a:p>
          <a:p>
            <a:pPr algn="just">
              <a:lnSpc>
                <a:spcPct val="90000"/>
              </a:lnSpc>
            </a:pPr>
            <a:r>
              <a:rPr lang="ru-RU" sz="1200" dirty="0">
                <a:solidFill>
                  <a:srgbClr val="000099"/>
                </a:solidFill>
              </a:rPr>
              <a:t>         </a:t>
            </a:r>
            <a:r>
              <a:rPr lang="ru-RU" sz="1200" dirty="0" err="1">
                <a:solidFill>
                  <a:srgbClr val="000099"/>
                </a:solidFill>
              </a:rPr>
              <a:t>xlink:actuate</a:t>
            </a:r>
            <a:r>
              <a:rPr lang="ru-RU" sz="1200" dirty="0">
                <a:solidFill>
                  <a:srgbClr val="000099"/>
                </a:solidFill>
              </a:rPr>
              <a:t>="</a:t>
            </a:r>
            <a:r>
              <a:rPr lang="ru-RU" sz="1200" dirty="0" err="1">
                <a:solidFill>
                  <a:srgbClr val="000099"/>
                </a:solidFill>
              </a:rPr>
              <a:t>other</a:t>
            </a:r>
            <a:r>
              <a:rPr lang="ru-RU" sz="1200" dirty="0">
                <a:solidFill>
                  <a:srgbClr val="000099"/>
                </a:solidFill>
              </a:rPr>
              <a:t>" </a:t>
            </a:r>
            <a:r>
              <a:rPr lang="ru-RU" sz="1200" dirty="0" err="1">
                <a:solidFill>
                  <a:srgbClr val="000099"/>
                </a:solidFill>
              </a:rPr>
              <a:t>xlink:show</a:t>
            </a:r>
            <a:r>
              <a:rPr lang="ru-RU" sz="1200" dirty="0">
                <a:solidFill>
                  <a:srgbClr val="000099"/>
                </a:solidFill>
              </a:rPr>
              <a:t>="</a:t>
            </a:r>
            <a:r>
              <a:rPr lang="ru-RU" sz="1200" dirty="0" err="1">
                <a:solidFill>
                  <a:srgbClr val="000099"/>
                </a:solidFill>
              </a:rPr>
              <a:t>none</a:t>
            </a:r>
            <a:r>
              <a:rPr lang="ru-RU" sz="1200" dirty="0">
                <a:solidFill>
                  <a:srgbClr val="000099"/>
                </a:solidFill>
              </a:rPr>
              <a:t>"/&gt;</a:t>
            </a:r>
          </a:p>
          <a:p>
            <a:pPr algn="just">
              <a:lnSpc>
                <a:spcPct val="90000"/>
              </a:lnSpc>
            </a:pPr>
            <a:endParaRPr lang="en-US" sz="1200" dirty="0" smtClean="0">
              <a:solidFill>
                <a:srgbClr val="000099"/>
              </a:solidFill>
            </a:endParaRPr>
          </a:p>
          <a:p>
            <a:pPr algn="just">
              <a:lnSpc>
                <a:spcPct val="90000"/>
              </a:lnSpc>
            </a:pPr>
            <a:r>
              <a:rPr lang="ru-RU" sz="1200" dirty="0" smtClean="0">
                <a:solidFill>
                  <a:srgbClr val="000099"/>
                </a:solidFill>
              </a:rPr>
              <a:t>Следовательно</a:t>
            </a:r>
            <a:r>
              <a:rPr lang="ru-RU" sz="1200" dirty="0">
                <a:solidFill>
                  <a:srgbClr val="000099"/>
                </a:solidFill>
              </a:rPr>
              <a:t>, если браузер располагает дополнительной доступной пропускной способностью, он должен, пока пользователь читает эту страницу, загрузить документ и кэшировать его. В противном случае, приложение будет ожидать, пока пользователь не активизирует связь.</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Приложения, которые не распознают элемент PRELOAD, будут просто игнорировать его. (Необходимо помнить, что это исключительно теоретический пример!)</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Наконец, присвоение атрибуту </a:t>
            </a:r>
            <a:r>
              <a:rPr lang="ru-RU" sz="1200" b="1" dirty="0" err="1">
                <a:solidFill>
                  <a:srgbClr val="000099"/>
                </a:solidFill>
              </a:rPr>
              <a:t>xlink:actuate</a:t>
            </a:r>
            <a:r>
              <a:rPr lang="ru-RU" sz="1200" b="1" dirty="0">
                <a:solidFill>
                  <a:srgbClr val="000099"/>
                </a:solidFill>
              </a:rPr>
              <a:t> </a:t>
            </a:r>
            <a:r>
              <a:rPr lang="ru-RU" sz="1200" dirty="0">
                <a:solidFill>
                  <a:srgbClr val="000099"/>
                </a:solidFill>
              </a:rPr>
              <a:t>значения </a:t>
            </a:r>
            <a:r>
              <a:rPr lang="ru-RU" sz="1200" b="1" dirty="0" err="1">
                <a:solidFill>
                  <a:srgbClr val="009900"/>
                </a:solidFill>
              </a:rPr>
              <a:t>none</a:t>
            </a:r>
            <a:r>
              <a:rPr lang="ru-RU" sz="1200" dirty="0">
                <a:solidFill>
                  <a:srgbClr val="000099"/>
                </a:solidFill>
              </a:rPr>
              <a:t>, означает, что приложение будет самостоятельно решать, </a:t>
            </a:r>
            <a:r>
              <a:rPr lang="ru-RU" sz="1200" dirty="0" smtClean="0">
                <a:solidFill>
                  <a:srgbClr val="000099"/>
                </a:solidFill>
              </a:rPr>
              <a:t>обходить</a:t>
            </a:r>
            <a:r>
              <a:rPr lang="en-US" sz="1200" dirty="0" smtClean="0">
                <a:solidFill>
                  <a:srgbClr val="000099"/>
                </a:solidFill>
              </a:rPr>
              <a:t>-</a:t>
            </a:r>
            <a:r>
              <a:rPr lang="ru-RU" sz="1200" dirty="0" smtClean="0">
                <a:solidFill>
                  <a:srgbClr val="000099"/>
                </a:solidFill>
              </a:rPr>
              <a:t>ли </a:t>
            </a:r>
            <a:r>
              <a:rPr lang="ru-RU" sz="1200" dirty="0">
                <a:solidFill>
                  <a:srgbClr val="000099"/>
                </a:solidFill>
              </a:rPr>
              <a:t>и, если да, то когда обходить эту связь.</a:t>
            </a:r>
          </a:p>
        </p:txBody>
      </p:sp>
    </p:spTree>
    <p:extLst>
      <p:ext uri="{BB962C8B-B14F-4D97-AF65-F5344CB8AC3E}">
        <p14:creationId xmlns:p14="http://schemas.microsoft.com/office/powerpoint/2010/main" val="3588529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Описание удаленного ресурса</a:t>
            </a:r>
          </a:p>
        </p:txBody>
      </p:sp>
      <p:sp>
        <p:nvSpPr>
          <p:cNvPr id="5" name="Прямоугольник 4"/>
          <p:cNvSpPr/>
          <p:nvPr/>
        </p:nvSpPr>
        <p:spPr>
          <a:xfrm>
            <a:off x="0" y="461651"/>
            <a:ext cx="9144000" cy="3416320"/>
          </a:xfrm>
          <a:prstGeom prst="rect">
            <a:avLst/>
          </a:prstGeom>
        </p:spPr>
        <p:txBody>
          <a:bodyPr wrap="square">
            <a:spAutoFit/>
          </a:bodyPr>
          <a:lstStyle/>
          <a:p>
            <a:pPr algn="just">
              <a:lnSpc>
                <a:spcPct val="90000"/>
              </a:lnSpc>
            </a:pPr>
            <a:r>
              <a:rPr lang="ru-RU" sz="1200" dirty="0">
                <a:solidFill>
                  <a:srgbClr val="000099"/>
                </a:solidFill>
              </a:rPr>
              <a:t>Связующий элемент также включает факультативные атрибуты </a:t>
            </a:r>
            <a:r>
              <a:rPr lang="ru-RU" sz="1200" b="1" dirty="0" err="1">
                <a:solidFill>
                  <a:srgbClr val="C00000"/>
                </a:solidFill>
              </a:rPr>
              <a:t>xlink:role</a:t>
            </a:r>
            <a:r>
              <a:rPr lang="ru-RU" sz="1200" dirty="0">
                <a:solidFill>
                  <a:srgbClr val="000099"/>
                </a:solidFill>
              </a:rPr>
              <a:t> и </a:t>
            </a:r>
            <a:r>
              <a:rPr lang="ru-RU" sz="1200" b="1" dirty="0" err="1">
                <a:solidFill>
                  <a:srgbClr val="C00000"/>
                </a:solidFill>
              </a:rPr>
              <a:t>xlink:title</a:t>
            </a:r>
            <a:r>
              <a:rPr lang="ru-RU" sz="1200" dirty="0">
                <a:solidFill>
                  <a:srgbClr val="000099"/>
                </a:solidFill>
              </a:rPr>
              <a:t>, которые описывают удаленный ресурс: документ или другой ресурс, на который указывает эта связь. Атрибут </a:t>
            </a:r>
            <a:r>
              <a:rPr lang="ru-RU" sz="1200" b="1" dirty="0" err="1">
                <a:solidFill>
                  <a:srgbClr val="C00000"/>
                </a:solidFill>
              </a:rPr>
              <a:t>xlink:title</a:t>
            </a:r>
            <a:r>
              <a:rPr lang="ru-RU" sz="1200" dirty="0">
                <a:solidFill>
                  <a:srgbClr val="000099"/>
                </a:solidFill>
              </a:rPr>
              <a:t> </a:t>
            </a:r>
            <a:r>
              <a:rPr lang="ru-RU" sz="1200" u="sng" dirty="0">
                <a:solidFill>
                  <a:srgbClr val="000099"/>
                </a:solidFill>
              </a:rPr>
              <a:t>содержит простой текст, который характеризует этот ресурс</a:t>
            </a:r>
            <a:r>
              <a:rPr lang="ru-RU" sz="1200" dirty="0">
                <a:solidFill>
                  <a:srgbClr val="000099"/>
                </a:solidFill>
              </a:rPr>
              <a:t>. Атрибут </a:t>
            </a:r>
            <a:r>
              <a:rPr lang="ru-RU" sz="1200" b="1" dirty="0" err="1">
                <a:solidFill>
                  <a:srgbClr val="C00000"/>
                </a:solidFill>
              </a:rPr>
              <a:t>xlink:role</a:t>
            </a:r>
            <a:r>
              <a:rPr lang="ru-RU" sz="1200" dirty="0">
                <a:solidFill>
                  <a:srgbClr val="000099"/>
                </a:solidFill>
              </a:rPr>
              <a:t> содержит URI, </a:t>
            </a:r>
            <a:r>
              <a:rPr lang="ru-RU" sz="1200" u="sng" dirty="0">
                <a:solidFill>
                  <a:srgbClr val="000099"/>
                </a:solidFill>
              </a:rPr>
              <a:t>указывающий на документ, который более подробно описывает ресурс.</a:t>
            </a:r>
            <a:r>
              <a:rPr lang="ru-RU" sz="1200" dirty="0">
                <a:solidFill>
                  <a:srgbClr val="000099"/>
                </a:solidFill>
              </a:rPr>
              <a:t> Например, атрибут </a:t>
            </a:r>
            <a:r>
              <a:rPr lang="ru-RU" sz="1200" dirty="0" err="1">
                <a:solidFill>
                  <a:srgbClr val="000099"/>
                </a:solidFill>
              </a:rPr>
              <a:t>xlink:title</a:t>
            </a:r>
            <a:r>
              <a:rPr lang="ru-RU" sz="1200" dirty="0">
                <a:solidFill>
                  <a:srgbClr val="000099"/>
                </a:solidFill>
              </a:rPr>
              <a:t> может определять, что страница делает, а атрибут </a:t>
            </a:r>
            <a:r>
              <a:rPr lang="ru-RU" sz="1200" dirty="0" err="1">
                <a:solidFill>
                  <a:srgbClr val="000099"/>
                </a:solidFill>
              </a:rPr>
              <a:t>xlink:role</a:t>
            </a:r>
            <a:r>
              <a:rPr lang="ru-RU" sz="1200" dirty="0">
                <a:solidFill>
                  <a:srgbClr val="000099"/>
                </a:solidFill>
              </a:rPr>
              <a:t> может указывать на справочную страницу для этой страницы:</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&lt;SEARCH </a:t>
            </a:r>
            <a:r>
              <a:rPr lang="ru-RU" sz="1200"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a:t>
            </a:r>
          </a:p>
          <a:p>
            <a:pPr algn="just">
              <a:lnSpc>
                <a:spcPct val="90000"/>
              </a:lnSpc>
            </a:pPr>
            <a:r>
              <a:rPr lang="ru-RU" sz="1200" dirty="0">
                <a:solidFill>
                  <a:srgbClr val="000099"/>
                </a:solidFill>
              </a:rPr>
              <a:t> </a:t>
            </a:r>
            <a:r>
              <a:rPr lang="ru-RU" sz="1200" dirty="0" err="1">
                <a:solidFill>
                  <a:srgbClr val="000099"/>
                </a:solidFill>
              </a:rPr>
              <a:t>xlink:href</a:t>
            </a:r>
            <a:r>
              <a:rPr lang="ru-RU" sz="1200" dirty="0">
                <a:solidFill>
                  <a:srgbClr val="000099"/>
                </a:solidFill>
              </a:rPr>
              <a:t>="http://www.google.com/advanced_search"</a:t>
            </a:r>
          </a:p>
          <a:p>
            <a:pPr algn="just">
              <a:lnSpc>
                <a:spcPct val="90000"/>
              </a:lnSpc>
            </a:pPr>
            <a:r>
              <a:rPr lang="ru-RU" sz="1200" dirty="0">
                <a:solidFill>
                  <a:srgbClr val="000099"/>
                </a:solidFill>
              </a:rPr>
              <a:t> </a:t>
            </a:r>
            <a:r>
              <a:rPr lang="ru-RU" sz="1200" dirty="0" err="1">
                <a:solidFill>
                  <a:srgbClr val="000099"/>
                </a:solidFill>
              </a:rPr>
              <a:t>xlink:title</a:t>
            </a:r>
            <a:r>
              <a:rPr lang="ru-RU" sz="1200" dirty="0">
                <a:solidFill>
                  <a:srgbClr val="000099"/>
                </a:solidFill>
              </a:rPr>
              <a:t>="</a:t>
            </a:r>
            <a:r>
              <a:rPr lang="ru-RU" sz="1200" dirty="0" err="1">
                <a:solidFill>
                  <a:srgbClr val="000099"/>
                </a:solidFill>
              </a:rPr>
              <a:t>Search</a:t>
            </a:r>
            <a:r>
              <a:rPr lang="ru-RU" sz="1200" dirty="0">
                <a:solidFill>
                  <a:srgbClr val="000099"/>
                </a:solidFill>
              </a:rPr>
              <a:t> </a:t>
            </a:r>
            <a:r>
              <a:rPr lang="ru-RU" sz="1200" dirty="0" err="1">
                <a:solidFill>
                  <a:srgbClr val="000099"/>
                </a:solidFill>
              </a:rPr>
              <a:t>with</a:t>
            </a:r>
            <a:r>
              <a:rPr lang="ru-RU" sz="1200" dirty="0">
                <a:solidFill>
                  <a:srgbClr val="000099"/>
                </a:solidFill>
              </a:rPr>
              <a:t> </a:t>
            </a:r>
            <a:r>
              <a:rPr lang="ru-RU" sz="1200" dirty="0" err="1">
                <a:solidFill>
                  <a:srgbClr val="000099"/>
                </a:solidFill>
              </a:rPr>
              <a:t>Google</a:t>
            </a:r>
            <a:r>
              <a:rPr lang="ru-RU" sz="1200" dirty="0">
                <a:solidFill>
                  <a:srgbClr val="000099"/>
                </a:solidFill>
              </a:rPr>
              <a:t>"</a:t>
            </a:r>
          </a:p>
          <a:p>
            <a:pPr algn="just">
              <a:lnSpc>
                <a:spcPct val="90000"/>
              </a:lnSpc>
            </a:pPr>
            <a:r>
              <a:rPr lang="ru-RU" sz="1200" dirty="0">
                <a:solidFill>
                  <a:srgbClr val="000099"/>
                </a:solidFill>
              </a:rPr>
              <a:t> </a:t>
            </a:r>
            <a:r>
              <a:rPr lang="ru-RU" sz="1200" dirty="0" err="1">
                <a:solidFill>
                  <a:srgbClr val="000099"/>
                </a:solidFill>
              </a:rPr>
              <a:t>xlink:role</a:t>
            </a:r>
            <a:r>
              <a:rPr lang="ru-RU" sz="1200" dirty="0">
                <a:solidFill>
                  <a:srgbClr val="000099"/>
                </a:solidFill>
              </a:rPr>
              <a:t>="http://www.google.com/help.html"&gt;</a:t>
            </a:r>
          </a:p>
          <a:p>
            <a:pPr algn="just">
              <a:lnSpc>
                <a:spcPct val="90000"/>
              </a:lnSpc>
            </a:pPr>
            <a:r>
              <a:rPr lang="ru-RU" sz="1200" dirty="0">
                <a:solidFill>
                  <a:srgbClr val="000099"/>
                </a:solidFill>
              </a:rPr>
              <a:t>   </a:t>
            </a:r>
            <a:r>
              <a:rPr lang="ru-RU" sz="1200" dirty="0" err="1">
                <a:solidFill>
                  <a:srgbClr val="000099"/>
                </a:solidFill>
              </a:rPr>
              <a:t>Search</a:t>
            </a:r>
            <a:r>
              <a:rPr lang="ru-RU" sz="1200" dirty="0">
                <a:solidFill>
                  <a:srgbClr val="000099"/>
                </a:solidFill>
              </a:rPr>
              <a:t> </a:t>
            </a:r>
            <a:r>
              <a:rPr lang="ru-RU" sz="1200" dirty="0" err="1">
                <a:solidFill>
                  <a:srgbClr val="000099"/>
                </a:solidFill>
              </a:rPr>
              <a:t>the</a:t>
            </a:r>
            <a:r>
              <a:rPr lang="ru-RU" sz="1200" dirty="0">
                <a:solidFill>
                  <a:srgbClr val="000099"/>
                </a:solidFill>
              </a:rPr>
              <a:t> </a:t>
            </a:r>
            <a:r>
              <a:rPr lang="ru-RU" sz="1200" dirty="0" err="1">
                <a:solidFill>
                  <a:srgbClr val="000099"/>
                </a:solidFill>
              </a:rPr>
              <a:t>Web</a:t>
            </a:r>
            <a:r>
              <a:rPr lang="ru-RU" sz="1200" dirty="0">
                <a:solidFill>
                  <a:srgbClr val="000099"/>
                </a:solidFill>
              </a:rPr>
              <a:t> </a:t>
            </a:r>
            <a:r>
              <a:rPr lang="ru-RU" sz="1200" dirty="0" err="1">
                <a:solidFill>
                  <a:srgbClr val="000099"/>
                </a:solidFill>
              </a:rPr>
              <a:t>with</a:t>
            </a:r>
            <a:r>
              <a:rPr lang="ru-RU" sz="1200" dirty="0">
                <a:solidFill>
                  <a:srgbClr val="000099"/>
                </a:solidFill>
              </a:rPr>
              <a:t> </a:t>
            </a:r>
            <a:r>
              <a:rPr lang="ru-RU" sz="1200" dirty="0" err="1">
                <a:solidFill>
                  <a:srgbClr val="000099"/>
                </a:solidFill>
              </a:rPr>
              <a:t>Google</a:t>
            </a:r>
            <a:endParaRPr lang="ru-RU" sz="1200" dirty="0">
              <a:solidFill>
                <a:srgbClr val="000099"/>
              </a:solidFill>
            </a:endParaRPr>
          </a:p>
          <a:p>
            <a:pPr algn="just">
              <a:lnSpc>
                <a:spcPct val="90000"/>
              </a:lnSpc>
            </a:pPr>
            <a:r>
              <a:rPr lang="ru-RU" sz="1200" dirty="0">
                <a:solidFill>
                  <a:srgbClr val="000099"/>
                </a:solidFill>
              </a:rPr>
              <a:t>&lt;/SEARCH&gt;</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И </a:t>
            </a:r>
            <a:r>
              <a:rPr lang="ru-RU" sz="1200" dirty="0" err="1">
                <a:solidFill>
                  <a:srgbClr val="000099"/>
                </a:solidFill>
              </a:rPr>
              <a:t>xlink:role</a:t>
            </a:r>
            <a:r>
              <a:rPr lang="ru-RU" sz="1200" dirty="0">
                <a:solidFill>
                  <a:srgbClr val="000099"/>
                </a:solidFill>
              </a:rPr>
              <a:t> и </a:t>
            </a:r>
            <a:r>
              <a:rPr lang="ru-RU" sz="1200" dirty="0" err="1">
                <a:solidFill>
                  <a:srgbClr val="000099"/>
                </a:solidFill>
              </a:rPr>
              <a:t>xlink:title</a:t>
            </a:r>
            <a:r>
              <a:rPr lang="ru-RU" sz="1200" dirty="0">
                <a:solidFill>
                  <a:srgbClr val="000099"/>
                </a:solidFill>
              </a:rPr>
              <a:t> описывают удаленный ресурс, а не локальный элемент. Удаленный ресурс в этом примере - это документ в http://www.google.com/advanced_search. Не является исключением, хотя вовсе не обязательно, если содержание </a:t>
            </a:r>
            <a:r>
              <a:rPr lang="ru-RU" sz="1200" dirty="0" err="1">
                <a:solidFill>
                  <a:srgbClr val="000099"/>
                </a:solidFill>
              </a:rPr>
              <a:t>xlink:title</a:t>
            </a:r>
            <a:r>
              <a:rPr lang="ru-RU" sz="1200" dirty="0">
                <a:solidFill>
                  <a:srgbClr val="000099"/>
                </a:solidFill>
              </a:rPr>
              <a:t> будет таким же, как и у элемента TITLE страницы, с которой вы связываетесь.</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Необходимо помнить, что </a:t>
            </a:r>
            <a:r>
              <a:rPr lang="ru-RU" sz="1200" dirty="0" err="1">
                <a:solidFill>
                  <a:srgbClr val="000099"/>
                </a:solidFill>
              </a:rPr>
              <a:t>XLink</a:t>
            </a:r>
            <a:r>
              <a:rPr lang="ru-RU" sz="1200" dirty="0">
                <a:solidFill>
                  <a:srgbClr val="000099"/>
                </a:solidFill>
              </a:rPr>
              <a:t> не определяет интерфейса, посредством которого атрибуты </a:t>
            </a:r>
            <a:r>
              <a:rPr lang="ru-RU" sz="1200" dirty="0" err="1">
                <a:solidFill>
                  <a:srgbClr val="000099"/>
                </a:solidFill>
              </a:rPr>
              <a:t>xlink:role</a:t>
            </a:r>
            <a:r>
              <a:rPr lang="ru-RU" sz="1200" dirty="0">
                <a:solidFill>
                  <a:srgbClr val="000099"/>
                </a:solidFill>
              </a:rPr>
              <a:t> и </a:t>
            </a:r>
            <a:r>
              <a:rPr lang="ru-RU" sz="1200" dirty="0" err="1">
                <a:solidFill>
                  <a:srgbClr val="000099"/>
                </a:solidFill>
              </a:rPr>
              <a:t>xlink:title</a:t>
            </a:r>
            <a:r>
              <a:rPr lang="ru-RU" sz="1200" dirty="0">
                <a:solidFill>
                  <a:srgbClr val="000099"/>
                </a:solidFill>
              </a:rPr>
              <a:t> представляются пользователю. Как и будет ли приложение применять эти атрибуты, целиком и полностью зависит от самого приложения.</a:t>
            </a:r>
          </a:p>
        </p:txBody>
      </p:sp>
    </p:spTree>
    <p:extLst>
      <p:ext uri="{BB962C8B-B14F-4D97-AF65-F5344CB8AC3E}">
        <p14:creationId xmlns:p14="http://schemas.microsoft.com/office/powerpoint/2010/main" val="1264563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Расширенные связи</a:t>
            </a:r>
            <a:endParaRPr lang="ru-RU" sz="2000" b="1" dirty="0">
              <a:solidFill>
                <a:srgbClr val="000099"/>
              </a:solidFill>
            </a:endParaRPr>
          </a:p>
        </p:txBody>
      </p:sp>
      <p:sp>
        <p:nvSpPr>
          <p:cNvPr id="5" name="Прямоугольник 4"/>
          <p:cNvSpPr/>
          <p:nvPr/>
        </p:nvSpPr>
        <p:spPr>
          <a:xfrm>
            <a:off x="0" y="461651"/>
            <a:ext cx="9144000" cy="4247317"/>
          </a:xfrm>
          <a:prstGeom prst="rect">
            <a:avLst/>
          </a:prstGeom>
        </p:spPr>
        <p:txBody>
          <a:bodyPr wrap="square">
            <a:spAutoFit/>
          </a:bodyPr>
          <a:lstStyle/>
          <a:p>
            <a:pPr algn="just">
              <a:lnSpc>
                <a:spcPct val="90000"/>
              </a:lnSpc>
            </a:pPr>
            <a:r>
              <a:rPr lang="ru-RU" sz="1200" dirty="0">
                <a:solidFill>
                  <a:srgbClr val="000099"/>
                </a:solidFill>
              </a:rPr>
              <a:t>Можно сказать, что простые связи в большей или меньшей степени напоминают связи HTML. Расширенные связи значительно превосходят связи HTML с точки зрения предоставляемых возможностей: они включают </a:t>
            </a:r>
            <a:r>
              <a:rPr lang="ru-RU" sz="1200" i="1" dirty="0" err="1">
                <a:solidFill>
                  <a:srgbClr val="000099"/>
                </a:solidFill>
              </a:rPr>
              <a:t>многонаправленные</a:t>
            </a:r>
            <a:r>
              <a:rPr lang="ru-RU" sz="1200" i="1" dirty="0">
                <a:solidFill>
                  <a:srgbClr val="000099"/>
                </a:solidFill>
              </a:rPr>
              <a:t> связи</a:t>
            </a:r>
            <a:r>
              <a:rPr lang="ru-RU" sz="1200" dirty="0">
                <a:solidFill>
                  <a:srgbClr val="000099"/>
                </a:solidFill>
              </a:rPr>
              <a:t> между многочисленными документами и внешние (</a:t>
            </a:r>
            <a:r>
              <a:rPr lang="ru-RU" sz="1200" dirty="0" err="1">
                <a:solidFill>
                  <a:srgbClr val="000099"/>
                </a:solidFill>
              </a:rPr>
              <a:t>out-of-line</a:t>
            </a:r>
            <a:r>
              <a:rPr lang="ru-RU" sz="1200" dirty="0">
                <a:solidFill>
                  <a:srgbClr val="000099"/>
                </a:solidFill>
              </a:rPr>
              <a:t>) связи. Расширенная связь состоит из набора ресурсов и их соединений. Ресурсы, используемые в связи, могут быть либо локальными (являющиеся частью элемента расширенной связи), либо удаленными (не являющиеся частью элемента расширенной связи и обычно находящиеся, хотя и необязательно, в другом документе). Каждый ресурс может быть или адресатом, или источником, либо тем и другим. Если связь не содержит ни одного локального ресурса, а только удаленные ресурсы, она называется </a:t>
            </a:r>
            <a:r>
              <a:rPr lang="ru-RU" sz="1200" b="1" dirty="0">
                <a:solidFill>
                  <a:srgbClr val="000099"/>
                </a:solidFill>
              </a:rPr>
              <a:t>внешней связью</a:t>
            </a:r>
            <a:r>
              <a:rPr lang="ru-RU" sz="1200" dirty="0" smtClean="0">
                <a:solidFill>
                  <a:srgbClr val="000099"/>
                </a:solidFill>
              </a:rPr>
              <a:t>.</a:t>
            </a:r>
          </a:p>
          <a:p>
            <a:pPr algn="just">
              <a:lnSpc>
                <a:spcPct val="90000"/>
              </a:lnSpc>
            </a:pPr>
            <a:endParaRPr lang="ru-RU" sz="1200" dirty="0" smtClean="0">
              <a:solidFill>
                <a:srgbClr val="000099"/>
              </a:solidFill>
            </a:endParaRPr>
          </a:p>
          <a:p>
            <a:pPr algn="ctr">
              <a:lnSpc>
                <a:spcPct val="90000"/>
              </a:lnSpc>
            </a:pPr>
            <a:r>
              <a:rPr lang="ru-RU" sz="1200" b="1" dirty="0">
                <a:solidFill>
                  <a:srgbClr val="C00000"/>
                </a:solidFill>
              </a:rPr>
              <a:t>Синтаксис расширенных </a:t>
            </a:r>
            <a:r>
              <a:rPr lang="ru-RU" sz="1200" b="1" dirty="0" smtClean="0">
                <a:solidFill>
                  <a:srgbClr val="C00000"/>
                </a:solidFill>
              </a:rPr>
              <a:t>связей</a:t>
            </a:r>
            <a:r>
              <a:rPr lang="en-US" sz="1200" b="1" dirty="0" smtClean="0">
                <a:solidFill>
                  <a:srgbClr val="C00000"/>
                </a:solidFill>
              </a:rPr>
              <a:t>.</a:t>
            </a:r>
            <a:endParaRPr lang="ru-RU" sz="1200" b="1" dirty="0" smtClean="0">
              <a:solidFill>
                <a:srgbClr val="C00000"/>
              </a:solidFill>
            </a:endParaRPr>
          </a:p>
          <a:p>
            <a:pPr algn="ctr">
              <a:lnSpc>
                <a:spcPct val="90000"/>
              </a:lnSpc>
            </a:pPr>
            <a:endParaRPr lang="en-US" sz="1200" b="1" dirty="0" smtClean="0">
              <a:solidFill>
                <a:srgbClr val="C00000"/>
              </a:solidFill>
            </a:endParaRPr>
          </a:p>
          <a:p>
            <a:pPr algn="just">
              <a:lnSpc>
                <a:spcPct val="90000"/>
              </a:lnSpc>
            </a:pPr>
            <a:r>
              <a:rPr lang="ru-RU" sz="1200" dirty="0">
                <a:solidFill>
                  <a:srgbClr val="000099"/>
                </a:solidFill>
              </a:rPr>
              <a:t>Расширенные связи подразделяются </a:t>
            </a:r>
            <a:r>
              <a:rPr lang="ru-RU" sz="1200" b="1" dirty="0">
                <a:solidFill>
                  <a:srgbClr val="009900"/>
                </a:solidFill>
              </a:rPr>
              <a:t>на удаленные</a:t>
            </a:r>
            <a:r>
              <a:rPr lang="ru-RU" sz="1200" dirty="0">
                <a:solidFill>
                  <a:srgbClr val="000099"/>
                </a:solidFill>
              </a:rPr>
              <a:t> и </a:t>
            </a:r>
            <a:r>
              <a:rPr lang="ru-RU" sz="1200" b="1" dirty="0">
                <a:solidFill>
                  <a:srgbClr val="009900"/>
                </a:solidFill>
              </a:rPr>
              <a:t>локальные ресурсы</a:t>
            </a:r>
            <a:r>
              <a:rPr lang="ru-RU" sz="1200" dirty="0">
                <a:solidFill>
                  <a:srgbClr val="000099"/>
                </a:solidFill>
              </a:rPr>
              <a:t>. </a:t>
            </a:r>
            <a:r>
              <a:rPr lang="ru-RU" sz="1200" u="sng" dirty="0">
                <a:solidFill>
                  <a:srgbClr val="000099"/>
                </a:solidFill>
              </a:rPr>
              <a:t>Локальный ресурс является частью элемента расширенной связи</a:t>
            </a:r>
            <a:r>
              <a:rPr lang="ru-RU" sz="1200" dirty="0">
                <a:solidFill>
                  <a:srgbClr val="000099"/>
                </a:solidFill>
              </a:rPr>
              <a:t>, значение атрибута </a:t>
            </a:r>
            <a:r>
              <a:rPr lang="ru-RU" sz="1200" b="1" dirty="0" err="1">
                <a:solidFill>
                  <a:srgbClr val="000099"/>
                </a:solidFill>
              </a:rPr>
              <a:t>xlink:type</a:t>
            </a:r>
            <a:r>
              <a:rPr lang="ru-RU" sz="1200" dirty="0">
                <a:solidFill>
                  <a:srgbClr val="000099"/>
                </a:solidFill>
              </a:rPr>
              <a:t> которого равно </a:t>
            </a:r>
            <a:r>
              <a:rPr lang="ru-RU" sz="1200" b="1" dirty="0" err="1">
                <a:solidFill>
                  <a:srgbClr val="7030A0"/>
                </a:solidFill>
              </a:rPr>
              <a:t>resource</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Удаленный ресурс находится вне элемента расширенной связи, </a:t>
            </a:r>
            <a:r>
              <a:rPr lang="ru-RU" sz="1200" u="sng" dirty="0">
                <a:solidFill>
                  <a:srgbClr val="000099"/>
                </a:solidFill>
              </a:rPr>
              <a:t>обычно в другом документе</a:t>
            </a:r>
            <a:r>
              <a:rPr lang="ru-RU" sz="1200" dirty="0">
                <a:solidFill>
                  <a:srgbClr val="000099"/>
                </a:solidFill>
              </a:rPr>
              <a:t>. Эти элементы могут иметь любое имя, но включают атрибут </a:t>
            </a:r>
            <a:r>
              <a:rPr lang="ru-RU" sz="1200" b="1" dirty="0" err="1">
                <a:solidFill>
                  <a:srgbClr val="000099"/>
                </a:solidFill>
              </a:rPr>
              <a:t>xlink:type</a:t>
            </a:r>
            <a:r>
              <a:rPr lang="ru-RU" sz="1200" dirty="0">
                <a:solidFill>
                  <a:srgbClr val="000099"/>
                </a:solidFill>
              </a:rPr>
              <a:t>, значение которого равно </a:t>
            </a:r>
            <a:r>
              <a:rPr lang="ru-RU" sz="1200" b="1" dirty="0" err="1">
                <a:solidFill>
                  <a:srgbClr val="7030A0"/>
                </a:solidFill>
              </a:rPr>
              <a:t>locator</a:t>
            </a:r>
            <a:r>
              <a:rPr lang="ru-RU" sz="1200" dirty="0">
                <a:solidFill>
                  <a:srgbClr val="000099"/>
                </a:solidFill>
              </a:rPr>
              <a:t>. Каждый элемент типа </a:t>
            </a:r>
            <a:r>
              <a:rPr lang="ru-RU" sz="1200" b="1" dirty="0" err="1">
                <a:solidFill>
                  <a:srgbClr val="7030A0"/>
                </a:solidFill>
              </a:rPr>
              <a:t>locator</a:t>
            </a:r>
            <a:r>
              <a:rPr lang="ru-RU" sz="1200" dirty="0">
                <a:solidFill>
                  <a:srgbClr val="7030A0"/>
                </a:solidFill>
              </a:rPr>
              <a:t> </a:t>
            </a:r>
            <a:r>
              <a:rPr lang="ru-RU" sz="1200" dirty="0">
                <a:solidFill>
                  <a:srgbClr val="000099"/>
                </a:solidFill>
              </a:rPr>
              <a:t>также содержит атрибут </a:t>
            </a:r>
            <a:r>
              <a:rPr lang="ru-RU" sz="1200" b="1" dirty="0" err="1">
                <a:solidFill>
                  <a:srgbClr val="000099"/>
                </a:solidFill>
              </a:rPr>
              <a:t>xlink:href</a:t>
            </a:r>
            <a:r>
              <a:rPr lang="ru-RU" sz="1200" dirty="0">
                <a:solidFill>
                  <a:srgbClr val="000099"/>
                </a:solidFill>
              </a:rPr>
              <a:t>, значением которого является URI, локализующий этот удаленный ресурс</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Сами расширенные связи обозначаются с помощью типа </a:t>
            </a:r>
            <a:r>
              <a:rPr lang="ru-RU" sz="1200" b="1" dirty="0" err="1">
                <a:solidFill>
                  <a:srgbClr val="009900"/>
                </a:solidFill>
              </a:rPr>
              <a:t>extended</a:t>
            </a:r>
            <a:r>
              <a:rPr lang="ru-RU" sz="1200" dirty="0">
                <a:solidFill>
                  <a:srgbClr val="009900"/>
                </a:solidFill>
              </a:rPr>
              <a:t> </a:t>
            </a:r>
            <a:r>
              <a:rPr lang="ru-RU" sz="1200" dirty="0">
                <a:solidFill>
                  <a:srgbClr val="000099"/>
                </a:solidFill>
              </a:rPr>
              <a:t>и могут считаться </a:t>
            </a:r>
            <a:r>
              <a:rPr lang="ru-RU" sz="1200" u="sng" dirty="0">
                <a:solidFill>
                  <a:srgbClr val="000099"/>
                </a:solidFill>
              </a:rPr>
              <a:t>просто обертками для элементов типа </a:t>
            </a:r>
            <a:r>
              <a:rPr lang="ru-RU" sz="1200" u="sng" dirty="0" err="1">
                <a:solidFill>
                  <a:srgbClr val="000099"/>
                </a:solidFill>
              </a:rPr>
              <a:t>resource</a:t>
            </a:r>
            <a:r>
              <a:rPr lang="ru-RU" sz="1200" u="sng" dirty="0">
                <a:solidFill>
                  <a:srgbClr val="000099"/>
                </a:solidFill>
              </a:rPr>
              <a:t>, </a:t>
            </a:r>
            <a:r>
              <a:rPr lang="ru-RU" sz="1200" u="sng" dirty="0" err="1">
                <a:solidFill>
                  <a:srgbClr val="000099"/>
                </a:solidFill>
              </a:rPr>
              <a:t>locator</a:t>
            </a:r>
            <a:r>
              <a:rPr lang="ru-RU" sz="1200" u="sng" dirty="0">
                <a:solidFill>
                  <a:srgbClr val="000099"/>
                </a:solidFill>
              </a:rPr>
              <a:t> и </a:t>
            </a:r>
            <a:r>
              <a:rPr lang="ru-RU" sz="1200" u="sng" dirty="0" err="1">
                <a:solidFill>
                  <a:srgbClr val="000099"/>
                </a:solidFill>
              </a:rPr>
              <a:t>arc</a:t>
            </a:r>
            <a:r>
              <a:rPr lang="ru-RU" sz="1200" u="sng" dirty="0">
                <a:solidFill>
                  <a:srgbClr val="000099"/>
                </a:solidFill>
              </a:rPr>
              <a:t> </a:t>
            </a:r>
            <a:r>
              <a:rPr lang="ru-RU" sz="1200" dirty="0">
                <a:solidFill>
                  <a:srgbClr val="000099"/>
                </a:solidFill>
              </a:rPr>
              <a:t>(о последнем речь пойдет ниже</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Предположим, например, что мы описываем страницу связей с сайтами </a:t>
            </a:r>
            <a:r>
              <a:rPr lang="ru-RU" sz="1200" dirty="0" err="1">
                <a:solidFill>
                  <a:srgbClr val="000099"/>
                </a:solidFill>
              </a:rPr>
              <a:t>Java</a:t>
            </a:r>
            <a:r>
              <a:rPr lang="ru-RU" sz="1200" dirty="0">
                <a:solidFill>
                  <a:srgbClr val="000099"/>
                </a:solidFill>
              </a:rPr>
              <a:t>. Один из этих сайтов - это </a:t>
            </a:r>
            <a:r>
              <a:rPr lang="ru-RU" sz="1200" dirty="0" err="1">
                <a:solidFill>
                  <a:srgbClr val="000099"/>
                </a:solidFill>
              </a:rPr>
              <a:t>Cafe</a:t>
            </a:r>
            <a:r>
              <a:rPr lang="ru-RU" sz="1200" dirty="0">
                <a:solidFill>
                  <a:srgbClr val="000099"/>
                </a:solidFill>
              </a:rPr>
              <a:t> </a:t>
            </a:r>
            <a:r>
              <a:rPr lang="ru-RU" sz="1200" dirty="0" err="1">
                <a:solidFill>
                  <a:srgbClr val="000099"/>
                </a:solidFill>
              </a:rPr>
              <a:t>au</a:t>
            </a:r>
            <a:r>
              <a:rPr lang="ru-RU" sz="1200" dirty="0">
                <a:solidFill>
                  <a:srgbClr val="000099"/>
                </a:solidFill>
              </a:rPr>
              <a:t> </a:t>
            </a:r>
            <a:r>
              <a:rPr lang="ru-RU" sz="1200" dirty="0" err="1">
                <a:solidFill>
                  <a:srgbClr val="000099"/>
                </a:solidFill>
              </a:rPr>
              <a:t>Lait</a:t>
            </a:r>
            <a:r>
              <a:rPr lang="ru-RU" sz="1200" dirty="0">
                <a:solidFill>
                  <a:srgbClr val="000099"/>
                </a:solidFill>
              </a:rPr>
              <a:t> в http://ibiblio.org/javafaq/. Помимо него существуют еще три "зеркальных отображения" (</a:t>
            </a:r>
            <a:r>
              <a:rPr lang="ru-RU" sz="1200" dirty="0" err="1">
                <a:solidFill>
                  <a:srgbClr val="000099"/>
                </a:solidFill>
              </a:rPr>
              <a:t>mirror</a:t>
            </a:r>
            <a:r>
              <a:rPr lang="ru-RU" sz="1200" dirty="0">
                <a:solidFill>
                  <a:srgbClr val="000099"/>
                </a:solidFill>
              </a:rPr>
              <a:t>) в трех странах. Часть людей, зашедших на этот сайт, захочет получить доступ к основному сайту, другая часть предпочтет отправиться на "сайты-зеркала". С помощью </a:t>
            </a:r>
            <a:r>
              <a:rPr lang="ru-RU" sz="1200" dirty="0" err="1">
                <a:solidFill>
                  <a:srgbClr val="000099"/>
                </a:solidFill>
              </a:rPr>
              <a:t>XLink</a:t>
            </a:r>
            <a:r>
              <a:rPr lang="ru-RU" sz="1200" dirty="0">
                <a:solidFill>
                  <a:srgbClr val="000099"/>
                </a:solidFill>
              </a:rPr>
              <a:t> можно создать одну связь, которая соединяет все четыре сайта, а также страницу, с которой мы связываемся. При активизации связи браузер сможет выбрать ближайшую к пользователю связь (повторимся, что этот пример является исключительно теоретическим). Четыре сайта описываются с помощью элементов типа </a:t>
            </a:r>
            <a:r>
              <a:rPr lang="ru-RU" sz="1200" dirty="0" err="1">
                <a:solidFill>
                  <a:srgbClr val="000099"/>
                </a:solidFill>
              </a:rPr>
              <a:t>locator</a:t>
            </a:r>
            <a:r>
              <a:rPr lang="ru-RU" sz="1200" dirty="0">
                <a:solidFill>
                  <a:srgbClr val="000099"/>
                </a:solidFill>
              </a:rPr>
              <a:t>. Текст, который будет показан пользователю, на нашей странице описывается элементом типа </a:t>
            </a:r>
            <a:r>
              <a:rPr lang="ru-RU" sz="1200" dirty="0" err="1">
                <a:solidFill>
                  <a:srgbClr val="000099"/>
                </a:solidFill>
              </a:rPr>
              <a:t>resource</a:t>
            </a:r>
            <a:r>
              <a:rPr lang="ru-RU" sz="1200" dirty="0">
                <a:solidFill>
                  <a:srgbClr val="000099"/>
                </a:solidFill>
              </a:rPr>
              <a:t>. Ниже приведен соответствующий код XML:</a:t>
            </a:r>
          </a:p>
        </p:txBody>
      </p:sp>
    </p:spTree>
    <p:extLst>
      <p:ext uri="{BB962C8B-B14F-4D97-AF65-F5344CB8AC3E}">
        <p14:creationId xmlns:p14="http://schemas.microsoft.com/office/powerpoint/2010/main" val="801485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Расширенные связи</a:t>
            </a:r>
            <a:endParaRPr lang="ru-RU" sz="2000" b="1" dirty="0">
              <a:solidFill>
                <a:srgbClr val="000099"/>
              </a:solidFill>
            </a:endParaRPr>
          </a:p>
        </p:txBody>
      </p:sp>
      <p:sp>
        <p:nvSpPr>
          <p:cNvPr id="5" name="Прямоугольник 4"/>
          <p:cNvSpPr/>
          <p:nvPr/>
        </p:nvSpPr>
        <p:spPr>
          <a:xfrm>
            <a:off x="0" y="461651"/>
            <a:ext cx="9144000" cy="2917722"/>
          </a:xfrm>
          <a:prstGeom prst="rect">
            <a:avLst/>
          </a:prstGeom>
        </p:spPr>
        <p:txBody>
          <a:bodyPr wrap="square">
            <a:spAutoFit/>
          </a:bodyPr>
          <a:lstStyle/>
          <a:p>
            <a:pPr algn="just">
              <a:lnSpc>
                <a:spcPct val="90000"/>
              </a:lnSpc>
            </a:pPr>
            <a:r>
              <a:rPr lang="en-US" sz="1200" dirty="0">
                <a:solidFill>
                  <a:srgbClr val="000099"/>
                </a:solidFill>
              </a:rPr>
              <a:t>&lt;WEBSITE </a:t>
            </a:r>
            <a:r>
              <a:rPr lang="en-US" sz="1200" dirty="0" err="1">
                <a:solidFill>
                  <a:srgbClr val="000099"/>
                </a:solidFill>
              </a:rPr>
              <a:t>xmlns:xlink</a:t>
            </a:r>
            <a:r>
              <a:rPr lang="en-US" sz="1200" dirty="0">
                <a:solidFill>
                  <a:srgbClr val="000099"/>
                </a:solidFill>
              </a:rPr>
              <a:t>="http://www.w3.org/1999/xlink"</a:t>
            </a:r>
          </a:p>
          <a:p>
            <a:pPr algn="just">
              <a:lnSpc>
                <a:spcPct val="90000"/>
              </a:lnSpc>
            </a:pPr>
            <a:r>
              <a:rPr lang="en-US" sz="1200" dirty="0">
                <a:solidFill>
                  <a:srgbClr val="000099"/>
                </a:solidFill>
              </a:rPr>
              <a:t>         </a:t>
            </a:r>
            <a:r>
              <a:rPr lang="en-US" sz="1200" dirty="0" err="1">
                <a:solidFill>
                  <a:srgbClr val="000099"/>
                </a:solidFill>
              </a:rPr>
              <a:t>xlink:type</a:t>
            </a:r>
            <a:r>
              <a:rPr lang="en-US" sz="1200" dirty="0">
                <a:solidFill>
                  <a:srgbClr val="000099"/>
                </a:solidFill>
              </a:rPr>
              <a:t>="extended"&gt;</a:t>
            </a:r>
          </a:p>
          <a:p>
            <a:pPr algn="just">
              <a:lnSpc>
                <a:spcPct val="90000"/>
              </a:lnSpc>
            </a:pPr>
            <a:r>
              <a:rPr lang="en-US" sz="1200" dirty="0">
                <a:solidFill>
                  <a:srgbClr val="000099"/>
                </a:solidFill>
              </a:rPr>
              <a:t>  &lt;NAME </a:t>
            </a:r>
            <a:r>
              <a:rPr lang="en-US" sz="1200" dirty="0" err="1">
                <a:solidFill>
                  <a:srgbClr val="000099"/>
                </a:solidFill>
              </a:rPr>
              <a:t>xlink:type</a:t>
            </a:r>
            <a:r>
              <a:rPr lang="en-US" sz="1200" dirty="0">
                <a:solidFill>
                  <a:srgbClr val="000099"/>
                </a:solidFill>
              </a:rPr>
              <a:t>="resource"&gt;Cafe au </a:t>
            </a:r>
            <a:r>
              <a:rPr lang="en-US" sz="1200" dirty="0" err="1">
                <a:solidFill>
                  <a:srgbClr val="000099"/>
                </a:solidFill>
              </a:rPr>
              <a:t>Lait</a:t>
            </a:r>
            <a:r>
              <a:rPr lang="en-US" sz="1200" dirty="0">
                <a:solidFill>
                  <a:srgbClr val="000099"/>
                </a:solidFill>
              </a:rPr>
              <a:t>&lt;/NAME&gt;</a:t>
            </a:r>
          </a:p>
          <a:p>
            <a:pPr algn="just">
              <a:lnSpc>
                <a:spcPct val="90000"/>
              </a:lnSpc>
            </a:pPr>
            <a:r>
              <a:rPr lang="en-US" sz="1200" dirty="0">
                <a:solidFill>
                  <a:srgbClr val="000099"/>
                </a:solidFill>
              </a:rPr>
              <a:t>  &lt;HOMESITE </a:t>
            </a:r>
            <a:r>
              <a:rPr lang="en-US" sz="1200" dirty="0" err="1">
                <a:solidFill>
                  <a:srgbClr val="000099"/>
                </a:solidFill>
              </a:rPr>
              <a:t>xlink:type</a:t>
            </a:r>
            <a:r>
              <a:rPr lang="en-US" sz="1200" dirty="0">
                <a:solidFill>
                  <a:srgbClr val="000099"/>
                </a:solidFill>
              </a:rPr>
              <a:t>="locator"</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="http://ibiblio.org/</a:t>
            </a:r>
            <a:r>
              <a:rPr lang="en-US" sz="1200" dirty="0" err="1">
                <a:solidFill>
                  <a:srgbClr val="000099"/>
                </a:solidFill>
              </a:rPr>
              <a:t>javafaq</a:t>
            </a:r>
            <a:r>
              <a:rPr lang="en-US" sz="1200" dirty="0">
                <a:solidFill>
                  <a:srgbClr val="000099"/>
                </a:solidFill>
              </a:rPr>
              <a:t>/"/&gt;</a:t>
            </a:r>
          </a:p>
          <a:p>
            <a:pPr algn="just">
              <a:lnSpc>
                <a:spcPct val="90000"/>
              </a:lnSpc>
            </a:pPr>
            <a:r>
              <a:rPr lang="en-US" sz="1200" dirty="0">
                <a:solidFill>
                  <a:srgbClr val="000099"/>
                </a:solidFill>
              </a:rPr>
              <a:t>  &lt;MIRROR </a:t>
            </a:r>
            <a:r>
              <a:rPr lang="en-US" sz="1200" dirty="0" err="1">
                <a:solidFill>
                  <a:srgbClr val="000099"/>
                </a:solidFill>
              </a:rPr>
              <a:t>xlink:type</a:t>
            </a:r>
            <a:r>
              <a:rPr lang="en-US" sz="1200" dirty="0">
                <a:solidFill>
                  <a:srgbClr val="000099"/>
                </a:solidFill>
              </a:rPr>
              <a:t>="locator"</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="http://sunsite.kth.se/</a:t>
            </a:r>
            <a:r>
              <a:rPr lang="en-US" sz="1200" dirty="0" err="1">
                <a:solidFill>
                  <a:srgbClr val="000099"/>
                </a:solidFill>
              </a:rPr>
              <a:t>javafaq</a:t>
            </a:r>
            <a:r>
              <a:rPr lang="en-US" sz="1200" dirty="0">
                <a:solidFill>
                  <a:srgbClr val="000099"/>
                </a:solidFill>
              </a:rPr>
              <a:t>"/&gt;</a:t>
            </a:r>
          </a:p>
          <a:p>
            <a:pPr algn="just">
              <a:lnSpc>
                <a:spcPct val="90000"/>
              </a:lnSpc>
            </a:pPr>
            <a:r>
              <a:rPr lang="en-US" sz="1200" dirty="0">
                <a:solidFill>
                  <a:srgbClr val="000099"/>
                </a:solidFill>
              </a:rPr>
              <a:t>  &lt;MIRROR </a:t>
            </a:r>
            <a:r>
              <a:rPr lang="en-US" sz="1200" dirty="0" err="1">
                <a:solidFill>
                  <a:srgbClr val="000099"/>
                </a:solidFill>
              </a:rPr>
              <a:t>xlink:type</a:t>
            </a:r>
            <a:r>
              <a:rPr lang="en-US" sz="1200" dirty="0">
                <a:solidFill>
                  <a:srgbClr val="000099"/>
                </a:solidFill>
              </a:rPr>
              <a:t>="locator"</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="http://sunsite.informatik.rwth-aachen.de/</a:t>
            </a:r>
            <a:r>
              <a:rPr lang="en-US" sz="1200" dirty="0" err="1">
                <a:solidFill>
                  <a:srgbClr val="000099"/>
                </a:solidFill>
              </a:rPr>
              <a:t>javafaq</a:t>
            </a:r>
            <a:r>
              <a:rPr lang="en-US" sz="1200" dirty="0">
                <a:solidFill>
                  <a:srgbClr val="000099"/>
                </a:solidFill>
              </a:rPr>
              <a:t>/"/&gt;</a:t>
            </a:r>
          </a:p>
          <a:p>
            <a:pPr algn="just">
              <a:lnSpc>
                <a:spcPct val="90000"/>
              </a:lnSpc>
            </a:pPr>
            <a:r>
              <a:rPr lang="en-US" sz="1200" dirty="0">
                <a:solidFill>
                  <a:srgbClr val="000099"/>
                </a:solidFill>
              </a:rPr>
              <a:t>  &lt;MIRROR </a:t>
            </a:r>
            <a:r>
              <a:rPr lang="en-US" sz="1200" dirty="0" err="1">
                <a:solidFill>
                  <a:srgbClr val="000099"/>
                </a:solidFill>
              </a:rPr>
              <a:t>xlink:type</a:t>
            </a:r>
            <a:r>
              <a:rPr lang="en-US" sz="1200" dirty="0">
                <a:solidFill>
                  <a:srgbClr val="000099"/>
                </a:solidFill>
              </a:rPr>
              <a:t>="locator"</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="http://sunsite.cnlab-switch.ch/</a:t>
            </a:r>
            <a:r>
              <a:rPr lang="en-US" sz="1200" dirty="0" err="1">
                <a:solidFill>
                  <a:srgbClr val="000099"/>
                </a:solidFill>
              </a:rPr>
              <a:t>javafaq</a:t>
            </a:r>
            <a:r>
              <a:rPr lang="en-US" sz="1200" dirty="0">
                <a:solidFill>
                  <a:srgbClr val="000099"/>
                </a:solidFill>
              </a:rPr>
              <a:t>/"/&gt;</a:t>
            </a:r>
          </a:p>
          <a:p>
            <a:pPr algn="just">
              <a:lnSpc>
                <a:spcPct val="90000"/>
              </a:lnSpc>
            </a:pPr>
            <a:r>
              <a:rPr lang="en-US" sz="1200" dirty="0">
                <a:solidFill>
                  <a:srgbClr val="000099"/>
                </a:solidFill>
              </a:rPr>
              <a:t>&lt;/WEBSITE&gt;</a:t>
            </a:r>
          </a:p>
          <a:p>
            <a:pPr algn="just">
              <a:lnSpc>
                <a:spcPct val="90000"/>
              </a:lnSpc>
            </a:pPr>
            <a:endParaRPr lang="en-US" sz="1200" dirty="0">
              <a:solidFill>
                <a:srgbClr val="000099"/>
              </a:solidFill>
            </a:endParaRPr>
          </a:p>
          <a:p>
            <a:pPr algn="just">
              <a:lnSpc>
                <a:spcPct val="90000"/>
              </a:lnSpc>
            </a:pPr>
            <a:endParaRPr lang="en-US" sz="1200" dirty="0" smtClean="0">
              <a:solidFill>
                <a:srgbClr val="000099"/>
              </a:solidFill>
            </a:endParaRPr>
          </a:p>
          <a:p>
            <a:pPr algn="just">
              <a:lnSpc>
                <a:spcPct val="90000"/>
              </a:lnSpc>
            </a:pPr>
            <a:r>
              <a:rPr lang="ru-RU" sz="1200" dirty="0" smtClean="0">
                <a:solidFill>
                  <a:srgbClr val="000099"/>
                </a:solidFill>
              </a:rPr>
              <a:t>На </a:t>
            </a:r>
            <a:r>
              <a:rPr lang="ru-RU" sz="1200" dirty="0" smtClean="0">
                <a:solidFill>
                  <a:srgbClr val="000099"/>
                </a:solidFill>
              </a:rPr>
              <a:t>рисунке </a:t>
            </a:r>
            <a:r>
              <a:rPr lang="ru-RU" sz="1200" dirty="0">
                <a:solidFill>
                  <a:srgbClr val="000099"/>
                </a:solidFill>
              </a:rPr>
              <a:t>показан элемент расширенной связи </a:t>
            </a:r>
            <a:r>
              <a:rPr lang="en-US" sz="1200" dirty="0">
                <a:solidFill>
                  <a:srgbClr val="000099"/>
                </a:solidFill>
              </a:rPr>
              <a:t>WEBSITE </a:t>
            </a:r>
            <a:r>
              <a:rPr lang="ru-RU" sz="1200" dirty="0">
                <a:solidFill>
                  <a:srgbClr val="000099"/>
                </a:solidFill>
              </a:rPr>
              <a:t>и эти пять ресурсов. Элемент </a:t>
            </a:r>
            <a:r>
              <a:rPr lang="en-US" sz="1200" dirty="0">
                <a:solidFill>
                  <a:srgbClr val="000099"/>
                </a:solidFill>
              </a:rPr>
              <a:t>WEBSITE </a:t>
            </a:r>
            <a:r>
              <a:rPr lang="ru-RU" sz="1200" dirty="0">
                <a:solidFill>
                  <a:srgbClr val="000099"/>
                </a:solidFill>
              </a:rPr>
              <a:t>содержит один ресурс и указывает на другие четыре с помощью универсальных локаторов ресурса. Однако, это всего лишь описание этих ресурсов, без какого-либо соединения между ними.</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492498"/>
            <a:ext cx="4104456" cy="2128237"/>
          </a:xfrm>
          <a:prstGeom prst="rect">
            <a:avLst/>
          </a:prstGeom>
        </p:spPr>
      </p:pic>
    </p:spTree>
    <p:extLst>
      <p:ext uri="{BB962C8B-B14F-4D97-AF65-F5344CB8AC3E}">
        <p14:creationId xmlns:p14="http://schemas.microsoft.com/office/powerpoint/2010/main" val="1087418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Язык </a:t>
            </a:r>
            <a:r>
              <a:rPr lang="en-US" sz="2000" b="1" dirty="0" err="1" smtClean="0">
                <a:solidFill>
                  <a:srgbClr val="000099"/>
                </a:solidFill>
              </a:rPr>
              <a:t>XLink</a:t>
            </a:r>
            <a:endParaRPr lang="ru-RU" sz="2000" b="1" dirty="0">
              <a:solidFill>
                <a:srgbClr val="000099"/>
              </a:solidFill>
            </a:endParaRPr>
          </a:p>
        </p:txBody>
      </p:sp>
      <p:sp>
        <p:nvSpPr>
          <p:cNvPr id="8" name="Прямоугольник 7"/>
          <p:cNvSpPr/>
          <p:nvPr/>
        </p:nvSpPr>
        <p:spPr>
          <a:xfrm>
            <a:off x="0" y="461651"/>
            <a:ext cx="9144000" cy="3250121"/>
          </a:xfrm>
          <a:prstGeom prst="rect">
            <a:avLst/>
          </a:prstGeom>
        </p:spPr>
        <p:txBody>
          <a:bodyPr wrap="square">
            <a:spAutoFit/>
          </a:bodyPr>
          <a:lstStyle/>
          <a:p>
            <a:pPr algn="just">
              <a:lnSpc>
                <a:spcPct val="90000"/>
              </a:lnSpc>
            </a:pPr>
            <a:r>
              <a:rPr lang="ru-RU" sz="1200" dirty="0">
                <a:solidFill>
                  <a:srgbClr val="000099"/>
                </a:solidFill>
              </a:rPr>
              <a:t>Непременное условие успеха технологии </a:t>
            </a:r>
            <a:r>
              <a:rPr lang="ru-RU" sz="1200" dirty="0" err="1">
                <a:solidFill>
                  <a:srgbClr val="000099"/>
                </a:solidFill>
              </a:rPr>
              <a:t>Web</a:t>
            </a:r>
            <a:r>
              <a:rPr lang="ru-RU" sz="1200" dirty="0">
                <a:solidFill>
                  <a:srgbClr val="000099"/>
                </a:solidFill>
              </a:rPr>
              <a:t> лежит в ее способности </a:t>
            </a:r>
            <a:r>
              <a:rPr lang="ru-RU" sz="1200" i="1" dirty="0">
                <a:solidFill>
                  <a:srgbClr val="000099"/>
                </a:solidFill>
              </a:rPr>
              <a:t>связывать ресурсы</a:t>
            </a:r>
            <a:r>
              <a:rPr lang="ru-RU" sz="1200" dirty="0">
                <a:solidFill>
                  <a:srgbClr val="000099"/>
                </a:solidFill>
              </a:rPr>
              <a:t>. То, что "Всемирная паутина" опирается на признанный </a:t>
            </a:r>
            <a:r>
              <a:rPr lang="ru-RU" sz="1200" dirty="0" err="1">
                <a:solidFill>
                  <a:srgbClr val="000099"/>
                </a:solidFill>
              </a:rPr>
              <a:t>гоферовский</a:t>
            </a:r>
            <a:r>
              <a:rPr lang="ru-RU" sz="1200" dirty="0">
                <a:solidFill>
                  <a:srgbClr val="000099"/>
                </a:solidFill>
              </a:rPr>
              <a:t> протокол, может быть объяснено хотя бы тем, что HTML позволяет вставлять в документы </a:t>
            </a:r>
            <a:r>
              <a:rPr lang="ru-RU" sz="1200" u="sng" dirty="0">
                <a:solidFill>
                  <a:srgbClr val="000099"/>
                </a:solidFill>
              </a:rPr>
              <a:t>ссылки гипертекста</a:t>
            </a:r>
            <a:r>
              <a:rPr lang="ru-RU" sz="1200" dirty="0">
                <a:solidFill>
                  <a:srgbClr val="000099"/>
                </a:solidFill>
              </a:rPr>
              <a:t>. С их помощью можно помещать изображения на страницы документов, а также переходить от одного документа к другому или же от одной его части к другой. С учетом того, что </a:t>
            </a:r>
            <a:r>
              <a:rPr lang="ru-RU" sz="1200" i="1" dirty="0">
                <a:solidFill>
                  <a:srgbClr val="000099"/>
                </a:solidFill>
              </a:rPr>
              <a:t>XML может быть преобразован в HTML </a:t>
            </a:r>
            <a:r>
              <a:rPr lang="ru-RU" sz="1200" dirty="0">
                <a:solidFill>
                  <a:srgbClr val="000099"/>
                </a:solidFill>
              </a:rPr>
              <a:t>для последующего просмотра, синтаксис, который, используется в HTML для задания связей, может быть перенесен и в XML.</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Однако, связывание в HTML имеет ряд ограничений. Универсальные локаторы ресурсов (URL) </a:t>
            </a:r>
            <a:r>
              <a:rPr lang="ru-RU" sz="1200" u="sng" dirty="0">
                <a:solidFill>
                  <a:srgbClr val="000099"/>
                </a:solidFill>
              </a:rPr>
              <a:t>указывают только на один документ</a:t>
            </a:r>
            <a:r>
              <a:rPr lang="ru-RU" sz="1200" dirty="0">
                <a:solidFill>
                  <a:srgbClr val="000099"/>
                </a:solidFill>
              </a:rPr>
              <a:t>. Большая глубина детализации, например, третье предложение в семнадцатом параграфе, невозможно, если, конечно, в рассматриваемом документе заранее не расставлены поименованные указатели (</a:t>
            </a:r>
            <a:r>
              <a:rPr lang="ru-RU" sz="1200" dirty="0" err="1">
                <a:solidFill>
                  <a:srgbClr val="000099"/>
                </a:solidFill>
              </a:rPr>
              <a:t>anchor</a:t>
            </a:r>
            <a:r>
              <a:rPr lang="ru-RU" sz="1200" dirty="0">
                <a:solidFill>
                  <a:srgbClr val="000099"/>
                </a:solidFill>
              </a:rPr>
              <a:t>). Но для этого необходимо иметь доступ к документу, на который требуется указывать.</a:t>
            </a:r>
          </a:p>
          <a:p>
            <a:pPr algn="just">
              <a:lnSpc>
                <a:spcPct val="90000"/>
              </a:lnSpc>
            </a:pPr>
            <a:endParaRPr lang="ru-RU" sz="1200" dirty="0">
              <a:solidFill>
                <a:srgbClr val="000099"/>
              </a:solidFill>
            </a:endParaRPr>
          </a:p>
          <a:p>
            <a:pPr algn="just">
              <a:lnSpc>
                <a:spcPct val="90000"/>
              </a:lnSpc>
            </a:pPr>
            <a:r>
              <a:rPr lang="ru-RU" sz="1200" dirty="0" err="1">
                <a:solidFill>
                  <a:srgbClr val="000099"/>
                </a:solidFill>
              </a:rPr>
              <a:t>XLink</a:t>
            </a:r>
            <a:r>
              <a:rPr lang="ru-RU" sz="1200" dirty="0">
                <a:solidFill>
                  <a:srgbClr val="000099"/>
                </a:solidFill>
              </a:rPr>
              <a:t> - это технология, которая позволяет решить указанные проблемы и установить более сложные связи между документами. </a:t>
            </a:r>
            <a:r>
              <a:rPr lang="ru-RU" sz="1200" dirty="0" err="1">
                <a:solidFill>
                  <a:srgbClr val="000099"/>
                </a:solidFill>
              </a:rPr>
              <a:t>XLink</a:t>
            </a:r>
            <a:r>
              <a:rPr lang="ru-RU" sz="1200" dirty="0">
                <a:solidFill>
                  <a:srgbClr val="000099"/>
                </a:solidFill>
              </a:rPr>
              <a:t> предназначена исключительно для работы с документами XML.</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Связывание в XML состоит из двух частей: </a:t>
            </a:r>
            <a:r>
              <a:rPr lang="ru-RU" sz="1200" b="1" dirty="0" err="1">
                <a:solidFill>
                  <a:srgbClr val="C00000"/>
                </a:solidFill>
              </a:rPr>
              <a:t>XLink</a:t>
            </a:r>
            <a:r>
              <a:rPr lang="ru-RU" sz="1200" dirty="0">
                <a:solidFill>
                  <a:srgbClr val="C00000"/>
                </a:solidFill>
              </a:rPr>
              <a:t> </a:t>
            </a:r>
            <a:r>
              <a:rPr lang="ru-RU" sz="1200" dirty="0">
                <a:solidFill>
                  <a:srgbClr val="000099"/>
                </a:solidFill>
              </a:rPr>
              <a:t>и </a:t>
            </a:r>
            <a:r>
              <a:rPr lang="ru-RU" sz="1200" b="1" dirty="0" err="1">
                <a:solidFill>
                  <a:srgbClr val="009900"/>
                </a:solidFill>
              </a:rPr>
              <a:t>XPointers</a:t>
            </a:r>
            <a:r>
              <a:rPr lang="ru-RU" sz="1200" dirty="0">
                <a:solidFill>
                  <a:srgbClr val="000099"/>
                </a:solidFill>
              </a:rPr>
              <a:t>. </a:t>
            </a:r>
            <a:r>
              <a:rPr lang="ru-RU" sz="1200" u="sng" dirty="0" err="1">
                <a:solidFill>
                  <a:srgbClr val="000099"/>
                </a:solidFill>
              </a:rPr>
              <a:t>XLink</a:t>
            </a:r>
            <a:r>
              <a:rPr lang="ru-RU" sz="1200" u="sng" dirty="0">
                <a:solidFill>
                  <a:srgbClr val="000099"/>
                </a:solidFill>
              </a:rPr>
              <a:t> </a:t>
            </a:r>
            <a:r>
              <a:rPr lang="ru-RU" sz="1200" dirty="0">
                <a:solidFill>
                  <a:srgbClr val="000099"/>
                </a:solidFill>
              </a:rPr>
              <a:t>(XML </a:t>
            </a:r>
            <a:r>
              <a:rPr lang="ru-RU" sz="1200" dirty="0" err="1">
                <a:solidFill>
                  <a:srgbClr val="000099"/>
                </a:solidFill>
              </a:rPr>
              <a:t>Linking</a:t>
            </a:r>
            <a:r>
              <a:rPr lang="ru-RU" sz="1200" dirty="0">
                <a:solidFill>
                  <a:srgbClr val="000099"/>
                </a:solidFill>
              </a:rPr>
              <a:t> </a:t>
            </a:r>
            <a:r>
              <a:rPr lang="ru-RU" sz="1200" dirty="0" err="1">
                <a:solidFill>
                  <a:srgbClr val="000099"/>
                </a:solidFill>
              </a:rPr>
              <a:t>Language</a:t>
            </a:r>
            <a:r>
              <a:rPr lang="ru-RU" sz="1200" dirty="0">
                <a:solidFill>
                  <a:srgbClr val="000099"/>
                </a:solidFill>
              </a:rPr>
              <a:t>, Расширяемый язык соединений) </a:t>
            </a:r>
            <a:r>
              <a:rPr lang="ru-RU" sz="1200" u="sng" dirty="0">
                <a:solidFill>
                  <a:srgbClr val="000099"/>
                </a:solidFill>
              </a:rPr>
              <a:t>определяет, как один документ связывается с другим</a:t>
            </a:r>
            <a:r>
              <a:rPr lang="ru-RU" sz="1200" dirty="0">
                <a:solidFill>
                  <a:srgbClr val="000099"/>
                </a:solidFill>
              </a:rPr>
              <a:t>. </a:t>
            </a:r>
            <a:r>
              <a:rPr lang="ru-RU" sz="1200" u="sng" dirty="0" err="1">
                <a:solidFill>
                  <a:srgbClr val="000099"/>
                </a:solidFill>
              </a:rPr>
              <a:t>XPointers</a:t>
            </a:r>
            <a:r>
              <a:rPr lang="ru-RU" sz="1200" u="sng" dirty="0">
                <a:solidFill>
                  <a:srgbClr val="000099"/>
                </a:solidFill>
              </a:rPr>
              <a:t> </a:t>
            </a:r>
            <a:r>
              <a:rPr lang="ru-RU" sz="1200" dirty="0">
                <a:solidFill>
                  <a:srgbClr val="000099"/>
                </a:solidFill>
              </a:rPr>
              <a:t>(XML </a:t>
            </a:r>
            <a:r>
              <a:rPr lang="ru-RU" sz="1200" dirty="0" err="1">
                <a:solidFill>
                  <a:srgbClr val="000099"/>
                </a:solidFill>
              </a:rPr>
              <a:t>Pointer</a:t>
            </a:r>
            <a:r>
              <a:rPr lang="ru-RU" sz="1200" dirty="0">
                <a:solidFill>
                  <a:srgbClr val="000099"/>
                </a:solidFill>
              </a:rPr>
              <a:t> </a:t>
            </a:r>
            <a:r>
              <a:rPr lang="ru-RU" sz="1200" dirty="0" err="1">
                <a:solidFill>
                  <a:srgbClr val="000099"/>
                </a:solidFill>
              </a:rPr>
              <a:t>Language</a:t>
            </a:r>
            <a:r>
              <a:rPr lang="ru-RU" sz="1200" dirty="0">
                <a:solidFill>
                  <a:srgbClr val="000099"/>
                </a:solidFill>
              </a:rPr>
              <a:t>, Расширяемый язык указателей) </a:t>
            </a:r>
            <a:r>
              <a:rPr lang="ru-RU" sz="1200" u="sng" dirty="0">
                <a:solidFill>
                  <a:srgbClr val="000099"/>
                </a:solidFill>
              </a:rPr>
              <a:t>описывает, как общаются отдельные части документов</a:t>
            </a:r>
            <a:r>
              <a:rPr lang="ru-RU" sz="1200" dirty="0">
                <a:solidFill>
                  <a:srgbClr val="000099"/>
                </a:solidFill>
              </a:rPr>
              <a:t>. </a:t>
            </a:r>
            <a:r>
              <a:rPr lang="ru-RU" sz="1200" dirty="0" err="1">
                <a:solidFill>
                  <a:srgbClr val="000099"/>
                </a:solidFill>
              </a:rPr>
              <a:t>XLink</a:t>
            </a:r>
            <a:r>
              <a:rPr lang="ru-RU" sz="1200" dirty="0">
                <a:solidFill>
                  <a:srgbClr val="000099"/>
                </a:solidFill>
              </a:rPr>
              <a:t> указывает на универсальный локатор ресурса (URI), который устанавливает отдельный ресурс.</a:t>
            </a:r>
            <a:endParaRPr lang="ru-RU" sz="1200" b="1" dirty="0">
              <a:solidFill>
                <a:srgbClr val="000099"/>
              </a:solidFill>
            </a:endParaRPr>
          </a:p>
        </p:txBody>
      </p:sp>
    </p:spTree>
    <p:extLst>
      <p:ext uri="{BB962C8B-B14F-4D97-AF65-F5344CB8AC3E}">
        <p14:creationId xmlns:p14="http://schemas.microsoft.com/office/powerpoint/2010/main" val="3573631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Правила навигации (элементы типа </a:t>
            </a:r>
            <a:r>
              <a:rPr lang="ru-RU" sz="2000" b="1" dirty="0" err="1">
                <a:solidFill>
                  <a:srgbClr val="000099"/>
                </a:solidFill>
              </a:rPr>
              <a:t>arc</a:t>
            </a:r>
            <a:r>
              <a:rPr lang="ru-RU" sz="2000" b="1" dirty="0">
                <a:solidFill>
                  <a:srgbClr val="000099"/>
                </a:solidFill>
              </a:rPr>
              <a:t>)</a:t>
            </a:r>
          </a:p>
        </p:txBody>
      </p:sp>
      <p:sp>
        <p:nvSpPr>
          <p:cNvPr id="5" name="Прямоугольник 4"/>
          <p:cNvSpPr/>
          <p:nvPr/>
        </p:nvSpPr>
        <p:spPr>
          <a:xfrm>
            <a:off x="0" y="461651"/>
            <a:ext cx="9144000" cy="3914918"/>
          </a:xfrm>
          <a:prstGeom prst="rect">
            <a:avLst/>
          </a:prstGeom>
        </p:spPr>
        <p:txBody>
          <a:bodyPr wrap="square">
            <a:spAutoFit/>
          </a:bodyPr>
          <a:lstStyle/>
          <a:p>
            <a:pPr algn="just">
              <a:lnSpc>
                <a:spcPct val="90000"/>
              </a:lnSpc>
            </a:pPr>
            <a:r>
              <a:rPr lang="ru-RU" sz="1200" dirty="0">
                <a:solidFill>
                  <a:srgbClr val="000099"/>
                </a:solidFill>
              </a:rPr>
              <a:t>По сравнению с простыми связями расширенные связи являются несколько более сложными концепцией, поскольку они предоставляют множество различных путей обхода. Например, в расширенной связи с тремя ресурсами A, B и C возможны девять различных обходов:</a:t>
            </a:r>
          </a:p>
          <a:p>
            <a:pPr algn="just">
              <a:lnSpc>
                <a:spcPct val="90000"/>
              </a:lnSpc>
            </a:pPr>
            <a:endParaRPr lang="ru-RU" sz="1200" dirty="0">
              <a:solidFill>
                <a:srgbClr val="000099"/>
              </a:solidFill>
            </a:endParaRPr>
          </a:p>
          <a:p>
            <a:pPr marL="171450" indent="-171450" algn="just">
              <a:lnSpc>
                <a:spcPct val="90000"/>
              </a:lnSpc>
              <a:buFont typeface="Arial" pitchFamily="34" charset="0"/>
              <a:buChar char="•"/>
            </a:pPr>
            <a:r>
              <a:rPr lang="ru-RU" sz="1200" dirty="0">
                <a:solidFill>
                  <a:srgbClr val="000099"/>
                </a:solidFill>
              </a:rPr>
              <a:t>A --&gt; A</a:t>
            </a:r>
          </a:p>
          <a:p>
            <a:pPr marL="171450" indent="-171450" algn="just">
              <a:lnSpc>
                <a:spcPct val="90000"/>
              </a:lnSpc>
              <a:buFont typeface="Arial" pitchFamily="34" charset="0"/>
              <a:buChar char="•"/>
            </a:pPr>
            <a:r>
              <a:rPr lang="ru-RU" sz="1200" dirty="0">
                <a:solidFill>
                  <a:srgbClr val="000099"/>
                </a:solidFill>
              </a:rPr>
              <a:t>B --&gt; B</a:t>
            </a:r>
          </a:p>
          <a:p>
            <a:pPr marL="171450" indent="-171450" algn="just">
              <a:lnSpc>
                <a:spcPct val="90000"/>
              </a:lnSpc>
              <a:buFont typeface="Arial" pitchFamily="34" charset="0"/>
              <a:buChar char="•"/>
            </a:pPr>
            <a:r>
              <a:rPr lang="ru-RU" sz="1200" dirty="0">
                <a:solidFill>
                  <a:srgbClr val="000099"/>
                </a:solidFill>
              </a:rPr>
              <a:t>C --&gt; C</a:t>
            </a:r>
          </a:p>
          <a:p>
            <a:pPr marL="171450" indent="-171450" algn="just">
              <a:lnSpc>
                <a:spcPct val="90000"/>
              </a:lnSpc>
              <a:buFont typeface="Arial" pitchFamily="34" charset="0"/>
              <a:buChar char="•"/>
            </a:pPr>
            <a:r>
              <a:rPr lang="ru-RU" sz="1200" dirty="0">
                <a:solidFill>
                  <a:srgbClr val="000099"/>
                </a:solidFill>
              </a:rPr>
              <a:t>A --&gt; B</a:t>
            </a:r>
          </a:p>
          <a:p>
            <a:pPr marL="171450" indent="-171450" algn="just">
              <a:lnSpc>
                <a:spcPct val="90000"/>
              </a:lnSpc>
              <a:buFont typeface="Arial" pitchFamily="34" charset="0"/>
              <a:buChar char="•"/>
            </a:pPr>
            <a:r>
              <a:rPr lang="ru-RU" sz="1200" dirty="0">
                <a:solidFill>
                  <a:srgbClr val="000099"/>
                </a:solidFill>
              </a:rPr>
              <a:t>B --&gt; A</a:t>
            </a:r>
          </a:p>
          <a:p>
            <a:pPr marL="171450" indent="-171450" algn="just">
              <a:lnSpc>
                <a:spcPct val="90000"/>
              </a:lnSpc>
              <a:buFont typeface="Arial" pitchFamily="34" charset="0"/>
              <a:buChar char="•"/>
            </a:pPr>
            <a:r>
              <a:rPr lang="ru-RU" sz="1200" dirty="0">
                <a:solidFill>
                  <a:srgbClr val="000099"/>
                </a:solidFill>
              </a:rPr>
              <a:t>A --&gt; C</a:t>
            </a:r>
          </a:p>
          <a:p>
            <a:pPr marL="171450" indent="-171450" algn="just">
              <a:lnSpc>
                <a:spcPct val="90000"/>
              </a:lnSpc>
              <a:buFont typeface="Arial" pitchFamily="34" charset="0"/>
              <a:buChar char="•"/>
            </a:pPr>
            <a:r>
              <a:rPr lang="ru-RU" sz="1200" dirty="0">
                <a:solidFill>
                  <a:srgbClr val="000099"/>
                </a:solidFill>
              </a:rPr>
              <a:t>C --&gt; A</a:t>
            </a:r>
          </a:p>
          <a:p>
            <a:pPr marL="171450" indent="-171450" algn="just">
              <a:lnSpc>
                <a:spcPct val="90000"/>
              </a:lnSpc>
              <a:buFont typeface="Arial" pitchFamily="34" charset="0"/>
              <a:buChar char="•"/>
            </a:pPr>
            <a:r>
              <a:rPr lang="ru-RU" sz="1200" dirty="0">
                <a:solidFill>
                  <a:srgbClr val="000099"/>
                </a:solidFill>
              </a:rPr>
              <a:t>B --&gt; C</a:t>
            </a:r>
          </a:p>
          <a:p>
            <a:pPr marL="171450" indent="-171450" algn="just">
              <a:lnSpc>
                <a:spcPct val="90000"/>
              </a:lnSpc>
              <a:buFont typeface="Arial" pitchFamily="34" charset="0"/>
              <a:buChar char="•"/>
            </a:pPr>
            <a:r>
              <a:rPr lang="ru-RU" sz="1200" dirty="0">
                <a:solidFill>
                  <a:srgbClr val="000099"/>
                </a:solidFill>
              </a:rPr>
              <a:t>C --&gt; B</a:t>
            </a:r>
          </a:p>
          <a:p>
            <a:pPr algn="just">
              <a:lnSpc>
                <a:spcPct val="90000"/>
              </a:lnSpc>
            </a:pPr>
            <a:endParaRPr lang="en-US" sz="1200" dirty="0" smtClean="0">
              <a:solidFill>
                <a:srgbClr val="000099"/>
              </a:solidFill>
            </a:endParaRPr>
          </a:p>
          <a:p>
            <a:pPr algn="just">
              <a:lnSpc>
                <a:spcPct val="90000"/>
              </a:lnSpc>
            </a:pPr>
            <a:r>
              <a:rPr lang="ru-RU" sz="1200" dirty="0" smtClean="0">
                <a:solidFill>
                  <a:srgbClr val="000099"/>
                </a:solidFill>
              </a:rPr>
              <a:t>Каждый </a:t>
            </a:r>
            <a:r>
              <a:rPr lang="ru-RU" sz="1200" dirty="0">
                <a:solidFill>
                  <a:srgbClr val="000099"/>
                </a:solidFill>
              </a:rPr>
              <a:t>из этих потенциальных путей между ресурсами может иметь различные правила определения того, когда связь должна обходиться и что должно происходить при ее обходе. Эти потенциальные обходы называются ребрами (</a:t>
            </a:r>
            <a:r>
              <a:rPr lang="ru-RU" sz="1200" b="1" dirty="0" err="1">
                <a:solidFill>
                  <a:srgbClr val="C00000"/>
                </a:solidFill>
              </a:rPr>
              <a:t>arc</a:t>
            </a:r>
            <a:r>
              <a:rPr lang="ru-RU" sz="1200" dirty="0">
                <a:solidFill>
                  <a:srgbClr val="000099"/>
                </a:solidFill>
              </a:rPr>
              <a:t>), а в XML они представляются с помощью элементов, у которых значение атрибута </a:t>
            </a:r>
            <a:r>
              <a:rPr lang="ru-RU" sz="1200" b="1" dirty="0" err="1">
                <a:solidFill>
                  <a:srgbClr val="000099"/>
                </a:solidFill>
              </a:rPr>
              <a:t>xlink:type</a:t>
            </a:r>
            <a:r>
              <a:rPr lang="ru-RU" sz="1200" dirty="0">
                <a:solidFill>
                  <a:srgbClr val="000099"/>
                </a:solidFill>
              </a:rPr>
              <a:t> равно </a:t>
            </a:r>
            <a:r>
              <a:rPr lang="ru-RU" sz="1200" dirty="0" err="1">
                <a:solidFill>
                  <a:srgbClr val="009900"/>
                </a:solidFill>
              </a:rPr>
              <a:t>arc</a:t>
            </a:r>
            <a:r>
              <a:rPr lang="ru-RU" sz="1200" dirty="0">
                <a:solidFill>
                  <a:srgbClr val="000099"/>
                </a:solidFill>
              </a:rPr>
              <a:t>. Правила обхода указываются добавлением атрибутов </a:t>
            </a:r>
            <a:r>
              <a:rPr lang="ru-RU" sz="1200" b="1" dirty="0" err="1">
                <a:solidFill>
                  <a:srgbClr val="000099"/>
                </a:solidFill>
              </a:rPr>
              <a:t>xlink:show</a:t>
            </a:r>
            <a:r>
              <a:rPr lang="ru-RU" sz="1200" dirty="0">
                <a:solidFill>
                  <a:srgbClr val="000099"/>
                </a:solidFill>
              </a:rPr>
              <a:t> и </a:t>
            </a:r>
            <a:r>
              <a:rPr lang="ru-RU" sz="1200" b="1" dirty="0" err="1">
                <a:solidFill>
                  <a:srgbClr val="000099"/>
                </a:solidFill>
              </a:rPr>
              <a:t>xlink:actuate</a:t>
            </a:r>
            <a:r>
              <a:rPr lang="ru-RU" sz="1200" dirty="0">
                <a:solidFill>
                  <a:srgbClr val="000099"/>
                </a:solidFill>
              </a:rPr>
              <a:t> к элементам типа </a:t>
            </a:r>
            <a:r>
              <a:rPr lang="ru-RU" sz="1200" b="1" dirty="0" err="1">
                <a:solidFill>
                  <a:srgbClr val="000099"/>
                </a:solidFill>
              </a:rPr>
              <a:t>arc</a:t>
            </a:r>
            <a:r>
              <a:rPr lang="ru-RU" sz="1200" dirty="0">
                <a:solidFill>
                  <a:srgbClr val="000099"/>
                </a:solidFill>
              </a:rPr>
              <a:t>.</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Сами элементы типа </a:t>
            </a:r>
            <a:r>
              <a:rPr lang="ru-RU" sz="1200" b="1" dirty="0" err="1">
                <a:solidFill>
                  <a:srgbClr val="000099"/>
                </a:solidFill>
              </a:rPr>
              <a:t>arc</a:t>
            </a:r>
            <a:r>
              <a:rPr lang="ru-RU" sz="1200" dirty="0">
                <a:solidFill>
                  <a:srgbClr val="000099"/>
                </a:solidFill>
              </a:rPr>
              <a:t> используют атрибуты </a:t>
            </a:r>
            <a:r>
              <a:rPr lang="ru-RU" sz="1200" b="1" dirty="0" err="1">
                <a:solidFill>
                  <a:srgbClr val="000099"/>
                </a:solidFill>
              </a:rPr>
              <a:t>to</a:t>
            </a:r>
            <a:r>
              <a:rPr lang="ru-RU" sz="1200" dirty="0">
                <a:solidFill>
                  <a:srgbClr val="000099"/>
                </a:solidFill>
              </a:rPr>
              <a:t> и </a:t>
            </a:r>
            <a:r>
              <a:rPr lang="ru-RU" sz="1200" b="1" dirty="0" err="1">
                <a:solidFill>
                  <a:srgbClr val="000099"/>
                </a:solidFill>
              </a:rPr>
              <a:t>from</a:t>
            </a:r>
            <a:r>
              <a:rPr lang="ru-RU" sz="1200" dirty="0">
                <a:solidFill>
                  <a:srgbClr val="000099"/>
                </a:solidFill>
              </a:rPr>
              <a:t>, для указания направления перехода. Для задания начала и конца перехода применяются атрибуты </a:t>
            </a:r>
            <a:r>
              <a:rPr lang="ru-RU" sz="1200" b="1" dirty="0" err="1">
                <a:solidFill>
                  <a:srgbClr val="000099"/>
                </a:solidFill>
              </a:rPr>
              <a:t>xlink:label</a:t>
            </a:r>
            <a:r>
              <a:rPr lang="ru-RU" sz="1200" dirty="0">
                <a:solidFill>
                  <a:srgbClr val="000099"/>
                </a:solidFill>
              </a:rPr>
              <a:t>, значения которых сопоставляются для различных ресурсов в расширенной связи. Например, если атрибут </a:t>
            </a:r>
            <a:r>
              <a:rPr lang="ru-RU" sz="1200" dirty="0" err="1">
                <a:solidFill>
                  <a:srgbClr val="000099"/>
                </a:solidFill>
              </a:rPr>
              <a:t>xlink:from</a:t>
            </a:r>
            <a:r>
              <a:rPr lang="ru-RU" sz="1200" dirty="0">
                <a:solidFill>
                  <a:srgbClr val="000099"/>
                </a:solidFill>
              </a:rPr>
              <a:t> равен A, а атрибут </a:t>
            </a:r>
            <a:r>
              <a:rPr lang="ru-RU" sz="1200" dirty="0" err="1">
                <a:solidFill>
                  <a:srgbClr val="000099"/>
                </a:solidFill>
              </a:rPr>
              <a:t>xlink:to</a:t>
            </a:r>
            <a:r>
              <a:rPr lang="ru-RU" sz="1200" dirty="0">
                <a:solidFill>
                  <a:srgbClr val="000099"/>
                </a:solidFill>
              </a:rPr>
              <a:t> - B, то тогда ребро направляется из ресурса, у которого атрибут </a:t>
            </a:r>
            <a:r>
              <a:rPr lang="ru-RU" sz="1200" dirty="0" err="1">
                <a:solidFill>
                  <a:srgbClr val="000099"/>
                </a:solidFill>
              </a:rPr>
              <a:t>xlink:label</a:t>
            </a:r>
            <a:r>
              <a:rPr lang="ru-RU" sz="1200" dirty="0">
                <a:solidFill>
                  <a:srgbClr val="000099"/>
                </a:solidFill>
              </a:rPr>
              <a:t> равен A, в ресурс, чей атрибут </a:t>
            </a:r>
            <a:r>
              <a:rPr lang="ru-RU" sz="1200" dirty="0" err="1">
                <a:solidFill>
                  <a:srgbClr val="000099"/>
                </a:solidFill>
              </a:rPr>
              <a:t>xlink:label</a:t>
            </a:r>
            <a:r>
              <a:rPr lang="ru-RU" sz="1200" dirty="0">
                <a:solidFill>
                  <a:srgbClr val="000099"/>
                </a:solidFill>
              </a:rPr>
              <a:t> равен B. Приведенный ниже код демонстрирует сказанное:</a:t>
            </a:r>
          </a:p>
        </p:txBody>
      </p:sp>
    </p:spTree>
    <p:extLst>
      <p:ext uri="{BB962C8B-B14F-4D97-AF65-F5344CB8AC3E}">
        <p14:creationId xmlns:p14="http://schemas.microsoft.com/office/powerpoint/2010/main" val="1180320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Правила навигации (элементы типа </a:t>
            </a:r>
            <a:r>
              <a:rPr lang="ru-RU" sz="2000" b="1" dirty="0" err="1">
                <a:solidFill>
                  <a:srgbClr val="000099"/>
                </a:solidFill>
              </a:rPr>
              <a:t>arc</a:t>
            </a:r>
            <a:r>
              <a:rPr lang="ru-RU" sz="2000" b="1" dirty="0">
                <a:solidFill>
                  <a:srgbClr val="000099"/>
                </a:solidFill>
              </a:rPr>
              <a:t>)</a:t>
            </a:r>
          </a:p>
        </p:txBody>
      </p:sp>
      <p:sp>
        <p:nvSpPr>
          <p:cNvPr id="5" name="Прямоугольник 4"/>
          <p:cNvSpPr/>
          <p:nvPr/>
        </p:nvSpPr>
        <p:spPr>
          <a:xfrm>
            <a:off x="0" y="461651"/>
            <a:ext cx="9144000" cy="3416320"/>
          </a:xfrm>
          <a:prstGeom prst="rect">
            <a:avLst/>
          </a:prstGeom>
        </p:spPr>
        <p:txBody>
          <a:bodyPr wrap="square">
            <a:spAutoFit/>
          </a:bodyPr>
          <a:lstStyle/>
          <a:p>
            <a:pPr algn="just">
              <a:lnSpc>
                <a:spcPct val="90000"/>
              </a:lnSpc>
            </a:pPr>
            <a:r>
              <a:rPr lang="en-US" sz="1200" dirty="0">
                <a:solidFill>
                  <a:srgbClr val="000099"/>
                </a:solidFill>
              </a:rPr>
              <a:t>&lt;WEBSITE </a:t>
            </a:r>
            <a:r>
              <a:rPr lang="en-US" sz="1200" dirty="0" err="1">
                <a:solidFill>
                  <a:srgbClr val="000099"/>
                </a:solidFill>
              </a:rPr>
              <a:t>xmlns:xlink</a:t>
            </a:r>
            <a:r>
              <a:rPr lang="en-US" sz="1200" dirty="0">
                <a:solidFill>
                  <a:srgbClr val="000099"/>
                </a:solidFill>
              </a:rPr>
              <a:t>="http://www.w3.org/1999/xlink"</a:t>
            </a:r>
          </a:p>
          <a:p>
            <a:pPr algn="just">
              <a:lnSpc>
                <a:spcPct val="90000"/>
              </a:lnSpc>
            </a:pPr>
            <a:r>
              <a:rPr lang="en-US" sz="1200" dirty="0">
                <a:solidFill>
                  <a:srgbClr val="000099"/>
                </a:solidFill>
              </a:rPr>
              <a:t>         </a:t>
            </a:r>
            <a:r>
              <a:rPr lang="en-US" sz="1200" dirty="0" err="1">
                <a:solidFill>
                  <a:srgbClr val="000099"/>
                </a:solidFill>
              </a:rPr>
              <a:t>xlink:type</a:t>
            </a:r>
            <a:r>
              <a:rPr lang="en-US" sz="1200" dirty="0">
                <a:solidFill>
                  <a:srgbClr val="000099"/>
                </a:solidFill>
              </a:rPr>
              <a:t>="extended" </a:t>
            </a:r>
            <a:r>
              <a:rPr lang="en-US" sz="1200" dirty="0" err="1">
                <a:solidFill>
                  <a:srgbClr val="000099"/>
                </a:solidFill>
              </a:rPr>
              <a:t>xlink:title</a:t>
            </a:r>
            <a:r>
              <a:rPr lang="en-US" sz="1200" dirty="0">
                <a:solidFill>
                  <a:srgbClr val="000099"/>
                </a:solidFill>
              </a:rPr>
              <a:t>="Cafe au </a:t>
            </a:r>
            <a:r>
              <a:rPr lang="en-US" sz="1200" dirty="0" err="1">
                <a:solidFill>
                  <a:srgbClr val="000099"/>
                </a:solidFill>
              </a:rPr>
              <a:t>Lait</a:t>
            </a:r>
            <a:r>
              <a:rPr lang="en-US" sz="1200" dirty="0">
                <a:solidFill>
                  <a:srgbClr val="000099"/>
                </a:solidFill>
              </a:rPr>
              <a:t>"&gt;</a:t>
            </a:r>
          </a:p>
          <a:p>
            <a:pPr algn="just">
              <a:lnSpc>
                <a:spcPct val="90000"/>
              </a:lnSpc>
            </a:pPr>
            <a:r>
              <a:rPr lang="en-US" sz="1200" dirty="0">
                <a:solidFill>
                  <a:srgbClr val="000099"/>
                </a:solidFill>
              </a:rPr>
              <a:t>  &lt;NAME </a:t>
            </a:r>
            <a:r>
              <a:rPr lang="en-US" sz="1200" dirty="0" err="1">
                <a:solidFill>
                  <a:srgbClr val="000099"/>
                </a:solidFill>
              </a:rPr>
              <a:t>xlink:type</a:t>
            </a:r>
            <a:r>
              <a:rPr lang="en-US" sz="1200" dirty="0">
                <a:solidFill>
                  <a:srgbClr val="000099"/>
                </a:solidFill>
              </a:rPr>
              <a:t>="resource" </a:t>
            </a:r>
            <a:r>
              <a:rPr lang="en-US" sz="1200" dirty="0" err="1">
                <a:solidFill>
                  <a:srgbClr val="000099"/>
                </a:solidFill>
              </a:rPr>
              <a:t>xlink:label</a:t>
            </a:r>
            <a:r>
              <a:rPr lang="en-US" sz="1200" dirty="0">
                <a:solidFill>
                  <a:srgbClr val="000099"/>
                </a:solidFill>
              </a:rPr>
              <a:t>="source"&gt;</a:t>
            </a:r>
          </a:p>
          <a:p>
            <a:pPr algn="just">
              <a:lnSpc>
                <a:spcPct val="90000"/>
              </a:lnSpc>
            </a:pPr>
            <a:r>
              <a:rPr lang="en-US" sz="1200" dirty="0">
                <a:solidFill>
                  <a:srgbClr val="000099"/>
                </a:solidFill>
              </a:rPr>
              <a:t>    Cafe au </a:t>
            </a:r>
            <a:r>
              <a:rPr lang="en-US" sz="1200" dirty="0" err="1">
                <a:solidFill>
                  <a:srgbClr val="000099"/>
                </a:solidFill>
              </a:rPr>
              <a:t>Lait</a:t>
            </a:r>
            <a:endParaRPr lang="en-US" sz="1200" dirty="0">
              <a:solidFill>
                <a:srgbClr val="000099"/>
              </a:solidFill>
            </a:endParaRPr>
          </a:p>
          <a:p>
            <a:pPr algn="just">
              <a:lnSpc>
                <a:spcPct val="90000"/>
              </a:lnSpc>
            </a:pPr>
            <a:r>
              <a:rPr lang="en-US" sz="1200" dirty="0">
                <a:solidFill>
                  <a:srgbClr val="000099"/>
                </a:solidFill>
              </a:rPr>
              <a:t>  &lt;/NAME&gt;</a:t>
            </a:r>
          </a:p>
          <a:p>
            <a:pPr algn="just">
              <a:lnSpc>
                <a:spcPct val="90000"/>
              </a:lnSpc>
            </a:pPr>
            <a:r>
              <a:rPr lang="en-US" sz="1200" dirty="0">
                <a:solidFill>
                  <a:srgbClr val="000099"/>
                </a:solidFill>
              </a:rPr>
              <a:t>  &lt;HOMESITE </a:t>
            </a:r>
            <a:r>
              <a:rPr lang="en-US" sz="1200" dirty="0" err="1">
                <a:solidFill>
                  <a:srgbClr val="000099"/>
                </a:solidFill>
              </a:rPr>
              <a:t>xlink:type</a:t>
            </a:r>
            <a:r>
              <a:rPr lang="en-US" sz="1200" dirty="0">
                <a:solidFill>
                  <a:srgbClr val="000099"/>
                </a:solidFill>
              </a:rPr>
              <a:t>="locator"</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="http://ibiblio.org/</a:t>
            </a:r>
            <a:r>
              <a:rPr lang="en-US" sz="1200" dirty="0" err="1">
                <a:solidFill>
                  <a:srgbClr val="000099"/>
                </a:solidFill>
              </a:rPr>
              <a:t>javafaq</a:t>
            </a:r>
            <a:r>
              <a:rPr lang="en-US" sz="1200" dirty="0">
                <a:solidFill>
                  <a:srgbClr val="000099"/>
                </a:solidFill>
              </a:rPr>
              <a:t>/"</a:t>
            </a:r>
          </a:p>
          <a:p>
            <a:pPr algn="just">
              <a:lnSpc>
                <a:spcPct val="90000"/>
              </a:lnSpc>
            </a:pPr>
            <a:r>
              <a:rPr lang="en-US" sz="1200" dirty="0">
                <a:solidFill>
                  <a:srgbClr val="000099"/>
                </a:solidFill>
              </a:rPr>
              <a:t>           </a:t>
            </a:r>
            <a:r>
              <a:rPr lang="en-US" sz="1200" dirty="0" err="1">
                <a:solidFill>
                  <a:srgbClr val="000099"/>
                </a:solidFill>
              </a:rPr>
              <a:t>xlink:label</a:t>
            </a:r>
            <a:r>
              <a:rPr lang="en-US" sz="1200" dirty="0">
                <a:solidFill>
                  <a:srgbClr val="000099"/>
                </a:solidFill>
              </a:rPr>
              <a:t>="us"/&gt;</a:t>
            </a:r>
          </a:p>
          <a:p>
            <a:pPr algn="just">
              <a:lnSpc>
                <a:spcPct val="90000"/>
              </a:lnSpc>
            </a:pPr>
            <a:r>
              <a:rPr lang="en-US" sz="1200" dirty="0">
                <a:solidFill>
                  <a:srgbClr val="000099"/>
                </a:solidFill>
              </a:rPr>
              <a:t>  &lt;MIRROR </a:t>
            </a:r>
            <a:r>
              <a:rPr lang="en-US" sz="1200" dirty="0" err="1">
                <a:solidFill>
                  <a:srgbClr val="000099"/>
                </a:solidFill>
              </a:rPr>
              <a:t>xlink:type</a:t>
            </a:r>
            <a:r>
              <a:rPr lang="en-US" sz="1200" dirty="0">
                <a:solidFill>
                  <a:srgbClr val="000099"/>
                </a:solidFill>
              </a:rPr>
              <a:t>="locator"</a:t>
            </a:r>
          </a:p>
          <a:p>
            <a:pPr algn="just">
              <a:lnSpc>
                <a:spcPct val="90000"/>
              </a:lnSpc>
            </a:pPr>
            <a:r>
              <a:rPr lang="en-US" sz="1200" dirty="0">
                <a:solidFill>
                  <a:srgbClr val="000099"/>
                </a:solidFill>
              </a:rPr>
              <a:t>         </a:t>
            </a:r>
            <a:r>
              <a:rPr lang="en-US" sz="1200" dirty="0" err="1">
                <a:solidFill>
                  <a:srgbClr val="000099"/>
                </a:solidFill>
              </a:rPr>
              <a:t>xlink:title</a:t>
            </a:r>
            <a:r>
              <a:rPr lang="en-US" sz="1200" dirty="0">
                <a:solidFill>
                  <a:srgbClr val="000099"/>
                </a:solidFill>
              </a:rPr>
              <a:t>="Cafe au </a:t>
            </a:r>
            <a:r>
              <a:rPr lang="en-US" sz="1200" dirty="0" err="1">
                <a:solidFill>
                  <a:srgbClr val="000099"/>
                </a:solidFill>
              </a:rPr>
              <a:t>Lait</a:t>
            </a:r>
            <a:r>
              <a:rPr lang="en-US" sz="1200" dirty="0">
                <a:solidFill>
                  <a:srgbClr val="000099"/>
                </a:solidFill>
              </a:rPr>
              <a:t> Swedish Mirror"</a:t>
            </a:r>
          </a:p>
          <a:p>
            <a:pPr algn="just">
              <a:lnSpc>
                <a:spcPct val="90000"/>
              </a:lnSpc>
            </a:pPr>
            <a:r>
              <a:rPr lang="en-US" sz="1200" dirty="0">
                <a:solidFill>
                  <a:srgbClr val="000099"/>
                </a:solidFill>
              </a:rPr>
              <a:t>         </a:t>
            </a:r>
            <a:r>
              <a:rPr lang="en-US" sz="1200" dirty="0" err="1">
                <a:solidFill>
                  <a:srgbClr val="000099"/>
                </a:solidFill>
              </a:rPr>
              <a:t>xlink:label</a:t>
            </a:r>
            <a:r>
              <a:rPr lang="en-US" sz="1200" dirty="0">
                <a:solidFill>
                  <a:srgbClr val="000099"/>
                </a:solidFill>
              </a:rPr>
              <a:t>="se"</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="http://sunsite.kth.se/</a:t>
            </a:r>
            <a:r>
              <a:rPr lang="en-US" sz="1200" dirty="0" err="1">
                <a:solidFill>
                  <a:srgbClr val="000099"/>
                </a:solidFill>
              </a:rPr>
              <a:t>javafaq</a:t>
            </a:r>
            <a:r>
              <a:rPr lang="en-US" sz="1200" dirty="0">
                <a:solidFill>
                  <a:srgbClr val="000099"/>
                </a:solidFill>
              </a:rPr>
              <a:t>"/&gt;</a:t>
            </a:r>
          </a:p>
          <a:p>
            <a:pPr algn="just">
              <a:lnSpc>
                <a:spcPct val="90000"/>
              </a:lnSpc>
            </a:pPr>
            <a:r>
              <a:rPr lang="en-US" sz="1200" dirty="0">
                <a:solidFill>
                  <a:srgbClr val="000099"/>
                </a:solidFill>
              </a:rPr>
              <a:t>  &lt;MIRROR </a:t>
            </a:r>
            <a:r>
              <a:rPr lang="en-US" sz="1200" dirty="0" err="1">
                <a:solidFill>
                  <a:srgbClr val="000099"/>
                </a:solidFill>
              </a:rPr>
              <a:t>xlink:type</a:t>
            </a:r>
            <a:r>
              <a:rPr lang="en-US" sz="1200" dirty="0">
                <a:solidFill>
                  <a:srgbClr val="000099"/>
                </a:solidFill>
              </a:rPr>
              <a:t>="locator"</a:t>
            </a:r>
          </a:p>
          <a:p>
            <a:pPr algn="just">
              <a:lnSpc>
                <a:spcPct val="90000"/>
              </a:lnSpc>
            </a:pPr>
            <a:r>
              <a:rPr lang="en-US" sz="1200" dirty="0">
                <a:solidFill>
                  <a:srgbClr val="000099"/>
                </a:solidFill>
              </a:rPr>
              <a:t>         </a:t>
            </a:r>
            <a:r>
              <a:rPr lang="en-US" sz="1200" dirty="0" err="1">
                <a:solidFill>
                  <a:srgbClr val="000099"/>
                </a:solidFill>
              </a:rPr>
              <a:t>xlink:title</a:t>
            </a:r>
            <a:r>
              <a:rPr lang="en-US" sz="1200" dirty="0">
                <a:solidFill>
                  <a:srgbClr val="000099"/>
                </a:solidFill>
              </a:rPr>
              <a:t>="Cafe au </a:t>
            </a:r>
            <a:r>
              <a:rPr lang="en-US" sz="1200" dirty="0" err="1">
                <a:solidFill>
                  <a:srgbClr val="000099"/>
                </a:solidFill>
              </a:rPr>
              <a:t>Lait</a:t>
            </a:r>
            <a:r>
              <a:rPr lang="en-US" sz="1200" dirty="0">
                <a:solidFill>
                  <a:srgbClr val="000099"/>
                </a:solidFill>
              </a:rPr>
              <a:t> German Mirror"</a:t>
            </a:r>
          </a:p>
          <a:p>
            <a:pPr algn="just">
              <a:lnSpc>
                <a:spcPct val="90000"/>
              </a:lnSpc>
            </a:pPr>
            <a:r>
              <a:rPr lang="en-US" sz="1200" dirty="0">
                <a:solidFill>
                  <a:srgbClr val="000099"/>
                </a:solidFill>
              </a:rPr>
              <a:t>         </a:t>
            </a:r>
            <a:r>
              <a:rPr lang="en-US" sz="1200" dirty="0" err="1">
                <a:solidFill>
                  <a:srgbClr val="000099"/>
                </a:solidFill>
              </a:rPr>
              <a:t>xlink:label</a:t>
            </a:r>
            <a:r>
              <a:rPr lang="en-US" sz="1200" dirty="0">
                <a:solidFill>
                  <a:srgbClr val="000099"/>
                </a:solidFill>
              </a:rPr>
              <a:t>="</a:t>
            </a:r>
            <a:r>
              <a:rPr lang="en-US" sz="1200" dirty="0" err="1">
                <a:solidFill>
                  <a:srgbClr val="000099"/>
                </a:solidFill>
              </a:rPr>
              <a:t>sk</a:t>
            </a:r>
            <a:r>
              <a:rPr lang="en-US" sz="1200" dirty="0">
                <a:solidFill>
                  <a:srgbClr val="000099"/>
                </a:solidFill>
              </a:rPr>
              <a:t>"</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="http://sunsite.informatik.rwth-aachen.de/</a:t>
            </a:r>
            <a:r>
              <a:rPr lang="en-US" sz="1200" dirty="0" err="1">
                <a:solidFill>
                  <a:srgbClr val="000099"/>
                </a:solidFill>
              </a:rPr>
              <a:t>javafaq</a:t>
            </a:r>
            <a:r>
              <a:rPr lang="en-US" sz="1200" dirty="0">
                <a:solidFill>
                  <a:srgbClr val="000099"/>
                </a:solidFill>
              </a:rPr>
              <a:t>/"/&gt;</a:t>
            </a:r>
          </a:p>
          <a:p>
            <a:pPr algn="just">
              <a:lnSpc>
                <a:spcPct val="90000"/>
              </a:lnSpc>
            </a:pPr>
            <a:r>
              <a:rPr lang="en-US" sz="1200" dirty="0">
                <a:solidFill>
                  <a:srgbClr val="000099"/>
                </a:solidFill>
              </a:rPr>
              <a:t>  &lt;MIRROR </a:t>
            </a:r>
            <a:r>
              <a:rPr lang="en-US" sz="1200" dirty="0" err="1">
                <a:solidFill>
                  <a:srgbClr val="000099"/>
                </a:solidFill>
              </a:rPr>
              <a:t>xlink:type</a:t>
            </a:r>
            <a:r>
              <a:rPr lang="en-US" sz="1200" dirty="0">
                <a:solidFill>
                  <a:srgbClr val="000099"/>
                </a:solidFill>
              </a:rPr>
              <a:t>="locator"</a:t>
            </a:r>
          </a:p>
          <a:p>
            <a:pPr algn="just">
              <a:lnSpc>
                <a:spcPct val="90000"/>
              </a:lnSpc>
            </a:pPr>
            <a:r>
              <a:rPr lang="en-US" sz="1200" dirty="0">
                <a:solidFill>
                  <a:srgbClr val="000099"/>
                </a:solidFill>
              </a:rPr>
              <a:t>         </a:t>
            </a:r>
            <a:r>
              <a:rPr lang="en-US" sz="1200" dirty="0" err="1">
                <a:solidFill>
                  <a:srgbClr val="000099"/>
                </a:solidFill>
              </a:rPr>
              <a:t>xlink:title</a:t>
            </a:r>
            <a:r>
              <a:rPr lang="en-US" sz="1200" dirty="0">
                <a:solidFill>
                  <a:srgbClr val="000099"/>
                </a:solidFill>
              </a:rPr>
              <a:t>="Cafe au </a:t>
            </a:r>
            <a:r>
              <a:rPr lang="en-US" sz="1200" dirty="0" err="1">
                <a:solidFill>
                  <a:srgbClr val="000099"/>
                </a:solidFill>
              </a:rPr>
              <a:t>Lait</a:t>
            </a:r>
            <a:r>
              <a:rPr lang="en-US" sz="1200" dirty="0">
                <a:solidFill>
                  <a:srgbClr val="000099"/>
                </a:solidFill>
              </a:rPr>
              <a:t> Swiss Mirror"</a:t>
            </a:r>
          </a:p>
          <a:p>
            <a:pPr algn="just">
              <a:lnSpc>
                <a:spcPct val="90000"/>
              </a:lnSpc>
            </a:pPr>
            <a:r>
              <a:rPr lang="en-US" sz="1200" dirty="0">
                <a:solidFill>
                  <a:srgbClr val="000099"/>
                </a:solidFill>
              </a:rPr>
              <a:t>         </a:t>
            </a:r>
            <a:r>
              <a:rPr lang="en-US" sz="1200" dirty="0" err="1">
                <a:solidFill>
                  <a:srgbClr val="000099"/>
                </a:solidFill>
              </a:rPr>
              <a:t>xlink:label</a:t>
            </a:r>
            <a:r>
              <a:rPr lang="en-US" sz="1200" dirty="0">
                <a:solidFill>
                  <a:srgbClr val="000099"/>
                </a:solidFill>
              </a:rPr>
              <a:t>="</a:t>
            </a:r>
            <a:r>
              <a:rPr lang="en-US" sz="1200" dirty="0" err="1">
                <a:solidFill>
                  <a:srgbClr val="000099"/>
                </a:solidFill>
              </a:rPr>
              <a:t>ch</a:t>
            </a:r>
            <a:r>
              <a:rPr lang="en-US" sz="1200" dirty="0">
                <a:solidFill>
                  <a:srgbClr val="000099"/>
                </a:solidFill>
              </a:rPr>
              <a:t>"</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="http://sunsite.cnlab-switch.ch/</a:t>
            </a:r>
            <a:r>
              <a:rPr lang="en-US" sz="1200" dirty="0" err="1">
                <a:solidFill>
                  <a:srgbClr val="000099"/>
                </a:solidFill>
              </a:rPr>
              <a:t>javafaq</a:t>
            </a:r>
            <a:r>
              <a:rPr lang="en-US" sz="1200" dirty="0" smtClean="0">
                <a:solidFill>
                  <a:srgbClr val="000099"/>
                </a:solidFill>
              </a:rPr>
              <a:t>/"/&gt;</a:t>
            </a:r>
            <a:endParaRPr lang="en-US" sz="1200" dirty="0">
              <a:solidFill>
                <a:srgbClr val="000099"/>
              </a:solidFill>
            </a:endParaRPr>
          </a:p>
        </p:txBody>
      </p:sp>
      <p:sp>
        <p:nvSpPr>
          <p:cNvPr id="3" name="Прямоугольник 2"/>
          <p:cNvSpPr/>
          <p:nvPr/>
        </p:nvSpPr>
        <p:spPr>
          <a:xfrm>
            <a:off x="5113792" y="2355726"/>
            <a:ext cx="4032448" cy="2252924"/>
          </a:xfrm>
          <a:prstGeom prst="rect">
            <a:avLst/>
          </a:prstGeom>
        </p:spPr>
        <p:txBody>
          <a:bodyPr wrap="square">
            <a:spAutoFit/>
          </a:bodyPr>
          <a:lstStyle/>
          <a:p>
            <a:pPr lvl="0" algn="just">
              <a:lnSpc>
                <a:spcPct val="90000"/>
              </a:lnSpc>
            </a:pPr>
            <a:r>
              <a:rPr lang="en-US" sz="1200" dirty="0">
                <a:solidFill>
                  <a:srgbClr val="000099"/>
                </a:solidFill>
              </a:rPr>
              <a:t> &lt;CONNECTION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="source"</a:t>
            </a:r>
          </a:p>
          <a:p>
            <a:pPr lvl="0" algn="just">
              <a:lnSpc>
                <a:spcPct val="90000"/>
              </a:lnSpc>
            </a:pPr>
            <a:r>
              <a:rPr lang="en-US" sz="1200" dirty="0">
                <a:solidFill>
                  <a:srgbClr val="000099"/>
                </a:solidFill>
              </a:rPr>
              <a:t>              </a:t>
            </a:r>
            <a:r>
              <a:rPr lang="en-US" sz="1200" dirty="0" err="1">
                <a:solidFill>
                  <a:srgbClr val="000099"/>
                </a:solidFill>
              </a:rPr>
              <a:t>xlink:to</a:t>
            </a:r>
            <a:r>
              <a:rPr lang="en-US" sz="1200" dirty="0">
                <a:solidFill>
                  <a:srgbClr val="000099"/>
                </a:solidFill>
              </a:rPr>
              <a:t>="</a:t>
            </a:r>
            <a:r>
              <a:rPr lang="en-US" sz="1200" dirty="0" err="1">
                <a:solidFill>
                  <a:srgbClr val="000099"/>
                </a:solidFill>
              </a:rPr>
              <a:t>ch</a:t>
            </a:r>
            <a:r>
              <a:rPr lang="en-US" sz="1200" dirty="0">
                <a:solidFill>
                  <a:srgbClr val="000099"/>
                </a:solidFill>
              </a:rPr>
              <a:t>"    </a:t>
            </a:r>
            <a:r>
              <a:rPr lang="en-US" sz="1200" dirty="0" err="1">
                <a:solidFill>
                  <a:srgbClr val="000099"/>
                </a:solidFill>
              </a:rPr>
              <a:t>xlink:show</a:t>
            </a:r>
            <a:r>
              <a:rPr lang="en-US" sz="1200" dirty="0">
                <a:solidFill>
                  <a:srgbClr val="000099"/>
                </a:solidFill>
              </a:rPr>
              <a:t>="replace"</a:t>
            </a:r>
          </a:p>
          <a:p>
            <a:pPr lvl="0" algn="just">
              <a:lnSpc>
                <a:spcPct val="90000"/>
              </a:lnSpc>
            </a:pPr>
            <a:r>
              <a:rPr lang="en-US" sz="1200" dirty="0">
                <a:solidFill>
                  <a:srgbClr val="000099"/>
                </a:solidFill>
              </a:rPr>
              <a:t>              </a:t>
            </a:r>
            <a:r>
              <a:rPr lang="en-US" sz="1200" dirty="0" err="1">
                <a:solidFill>
                  <a:srgbClr val="000099"/>
                </a:solidFill>
              </a:rPr>
              <a:t>xlink:actuate</a:t>
            </a:r>
            <a:r>
              <a:rPr lang="en-US" sz="1200" dirty="0">
                <a:solidFill>
                  <a:srgbClr val="000099"/>
                </a:solidFill>
              </a:rPr>
              <a:t>="</a:t>
            </a:r>
            <a:r>
              <a:rPr lang="en-US" sz="1200" dirty="0" err="1">
                <a:solidFill>
                  <a:srgbClr val="000099"/>
                </a:solidFill>
              </a:rPr>
              <a:t>onRequest</a:t>
            </a:r>
            <a:r>
              <a:rPr lang="en-US" sz="1200" dirty="0">
                <a:solidFill>
                  <a:srgbClr val="000099"/>
                </a:solidFill>
              </a:rPr>
              <a:t>"/&gt;</a:t>
            </a:r>
          </a:p>
          <a:p>
            <a:pPr lvl="0" algn="just">
              <a:lnSpc>
                <a:spcPct val="90000"/>
              </a:lnSpc>
            </a:pPr>
            <a:r>
              <a:rPr lang="en-US" sz="1200" dirty="0">
                <a:solidFill>
                  <a:srgbClr val="000099"/>
                </a:solidFill>
              </a:rPr>
              <a:t>  &lt;CONNECTION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="source"</a:t>
            </a:r>
          </a:p>
          <a:p>
            <a:pPr lvl="0" algn="just">
              <a:lnSpc>
                <a:spcPct val="90000"/>
              </a:lnSpc>
            </a:pPr>
            <a:r>
              <a:rPr lang="en-US" sz="1200" dirty="0">
                <a:solidFill>
                  <a:srgbClr val="000099"/>
                </a:solidFill>
              </a:rPr>
              <a:t>              </a:t>
            </a:r>
            <a:r>
              <a:rPr lang="en-US" sz="1200" dirty="0" err="1">
                <a:solidFill>
                  <a:srgbClr val="000099"/>
                </a:solidFill>
              </a:rPr>
              <a:t>xlink:to</a:t>
            </a:r>
            <a:r>
              <a:rPr lang="en-US" sz="1200" dirty="0">
                <a:solidFill>
                  <a:srgbClr val="000099"/>
                </a:solidFill>
              </a:rPr>
              <a:t>="us"    </a:t>
            </a:r>
            <a:r>
              <a:rPr lang="en-US" sz="1200" dirty="0" err="1">
                <a:solidFill>
                  <a:srgbClr val="000099"/>
                </a:solidFill>
              </a:rPr>
              <a:t>xlink:show</a:t>
            </a:r>
            <a:r>
              <a:rPr lang="en-US" sz="1200" dirty="0">
                <a:solidFill>
                  <a:srgbClr val="000099"/>
                </a:solidFill>
              </a:rPr>
              <a:t>="replace"</a:t>
            </a:r>
          </a:p>
          <a:p>
            <a:pPr lvl="0" algn="just">
              <a:lnSpc>
                <a:spcPct val="90000"/>
              </a:lnSpc>
            </a:pPr>
            <a:r>
              <a:rPr lang="en-US" sz="1200" dirty="0">
                <a:solidFill>
                  <a:srgbClr val="000099"/>
                </a:solidFill>
              </a:rPr>
              <a:t>              </a:t>
            </a:r>
            <a:r>
              <a:rPr lang="en-US" sz="1200" dirty="0" err="1">
                <a:solidFill>
                  <a:srgbClr val="000099"/>
                </a:solidFill>
              </a:rPr>
              <a:t>xlink:actuate</a:t>
            </a:r>
            <a:r>
              <a:rPr lang="en-US" sz="1200" dirty="0">
                <a:solidFill>
                  <a:srgbClr val="000099"/>
                </a:solidFill>
              </a:rPr>
              <a:t>="</a:t>
            </a:r>
            <a:r>
              <a:rPr lang="en-US" sz="1200" dirty="0" err="1">
                <a:solidFill>
                  <a:srgbClr val="000099"/>
                </a:solidFill>
              </a:rPr>
              <a:t>onRequest</a:t>
            </a:r>
            <a:r>
              <a:rPr lang="en-US" sz="1200" dirty="0">
                <a:solidFill>
                  <a:srgbClr val="000099"/>
                </a:solidFill>
              </a:rPr>
              <a:t>"/&gt;</a:t>
            </a:r>
          </a:p>
          <a:p>
            <a:pPr lvl="0" algn="just">
              <a:lnSpc>
                <a:spcPct val="90000"/>
              </a:lnSpc>
            </a:pPr>
            <a:r>
              <a:rPr lang="en-US" sz="1200" dirty="0">
                <a:solidFill>
                  <a:srgbClr val="000099"/>
                </a:solidFill>
              </a:rPr>
              <a:t>  &lt;CONNECTION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="source"</a:t>
            </a:r>
          </a:p>
          <a:p>
            <a:pPr lvl="0" algn="just">
              <a:lnSpc>
                <a:spcPct val="90000"/>
              </a:lnSpc>
            </a:pPr>
            <a:r>
              <a:rPr lang="en-US" sz="1200" dirty="0">
                <a:solidFill>
                  <a:srgbClr val="000099"/>
                </a:solidFill>
              </a:rPr>
              <a:t>              </a:t>
            </a:r>
            <a:r>
              <a:rPr lang="en-US" sz="1200" dirty="0" err="1">
                <a:solidFill>
                  <a:srgbClr val="000099"/>
                </a:solidFill>
              </a:rPr>
              <a:t>xlink:to</a:t>
            </a:r>
            <a:r>
              <a:rPr lang="en-US" sz="1200" dirty="0">
                <a:solidFill>
                  <a:srgbClr val="000099"/>
                </a:solidFill>
              </a:rPr>
              <a:t>="se"    </a:t>
            </a:r>
            <a:r>
              <a:rPr lang="en-US" sz="1200" dirty="0" err="1">
                <a:solidFill>
                  <a:srgbClr val="000099"/>
                </a:solidFill>
              </a:rPr>
              <a:t>xlink:show</a:t>
            </a:r>
            <a:r>
              <a:rPr lang="en-US" sz="1200" dirty="0">
                <a:solidFill>
                  <a:srgbClr val="000099"/>
                </a:solidFill>
              </a:rPr>
              <a:t>="replace"</a:t>
            </a:r>
          </a:p>
          <a:p>
            <a:pPr lvl="0" algn="just">
              <a:lnSpc>
                <a:spcPct val="90000"/>
              </a:lnSpc>
            </a:pPr>
            <a:r>
              <a:rPr lang="en-US" sz="1200" dirty="0">
                <a:solidFill>
                  <a:srgbClr val="000099"/>
                </a:solidFill>
              </a:rPr>
              <a:t>              </a:t>
            </a:r>
            <a:r>
              <a:rPr lang="en-US" sz="1200" dirty="0" err="1">
                <a:solidFill>
                  <a:srgbClr val="000099"/>
                </a:solidFill>
              </a:rPr>
              <a:t>xlink:actuate</a:t>
            </a:r>
            <a:r>
              <a:rPr lang="en-US" sz="1200" dirty="0">
                <a:solidFill>
                  <a:srgbClr val="000099"/>
                </a:solidFill>
              </a:rPr>
              <a:t>="</a:t>
            </a:r>
            <a:r>
              <a:rPr lang="en-US" sz="1200" dirty="0" err="1">
                <a:solidFill>
                  <a:srgbClr val="000099"/>
                </a:solidFill>
              </a:rPr>
              <a:t>onRequest</a:t>
            </a:r>
            <a:r>
              <a:rPr lang="en-US" sz="1200" dirty="0">
                <a:solidFill>
                  <a:srgbClr val="000099"/>
                </a:solidFill>
              </a:rPr>
              <a:t>"/&gt;</a:t>
            </a:r>
          </a:p>
          <a:p>
            <a:pPr lvl="0" algn="just">
              <a:lnSpc>
                <a:spcPct val="90000"/>
              </a:lnSpc>
            </a:pPr>
            <a:r>
              <a:rPr lang="en-US" sz="1200" dirty="0">
                <a:solidFill>
                  <a:srgbClr val="000099"/>
                </a:solidFill>
              </a:rPr>
              <a:t>  &lt;CONNECTION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="source"</a:t>
            </a:r>
          </a:p>
          <a:p>
            <a:pPr lvl="0" algn="just">
              <a:lnSpc>
                <a:spcPct val="90000"/>
              </a:lnSpc>
            </a:pPr>
            <a:r>
              <a:rPr lang="en-US" sz="1200" dirty="0">
                <a:solidFill>
                  <a:srgbClr val="000099"/>
                </a:solidFill>
              </a:rPr>
              <a:t>              </a:t>
            </a:r>
            <a:r>
              <a:rPr lang="en-US" sz="1200" dirty="0" err="1">
                <a:solidFill>
                  <a:srgbClr val="000099"/>
                </a:solidFill>
              </a:rPr>
              <a:t>xlink:to</a:t>
            </a:r>
            <a:r>
              <a:rPr lang="en-US" sz="1200" dirty="0">
                <a:solidFill>
                  <a:srgbClr val="000099"/>
                </a:solidFill>
              </a:rPr>
              <a:t>="</a:t>
            </a:r>
            <a:r>
              <a:rPr lang="en-US" sz="1200" dirty="0" err="1">
                <a:solidFill>
                  <a:srgbClr val="000099"/>
                </a:solidFill>
              </a:rPr>
              <a:t>sk</a:t>
            </a:r>
            <a:r>
              <a:rPr lang="en-US" sz="1200" dirty="0">
                <a:solidFill>
                  <a:srgbClr val="000099"/>
                </a:solidFill>
              </a:rPr>
              <a:t>"    </a:t>
            </a:r>
            <a:r>
              <a:rPr lang="en-US" sz="1200" dirty="0" err="1">
                <a:solidFill>
                  <a:srgbClr val="000099"/>
                </a:solidFill>
              </a:rPr>
              <a:t>xlink:show</a:t>
            </a:r>
            <a:r>
              <a:rPr lang="en-US" sz="1200" dirty="0">
                <a:solidFill>
                  <a:srgbClr val="000099"/>
                </a:solidFill>
              </a:rPr>
              <a:t>="replace"</a:t>
            </a:r>
          </a:p>
          <a:p>
            <a:pPr lvl="0" algn="just">
              <a:lnSpc>
                <a:spcPct val="90000"/>
              </a:lnSpc>
            </a:pPr>
            <a:r>
              <a:rPr lang="en-US" sz="1200" dirty="0">
                <a:solidFill>
                  <a:srgbClr val="000099"/>
                </a:solidFill>
              </a:rPr>
              <a:t>              </a:t>
            </a:r>
            <a:r>
              <a:rPr lang="en-US" sz="1200" dirty="0" err="1">
                <a:solidFill>
                  <a:srgbClr val="000099"/>
                </a:solidFill>
              </a:rPr>
              <a:t>xlink:actuate</a:t>
            </a:r>
            <a:r>
              <a:rPr lang="en-US" sz="1200" dirty="0">
                <a:solidFill>
                  <a:srgbClr val="000099"/>
                </a:solidFill>
              </a:rPr>
              <a:t>="</a:t>
            </a:r>
            <a:r>
              <a:rPr lang="en-US" sz="1200" dirty="0" err="1">
                <a:solidFill>
                  <a:srgbClr val="000099"/>
                </a:solidFill>
              </a:rPr>
              <a:t>onRequest</a:t>
            </a:r>
            <a:r>
              <a:rPr lang="en-US" sz="1200" dirty="0">
                <a:solidFill>
                  <a:srgbClr val="000099"/>
                </a:solidFill>
              </a:rPr>
              <a:t>"/&gt;</a:t>
            </a:r>
          </a:p>
          <a:p>
            <a:pPr lvl="0" algn="just">
              <a:lnSpc>
                <a:spcPct val="90000"/>
              </a:lnSpc>
            </a:pPr>
            <a:r>
              <a:rPr lang="en-US" sz="1200" dirty="0">
                <a:solidFill>
                  <a:srgbClr val="000099"/>
                </a:solidFill>
              </a:rPr>
              <a:t>&lt;/WEBSITE&gt;</a:t>
            </a:r>
            <a:endParaRPr lang="ru-RU" dirty="0"/>
          </a:p>
        </p:txBody>
      </p:sp>
    </p:spTree>
    <p:extLst>
      <p:ext uri="{BB962C8B-B14F-4D97-AF65-F5344CB8AC3E}">
        <p14:creationId xmlns:p14="http://schemas.microsoft.com/office/powerpoint/2010/main" val="1396663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Внешние связи. Пример</a:t>
            </a:r>
            <a:endParaRPr lang="ru-RU" sz="2000" b="1" dirty="0">
              <a:solidFill>
                <a:srgbClr val="000099"/>
              </a:solidFill>
            </a:endParaRPr>
          </a:p>
        </p:txBody>
      </p:sp>
      <p:sp>
        <p:nvSpPr>
          <p:cNvPr id="5" name="Прямоугольник 4"/>
          <p:cNvSpPr/>
          <p:nvPr/>
        </p:nvSpPr>
        <p:spPr>
          <a:xfrm>
            <a:off x="0" y="461651"/>
            <a:ext cx="9144000" cy="1754326"/>
          </a:xfrm>
          <a:prstGeom prst="rect">
            <a:avLst/>
          </a:prstGeom>
        </p:spPr>
        <p:txBody>
          <a:bodyPr wrap="square">
            <a:spAutoFit/>
          </a:bodyPr>
          <a:lstStyle/>
          <a:p>
            <a:pPr algn="just">
              <a:lnSpc>
                <a:spcPct val="90000"/>
              </a:lnSpc>
            </a:pPr>
            <a:r>
              <a:rPr lang="ru-RU" sz="1200" dirty="0">
                <a:solidFill>
                  <a:srgbClr val="000099"/>
                </a:solidFill>
              </a:rPr>
              <a:t>Как было указано выше, расширенные связи также могут быть и внешними связями. Внешняя связь не содержит какой-либо части любых ресурсов, которые она соединяет, а хранится в </a:t>
            </a:r>
            <a:r>
              <a:rPr lang="ru-RU" sz="1200" u="sng" dirty="0">
                <a:solidFill>
                  <a:srgbClr val="000099"/>
                </a:solidFill>
              </a:rPr>
              <a:t>отдельном документе, называемом базой связей </a:t>
            </a:r>
            <a:r>
              <a:rPr lang="ru-RU" sz="1200" dirty="0">
                <a:solidFill>
                  <a:srgbClr val="000099"/>
                </a:solidFill>
              </a:rPr>
              <a:t>(</a:t>
            </a:r>
            <a:r>
              <a:rPr lang="ru-RU" sz="1200" b="1" dirty="0" err="1">
                <a:solidFill>
                  <a:srgbClr val="000099"/>
                </a:solidFill>
              </a:rPr>
              <a:t>linkbase</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Так, список "сайтов-зеркал", приведенный в последнем примере, мог бы храниться в отдельном файле на </a:t>
            </a:r>
            <a:r>
              <a:rPr lang="ru-RU" sz="1200" dirty="0" err="1">
                <a:solidFill>
                  <a:srgbClr val="000099"/>
                </a:solidFill>
              </a:rPr>
              <a:t>Web</a:t>
            </a:r>
            <a:r>
              <a:rPr lang="ru-RU" sz="1200" dirty="0">
                <a:solidFill>
                  <a:srgbClr val="000099"/>
                </a:solidFill>
              </a:rPr>
              <a:t>-сервере в определенном месте, где его могли отыскивать браузеры, чтобы запросить местонахождение ближайшего "зеркала", которое они ищут</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В качестве еще одного примера рассмотрим некий учебный курс по </a:t>
            </a:r>
            <a:r>
              <a:rPr lang="ru-RU" sz="1200" dirty="0" err="1">
                <a:solidFill>
                  <a:srgbClr val="000099"/>
                </a:solidFill>
              </a:rPr>
              <a:t>Java</a:t>
            </a:r>
            <a:r>
              <a:rPr lang="ru-RU" sz="1200" dirty="0">
                <a:solidFill>
                  <a:srgbClr val="000099"/>
                </a:solidFill>
              </a:rPr>
              <a:t>, публикуемый на </a:t>
            </a:r>
            <a:r>
              <a:rPr lang="ru-RU" sz="1200" dirty="0" err="1">
                <a:solidFill>
                  <a:srgbClr val="000099"/>
                </a:solidFill>
              </a:rPr>
              <a:t>Web</a:t>
            </a:r>
            <a:r>
              <a:rPr lang="ru-RU" sz="1200" dirty="0">
                <a:solidFill>
                  <a:srgbClr val="000099"/>
                </a:solidFill>
              </a:rPr>
              <a:t>-сайте. На </a:t>
            </a:r>
            <a:r>
              <a:rPr lang="ru-RU" sz="1200" dirty="0" smtClean="0">
                <a:solidFill>
                  <a:srgbClr val="000099"/>
                </a:solidFill>
              </a:rPr>
              <a:t>рисунке </a:t>
            </a:r>
            <a:r>
              <a:rPr lang="ru-RU" sz="1200" dirty="0">
                <a:solidFill>
                  <a:srgbClr val="000099"/>
                </a:solidFill>
              </a:rPr>
              <a:t>показана вводная страница этого курса. Этот курс состоит из 13 занятий (недель - </a:t>
            </a:r>
            <a:r>
              <a:rPr lang="ru-RU" sz="1200" dirty="0" err="1">
                <a:solidFill>
                  <a:srgbClr val="000099"/>
                </a:solidFill>
              </a:rPr>
              <a:t>week</a:t>
            </a:r>
            <a:r>
              <a:rPr lang="ru-RU" sz="1200" dirty="0">
                <a:solidFill>
                  <a:srgbClr val="000099"/>
                </a:solidFill>
              </a:rPr>
              <a:t>), каждое из которых охватывает от 30 до 60 страниц лекционного текста. Страница оглавления для каждого занятия включает связи с каждой такой страницей теста, читаемого на занятии.</a:t>
            </a:r>
          </a:p>
          <a:p>
            <a:pPr algn="just">
              <a:lnSpc>
                <a:spcPct val="90000"/>
              </a:lnSpc>
            </a:pPr>
            <a:endParaRPr lang="ru-RU" sz="1200" dirty="0">
              <a:solidFill>
                <a:srgbClr val="000099"/>
              </a:solidFill>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2007685"/>
            <a:ext cx="3600400" cy="2600290"/>
          </a:xfrm>
          <a:prstGeom prst="rect">
            <a:avLst/>
          </a:prstGeom>
        </p:spPr>
      </p:pic>
      <p:sp>
        <p:nvSpPr>
          <p:cNvPr id="6" name="Прямоугольник 5"/>
          <p:cNvSpPr/>
          <p:nvPr/>
        </p:nvSpPr>
        <p:spPr>
          <a:xfrm>
            <a:off x="3635896" y="1982326"/>
            <a:ext cx="2592351" cy="2677656"/>
          </a:xfrm>
          <a:prstGeom prst="rect">
            <a:avLst/>
          </a:prstGeom>
        </p:spPr>
        <p:txBody>
          <a:bodyPr wrap="square">
            <a:spAutoFit/>
          </a:bodyPr>
          <a:lstStyle/>
          <a:p>
            <a:r>
              <a:rPr lang="ru-RU" sz="1200" dirty="0">
                <a:solidFill>
                  <a:srgbClr val="000099"/>
                </a:solidFill>
              </a:rPr>
              <a:t>Каждая из нескольких сотен станиц, образующих весь этот учебный курс, имеет связи с предыдущим документом (</a:t>
            </a:r>
            <a:r>
              <a:rPr lang="ru-RU" sz="1200" dirty="0" err="1">
                <a:solidFill>
                  <a:srgbClr val="000099"/>
                </a:solidFill>
              </a:rPr>
              <a:t>Previous</a:t>
            </a:r>
            <a:r>
              <a:rPr lang="ru-RU" sz="1200" dirty="0">
                <a:solidFill>
                  <a:srgbClr val="000099"/>
                </a:solidFill>
              </a:rPr>
              <a:t> </a:t>
            </a:r>
            <a:r>
              <a:rPr lang="ru-RU" sz="1200" dirty="0" err="1">
                <a:solidFill>
                  <a:srgbClr val="000099"/>
                </a:solidFill>
              </a:rPr>
              <a:t>link</a:t>
            </a:r>
            <a:r>
              <a:rPr lang="ru-RU" sz="1200" dirty="0">
                <a:solidFill>
                  <a:srgbClr val="000099"/>
                </a:solidFill>
              </a:rPr>
              <a:t>), следующим документом (</a:t>
            </a:r>
            <a:r>
              <a:rPr lang="ru-RU" sz="1200" dirty="0" err="1">
                <a:solidFill>
                  <a:srgbClr val="000099"/>
                </a:solidFill>
              </a:rPr>
              <a:t>Next</a:t>
            </a:r>
            <a:r>
              <a:rPr lang="ru-RU" sz="1200" dirty="0">
                <a:solidFill>
                  <a:srgbClr val="000099"/>
                </a:solidFill>
              </a:rPr>
              <a:t> </a:t>
            </a:r>
            <a:r>
              <a:rPr lang="ru-RU" sz="1200" dirty="0" err="1">
                <a:solidFill>
                  <a:srgbClr val="000099"/>
                </a:solidFill>
              </a:rPr>
              <a:t>link</a:t>
            </a:r>
            <a:r>
              <a:rPr lang="ru-RU" sz="1200" dirty="0">
                <a:solidFill>
                  <a:srgbClr val="000099"/>
                </a:solidFill>
              </a:rPr>
              <a:t>) и оглавлением (</a:t>
            </a:r>
            <a:r>
              <a:rPr lang="ru-RU" sz="1200" dirty="0" err="1">
                <a:solidFill>
                  <a:srgbClr val="000099"/>
                </a:solidFill>
              </a:rPr>
              <a:t>Top</a:t>
            </a:r>
            <a:r>
              <a:rPr lang="ru-RU" sz="1200" dirty="0">
                <a:solidFill>
                  <a:srgbClr val="000099"/>
                </a:solidFill>
              </a:rPr>
              <a:t> </a:t>
            </a:r>
            <a:r>
              <a:rPr lang="ru-RU" sz="1200" dirty="0" err="1">
                <a:solidFill>
                  <a:srgbClr val="000099"/>
                </a:solidFill>
              </a:rPr>
              <a:t>link</a:t>
            </a:r>
            <a:r>
              <a:rPr lang="ru-RU" sz="1200" dirty="0">
                <a:solidFill>
                  <a:srgbClr val="000099"/>
                </a:solidFill>
              </a:rPr>
              <a:t>) для каждого занятия </a:t>
            </a:r>
            <a:r>
              <a:rPr lang="ru-RU" sz="1200" dirty="0" smtClean="0">
                <a:solidFill>
                  <a:srgbClr val="000099"/>
                </a:solidFill>
              </a:rPr>
              <a:t>(рисунок </a:t>
            </a:r>
            <a:r>
              <a:rPr lang="ru-RU" sz="1200" dirty="0" smtClean="0">
                <a:solidFill>
                  <a:srgbClr val="000099"/>
                </a:solidFill>
              </a:rPr>
              <a:t>справа</a:t>
            </a:r>
            <a:r>
              <a:rPr lang="ru-RU" sz="1200" dirty="0" smtClean="0">
                <a:solidFill>
                  <a:srgbClr val="000099"/>
                </a:solidFill>
              </a:rPr>
              <a:t>). </a:t>
            </a:r>
            <a:r>
              <a:rPr lang="ru-RU" sz="1200" dirty="0">
                <a:solidFill>
                  <a:srgbClr val="000099"/>
                </a:solidFill>
              </a:rPr>
              <a:t>Если попытаться грубо оценить этот проект, то в нем оказывается задействованным более тысячи внутренних соединений, охватывающих все эти документы.</a:t>
            </a: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7" y="2067694"/>
            <a:ext cx="2987824" cy="2451123"/>
          </a:xfrm>
          <a:prstGeom prst="rect">
            <a:avLst/>
          </a:prstGeom>
        </p:spPr>
      </p:pic>
    </p:spTree>
    <p:extLst>
      <p:ext uri="{BB962C8B-B14F-4D97-AF65-F5344CB8AC3E}">
        <p14:creationId xmlns:p14="http://schemas.microsoft.com/office/powerpoint/2010/main" val="1460674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Внешние связи. Пример</a:t>
            </a:r>
            <a:endParaRPr lang="ru-RU" sz="2000" b="1" dirty="0">
              <a:solidFill>
                <a:srgbClr val="000099"/>
              </a:solidFill>
            </a:endParaRPr>
          </a:p>
        </p:txBody>
      </p:sp>
      <p:sp>
        <p:nvSpPr>
          <p:cNvPr id="5" name="Прямоугольник 4"/>
          <p:cNvSpPr/>
          <p:nvPr/>
        </p:nvSpPr>
        <p:spPr>
          <a:xfrm>
            <a:off x="0" y="461651"/>
            <a:ext cx="9144000" cy="4579715"/>
          </a:xfrm>
          <a:prstGeom prst="rect">
            <a:avLst/>
          </a:prstGeom>
        </p:spPr>
        <p:txBody>
          <a:bodyPr wrap="square">
            <a:spAutoFit/>
          </a:bodyPr>
          <a:lstStyle/>
          <a:p>
            <a:pPr algn="just">
              <a:lnSpc>
                <a:spcPct val="90000"/>
              </a:lnSpc>
            </a:pPr>
            <a:r>
              <a:rPr lang="ru-RU" sz="1200" dirty="0">
                <a:solidFill>
                  <a:srgbClr val="000099"/>
                </a:solidFill>
              </a:rPr>
              <a:t>При увеличении числа документов возможные внутренние соединения будут расти по экспоненциальной зависимости. Всякий раз, как какой-то документ будет удален, переименован или разбит на несколько частей, необходимо вносить соответствующие изменения в связи на этой странице, на странице перед ней и после нее в этой "тройке", а также в оглавлении для занятия. Очевидно, такая работа может отбить всякую охоту что-либо менять</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Разумное решение - если бы HTML позволяло это - хранить эти связи в отдельном документе. Тогда страницы можно было бы </a:t>
            </a:r>
            <a:r>
              <a:rPr lang="ru-RU" sz="1200" dirty="0" err="1">
                <a:solidFill>
                  <a:srgbClr val="000099"/>
                </a:solidFill>
              </a:rPr>
              <a:t>переструктурировать</a:t>
            </a:r>
            <a:r>
              <a:rPr lang="ru-RU" sz="1200" dirty="0">
                <a:solidFill>
                  <a:srgbClr val="000099"/>
                </a:solidFill>
              </a:rPr>
              <a:t>, редактируя этот единственный документ. Такой документ описывал бы связи между главной страницей и отдельными занятиями и, наоборот</a:t>
            </a:r>
            <a:r>
              <a:rPr lang="ru-RU" sz="1200" dirty="0" smtClean="0">
                <a:solidFill>
                  <a:srgbClr val="000099"/>
                </a:solidFill>
              </a:rPr>
              <a:t>:</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&lt;COURSE </a:t>
            </a:r>
            <a:r>
              <a:rPr lang="ru-RU" sz="1200" dirty="0" err="1">
                <a:solidFill>
                  <a:srgbClr val="000099"/>
                </a:solidFill>
              </a:rPr>
              <a:t>xmlns:xlink</a:t>
            </a:r>
            <a:r>
              <a:rPr lang="ru-RU" sz="1200" dirty="0">
                <a:solidFill>
                  <a:srgbClr val="000099"/>
                </a:solidFill>
              </a:rPr>
              <a:t>="http://www.w3.org/1999/xlink"</a:t>
            </a:r>
          </a:p>
          <a:p>
            <a:pPr algn="just">
              <a:lnSpc>
                <a:spcPct val="90000"/>
              </a:lnSpc>
            </a:pPr>
            <a:r>
              <a:rPr lang="ru-RU" sz="1200" dirty="0">
                <a:solidFill>
                  <a:srgbClr val="000099"/>
                </a:solidFill>
              </a:rPr>
              <a:t>        </a:t>
            </a:r>
            <a:r>
              <a:rPr lang="ru-RU" sz="1200" dirty="0" err="1">
                <a:solidFill>
                  <a:srgbClr val="000099"/>
                </a:solidFill>
              </a:rPr>
              <a:t>xlink:type</a:t>
            </a:r>
            <a:r>
              <a:rPr lang="ru-RU" sz="1200" dirty="0">
                <a:solidFill>
                  <a:srgbClr val="000099"/>
                </a:solidFill>
              </a:rPr>
              <a:t>="</a:t>
            </a:r>
            <a:r>
              <a:rPr lang="ru-RU" sz="1200" dirty="0" err="1">
                <a:solidFill>
                  <a:srgbClr val="000099"/>
                </a:solidFill>
              </a:rPr>
              <a:t>extended</a:t>
            </a:r>
            <a:r>
              <a:rPr lang="ru-RU" sz="1200" dirty="0">
                <a:solidFill>
                  <a:srgbClr val="000099"/>
                </a:solidFill>
              </a:rPr>
              <a:t>"&gt;</a:t>
            </a:r>
          </a:p>
          <a:p>
            <a:pPr algn="just">
              <a:lnSpc>
                <a:spcPct val="90000"/>
              </a:lnSpc>
            </a:pPr>
            <a:r>
              <a:rPr lang="ru-RU" sz="1200" dirty="0">
                <a:solidFill>
                  <a:srgbClr val="000099"/>
                </a:solidFill>
              </a:rPr>
              <a:t>  </a:t>
            </a:r>
            <a:r>
              <a:rPr lang="ru-RU" sz="1200" dirty="0" smtClean="0">
                <a:solidFill>
                  <a:srgbClr val="000099"/>
                </a:solidFill>
              </a:rPr>
              <a:t> &lt;</a:t>
            </a:r>
            <a:r>
              <a:rPr lang="ru-RU" sz="1200" dirty="0">
                <a:solidFill>
                  <a:srgbClr val="000099"/>
                </a:solidFill>
              </a:rPr>
              <a:t>TOC </a:t>
            </a:r>
            <a:r>
              <a:rPr lang="ru-RU" sz="1200" dirty="0" err="1">
                <a:solidFill>
                  <a:srgbClr val="000099"/>
                </a:solidFill>
              </a:rPr>
              <a:t>xlink:type</a:t>
            </a:r>
            <a:r>
              <a:rPr lang="ru-RU" sz="1200" dirty="0">
                <a:solidFill>
                  <a:srgbClr val="000099"/>
                </a:solidFill>
              </a:rPr>
              <a:t>="</a:t>
            </a:r>
            <a:r>
              <a:rPr lang="ru-RU" sz="1200" dirty="0" err="1">
                <a:solidFill>
                  <a:srgbClr val="000099"/>
                </a:solidFill>
              </a:rPr>
              <a:t>locator</a:t>
            </a:r>
            <a:r>
              <a:rPr lang="ru-RU" sz="1200" dirty="0">
                <a:solidFill>
                  <a:srgbClr val="000099"/>
                </a:solidFill>
              </a:rPr>
              <a:t>" </a:t>
            </a:r>
            <a:r>
              <a:rPr lang="ru-RU" sz="1200" dirty="0" err="1">
                <a:solidFill>
                  <a:srgbClr val="000099"/>
                </a:solidFill>
              </a:rPr>
              <a:t>xlink:href</a:t>
            </a:r>
            <a:r>
              <a:rPr lang="ru-RU" sz="1200" dirty="0">
                <a:solidFill>
                  <a:srgbClr val="000099"/>
                </a:solidFill>
              </a:rPr>
              <a:t>="index.xml"</a:t>
            </a:r>
          </a:p>
          <a:p>
            <a:pPr algn="just">
              <a:lnSpc>
                <a:spcPct val="90000"/>
              </a:lnSpc>
            </a:pPr>
            <a:r>
              <a:rPr lang="ru-RU" sz="1200" dirty="0">
                <a:solidFill>
                  <a:srgbClr val="000099"/>
                </a:solidFill>
              </a:rPr>
              <a:t>       </a:t>
            </a:r>
            <a:r>
              <a:rPr lang="ru-RU" sz="1200" dirty="0" err="1">
                <a:solidFill>
                  <a:srgbClr val="000099"/>
                </a:solidFill>
              </a:rPr>
              <a:t>xlink:label</a:t>
            </a:r>
            <a:r>
              <a:rPr lang="ru-RU" sz="1200" dirty="0">
                <a:solidFill>
                  <a:srgbClr val="000099"/>
                </a:solidFill>
              </a:rPr>
              <a:t>="</a:t>
            </a:r>
            <a:r>
              <a:rPr lang="ru-RU" sz="1200" dirty="0" err="1">
                <a:solidFill>
                  <a:srgbClr val="000099"/>
                </a:solidFill>
              </a:rPr>
              <a:t>index</a:t>
            </a:r>
            <a:r>
              <a:rPr lang="ru-RU" sz="1200" dirty="0">
                <a:solidFill>
                  <a:srgbClr val="000099"/>
                </a:solidFill>
              </a:rPr>
              <a:t>"/&gt;</a:t>
            </a:r>
          </a:p>
          <a:p>
            <a:pPr algn="just">
              <a:lnSpc>
                <a:spcPct val="90000"/>
              </a:lnSpc>
            </a:pPr>
            <a:r>
              <a:rPr lang="ru-RU" sz="1200" dirty="0">
                <a:solidFill>
                  <a:srgbClr val="000099"/>
                </a:solidFill>
              </a:rPr>
              <a:t>  </a:t>
            </a:r>
            <a:r>
              <a:rPr lang="ru-RU" sz="1200" dirty="0" smtClean="0">
                <a:solidFill>
                  <a:srgbClr val="000099"/>
                </a:solidFill>
              </a:rPr>
              <a:t> &lt;</a:t>
            </a:r>
            <a:r>
              <a:rPr lang="ru-RU" sz="1200" dirty="0">
                <a:solidFill>
                  <a:srgbClr val="000099"/>
                </a:solidFill>
              </a:rPr>
              <a:t>CLASS </a:t>
            </a:r>
            <a:r>
              <a:rPr lang="ru-RU" sz="1200" dirty="0" err="1">
                <a:solidFill>
                  <a:srgbClr val="000099"/>
                </a:solidFill>
              </a:rPr>
              <a:t>xlink:type</a:t>
            </a:r>
            <a:r>
              <a:rPr lang="ru-RU" sz="1200" dirty="0">
                <a:solidFill>
                  <a:srgbClr val="000099"/>
                </a:solidFill>
              </a:rPr>
              <a:t>="</a:t>
            </a:r>
            <a:r>
              <a:rPr lang="ru-RU" sz="1200" dirty="0" err="1">
                <a:solidFill>
                  <a:srgbClr val="000099"/>
                </a:solidFill>
              </a:rPr>
              <a:t>locator</a:t>
            </a:r>
            <a:r>
              <a:rPr lang="ru-RU" sz="1200" dirty="0">
                <a:solidFill>
                  <a:srgbClr val="000099"/>
                </a:solidFill>
              </a:rPr>
              <a:t>" </a:t>
            </a:r>
            <a:r>
              <a:rPr lang="ru-RU" sz="1200" dirty="0" err="1">
                <a:solidFill>
                  <a:srgbClr val="000099"/>
                </a:solidFill>
              </a:rPr>
              <a:t>xlink:href</a:t>
            </a:r>
            <a:r>
              <a:rPr lang="ru-RU" sz="1200" dirty="0">
                <a:solidFill>
                  <a:srgbClr val="000099"/>
                </a:solidFill>
              </a:rPr>
              <a:t>="week1.xml"</a:t>
            </a:r>
          </a:p>
          <a:p>
            <a:pPr algn="just">
              <a:lnSpc>
                <a:spcPct val="90000"/>
              </a:lnSpc>
            </a:pPr>
            <a:r>
              <a:rPr lang="ru-RU" sz="1200" dirty="0">
                <a:solidFill>
                  <a:srgbClr val="000099"/>
                </a:solidFill>
              </a:rPr>
              <a:t>         </a:t>
            </a:r>
            <a:r>
              <a:rPr lang="ru-RU" sz="1200" dirty="0" err="1">
                <a:solidFill>
                  <a:srgbClr val="000099"/>
                </a:solidFill>
              </a:rPr>
              <a:t>xlink:label</a:t>
            </a:r>
            <a:r>
              <a:rPr lang="ru-RU" sz="1200" dirty="0">
                <a:solidFill>
                  <a:srgbClr val="000099"/>
                </a:solidFill>
              </a:rPr>
              <a:t>="</a:t>
            </a:r>
            <a:r>
              <a:rPr lang="ru-RU" sz="1200" dirty="0" err="1">
                <a:solidFill>
                  <a:srgbClr val="000099"/>
                </a:solidFill>
              </a:rPr>
              <a:t>class</a:t>
            </a:r>
            <a:r>
              <a:rPr lang="ru-RU" sz="1200" dirty="0">
                <a:solidFill>
                  <a:srgbClr val="000099"/>
                </a:solidFill>
              </a:rPr>
              <a:t>"/&gt;</a:t>
            </a:r>
          </a:p>
          <a:p>
            <a:pPr algn="just">
              <a:lnSpc>
                <a:spcPct val="90000"/>
              </a:lnSpc>
            </a:pPr>
            <a:r>
              <a:rPr lang="ru-RU" sz="1200" dirty="0">
                <a:solidFill>
                  <a:srgbClr val="000099"/>
                </a:solidFill>
              </a:rPr>
              <a:t>  </a:t>
            </a:r>
            <a:r>
              <a:rPr lang="ru-RU" sz="1200" dirty="0" smtClean="0">
                <a:solidFill>
                  <a:srgbClr val="000099"/>
                </a:solidFill>
              </a:rPr>
              <a:t> &lt;</a:t>
            </a:r>
            <a:r>
              <a:rPr lang="ru-RU" sz="1200" dirty="0">
                <a:solidFill>
                  <a:srgbClr val="000099"/>
                </a:solidFill>
              </a:rPr>
              <a:t>CLASS </a:t>
            </a:r>
            <a:r>
              <a:rPr lang="ru-RU" sz="1200" dirty="0" err="1">
                <a:solidFill>
                  <a:srgbClr val="000099"/>
                </a:solidFill>
              </a:rPr>
              <a:t>xlink:type</a:t>
            </a:r>
            <a:r>
              <a:rPr lang="ru-RU" sz="1200" dirty="0">
                <a:solidFill>
                  <a:srgbClr val="000099"/>
                </a:solidFill>
              </a:rPr>
              <a:t>="</a:t>
            </a:r>
            <a:r>
              <a:rPr lang="ru-RU" sz="1200" dirty="0" err="1">
                <a:solidFill>
                  <a:srgbClr val="000099"/>
                </a:solidFill>
              </a:rPr>
              <a:t>locator</a:t>
            </a:r>
            <a:r>
              <a:rPr lang="ru-RU" sz="1200" dirty="0">
                <a:solidFill>
                  <a:srgbClr val="000099"/>
                </a:solidFill>
              </a:rPr>
              <a:t>" </a:t>
            </a:r>
            <a:r>
              <a:rPr lang="ru-RU" sz="1200" dirty="0" err="1">
                <a:solidFill>
                  <a:srgbClr val="000099"/>
                </a:solidFill>
              </a:rPr>
              <a:t>xlink:href</a:t>
            </a:r>
            <a:r>
              <a:rPr lang="ru-RU" sz="1200" dirty="0">
                <a:solidFill>
                  <a:srgbClr val="000099"/>
                </a:solidFill>
              </a:rPr>
              <a:t>="week2.xml"</a:t>
            </a:r>
          </a:p>
          <a:p>
            <a:pPr algn="just">
              <a:lnSpc>
                <a:spcPct val="90000"/>
              </a:lnSpc>
            </a:pPr>
            <a:r>
              <a:rPr lang="ru-RU" sz="1200" dirty="0">
                <a:solidFill>
                  <a:srgbClr val="000099"/>
                </a:solidFill>
              </a:rPr>
              <a:t>         </a:t>
            </a:r>
            <a:r>
              <a:rPr lang="ru-RU" sz="1200" dirty="0" err="1">
                <a:solidFill>
                  <a:srgbClr val="000099"/>
                </a:solidFill>
              </a:rPr>
              <a:t>xlink:label</a:t>
            </a:r>
            <a:r>
              <a:rPr lang="ru-RU" sz="1200" dirty="0">
                <a:solidFill>
                  <a:srgbClr val="000099"/>
                </a:solidFill>
              </a:rPr>
              <a:t>="</a:t>
            </a:r>
            <a:r>
              <a:rPr lang="ru-RU" sz="1200" dirty="0" err="1">
                <a:solidFill>
                  <a:srgbClr val="000099"/>
                </a:solidFill>
              </a:rPr>
              <a:t>class</a:t>
            </a:r>
            <a:r>
              <a:rPr lang="ru-RU" sz="1200" dirty="0">
                <a:solidFill>
                  <a:srgbClr val="000099"/>
                </a:solidFill>
              </a:rPr>
              <a:t>"/&gt;</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  </a:t>
            </a:r>
            <a:r>
              <a:rPr lang="ru-RU" sz="1200" dirty="0" smtClean="0">
                <a:solidFill>
                  <a:srgbClr val="000099"/>
                </a:solidFill>
              </a:rPr>
              <a:t> &lt;!- </a:t>
            </a:r>
            <a:r>
              <a:rPr lang="ru-RU" sz="1200" dirty="0">
                <a:solidFill>
                  <a:srgbClr val="000099"/>
                </a:solidFill>
              </a:rPr>
              <a:t>Список аналогичных элементов --&gt;</a:t>
            </a:r>
          </a:p>
          <a:p>
            <a:pPr algn="just">
              <a:lnSpc>
                <a:spcPct val="90000"/>
              </a:lnSpc>
            </a:pPr>
            <a:r>
              <a:rPr lang="ru-RU" sz="1200" dirty="0" smtClean="0">
                <a:solidFill>
                  <a:srgbClr val="000099"/>
                </a:solidFill>
              </a:rPr>
              <a:t>  </a:t>
            </a:r>
            <a:endParaRPr lang="ru-RU" sz="1200" dirty="0">
              <a:solidFill>
                <a:srgbClr val="000099"/>
              </a:solidFill>
            </a:endParaRPr>
          </a:p>
          <a:p>
            <a:pPr algn="just">
              <a:lnSpc>
                <a:spcPct val="90000"/>
              </a:lnSpc>
            </a:pPr>
            <a:r>
              <a:rPr lang="ru-RU" sz="1200" dirty="0" smtClean="0">
                <a:solidFill>
                  <a:srgbClr val="000099"/>
                </a:solidFill>
              </a:rPr>
              <a:t>   &lt;</a:t>
            </a:r>
            <a:r>
              <a:rPr lang="ru-RU" sz="1200" dirty="0">
                <a:solidFill>
                  <a:srgbClr val="000099"/>
                </a:solidFill>
              </a:rPr>
              <a:t>CLASS </a:t>
            </a:r>
            <a:r>
              <a:rPr lang="ru-RU" sz="1200" dirty="0" err="1">
                <a:solidFill>
                  <a:srgbClr val="000099"/>
                </a:solidFill>
              </a:rPr>
              <a:t>xlink:type</a:t>
            </a:r>
            <a:r>
              <a:rPr lang="ru-RU" sz="1200" dirty="0">
                <a:solidFill>
                  <a:srgbClr val="000099"/>
                </a:solidFill>
              </a:rPr>
              <a:t>="</a:t>
            </a:r>
            <a:r>
              <a:rPr lang="ru-RU" sz="1200" dirty="0" err="1">
                <a:solidFill>
                  <a:srgbClr val="000099"/>
                </a:solidFill>
              </a:rPr>
              <a:t>locator</a:t>
            </a:r>
            <a:r>
              <a:rPr lang="ru-RU" sz="1200" dirty="0">
                <a:solidFill>
                  <a:srgbClr val="000099"/>
                </a:solidFill>
              </a:rPr>
              <a:t>" </a:t>
            </a:r>
            <a:r>
              <a:rPr lang="ru-RU" sz="1200" dirty="0" err="1">
                <a:solidFill>
                  <a:srgbClr val="000099"/>
                </a:solidFill>
              </a:rPr>
              <a:t>xlink:href</a:t>
            </a:r>
            <a:r>
              <a:rPr lang="ru-RU" sz="1200" dirty="0">
                <a:solidFill>
                  <a:srgbClr val="000099"/>
                </a:solidFill>
              </a:rPr>
              <a:t>="week13.xml"</a:t>
            </a:r>
          </a:p>
          <a:p>
            <a:pPr algn="just">
              <a:lnSpc>
                <a:spcPct val="90000"/>
              </a:lnSpc>
            </a:pPr>
            <a:r>
              <a:rPr lang="ru-RU" sz="1200" dirty="0">
                <a:solidFill>
                  <a:srgbClr val="000099"/>
                </a:solidFill>
              </a:rPr>
              <a:t>         </a:t>
            </a:r>
            <a:r>
              <a:rPr lang="ru-RU" sz="1200" dirty="0" err="1">
                <a:solidFill>
                  <a:srgbClr val="000099"/>
                </a:solidFill>
              </a:rPr>
              <a:t>xlink:label</a:t>
            </a:r>
            <a:r>
              <a:rPr lang="ru-RU" sz="1200" dirty="0">
                <a:solidFill>
                  <a:srgbClr val="000099"/>
                </a:solidFill>
              </a:rPr>
              <a:t>="</a:t>
            </a:r>
            <a:r>
              <a:rPr lang="ru-RU" sz="1200" dirty="0" err="1">
                <a:solidFill>
                  <a:srgbClr val="000099"/>
                </a:solidFill>
              </a:rPr>
              <a:t>class</a:t>
            </a:r>
            <a:r>
              <a:rPr lang="ru-RU" sz="1200" dirty="0">
                <a:solidFill>
                  <a:srgbClr val="000099"/>
                </a:solidFill>
              </a:rPr>
              <a:t>"/&gt;</a:t>
            </a:r>
          </a:p>
          <a:p>
            <a:pPr algn="just">
              <a:lnSpc>
                <a:spcPct val="90000"/>
              </a:lnSpc>
            </a:pPr>
            <a:r>
              <a:rPr lang="ru-RU" sz="1200" dirty="0">
                <a:solidFill>
                  <a:srgbClr val="000099"/>
                </a:solidFill>
              </a:rPr>
              <a:t>  </a:t>
            </a:r>
            <a:r>
              <a:rPr lang="ru-RU" sz="1200" dirty="0" smtClean="0">
                <a:solidFill>
                  <a:srgbClr val="000099"/>
                </a:solidFill>
              </a:rPr>
              <a:t> &lt;</a:t>
            </a:r>
            <a:r>
              <a:rPr lang="ru-RU" sz="1200" dirty="0">
                <a:solidFill>
                  <a:srgbClr val="000099"/>
                </a:solidFill>
              </a:rPr>
              <a:t>CONNECTION </a:t>
            </a:r>
            <a:r>
              <a:rPr lang="ru-RU" sz="1200" dirty="0" err="1">
                <a:solidFill>
                  <a:srgbClr val="000099"/>
                </a:solidFill>
              </a:rPr>
              <a:t>xlink:type</a:t>
            </a:r>
            <a:r>
              <a:rPr lang="ru-RU" sz="1200" dirty="0">
                <a:solidFill>
                  <a:srgbClr val="000099"/>
                </a:solidFill>
              </a:rPr>
              <a:t>="</a:t>
            </a:r>
            <a:r>
              <a:rPr lang="ru-RU" sz="1200" dirty="0" err="1">
                <a:solidFill>
                  <a:srgbClr val="000099"/>
                </a:solidFill>
              </a:rPr>
              <a:t>arc</a:t>
            </a:r>
            <a:r>
              <a:rPr lang="ru-RU" sz="1200" dirty="0">
                <a:solidFill>
                  <a:srgbClr val="000099"/>
                </a:solidFill>
              </a:rPr>
              <a:t>" </a:t>
            </a:r>
            <a:r>
              <a:rPr lang="ru-RU" sz="1200" dirty="0" err="1">
                <a:solidFill>
                  <a:srgbClr val="000099"/>
                </a:solidFill>
              </a:rPr>
              <a:t>from</a:t>
            </a:r>
            <a:r>
              <a:rPr lang="ru-RU" sz="1200" dirty="0">
                <a:solidFill>
                  <a:srgbClr val="000099"/>
                </a:solidFill>
              </a:rPr>
              <a:t>="</a:t>
            </a:r>
            <a:r>
              <a:rPr lang="ru-RU" sz="1200" dirty="0" err="1">
                <a:solidFill>
                  <a:srgbClr val="000099"/>
                </a:solidFill>
              </a:rPr>
              <a:t>index</a:t>
            </a:r>
            <a:r>
              <a:rPr lang="ru-RU" sz="1200" dirty="0">
                <a:solidFill>
                  <a:srgbClr val="000099"/>
                </a:solidFill>
              </a:rPr>
              <a:t>" </a:t>
            </a:r>
            <a:r>
              <a:rPr lang="ru-RU" sz="1200" dirty="0" err="1">
                <a:solidFill>
                  <a:srgbClr val="000099"/>
                </a:solidFill>
              </a:rPr>
              <a:t>to</a:t>
            </a:r>
            <a:r>
              <a:rPr lang="ru-RU" sz="1200" dirty="0">
                <a:solidFill>
                  <a:srgbClr val="000099"/>
                </a:solidFill>
              </a:rPr>
              <a:t>="</a:t>
            </a:r>
            <a:r>
              <a:rPr lang="ru-RU" sz="1200" dirty="0" err="1">
                <a:solidFill>
                  <a:srgbClr val="000099"/>
                </a:solidFill>
              </a:rPr>
              <a:t>class</a:t>
            </a:r>
            <a:r>
              <a:rPr lang="ru-RU" sz="1200" dirty="0">
                <a:solidFill>
                  <a:srgbClr val="000099"/>
                </a:solidFill>
              </a:rPr>
              <a:t>"/&gt;</a:t>
            </a:r>
          </a:p>
          <a:p>
            <a:pPr algn="just">
              <a:lnSpc>
                <a:spcPct val="90000"/>
              </a:lnSpc>
            </a:pPr>
            <a:r>
              <a:rPr lang="ru-RU" sz="1200" dirty="0">
                <a:solidFill>
                  <a:srgbClr val="000099"/>
                </a:solidFill>
              </a:rPr>
              <a:t>  </a:t>
            </a:r>
            <a:r>
              <a:rPr lang="ru-RU" sz="1200" dirty="0" smtClean="0">
                <a:solidFill>
                  <a:srgbClr val="000099"/>
                </a:solidFill>
              </a:rPr>
              <a:t> &lt;</a:t>
            </a:r>
            <a:r>
              <a:rPr lang="ru-RU" sz="1200" dirty="0">
                <a:solidFill>
                  <a:srgbClr val="000099"/>
                </a:solidFill>
              </a:rPr>
              <a:t>CONNECTION </a:t>
            </a:r>
            <a:r>
              <a:rPr lang="ru-RU" sz="1200" dirty="0" err="1">
                <a:solidFill>
                  <a:srgbClr val="000099"/>
                </a:solidFill>
              </a:rPr>
              <a:t>xlink:type</a:t>
            </a:r>
            <a:r>
              <a:rPr lang="ru-RU" sz="1200" dirty="0">
                <a:solidFill>
                  <a:srgbClr val="000099"/>
                </a:solidFill>
              </a:rPr>
              <a:t>="</a:t>
            </a:r>
            <a:r>
              <a:rPr lang="ru-RU" sz="1200" dirty="0" err="1">
                <a:solidFill>
                  <a:srgbClr val="000099"/>
                </a:solidFill>
              </a:rPr>
              <a:t>arc</a:t>
            </a:r>
            <a:r>
              <a:rPr lang="ru-RU" sz="1200" dirty="0">
                <a:solidFill>
                  <a:srgbClr val="000099"/>
                </a:solidFill>
              </a:rPr>
              <a:t>" </a:t>
            </a:r>
            <a:r>
              <a:rPr lang="ru-RU" sz="1200" dirty="0" err="1">
                <a:solidFill>
                  <a:srgbClr val="000099"/>
                </a:solidFill>
              </a:rPr>
              <a:t>from</a:t>
            </a:r>
            <a:r>
              <a:rPr lang="ru-RU" sz="1200" dirty="0">
                <a:solidFill>
                  <a:srgbClr val="000099"/>
                </a:solidFill>
              </a:rPr>
              <a:t>="</a:t>
            </a:r>
            <a:r>
              <a:rPr lang="ru-RU" sz="1200" dirty="0" err="1">
                <a:solidFill>
                  <a:srgbClr val="000099"/>
                </a:solidFill>
              </a:rPr>
              <a:t>class</a:t>
            </a:r>
            <a:r>
              <a:rPr lang="ru-RU" sz="1200" dirty="0">
                <a:solidFill>
                  <a:srgbClr val="000099"/>
                </a:solidFill>
              </a:rPr>
              <a:t>" </a:t>
            </a:r>
            <a:r>
              <a:rPr lang="ru-RU" sz="1200" dirty="0" err="1">
                <a:solidFill>
                  <a:srgbClr val="000099"/>
                </a:solidFill>
              </a:rPr>
              <a:t>to</a:t>
            </a:r>
            <a:r>
              <a:rPr lang="ru-RU" sz="1200" dirty="0">
                <a:solidFill>
                  <a:srgbClr val="000099"/>
                </a:solidFill>
              </a:rPr>
              <a:t>="</a:t>
            </a:r>
            <a:r>
              <a:rPr lang="ru-RU" sz="1200" dirty="0" err="1">
                <a:solidFill>
                  <a:srgbClr val="000099"/>
                </a:solidFill>
              </a:rPr>
              <a:t>index</a:t>
            </a:r>
            <a:r>
              <a:rPr lang="ru-RU" sz="1200" dirty="0">
                <a:solidFill>
                  <a:srgbClr val="000099"/>
                </a:solidFill>
              </a:rPr>
              <a:t>"/&gt;</a:t>
            </a:r>
          </a:p>
          <a:p>
            <a:pPr algn="just">
              <a:lnSpc>
                <a:spcPct val="90000"/>
              </a:lnSpc>
            </a:pPr>
            <a:r>
              <a:rPr lang="ru-RU" sz="1200" dirty="0">
                <a:solidFill>
                  <a:srgbClr val="000099"/>
                </a:solidFill>
              </a:rPr>
              <a:t>&lt;/COURSE&gt;</a:t>
            </a:r>
          </a:p>
          <a:p>
            <a:pPr algn="just">
              <a:lnSpc>
                <a:spcPct val="90000"/>
              </a:lnSpc>
            </a:pPr>
            <a:endParaRPr lang="ru-RU" sz="1200" dirty="0">
              <a:solidFill>
                <a:srgbClr val="000099"/>
              </a:solidFill>
            </a:endParaRPr>
          </a:p>
          <a:p>
            <a:pPr algn="just">
              <a:lnSpc>
                <a:spcPct val="90000"/>
              </a:lnSpc>
            </a:pPr>
            <a:endParaRPr lang="ru-RU" sz="1200" dirty="0">
              <a:solidFill>
                <a:srgbClr val="000099"/>
              </a:solidFill>
            </a:endParaRPr>
          </a:p>
        </p:txBody>
      </p:sp>
    </p:spTree>
    <p:extLst>
      <p:ext uri="{BB962C8B-B14F-4D97-AF65-F5344CB8AC3E}">
        <p14:creationId xmlns:p14="http://schemas.microsoft.com/office/powerpoint/2010/main" val="831352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Внешние связи</a:t>
            </a:r>
            <a:endParaRPr lang="ru-RU" sz="2000" b="1" dirty="0">
              <a:solidFill>
                <a:srgbClr val="000099"/>
              </a:solidFill>
            </a:endParaRPr>
          </a:p>
        </p:txBody>
      </p:sp>
      <p:sp>
        <p:nvSpPr>
          <p:cNvPr id="5" name="Прямоугольник 4"/>
          <p:cNvSpPr/>
          <p:nvPr/>
        </p:nvSpPr>
        <p:spPr>
          <a:xfrm>
            <a:off x="0" y="461651"/>
            <a:ext cx="9144000" cy="4247317"/>
          </a:xfrm>
          <a:prstGeom prst="rect">
            <a:avLst/>
          </a:prstGeom>
        </p:spPr>
        <p:txBody>
          <a:bodyPr wrap="square">
            <a:spAutoFit/>
          </a:bodyPr>
          <a:lstStyle/>
          <a:p>
            <a:pPr algn="just">
              <a:lnSpc>
                <a:spcPct val="90000"/>
              </a:lnSpc>
            </a:pPr>
            <a:r>
              <a:rPr lang="ru-RU" sz="1200" dirty="0">
                <a:solidFill>
                  <a:srgbClr val="000099"/>
                </a:solidFill>
              </a:rPr>
              <a:t>В следующем примере приведена еще одна возможная внешняя расширенная связь. Она обеспечивает предыдущую (</a:t>
            </a:r>
            <a:r>
              <a:rPr lang="en-US" sz="1200" dirty="0">
                <a:solidFill>
                  <a:srgbClr val="000099"/>
                </a:solidFill>
              </a:rPr>
              <a:t>previous) </a:t>
            </a:r>
            <a:r>
              <a:rPr lang="ru-RU" sz="1200" dirty="0">
                <a:solidFill>
                  <a:srgbClr val="000099"/>
                </a:solidFill>
              </a:rPr>
              <a:t>и следующую (</a:t>
            </a:r>
            <a:r>
              <a:rPr lang="en-US" sz="1200" dirty="0">
                <a:solidFill>
                  <a:srgbClr val="000099"/>
                </a:solidFill>
              </a:rPr>
              <a:t>next) </a:t>
            </a:r>
            <a:r>
              <a:rPr lang="ru-RU" sz="1200" dirty="0">
                <a:solidFill>
                  <a:srgbClr val="000099"/>
                </a:solidFill>
              </a:rPr>
              <a:t>связи между указанными тринадцатью занятиями</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&lt;</a:t>
            </a:r>
            <a:r>
              <a:rPr lang="en-US" sz="1200" dirty="0">
                <a:solidFill>
                  <a:srgbClr val="000099"/>
                </a:solidFill>
              </a:rPr>
              <a:t>COURSE </a:t>
            </a:r>
            <a:r>
              <a:rPr lang="en-US" sz="1200" dirty="0" err="1">
                <a:solidFill>
                  <a:srgbClr val="000099"/>
                </a:solidFill>
              </a:rPr>
              <a:t>xmlns:xlink</a:t>
            </a:r>
            <a:r>
              <a:rPr lang="en-US" sz="1200" dirty="0">
                <a:solidFill>
                  <a:srgbClr val="000099"/>
                </a:solidFill>
              </a:rPr>
              <a:t>="http://www.w3.org/1999/xlink"</a:t>
            </a:r>
          </a:p>
          <a:p>
            <a:pPr algn="just">
              <a:lnSpc>
                <a:spcPct val="90000"/>
              </a:lnSpc>
            </a:pPr>
            <a:r>
              <a:rPr lang="en-US" sz="1200" dirty="0">
                <a:solidFill>
                  <a:srgbClr val="000099"/>
                </a:solidFill>
              </a:rPr>
              <a:t>         </a:t>
            </a:r>
            <a:r>
              <a:rPr lang="en-US" sz="1200" dirty="0" err="1">
                <a:solidFill>
                  <a:srgbClr val="000099"/>
                </a:solidFill>
              </a:rPr>
              <a:t>xlink:type</a:t>
            </a:r>
            <a:r>
              <a:rPr lang="en-US" sz="1200" dirty="0">
                <a:solidFill>
                  <a:srgbClr val="000099"/>
                </a:solidFill>
              </a:rPr>
              <a:t>="extended"&gt;</a:t>
            </a:r>
          </a:p>
          <a:p>
            <a:pPr algn="just">
              <a:lnSpc>
                <a:spcPct val="90000"/>
              </a:lnSpc>
            </a:pPr>
            <a:r>
              <a:rPr lang="en-US" sz="1200" dirty="0">
                <a:solidFill>
                  <a:srgbClr val="000099"/>
                </a:solidFill>
              </a:rPr>
              <a:t>  &lt;CLASS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xlink:href</a:t>
            </a:r>
            <a:r>
              <a:rPr lang="en-US" sz="1200" dirty="0">
                <a:solidFill>
                  <a:srgbClr val="000099"/>
                </a:solidFill>
              </a:rPr>
              <a:t>="week1.xml"</a:t>
            </a:r>
          </a:p>
          <a:p>
            <a:pPr algn="just">
              <a:lnSpc>
                <a:spcPct val="90000"/>
              </a:lnSpc>
            </a:pPr>
            <a:r>
              <a:rPr lang="en-US" sz="1200" dirty="0">
                <a:solidFill>
                  <a:srgbClr val="000099"/>
                </a:solidFill>
              </a:rPr>
              <a:t>         </a:t>
            </a:r>
            <a:r>
              <a:rPr lang="en-US" sz="1200" dirty="0" err="1">
                <a:solidFill>
                  <a:srgbClr val="000099"/>
                </a:solidFill>
              </a:rPr>
              <a:t>xlink:label</a:t>
            </a:r>
            <a:r>
              <a:rPr lang="en-US" sz="1200" dirty="0">
                <a:solidFill>
                  <a:srgbClr val="000099"/>
                </a:solidFill>
              </a:rPr>
              <a:t>="1"/&gt;</a:t>
            </a:r>
          </a:p>
          <a:p>
            <a:pPr algn="just">
              <a:lnSpc>
                <a:spcPct val="90000"/>
              </a:lnSpc>
            </a:pPr>
            <a:r>
              <a:rPr lang="en-US" sz="1200" dirty="0">
                <a:solidFill>
                  <a:srgbClr val="000099"/>
                </a:solidFill>
              </a:rPr>
              <a:t>  &lt;CLASS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xlink:href</a:t>
            </a:r>
            <a:r>
              <a:rPr lang="en-US" sz="1200" dirty="0">
                <a:solidFill>
                  <a:srgbClr val="000099"/>
                </a:solidFill>
              </a:rPr>
              <a:t>="week2.xml"</a:t>
            </a:r>
          </a:p>
          <a:p>
            <a:pPr algn="just">
              <a:lnSpc>
                <a:spcPct val="90000"/>
              </a:lnSpc>
            </a:pPr>
            <a:r>
              <a:rPr lang="en-US" sz="1200" dirty="0">
                <a:solidFill>
                  <a:srgbClr val="000099"/>
                </a:solidFill>
              </a:rPr>
              <a:t>         </a:t>
            </a:r>
            <a:r>
              <a:rPr lang="en-US" sz="1200" dirty="0" err="1">
                <a:solidFill>
                  <a:srgbClr val="000099"/>
                </a:solidFill>
              </a:rPr>
              <a:t>xlink:label</a:t>
            </a:r>
            <a:r>
              <a:rPr lang="en-US" sz="1200" dirty="0">
                <a:solidFill>
                  <a:srgbClr val="000099"/>
                </a:solidFill>
              </a:rPr>
              <a:t>="2</a:t>
            </a:r>
            <a:r>
              <a:rPr lang="en-US" sz="1200" dirty="0" smtClean="0">
                <a:solidFill>
                  <a:srgbClr val="000099"/>
                </a:solidFill>
              </a:rPr>
              <a:t>"/&gt;</a:t>
            </a:r>
            <a:endParaRPr lang="en-US" sz="1200" dirty="0">
              <a:solidFill>
                <a:srgbClr val="000099"/>
              </a:solidFill>
            </a:endParaRPr>
          </a:p>
          <a:p>
            <a:pPr algn="just">
              <a:lnSpc>
                <a:spcPct val="90000"/>
              </a:lnSpc>
            </a:pPr>
            <a:r>
              <a:rPr lang="en-US" sz="1200" dirty="0">
                <a:solidFill>
                  <a:srgbClr val="000099"/>
                </a:solidFill>
              </a:rPr>
              <a:t>  &lt;!- </a:t>
            </a:r>
            <a:r>
              <a:rPr lang="ru-RU" sz="1200" dirty="0">
                <a:solidFill>
                  <a:srgbClr val="000099"/>
                </a:solidFill>
              </a:rPr>
              <a:t>Список аналогичных элементов </a:t>
            </a:r>
            <a:r>
              <a:rPr lang="ru-RU" sz="1200" dirty="0" smtClean="0">
                <a:solidFill>
                  <a:srgbClr val="000099"/>
                </a:solidFill>
              </a:rPr>
              <a:t>--&gt;</a:t>
            </a:r>
            <a:endParaRPr lang="ru-RU" sz="1200" dirty="0">
              <a:solidFill>
                <a:srgbClr val="000099"/>
              </a:solidFill>
            </a:endParaRPr>
          </a:p>
          <a:p>
            <a:pPr algn="just">
              <a:lnSpc>
                <a:spcPct val="90000"/>
              </a:lnSpc>
            </a:pPr>
            <a:r>
              <a:rPr lang="ru-RU" sz="1200" dirty="0">
                <a:solidFill>
                  <a:srgbClr val="000099"/>
                </a:solidFill>
              </a:rPr>
              <a:t>  &lt;</a:t>
            </a:r>
            <a:r>
              <a:rPr lang="en-US" sz="1200" dirty="0">
                <a:solidFill>
                  <a:srgbClr val="000099"/>
                </a:solidFill>
              </a:rPr>
              <a:t>CLASS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xlink:href</a:t>
            </a:r>
            <a:r>
              <a:rPr lang="en-US" sz="1200" dirty="0">
                <a:solidFill>
                  <a:srgbClr val="000099"/>
                </a:solidFill>
              </a:rPr>
              <a:t>="week13.xml"</a:t>
            </a:r>
          </a:p>
          <a:p>
            <a:pPr algn="just">
              <a:lnSpc>
                <a:spcPct val="90000"/>
              </a:lnSpc>
            </a:pPr>
            <a:r>
              <a:rPr lang="en-US" sz="1200" dirty="0">
                <a:solidFill>
                  <a:srgbClr val="000099"/>
                </a:solidFill>
              </a:rPr>
              <a:t>         </a:t>
            </a:r>
            <a:r>
              <a:rPr lang="en-US" sz="1200" dirty="0" err="1">
                <a:solidFill>
                  <a:srgbClr val="000099"/>
                </a:solidFill>
              </a:rPr>
              <a:t>xlink:label</a:t>
            </a:r>
            <a:r>
              <a:rPr lang="en-US" sz="1200" dirty="0">
                <a:solidFill>
                  <a:srgbClr val="000099"/>
                </a:solidFill>
              </a:rPr>
              <a:t>="13</a:t>
            </a:r>
            <a:r>
              <a:rPr lang="en-US" sz="1200" dirty="0" smtClean="0">
                <a:solidFill>
                  <a:srgbClr val="000099"/>
                </a:solidFill>
              </a:rPr>
              <a:t>"/&gt;</a:t>
            </a:r>
            <a:endParaRPr lang="ru-RU" sz="1200" dirty="0" smtClean="0">
              <a:solidFill>
                <a:srgbClr val="000099"/>
              </a:solidFill>
            </a:endParaRPr>
          </a:p>
          <a:p>
            <a:pPr algn="just">
              <a:lnSpc>
                <a:spcPct val="90000"/>
              </a:lnSpc>
            </a:pPr>
            <a:endParaRPr lang="en-US" sz="1200" dirty="0">
              <a:solidFill>
                <a:srgbClr val="000099"/>
              </a:solidFill>
            </a:endParaRPr>
          </a:p>
          <a:p>
            <a:pPr algn="just">
              <a:lnSpc>
                <a:spcPct val="90000"/>
              </a:lnSpc>
            </a:pPr>
            <a:r>
              <a:rPr lang="en-US" sz="1200" dirty="0">
                <a:solidFill>
                  <a:srgbClr val="000099"/>
                </a:solidFill>
              </a:rPr>
              <a:t>  &lt;!-- </a:t>
            </a:r>
            <a:r>
              <a:rPr lang="ru-RU" sz="1200" dirty="0">
                <a:solidFill>
                  <a:srgbClr val="000099"/>
                </a:solidFill>
              </a:rPr>
              <a:t>Связи с предыдущим документом --&gt;</a:t>
            </a:r>
          </a:p>
          <a:p>
            <a:pPr algn="just">
              <a:lnSpc>
                <a:spcPct val="90000"/>
              </a:lnSpc>
            </a:pPr>
            <a:r>
              <a:rPr lang="ru-RU" sz="1200" dirty="0">
                <a:solidFill>
                  <a:srgbClr val="000099"/>
                </a:solidFill>
              </a:rPr>
              <a:t>  &lt;</a:t>
            </a:r>
            <a:r>
              <a:rPr lang="en-US" sz="1200" dirty="0">
                <a:solidFill>
                  <a:srgbClr val="000099"/>
                </a:solidFill>
              </a:rPr>
              <a: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="2"  </a:t>
            </a:r>
            <a:r>
              <a:rPr lang="en-US" sz="1200" dirty="0" err="1">
                <a:solidFill>
                  <a:srgbClr val="000099"/>
                </a:solidFill>
              </a:rPr>
              <a:t>xlink:to</a:t>
            </a:r>
            <a:r>
              <a:rPr lang="en-US" sz="1200" dirty="0">
                <a:solidFill>
                  <a:srgbClr val="000099"/>
                </a:solidFill>
              </a:rPr>
              <a:t>="1"/&gt;</a:t>
            </a:r>
          </a:p>
          <a:p>
            <a:pPr algn="just">
              <a:lnSpc>
                <a:spcPct val="90000"/>
              </a:lnSpc>
            </a:pPr>
            <a:r>
              <a:rPr lang="en-US" sz="1200" dirty="0">
                <a:solidFill>
                  <a:srgbClr val="000099"/>
                </a:solidFill>
              </a:rPr>
              <a:t>  &lt;CONNECTION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="3"  </a:t>
            </a:r>
            <a:r>
              <a:rPr lang="en-US" sz="1200" dirty="0" err="1">
                <a:solidFill>
                  <a:srgbClr val="000099"/>
                </a:solidFill>
              </a:rPr>
              <a:t>xlink:to</a:t>
            </a:r>
            <a:r>
              <a:rPr lang="en-US" sz="1200" dirty="0">
                <a:solidFill>
                  <a:srgbClr val="000099"/>
                </a:solidFill>
              </a:rPr>
              <a:t>="2</a:t>
            </a:r>
            <a:r>
              <a:rPr lang="en-US" sz="1200" dirty="0" smtClean="0">
                <a:solidFill>
                  <a:srgbClr val="000099"/>
                </a:solidFill>
              </a:rPr>
              <a:t>"/&gt;</a:t>
            </a:r>
            <a:endParaRPr lang="en-US" sz="1200" dirty="0">
              <a:solidFill>
                <a:srgbClr val="000099"/>
              </a:solidFill>
            </a:endParaRPr>
          </a:p>
          <a:p>
            <a:pPr algn="just">
              <a:lnSpc>
                <a:spcPct val="90000"/>
              </a:lnSpc>
            </a:pPr>
            <a:r>
              <a:rPr lang="en-US" sz="1200" dirty="0">
                <a:solidFill>
                  <a:srgbClr val="000099"/>
                </a:solidFill>
              </a:rPr>
              <a:t>  &lt;!- </a:t>
            </a:r>
            <a:r>
              <a:rPr lang="ru-RU" sz="1200" dirty="0">
                <a:solidFill>
                  <a:srgbClr val="000099"/>
                </a:solidFill>
              </a:rPr>
              <a:t>Список аналогичных элементов </a:t>
            </a:r>
            <a:r>
              <a:rPr lang="ru-RU" sz="1200" dirty="0" smtClean="0">
                <a:solidFill>
                  <a:srgbClr val="000099"/>
                </a:solidFill>
              </a:rPr>
              <a:t>--&gt;</a:t>
            </a:r>
            <a:endParaRPr lang="ru-RU" sz="1200" dirty="0">
              <a:solidFill>
                <a:srgbClr val="000099"/>
              </a:solidFill>
            </a:endParaRPr>
          </a:p>
          <a:p>
            <a:pPr algn="just">
              <a:lnSpc>
                <a:spcPct val="90000"/>
              </a:lnSpc>
            </a:pPr>
            <a:r>
              <a:rPr lang="ru-RU" sz="1200" dirty="0">
                <a:solidFill>
                  <a:srgbClr val="000099"/>
                </a:solidFill>
              </a:rPr>
              <a:t>  &lt;</a:t>
            </a:r>
            <a:r>
              <a:rPr lang="en-US" sz="1200" dirty="0">
                <a:solidFill>
                  <a:srgbClr val="000099"/>
                </a:solidFill>
              </a:rPr>
              <a: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="13" </a:t>
            </a:r>
            <a:r>
              <a:rPr lang="en-US" sz="1200" dirty="0" err="1">
                <a:solidFill>
                  <a:srgbClr val="000099"/>
                </a:solidFill>
              </a:rPr>
              <a:t>xlink:to</a:t>
            </a:r>
            <a:r>
              <a:rPr lang="en-US" sz="1200" dirty="0">
                <a:solidFill>
                  <a:srgbClr val="000099"/>
                </a:solidFill>
              </a:rPr>
              <a:t>="12"/&gt;</a:t>
            </a:r>
          </a:p>
          <a:p>
            <a:pPr algn="just">
              <a:lnSpc>
                <a:spcPct val="90000"/>
              </a:lnSpc>
            </a:pPr>
            <a:endParaRPr lang="en-US" sz="1200" dirty="0">
              <a:solidFill>
                <a:srgbClr val="000099"/>
              </a:solidFill>
            </a:endParaRPr>
          </a:p>
          <a:p>
            <a:pPr algn="just">
              <a:lnSpc>
                <a:spcPct val="90000"/>
              </a:lnSpc>
            </a:pPr>
            <a:r>
              <a:rPr lang="en-US" sz="1200" dirty="0">
                <a:solidFill>
                  <a:srgbClr val="000099"/>
                </a:solidFill>
              </a:rPr>
              <a:t>  &lt;!-- </a:t>
            </a:r>
            <a:r>
              <a:rPr lang="ru-RU" sz="1200" dirty="0">
                <a:solidFill>
                  <a:srgbClr val="000099"/>
                </a:solidFill>
              </a:rPr>
              <a:t>связи со следующим документом --&gt;</a:t>
            </a:r>
          </a:p>
          <a:p>
            <a:pPr algn="just">
              <a:lnSpc>
                <a:spcPct val="90000"/>
              </a:lnSpc>
            </a:pPr>
            <a:r>
              <a:rPr lang="ru-RU" sz="1200" dirty="0">
                <a:solidFill>
                  <a:srgbClr val="000099"/>
                </a:solidFill>
              </a:rPr>
              <a:t>  &lt;</a:t>
            </a:r>
            <a:r>
              <a:rPr lang="en-US" sz="1200" dirty="0">
                <a:solidFill>
                  <a:srgbClr val="000099"/>
                </a:solidFill>
              </a:rPr>
              <a: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="1"  </a:t>
            </a:r>
            <a:r>
              <a:rPr lang="en-US" sz="1200" dirty="0" err="1">
                <a:solidFill>
                  <a:srgbClr val="000099"/>
                </a:solidFill>
              </a:rPr>
              <a:t>xlink:to</a:t>
            </a:r>
            <a:r>
              <a:rPr lang="en-US" sz="1200" dirty="0">
                <a:solidFill>
                  <a:srgbClr val="000099"/>
                </a:solidFill>
              </a:rPr>
              <a:t>="2"/&gt;</a:t>
            </a:r>
          </a:p>
          <a:p>
            <a:pPr algn="just">
              <a:lnSpc>
                <a:spcPct val="90000"/>
              </a:lnSpc>
            </a:pPr>
            <a:r>
              <a:rPr lang="en-US" sz="1200" dirty="0">
                <a:solidFill>
                  <a:srgbClr val="000099"/>
                </a:solidFill>
              </a:rPr>
              <a:t>  &lt;CONNECTION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="2"  </a:t>
            </a:r>
            <a:r>
              <a:rPr lang="en-US" sz="1200" dirty="0" err="1">
                <a:solidFill>
                  <a:srgbClr val="000099"/>
                </a:solidFill>
              </a:rPr>
              <a:t>xlink:to</a:t>
            </a:r>
            <a:r>
              <a:rPr lang="en-US" sz="1200" dirty="0">
                <a:solidFill>
                  <a:srgbClr val="000099"/>
                </a:solidFill>
              </a:rPr>
              <a:t>="3</a:t>
            </a:r>
            <a:r>
              <a:rPr lang="en-US" sz="1200" dirty="0" smtClean="0">
                <a:solidFill>
                  <a:srgbClr val="000099"/>
                </a:solidFill>
              </a:rPr>
              <a:t>"/&gt;</a:t>
            </a:r>
            <a:endParaRPr lang="en-US" sz="1200" dirty="0">
              <a:solidFill>
                <a:srgbClr val="000099"/>
              </a:solidFill>
            </a:endParaRPr>
          </a:p>
          <a:p>
            <a:pPr algn="just">
              <a:lnSpc>
                <a:spcPct val="90000"/>
              </a:lnSpc>
            </a:pPr>
            <a:r>
              <a:rPr lang="en-US" sz="1200" dirty="0">
                <a:solidFill>
                  <a:srgbClr val="000099"/>
                </a:solidFill>
              </a:rPr>
              <a:t>  &lt;!- </a:t>
            </a:r>
            <a:r>
              <a:rPr lang="ru-RU" sz="1200" dirty="0">
                <a:solidFill>
                  <a:srgbClr val="000099"/>
                </a:solidFill>
              </a:rPr>
              <a:t>Список аналогичных элементов </a:t>
            </a:r>
            <a:r>
              <a:rPr lang="ru-RU" sz="1200" dirty="0" smtClean="0">
                <a:solidFill>
                  <a:srgbClr val="000099"/>
                </a:solidFill>
              </a:rPr>
              <a:t>--&gt;</a:t>
            </a:r>
            <a:endParaRPr lang="ru-RU" sz="1200" dirty="0">
              <a:solidFill>
                <a:srgbClr val="000099"/>
              </a:solidFill>
            </a:endParaRPr>
          </a:p>
          <a:p>
            <a:pPr algn="just">
              <a:lnSpc>
                <a:spcPct val="90000"/>
              </a:lnSpc>
            </a:pPr>
            <a:r>
              <a:rPr lang="ru-RU" sz="1200" dirty="0">
                <a:solidFill>
                  <a:srgbClr val="000099"/>
                </a:solidFill>
              </a:rPr>
              <a:t>  &lt;</a:t>
            </a:r>
            <a:r>
              <a:rPr lang="en-US" sz="1200" dirty="0">
                <a:solidFill>
                  <a:srgbClr val="000099"/>
                </a:solidFill>
              </a:rPr>
              <a:t>CONNECTION </a:t>
            </a:r>
            <a:r>
              <a:rPr lang="en-US" sz="1200" dirty="0" err="1">
                <a:solidFill>
                  <a:srgbClr val="000099"/>
                </a:solidFill>
              </a:rPr>
              <a:t>xlink:type</a:t>
            </a:r>
            <a:r>
              <a:rPr lang="en-US" sz="1200" dirty="0">
                <a:solidFill>
                  <a:srgbClr val="000099"/>
                </a:solidFill>
              </a:rPr>
              <a:t>="arc" </a:t>
            </a:r>
            <a:r>
              <a:rPr lang="en-US" sz="1200" dirty="0" err="1">
                <a:solidFill>
                  <a:srgbClr val="000099"/>
                </a:solidFill>
              </a:rPr>
              <a:t>xlink:from</a:t>
            </a:r>
            <a:r>
              <a:rPr lang="en-US" sz="1200" dirty="0">
                <a:solidFill>
                  <a:srgbClr val="000099"/>
                </a:solidFill>
              </a:rPr>
              <a:t>="12" </a:t>
            </a:r>
            <a:r>
              <a:rPr lang="en-US" sz="1200" dirty="0" err="1">
                <a:solidFill>
                  <a:srgbClr val="000099"/>
                </a:solidFill>
              </a:rPr>
              <a:t>xlink:to</a:t>
            </a:r>
            <a:r>
              <a:rPr lang="en-US" sz="1200" dirty="0">
                <a:solidFill>
                  <a:srgbClr val="000099"/>
                </a:solidFill>
              </a:rPr>
              <a:t>="13"/&gt;</a:t>
            </a:r>
          </a:p>
          <a:p>
            <a:pPr algn="just">
              <a:lnSpc>
                <a:spcPct val="90000"/>
              </a:lnSpc>
            </a:pPr>
            <a:r>
              <a:rPr lang="en-US" sz="1200" dirty="0">
                <a:solidFill>
                  <a:srgbClr val="000099"/>
                </a:solidFill>
              </a:rPr>
              <a:t>&lt;/COURSE&gt;</a:t>
            </a:r>
            <a:endParaRPr lang="ru-RU" sz="1200" dirty="0" smtClean="0">
              <a:solidFill>
                <a:srgbClr val="000099"/>
              </a:solidFill>
            </a:endParaRPr>
          </a:p>
          <a:p>
            <a:pPr algn="just">
              <a:lnSpc>
                <a:spcPct val="90000"/>
              </a:lnSpc>
            </a:pPr>
            <a:endParaRPr lang="ru-RU" sz="1200" dirty="0">
              <a:solidFill>
                <a:srgbClr val="000099"/>
              </a:solidFill>
            </a:endParaRPr>
          </a:p>
        </p:txBody>
      </p:sp>
    </p:spTree>
    <p:extLst>
      <p:ext uri="{BB962C8B-B14F-4D97-AF65-F5344CB8AC3E}">
        <p14:creationId xmlns:p14="http://schemas.microsoft.com/office/powerpoint/2010/main" val="1481261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Внешние связи</a:t>
            </a:r>
            <a:endParaRPr lang="ru-RU" sz="2000" b="1" dirty="0">
              <a:solidFill>
                <a:srgbClr val="000099"/>
              </a:solidFill>
            </a:endParaRPr>
          </a:p>
        </p:txBody>
      </p:sp>
      <p:sp>
        <p:nvSpPr>
          <p:cNvPr id="5" name="Прямоугольник 4"/>
          <p:cNvSpPr/>
          <p:nvPr/>
        </p:nvSpPr>
        <p:spPr>
          <a:xfrm>
            <a:off x="0" y="461651"/>
            <a:ext cx="9144000" cy="3250121"/>
          </a:xfrm>
          <a:prstGeom prst="rect">
            <a:avLst/>
          </a:prstGeom>
        </p:spPr>
        <p:txBody>
          <a:bodyPr wrap="square">
            <a:spAutoFit/>
          </a:bodyPr>
          <a:lstStyle/>
          <a:p>
            <a:pPr algn="just">
              <a:lnSpc>
                <a:spcPct val="90000"/>
              </a:lnSpc>
            </a:pPr>
            <a:r>
              <a:rPr lang="ru-RU" sz="1200" dirty="0">
                <a:solidFill>
                  <a:srgbClr val="000099"/>
                </a:solidFill>
              </a:rPr>
              <a:t>Ниже приведен код, в котором один из элементов типа </a:t>
            </a:r>
            <a:r>
              <a:rPr lang="en-US" sz="1200" dirty="0">
                <a:solidFill>
                  <a:srgbClr val="000099"/>
                </a:solidFill>
              </a:rPr>
              <a:t>arc </a:t>
            </a:r>
            <a:r>
              <a:rPr lang="ru-RU" sz="1200" dirty="0">
                <a:solidFill>
                  <a:srgbClr val="000099"/>
                </a:solidFill>
              </a:rPr>
              <a:t>содержит атрибут </a:t>
            </a:r>
            <a:r>
              <a:rPr lang="en-US" sz="1200" dirty="0" err="1">
                <a:solidFill>
                  <a:srgbClr val="000099"/>
                </a:solidFill>
              </a:rPr>
              <a:t>xlink:arcrole</a:t>
            </a:r>
            <a:r>
              <a:rPr lang="en-US" sz="1200" dirty="0">
                <a:solidFill>
                  <a:srgbClr val="000099"/>
                </a:solidFill>
              </a:rPr>
              <a:t>, </a:t>
            </a:r>
            <a:r>
              <a:rPr lang="ru-RU" sz="1200" dirty="0">
                <a:solidFill>
                  <a:srgbClr val="000099"/>
                </a:solidFill>
              </a:rPr>
              <a:t>значение которого равно </a:t>
            </a:r>
            <a:r>
              <a:rPr lang="en-US" sz="1200" dirty="0">
                <a:solidFill>
                  <a:srgbClr val="000099"/>
                </a:solidFill>
              </a:rPr>
              <a:t>http://www.w3.org/1999/xlink/properties/linkbase. </a:t>
            </a:r>
            <a:r>
              <a:rPr lang="ru-RU" sz="1200" dirty="0">
                <a:solidFill>
                  <a:srgbClr val="000099"/>
                </a:solidFill>
              </a:rPr>
              <a:t>Атрибут </a:t>
            </a:r>
            <a:r>
              <a:rPr lang="en-US" sz="1200" dirty="0" err="1">
                <a:solidFill>
                  <a:srgbClr val="000099"/>
                </a:solidFill>
              </a:rPr>
              <a:t>xlink:to</a:t>
            </a:r>
            <a:r>
              <a:rPr lang="en-US" sz="1200" dirty="0">
                <a:solidFill>
                  <a:srgbClr val="000099"/>
                </a:solidFill>
              </a:rPr>
              <a:t> </a:t>
            </a:r>
            <a:r>
              <a:rPr lang="ru-RU" sz="1200" dirty="0">
                <a:solidFill>
                  <a:srgbClr val="000099"/>
                </a:solidFill>
              </a:rPr>
              <a:t>этого элемента типа </a:t>
            </a:r>
            <a:r>
              <a:rPr lang="en-US" sz="1200" dirty="0">
                <a:solidFill>
                  <a:srgbClr val="000099"/>
                </a:solidFill>
              </a:rPr>
              <a:t>arc </a:t>
            </a:r>
            <a:r>
              <a:rPr lang="ru-RU" sz="1200" dirty="0">
                <a:solidFill>
                  <a:srgbClr val="000099"/>
                </a:solidFill>
              </a:rPr>
              <a:t>должен идентифицировать элемент типа </a:t>
            </a:r>
            <a:r>
              <a:rPr lang="en-US" sz="1200" dirty="0">
                <a:solidFill>
                  <a:srgbClr val="000099"/>
                </a:solidFill>
              </a:rPr>
              <a:t>locator, </a:t>
            </a:r>
            <a:r>
              <a:rPr lang="ru-RU" sz="1200" dirty="0">
                <a:solidFill>
                  <a:srgbClr val="000099"/>
                </a:solidFill>
              </a:rPr>
              <a:t>который дает </a:t>
            </a:r>
            <a:r>
              <a:rPr lang="en-US" sz="1200" dirty="0">
                <a:solidFill>
                  <a:srgbClr val="000099"/>
                </a:solidFill>
              </a:rPr>
              <a:t>URL </a:t>
            </a:r>
            <a:r>
              <a:rPr lang="ru-RU" sz="1200" dirty="0">
                <a:solidFill>
                  <a:srgbClr val="000099"/>
                </a:solidFill>
              </a:rPr>
              <a:t>этой базы связей. Атрибут </a:t>
            </a:r>
            <a:r>
              <a:rPr lang="en-US" sz="1200" dirty="0" err="1">
                <a:solidFill>
                  <a:srgbClr val="000099"/>
                </a:solidFill>
              </a:rPr>
              <a:t>xlink:actuate</a:t>
            </a:r>
            <a:r>
              <a:rPr lang="en-US" sz="1200" dirty="0">
                <a:solidFill>
                  <a:srgbClr val="000099"/>
                </a:solidFill>
              </a:rPr>
              <a:t> </a:t>
            </a:r>
            <a:r>
              <a:rPr lang="ru-RU" sz="1200" dirty="0">
                <a:solidFill>
                  <a:srgbClr val="000099"/>
                </a:solidFill>
              </a:rPr>
              <a:t>элемента типа </a:t>
            </a:r>
            <a:r>
              <a:rPr lang="en-US" sz="1200" dirty="0">
                <a:solidFill>
                  <a:srgbClr val="000099"/>
                </a:solidFill>
              </a:rPr>
              <a:t>arc </a:t>
            </a:r>
            <a:r>
              <a:rPr lang="ru-RU" sz="1200" dirty="0">
                <a:solidFill>
                  <a:srgbClr val="000099"/>
                </a:solidFill>
              </a:rPr>
              <a:t>определяет, загружаются ли эти связи автоматически или для этого требуется пользовательский запрос. Например, если приведенные выше два примера кода находились бы в файле по </a:t>
            </a:r>
            <a:r>
              <a:rPr lang="en-US" sz="1200" dirty="0">
                <a:solidFill>
                  <a:srgbClr val="000099"/>
                </a:solidFill>
              </a:rPr>
              <a:t>URL http://ibiblio.org/javafaq/course/courselinks.xml, </a:t>
            </a:r>
            <a:r>
              <a:rPr lang="ru-RU" sz="1200" dirty="0">
                <a:solidFill>
                  <a:srgbClr val="000099"/>
                </a:solidFill>
              </a:rPr>
              <a:t>этот элемент мог бы быть включен в основную страницу для лекций по курсу </a:t>
            </a:r>
            <a:r>
              <a:rPr lang="en-US" sz="1200" dirty="0">
                <a:solidFill>
                  <a:srgbClr val="000099"/>
                </a:solidFill>
              </a:rPr>
              <a:t>Java:</a:t>
            </a:r>
          </a:p>
          <a:p>
            <a:pPr algn="just">
              <a:lnSpc>
                <a:spcPct val="90000"/>
              </a:lnSpc>
            </a:pPr>
            <a:endParaRPr lang="en-US" sz="1200" dirty="0">
              <a:solidFill>
                <a:srgbClr val="000099"/>
              </a:solidFill>
            </a:endParaRPr>
          </a:p>
          <a:p>
            <a:pPr algn="just">
              <a:lnSpc>
                <a:spcPct val="90000"/>
              </a:lnSpc>
            </a:pPr>
            <a:r>
              <a:rPr lang="en-US" sz="1200" dirty="0">
                <a:solidFill>
                  <a:srgbClr val="000099"/>
                </a:solidFill>
              </a:rPr>
              <a:t>&lt;LINKBASE </a:t>
            </a:r>
            <a:r>
              <a:rPr lang="en-US" sz="1200" dirty="0" err="1">
                <a:solidFill>
                  <a:srgbClr val="000099"/>
                </a:solidFill>
              </a:rPr>
              <a:t>xlink:type</a:t>
            </a:r>
            <a:r>
              <a:rPr lang="en-US" sz="1200" dirty="0">
                <a:solidFill>
                  <a:srgbClr val="000099"/>
                </a:solidFill>
              </a:rPr>
              <a:t>="</a:t>
            </a:r>
            <a:r>
              <a:rPr lang="en-US" sz="1200" dirty="0" err="1">
                <a:solidFill>
                  <a:srgbClr val="000099"/>
                </a:solidFill>
              </a:rPr>
              <a:t>xlink:extended</a:t>
            </a:r>
            <a:r>
              <a:rPr lang="en-US" sz="1200" dirty="0">
                <a:solidFill>
                  <a:srgbClr val="000099"/>
                </a:solidFill>
              </a:rPr>
              <a:t>"</a:t>
            </a:r>
          </a:p>
          <a:p>
            <a:pPr algn="just">
              <a:lnSpc>
                <a:spcPct val="90000"/>
              </a:lnSpc>
            </a:pPr>
            <a:r>
              <a:rPr lang="en-US" sz="1200" dirty="0">
                <a:solidFill>
                  <a:srgbClr val="000099"/>
                </a:solidFill>
              </a:rPr>
              <a:t>          </a:t>
            </a:r>
            <a:r>
              <a:rPr lang="en-US" sz="1200" dirty="0" err="1">
                <a:solidFill>
                  <a:srgbClr val="000099"/>
                </a:solidFill>
              </a:rPr>
              <a:t>xmlns:xlink</a:t>
            </a:r>
            <a:r>
              <a:rPr lang="en-US" sz="1200" dirty="0">
                <a:solidFill>
                  <a:srgbClr val="000099"/>
                </a:solidFill>
              </a:rPr>
              <a:t>="http://www.w3.org/1999/xlink"&gt;</a:t>
            </a:r>
          </a:p>
          <a:p>
            <a:pPr algn="just">
              <a:lnSpc>
                <a:spcPct val="90000"/>
              </a:lnSpc>
            </a:pPr>
            <a:r>
              <a:rPr lang="en-US" sz="1200" dirty="0">
                <a:solidFill>
                  <a:srgbClr val="000099"/>
                </a:solidFill>
              </a:rPr>
              <a:t>  &lt;SOURCE </a:t>
            </a:r>
            <a:r>
              <a:rPr lang="en-US" sz="1200" dirty="0" err="1">
                <a:solidFill>
                  <a:srgbClr val="000099"/>
                </a:solidFill>
              </a:rPr>
              <a:t>xlink:type</a:t>
            </a:r>
            <a:r>
              <a:rPr lang="en-US" sz="1200" dirty="0">
                <a:solidFill>
                  <a:srgbClr val="000099"/>
                </a:solidFill>
              </a:rPr>
              <a:t>="resource" </a:t>
            </a:r>
            <a:r>
              <a:rPr lang="en-US" sz="1200" dirty="0" err="1">
                <a:solidFill>
                  <a:srgbClr val="000099"/>
                </a:solidFill>
              </a:rPr>
              <a:t>xlink:label</a:t>
            </a:r>
            <a:r>
              <a:rPr lang="en-US" sz="1200" dirty="0">
                <a:solidFill>
                  <a:srgbClr val="000099"/>
                </a:solidFill>
              </a:rPr>
              <a:t>="source"/&gt;</a:t>
            </a:r>
          </a:p>
          <a:p>
            <a:pPr algn="just">
              <a:lnSpc>
                <a:spcPct val="90000"/>
              </a:lnSpc>
            </a:pPr>
            <a:r>
              <a:rPr lang="en-US" sz="1200" dirty="0">
                <a:solidFill>
                  <a:srgbClr val="000099"/>
                </a:solidFill>
              </a:rPr>
              <a:t>  &lt;LINKS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xlink:label</a:t>
            </a:r>
            <a:r>
              <a:rPr lang="en-US" sz="1200" dirty="0">
                <a:solidFill>
                  <a:srgbClr val="000099"/>
                </a:solidFill>
              </a:rPr>
              <a:t>="</a:t>
            </a:r>
            <a:r>
              <a:rPr lang="en-US" sz="1200" dirty="0" err="1">
                <a:solidFill>
                  <a:srgbClr val="000099"/>
                </a:solidFill>
              </a:rPr>
              <a:t>linkbase</a:t>
            </a:r>
            <a:r>
              <a:rPr lang="en-US" sz="1200" dirty="0">
                <a:solidFill>
                  <a:srgbClr val="000099"/>
                </a:solidFill>
              </a:rPr>
              <a:t>"</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a:t>
            </a:r>
          </a:p>
          <a:p>
            <a:pPr algn="just">
              <a:lnSpc>
                <a:spcPct val="90000"/>
              </a:lnSpc>
            </a:pPr>
            <a:r>
              <a:rPr lang="en-US" sz="1200" dirty="0">
                <a:solidFill>
                  <a:srgbClr val="000099"/>
                </a:solidFill>
              </a:rPr>
              <a:t>          "http://ibiblio.org/</a:t>
            </a:r>
            <a:r>
              <a:rPr lang="en-US" sz="1200" dirty="0" err="1">
                <a:solidFill>
                  <a:srgbClr val="000099"/>
                </a:solidFill>
              </a:rPr>
              <a:t>javafaq</a:t>
            </a:r>
            <a:r>
              <a:rPr lang="en-US" sz="1200" dirty="0">
                <a:solidFill>
                  <a:srgbClr val="000099"/>
                </a:solidFill>
              </a:rPr>
              <a:t>/course/courselinks.xml"/&gt;</a:t>
            </a:r>
          </a:p>
          <a:p>
            <a:pPr algn="just">
              <a:lnSpc>
                <a:spcPct val="90000"/>
              </a:lnSpc>
            </a:pPr>
            <a:r>
              <a:rPr lang="en-US" sz="1200" dirty="0">
                <a:solidFill>
                  <a:srgbClr val="000099"/>
                </a:solidFill>
              </a:rPr>
              <a:t>  &lt;LOAD  </a:t>
            </a:r>
            <a:r>
              <a:rPr lang="en-US" sz="1200" dirty="0" err="1">
                <a:solidFill>
                  <a:srgbClr val="000099"/>
                </a:solidFill>
              </a:rPr>
              <a:t>xlink:type</a:t>
            </a:r>
            <a:r>
              <a:rPr lang="en-US" sz="1200" dirty="0">
                <a:solidFill>
                  <a:srgbClr val="000099"/>
                </a:solidFill>
              </a:rPr>
              <a:t>="arc"</a:t>
            </a:r>
          </a:p>
          <a:p>
            <a:pPr algn="just">
              <a:lnSpc>
                <a:spcPct val="90000"/>
              </a:lnSpc>
            </a:pPr>
            <a:r>
              <a:rPr lang="en-US" sz="1200" dirty="0">
                <a:solidFill>
                  <a:srgbClr val="000099"/>
                </a:solidFill>
              </a:rPr>
              <a:t>         </a:t>
            </a:r>
            <a:r>
              <a:rPr lang="en-US" sz="1200" dirty="0" err="1">
                <a:solidFill>
                  <a:srgbClr val="000099"/>
                </a:solidFill>
              </a:rPr>
              <a:t>xlink:arcrole</a:t>
            </a:r>
            <a:r>
              <a:rPr lang="en-US" sz="1200" dirty="0">
                <a:solidFill>
                  <a:srgbClr val="000099"/>
                </a:solidFill>
              </a:rPr>
              <a:t>=</a:t>
            </a:r>
          </a:p>
          <a:p>
            <a:pPr algn="just">
              <a:lnSpc>
                <a:spcPct val="90000"/>
              </a:lnSpc>
            </a:pPr>
            <a:r>
              <a:rPr lang="en-US" sz="1200" dirty="0">
                <a:solidFill>
                  <a:srgbClr val="000099"/>
                </a:solidFill>
              </a:rPr>
              <a:t>          "http://www.w3.org/1999/xlink/properties/linkbase"</a:t>
            </a:r>
          </a:p>
          <a:p>
            <a:pPr algn="just">
              <a:lnSpc>
                <a:spcPct val="90000"/>
              </a:lnSpc>
            </a:pPr>
            <a:r>
              <a:rPr lang="en-US" sz="1200" dirty="0">
                <a:solidFill>
                  <a:srgbClr val="000099"/>
                </a:solidFill>
              </a:rPr>
              <a:t>         </a:t>
            </a:r>
            <a:r>
              <a:rPr lang="en-US" sz="1200" dirty="0" err="1">
                <a:solidFill>
                  <a:srgbClr val="000099"/>
                </a:solidFill>
              </a:rPr>
              <a:t>xlink:from</a:t>
            </a:r>
            <a:r>
              <a:rPr lang="en-US" sz="1200" dirty="0">
                <a:solidFill>
                  <a:srgbClr val="000099"/>
                </a:solidFill>
              </a:rPr>
              <a:t>="source" </a:t>
            </a:r>
            <a:r>
              <a:rPr lang="en-US" sz="1200" dirty="0" err="1">
                <a:solidFill>
                  <a:srgbClr val="000099"/>
                </a:solidFill>
              </a:rPr>
              <a:t>xlink:to</a:t>
            </a:r>
            <a:r>
              <a:rPr lang="en-US" sz="1200" dirty="0">
                <a:solidFill>
                  <a:srgbClr val="000099"/>
                </a:solidFill>
              </a:rPr>
              <a:t>="</a:t>
            </a:r>
            <a:r>
              <a:rPr lang="en-US" sz="1200" dirty="0" err="1">
                <a:solidFill>
                  <a:srgbClr val="000099"/>
                </a:solidFill>
              </a:rPr>
              <a:t>linkbase</a:t>
            </a:r>
            <a:r>
              <a:rPr lang="en-US" sz="1200" dirty="0">
                <a:solidFill>
                  <a:srgbClr val="000099"/>
                </a:solidFill>
              </a:rPr>
              <a:t>"</a:t>
            </a:r>
          </a:p>
          <a:p>
            <a:pPr algn="just">
              <a:lnSpc>
                <a:spcPct val="90000"/>
              </a:lnSpc>
            </a:pPr>
            <a:r>
              <a:rPr lang="en-US" sz="1200" dirty="0">
                <a:solidFill>
                  <a:srgbClr val="000099"/>
                </a:solidFill>
              </a:rPr>
              <a:t>         </a:t>
            </a:r>
            <a:r>
              <a:rPr lang="en-US" sz="1200" dirty="0" err="1">
                <a:solidFill>
                  <a:srgbClr val="000099"/>
                </a:solidFill>
              </a:rPr>
              <a:t>xlink:actuate</a:t>
            </a:r>
            <a:r>
              <a:rPr lang="en-US" sz="1200" dirty="0">
                <a:solidFill>
                  <a:srgbClr val="000099"/>
                </a:solidFill>
              </a:rPr>
              <a:t>="</a:t>
            </a:r>
            <a:r>
              <a:rPr lang="en-US" sz="1200" dirty="0" err="1">
                <a:solidFill>
                  <a:srgbClr val="000099"/>
                </a:solidFill>
              </a:rPr>
              <a:t>onLoad</a:t>
            </a:r>
            <a:r>
              <a:rPr lang="en-US" sz="1200" dirty="0">
                <a:solidFill>
                  <a:srgbClr val="000099"/>
                </a:solidFill>
              </a:rPr>
              <a:t>" /&gt;</a:t>
            </a:r>
          </a:p>
          <a:p>
            <a:pPr algn="just">
              <a:lnSpc>
                <a:spcPct val="90000"/>
              </a:lnSpc>
            </a:pPr>
            <a:r>
              <a:rPr lang="en-US" sz="1200" dirty="0">
                <a:solidFill>
                  <a:srgbClr val="000099"/>
                </a:solidFill>
              </a:rPr>
              <a:t>&lt;/LINKBASE&gt;</a:t>
            </a:r>
            <a:endParaRPr lang="ru-RU" sz="1200" dirty="0">
              <a:solidFill>
                <a:srgbClr val="000099"/>
              </a:solidFill>
            </a:endParaRPr>
          </a:p>
        </p:txBody>
      </p:sp>
    </p:spTree>
    <p:extLst>
      <p:ext uri="{BB962C8B-B14F-4D97-AF65-F5344CB8AC3E}">
        <p14:creationId xmlns:p14="http://schemas.microsoft.com/office/powerpoint/2010/main" val="1249623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Вводный пример</a:t>
            </a:r>
          </a:p>
        </p:txBody>
      </p:sp>
      <p:sp>
        <p:nvSpPr>
          <p:cNvPr id="8" name="Прямоугольник 7"/>
          <p:cNvSpPr/>
          <p:nvPr/>
        </p:nvSpPr>
        <p:spPr>
          <a:xfrm>
            <a:off x="0" y="461651"/>
            <a:ext cx="9144000" cy="2419124"/>
          </a:xfrm>
          <a:prstGeom prst="rect">
            <a:avLst/>
          </a:prstGeom>
        </p:spPr>
        <p:txBody>
          <a:bodyPr wrap="square">
            <a:spAutoFit/>
          </a:bodyPr>
          <a:lstStyle/>
          <a:p>
            <a:pPr algn="just">
              <a:lnSpc>
                <a:spcPct val="90000"/>
              </a:lnSpc>
            </a:pPr>
            <a:r>
              <a:rPr lang="ru-RU" sz="1200" dirty="0">
                <a:solidFill>
                  <a:srgbClr val="000099"/>
                </a:solidFill>
              </a:rPr>
              <a:t>Предположим, что вы хотите выразить на </a:t>
            </a:r>
            <a:r>
              <a:rPr lang="en-US" sz="1200" dirty="0">
                <a:solidFill>
                  <a:srgbClr val="000099"/>
                </a:solidFill>
              </a:rPr>
              <a:t>XML </a:t>
            </a:r>
            <a:r>
              <a:rPr lang="ru-RU" sz="1200" dirty="0">
                <a:solidFill>
                  <a:srgbClr val="000099"/>
                </a:solidFill>
              </a:rPr>
              <a:t>отношение между художником и окружающей его обстановкой. Это подразумевает создание связей между этим творческим работником и его наследием, а также задание связи к описанию исторических событий, имевших место на протяжении его жизни. Данные о художнике могут быть записаны в следующем файле</a:t>
            </a:r>
            <a:r>
              <a:rPr lang="ru-RU" sz="1200" dirty="0" smtClean="0">
                <a:solidFill>
                  <a:srgbClr val="000099"/>
                </a:solidFill>
              </a:rPr>
              <a:t>:</a:t>
            </a:r>
            <a:endParaRPr lang="en-US" sz="1200" dirty="0" smtClean="0">
              <a:solidFill>
                <a:srgbClr val="000099"/>
              </a:solidFill>
            </a:endParaRPr>
          </a:p>
          <a:p>
            <a:pPr algn="just">
              <a:lnSpc>
                <a:spcPct val="90000"/>
              </a:lnSpc>
            </a:pPr>
            <a:endParaRPr lang="ru-RU" sz="1200" dirty="0">
              <a:solidFill>
                <a:srgbClr val="000099"/>
              </a:solidFill>
            </a:endParaRPr>
          </a:p>
          <a:p>
            <a:pPr algn="just">
              <a:lnSpc>
                <a:spcPct val="90000"/>
              </a:lnSpc>
            </a:pPr>
            <a:r>
              <a:rPr lang="ru-RU" sz="1200" dirty="0" smtClean="0">
                <a:solidFill>
                  <a:srgbClr val="000099"/>
                </a:solidFill>
              </a:rPr>
              <a:t>&lt;?</a:t>
            </a:r>
            <a:r>
              <a:rPr lang="en-US" sz="1200" dirty="0">
                <a:solidFill>
                  <a:srgbClr val="000099"/>
                </a:solidFill>
              </a:rPr>
              <a:t>xml version="1.0"?&gt;</a:t>
            </a:r>
          </a:p>
          <a:p>
            <a:pPr algn="just">
              <a:lnSpc>
                <a:spcPct val="90000"/>
              </a:lnSpc>
            </a:pPr>
            <a:r>
              <a:rPr lang="en-US" sz="1200" b="1" dirty="0" smtClean="0">
                <a:solidFill>
                  <a:srgbClr val="000099"/>
                </a:solidFill>
              </a:rPr>
              <a:t>&lt;</a:t>
            </a:r>
            <a:r>
              <a:rPr lang="en-US" sz="1200" b="1" dirty="0" err="1">
                <a:solidFill>
                  <a:srgbClr val="000099"/>
                </a:solidFill>
              </a:rPr>
              <a:t>artistinfo</a:t>
            </a:r>
            <a:r>
              <a:rPr lang="en-US" sz="1200" b="1" dirty="0">
                <a:solidFill>
                  <a:srgbClr val="000099"/>
                </a:solidFill>
              </a:rPr>
              <a:t>&gt; </a:t>
            </a:r>
          </a:p>
          <a:p>
            <a:pPr algn="just">
              <a:lnSpc>
                <a:spcPct val="90000"/>
              </a:lnSpc>
            </a:pPr>
            <a:r>
              <a:rPr lang="en-US" sz="1200" dirty="0">
                <a:solidFill>
                  <a:srgbClr val="000099"/>
                </a:solidFill>
              </a:rPr>
              <a:t>    &lt;surname&gt;Modigliani&lt;/surname&gt;</a:t>
            </a:r>
          </a:p>
          <a:p>
            <a:pPr algn="just">
              <a:lnSpc>
                <a:spcPct val="90000"/>
              </a:lnSpc>
            </a:pPr>
            <a:r>
              <a:rPr lang="en-US" sz="1200" dirty="0">
                <a:solidFill>
                  <a:srgbClr val="000099"/>
                </a:solidFill>
              </a:rPr>
              <a:t>    &lt;name&gt;</a:t>
            </a:r>
            <a:r>
              <a:rPr lang="en-US" sz="1200" dirty="0" err="1">
                <a:solidFill>
                  <a:srgbClr val="000099"/>
                </a:solidFill>
              </a:rPr>
              <a:t>Amadeo</a:t>
            </a:r>
            <a:r>
              <a:rPr lang="en-US" sz="1200" dirty="0">
                <a:solidFill>
                  <a:srgbClr val="000099"/>
                </a:solidFill>
              </a:rPr>
              <a:t>&lt;/name&gt;</a:t>
            </a:r>
          </a:p>
          <a:p>
            <a:pPr algn="just">
              <a:lnSpc>
                <a:spcPct val="90000"/>
              </a:lnSpc>
            </a:pPr>
            <a:r>
              <a:rPr lang="en-US" sz="1200" dirty="0">
                <a:solidFill>
                  <a:srgbClr val="000099"/>
                </a:solidFill>
              </a:rPr>
              <a:t>    &lt;born&gt;July 12, 1884&lt;/born</a:t>
            </a:r>
            <a:r>
              <a:rPr lang="en-US" sz="1200" dirty="0" smtClean="0">
                <a:solidFill>
                  <a:srgbClr val="000099"/>
                </a:solidFill>
              </a:rPr>
              <a:t>&gt;   &lt;</a:t>
            </a:r>
            <a:r>
              <a:rPr lang="en-US" sz="1200" dirty="0">
                <a:solidFill>
                  <a:srgbClr val="000099"/>
                </a:solidFill>
              </a:rPr>
              <a:t>died&gt;January 24, 1920&lt;/died&gt;</a:t>
            </a:r>
          </a:p>
          <a:p>
            <a:pPr algn="just">
              <a:lnSpc>
                <a:spcPct val="90000"/>
              </a:lnSpc>
            </a:pPr>
            <a:r>
              <a:rPr lang="en-US" sz="1200" dirty="0">
                <a:solidFill>
                  <a:srgbClr val="000099"/>
                </a:solidFill>
              </a:rPr>
              <a:t>    &lt;biography&gt;</a:t>
            </a:r>
          </a:p>
          <a:p>
            <a:pPr algn="just">
              <a:lnSpc>
                <a:spcPct val="90000"/>
              </a:lnSpc>
            </a:pPr>
            <a:r>
              <a:rPr lang="en-US" sz="1200" dirty="0">
                <a:solidFill>
                  <a:srgbClr val="000099"/>
                </a:solidFill>
              </a:rPr>
              <a:t>      &lt;p&gt;In 1906, Modigliani settled in Paris, where ...&lt;/p&gt;</a:t>
            </a:r>
          </a:p>
          <a:p>
            <a:pPr algn="just">
              <a:lnSpc>
                <a:spcPct val="90000"/>
              </a:lnSpc>
            </a:pPr>
            <a:r>
              <a:rPr lang="en-US" sz="1200" dirty="0">
                <a:solidFill>
                  <a:srgbClr val="000099"/>
                </a:solidFill>
              </a:rPr>
              <a:t>    &lt;/biography&gt;</a:t>
            </a:r>
          </a:p>
          <a:p>
            <a:pPr algn="just">
              <a:lnSpc>
                <a:spcPct val="90000"/>
              </a:lnSpc>
            </a:pPr>
            <a:r>
              <a:rPr lang="en-US" sz="1200" b="1" dirty="0" smtClean="0">
                <a:solidFill>
                  <a:srgbClr val="000099"/>
                </a:solidFill>
              </a:rPr>
              <a:t>&lt;/</a:t>
            </a:r>
            <a:r>
              <a:rPr lang="en-US" sz="1200" b="1" dirty="0" err="1">
                <a:solidFill>
                  <a:srgbClr val="000099"/>
                </a:solidFill>
              </a:rPr>
              <a:t>artistinfo</a:t>
            </a:r>
            <a:r>
              <a:rPr lang="en-US" sz="1200" b="1" dirty="0" smtClean="0">
                <a:solidFill>
                  <a:srgbClr val="000099"/>
                </a:solidFill>
              </a:rPr>
              <a:t>&gt;</a:t>
            </a:r>
            <a:endParaRPr lang="en-US" sz="1200" b="1" dirty="0">
              <a:solidFill>
                <a:srgbClr val="000099"/>
              </a:solidFill>
            </a:endParaRPr>
          </a:p>
        </p:txBody>
      </p:sp>
      <p:sp>
        <p:nvSpPr>
          <p:cNvPr id="3" name="Прямоугольник 2"/>
          <p:cNvSpPr/>
          <p:nvPr/>
        </p:nvSpPr>
        <p:spPr>
          <a:xfrm>
            <a:off x="4499992" y="987596"/>
            <a:ext cx="4644008" cy="2252924"/>
          </a:xfrm>
          <a:prstGeom prst="rect">
            <a:avLst/>
          </a:prstGeom>
        </p:spPr>
        <p:txBody>
          <a:bodyPr wrap="square">
            <a:spAutoFit/>
          </a:bodyPr>
          <a:lstStyle/>
          <a:p>
            <a:pPr lvl="0" algn="just">
              <a:lnSpc>
                <a:spcPct val="90000"/>
              </a:lnSpc>
            </a:pPr>
            <a:r>
              <a:rPr lang="ru-RU" sz="1200" dirty="0">
                <a:solidFill>
                  <a:srgbClr val="000099"/>
                </a:solidFill>
              </a:rPr>
              <a:t>Помимо этого, в отдельные файлы включаются описания периодов, на которые можно условно разбить его творчество</a:t>
            </a:r>
            <a:r>
              <a:rPr lang="ru-RU" sz="1200" dirty="0" smtClean="0">
                <a:solidFill>
                  <a:srgbClr val="000099"/>
                </a:solidFill>
              </a:rPr>
              <a:t>:</a:t>
            </a:r>
            <a:endParaRPr lang="en-US" sz="1200" dirty="0" smtClean="0">
              <a:solidFill>
                <a:srgbClr val="000099"/>
              </a:solidFill>
            </a:endParaRPr>
          </a:p>
          <a:p>
            <a:pPr lvl="0" algn="just">
              <a:lnSpc>
                <a:spcPct val="90000"/>
              </a:lnSpc>
            </a:pPr>
            <a:r>
              <a:rPr lang="ru-RU" sz="1200" dirty="0" smtClean="0">
                <a:solidFill>
                  <a:srgbClr val="000099"/>
                </a:solidFill>
              </a:rPr>
              <a:t>&lt;?</a:t>
            </a:r>
            <a:r>
              <a:rPr lang="en-US" sz="1200" dirty="0">
                <a:solidFill>
                  <a:srgbClr val="000099"/>
                </a:solidFill>
              </a:rPr>
              <a:t>xml version="1.0"?&gt;</a:t>
            </a:r>
          </a:p>
          <a:p>
            <a:pPr lvl="0" algn="just">
              <a:lnSpc>
                <a:spcPct val="90000"/>
              </a:lnSpc>
            </a:pPr>
            <a:r>
              <a:rPr lang="en-US" sz="1200" b="1" dirty="0">
                <a:solidFill>
                  <a:srgbClr val="000099"/>
                </a:solidFill>
              </a:rPr>
              <a:t>&lt;period&gt; </a:t>
            </a:r>
          </a:p>
          <a:p>
            <a:pPr lvl="0" algn="just">
              <a:lnSpc>
                <a:spcPct val="90000"/>
              </a:lnSpc>
            </a:pPr>
            <a:r>
              <a:rPr lang="en-US" sz="1200" dirty="0">
                <a:solidFill>
                  <a:srgbClr val="000099"/>
                </a:solidFill>
              </a:rPr>
              <a:t>    &lt;city&gt;Paris&lt;/city&gt;</a:t>
            </a:r>
          </a:p>
          <a:p>
            <a:pPr lvl="0" algn="just">
              <a:lnSpc>
                <a:spcPct val="90000"/>
              </a:lnSpc>
            </a:pPr>
            <a:r>
              <a:rPr lang="en-US" sz="1200" dirty="0">
                <a:solidFill>
                  <a:srgbClr val="000099"/>
                </a:solidFill>
              </a:rPr>
              <a:t>    &lt;country&gt;France&lt;country&gt;</a:t>
            </a:r>
          </a:p>
          <a:p>
            <a:pPr lvl="0" algn="just">
              <a:lnSpc>
                <a:spcPct val="90000"/>
              </a:lnSpc>
            </a:pPr>
            <a:r>
              <a:rPr lang="en-US" sz="1200" dirty="0">
                <a:solidFill>
                  <a:srgbClr val="000099"/>
                </a:solidFill>
              </a:rPr>
              <a:t>    &lt;timeframe begin="1900" end="1920"/&gt;</a:t>
            </a:r>
          </a:p>
          <a:p>
            <a:pPr lvl="0" algn="just">
              <a:lnSpc>
                <a:spcPct val="90000"/>
              </a:lnSpc>
            </a:pPr>
            <a:r>
              <a:rPr lang="en-US" sz="1200" dirty="0">
                <a:solidFill>
                  <a:srgbClr val="000099"/>
                </a:solidFill>
              </a:rPr>
              <a:t>    &lt;title&gt;Paris in the early 20th century (up to the twenties)&lt;/title&gt;</a:t>
            </a:r>
          </a:p>
          <a:p>
            <a:pPr lvl="0" algn="just">
              <a:lnSpc>
                <a:spcPct val="90000"/>
              </a:lnSpc>
            </a:pPr>
            <a:r>
              <a:rPr lang="en-US" sz="1200" dirty="0">
                <a:solidFill>
                  <a:srgbClr val="000099"/>
                </a:solidFill>
              </a:rPr>
              <a:t>    &lt;end&gt;</a:t>
            </a:r>
            <a:r>
              <a:rPr lang="en-US" sz="1200" dirty="0" err="1">
                <a:solidFill>
                  <a:srgbClr val="000099"/>
                </a:solidFill>
              </a:rPr>
              <a:t>Amadeo</a:t>
            </a:r>
            <a:r>
              <a:rPr lang="en-US" sz="1200" dirty="0">
                <a:solidFill>
                  <a:srgbClr val="000099"/>
                </a:solidFill>
              </a:rPr>
              <a:t>&lt;/end&gt;</a:t>
            </a:r>
          </a:p>
          <a:p>
            <a:pPr lvl="0" algn="just">
              <a:lnSpc>
                <a:spcPct val="90000"/>
              </a:lnSpc>
            </a:pPr>
            <a:r>
              <a:rPr lang="en-US" sz="1200" dirty="0">
                <a:solidFill>
                  <a:srgbClr val="000099"/>
                </a:solidFill>
              </a:rPr>
              <a:t>    &lt;description&gt;</a:t>
            </a:r>
          </a:p>
          <a:p>
            <a:pPr lvl="0" algn="just">
              <a:lnSpc>
                <a:spcPct val="90000"/>
              </a:lnSpc>
            </a:pPr>
            <a:r>
              <a:rPr lang="en-US" sz="1200" dirty="0">
                <a:solidFill>
                  <a:srgbClr val="000099"/>
                </a:solidFill>
              </a:rPr>
              <a:t>      &lt;p&gt;During this period, Russian, Italian, ...&lt;/p&gt;</a:t>
            </a:r>
          </a:p>
          <a:p>
            <a:pPr lvl="0" algn="just">
              <a:lnSpc>
                <a:spcPct val="90000"/>
              </a:lnSpc>
            </a:pPr>
            <a:r>
              <a:rPr lang="en-US" sz="1200" dirty="0">
                <a:solidFill>
                  <a:srgbClr val="000099"/>
                </a:solidFill>
              </a:rPr>
              <a:t>    &lt;/description&gt;</a:t>
            </a:r>
          </a:p>
          <a:p>
            <a:pPr lvl="0" algn="just">
              <a:lnSpc>
                <a:spcPct val="90000"/>
              </a:lnSpc>
            </a:pPr>
            <a:r>
              <a:rPr lang="en-US" sz="1200" b="1" dirty="0">
                <a:solidFill>
                  <a:srgbClr val="000099"/>
                </a:solidFill>
              </a:rPr>
              <a:t>&lt;/period&gt;</a:t>
            </a:r>
          </a:p>
        </p:txBody>
      </p:sp>
      <p:sp>
        <p:nvSpPr>
          <p:cNvPr id="7" name="Прямоугольник 6"/>
          <p:cNvSpPr/>
          <p:nvPr/>
        </p:nvSpPr>
        <p:spPr>
          <a:xfrm>
            <a:off x="0" y="3291830"/>
            <a:ext cx="9144000" cy="1255728"/>
          </a:xfrm>
          <a:prstGeom prst="rect">
            <a:avLst/>
          </a:prstGeom>
        </p:spPr>
        <p:txBody>
          <a:bodyPr wrap="square">
            <a:spAutoFit/>
          </a:bodyPr>
          <a:lstStyle/>
          <a:p>
            <a:pPr lvl="0" algn="just">
              <a:lnSpc>
                <a:spcPct val="90000"/>
              </a:lnSpc>
            </a:pPr>
            <a:r>
              <a:rPr lang="ru-RU" sz="1200" dirty="0" smtClean="0">
                <a:solidFill>
                  <a:srgbClr val="000099"/>
                </a:solidFill>
              </a:rPr>
              <a:t>Выполнение поставленного выше задания (то есть создание файла, который устанавливает связь между художником и его творческим наследием </a:t>
            </a:r>
            <a:r>
              <a:rPr lang="ru-RU" sz="1200" dirty="0">
                <a:solidFill>
                  <a:srgbClr val="000099"/>
                </a:solidFill>
              </a:rPr>
              <a:t>и этапами творческого пути) является задачей, которую невозможно решить с помощью "HTML-</a:t>
            </a:r>
            <a:r>
              <a:rPr lang="ru-RU" sz="1200" dirty="0" err="1">
                <a:solidFill>
                  <a:srgbClr val="000099"/>
                </a:solidFill>
              </a:rPr>
              <a:t>ных</a:t>
            </a:r>
            <a:r>
              <a:rPr lang="ru-RU" sz="1200" dirty="0">
                <a:solidFill>
                  <a:srgbClr val="000099"/>
                </a:solidFill>
              </a:rPr>
              <a:t>" тегов &lt;a&gt; и атрибутов "</a:t>
            </a:r>
            <a:r>
              <a:rPr lang="ru-RU" sz="1200" dirty="0" err="1">
                <a:solidFill>
                  <a:srgbClr val="000099"/>
                </a:solidFill>
              </a:rPr>
              <a:t>img</a:t>
            </a:r>
            <a:r>
              <a:rPr lang="ru-RU" sz="1200" dirty="0">
                <a:solidFill>
                  <a:srgbClr val="000099"/>
                </a:solidFill>
              </a:rPr>
              <a:t>". Это объясняется целым рядом причин</a:t>
            </a:r>
            <a:r>
              <a:rPr lang="ru-RU" sz="1200" dirty="0" smtClean="0">
                <a:solidFill>
                  <a:srgbClr val="000099"/>
                </a:solidFill>
              </a:rPr>
              <a:t>:</a:t>
            </a:r>
            <a:endParaRPr lang="ru-RU" sz="1200" dirty="0">
              <a:solidFill>
                <a:srgbClr val="000099"/>
              </a:solidFill>
            </a:endParaRPr>
          </a:p>
          <a:p>
            <a:pPr marL="171450" lvl="0" indent="-171450" algn="just">
              <a:lnSpc>
                <a:spcPct val="90000"/>
              </a:lnSpc>
              <a:buFont typeface="Arial" pitchFamily="34" charset="0"/>
              <a:buChar char="•"/>
            </a:pPr>
            <a:r>
              <a:rPr lang="ru-RU" sz="1200" dirty="0">
                <a:solidFill>
                  <a:srgbClr val="000099"/>
                </a:solidFill>
              </a:rPr>
              <a:t>Отдельный художник оставил после себя не одно "наследие" (такие связи направляются от </a:t>
            </a:r>
            <a:r>
              <a:rPr lang="ru-RU" sz="1200" u="sng" dirty="0">
                <a:solidFill>
                  <a:srgbClr val="000099"/>
                </a:solidFill>
              </a:rPr>
              <a:t>одного ресурса к нескольким</a:t>
            </a:r>
            <a:r>
              <a:rPr lang="ru-RU" sz="1200" dirty="0">
                <a:solidFill>
                  <a:srgbClr val="000099"/>
                </a:solidFill>
              </a:rPr>
              <a:t>).</a:t>
            </a:r>
          </a:p>
          <a:p>
            <a:pPr marL="171450" lvl="0" indent="-171450" algn="just">
              <a:lnSpc>
                <a:spcPct val="90000"/>
              </a:lnSpc>
              <a:buFont typeface="Arial" pitchFamily="34" charset="0"/>
              <a:buChar char="•"/>
            </a:pPr>
            <a:r>
              <a:rPr lang="ru-RU" sz="1200" dirty="0">
                <a:solidFill>
                  <a:srgbClr val="000099"/>
                </a:solidFill>
              </a:rPr>
              <a:t>Творческий путь отдельного художника распадается на несколько этапов.</a:t>
            </a:r>
          </a:p>
          <a:p>
            <a:pPr marL="171450" lvl="0" indent="-171450" algn="just">
              <a:lnSpc>
                <a:spcPct val="90000"/>
              </a:lnSpc>
              <a:buFont typeface="Arial" pitchFamily="34" charset="0"/>
              <a:buChar char="•"/>
            </a:pPr>
            <a:r>
              <a:rPr lang="ru-RU" sz="1200" dirty="0">
                <a:solidFill>
                  <a:srgbClr val="000099"/>
                </a:solidFill>
              </a:rPr>
              <a:t>Сама ссылка должна быть семантически значимой. (Творческое наследие не есть то же самое, что и характеристика определенного периода, и мы хотим выразить в нашем документе это различие!)</a:t>
            </a:r>
          </a:p>
        </p:txBody>
      </p:sp>
    </p:spTree>
    <p:extLst>
      <p:ext uri="{BB962C8B-B14F-4D97-AF65-F5344CB8AC3E}">
        <p14:creationId xmlns:p14="http://schemas.microsoft.com/office/powerpoint/2010/main" val="3389192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Решение с помощью </a:t>
            </a:r>
            <a:r>
              <a:rPr lang="en-US" sz="2000" b="1" dirty="0" err="1">
                <a:solidFill>
                  <a:srgbClr val="000099"/>
                </a:solidFill>
              </a:rPr>
              <a:t>XLink</a:t>
            </a:r>
            <a:endParaRPr lang="ru-RU" sz="2000" b="1" dirty="0">
              <a:solidFill>
                <a:srgbClr val="000099"/>
              </a:solidFill>
            </a:endParaRPr>
          </a:p>
        </p:txBody>
      </p:sp>
      <p:sp>
        <p:nvSpPr>
          <p:cNvPr id="8" name="Прямоугольник 7"/>
          <p:cNvSpPr/>
          <p:nvPr/>
        </p:nvSpPr>
        <p:spPr>
          <a:xfrm>
            <a:off x="0" y="461651"/>
            <a:ext cx="9144000" cy="4081117"/>
          </a:xfrm>
          <a:prstGeom prst="rect">
            <a:avLst/>
          </a:prstGeom>
        </p:spPr>
        <p:txBody>
          <a:bodyPr wrap="square">
            <a:spAutoFit/>
          </a:bodyPr>
          <a:lstStyle/>
          <a:p>
            <a:pPr algn="just">
              <a:lnSpc>
                <a:spcPct val="90000"/>
              </a:lnSpc>
            </a:pPr>
            <a:r>
              <a:rPr lang="ru-RU" sz="1200" dirty="0">
                <a:solidFill>
                  <a:srgbClr val="000099"/>
                </a:solidFill>
              </a:rPr>
              <a:t>В </a:t>
            </a:r>
            <a:r>
              <a:rPr lang="en-US" sz="1200" dirty="0" err="1">
                <a:solidFill>
                  <a:srgbClr val="000099"/>
                </a:solidFill>
              </a:rPr>
              <a:t>XLink</a:t>
            </a:r>
            <a:r>
              <a:rPr lang="en-US" sz="1200" dirty="0">
                <a:solidFill>
                  <a:srgbClr val="000099"/>
                </a:solidFill>
              </a:rPr>
              <a:t> </a:t>
            </a:r>
            <a:r>
              <a:rPr lang="ru-RU" sz="1200" dirty="0">
                <a:solidFill>
                  <a:srgbClr val="000099"/>
                </a:solidFill>
              </a:rPr>
              <a:t>используются два типа связующих элементов (</a:t>
            </a:r>
            <a:r>
              <a:rPr lang="en-US" sz="1200" dirty="0">
                <a:solidFill>
                  <a:srgbClr val="000099"/>
                </a:solidFill>
              </a:rPr>
              <a:t>linking elements): simple (</a:t>
            </a:r>
            <a:r>
              <a:rPr lang="ru-RU" sz="1200" dirty="0">
                <a:solidFill>
                  <a:srgbClr val="000099"/>
                </a:solidFill>
              </a:rPr>
              <a:t>простой) - подобный "</a:t>
            </a:r>
            <a:r>
              <a:rPr lang="en-US" sz="1200" dirty="0">
                <a:solidFill>
                  <a:srgbClr val="000099"/>
                </a:solidFill>
              </a:rPr>
              <a:t>a" </a:t>
            </a:r>
            <a:r>
              <a:rPr lang="ru-RU" sz="1200" dirty="0">
                <a:solidFill>
                  <a:srgbClr val="000099"/>
                </a:solidFill>
              </a:rPr>
              <a:t>и "</a:t>
            </a:r>
            <a:r>
              <a:rPr lang="en-US" sz="1200" dirty="0" err="1">
                <a:solidFill>
                  <a:srgbClr val="000099"/>
                </a:solidFill>
              </a:rPr>
              <a:t>img</a:t>
            </a:r>
            <a:r>
              <a:rPr lang="en-US" sz="1200" dirty="0">
                <a:solidFill>
                  <a:srgbClr val="000099"/>
                </a:solidFill>
              </a:rPr>
              <a:t>" </a:t>
            </a:r>
            <a:r>
              <a:rPr lang="ru-RU" sz="1200" dirty="0">
                <a:solidFill>
                  <a:srgbClr val="000099"/>
                </a:solidFill>
              </a:rPr>
              <a:t>в </a:t>
            </a:r>
            <a:r>
              <a:rPr lang="en-US" sz="1200" dirty="0">
                <a:solidFill>
                  <a:srgbClr val="000099"/>
                </a:solidFill>
              </a:rPr>
              <a:t>HTML - </a:t>
            </a:r>
            <a:r>
              <a:rPr lang="ru-RU" sz="1200" dirty="0">
                <a:solidFill>
                  <a:srgbClr val="000099"/>
                </a:solidFill>
              </a:rPr>
              <a:t>и </a:t>
            </a:r>
            <a:r>
              <a:rPr lang="en-US" sz="1200" dirty="0">
                <a:solidFill>
                  <a:srgbClr val="000099"/>
                </a:solidFill>
              </a:rPr>
              <a:t>extended (</a:t>
            </a:r>
            <a:r>
              <a:rPr lang="ru-RU" sz="1200" dirty="0">
                <a:solidFill>
                  <a:srgbClr val="000099"/>
                </a:solidFill>
              </a:rPr>
              <a:t>расширенный). Однако, </a:t>
            </a:r>
            <a:r>
              <a:rPr lang="en-US" sz="1200" dirty="0" err="1">
                <a:solidFill>
                  <a:srgbClr val="000099"/>
                </a:solidFill>
              </a:rPr>
              <a:t>XLink</a:t>
            </a:r>
            <a:r>
              <a:rPr lang="en-US" sz="1200" dirty="0">
                <a:solidFill>
                  <a:srgbClr val="000099"/>
                </a:solidFill>
              </a:rPr>
              <a:t> </a:t>
            </a:r>
            <a:r>
              <a:rPr lang="ru-RU" sz="1200" dirty="0">
                <a:solidFill>
                  <a:srgbClr val="000099"/>
                </a:solidFill>
              </a:rPr>
              <a:t>не требует задания какого-либо определенного "корректного" имени для связей; наоборот, эта технология позволяет решить, какие элементы будут использоваться в качестве связей. Достигается это с помощью атрибута </a:t>
            </a:r>
            <a:r>
              <a:rPr lang="en-US" sz="1200" dirty="0" err="1">
                <a:solidFill>
                  <a:srgbClr val="000099"/>
                </a:solidFill>
              </a:rPr>
              <a:t>XLink</a:t>
            </a:r>
            <a:r>
              <a:rPr lang="en-US" sz="1200" dirty="0">
                <a:solidFill>
                  <a:srgbClr val="000099"/>
                </a:solidFill>
              </a:rPr>
              <a:t> </a:t>
            </a:r>
            <a:r>
              <a:rPr lang="en-US" sz="1200" b="1" dirty="0">
                <a:solidFill>
                  <a:srgbClr val="C00000"/>
                </a:solidFill>
              </a:rPr>
              <a:t>type</a:t>
            </a:r>
            <a:r>
              <a:rPr lang="en-US" sz="1200" dirty="0">
                <a:solidFill>
                  <a:srgbClr val="000099"/>
                </a:solidFill>
              </a:rPr>
              <a:t> (</a:t>
            </a:r>
            <a:r>
              <a:rPr lang="ru-RU" sz="1200" dirty="0">
                <a:solidFill>
                  <a:srgbClr val="000099"/>
                </a:solidFill>
              </a:rPr>
              <a:t>тип). Приведенный ниже фрагмент иллюстрирует сказанное</a:t>
            </a:r>
            <a:r>
              <a:rPr lang="ru-RU" sz="1200" dirty="0" smtClean="0">
                <a:solidFill>
                  <a:srgbClr val="000099"/>
                </a:solidFill>
              </a:rPr>
              <a:t>:</a:t>
            </a:r>
            <a:endParaRPr lang="ru-RU" sz="1200" dirty="0">
              <a:solidFill>
                <a:srgbClr val="000099"/>
              </a:solidFill>
            </a:endParaRPr>
          </a:p>
          <a:p>
            <a:pPr algn="just">
              <a:lnSpc>
                <a:spcPct val="90000"/>
              </a:lnSpc>
            </a:pPr>
            <a:endParaRPr lang="en-US" sz="1200" dirty="0" smtClean="0">
              <a:solidFill>
                <a:srgbClr val="000099"/>
              </a:solidFill>
            </a:endParaRPr>
          </a:p>
          <a:p>
            <a:pPr algn="just">
              <a:lnSpc>
                <a:spcPct val="90000"/>
              </a:lnSpc>
            </a:pPr>
            <a:r>
              <a:rPr lang="ru-RU" sz="1200" dirty="0" smtClean="0">
                <a:solidFill>
                  <a:srgbClr val="000099"/>
                </a:solidFill>
              </a:rPr>
              <a:t>   </a:t>
            </a:r>
            <a:r>
              <a:rPr lang="ru-RU" sz="1200" dirty="0">
                <a:solidFill>
                  <a:srgbClr val="000099"/>
                </a:solidFill>
              </a:rPr>
              <a:t>&lt;</a:t>
            </a:r>
            <a:r>
              <a:rPr lang="en-US" sz="1200" dirty="0">
                <a:solidFill>
                  <a:srgbClr val="000099"/>
                </a:solidFill>
              </a:rPr>
              <a:t>environment </a:t>
            </a:r>
            <a:r>
              <a:rPr lang="en-US" sz="1200" b="1" dirty="0" err="1">
                <a:solidFill>
                  <a:srgbClr val="C00000"/>
                </a:solidFill>
              </a:rPr>
              <a:t>xlink:type</a:t>
            </a:r>
            <a:r>
              <a:rPr lang="en-US" sz="1200" dirty="0">
                <a:solidFill>
                  <a:srgbClr val="000099"/>
                </a:solidFill>
              </a:rPr>
              <a:t>=</a:t>
            </a:r>
            <a:r>
              <a:rPr lang="en-US" sz="1200" b="1" dirty="0">
                <a:solidFill>
                  <a:srgbClr val="009900"/>
                </a:solidFill>
              </a:rPr>
              <a:t>"extended"</a:t>
            </a:r>
            <a:r>
              <a:rPr lang="en-US" sz="1200" dirty="0">
                <a:solidFill>
                  <a:srgbClr val="000099"/>
                </a:solidFill>
              </a:rPr>
              <a:t>&gt;</a:t>
            </a:r>
          </a:p>
          <a:p>
            <a:pPr algn="just">
              <a:lnSpc>
                <a:spcPct val="90000"/>
              </a:lnSpc>
            </a:pPr>
            <a:r>
              <a:rPr lang="en-US" sz="1200" dirty="0">
                <a:solidFill>
                  <a:srgbClr val="000099"/>
                </a:solidFill>
              </a:rPr>
              <a:t>       &lt;!-- </a:t>
            </a:r>
            <a:r>
              <a:rPr lang="ru-RU" sz="1200" dirty="0">
                <a:solidFill>
                  <a:srgbClr val="000099"/>
                </a:solidFill>
              </a:rPr>
              <a:t>Это расширенная связь --&gt;</a:t>
            </a:r>
          </a:p>
          <a:p>
            <a:pPr algn="just">
              <a:lnSpc>
                <a:spcPct val="90000"/>
              </a:lnSpc>
            </a:pPr>
            <a:r>
              <a:rPr lang="ru-RU" sz="1200" dirty="0">
                <a:solidFill>
                  <a:srgbClr val="000099"/>
                </a:solidFill>
              </a:rPr>
              <a:t>       &lt;!-- Здесь должны быть включены/указаны задействованные ресурсы </a:t>
            </a:r>
            <a:r>
              <a:rPr lang="ru-RU" sz="1200" dirty="0" smtClean="0">
                <a:solidFill>
                  <a:srgbClr val="000099"/>
                </a:solidFill>
              </a:rPr>
              <a:t>--&gt;</a:t>
            </a:r>
            <a:endParaRPr lang="en-US" sz="1200" dirty="0" smtClean="0">
              <a:solidFill>
                <a:srgbClr val="000099"/>
              </a:solidFill>
            </a:endParaRPr>
          </a:p>
          <a:p>
            <a:pPr algn="just">
              <a:lnSpc>
                <a:spcPct val="90000"/>
              </a:lnSpc>
            </a:pPr>
            <a:r>
              <a:rPr lang="ru-RU" sz="1200" dirty="0" smtClean="0">
                <a:solidFill>
                  <a:srgbClr val="000099"/>
                </a:solidFill>
              </a:rPr>
              <a:t>   </a:t>
            </a:r>
            <a:r>
              <a:rPr lang="ru-RU" sz="1200" dirty="0">
                <a:solidFill>
                  <a:srgbClr val="000099"/>
                </a:solidFill>
              </a:rPr>
              <a:t>&lt;/</a:t>
            </a:r>
            <a:r>
              <a:rPr lang="en-US" sz="1200" dirty="0">
                <a:solidFill>
                  <a:srgbClr val="000099"/>
                </a:solidFill>
              </a:rPr>
              <a:t>environment&gt; </a:t>
            </a:r>
            <a:endParaRPr lang="en-US" sz="1200" dirty="0" smtClean="0">
              <a:solidFill>
                <a:srgbClr val="000099"/>
              </a:solidFill>
            </a:endParaRPr>
          </a:p>
          <a:p>
            <a:pPr algn="just">
              <a:lnSpc>
                <a:spcPct val="90000"/>
              </a:lnSpc>
            </a:pPr>
            <a:endParaRPr lang="en-US" sz="1200" dirty="0">
              <a:solidFill>
                <a:srgbClr val="000099"/>
              </a:solidFill>
            </a:endParaRPr>
          </a:p>
          <a:p>
            <a:pPr algn="just">
              <a:lnSpc>
                <a:spcPct val="90000"/>
              </a:lnSpc>
            </a:pPr>
            <a:r>
              <a:rPr lang="ru-RU" sz="1200" dirty="0">
                <a:solidFill>
                  <a:srgbClr val="000099"/>
                </a:solidFill>
              </a:rPr>
              <a:t>После того, как мы объявили расширенную связь, необходимо указать задействованные ресурсы. Поскольку информация о художнике и его жизни хранится вне нашего документа (и, следовательно, мы не можем ею управлять), чтобы ссылаться на нее, воспользуемся элементами </a:t>
            </a:r>
            <a:r>
              <a:rPr lang="en-US" sz="1200" dirty="0" err="1">
                <a:solidFill>
                  <a:srgbClr val="000099"/>
                </a:solidFill>
              </a:rPr>
              <a:t>XLink</a:t>
            </a:r>
            <a:r>
              <a:rPr lang="en-US" sz="1200" dirty="0">
                <a:solidFill>
                  <a:srgbClr val="000099"/>
                </a:solidFill>
              </a:rPr>
              <a:t>, </a:t>
            </a:r>
            <a:r>
              <a:rPr lang="ru-RU" sz="1200" dirty="0">
                <a:solidFill>
                  <a:srgbClr val="000099"/>
                </a:solidFill>
              </a:rPr>
              <a:t>атрибуты которых имеют значение </a:t>
            </a:r>
            <a:r>
              <a:rPr lang="en-US" sz="1200" b="1" dirty="0">
                <a:solidFill>
                  <a:srgbClr val="009900"/>
                </a:solidFill>
              </a:rPr>
              <a:t>locator</a:t>
            </a:r>
            <a:r>
              <a:rPr lang="en-US" sz="1200" dirty="0">
                <a:solidFill>
                  <a:srgbClr val="000099"/>
                </a:solidFill>
              </a:rPr>
              <a:t>. </a:t>
            </a:r>
            <a:r>
              <a:rPr lang="ru-RU" sz="1200" dirty="0">
                <a:solidFill>
                  <a:srgbClr val="000099"/>
                </a:solidFill>
              </a:rPr>
              <a:t>Напомним еще раз, что подход заключается не в задании имени тега, а в том, чтобы с помощью атрибутов </a:t>
            </a:r>
            <a:r>
              <a:rPr lang="en-US" sz="1200" dirty="0" err="1">
                <a:solidFill>
                  <a:srgbClr val="000099"/>
                </a:solidFill>
              </a:rPr>
              <a:t>XLink</a:t>
            </a:r>
            <a:r>
              <a:rPr lang="en-US" sz="1200" dirty="0">
                <a:solidFill>
                  <a:srgbClr val="000099"/>
                </a:solidFill>
              </a:rPr>
              <a:t> </a:t>
            </a:r>
            <a:r>
              <a:rPr lang="ru-RU" sz="1200" dirty="0">
                <a:solidFill>
                  <a:srgbClr val="000099"/>
                </a:solidFill>
              </a:rPr>
              <a:t>позволить помечать элементы как элементы типа </a:t>
            </a:r>
            <a:r>
              <a:rPr lang="en-US" sz="1200" dirty="0">
                <a:solidFill>
                  <a:srgbClr val="000099"/>
                </a:solidFill>
              </a:rPr>
              <a:t>locator</a:t>
            </a:r>
            <a:r>
              <a:rPr lang="en-US" sz="1200" dirty="0" smtClean="0">
                <a:solidFill>
                  <a:srgbClr val="000099"/>
                </a:solidFill>
              </a:rPr>
              <a:t>:</a:t>
            </a:r>
          </a:p>
          <a:p>
            <a:pPr algn="just">
              <a:lnSpc>
                <a:spcPct val="90000"/>
              </a:lnSpc>
            </a:pPr>
            <a:r>
              <a:rPr lang="en-US" sz="1200" dirty="0">
                <a:solidFill>
                  <a:srgbClr val="000099"/>
                </a:solidFill>
              </a:rPr>
              <a:t>	</a:t>
            </a:r>
            <a:r>
              <a:rPr lang="ru-RU" sz="1200" dirty="0" smtClean="0">
                <a:solidFill>
                  <a:srgbClr val="000099"/>
                </a:solidFill>
              </a:rPr>
              <a:t>Начало примера</a:t>
            </a:r>
            <a:r>
              <a:rPr lang="en-US" sz="1200" dirty="0" smtClean="0">
                <a:solidFill>
                  <a:srgbClr val="000099"/>
                </a:solidFill>
              </a:rPr>
              <a:t>:</a:t>
            </a:r>
            <a:endParaRPr lang="en-US" sz="1200" dirty="0">
              <a:solidFill>
                <a:srgbClr val="000099"/>
              </a:solidFill>
            </a:endParaRPr>
          </a:p>
          <a:p>
            <a:pPr algn="just">
              <a:lnSpc>
                <a:spcPct val="90000"/>
              </a:lnSpc>
            </a:pPr>
            <a:r>
              <a:rPr lang="en-US" sz="1200" dirty="0">
                <a:solidFill>
                  <a:srgbClr val="000099"/>
                </a:solidFill>
              </a:rPr>
              <a:t>   &lt;environment </a:t>
            </a:r>
            <a:r>
              <a:rPr lang="en-US" sz="1200" b="1" dirty="0" err="1">
                <a:solidFill>
                  <a:srgbClr val="000099"/>
                </a:solidFill>
              </a:rPr>
              <a:t>xmlns:xlink</a:t>
            </a:r>
            <a:r>
              <a:rPr lang="en-US" sz="1200" dirty="0">
                <a:solidFill>
                  <a:srgbClr val="000099"/>
                </a:solidFill>
              </a:rPr>
              <a:t>="http://www.w3.org/1999/xlink" </a:t>
            </a:r>
          </a:p>
          <a:p>
            <a:pPr algn="just">
              <a:lnSpc>
                <a:spcPct val="90000"/>
              </a:lnSpc>
            </a:pPr>
            <a:r>
              <a:rPr lang="en-US" sz="1200" dirty="0">
                <a:solidFill>
                  <a:srgbClr val="000099"/>
                </a:solidFill>
              </a:rPr>
              <a:t>       </a:t>
            </a:r>
            <a:r>
              <a:rPr lang="en-US" sz="1200" b="1" dirty="0" err="1">
                <a:solidFill>
                  <a:srgbClr val="C00000"/>
                </a:solidFill>
              </a:rPr>
              <a:t>xlink:type</a:t>
            </a:r>
            <a:r>
              <a:rPr lang="en-US" sz="1200" dirty="0">
                <a:solidFill>
                  <a:srgbClr val="000099"/>
                </a:solidFill>
              </a:rPr>
              <a:t>=</a:t>
            </a:r>
            <a:r>
              <a:rPr lang="en-US" sz="1200" b="1" dirty="0">
                <a:solidFill>
                  <a:srgbClr val="009900"/>
                </a:solidFill>
              </a:rPr>
              <a:t>"extended"</a:t>
            </a:r>
            <a:r>
              <a:rPr lang="en-US" sz="1200" dirty="0">
                <a:solidFill>
                  <a:srgbClr val="000099"/>
                </a:solidFill>
              </a:rPr>
              <a:t>&gt;</a:t>
            </a:r>
          </a:p>
          <a:p>
            <a:pPr algn="just">
              <a:lnSpc>
                <a:spcPct val="90000"/>
              </a:lnSpc>
            </a:pPr>
            <a:r>
              <a:rPr lang="en-US" sz="1200" dirty="0">
                <a:solidFill>
                  <a:srgbClr val="000099"/>
                </a:solidFill>
              </a:rPr>
              <a:t>       &lt;!-- </a:t>
            </a:r>
            <a:r>
              <a:rPr lang="ru-RU" sz="1200" dirty="0">
                <a:solidFill>
                  <a:srgbClr val="000099"/>
                </a:solidFill>
              </a:rPr>
              <a:t>Ресурсы, задействованные в нашей связи, - художник --&gt;</a:t>
            </a:r>
          </a:p>
          <a:p>
            <a:pPr algn="just">
              <a:lnSpc>
                <a:spcPct val="90000"/>
              </a:lnSpc>
            </a:pPr>
            <a:r>
              <a:rPr lang="ru-RU" sz="1200" dirty="0">
                <a:solidFill>
                  <a:srgbClr val="000099"/>
                </a:solidFill>
              </a:rPr>
              <a:t>       &lt;!-- он сам, его наследие и периоды творчества --&gt;</a:t>
            </a:r>
          </a:p>
          <a:p>
            <a:pPr algn="just">
              <a:lnSpc>
                <a:spcPct val="90000"/>
              </a:lnSpc>
            </a:pPr>
            <a:r>
              <a:rPr lang="ru-RU" sz="1200" dirty="0">
                <a:solidFill>
                  <a:srgbClr val="000099"/>
                </a:solidFill>
              </a:rPr>
              <a:t>       &lt;</a:t>
            </a:r>
            <a:r>
              <a:rPr lang="en-US" sz="1200" dirty="0">
                <a:solidFill>
                  <a:srgbClr val="000099"/>
                </a:solidFill>
              </a:rPr>
              <a:t>artist    </a:t>
            </a:r>
            <a:r>
              <a:rPr lang="en-US" sz="1200" b="1" dirty="0" err="1">
                <a:solidFill>
                  <a:srgbClr val="C00000"/>
                </a:solidFill>
              </a:rPr>
              <a:t>xlink:type</a:t>
            </a:r>
            <a:r>
              <a:rPr lang="en-US" sz="1200" dirty="0">
                <a:solidFill>
                  <a:srgbClr val="000099"/>
                </a:solidFill>
              </a:rPr>
              <a:t>=</a:t>
            </a:r>
            <a:r>
              <a:rPr lang="en-US" sz="1200" dirty="0">
                <a:solidFill>
                  <a:srgbClr val="009900"/>
                </a:solidFill>
              </a:rPr>
              <a:t>"locator"</a:t>
            </a:r>
            <a:r>
              <a:rPr lang="en-US" sz="1200" dirty="0">
                <a:solidFill>
                  <a:srgbClr val="000099"/>
                </a:solidFill>
              </a:rPr>
              <a:t> </a:t>
            </a:r>
            <a:r>
              <a:rPr lang="en-US" sz="1200" b="1" dirty="0" err="1">
                <a:solidFill>
                  <a:srgbClr val="C00000"/>
                </a:solidFill>
              </a:rPr>
              <a:t>xlink:label</a:t>
            </a:r>
            <a:r>
              <a:rPr lang="en-US" sz="1200" dirty="0">
                <a:solidFill>
                  <a:srgbClr val="000099"/>
                </a:solidFill>
              </a:rPr>
              <a:t>="artist" </a:t>
            </a:r>
          </a:p>
          <a:p>
            <a:pPr algn="just">
              <a:lnSpc>
                <a:spcPct val="90000"/>
              </a:lnSpc>
            </a:pPr>
            <a:r>
              <a:rPr lang="en-US" sz="1200" dirty="0">
                <a:solidFill>
                  <a:srgbClr val="000099"/>
                </a:solidFill>
              </a:rPr>
              <a:t>             </a:t>
            </a:r>
            <a:r>
              <a:rPr lang="en-US" sz="1200" b="1" dirty="0" err="1">
                <a:solidFill>
                  <a:srgbClr val="7030A0"/>
                </a:solidFill>
              </a:rPr>
              <a:t>xlink:href</a:t>
            </a:r>
            <a:r>
              <a:rPr lang="en-US" sz="1200" dirty="0">
                <a:solidFill>
                  <a:srgbClr val="000099"/>
                </a:solidFill>
              </a:rPr>
              <a:t>="modigliani.xml"/&gt;</a:t>
            </a:r>
          </a:p>
          <a:p>
            <a:pPr algn="just">
              <a:lnSpc>
                <a:spcPct val="90000"/>
              </a:lnSpc>
            </a:pPr>
            <a:r>
              <a:rPr lang="en-US" sz="1200" dirty="0">
                <a:solidFill>
                  <a:srgbClr val="000099"/>
                </a:solidFill>
              </a:rPr>
              <a:t>       &lt;influence </a:t>
            </a:r>
            <a:r>
              <a:rPr lang="en-US" sz="1200" b="1" dirty="0" err="1">
                <a:solidFill>
                  <a:srgbClr val="C00000"/>
                </a:solidFill>
              </a:rPr>
              <a:t>xlink:type</a:t>
            </a:r>
            <a:r>
              <a:rPr lang="en-US" sz="1200" dirty="0">
                <a:solidFill>
                  <a:srgbClr val="000099"/>
                </a:solidFill>
              </a:rPr>
              <a:t>=</a:t>
            </a:r>
            <a:r>
              <a:rPr lang="en-US" sz="1200" dirty="0">
                <a:solidFill>
                  <a:srgbClr val="009900"/>
                </a:solidFill>
              </a:rPr>
              <a:t>"locator" </a:t>
            </a:r>
            <a:r>
              <a:rPr lang="en-US" sz="1200" b="1" dirty="0" err="1">
                <a:solidFill>
                  <a:srgbClr val="C00000"/>
                </a:solidFill>
              </a:rPr>
              <a:t>xlink:label</a:t>
            </a:r>
            <a:r>
              <a:rPr lang="en-US" sz="1200" dirty="0">
                <a:solidFill>
                  <a:srgbClr val="000099"/>
                </a:solidFill>
              </a:rPr>
              <a:t>="inspiration"</a:t>
            </a:r>
          </a:p>
          <a:p>
            <a:pPr algn="just">
              <a:lnSpc>
                <a:spcPct val="90000"/>
              </a:lnSpc>
            </a:pPr>
            <a:r>
              <a:rPr lang="en-US" sz="1200" dirty="0">
                <a:solidFill>
                  <a:srgbClr val="000099"/>
                </a:solidFill>
              </a:rPr>
              <a:t>             </a:t>
            </a:r>
            <a:r>
              <a:rPr lang="en-US" sz="1200" b="1" dirty="0" err="1">
                <a:solidFill>
                  <a:srgbClr val="7030A0"/>
                </a:solidFill>
              </a:rPr>
              <a:t>xlink:href</a:t>
            </a:r>
            <a:r>
              <a:rPr lang="en-US" sz="1200" dirty="0">
                <a:solidFill>
                  <a:srgbClr val="000099"/>
                </a:solidFill>
              </a:rPr>
              <a:t>="cezanne.xml</a:t>
            </a:r>
            <a:r>
              <a:rPr lang="en-US" sz="1200" dirty="0" smtClean="0">
                <a:solidFill>
                  <a:srgbClr val="000099"/>
                </a:solidFill>
              </a:rPr>
              <a:t>"/&gt;</a:t>
            </a:r>
            <a:endParaRPr lang="en-US" sz="1200" dirty="0">
              <a:solidFill>
                <a:srgbClr val="000099"/>
              </a:solidFill>
            </a:endParaRPr>
          </a:p>
        </p:txBody>
      </p:sp>
      <p:sp>
        <p:nvSpPr>
          <p:cNvPr id="5" name="Прямоугольник 4"/>
          <p:cNvSpPr/>
          <p:nvPr/>
        </p:nvSpPr>
        <p:spPr>
          <a:xfrm>
            <a:off x="4860032" y="2931790"/>
            <a:ext cx="4572000" cy="1754326"/>
          </a:xfrm>
          <a:prstGeom prst="rect">
            <a:avLst/>
          </a:prstGeom>
        </p:spPr>
        <p:txBody>
          <a:bodyPr>
            <a:spAutoFit/>
          </a:bodyPr>
          <a:lstStyle/>
          <a:p>
            <a:pPr lvl="0" algn="just">
              <a:lnSpc>
                <a:spcPct val="90000"/>
              </a:lnSpc>
            </a:pPr>
            <a:r>
              <a:rPr lang="en-US" sz="1200" dirty="0" smtClean="0">
                <a:solidFill>
                  <a:srgbClr val="000099"/>
                </a:solidFill>
              </a:rPr>
              <a:t>	</a:t>
            </a:r>
            <a:r>
              <a:rPr lang="ru-RU" sz="1200" dirty="0" smtClean="0">
                <a:solidFill>
                  <a:srgbClr val="000099"/>
                </a:solidFill>
              </a:rPr>
              <a:t>Продолжение примера</a:t>
            </a:r>
            <a:r>
              <a:rPr lang="en-US" sz="1200" dirty="0" smtClean="0">
                <a:solidFill>
                  <a:srgbClr val="000099"/>
                </a:solidFill>
              </a:rPr>
              <a:t>:</a:t>
            </a:r>
          </a:p>
          <a:p>
            <a:pPr lvl="0" algn="just">
              <a:lnSpc>
                <a:spcPct val="90000"/>
              </a:lnSpc>
            </a:pPr>
            <a:r>
              <a:rPr lang="en-US" sz="1200" dirty="0" smtClean="0">
                <a:solidFill>
                  <a:srgbClr val="000099"/>
                </a:solidFill>
              </a:rPr>
              <a:t>       &lt;</a:t>
            </a:r>
            <a:r>
              <a:rPr lang="en-US" sz="1200" dirty="0">
                <a:solidFill>
                  <a:srgbClr val="000099"/>
                </a:solidFill>
              </a:rPr>
              <a:t>influence </a:t>
            </a:r>
            <a:r>
              <a:rPr lang="en-US" sz="1200" b="1" dirty="0" err="1">
                <a:solidFill>
                  <a:srgbClr val="C00000"/>
                </a:solidFill>
              </a:rPr>
              <a:t>xlink:type</a:t>
            </a:r>
            <a:r>
              <a:rPr lang="en-US" sz="1200" dirty="0">
                <a:solidFill>
                  <a:srgbClr val="000099"/>
                </a:solidFill>
              </a:rPr>
              <a:t>=</a:t>
            </a:r>
            <a:r>
              <a:rPr lang="en-US" sz="1200" dirty="0">
                <a:solidFill>
                  <a:srgbClr val="009900"/>
                </a:solidFill>
              </a:rPr>
              <a:t>"locator" </a:t>
            </a:r>
            <a:r>
              <a:rPr lang="en-US" sz="1200" b="1" dirty="0" err="1">
                <a:solidFill>
                  <a:srgbClr val="C00000"/>
                </a:solidFill>
              </a:rPr>
              <a:t>xlink:label</a:t>
            </a:r>
            <a:r>
              <a:rPr lang="en-US" sz="1200" dirty="0">
                <a:solidFill>
                  <a:srgbClr val="000099"/>
                </a:solidFill>
              </a:rPr>
              <a:t>="inspiration"</a:t>
            </a:r>
          </a:p>
          <a:p>
            <a:pPr lvl="0" algn="just">
              <a:lnSpc>
                <a:spcPct val="90000"/>
              </a:lnSpc>
            </a:pPr>
            <a:r>
              <a:rPr lang="en-US" sz="1200" dirty="0">
                <a:solidFill>
                  <a:srgbClr val="000099"/>
                </a:solidFill>
              </a:rPr>
              <a:t>             </a:t>
            </a:r>
            <a:r>
              <a:rPr lang="en-US" sz="1200" b="1" dirty="0" err="1">
                <a:solidFill>
                  <a:srgbClr val="7030A0"/>
                </a:solidFill>
              </a:rPr>
              <a:t>xlink:href</a:t>
            </a:r>
            <a:r>
              <a:rPr lang="en-US" sz="1200" dirty="0">
                <a:solidFill>
                  <a:srgbClr val="000099"/>
                </a:solidFill>
              </a:rPr>
              <a:t>="lautrec.xml"/&gt;</a:t>
            </a:r>
          </a:p>
          <a:p>
            <a:pPr lvl="0" algn="just">
              <a:lnSpc>
                <a:spcPct val="90000"/>
              </a:lnSpc>
            </a:pPr>
            <a:r>
              <a:rPr lang="en-US" sz="1200" dirty="0">
                <a:solidFill>
                  <a:srgbClr val="000099"/>
                </a:solidFill>
              </a:rPr>
              <a:t>       &lt;influence </a:t>
            </a:r>
            <a:r>
              <a:rPr lang="en-US" sz="1200" b="1" dirty="0" err="1">
                <a:solidFill>
                  <a:srgbClr val="C00000"/>
                </a:solidFill>
              </a:rPr>
              <a:t>xlink:type</a:t>
            </a:r>
            <a:r>
              <a:rPr lang="en-US" sz="1200" dirty="0">
                <a:solidFill>
                  <a:srgbClr val="000099"/>
                </a:solidFill>
              </a:rPr>
              <a:t>=</a:t>
            </a:r>
            <a:r>
              <a:rPr lang="en-US" sz="1200" dirty="0">
                <a:solidFill>
                  <a:srgbClr val="009900"/>
                </a:solidFill>
              </a:rPr>
              <a:t>"locator" </a:t>
            </a:r>
            <a:r>
              <a:rPr lang="en-US" sz="1200" b="1" dirty="0" err="1">
                <a:solidFill>
                  <a:srgbClr val="C00000"/>
                </a:solidFill>
              </a:rPr>
              <a:t>xlink:label</a:t>
            </a:r>
            <a:r>
              <a:rPr lang="en-US" sz="1200" dirty="0">
                <a:solidFill>
                  <a:srgbClr val="000099"/>
                </a:solidFill>
              </a:rPr>
              <a:t>="inspiration"</a:t>
            </a:r>
          </a:p>
          <a:p>
            <a:pPr lvl="0" algn="just">
              <a:lnSpc>
                <a:spcPct val="90000"/>
              </a:lnSpc>
            </a:pPr>
            <a:r>
              <a:rPr lang="en-US" sz="1200" dirty="0">
                <a:solidFill>
                  <a:srgbClr val="000099"/>
                </a:solidFill>
              </a:rPr>
              <a:t>             </a:t>
            </a:r>
            <a:r>
              <a:rPr lang="en-US" sz="1200" b="1" dirty="0" err="1">
                <a:solidFill>
                  <a:srgbClr val="7030A0"/>
                </a:solidFill>
              </a:rPr>
              <a:t>xlink:href</a:t>
            </a:r>
            <a:r>
              <a:rPr lang="en-US" sz="1200" dirty="0">
                <a:solidFill>
                  <a:srgbClr val="000099"/>
                </a:solidFill>
              </a:rPr>
              <a:t>="rouault.xml"/&gt;</a:t>
            </a:r>
          </a:p>
          <a:p>
            <a:pPr lvl="0" algn="just">
              <a:lnSpc>
                <a:spcPct val="90000"/>
              </a:lnSpc>
            </a:pPr>
            <a:r>
              <a:rPr lang="en-US" sz="1200" dirty="0">
                <a:solidFill>
                  <a:srgbClr val="000099"/>
                </a:solidFill>
              </a:rPr>
              <a:t>       &lt;history   </a:t>
            </a:r>
            <a:r>
              <a:rPr lang="en-US" sz="1200" b="1" dirty="0" err="1">
                <a:solidFill>
                  <a:srgbClr val="C00000"/>
                </a:solidFill>
              </a:rPr>
              <a:t>xlink:type</a:t>
            </a:r>
            <a:r>
              <a:rPr lang="en-US" sz="1200" dirty="0">
                <a:solidFill>
                  <a:srgbClr val="000099"/>
                </a:solidFill>
              </a:rPr>
              <a:t>=</a:t>
            </a:r>
            <a:r>
              <a:rPr lang="en-US" sz="1200" dirty="0">
                <a:solidFill>
                  <a:srgbClr val="009900"/>
                </a:solidFill>
              </a:rPr>
              <a:t>"locator" </a:t>
            </a:r>
            <a:r>
              <a:rPr lang="en-US" sz="1200" b="1" dirty="0" err="1">
                <a:solidFill>
                  <a:srgbClr val="C00000"/>
                </a:solidFill>
              </a:rPr>
              <a:t>xlink:label</a:t>
            </a:r>
            <a:r>
              <a:rPr lang="en-US" sz="1200" dirty="0">
                <a:solidFill>
                  <a:srgbClr val="000099"/>
                </a:solidFill>
              </a:rPr>
              <a:t>="period"</a:t>
            </a:r>
          </a:p>
          <a:p>
            <a:pPr lvl="0" algn="just">
              <a:lnSpc>
                <a:spcPct val="90000"/>
              </a:lnSpc>
            </a:pPr>
            <a:r>
              <a:rPr lang="en-US" sz="1200" dirty="0">
                <a:solidFill>
                  <a:srgbClr val="000099"/>
                </a:solidFill>
              </a:rPr>
              <a:t>             </a:t>
            </a:r>
            <a:r>
              <a:rPr lang="en-US" sz="1200" b="1" dirty="0" err="1">
                <a:solidFill>
                  <a:srgbClr val="7030A0"/>
                </a:solidFill>
              </a:rPr>
              <a:t>xlink:href</a:t>
            </a:r>
            <a:r>
              <a:rPr lang="en-US" sz="1200" dirty="0">
                <a:solidFill>
                  <a:srgbClr val="000099"/>
                </a:solidFill>
              </a:rPr>
              <a:t>="paris.xml"/&gt;</a:t>
            </a:r>
          </a:p>
          <a:p>
            <a:pPr lvl="0" algn="just">
              <a:lnSpc>
                <a:spcPct val="90000"/>
              </a:lnSpc>
            </a:pPr>
            <a:r>
              <a:rPr lang="en-US" sz="1200" dirty="0">
                <a:solidFill>
                  <a:srgbClr val="000099"/>
                </a:solidFill>
              </a:rPr>
              <a:t>       &lt;history   </a:t>
            </a:r>
            <a:r>
              <a:rPr lang="en-US" sz="1200" b="1" dirty="0" err="1">
                <a:solidFill>
                  <a:srgbClr val="C00000"/>
                </a:solidFill>
              </a:rPr>
              <a:t>xlink:type</a:t>
            </a:r>
            <a:r>
              <a:rPr lang="en-US" sz="1200" dirty="0">
                <a:solidFill>
                  <a:srgbClr val="000099"/>
                </a:solidFill>
              </a:rPr>
              <a:t>=</a:t>
            </a:r>
            <a:r>
              <a:rPr lang="en-US" sz="1200" dirty="0">
                <a:solidFill>
                  <a:srgbClr val="009900"/>
                </a:solidFill>
              </a:rPr>
              <a:t>"locator" </a:t>
            </a:r>
            <a:r>
              <a:rPr lang="en-US" sz="1200" b="1" dirty="0" err="1">
                <a:solidFill>
                  <a:srgbClr val="C00000"/>
                </a:solidFill>
              </a:rPr>
              <a:t>xlink:label</a:t>
            </a:r>
            <a:r>
              <a:rPr lang="en-US" sz="1200" dirty="0">
                <a:solidFill>
                  <a:srgbClr val="000099"/>
                </a:solidFill>
              </a:rPr>
              <a:t>="period"</a:t>
            </a:r>
          </a:p>
          <a:p>
            <a:pPr lvl="0" algn="just">
              <a:lnSpc>
                <a:spcPct val="90000"/>
              </a:lnSpc>
            </a:pPr>
            <a:r>
              <a:rPr lang="en-US" sz="1200" dirty="0">
                <a:solidFill>
                  <a:srgbClr val="000099"/>
                </a:solidFill>
              </a:rPr>
              <a:t>             </a:t>
            </a:r>
            <a:r>
              <a:rPr lang="en-US" sz="1200" b="1" dirty="0" err="1">
                <a:solidFill>
                  <a:srgbClr val="7030A0"/>
                </a:solidFill>
              </a:rPr>
              <a:t>xlink:href</a:t>
            </a:r>
            <a:r>
              <a:rPr lang="en-US" sz="1200" dirty="0">
                <a:solidFill>
                  <a:srgbClr val="000099"/>
                </a:solidFill>
              </a:rPr>
              <a:t>="kisling.xml"/&gt;</a:t>
            </a:r>
          </a:p>
          <a:p>
            <a:pPr lvl="0" algn="just">
              <a:lnSpc>
                <a:spcPct val="90000"/>
              </a:lnSpc>
            </a:pPr>
            <a:r>
              <a:rPr lang="en-US" sz="1200" dirty="0">
                <a:solidFill>
                  <a:srgbClr val="000099"/>
                </a:solidFill>
              </a:rPr>
              <a:t>   &lt;/environment&gt;</a:t>
            </a:r>
          </a:p>
        </p:txBody>
      </p:sp>
    </p:spTree>
    <p:extLst>
      <p:ext uri="{BB962C8B-B14F-4D97-AF65-F5344CB8AC3E}">
        <p14:creationId xmlns:p14="http://schemas.microsoft.com/office/powerpoint/2010/main" val="266127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Решение с помощью </a:t>
            </a:r>
            <a:r>
              <a:rPr lang="en-US" sz="2000" b="1" dirty="0" err="1">
                <a:solidFill>
                  <a:srgbClr val="000099"/>
                </a:solidFill>
              </a:rPr>
              <a:t>XLink</a:t>
            </a:r>
            <a:endParaRPr lang="ru-RU" sz="2000" b="1" dirty="0">
              <a:solidFill>
                <a:srgbClr val="000099"/>
              </a:solidFill>
            </a:endParaRPr>
          </a:p>
        </p:txBody>
      </p:sp>
      <p:sp>
        <p:nvSpPr>
          <p:cNvPr id="8" name="Прямоугольник 7"/>
          <p:cNvSpPr/>
          <p:nvPr/>
        </p:nvSpPr>
        <p:spPr>
          <a:xfrm>
            <a:off x="0" y="461651"/>
            <a:ext cx="9144000" cy="4413516"/>
          </a:xfrm>
          <a:prstGeom prst="rect">
            <a:avLst/>
          </a:prstGeom>
        </p:spPr>
        <p:txBody>
          <a:bodyPr wrap="square">
            <a:spAutoFit/>
          </a:bodyPr>
          <a:lstStyle/>
          <a:p>
            <a:pPr algn="just">
              <a:lnSpc>
                <a:spcPct val="90000"/>
              </a:lnSpc>
            </a:pPr>
            <a:r>
              <a:rPr lang="ru-RU" sz="1200" dirty="0">
                <a:solidFill>
                  <a:srgbClr val="000099"/>
                </a:solidFill>
              </a:rPr>
              <a:t>В этом примере упущен только один момент: необходимо указать, как ресурсы относятся друг к другу. Для этого используются атрибуты, значения которых равны </a:t>
            </a:r>
            <a:r>
              <a:rPr lang="en-US" sz="1200" dirty="0">
                <a:solidFill>
                  <a:srgbClr val="000099"/>
                </a:solidFill>
              </a:rPr>
              <a:t>arc</a:t>
            </a:r>
            <a:r>
              <a:rPr lang="en-US" sz="1200" dirty="0" smtClean="0">
                <a:solidFill>
                  <a:srgbClr val="000099"/>
                </a:solidFill>
              </a:rPr>
              <a:t>:</a:t>
            </a:r>
            <a:endParaRPr lang="en-US" sz="1200" dirty="0">
              <a:solidFill>
                <a:srgbClr val="000099"/>
              </a:solidFill>
            </a:endParaRPr>
          </a:p>
          <a:p>
            <a:pPr algn="just">
              <a:lnSpc>
                <a:spcPct val="90000"/>
              </a:lnSpc>
            </a:pPr>
            <a:r>
              <a:rPr lang="en-US" sz="1200" dirty="0">
                <a:solidFill>
                  <a:srgbClr val="000099"/>
                </a:solidFill>
              </a:rPr>
              <a:t>   &lt;environment </a:t>
            </a:r>
            <a:r>
              <a:rPr lang="en-US" sz="1200" dirty="0" err="1">
                <a:solidFill>
                  <a:srgbClr val="000099"/>
                </a:solidFill>
              </a:rPr>
              <a:t>xmlns:xlink</a:t>
            </a:r>
            <a:r>
              <a:rPr lang="en-US" sz="1200" dirty="0">
                <a:solidFill>
                  <a:srgbClr val="000099"/>
                </a:solidFill>
              </a:rPr>
              <a:t>="http://www.w3.org/1999/xlink" </a:t>
            </a:r>
          </a:p>
          <a:p>
            <a:pPr algn="just">
              <a:lnSpc>
                <a:spcPct val="90000"/>
              </a:lnSpc>
            </a:pPr>
            <a:r>
              <a:rPr lang="en-US" sz="1200" dirty="0">
                <a:solidFill>
                  <a:srgbClr val="000099"/>
                </a:solidFill>
              </a:rPr>
              <a:t>        </a:t>
            </a:r>
            <a:r>
              <a:rPr lang="en-US" sz="1200" dirty="0" smtClean="0">
                <a:solidFill>
                  <a:srgbClr val="000099"/>
                </a:solidFill>
              </a:rPr>
              <a:t>      </a:t>
            </a:r>
            <a:r>
              <a:rPr lang="en-US" sz="1200" dirty="0" err="1" smtClean="0">
                <a:solidFill>
                  <a:srgbClr val="000099"/>
                </a:solidFill>
              </a:rPr>
              <a:t>xlink:type</a:t>
            </a:r>
            <a:r>
              <a:rPr lang="en-US" sz="1200" dirty="0">
                <a:solidFill>
                  <a:srgbClr val="000099"/>
                </a:solidFill>
              </a:rPr>
              <a:t>="extended"&gt;</a:t>
            </a:r>
          </a:p>
          <a:p>
            <a:pPr algn="just">
              <a:lnSpc>
                <a:spcPct val="90000"/>
              </a:lnSpc>
            </a:pPr>
            <a:r>
              <a:rPr lang="en-US" sz="1200" dirty="0">
                <a:solidFill>
                  <a:srgbClr val="000099"/>
                </a:solidFill>
              </a:rPr>
              <a:t>        &lt;!-- </a:t>
            </a:r>
            <a:r>
              <a:rPr lang="ru-RU" sz="1200" dirty="0">
                <a:solidFill>
                  <a:srgbClr val="000099"/>
                </a:solidFill>
              </a:rPr>
              <a:t>художник привязан к своему наследию и периодам творчества  --&gt;</a:t>
            </a:r>
          </a:p>
          <a:p>
            <a:pPr algn="just">
              <a:lnSpc>
                <a:spcPct val="90000"/>
              </a:lnSpc>
            </a:pPr>
            <a:r>
              <a:rPr lang="ru-RU" sz="1200" dirty="0">
                <a:solidFill>
                  <a:srgbClr val="000099"/>
                </a:solidFill>
              </a:rPr>
              <a:t>        &lt;</a:t>
            </a:r>
            <a:r>
              <a:rPr lang="en-US" sz="1200" dirty="0">
                <a:solidFill>
                  <a:srgbClr val="000099"/>
                </a:solidFill>
              </a:rPr>
              <a:t>artist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xlink:role</a:t>
            </a:r>
            <a:r>
              <a:rPr lang="en-US" sz="1200" dirty="0">
                <a:solidFill>
                  <a:srgbClr val="000099"/>
                </a:solidFill>
              </a:rPr>
              <a:t>="</a:t>
            </a:r>
            <a:r>
              <a:rPr lang="en-US" sz="1200" dirty="0" smtClean="0">
                <a:solidFill>
                  <a:srgbClr val="000099"/>
                </a:solidFill>
              </a:rPr>
              <a:t>artist"</a:t>
            </a:r>
          </a:p>
          <a:p>
            <a:pPr algn="just">
              <a:lnSpc>
                <a:spcPct val="90000"/>
              </a:lnSpc>
            </a:pPr>
            <a:r>
              <a:rPr lang="en-US" sz="1200" dirty="0" smtClean="0">
                <a:solidFill>
                  <a:srgbClr val="000099"/>
                </a:solidFill>
              </a:rPr>
              <a:t>              </a:t>
            </a:r>
            <a:r>
              <a:rPr lang="en-US" sz="1200" dirty="0" err="1" smtClean="0">
                <a:solidFill>
                  <a:srgbClr val="000099"/>
                </a:solidFill>
              </a:rPr>
              <a:t>xlink:href</a:t>
            </a:r>
            <a:r>
              <a:rPr lang="en-US" sz="1200" dirty="0" smtClean="0">
                <a:solidFill>
                  <a:srgbClr val="000099"/>
                </a:solidFill>
              </a:rPr>
              <a:t>="modigliani.xml"/&gt;</a:t>
            </a:r>
          </a:p>
          <a:p>
            <a:pPr algn="just">
              <a:lnSpc>
                <a:spcPct val="90000"/>
              </a:lnSpc>
            </a:pPr>
            <a:r>
              <a:rPr lang="en-US" sz="1200" dirty="0" smtClean="0">
                <a:solidFill>
                  <a:srgbClr val="000099"/>
                </a:solidFill>
              </a:rPr>
              <a:t>        </a:t>
            </a:r>
            <a:r>
              <a:rPr lang="en-US" sz="1200" dirty="0">
                <a:solidFill>
                  <a:srgbClr val="000099"/>
                </a:solidFill>
              </a:rPr>
              <a:t>&lt;influence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xlink:label</a:t>
            </a:r>
            <a:r>
              <a:rPr lang="en-US" sz="1200" dirty="0">
                <a:solidFill>
                  <a:srgbClr val="000099"/>
                </a:solidFill>
              </a:rPr>
              <a:t>="inspiration"</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="cezanne.xml"/&gt;</a:t>
            </a:r>
          </a:p>
          <a:p>
            <a:pPr algn="just">
              <a:lnSpc>
                <a:spcPct val="90000"/>
              </a:lnSpc>
            </a:pPr>
            <a:r>
              <a:rPr lang="en-US" sz="1200" dirty="0">
                <a:solidFill>
                  <a:srgbClr val="000099"/>
                </a:solidFill>
              </a:rPr>
              <a:t>        &lt;influence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xlink:label</a:t>
            </a:r>
            <a:r>
              <a:rPr lang="en-US" sz="1200" dirty="0">
                <a:solidFill>
                  <a:srgbClr val="000099"/>
                </a:solidFill>
              </a:rPr>
              <a:t>="inspiration"</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="lautrec.xml"/&gt;</a:t>
            </a:r>
          </a:p>
          <a:p>
            <a:pPr algn="just">
              <a:lnSpc>
                <a:spcPct val="90000"/>
              </a:lnSpc>
            </a:pPr>
            <a:r>
              <a:rPr lang="en-US" sz="1200" dirty="0">
                <a:solidFill>
                  <a:srgbClr val="000099"/>
                </a:solidFill>
              </a:rPr>
              <a:t>        &lt;influence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xlink:label</a:t>
            </a:r>
            <a:r>
              <a:rPr lang="en-US" sz="1200" dirty="0">
                <a:solidFill>
                  <a:srgbClr val="000099"/>
                </a:solidFill>
              </a:rPr>
              <a:t>="inspiration"</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="rouault.xml"/&gt;</a:t>
            </a:r>
          </a:p>
          <a:p>
            <a:pPr algn="just">
              <a:lnSpc>
                <a:spcPct val="90000"/>
              </a:lnSpc>
            </a:pPr>
            <a:r>
              <a:rPr lang="en-US" sz="1200" dirty="0">
                <a:solidFill>
                  <a:srgbClr val="000099"/>
                </a:solidFill>
              </a:rPr>
              <a:t>        &lt;history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xlink:label</a:t>
            </a:r>
            <a:r>
              <a:rPr lang="en-US" sz="1200" dirty="0">
                <a:solidFill>
                  <a:srgbClr val="000099"/>
                </a:solidFill>
              </a:rPr>
              <a:t>="period"</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="paris.xml"/&gt;</a:t>
            </a:r>
          </a:p>
          <a:p>
            <a:pPr algn="just">
              <a:lnSpc>
                <a:spcPct val="90000"/>
              </a:lnSpc>
            </a:pPr>
            <a:r>
              <a:rPr lang="en-US" sz="1200" dirty="0">
                <a:solidFill>
                  <a:srgbClr val="000099"/>
                </a:solidFill>
              </a:rPr>
              <a:t>        &lt;history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xlink:label</a:t>
            </a:r>
            <a:r>
              <a:rPr lang="en-US" sz="1200" dirty="0">
                <a:solidFill>
                  <a:srgbClr val="000099"/>
                </a:solidFill>
              </a:rPr>
              <a:t>="period" </a:t>
            </a:r>
          </a:p>
          <a:p>
            <a:pPr algn="just">
              <a:lnSpc>
                <a:spcPct val="90000"/>
              </a:lnSpc>
            </a:pPr>
            <a:r>
              <a:rPr lang="en-US" sz="1200" dirty="0">
                <a:solidFill>
                  <a:srgbClr val="000099"/>
                </a:solidFill>
              </a:rPr>
              <a:t>              </a:t>
            </a:r>
            <a:r>
              <a:rPr lang="en-US" sz="1200" dirty="0" err="1">
                <a:solidFill>
                  <a:srgbClr val="000099"/>
                </a:solidFill>
              </a:rPr>
              <a:t>xlink:href</a:t>
            </a:r>
            <a:r>
              <a:rPr lang="en-US" sz="1200" dirty="0">
                <a:solidFill>
                  <a:srgbClr val="000099"/>
                </a:solidFill>
              </a:rPr>
              <a:t>="kisling.xml"/&gt;</a:t>
            </a:r>
          </a:p>
          <a:p>
            <a:pPr algn="just">
              <a:lnSpc>
                <a:spcPct val="90000"/>
              </a:lnSpc>
            </a:pPr>
            <a:r>
              <a:rPr lang="en-US" sz="1200" dirty="0">
                <a:solidFill>
                  <a:srgbClr val="000099"/>
                </a:solidFill>
              </a:rPr>
              <a:t>        &lt;bind </a:t>
            </a:r>
            <a:r>
              <a:rPr lang="en-US" sz="1200" b="1" dirty="0" err="1">
                <a:solidFill>
                  <a:srgbClr val="CC3300"/>
                </a:solidFill>
              </a:rPr>
              <a:t>xlink:type</a:t>
            </a:r>
            <a:r>
              <a:rPr lang="en-US" sz="1200" dirty="0">
                <a:solidFill>
                  <a:srgbClr val="000099"/>
                </a:solidFill>
              </a:rPr>
              <a:t>=</a:t>
            </a:r>
            <a:r>
              <a:rPr lang="en-US" sz="1200" dirty="0">
                <a:solidFill>
                  <a:srgbClr val="009900"/>
                </a:solidFill>
              </a:rPr>
              <a:t>"arc" </a:t>
            </a:r>
            <a:r>
              <a:rPr lang="en-US" sz="1200" b="1" dirty="0" err="1">
                <a:solidFill>
                  <a:srgbClr val="CC3300"/>
                </a:solidFill>
              </a:rPr>
              <a:t>xlink:from</a:t>
            </a:r>
            <a:r>
              <a:rPr lang="en-US" sz="1200" dirty="0">
                <a:solidFill>
                  <a:srgbClr val="000099"/>
                </a:solidFill>
              </a:rPr>
              <a:t>=</a:t>
            </a:r>
            <a:r>
              <a:rPr lang="en-US" sz="1200" dirty="0">
                <a:solidFill>
                  <a:srgbClr val="009900"/>
                </a:solidFill>
              </a:rPr>
              <a:t>"artist"  </a:t>
            </a:r>
          </a:p>
          <a:p>
            <a:pPr algn="just">
              <a:lnSpc>
                <a:spcPct val="90000"/>
              </a:lnSpc>
            </a:pPr>
            <a:r>
              <a:rPr lang="en-US" sz="1200" dirty="0">
                <a:solidFill>
                  <a:srgbClr val="000099"/>
                </a:solidFill>
              </a:rPr>
              <a:t>              </a:t>
            </a:r>
            <a:r>
              <a:rPr lang="en-US" sz="1200" b="1" dirty="0" err="1">
                <a:solidFill>
                  <a:srgbClr val="CC3300"/>
                </a:solidFill>
              </a:rPr>
              <a:t>xlink:to</a:t>
            </a:r>
            <a:r>
              <a:rPr lang="en-US" sz="1200" dirty="0">
                <a:solidFill>
                  <a:srgbClr val="000099"/>
                </a:solidFill>
              </a:rPr>
              <a:t>="inspiration"/&gt;</a:t>
            </a:r>
          </a:p>
          <a:p>
            <a:pPr algn="just">
              <a:lnSpc>
                <a:spcPct val="90000"/>
              </a:lnSpc>
            </a:pPr>
            <a:r>
              <a:rPr lang="en-US" sz="1200" dirty="0">
                <a:solidFill>
                  <a:srgbClr val="000099"/>
                </a:solidFill>
              </a:rPr>
              <a:t>        &lt;bind </a:t>
            </a:r>
            <a:r>
              <a:rPr lang="en-US" sz="1200" b="1" dirty="0" err="1">
                <a:solidFill>
                  <a:srgbClr val="C00000"/>
                </a:solidFill>
              </a:rPr>
              <a:t>xlink:type</a:t>
            </a:r>
            <a:r>
              <a:rPr lang="en-US" sz="1200" dirty="0">
                <a:solidFill>
                  <a:srgbClr val="000099"/>
                </a:solidFill>
              </a:rPr>
              <a:t>=</a:t>
            </a:r>
            <a:r>
              <a:rPr lang="en-US" sz="1200" dirty="0">
                <a:solidFill>
                  <a:srgbClr val="009900"/>
                </a:solidFill>
              </a:rPr>
              <a:t>"arc" </a:t>
            </a:r>
            <a:r>
              <a:rPr lang="en-US" sz="1200" b="1" dirty="0" err="1">
                <a:solidFill>
                  <a:srgbClr val="C00000"/>
                </a:solidFill>
              </a:rPr>
              <a:t>xlink:from</a:t>
            </a:r>
            <a:r>
              <a:rPr lang="en-US" sz="1200" dirty="0">
                <a:solidFill>
                  <a:srgbClr val="000099"/>
                </a:solidFill>
              </a:rPr>
              <a:t>=</a:t>
            </a:r>
            <a:r>
              <a:rPr lang="en-US" sz="1200" dirty="0">
                <a:solidFill>
                  <a:srgbClr val="009900"/>
                </a:solidFill>
              </a:rPr>
              <a:t>"artist"</a:t>
            </a:r>
          </a:p>
          <a:p>
            <a:pPr algn="just">
              <a:lnSpc>
                <a:spcPct val="90000"/>
              </a:lnSpc>
            </a:pPr>
            <a:r>
              <a:rPr lang="en-US" sz="1200" dirty="0">
                <a:solidFill>
                  <a:srgbClr val="000099"/>
                </a:solidFill>
              </a:rPr>
              <a:t>              </a:t>
            </a:r>
            <a:r>
              <a:rPr lang="en-US" sz="1200" b="1" dirty="0" err="1">
                <a:solidFill>
                  <a:srgbClr val="C00000"/>
                </a:solidFill>
              </a:rPr>
              <a:t>xlink:to</a:t>
            </a:r>
            <a:r>
              <a:rPr lang="en-US" sz="1200" dirty="0">
                <a:solidFill>
                  <a:srgbClr val="000099"/>
                </a:solidFill>
              </a:rPr>
              <a:t>=</a:t>
            </a:r>
            <a:r>
              <a:rPr lang="en-US" sz="1200" dirty="0">
                <a:solidFill>
                  <a:srgbClr val="009900"/>
                </a:solidFill>
              </a:rPr>
              <a:t>"period"</a:t>
            </a:r>
            <a:r>
              <a:rPr lang="en-US" sz="1200" dirty="0">
                <a:solidFill>
                  <a:srgbClr val="000099"/>
                </a:solidFill>
              </a:rPr>
              <a:t>/&gt;</a:t>
            </a:r>
          </a:p>
          <a:p>
            <a:pPr algn="just">
              <a:lnSpc>
                <a:spcPct val="90000"/>
              </a:lnSpc>
            </a:pPr>
            <a:r>
              <a:rPr lang="en-US" sz="1200" dirty="0">
                <a:solidFill>
                  <a:srgbClr val="000099"/>
                </a:solidFill>
              </a:rPr>
              <a:t>      &lt;/environment</a:t>
            </a:r>
            <a:r>
              <a:rPr lang="en-US" sz="1200" dirty="0" smtClean="0">
                <a:solidFill>
                  <a:srgbClr val="000099"/>
                </a:solidFill>
              </a:rPr>
              <a:t>&gt;</a:t>
            </a:r>
            <a:endParaRPr lang="en-US" sz="1200" dirty="0">
              <a:solidFill>
                <a:srgbClr val="000099"/>
              </a:solidFill>
            </a:endParaRPr>
          </a:p>
          <a:p>
            <a:pPr algn="just">
              <a:lnSpc>
                <a:spcPct val="90000"/>
              </a:lnSpc>
            </a:pPr>
            <a:r>
              <a:rPr lang="ru-RU" sz="1200" dirty="0">
                <a:solidFill>
                  <a:srgbClr val="000099"/>
                </a:solidFill>
              </a:rPr>
              <a:t>Нетрудно видеть, что использование </a:t>
            </a:r>
            <a:r>
              <a:rPr lang="en-US" sz="1200" dirty="0" err="1">
                <a:solidFill>
                  <a:srgbClr val="000099"/>
                </a:solidFill>
              </a:rPr>
              <a:t>XLink</a:t>
            </a:r>
            <a:r>
              <a:rPr lang="en-US" sz="1200" dirty="0">
                <a:solidFill>
                  <a:srgbClr val="000099"/>
                </a:solidFill>
              </a:rPr>
              <a:t> </a:t>
            </a:r>
            <a:r>
              <a:rPr lang="ru-RU" sz="1200" dirty="0">
                <a:solidFill>
                  <a:srgbClr val="000099"/>
                </a:solidFill>
              </a:rPr>
              <a:t>позволяет упростить нашу задачу и свести ее к созданию файла </a:t>
            </a:r>
            <a:r>
              <a:rPr lang="en-US" sz="1200" dirty="0">
                <a:solidFill>
                  <a:srgbClr val="000099"/>
                </a:solidFill>
              </a:rPr>
              <a:t>XML, </a:t>
            </a:r>
            <a:r>
              <a:rPr lang="ru-RU" sz="1200" dirty="0">
                <a:solidFill>
                  <a:srgbClr val="000099"/>
                </a:solidFill>
              </a:rPr>
              <a:t>содержащего элементы, подобные приведенным выше, где ясно и четко указаны все ресурсы и их отношения. Перейдем теперь к детальному рассмотрению механизма связывания </a:t>
            </a:r>
            <a:r>
              <a:rPr lang="en-US" sz="1200" dirty="0" err="1">
                <a:solidFill>
                  <a:srgbClr val="000099"/>
                </a:solidFill>
              </a:rPr>
              <a:t>XLink</a:t>
            </a:r>
            <a:r>
              <a:rPr lang="en-US" sz="1200" dirty="0">
                <a:solidFill>
                  <a:srgbClr val="000099"/>
                </a:solidFill>
              </a:rPr>
              <a:t>: </a:t>
            </a:r>
            <a:r>
              <a:rPr lang="ru-RU" sz="1200" dirty="0">
                <a:solidFill>
                  <a:srgbClr val="000099"/>
                </a:solidFill>
              </a:rPr>
              <a:t>атрибутов, их значений и правил их использования.</a:t>
            </a:r>
          </a:p>
        </p:txBody>
      </p:sp>
    </p:spTree>
    <p:extLst>
      <p:ext uri="{BB962C8B-B14F-4D97-AF65-F5344CB8AC3E}">
        <p14:creationId xmlns:p14="http://schemas.microsoft.com/office/powerpoint/2010/main" val="1385654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Связующие элементы. Атрибут </a:t>
            </a:r>
            <a:r>
              <a:rPr lang="en-US" sz="2000" b="1" dirty="0" err="1" smtClean="0">
                <a:solidFill>
                  <a:srgbClr val="000099"/>
                </a:solidFill>
              </a:rPr>
              <a:t>xlink:type</a:t>
            </a:r>
            <a:endParaRPr lang="en-US" sz="2000" b="1" dirty="0">
              <a:solidFill>
                <a:srgbClr val="000099"/>
              </a:solidFill>
            </a:endParaRPr>
          </a:p>
        </p:txBody>
      </p:sp>
      <p:sp>
        <p:nvSpPr>
          <p:cNvPr id="8" name="Прямоугольник 7"/>
          <p:cNvSpPr/>
          <p:nvPr/>
        </p:nvSpPr>
        <p:spPr>
          <a:xfrm>
            <a:off x="0" y="461651"/>
            <a:ext cx="9144000" cy="3083921"/>
          </a:xfrm>
          <a:prstGeom prst="rect">
            <a:avLst/>
          </a:prstGeom>
        </p:spPr>
        <p:txBody>
          <a:bodyPr wrap="square">
            <a:spAutoFit/>
          </a:bodyPr>
          <a:lstStyle/>
          <a:p>
            <a:pPr algn="just">
              <a:lnSpc>
                <a:spcPct val="90000"/>
              </a:lnSpc>
            </a:pPr>
            <a:r>
              <a:rPr lang="ru-RU" sz="1200" dirty="0" smtClean="0">
                <a:solidFill>
                  <a:srgbClr val="000099"/>
                </a:solidFill>
              </a:rPr>
              <a:t>Как </a:t>
            </a:r>
            <a:r>
              <a:rPr lang="ru-RU" sz="1200" dirty="0">
                <a:solidFill>
                  <a:srgbClr val="000099"/>
                </a:solidFill>
              </a:rPr>
              <a:t>было указано выше, с помощью атрибута </a:t>
            </a:r>
            <a:r>
              <a:rPr lang="ru-RU" sz="1200" dirty="0" err="1">
                <a:solidFill>
                  <a:srgbClr val="000099"/>
                </a:solidFill>
              </a:rPr>
              <a:t>XLink</a:t>
            </a:r>
            <a:r>
              <a:rPr lang="ru-RU" sz="1200" dirty="0">
                <a:solidFill>
                  <a:srgbClr val="000099"/>
                </a:solidFill>
              </a:rPr>
              <a:t> </a:t>
            </a:r>
            <a:r>
              <a:rPr lang="ru-RU" sz="1200" dirty="0" err="1">
                <a:solidFill>
                  <a:srgbClr val="000099"/>
                </a:solidFill>
              </a:rPr>
              <a:t>xlink:type</a:t>
            </a:r>
            <a:r>
              <a:rPr lang="ru-RU" sz="1200" dirty="0">
                <a:solidFill>
                  <a:srgbClr val="000099"/>
                </a:solidFill>
              </a:rPr>
              <a:t> используемые элементы могут быть определены как связующие. Этот атрибут может иметь одно из следующих значений:</a:t>
            </a:r>
          </a:p>
          <a:p>
            <a:pPr algn="just">
              <a:lnSpc>
                <a:spcPct val="90000"/>
              </a:lnSpc>
            </a:pPr>
            <a:endParaRPr lang="ru-RU" sz="1200" dirty="0">
              <a:solidFill>
                <a:srgbClr val="000099"/>
              </a:solidFill>
            </a:endParaRPr>
          </a:p>
          <a:p>
            <a:pPr marL="171450" indent="-171450" algn="just">
              <a:lnSpc>
                <a:spcPct val="90000"/>
              </a:lnSpc>
              <a:buFont typeface="Arial" pitchFamily="34" charset="0"/>
              <a:buChar char="•"/>
            </a:pPr>
            <a:r>
              <a:rPr lang="ru-RU" sz="1200" b="1" dirty="0" err="1">
                <a:solidFill>
                  <a:srgbClr val="C00000"/>
                </a:solidFill>
              </a:rPr>
              <a:t>simple</a:t>
            </a:r>
            <a:r>
              <a:rPr lang="ru-RU" sz="1200" b="1" dirty="0">
                <a:solidFill>
                  <a:srgbClr val="C00000"/>
                </a:solidFill>
              </a:rPr>
              <a:t>: </a:t>
            </a:r>
            <a:r>
              <a:rPr lang="ru-RU" sz="1200" dirty="0">
                <a:solidFill>
                  <a:srgbClr val="000099"/>
                </a:solidFill>
              </a:rPr>
              <a:t>простая связь;</a:t>
            </a:r>
          </a:p>
          <a:p>
            <a:pPr marL="171450" indent="-171450" algn="just">
              <a:lnSpc>
                <a:spcPct val="90000"/>
              </a:lnSpc>
              <a:buFont typeface="Arial" pitchFamily="34" charset="0"/>
              <a:buChar char="•"/>
            </a:pPr>
            <a:r>
              <a:rPr lang="ru-RU" sz="1200" b="1" dirty="0" err="1">
                <a:solidFill>
                  <a:srgbClr val="C00000"/>
                </a:solidFill>
              </a:rPr>
              <a:t>extended</a:t>
            </a:r>
            <a:r>
              <a:rPr lang="ru-RU" sz="1200" b="1" dirty="0">
                <a:solidFill>
                  <a:srgbClr val="C00000"/>
                </a:solidFill>
              </a:rPr>
              <a:t>: </a:t>
            </a:r>
            <a:r>
              <a:rPr lang="ru-RU" sz="1200" dirty="0">
                <a:solidFill>
                  <a:srgbClr val="000099"/>
                </a:solidFill>
              </a:rPr>
              <a:t>расширенная, возможно, </a:t>
            </a:r>
            <a:r>
              <a:rPr lang="ru-RU" sz="1200" dirty="0" err="1">
                <a:solidFill>
                  <a:srgbClr val="000099"/>
                </a:solidFill>
              </a:rPr>
              <a:t>многоресурсная</a:t>
            </a:r>
            <a:r>
              <a:rPr lang="ru-RU" sz="1200" dirty="0">
                <a:solidFill>
                  <a:srgbClr val="000099"/>
                </a:solidFill>
              </a:rPr>
              <a:t> связь;</a:t>
            </a:r>
          </a:p>
          <a:p>
            <a:pPr marL="171450" indent="-171450" algn="just">
              <a:lnSpc>
                <a:spcPct val="90000"/>
              </a:lnSpc>
              <a:buFont typeface="Arial" pitchFamily="34" charset="0"/>
              <a:buChar char="•"/>
            </a:pPr>
            <a:r>
              <a:rPr lang="ru-RU" sz="1200" b="1" dirty="0" err="1">
                <a:solidFill>
                  <a:srgbClr val="C00000"/>
                </a:solidFill>
              </a:rPr>
              <a:t>locator</a:t>
            </a:r>
            <a:r>
              <a:rPr lang="ru-RU" sz="1200" b="1" dirty="0">
                <a:solidFill>
                  <a:srgbClr val="C00000"/>
                </a:solidFill>
              </a:rPr>
              <a:t>: </a:t>
            </a:r>
            <a:r>
              <a:rPr lang="ru-RU" sz="1200" dirty="0">
                <a:solidFill>
                  <a:srgbClr val="000099"/>
                </a:solidFill>
              </a:rPr>
              <a:t>указатель на внешний ресурс;</a:t>
            </a:r>
          </a:p>
          <a:p>
            <a:pPr marL="171450" indent="-171450" algn="just">
              <a:lnSpc>
                <a:spcPct val="90000"/>
              </a:lnSpc>
              <a:buFont typeface="Arial" pitchFamily="34" charset="0"/>
              <a:buChar char="•"/>
            </a:pPr>
            <a:r>
              <a:rPr lang="ru-RU" sz="1200" b="1" dirty="0" err="1">
                <a:solidFill>
                  <a:srgbClr val="C00000"/>
                </a:solidFill>
              </a:rPr>
              <a:t>resource</a:t>
            </a:r>
            <a:r>
              <a:rPr lang="ru-RU" sz="1200" b="1" dirty="0">
                <a:solidFill>
                  <a:srgbClr val="C00000"/>
                </a:solidFill>
              </a:rPr>
              <a:t>: </a:t>
            </a:r>
            <a:r>
              <a:rPr lang="ru-RU" sz="1200" dirty="0">
                <a:solidFill>
                  <a:srgbClr val="000099"/>
                </a:solidFill>
              </a:rPr>
              <a:t>внутренний ресурс;</a:t>
            </a:r>
          </a:p>
          <a:p>
            <a:pPr marL="171450" indent="-171450" algn="just">
              <a:lnSpc>
                <a:spcPct val="90000"/>
              </a:lnSpc>
              <a:buFont typeface="Arial" pitchFamily="34" charset="0"/>
              <a:buChar char="•"/>
            </a:pPr>
            <a:r>
              <a:rPr lang="ru-RU" sz="1200" b="1" dirty="0" err="1">
                <a:solidFill>
                  <a:srgbClr val="C00000"/>
                </a:solidFill>
              </a:rPr>
              <a:t>arc</a:t>
            </a:r>
            <a:r>
              <a:rPr lang="ru-RU" sz="1200" b="1" dirty="0">
                <a:solidFill>
                  <a:srgbClr val="C00000"/>
                </a:solidFill>
              </a:rPr>
              <a:t>: </a:t>
            </a:r>
            <a:r>
              <a:rPr lang="ru-RU" sz="1200" dirty="0">
                <a:solidFill>
                  <a:srgbClr val="000099"/>
                </a:solidFill>
              </a:rPr>
              <a:t>правило обхода между ресурсами;</a:t>
            </a:r>
          </a:p>
          <a:p>
            <a:pPr marL="171450" indent="-171450" algn="just">
              <a:lnSpc>
                <a:spcPct val="90000"/>
              </a:lnSpc>
              <a:buFont typeface="Arial" pitchFamily="34" charset="0"/>
              <a:buChar char="•"/>
            </a:pPr>
            <a:r>
              <a:rPr lang="ru-RU" sz="1200" b="1" dirty="0" err="1">
                <a:solidFill>
                  <a:srgbClr val="C00000"/>
                </a:solidFill>
              </a:rPr>
              <a:t>title</a:t>
            </a:r>
            <a:r>
              <a:rPr lang="ru-RU" sz="1200" b="1" dirty="0">
                <a:solidFill>
                  <a:srgbClr val="C00000"/>
                </a:solidFill>
              </a:rPr>
              <a:t>: </a:t>
            </a:r>
            <a:r>
              <a:rPr lang="ru-RU" sz="1200" dirty="0">
                <a:solidFill>
                  <a:srgbClr val="000099"/>
                </a:solidFill>
              </a:rPr>
              <a:t>описательный заголовок для другого связующего элемента;</a:t>
            </a:r>
          </a:p>
          <a:p>
            <a:pPr marL="171450" indent="-171450" algn="just">
              <a:lnSpc>
                <a:spcPct val="90000"/>
              </a:lnSpc>
              <a:buFont typeface="Arial" pitchFamily="34" charset="0"/>
              <a:buChar char="•"/>
            </a:pPr>
            <a:r>
              <a:rPr lang="ru-RU" sz="1200" b="1" dirty="0" err="1">
                <a:solidFill>
                  <a:srgbClr val="C00000"/>
                </a:solidFill>
              </a:rPr>
              <a:t>none</a:t>
            </a:r>
            <a:r>
              <a:rPr lang="ru-RU" sz="1200" b="1" dirty="0">
                <a:solidFill>
                  <a:srgbClr val="C00000"/>
                </a:solidFill>
              </a:rPr>
              <a:t>: </a:t>
            </a:r>
            <a:r>
              <a:rPr lang="ru-RU" sz="1200" dirty="0">
                <a:solidFill>
                  <a:srgbClr val="000099"/>
                </a:solidFill>
              </a:rPr>
              <a:t>элемент не имеет смысла, определяемого </a:t>
            </a:r>
            <a:r>
              <a:rPr lang="ru-RU" sz="1200" dirty="0" err="1">
                <a:solidFill>
                  <a:srgbClr val="000099"/>
                </a:solidFill>
              </a:rPr>
              <a:t>XLink</a:t>
            </a:r>
            <a:r>
              <a:rPr lang="ru-RU" sz="1200" dirty="0" smtClean="0">
                <a:solidFill>
                  <a:srgbClr val="000099"/>
                </a:solidFill>
              </a:rPr>
              <a:t>.</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Префикс </a:t>
            </a:r>
            <a:r>
              <a:rPr lang="ru-RU" sz="1200" dirty="0" err="1">
                <a:solidFill>
                  <a:srgbClr val="000099"/>
                </a:solidFill>
              </a:rPr>
              <a:t>xlink</a:t>
            </a:r>
            <a:r>
              <a:rPr lang="ru-RU" sz="1200" dirty="0">
                <a:solidFill>
                  <a:srgbClr val="000099"/>
                </a:solidFill>
              </a:rPr>
              <a:t> должен быть привязан к универсальному идентификатору ресурса (URI) пространства имен http://www.w3.org/1999/xlink:</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       &lt;</a:t>
            </a:r>
            <a:r>
              <a:rPr lang="ru-RU" sz="1200" dirty="0" err="1">
                <a:solidFill>
                  <a:srgbClr val="000099"/>
                </a:solidFill>
              </a:rPr>
              <a:t>my_element</a:t>
            </a:r>
            <a:r>
              <a:rPr lang="ru-RU" sz="1200" dirty="0">
                <a:solidFill>
                  <a:srgbClr val="000099"/>
                </a:solidFill>
              </a:rPr>
              <a:t> </a:t>
            </a:r>
            <a:r>
              <a:rPr lang="ru-RU" sz="1200" dirty="0" err="1">
                <a:solidFill>
                  <a:srgbClr val="000099"/>
                </a:solidFill>
              </a:rPr>
              <a:t>xmlns:xlink</a:t>
            </a:r>
            <a:r>
              <a:rPr lang="ru-RU" sz="1200" dirty="0">
                <a:solidFill>
                  <a:srgbClr val="000099"/>
                </a:solidFill>
              </a:rPr>
              <a:t>="http://www.w3.org/1999/xlink"&gt; ...</a:t>
            </a: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Как обычно, этот префикс может меняться, при условии, что URI остается прежним. Префикс </a:t>
            </a:r>
            <a:r>
              <a:rPr lang="ru-RU" sz="1200" dirty="0" err="1">
                <a:solidFill>
                  <a:srgbClr val="000099"/>
                </a:solidFill>
              </a:rPr>
              <a:t>xlink</a:t>
            </a:r>
            <a:r>
              <a:rPr lang="ru-RU" sz="1200" dirty="0">
                <a:solidFill>
                  <a:srgbClr val="000099"/>
                </a:solidFill>
              </a:rPr>
              <a:t> является привычным и должен использоваться, если у вас нет действительно веских причин, чтобы его изменить.</a:t>
            </a:r>
          </a:p>
        </p:txBody>
      </p:sp>
    </p:spTree>
    <p:extLst>
      <p:ext uri="{BB962C8B-B14F-4D97-AF65-F5344CB8AC3E}">
        <p14:creationId xmlns:p14="http://schemas.microsoft.com/office/powerpoint/2010/main" val="146320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Глобальные атрибуты</a:t>
            </a:r>
          </a:p>
        </p:txBody>
      </p:sp>
      <p:sp>
        <p:nvSpPr>
          <p:cNvPr id="8" name="Прямоугольник 7"/>
          <p:cNvSpPr/>
          <p:nvPr/>
        </p:nvSpPr>
        <p:spPr>
          <a:xfrm>
            <a:off x="0" y="461651"/>
            <a:ext cx="9144000" cy="923330"/>
          </a:xfrm>
          <a:prstGeom prst="rect">
            <a:avLst/>
          </a:prstGeom>
        </p:spPr>
        <p:txBody>
          <a:bodyPr wrap="square">
            <a:spAutoFit/>
          </a:bodyPr>
          <a:lstStyle/>
          <a:p>
            <a:pPr algn="just">
              <a:lnSpc>
                <a:spcPct val="90000"/>
              </a:lnSpc>
            </a:pPr>
            <a:r>
              <a:rPr lang="ru-RU" sz="1200" dirty="0">
                <a:solidFill>
                  <a:srgbClr val="000099"/>
                </a:solidFill>
              </a:rPr>
              <a:t>Помимо указанного атрибута </a:t>
            </a:r>
            <a:r>
              <a:rPr lang="ru-RU" sz="1200" b="1" dirty="0" err="1">
                <a:solidFill>
                  <a:srgbClr val="C00000"/>
                </a:solidFill>
              </a:rPr>
              <a:t>type</a:t>
            </a:r>
            <a:r>
              <a:rPr lang="ru-RU" sz="1200" dirty="0">
                <a:solidFill>
                  <a:srgbClr val="C00000"/>
                </a:solidFill>
              </a:rPr>
              <a:t> </a:t>
            </a:r>
            <a:r>
              <a:rPr lang="ru-RU" sz="1200" dirty="0" err="1">
                <a:solidFill>
                  <a:srgbClr val="000099"/>
                </a:solidFill>
              </a:rPr>
              <a:t>XLink</a:t>
            </a:r>
            <a:r>
              <a:rPr lang="ru-RU" sz="1200" dirty="0">
                <a:solidFill>
                  <a:srgbClr val="000099"/>
                </a:solidFill>
              </a:rPr>
              <a:t> предоставляет ряд атрибутов, называемых </a:t>
            </a:r>
            <a:r>
              <a:rPr lang="ru-RU" sz="1200" u="sng" dirty="0">
                <a:solidFill>
                  <a:srgbClr val="000099"/>
                </a:solidFill>
              </a:rPr>
              <a:t>глобальными</a:t>
            </a:r>
            <a:r>
              <a:rPr lang="ru-RU" sz="1200" dirty="0">
                <a:solidFill>
                  <a:srgbClr val="000099"/>
                </a:solidFill>
              </a:rPr>
              <a:t>, которые позволяют установить, является ли рассматриваемый элемент связующим, а также определить многие </a:t>
            </a:r>
            <a:r>
              <a:rPr lang="ru-RU" sz="1200" i="1" dirty="0">
                <a:solidFill>
                  <a:srgbClr val="000099"/>
                </a:solidFill>
              </a:rPr>
              <a:t>его свойства </a:t>
            </a:r>
            <a:r>
              <a:rPr lang="ru-RU" sz="1200" dirty="0">
                <a:solidFill>
                  <a:srgbClr val="000099"/>
                </a:solidFill>
              </a:rPr>
              <a:t>(например, когда загружать связанные ресурсы, как их увидеть, если они загружены, и так далее). В приведенной ниже таблице перечислены глобальные атрибуты, поддерживаемые </a:t>
            </a:r>
            <a:r>
              <a:rPr lang="ru-RU" sz="1200" dirty="0" err="1">
                <a:solidFill>
                  <a:srgbClr val="000099"/>
                </a:solidFill>
              </a:rPr>
              <a:t>XLink</a:t>
            </a:r>
            <a:r>
              <a:rPr lang="ru-RU" sz="1200" dirty="0" smtClean="0">
                <a:solidFill>
                  <a:srgbClr val="000099"/>
                </a:solidFill>
              </a:rPr>
              <a:t>:</a:t>
            </a:r>
            <a:endParaRPr lang="en-US" sz="1200" dirty="0" smtClean="0">
              <a:solidFill>
                <a:srgbClr val="000099"/>
              </a:solidFill>
            </a:endParaRPr>
          </a:p>
          <a:p>
            <a:pPr algn="just">
              <a:lnSpc>
                <a:spcPct val="90000"/>
              </a:lnSpc>
            </a:pPr>
            <a:endParaRPr lang="ru-RU" sz="1200" dirty="0">
              <a:solidFill>
                <a:srgbClr val="000099"/>
              </a:solidFill>
            </a:endParaRPr>
          </a:p>
        </p:txBody>
      </p:sp>
      <p:graphicFrame>
        <p:nvGraphicFramePr>
          <p:cNvPr id="7" name="Таблица 6"/>
          <p:cNvGraphicFramePr>
            <a:graphicFrameLocks noGrp="1"/>
          </p:cNvGraphicFramePr>
          <p:nvPr>
            <p:extLst>
              <p:ext uri="{D42A27DB-BD31-4B8C-83A1-F6EECF244321}">
                <p14:modId xmlns:p14="http://schemas.microsoft.com/office/powerpoint/2010/main" val="1647534095"/>
              </p:ext>
            </p:extLst>
          </p:nvPr>
        </p:nvGraphicFramePr>
        <p:xfrm>
          <a:off x="5364088" y="1131590"/>
          <a:ext cx="3672408" cy="2636520"/>
        </p:xfrm>
        <a:graphic>
          <a:graphicData uri="http://schemas.openxmlformats.org/drawingml/2006/table">
            <a:tbl>
              <a:tblPr firstRow="1" bandRow="1">
                <a:tableStyleId>{5C22544A-7EE6-4342-B048-85BDC9FD1C3A}</a:tableStyleId>
              </a:tblPr>
              <a:tblGrid>
                <a:gridCol w="2304256"/>
                <a:gridCol w="1368152"/>
              </a:tblGrid>
              <a:tr h="248072">
                <a:tc>
                  <a:txBody>
                    <a:bodyPr/>
                    <a:lstStyle/>
                    <a:p>
                      <a:r>
                        <a:rPr lang="ru-RU" sz="1200" dirty="0" smtClean="0"/>
                        <a:t>Наименование атрибутов</a:t>
                      </a:r>
                      <a:endParaRPr lang="ru-RU" sz="1200" dirty="0"/>
                    </a:p>
                  </a:txBody>
                  <a:tcPr/>
                </a:tc>
                <a:tc>
                  <a:txBody>
                    <a:bodyPr/>
                    <a:lstStyle/>
                    <a:p>
                      <a:r>
                        <a:rPr lang="ru-RU" sz="1200" dirty="0" smtClean="0"/>
                        <a:t>Обозначение</a:t>
                      </a:r>
                      <a:endParaRPr lang="ru-RU" sz="1200" dirty="0"/>
                    </a:p>
                  </a:txBody>
                  <a:tcPr/>
                </a:tc>
              </a:tr>
              <a:tr h="0">
                <a:tc>
                  <a:txBody>
                    <a:bodyPr/>
                    <a:lstStyle/>
                    <a:p>
                      <a:pPr algn="l" fontAlgn="t"/>
                      <a:r>
                        <a:rPr lang="ru-RU" sz="1200" i="1" dirty="0">
                          <a:solidFill>
                            <a:srgbClr val="000099"/>
                          </a:solidFill>
                          <a:effectLst/>
                          <a:latin typeface="Arial" pitchFamily="34" charset="0"/>
                          <a:cs typeface="Arial" pitchFamily="34" charset="0"/>
                        </a:rPr>
                        <a:t>Атрибут определения типа</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type</a:t>
                      </a:r>
                    </a:p>
                  </a:txBody>
                  <a:tcPr marL="114300" marR="114300" marT="144780" marB="144780"/>
                </a:tc>
              </a:tr>
              <a:tr h="0">
                <a:tc>
                  <a:txBody>
                    <a:bodyPr/>
                    <a:lstStyle/>
                    <a:p>
                      <a:pPr algn="l" fontAlgn="t"/>
                      <a:r>
                        <a:rPr lang="ru-RU" sz="1200" i="1" dirty="0">
                          <a:solidFill>
                            <a:srgbClr val="000099"/>
                          </a:solidFill>
                          <a:effectLst/>
                          <a:latin typeface="Arial" pitchFamily="34" charset="0"/>
                          <a:cs typeface="Arial" pitchFamily="34" charset="0"/>
                        </a:rPr>
                        <a:t>Атрибут локатор</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href</a:t>
                      </a:r>
                    </a:p>
                  </a:txBody>
                  <a:tcPr marL="114300" marR="114300" marT="144780" marB="144780"/>
                </a:tc>
              </a:tr>
              <a:tr h="345544">
                <a:tc>
                  <a:txBody>
                    <a:bodyPr/>
                    <a:lstStyle/>
                    <a:p>
                      <a:pPr algn="l" fontAlgn="t"/>
                      <a:r>
                        <a:rPr lang="ru-RU" sz="1200" i="1" dirty="0">
                          <a:solidFill>
                            <a:srgbClr val="000099"/>
                          </a:solidFill>
                          <a:effectLst/>
                          <a:latin typeface="Arial" pitchFamily="34" charset="0"/>
                          <a:cs typeface="Arial" pitchFamily="34" charset="0"/>
                        </a:rPr>
                        <a:t>Семантический атрибут</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role, </a:t>
                      </a:r>
                      <a:r>
                        <a:rPr lang="en-US" sz="1200" dirty="0" err="1">
                          <a:solidFill>
                            <a:srgbClr val="000099"/>
                          </a:solidFill>
                          <a:effectLst/>
                          <a:latin typeface="Arial" pitchFamily="34" charset="0"/>
                          <a:cs typeface="Arial" pitchFamily="34" charset="0"/>
                        </a:rPr>
                        <a:t>arcrole</a:t>
                      </a:r>
                      <a:r>
                        <a:rPr lang="en-US" sz="1200" dirty="0">
                          <a:solidFill>
                            <a:srgbClr val="000099"/>
                          </a:solidFill>
                          <a:effectLst/>
                          <a:latin typeface="Arial" pitchFamily="34" charset="0"/>
                          <a:cs typeface="Arial" pitchFamily="34" charset="0"/>
                        </a:rPr>
                        <a:t>, title</a:t>
                      </a:r>
                    </a:p>
                  </a:txBody>
                  <a:tcPr marL="114300" marR="114300" marT="144780" marB="144780"/>
                </a:tc>
              </a:tr>
              <a:tr h="0">
                <a:tc>
                  <a:txBody>
                    <a:bodyPr/>
                    <a:lstStyle/>
                    <a:p>
                      <a:pPr algn="l" fontAlgn="t"/>
                      <a:r>
                        <a:rPr lang="ru-RU" sz="1200" i="1" dirty="0">
                          <a:solidFill>
                            <a:srgbClr val="000099"/>
                          </a:solidFill>
                          <a:effectLst/>
                          <a:latin typeface="Arial" pitchFamily="34" charset="0"/>
                          <a:cs typeface="Arial" pitchFamily="34" charset="0"/>
                        </a:rPr>
                        <a:t>Атрибут поведения</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show, actuate</a:t>
                      </a:r>
                    </a:p>
                  </a:txBody>
                  <a:tcPr marL="114300" marR="114300" marT="144780" marB="144780"/>
                </a:tc>
              </a:tr>
              <a:tr h="336768">
                <a:tc>
                  <a:txBody>
                    <a:bodyPr/>
                    <a:lstStyle/>
                    <a:p>
                      <a:pPr algn="l" fontAlgn="t"/>
                      <a:r>
                        <a:rPr lang="ru-RU" sz="1200" i="1">
                          <a:solidFill>
                            <a:srgbClr val="000099"/>
                          </a:solidFill>
                          <a:effectLst/>
                          <a:latin typeface="Arial" pitchFamily="34" charset="0"/>
                          <a:cs typeface="Arial" pitchFamily="34" charset="0"/>
                        </a:rPr>
                        <a:t>Атрибут обхода</a:t>
                      </a:r>
                      <a:endParaRPr lang="ru-RU" sz="120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label, from, to</a:t>
                      </a:r>
                    </a:p>
                  </a:txBody>
                  <a:tcPr marL="114300" marR="114300" marT="144780" marB="144780"/>
                </a:tc>
              </a:tr>
            </a:tbl>
          </a:graphicData>
        </a:graphic>
      </p:graphicFrame>
      <p:sp>
        <p:nvSpPr>
          <p:cNvPr id="12" name="Прямоугольник 11"/>
          <p:cNvSpPr/>
          <p:nvPr/>
        </p:nvSpPr>
        <p:spPr>
          <a:xfrm>
            <a:off x="0" y="1131590"/>
            <a:ext cx="5364088" cy="3582519"/>
          </a:xfrm>
          <a:prstGeom prst="rect">
            <a:avLst/>
          </a:prstGeom>
        </p:spPr>
        <p:txBody>
          <a:bodyPr wrap="square">
            <a:spAutoFit/>
          </a:bodyPr>
          <a:lstStyle/>
          <a:p>
            <a:pPr algn="just">
              <a:lnSpc>
                <a:spcPct val="90000"/>
              </a:lnSpc>
            </a:pPr>
            <a:r>
              <a:rPr lang="ru-RU" sz="1200" b="1" i="1" dirty="0">
                <a:solidFill>
                  <a:srgbClr val="000099"/>
                </a:solidFill>
              </a:rPr>
              <a:t>Важное замечание. </a:t>
            </a:r>
            <a:r>
              <a:rPr lang="ru-RU" sz="1200" dirty="0">
                <a:solidFill>
                  <a:srgbClr val="000099"/>
                </a:solidFill>
              </a:rPr>
              <a:t>Согласно принятой терминологии, если элемент включает атрибут </a:t>
            </a:r>
            <a:r>
              <a:rPr lang="ru-RU" sz="1200" dirty="0" err="1">
                <a:solidFill>
                  <a:srgbClr val="000099"/>
                </a:solidFill>
              </a:rPr>
              <a:t>type</a:t>
            </a:r>
            <a:r>
              <a:rPr lang="ru-RU" sz="1200" dirty="0">
                <a:solidFill>
                  <a:srgbClr val="000099"/>
                </a:solidFill>
              </a:rPr>
              <a:t> со значением V, этот элемент именуется как элемент типа V, каким бы ни было его действительное имя</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Отношение элемента к определенному типу </a:t>
            </a:r>
            <a:r>
              <a:rPr lang="ru-RU" sz="1200" dirty="0" err="1">
                <a:solidFill>
                  <a:srgbClr val="000099"/>
                </a:solidFill>
              </a:rPr>
              <a:t>XLink</a:t>
            </a:r>
            <a:r>
              <a:rPr lang="ru-RU" sz="1200" dirty="0">
                <a:solidFill>
                  <a:srgbClr val="000099"/>
                </a:solidFill>
              </a:rPr>
              <a:t> накладывает на использование элементов следующие ограничения</a:t>
            </a:r>
            <a:r>
              <a:rPr lang="ru-RU" sz="1200" dirty="0" smtClean="0">
                <a:solidFill>
                  <a:srgbClr val="000099"/>
                </a:solidFill>
              </a:rPr>
              <a:t>:</a:t>
            </a:r>
            <a:endParaRPr lang="en-US" sz="1200" dirty="0" smtClean="0">
              <a:solidFill>
                <a:srgbClr val="000099"/>
              </a:solidFill>
            </a:endParaRPr>
          </a:p>
          <a:p>
            <a:pPr marL="228600" indent="-228600" algn="just">
              <a:lnSpc>
                <a:spcPct val="90000"/>
              </a:lnSpc>
              <a:buFont typeface="+mj-lt"/>
              <a:buAutoNum type="arabicPeriod"/>
            </a:pPr>
            <a:r>
              <a:rPr lang="ru-RU" sz="1200" b="1" dirty="0">
                <a:solidFill>
                  <a:srgbClr val="000099"/>
                </a:solidFill>
              </a:rPr>
              <a:t>Для элемента данного типа только элементы определенных типов являются </a:t>
            </a:r>
            <a:r>
              <a:rPr lang="ru-RU" sz="1200" b="1" dirty="0" smtClean="0">
                <a:solidFill>
                  <a:srgbClr val="000099"/>
                </a:solidFill>
              </a:rPr>
              <a:t>релевантными</a:t>
            </a:r>
            <a:r>
              <a:rPr lang="en-US" sz="1200" b="1" dirty="0" smtClean="0">
                <a:solidFill>
                  <a:srgbClr val="000099"/>
                </a:solidFill>
              </a:rPr>
              <a:t> (</a:t>
            </a:r>
            <a:r>
              <a:rPr lang="ru-RU" sz="1200" b="1" dirty="0" smtClean="0">
                <a:solidFill>
                  <a:srgbClr val="000099"/>
                </a:solidFill>
              </a:rPr>
              <a:t>допустимыми</a:t>
            </a:r>
            <a:r>
              <a:rPr lang="en-US" sz="1200" b="1" dirty="0" smtClean="0">
                <a:solidFill>
                  <a:srgbClr val="000099"/>
                </a:solidFill>
              </a:rPr>
              <a:t>)</a:t>
            </a:r>
            <a:r>
              <a:rPr lang="ru-RU" sz="1200" b="1" dirty="0" smtClean="0">
                <a:solidFill>
                  <a:srgbClr val="000099"/>
                </a:solidFill>
              </a:rPr>
              <a:t> </a:t>
            </a:r>
            <a:r>
              <a:rPr lang="ru-RU" sz="1200" b="1" dirty="0">
                <a:solidFill>
                  <a:srgbClr val="000099"/>
                </a:solidFill>
              </a:rPr>
              <a:t>как </a:t>
            </a:r>
            <a:r>
              <a:rPr lang="ru-RU" sz="1200" b="1" dirty="0" err="1">
                <a:solidFill>
                  <a:srgbClr val="000099"/>
                </a:solidFill>
              </a:rPr>
              <a:t>подэлементы</a:t>
            </a:r>
            <a:r>
              <a:rPr lang="ru-RU" sz="1200" b="1" dirty="0">
                <a:solidFill>
                  <a:srgbClr val="000099"/>
                </a:solidFill>
              </a:rPr>
              <a:t> </a:t>
            </a:r>
            <a:r>
              <a:rPr lang="ru-RU" sz="1200" b="1" dirty="0" err="1">
                <a:solidFill>
                  <a:srgbClr val="000099"/>
                </a:solidFill>
              </a:rPr>
              <a:t>Xlink</a:t>
            </a:r>
            <a:r>
              <a:rPr lang="ru-RU" sz="1200" b="1" dirty="0">
                <a:solidFill>
                  <a:srgbClr val="000099"/>
                </a:solidFill>
              </a:rPr>
              <a:t>: </a:t>
            </a:r>
            <a:endParaRPr lang="en-US" sz="1200" b="1" dirty="0" smtClean="0">
              <a:solidFill>
                <a:srgbClr val="000099"/>
              </a:solidFill>
            </a:endParaRPr>
          </a:p>
          <a:p>
            <a:pPr algn="just">
              <a:lnSpc>
                <a:spcPct val="90000"/>
              </a:lnSpc>
            </a:pPr>
            <a:r>
              <a:rPr lang="ru-RU" sz="1200" dirty="0" smtClean="0">
                <a:solidFill>
                  <a:srgbClr val="000099"/>
                </a:solidFill>
              </a:rPr>
              <a:t>           &lt;!-- </a:t>
            </a:r>
            <a:r>
              <a:rPr lang="ru-RU" sz="1200" dirty="0">
                <a:solidFill>
                  <a:srgbClr val="000099"/>
                </a:solidFill>
              </a:rPr>
              <a:t>поскольку </a:t>
            </a:r>
            <a:r>
              <a:rPr lang="en-US" sz="1200" dirty="0" smtClean="0">
                <a:solidFill>
                  <a:srgbClr val="000099"/>
                </a:solidFill>
              </a:rPr>
              <a:t>a</a:t>
            </a:r>
            <a:r>
              <a:rPr lang="ru-RU" sz="1200" dirty="0" smtClean="0">
                <a:solidFill>
                  <a:srgbClr val="000099"/>
                </a:solidFill>
              </a:rPr>
              <a:t> </a:t>
            </a:r>
            <a:r>
              <a:rPr lang="ru-RU" sz="1200" dirty="0">
                <a:solidFill>
                  <a:srgbClr val="000099"/>
                </a:solidFill>
              </a:rPr>
              <a:t>- элемент типа </a:t>
            </a:r>
            <a:r>
              <a:rPr lang="ru-RU" sz="1200" dirty="0" err="1">
                <a:solidFill>
                  <a:srgbClr val="000099"/>
                </a:solidFill>
              </a:rPr>
              <a:t>simple</a:t>
            </a:r>
            <a:r>
              <a:rPr lang="ru-RU" sz="1200" dirty="0">
                <a:solidFill>
                  <a:srgbClr val="000099"/>
                </a:solidFill>
              </a:rPr>
              <a:t>, все информация, </a:t>
            </a:r>
            <a:r>
              <a:rPr lang="ru-RU" sz="1200" dirty="0" smtClean="0">
                <a:solidFill>
                  <a:srgbClr val="000099"/>
                </a:solidFill>
              </a:rPr>
              <a:t>которая</a:t>
            </a:r>
          </a:p>
          <a:p>
            <a:pPr algn="just">
              <a:lnSpc>
                <a:spcPct val="90000"/>
              </a:lnSpc>
            </a:pPr>
            <a:r>
              <a:rPr lang="ru-RU" sz="1200" dirty="0" smtClean="0">
                <a:solidFill>
                  <a:srgbClr val="000099"/>
                </a:solidFill>
              </a:rPr>
              <a:t>                 ему </a:t>
            </a:r>
            <a:r>
              <a:rPr lang="ru-RU" sz="1200" dirty="0">
                <a:solidFill>
                  <a:srgbClr val="000099"/>
                </a:solidFill>
              </a:rPr>
              <a:t>необходима, - в атрибуте </a:t>
            </a:r>
            <a:r>
              <a:rPr lang="ru-RU" sz="1200" dirty="0" err="1">
                <a:solidFill>
                  <a:srgbClr val="000099"/>
                </a:solidFill>
              </a:rPr>
              <a:t>href</a:t>
            </a:r>
            <a:r>
              <a:rPr lang="ru-RU" sz="1200" dirty="0">
                <a:solidFill>
                  <a:srgbClr val="000099"/>
                </a:solidFill>
              </a:rPr>
              <a:t>. Было бы бессмысленно </a:t>
            </a:r>
            <a:endParaRPr lang="ru-RU" sz="1200" dirty="0" smtClean="0">
              <a:solidFill>
                <a:srgbClr val="000099"/>
              </a:solidFill>
            </a:endParaRPr>
          </a:p>
          <a:p>
            <a:pPr algn="just">
              <a:lnSpc>
                <a:spcPct val="90000"/>
              </a:lnSpc>
            </a:pPr>
            <a:r>
              <a:rPr lang="ru-RU" sz="1200" dirty="0">
                <a:solidFill>
                  <a:srgbClr val="000099"/>
                </a:solidFill>
              </a:rPr>
              <a:t> </a:t>
            </a:r>
            <a:r>
              <a:rPr lang="ru-RU" sz="1200" dirty="0" smtClean="0">
                <a:solidFill>
                  <a:srgbClr val="000099"/>
                </a:solidFill>
              </a:rPr>
              <a:t>                приводить </a:t>
            </a:r>
            <a:r>
              <a:rPr lang="ru-RU" sz="1200" dirty="0" err="1">
                <a:solidFill>
                  <a:srgbClr val="000099"/>
                </a:solidFill>
              </a:rPr>
              <a:t>подэлемент</a:t>
            </a:r>
            <a:r>
              <a:rPr lang="ru-RU" sz="1200" dirty="0">
                <a:solidFill>
                  <a:srgbClr val="000099"/>
                </a:solidFill>
              </a:rPr>
              <a:t> типа </a:t>
            </a:r>
            <a:r>
              <a:rPr lang="ru-RU" sz="1200" dirty="0" err="1">
                <a:solidFill>
                  <a:srgbClr val="000099"/>
                </a:solidFill>
              </a:rPr>
              <a:t>locator</a:t>
            </a:r>
            <a:r>
              <a:rPr lang="ru-RU" sz="1200" dirty="0">
                <a:solidFill>
                  <a:srgbClr val="000099"/>
                </a:solidFill>
              </a:rPr>
              <a:t> --&gt; </a:t>
            </a:r>
            <a:endParaRPr lang="en-US" sz="1200" dirty="0" smtClean="0">
              <a:solidFill>
                <a:srgbClr val="000099"/>
              </a:solidFill>
            </a:endParaRPr>
          </a:p>
          <a:p>
            <a:pPr algn="just">
              <a:lnSpc>
                <a:spcPct val="90000"/>
              </a:lnSpc>
            </a:pPr>
            <a:r>
              <a:rPr lang="ru-RU" sz="1200" b="1" dirty="0" smtClean="0">
                <a:solidFill>
                  <a:srgbClr val="000099"/>
                </a:solidFill>
              </a:rPr>
              <a:t>           &lt;</a:t>
            </a:r>
            <a:r>
              <a:rPr lang="ru-RU" sz="1200" b="1" dirty="0">
                <a:solidFill>
                  <a:srgbClr val="000099"/>
                </a:solidFill>
              </a:rPr>
              <a:t>a</a:t>
            </a:r>
            <a:r>
              <a:rPr lang="ru-RU" sz="1200" dirty="0">
                <a:solidFill>
                  <a:srgbClr val="000099"/>
                </a:solidFill>
              </a:rPr>
              <a:t> </a:t>
            </a:r>
            <a:r>
              <a:rPr lang="ru-RU" sz="1200" dirty="0" err="1">
                <a:solidFill>
                  <a:srgbClr val="000099"/>
                </a:solidFill>
              </a:rPr>
              <a:t>xlink:type</a:t>
            </a:r>
            <a:r>
              <a:rPr lang="ru-RU" sz="1200" dirty="0">
                <a:solidFill>
                  <a:srgbClr val="000099"/>
                </a:solidFill>
              </a:rPr>
              <a:t>="</a:t>
            </a:r>
            <a:r>
              <a:rPr lang="ru-RU" sz="1200" dirty="0" err="1">
                <a:solidFill>
                  <a:srgbClr val="000099"/>
                </a:solidFill>
              </a:rPr>
              <a:t>simple</a:t>
            </a:r>
            <a:r>
              <a:rPr lang="ru-RU" sz="1200" dirty="0">
                <a:solidFill>
                  <a:srgbClr val="000099"/>
                </a:solidFill>
              </a:rPr>
              <a:t>" </a:t>
            </a:r>
            <a:r>
              <a:rPr lang="ru-RU" sz="1200" dirty="0" err="1">
                <a:solidFill>
                  <a:srgbClr val="000099"/>
                </a:solidFill>
              </a:rPr>
              <a:t>href</a:t>
            </a:r>
            <a:r>
              <a:rPr lang="ru-RU" sz="1200" dirty="0">
                <a:solidFill>
                  <a:srgbClr val="000099"/>
                </a:solidFill>
              </a:rPr>
              <a:t>="monet.html"&gt; </a:t>
            </a:r>
            <a:r>
              <a:rPr lang="ru-RU" sz="1200" i="1" dirty="0">
                <a:solidFill>
                  <a:srgbClr val="000099"/>
                </a:solidFill>
              </a:rPr>
              <a:t>... никакой </a:t>
            </a:r>
            <a:r>
              <a:rPr lang="ru-RU" sz="1200" i="1" dirty="0" smtClean="0">
                <a:solidFill>
                  <a:srgbClr val="000099"/>
                </a:solidFill>
              </a:rPr>
              <a:t>другой</a:t>
            </a:r>
          </a:p>
          <a:p>
            <a:pPr algn="just">
              <a:lnSpc>
                <a:spcPct val="90000"/>
              </a:lnSpc>
            </a:pPr>
            <a:r>
              <a:rPr lang="ru-RU" sz="1200" i="1" dirty="0">
                <a:solidFill>
                  <a:srgbClr val="000099"/>
                </a:solidFill>
              </a:rPr>
              <a:t> </a:t>
            </a:r>
            <a:r>
              <a:rPr lang="ru-RU" sz="1200" dirty="0">
                <a:solidFill>
                  <a:srgbClr val="000099"/>
                </a:solidFill>
              </a:rPr>
              <a:t> </a:t>
            </a:r>
            <a:r>
              <a:rPr lang="ru-RU" sz="1200" dirty="0" smtClean="0">
                <a:solidFill>
                  <a:srgbClr val="000099"/>
                </a:solidFill>
              </a:rPr>
              <a:t>              </a:t>
            </a:r>
            <a:r>
              <a:rPr lang="ru-RU" sz="1200" i="1" dirty="0" smtClean="0">
                <a:solidFill>
                  <a:srgbClr val="000099"/>
                </a:solidFill>
              </a:rPr>
              <a:t>элемент </a:t>
            </a:r>
            <a:r>
              <a:rPr lang="ru-RU" sz="1200" i="1" dirty="0" err="1">
                <a:solidFill>
                  <a:srgbClr val="000099"/>
                </a:solidFill>
              </a:rPr>
              <a:t>xlink</a:t>
            </a:r>
            <a:r>
              <a:rPr lang="ru-RU" sz="1200" i="1" dirty="0">
                <a:solidFill>
                  <a:srgbClr val="000099"/>
                </a:solidFill>
              </a:rPr>
              <a:t> здесь ни к чему...</a:t>
            </a:r>
            <a:r>
              <a:rPr lang="ru-RU" sz="1200" dirty="0">
                <a:solidFill>
                  <a:srgbClr val="000099"/>
                </a:solidFill>
              </a:rPr>
              <a:t> </a:t>
            </a:r>
            <a:endParaRPr lang="ru-RU" sz="1200" dirty="0" smtClean="0">
              <a:solidFill>
                <a:srgbClr val="000099"/>
              </a:solidFill>
            </a:endParaRPr>
          </a:p>
          <a:p>
            <a:pPr algn="just">
              <a:lnSpc>
                <a:spcPct val="90000"/>
              </a:lnSpc>
            </a:pPr>
            <a:r>
              <a:rPr lang="ru-RU" sz="1200" b="1" dirty="0" smtClean="0">
                <a:solidFill>
                  <a:srgbClr val="000099"/>
                </a:solidFill>
              </a:rPr>
              <a:t>           &lt;/</a:t>
            </a:r>
            <a:r>
              <a:rPr lang="ru-RU" sz="1200" b="1" dirty="0">
                <a:solidFill>
                  <a:srgbClr val="000099"/>
                </a:solidFill>
              </a:rPr>
              <a:t>a</a:t>
            </a:r>
            <a:r>
              <a:rPr lang="ru-RU" sz="1200" b="1" dirty="0" smtClean="0">
                <a:solidFill>
                  <a:srgbClr val="000099"/>
                </a:solidFill>
              </a:rPr>
              <a:t>&gt;</a:t>
            </a:r>
          </a:p>
          <a:p>
            <a:pPr marL="228600" indent="-228600" algn="just">
              <a:lnSpc>
                <a:spcPct val="90000"/>
              </a:lnSpc>
              <a:buFont typeface="+mj-lt"/>
              <a:buAutoNum type="arabicPeriod" startAt="2"/>
            </a:pPr>
            <a:r>
              <a:rPr lang="ru-RU" sz="1200" b="1" dirty="0">
                <a:solidFill>
                  <a:srgbClr val="000099"/>
                </a:solidFill>
              </a:rPr>
              <a:t>Для элемента данного типа используются только некоторые атрибуты </a:t>
            </a:r>
            <a:r>
              <a:rPr lang="ru-RU" sz="1200" b="1" dirty="0" err="1">
                <a:solidFill>
                  <a:srgbClr val="000099"/>
                </a:solidFill>
              </a:rPr>
              <a:t>Xlink</a:t>
            </a:r>
            <a:r>
              <a:rPr lang="ru-RU" sz="1200" b="1" dirty="0" smtClean="0">
                <a:solidFill>
                  <a:srgbClr val="000099"/>
                </a:solidFill>
              </a:rPr>
              <a:t>:</a:t>
            </a:r>
          </a:p>
          <a:p>
            <a:pPr algn="just">
              <a:lnSpc>
                <a:spcPct val="90000"/>
              </a:lnSpc>
            </a:pPr>
            <a:r>
              <a:rPr lang="ru-RU" sz="1200" dirty="0">
                <a:solidFill>
                  <a:srgbClr val="000099"/>
                </a:solidFill>
              </a:rPr>
              <a:t> &lt;!-- поскольку </a:t>
            </a:r>
            <a:r>
              <a:rPr lang="en-US" sz="1200" dirty="0" err="1">
                <a:solidFill>
                  <a:srgbClr val="000099"/>
                </a:solidFill>
              </a:rPr>
              <a:t>bookref</a:t>
            </a:r>
            <a:r>
              <a:rPr lang="en-US" sz="1200" dirty="0">
                <a:solidFill>
                  <a:srgbClr val="000099"/>
                </a:solidFill>
              </a:rPr>
              <a:t> - </a:t>
            </a:r>
            <a:r>
              <a:rPr lang="ru-RU" sz="1200" dirty="0">
                <a:solidFill>
                  <a:srgbClr val="000099"/>
                </a:solidFill>
              </a:rPr>
              <a:t>элемент типа </a:t>
            </a:r>
            <a:r>
              <a:rPr lang="en-US" sz="1200" dirty="0">
                <a:solidFill>
                  <a:srgbClr val="000099"/>
                </a:solidFill>
              </a:rPr>
              <a:t>locator, </a:t>
            </a:r>
            <a:r>
              <a:rPr lang="ru-RU" sz="1200" dirty="0">
                <a:solidFill>
                  <a:srgbClr val="000099"/>
                </a:solidFill>
              </a:rPr>
              <a:t>ему нужен атрибут </a:t>
            </a:r>
            <a:r>
              <a:rPr lang="en-US" sz="1200" dirty="0" err="1">
                <a:solidFill>
                  <a:srgbClr val="000099"/>
                </a:solidFill>
              </a:rPr>
              <a:t>href</a:t>
            </a:r>
            <a:r>
              <a:rPr lang="en-US" sz="1200" dirty="0">
                <a:solidFill>
                  <a:srgbClr val="000099"/>
                </a:solidFill>
              </a:rPr>
              <a:t>,</a:t>
            </a:r>
          </a:p>
          <a:p>
            <a:pPr algn="just">
              <a:lnSpc>
                <a:spcPct val="90000"/>
              </a:lnSpc>
            </a:pPr>
            <a:r>
              <a:rPr lang="en-US" sz="1200" dirty="0">
                <a:solidFill>
                  <a:srgbClr val="000099"/>
                </a:solidFill>
              </a:rPr>
              <a:t>     </a:t>
            </a:r>
            <a:r>
              <a:rPr lang="ru-RU" sz="1200" dirty="0">
                <a:solidFill>
                  <a:srgbClr val="000099"/>
                </a:solidFill>
              </a:rPr>
              <a:t>чтобы указывать на внешний ресурс, но было </a:t>
            </a:r>
          </a:p>
          <a:p>
            <a:pPr algn="just">
              <a:lnSpc>
                <a:spcPct val="90000"/>
              </a:lnSpc>
            </a:pPr>
            <a:r>
              <a:rPr lang="ru-RU" sz="1200" dirty="0">
                <a:solidFill>
                  <a:srgbClr val="000099"/>
                </a:solidFill>
              </a:rPr>
              <a:t>     бессмысленно приводить для него атрибут </a:t>
            </a:r>
            <a:r>
              <a:rPr lang="en-US" sz="1200" dirty="0">
                <a:solidFill>
                  <a:srgbClr val="000099"/>
                </a:solidFill>
              </a:rPr>
              <a:t>from, </a:t>
            </a:r>
            <a:r>
              <a:rPr lang="ru-RU" sz="1200" dirty="0">
                <a:solidFill>
                  <a:srgbClr val="000099"/>
                </a:solidFill>
              </a:rPr>
              <a:t>который</a:t>
            </a:r>
          </a:p>
          <a:p>
            <a:pPr algn="just">
              <a:lnSpc>
                <a:spcPct val="90000"/>
              </a:lnSpc>
            </a:pPr>
            <a:r>
              <a:rPr lang="ru-RU" sz="1200" dirty="0">
                <a:solidFill>
                  <a:srgbClr val="000099"/>
                </a:solidFill>
              </a:rPr>
              <a:t>     зарезервирован для значений </a:t>
            </a:r>
            <a:r>
              <a:rPr lang="en-US" sz="1200" dirty="0">
                <a:solidFill>
                  <a:srgbClr val="000099"/>
                </a:solidFill>
              </a:rPr>
              <a:t>arc. --&gt;</a:t>
            </a:r>
          </a:p>
          <a:p>
            <a:pPr algn="just">
              <a:lnSpc>
                <a:spcPct val="90000"/>
              </a:lnSpc>
            </a:pPr>
            <a:r>
              <a:rPr lang="en-US" sz="1200" dirty="0">
                <a:solidFill>
                  <a:srgbClr val="000099"/>
                </a:solidFill>
              </a:rPr>
              <a:t>     &lt;</a:t>
            </a:r>
            <a:r>
              <a:rPr lang="en-US" sz="1200" dirty="0" err="1">
                <a:solidFill>
                  <a:srgbClr val="000099"/>
                </a:solidFill>
              </a:rPr>
              <a:t>bookref</a:t>
            </a:r>
            <a:r>
              <a:rPr lang="en-US" sz="1200" dirty="0">
                <a:solidFill>
                  <a:srgbClr val="000099"/>
                </a:solidFill>
              </a:rPr>
              <a:t> </a:t>
            </a:r>
            <a:r>
              <a:rPr lang="en-US" sz="1200" dirty="0" err="1">
                <a:solidFill>
                  <a:srgbClr val="000099"/>
                </a:solidFill>
              </a:rPr>
              <a:t>xlink:type</a:t>
            </a:r>
            <a:r>
              <a:rPr lang="en-US" sz="1200" dirty="0">
                <a:solidFill>
                  <a:srgbClr val="000099"/>
                </a:solidFill>
              </a:rPr>
              <a:t>="locator" </a:t>
            </a:r>
            <a:r>
              <a:rPr lang="en-US" sz="1200" dirty="0" err="1">
                <a:solidFill>
                  <a:srgbClr val="000099"/>
                </a:solidFill>
              </a:rPr>
              <a:t>href</a:t>
            </a:r>
            <a:r>
              <a:rPr lang="en-US" sz="1200" dirty="0">
                <a:solidFill>
                  <a:srgbClr val="000099"/>
                </a:solidFill>
              </a:rPr>
              <a:t>="ficciones.xml"/&gt; </a:t>
            </a:r>
            <a:endParaRPr lang="ru-RU" sz="1200" dirty="0">
              <a:solidFill>
                <a:srgbClr val="000099"/>
              </a:solidFill>
            </a:endParaRPr>
          </a:p>
        </p:txBody>
      </p:sp>
    </p:spTree>
    <p:extLst>
      <p:ext uri="{BB962C8B-B14F-4D97-AF65-F5344CB8AC3E}">
        <p14:creationId xmlns:p14="http://schemas.microsoft.com/office/powerpoint/2010/main" val="1792505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Ограничения на </a:t>
            </a:r>
            <a:r>
              <a:rPr lang="ru-RU" sz="2000" b="1" dirty="0">
                <a:solidFill>
                  <a:srgbClr val="000099"/>
                </a:solidFill>
              </a:rPr>
              <a:t>применение атрибутов и </a:t>
            </a:r>
            <a:r>
              <a:rPr lang="ru-RU" sz="2000" b="1" dirty="0" err="1">
                <a:solidFill>
                  <a:srgbClr val="000099"/>
                </a:solidFill>
              </a:rPr>
              <a:t>подэлементов</a:t>
            </a:r>
            <a:r>
              <a:rPr lang="ru-RU" sz="2000" b="1" dirty="0">
                <a:solidFill>
                  <a:srgbClr val="000099"/>
                </a:solidFill>
              </a:rPr>
              <a:t> каждого типа</a:t>
            </a:r>
          </a:p>
        </p:txBody>
      </p:sp>
      <p:sp>
        <p:nvSpPr>
          <p:cNvPr id="8" name="Прямоугольник 7"/>
          <p:cNvSpPr/>
          <p:nvPr/>
        </p:nvSpPr>
        <p:spPr>
          <a:xfrm>
            <a:off x="5220072" y="461651"/>
            <a:ext cx="3923928" cy="1255728"/>
          </a:xfrm>
          <a:prstGeom prst="rect">
            <a:avLst/>
          </a:prstGeom>
        </p:spPr>
        <p:txBody>
          <a:bodyPr wrap="square">
            <a:spAutoFit/>
          </a:bodyPr>
          <a:lstStyle/>
          <a:p>
            <a:pPr algn="just">
              <a:lnSpc>
                <a:spcPct val="90000"/>
              </a:lnSpc>
            </a:pPr>
            <a:r>
              <a:rPr lang="ru-RU" sz="1200" dirty="0">
                <a:solidFill>
                  <a:srgbClr val="000099"/>
                </a:solidFill>
              </a:rPr>
              <a:t>В приведенных </a:t>
            </a:r>
            <a:r>
              <a:rPr lang="ru-RU" sz="1200" dirty="0" smtClean="0">
                <a:solidFill>
                  <a:srgbClr val="000099"/>
                </a:solidFill>
              </a:rPr>
              <a:t>таблицах </a:t>
            </a:r>
            <a:r>
              <a:rPr lang="ru-RU" sz="1200" dirty="0">
                <a:solidFill>
                  <a:srgbClr val="000099"/>
                </a:solidFill>
              </a:rPr>
              <a:t>перечислены ограничения, накладываемые на применение атрибутов и </a:t>
            </a:r>
            <a:r>
              <a:rPr lang="ru-RU" sz="1200" dirty="0" err="1">
                <a:solidFill>
                  <a:srgbClr val="000099"/>
                </a:solidFill>
              </a:rPr>
              <a:t>подэлементов</a:t>
            </a:r>
            <a:r>
              <a:rPr lang="ru-RU" sz="1200" dirty="0">
                <a:solidFill>
                  <a:srgbClr val="000099"/>
                </a:solidFill>
              </a:rPr>
              <a:t> каждого типа. П</a:t>
            </a:r>
            <a:r>
              <a:rPr lang="ru-RU" sz="1200" dirty="0" smtClean="0">
                <a:solidFill>
                  <a:srgbClr val="000099"/>
                </a:solidFill>
              </a:rPr>
              <a:t>риняты </a:t>
            </a:r>
            <a:r>
              <a:rPr lang="ru-RU" sz="1200" dirty="0">
                <a:solidFill>
                  <a:srgbClr val="000099"/>
                </a:solidFill>
              </a:rPr>
              <a:t>следующие обозначения: "R" означает "обязательный", а "O" - "факультативный". Пробел означает недопустимое сочетание</a:t>
            </a:r>
            <a:r>
              <a:rPr lang="ru-RU" sz="1200" dirty="0" smtClean="0">
                <a:solidFill>
                  <a:srgbClr val="000099"/>
                </a:solidFill>
              </a:rPr>
              <a:t>.</a:t>
            </a:r>
          </a:p>
          <a:p>
            <a:pPr algn="just">
              <a:lnSpc>
                <a:spcPct val="90000"/>
              </a:lnSpc>
            </a:pPr>
            <a:endParaRPr lang="ru-RU" sz="1200" dirty="0">
              <a:solidFill>
                <a:srgbClr val="000099"/>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4196821281"/>
              </p:ext>
            </p:extLst>
          </p:nvPr>
        </p:nvGraphicFramePr>
        <p:xfrm>
          <a:off x="72008" y="483518"/>
          <a:ext cx="5076056" cy="3962400"/>
        </p:xfrm>
        <a:graphic>
          <a:graphicData uri="http://schemas.openxmlformats.org/drawingml/2006/table">
            <a:tbl>
              <a:tblPr firstRow="1" bandRow="1">
                <a:tableStyleId>{5C22544A-7EE6-4342-B048-85BDC9FD1C3A}</a:tableStyleId>
              </a:tblPr>
              <a:tblGrid>
                <a:gridCol w="907250"/>
                <a:gridCol w="672388"/>
                <a:gridCol w="874104"/>
                <a:gridCol w="739628"/>
                <a:gridCol w="470671"/>
                <a:gridCol w="874104"/>
                <a:gridCol w="537911"/>
              </a:tblGrid>
              <a:tr h="432048">
                <a:tc>
                  <a:txBody>
                    <a:bodyPr/>
                    <a:lstStyle/>
                    <a:p>
                      <a:pPr algn="l" fontAlgn="t"/>
                      <a:r>
                        <a:rPr lang="ru-RU" sz="1200" b="1" i="1" dirty="0">
                          <a:solidFill>
                            <a:srgbClr val="000099"/>
                          </a:solidFill>
                          <a:effectLst/>
                          <a:latin typeface="Arial" pitchFamily="34" charset="0"/>
                          <a:cs typeface="Arial" pitchFamily="34" charset="0"/>
                        </a:rPr>
                        <a:t>Атрибут</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simple</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extended</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locator</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arc</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resource</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title</a:t>
                      </a:r>
                      <a:endParaRPr lang="en-US" sz="1200" dirty="0">
                        <a:solidFill>
                          <a:srgbClr val="000099"/>
                        </a:solidFill>
                        <a:effectLst/>
                        <a:latin typeface="Arial" pitchFamily="34" charset="0"/>
                        <a:cs typeface="Arial" pitchFamily="34" charset="0"/>
                      </a:endParaRPr>
                    </a:p>
                  </a:txBody>
                  <a:tcPr marL="114300" marR="114300" marT="144780" marB="144780"/>
                </a:tc>
              </a:tr>
              <a:tr h="432048">
                <a:tc>
                  <a:txBody>
                    <a:bodyPr/>
                    <a:lstStyle/>
                    <a:p>
                      <a:pPr algn="l" fontAlgn="t"/>
                      <a:r>
                        <a:rPr lang="en-US" sz="1200" dirty="0">
                          <a:solidFill>
                            <a:srgbClr val="000099"/>
                          </a:solidFill>
                          <a:effectLst/>
                          <a:latin typeface="Arial" pitchFamily="34" charset="0"/>
                          <a:cs typeface="Arial" pitchFamily="34" charset="0"/>
                        </a:rPr>
                        <a:t>type</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R</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R</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R</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R</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R</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R</a:t>
                      </a:r>
                    </a:p>
                  </a:txBody>
                  <a:tcPr marL="114300" marR="114300" marT="144780" marB="144780"/>
                </a:tc>
              </a:tr>
              <a:tr h="432048">
                <a:tc>
                  <a:txBody>
                    <a:bodyPr/>
                    <a:lstStyle/>
                    <a:p>
                      <a:pPr algn="l" fontAlgn="t"/>
                      <a:r>
                        <a:rPr lang="en-US" sz="1200">
                          <a:solidFill>
                            <a:srgbClr val="000099"/>
                          </a:solidFill>
                          <a:effectLst/>
                          <a:latin typeface="Arial" pitchFamily="34" charset="0"/>
                          <a:cs typeface="Arial" pitchFamily="34" charset="0"/>
                        </a:rPr>
                        <a:t>href</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R</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r>
              <a:tr h="432048">
                <a:tc>
                  <a:txBody>
                    <a:bodyPr/>
                    <a:lstStyle/>
                    <a:p>
                      <a:pPr algn="l" fontAlgn="t"/>
                      <a:r>
                        <a:rPr lang="en-US" sz="1200">
                          <a:solidFill>
                            <a:srgbClr val="000099"/>
                          </a:solidFill>
                          <a:effectLst/>
                          <a:latin typeface="Arial" pitchFamily="34" charset="0"/>
                          <a:cs typeface="Arial" pitchFamily="34" charset="0"/>
                        </a:rPr>
                        <a:t>role</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r>
              <a:tr h="432048">
                <a:tc>
                  <a:txBody>
                    <a:bodyPr/>
                    <a:lstStyle/>
                    <a:p>
                      <a:pPr algn="l" fontAlgn="t"/>
                      <a:r>
                        <a:rPr lang="en-US" sz="1200">
                          <a:solidFill>
                            <a:srgbClr val="000099"/>
                          </a:solidFill>
                          <a:effectLst/>
                          <a:latin typeface="Arial" pitchFamily="34" charset="0"/>
                          <a:cs typeface="Arial" pitchFamily="34" charset="0"/>
                        </a:rPr>
                        <a:t>arcrole</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r>
              <a:tr h="432048">
                <a:tc>
                  <a:txBody>
                    <a:bodyPr/>
                    <a:lstStyle/>
                    <a:p>
                      <a:pPr algn="l" fontAlgn="t"/>
                      <a:r>
                        <a:rPr lang="en-US" sz="1200">
                          <a:solidFill>
                            <a:srgbClr val="000099"/>
                          </a:solidFill>
                          <a:effectLst/>
                          <a:latin typeface="Arial" pitchFamily="34" charset="0"/>
                          <a:cs typeface="Arial" pitchFamily="34" charset="0"/>
                        </a:rPr>
                        <a:t>title</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r>
              <a:tr h="333712">
                <a:tc>
                  <a:txBody>
                    <a:bodyPr/>
                    <a:lstStyle/>
                    <a:p>
                      <a:pPr algn="l" fontAlgn="t"/>
                      <a:r>
                        <a:rPr lang="en-US" sz="1200">
                          <a:solidFill>
                            <a:srgbClr val="000099"/>
                          </a:solidFill>
                          <a:effectLst/>
                          <a:latin typeface="Arial" pitchFamily="34" charset="0"/>
                          <a:cs typeface="Arial" pitchFamily="34" charset="0"/>
                        </a:rPr>
                        <a:t>show</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dirty="0" smtClean="0">
                          <a:solidFill>
                            <a:srgbClr val="000099"/>
                          </a:solidFill>
                          <a:effectLst/>
                          <a:latin typeface="Arial" pitchFamily="34" charset="0"/>
                          <a:cs typeface="Arial" pitchFamily="34" charset="0"/>
                        </a:rPr>
                        <a:t>O</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r>
              <a:tr h="432048">
                <a:tc>
                  <a:txBody>
                    <a:bodyPr/>
                    <a:lstStyle/>
                    <a:p>
                      <a:pPr algn="l" fontAlgn="t"/>
                      <a:r>
                        <a:rPr lang="en-US" sz="1200" dirty="0">
                          <a:solidFill>
                            <a:srgbClr val="000099"/>
                          </a:solidFill>
                          <a:effectLst/>
                          <a:latin typeface="Arial" pitchFamily="34" charset="0"/>
                          <a:cs typeface="Arial" pitchFamily="34" charset="0"/>
                        </a:rPr>
                        <a:t>actuate</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3231729458"/>
              </p:ext>
            </p:extLst>
          </p:nvPr>
        </p:nvGraphicFramePr>
        <p:xfrm>
          <a:off x="5220072" y="1707654"/>
          <a:ext cx="3923928" cy="2910840"/>
        </p:xfrm>
        <a:graphic>
          <a:graphicData uri="http://schemas.openxmlformats.org/drawingml/2006/table">
            <a:tbl>
              <a:tblPr firstRow="1" bandRow="1">
                <a:tableStyleId>{5C22544A-7EE6-4342-B048-85BDC9FD1C3A}</a:tableStyleId>
              </a:tblPr>
              <a:tblGrid>
                <a:gridCol w="720080"/>
                <a:gridCol w="501023"/>
                <a:gridCol w="675706"/>
                <a:gridCol w="571752"/>
                <a:gridCol w="363842"/>
                <a:gridCol w="675706"/>
                <a:gridCol w="415819"/>
              </a:tblGrid>
              <a:tr h="648072">
                <a:tc>
                  <a:txBody>
                    <a:bodyPr/>
                    <a:lstStyle/>
                    <a:p>
                      <a:pPr algn="l" fontAlgn="t"/>
                      <a:r>
                        <a:rPr lang="ru-RU" sz="1200" b="1" i="1" dirty="0">
                          <a:solidFill>
                            <a:srgbClr val="000099"/>
                          </a:solidFill>
                          <a:effectLst/>
                          <a:latin typeface="Arial" pitchFamily="34" charset="0"/>
                          <a:cs typeface="Arial" pitchFamily="34" charset="0"/>
                        </a:rPr>
                        <a:t>Атрибут</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simple</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extended</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locator</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arc</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resource</a:t>
                      </a:r>
                      <a:endParaRPr lang="en-US"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en-US" sz="1200" b="1" dirty="0">
                          <a:solidFill>
                            <a:srgbClr val="000099"/>
                          </a:solidFill>
                          <a:effectLst/>
                          <a:latin typeface="Arial" pitchFamily="34" charset="0"/>
                          <a:cs typeface="Arial" pitchFamily="34" charset="0"/>
                        </a:rPr>
                        <a:t>title</a:t>
                      </a:r>
                      <a:endParaRPr lang="en-US" sz="1200" dirty="0">
                        <a:solidFill>
                          <a:srgbClr val="000099"/>
                        </a:solidFill>
                        <a:effectLst/>
                        <a:latin typeface="Arial" pitchFamily="34" charset="0"/>
                        <a:cs typeface="Arial" pitchFamily="34" charset="0"/>
                      </a:endParaRPr>
                    </a:p>
                  </a:txBody>
                  <a:tcPr marL="114300" marR="114300" marT="144780" marB="144780"/>
                </a:tc>
              </a:tr>
              <a:tr h="370840">
                <a:tc>
                  <a:txBody>
                    <a:bodyPr/>
                    <a:lstStyle/>
                    <a:p>
                      <a:pPr algn="l" fontAlgn="t"/>
                      <a:r>
                        <a:rPr lang="en-US" sz="1200" dirty="0">
                          <a:solidFill>
                            <a:srgbClr val="000099"/>
                          </a:solidFill>
                          <a:effectLst/>
                          <a:latin typeface="Arial" pitchFamily="34" charset="0"/>
                          <a:cs typeface="Arial" pitchFamily="34" charset="0"/>
                        </a:rPr>
                        <a:t>actuate</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r>
              <a:tr h="370840">
                <a:tc>
                  <a:txBody>
                    <a:bodyPr/>
                    <a:lstStyle/>
                    <a:p>
                      <a:pPr algn="l" fontAlgn="t"/>
                      <a:r>
                        <a:rPr lang="en-US" sz="1200" dirty="0">
                          <a:solidFill>
                            <a:srgbClr val="000099"/>
                          </a:solidFill>
                          <a:effectLst/>
                          <a:latin typeface="Arial" pitchFamily="34" charset="0"/>
                          <a:cs typeface="Arial" pitchFamily="34" charset="0"/>
                        </a:rPr>
                        <a:t>label</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dirty="0" smtClean="0">
                          <a:solidFill>
                            <a:srgbClr val="000099"/>
                          </a:solidFill>
                          <a:effectLst/>
                          <a:latin typeface="Arial" pitchFamily="34" charset="0"/>
                          <a:cs typeface="Arial" pitchFamily="34" charset="0"/>
                        </a:rPr>
                        <a:t>O</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dirty="0" smtClean="0">
                          <a:solidFill>
                            <a:srgbClr val="000099"/>
                          </a:solidFill>
                          <a:effectLst/>
                          <a:latin typeface="Arial" pitchFamily="34" charset="0"/>
                          <a:cs typeface="Arial" pitchFamily="34" charset="0"/>
                        </a:rPr>
                        <a:t>O</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r>
              <a:tr h="370840">
                <a:tc>
                  <a:txBody>
                    <a:bodyPr/>
                    <a:lstStyle/>
                    <a:p>
                      <a:pPr algn="l" fontAlgn="t"/>
                      <a:r>
                        <a:rPr lang="en-US" sz="1200">
                          <a:solidFill>
                            <a:srgbClr val="000099"/>
                          </a:solidFill>
                          <a:effectLst/>
                          <a:latin typeface="Arial" pitchFamily="34" charset="0"/>
                          <a:cs typeface="Arial" pitchFamily="34" charset="0"/>
                        </a:rPr>
                        <a:t>from</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dirty="0" smtClean="0">
                          <a:solidFill>
                            <a:srgbClr val="000099"/>
                          </a:solidFill>
                          <a:effectLst/>
                          <a:latin typeface="Arial" pitchFamily="34" charset="0"/>
                          <a:cs typeface="Arial" pitchFamily="34" charset="0"/>
                        </a:rPr>
                        <a:t>O</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r>
              <a:tr h="370840">
                <a:tc>
                  <a:txBody>
                    <a:bodyPr/>
                    <a:lstStyle/>
                    <a:p>
                      <a:pPr algn="l" fontAlgn="t"/>
                      <a:r>
                        <a:rPr lang="en-US" sz="1200">
                          <a:solidFill>
                            <a:srgbClr val="000099"/>
                          </a:solidFill>
                          <a:effectLst/>
                          <a:latin typeface="Arial" pitchFamily="34" charset="0"/>
                          <a:cs typeface="Arial" pitchFamily="34" charset="0"/>
                        </a:rPr>
                        <a:t>to</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O</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 </a:t>
                      </a:r>
                    </a:p>
                  </a:txBody>
                  <a:tcPr marL="114300" marR="114300" marT="144780" marB="144780"/>
                </a:tc>
              </a:tr>
            </a:tbl>
          </a:graphicData>
        </a:graphic>
      </p:graphicFrame>
    </p:spTree>
    <p:extLst>
      <p:ext uri="{BB962C8B-B14F-4D97-AF65-F5344CB8AC3E}">
        <p14:creationId xmlns:p14="http://schemas.microsoft.com/office/powerpoint/2010/main" val="1005100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Значимые типы потомка</a:t>
            </a:r>
          </a:p>
        </p:txBody>
      </p:sp>
      <p:graphicFrame>
        <p:nvGraphicFramePr>
          <p:cNvPr id="2" name="Таблица 1"/>
          <p:cNvGraphicFramePr>
            <a:graphicFrameLocks noGrp="1"/>
          </p:cNvGraphicFramePr>
          <p:nvPr>
            <p:extLst>
              <p:ext uri="{D42A27DB-BD31-4B8C-83A1-F6EECF244321}">
                <p14:modId xmlns:p14="http://schemas.microsoft.com/office/powerpoint/2010/main" val="2340896805"/>
              </p:ext>
            </p:extLst>
          </p:nvPr>
        </p:nvGraphicFramePr>
        <p:xfrm>
          <a:off x="1331640" y="694030"/>
          <a:ext cx="6096000" cy="33070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fontAlgn="t"/>
                      <a:r>
                        <a:rPr lang="ru-RU" sz="1200" b="1" dirty="0">
                          <a:solidFill>
                            <a:srgbClr val="000099"/>
                          </a:solidFill>
                          <a:effectLst/>
                          <a:latin typeface="Arial" pitchFamily="34" charset="0"/>
                          <a:cs typeface="Arial" pitchFamily="34" charset="0"/>
                        </a:rPr>
                        <a:t>Тип предка</a:t>
                      </a:r>
                      <a:endParaRPr lang="ru-RU" sz="1200" dirty="0">
                        <a:solidFill>
                          <a:srgbClr val="000099"/>
                        </a:solidFill>
                        <a:effectLst/>
                        <a:latin typeface="Arial" pitchFamily="34" charset="0"/>
                        <a:cs typeface="Arial" pitchFamily="34" charset="0"/>
                      </a:endParaRPr>
                    </a:p>
                  </a:txBody>
                  <a:tcPr marL="114300" marR="114300" marT="144780" marB="144780"/>
                </a:tc>
                <a:tc>
                  <a:txBody>
                    <a:bodyPr/>
                    <a:lstStyle/>
                    <a:p>
                      <a:pPr algn="l" fontAlgn="t"/>
                      <a:r>
                        <a:rPr lang="ru-RU" sz="1200" b="1" dirty="0">
                          <a:solidFill>
                            <a:srgbClr val="000099"/>
                          </a:solidFill>
                          <a:effectLst/>
                          <a:latin typeface="Arial" pitchFamily="34" charset="0"/>
                          <a:cs typeface="Arial" pitchFamily="34" charset="0"/>
                        </a:rPr>
                        <a:t>Значимые типы элемента потомка</a:t>
                      </a:r>
                      <a:endParaRPr lang="ru-RU" sz="1200" dirty="0">
                        <a:solidFill>
                          <a:srgbClr val="000099"/>
                        </a:solidFill>
                        <a:effectLst/>
                        <a:latin typeface="Arial" pitchFamily="34" charset="0"/>
                        <a:cs typeface="Arial" pitchFamily="34" charset="0"/>
                      </a:endParaRPr>
                    </a:p>
                  </a:txBody>
                  <a:tcPr marL="114300" marR="114300" marT="144780" marB="144780"/>
                </a:tc>
              </a:tr>
              <a:tr h="370840">
                <a:tc>
                  <a:txBody>
                    <a:bodyPr/>
                    <a:lstStyle/>
                    <a:p>
                      <a:pPr algn="l" fontAlgn="t"/>
                      <a:r>
                        <a:rPr lang="en-US" sz="1200" dirty="0">
                          <a:solidFill>
                            <a:srgbClr val="000099"/>
                          </a:solidFill>
                          <a:effectLst/>
                          <a:latin typeface="Arial" pitchFamily="34" charset="0"/>
                          <a:cs typeface="Arial" pitchFamily="34" charset="0"/>
                        </a:rPr>
                        <a:t>simple</a:t>
                      </a:r>
                    </a:p>
                  </a:txBody>
                  <a:tcPr marL="114300" marR="114300" marT="144780" marB="144780"/>
                </a:tc>
                <a:tc>
                  <a:txBody>
                    <a:bodyPr/>
                    <a:lstStyle/>
                    <a:p>
                      <a:pPr algn="l" fontAlgn="t"/>
                      <a:r>
                        <a:rPr lang="ru-RU" sz="1200">
                          <a:solidFill>
                            <a:srgbClr val="000099"/>
                          </a:solidFill>
                          <a:effectLst/>
                          <a:latin typeface="Arial" pitchFamily="34" charset="0"/>
                          <a:cs typeface="Arial" pitchFamily="34" charset="0"/>
                        </a:rPr>
                        <a:t>-</a:t>
                      </a:r>
                    </a:p>
                  </a:txBody>
                  <a:tcPr marL="114300" marR="114300" marT="144780" marB="144780"/>
                </a:tc>
              </a:tr>
              <a:tr h="370840">
                <a:tc>
                  <a:txBody>
                    <a:bodyPr/>
                    <a:lstStyle/>
                    <a:p>
                      <a:pPr algn="l" fontAlgn="t"/>
                      <a:r>
                        <a:rPr lang="en-US" sz="1200" dirty="0">
                          <a:solidFill>
                            <a:srgbClr val="000099"/>
                          </a:solidFill>
                          <a:effectLst/>
                          <a:latin typeface="Arial" pitchFamily="34" charset="0"/>
                          <a:cs typeface="Arial" pitchFamily="34" charset="0"/>
                        </a:rPr>
                        <a:t>extended</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locator, arc, resource, title</a:t>
                      </a:r>
                    </a:p>
                  </a:txBody>
                  <a:tcPr marL="114300" marR="114300" marT="144780" marB="144780"/>
                </a:tc>
              </a:tr>
              <a:tr h="370840">
                <a:tc>
                  <a:txBody>
                    <a:bodyPr/>
                    <a:lstStyle/>
                    <a:p>
                      <a:pPr algn="l" fontAlgn="t"/>
                      <a:r>
                        <a:rPr lang="en-US" sz="1200" dirty="0">
                          <a:solidFill>
                            <a:srgbClr val="000099"/>
                          </a:solidFill>
                          <a:effectLst/>
                          <a:latin typeface="Arial" pitchFamily="34" charset="0"/>
                          <a:cs typeface="Arial" pitchFamily="34" charset="0"/>
                        </a:rPr>
                        <a:t>locator</a:t>
                      </a:r>
                    </a:p>
                  </a:txBody>
                  <a:tcPr marL="114300" marR="114300" marT="144780" marB="144780"/>
                </a:tc>
                <a:tc>
                  <a:txBody>
                    <a:bodyPr/>
                    <a:lstStyle/>
                    <a:p>
                      <a:pPr algn="l" fontAlgn="t"/>
                      <a:r>
                        <a:rPr lang="en-US" sz="1200">
                          <a:solidFill>
                            <a:srgbClr val="000099"/>
                          </a:solidFill>
                          <a:effectLst/>
                          <a:latin typeface="Arial" pitchFamily="34" charset="0"/>
                          <a:cs typeface="Arial" pitchFamily="34" charset="0"/>
                        </a:rPr>
                        <a:t>title</a:t>
                      </a:r>
                    </a:p>
                  </a:txBody>
                  <a:tcPr marL="114300" marR="114300" marT="144780" marB="144780"/>
                </a:tc>
              </a:tr>
              <a:tr h="370840">
                <a:tc>
                  <a:txBody>
                    <a:bodyPr/>
                    <a:lstStyle/>
                    <a:p>
                      <a:pPr algn="l" fontAlgn="t"/>
                      <a:r>
                        <a:rPr lang="en-US" sz="1200" dirty="0">
                          <a:solidFill>
                            <a:srgbClr val="000099"/>
                          </a:solidFill>
                          <a:effectLst/>
                          <a:latin typeface="Arial" pitchFamily="34" charset="0"/>
                          <a:cs typeface="Arial" pitchFamily="34" charset="0"/>
                        </a:rPr>
                        <a:t>arc</a:t>
                      </a:r>
                    </a:p>
                  </a:txBody>
                  <a:tcPr marL="114300" marR="114300" marT="144780" marB="144780"/>
                </a:tc>
                <a:tc>
                  <a:txBody>
                    <a:bodyPr/>
                    <a:lstStyle/>
                    <a:p>
                      <a:pPr algn="l" fontAlgn="t"/>
                      <a:r>
                        <a:rPr lang="en-US" sz="1200" dirty="0">
                          <a:solidFill>
                            <a:srgbClr val="000099"/>
                          </a:solidFill>
                          <a:effectLst/>
                          <a:latin typeface="Arial" pitchFamily="34" charset="0"/>
                          <a:cs typeface="Arial" pitchFamily="34" charset="0"/>
                        </a:rPr>
                        <a:t>title</a:t>
                      </a:r>
                    </a:p>
                  </a:txBody>
                  <a:tcPr marL="114300" marR="114300" marT="144780" marB="144780"/>
                </a:tc>
              </a:tr>
              <a:tr h="370840">
                <a:tc>
                  <a:txBody>
                    <a:bodyPr/>
                    <a:lstStyle/>
                    <a:p>
                      <a:pPr algn="l" fontAlgn="t"/>
                      <a:r>
                        <a:rPr lang="en-US" sz="1200">
                          <a:solidFill>
                            <a:srgbClr val="000099"/>
                          </a:solidFill>
                          <a:effectLst/>
                          <a:latin typeface="Arial" pitchFamily="34" charset="0"/>
                          <a:cs typeface="Arial" pitchFamily="34" charset="0"/>
                        </a:rPr>
                        <a:t>resource</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a:t>
                      </a:r>
                    </a:p>
                  </a:txBody>
                  <a:tcPr marL="114300" marR="114300" marT="144780" marB="144780"/>
                </a:tc>
              </a:tr>
              <a:tr h="370840">
                <a:tc>
                  <a:txBody>
                    <a:bodyPr/>
                    <a:lstStyle/>
                    <a:p>
                      <a:pPr algn="l" fontAlgn="t"/>
                      <a:r>
                        <a:rPr lang="en-US" sz="1200">
                          <a:solidFill>
                            <a:srgbClr val="000099"/>
                          </a:solidFill>
                          <a:effectLst/>
                          <a:latin typeface="Arial" pitchFamily="34" charset="0"/>
                          <a:cs typeface="Arial" pitchFamily="34" charset="0"/>
                        </a:rPr>
                        <a:t>title</a:t>
                      </a:r>
                    </a:p>
                  </a:txBody>
                  <a:tcPr marL="114300" marR="114300" marT="144780" marB="144780"/>
                </a:tc>
                <a:tc>
                  <a:txBody>
                    <a:bodyPr/>
                    <a:lstStyle/>
                    <a:p>
                      <a:pPr algn="l" fontAlgn="t"/>
                      <a:r>
                        <a:rPr lang="ru-RU" sz="1200" dirty="0">
                          <a:solidFill>
                            <a:srgbClr val="000099"/>
                          </a:solidFill>
                          <a:effectLst/>
                          <a:latin typeface="Arial" pitchFamily="34" charset="0"/>
                          <a:cs typeface="Arial" pitchFamily="34" charset="0"/>
                        </a:rPr>
                        <a:t>-</a:t>
                      </a:r>
                    </a:p>
                  </a:txBody>
                  <a:tcPr marL="114300" marR="114300" marT="144780" marB="144780"/>
                </a:tc>
              </a:tr>
            </a:tbl>
          </a:graphicData>
        </a:graphic>
      </p:graphicFrame>
    </p:spTree>
    <p:extLst>
      <p:ext uri="{BB962C8B-B14F-4D97-AF65-F5344CB8AC3E}">
        <p14:creationId xmlns:p14="http://schemas.microsoft.com/office/powerpoint/2010/main" val="51159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14631</TotalTime>
  <Words>5042</Words>
  <Application>Microsoft Office PowerPoint</Application>
  <PresentationFormat>Экран (16:9)</PresentationFormat>
  <Paragraphs>491</Paragraphs>
  <Slides>25</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25</vt:i4>
      </vt:variant>
    </vt:vector>
  </HeadingPairs>
  <TitlesOfParts>
    <vt:vector size="28" baseType="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EA</cp:lastModifiedBy>
  <cp:revision>612</cp:revision>
  <dcterms:created xsi:type="dcterms:W3CDTF">2014-10-05T21:41:36Z</dcterms:created>
  <dcterms:modified xsi:type="dcterms:W3CDTF">2019-10-15T08:40:09Z</dcterms:modified>
</cp:coreProperties>
</file>