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51" r:id="rId2"/>
    <p:sldMasterId id="2147483652" r:id="rId3"/>
  </p:sldMasterIdLst>
  <p:notesMasterIdLst>
    <p:notesMasterId r:id="rId11"/>
  </p:notesMasterIdLst>
  <p:handoutMasterIdLst>
    <p:handoutMasterId r:id="rId12"/>
  </p:handoutMasterIdLst>
  <p:sldIdLst>
    <p:sldId id="330" r:id="rId4"/>
    <p:sldId id="489" r:id="rId5"/>
    <p:sldId id="559" r:id="rId6"/>
    <p:sldId id="560" r:id="rId7"/>
    <p:sldId id="561" r:id="rId8"/>
    <p:sldId id="563" r:id="rId9"/>
    <p:sldId id="564" r:id="rId10"/>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xmlns="">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9900"/>
    <a:srgbClr val="CC3300"/>
    <a:srgbClr val="E6AF00"/>
    <a:srgbClr val="ABDB77"/>
    <a:srgbClr val="FFCD2D"/>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p:scale>
          <a:sx n="125" d="100"/>
          <a:sy n="125" d="100"/>
        </p:scale>
        <p:origin x="-254" y="139"/>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Hier</a:t>
            </a:r>
            <a:r>
              <a:rPr lang="en-US" dirty="0" smtClean="0"/>
              <a:t> </a:t>
            </a:r>
            <a:r>
              <a:rPr lang="en-US" dirty="0" err="1" smtClean="0"/>
              <a:t>klicken</a:t>
            </a:r>
            <a:r>
              <a:rPr lang="en-US" dirty="0" smtClean="0"/>
              <a:t>, um Master-</a:t>
            </a:r>
            <a:r>
              <a:rPr lang="en-US" dirty="0" err="1" smtClean="0"/>
              <a:t>Textformat</a:t>
            </a:r>
            <a:r>
              <a:rPr lang="en-US" dirty="0" smtClean="0"/>
              <a:t> </a:t>
            </a:r>
            <a:r>
              <a:rPr lang="en-US" dirty="0" err="1" smtClean="0"/>
              <a:t>zu</a:t>
            </a:r>
            <a:r>
              <a:rPr lang="en-US" dirty="0" smtClean="0"/>
              <a:t> </a:t>
            </a:r>
            <a:r>
              <a:rPr lang="en-US" dirty="0" err="1" smtClean="0"/>
              <a:t>bearbeiten</a:t>
            </a:r>
            <a:r>
              <a:rPr lang="en-US" dirty="0" smtClean="0"/>
              <a:t>.</a:t>
            </a:r>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411654" name="Text Box 6"/>
          <p:cNvSpPr txBox="1">
            <a:spLocks noChangeArrowheads="1"/>
          </p:cNvSpPr>
          <p:nvPr userDrawn="1"/>
        </p:nvSpPr>
        <p:spPr bwMode="auto">
          <a:xfrm>
            <a:off x="1146752" y="4763020"/>
            <a:ext cx="6822628" cy="276999"/>
          </a:xfrm>
          <a:prstGeom prst="rect">
            <a:avLst/>
          </a:prstGeom>
          <a:noFill/>
          <a:ln w="9525">
            <a:noFill/>
            <a:miter lim="800000"/>
            <a:headEnd/>
            <a:tailEnd/>
          </a:ln>
          <a:effectLst/>
        </p:spPr>
        <p:txBody>
          <a:bodyPr wrap="square">
            <a:spAutoFit/>
          </a:bodyPr>
          <a:lstStyle/>
          <a:p>
            <a:pPr algn="ctr"/>
            <a:r>
              <a:rPr lang="ru-RU" sz="1200" b="1" dirty="0" smtClean="0">
                <a:solidFill>
                  <a:srgbClr val="000099"/>
                </a:solidFill>
                <a:effectLst>
                  <a:outerShdw blurRad="38100" dist="38100" dir="2700000" algn="tl">
                    <a:srgbClr val="C0C0C0"/>
                  </a:outerShdw>
                </a:effectLst>
              </a:rPr>
              <a:t>Язык </a:t>
            </a:r>
            <a:r>
              <a:rPr lang="en-US" sz="1200" b="1" dirty="0" err="1" smtClean="0">
                <a:solidFill>
                  <a:srgbClr val="000099"/>
                </a:solidFill>
                <a:effectLst>
                  <a:outerShdw blurRad="38100" dist="38100" dir="2700000" algn="tl">
                    <a:srgbClr val="C0C0C0"/>
                  </a:outerShdw>
                </a:effectLst>
              </a:rPr>
              <a:t>XPointer</a:t>
            </a:r>
            <a:endParaRPr lang="en-US" sz="1200" b="1" dirty="0" smtClean="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smtClean="0">
                <a:solidFill>
                  <a:srgbClr val="C00000"/>
                </a:solidFill>
              </a:rPr>
              <a:t>  / </a:t>
            </a:r>
            <a:r>
              <a:rPr lang="ru-RU" sz="1400" b="1" i="1" baseline="0" dirty="0" smtClean="0">
                <a:solidFill>
                  <a:srgbClr val="C00000"/>
                </a:solidFill>
              </a:rPr>
              <a:t>7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Кубанский</a:t>
            </a:r>
            <a:r>
              <a:rPr lang="ru-RU" sz="1400" b="1" baseline="0" dirty="0" smtClean="0">
                <a:solidFill>
                  <a:srgbClr val="000099"/>
                </a:solidFill>
              </a:rPr>
              <a:t> государственный университет</a:t>
            </a:r>
            <a:endParaRPr lang="ru-RU" sz="1400" b="1" dirty="0" smtClean="0">
              <a:solidFill>
                <a:srgbClr val="000099"/>
              </a:solidFill>
            </a:endParaRPr>
          </a:p>
          <a:p>
            <a:pPr algn="ctr" eaLnBrk="0" hangingPunct="0"/>
            <a:r>
              <a:rPr lang="ru-RU" sz="1400" b="1" dirty="0" smtClean="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Факультет компьютерных</a:t>
            </a:r>
            <a:r>
              <a:rPr lang="ru-RU" sz="1400" b="1" baseline="0" dirty="0" smtClean="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smtClean="0">
                <a:solidFill>
                  <a:srgbClr val="000099"/>
                </a:solidFill>
                <a:effectLst>
                  <a:outerShdw blurRad="38100" dist="38100" dir="2700000" algn="tl">
                    <a:srgbClr val="C0C0C0"/>
                  </a:outerShdw>
                </a:effectLst>
              </a:rPr>
              <a:t>Лабораторная работа </a:t>
            </a:r>
            <a:r>
              <a:rPr lang="en-US" sz="2000" b="1" dirty="0">
                <a:solidFill>
                  <a:srgbClr val="000099"/>
                </a:solidFill>
                <a:effectLst>
                  <a:outerShdw blurRad="38100" dist="38100" dir="2700000" algn="tl">
                    <a:srgbClr val="C0C0C0"/>
                  </a:outerShdw>
                </a:effectLst>
              </a:rPr>
              <a:t>8</a:t>
            </a:r>
            <a:r>
              <a:rPr lang="en-US" sz="2000" b="1" dirty="0" smtClean="0">
                <a:solidFill>
                  <a:srgbClr val="000099"/>
                </a:solidFill>
                <a:effectLst>
                  <a:outerShdw blurRad="38100" dist="38100" dir="2700000" algn="tl">
                    <a:srgbClr val="C0C0C0"/>
                  </a:outerShdw>
                </a:effectLst>
              </a:rPr>
              <a:t>. </a:t>
            </a:r>
            <a:r>
              <a:rPr lang="ru-RU" sz="2000" b="1" dirty="0" smtClean="0">
                <a:solidFill>
                  <a:srgbClr val="000099"/>
                </a:solidFill>
                <a:effectLst>
                  <a:outerShdw blurRad="38100" dist="38100" dir="2700000" algn="tl">
                    <a:srgbClr val="C0C0C0"/>
                  </a:outerShdw>
                </a:effectLst>
              </a:rPr>
              <a:t>Язык </a:t>
            </a:r>
            <a:r>
              <a:rPr lang="en-US" sz="2000" b="1" dirty="0" err="1" smtClean="0">
                <a:solidFill>
                  <a:srgbClr val="000099"/>
                </a:solidFill>
                <a:effectLst>
                  <a:outerShdw blurRad="38100" dist="38100" dir="2700000" algn="tl">
                    <a:srgbClr val="C0C0C0"/>
                  </a:outerShdw>
                </a:effectLst>
              </a:rPr>
              <a:t>XPointer</a:t>
            </a:r>
            <a:endParaRPr lang="en-US" sz="2000" b="1" dirty="0" smtClean="0">
              <a:solidFill>
                <a:srgbClr val="000099"/>
              </a:solidFill>
              <a:effectLst>
                <a:outerShdw blurRad="38100" dist="38100" dir="2700000" algn="tl">
                  <a:srgbClr val="C0C0C0"/>
                </a:outerShdw>
              </a:effectLst>
            </a:endParaRPr>
          </a:p>
          <a:p>
            <a:pPr algn="ctr"/>
            <a:endParaRPr lang="ru-RU" sz="2000" b="1" dirty="0" smtClean="0">
              <a:solidFill>
                <a:srgbClr val="000099"/>
              </a:solidFill>
              <a:effectLst>
                <a:outerShdw blurRad="38100" dist="38100" dir="2700000" algn="tl">
                  <a:srgbClr val="C0C0C0"/>
                </a:outerShdw>
              </a:effectLst>
            </a:endParaRPr>
          </a:p>
          <a:p>
            <a:pPr algn="ctr"/>
            <a:r>
              <a:rPr lang="ru-RU" sz="2000" b="1" dirty="0" smtClean="0">
                <a:solidFill>
                  <a:srgbClr val="000099"/>
                </a:solidFill>
                <a:effectLst>
                  <a:outerShdw blurRad="38100" dist="38100" dir="2700000" algn="tl">
                    <a:srgbClr val="C0C0C0"/>
                  </a:outerShdw>
                </a:effectLst>
              </a:rPr>
              <a:t>Евдокимов </a:t>
            </a:r>
            <a:r>
              <a:rPr lang="ru-RU" sz="2000" b="1" dirty="0">
                <a:solidFill>
                  <a:srgbClr val="000099"/>
                </a:solidFill>
                <a:effectLst>
                  <a:outerShdw blurRad="38100" dist="38100" dir="2700000" algn="tl">
                    <a:srgbClr val="C0C0C0"/>
                  </a:outerShdw>
                </a:effectLst>
              </a:rPr>
              <a:t>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a:t>
            </a:r>
            <a:r>
              <a:rPr lang="ru-RU" b="1" dirty="0" smtClean="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C0C0C0"/>
                  </a:outerShdw>
                </a:effectLst>
              </a:rPr>
              <a:t>Прикладная математика и информатика</a:t>
            </a:r>
            <a:endParaRPr lang="ru-RU" b="1" dirty="0" smtClean="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smtClean="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Язык </a:t>
            </a:r>
            <a:r>
              <a:rPr lang="en-US" sz="2000" b="1" dirty="0" err="1">
                <a:solidFill>
                  <a:srgbClr val="000099"/>
                </a:solidFill>
              </a:rPr>
              <a:t>XPointer</a:t>
            </a:r>
            <a:endParaRPr lang="ru-RU" sz="2000" b="1" dirty="0">
              <a:solidFill>
                <a:srgbClr val="000099"/>
              </a:solidFill>
            </a:endParaRPr>
          </a:p>
        </p:txBody>
      </p:sp>
      <p:sp>
        <p:nvSpPr>
          <p:cNvPr id="8" name="Прямоугольник 7"/>
          <p:cNvSpPr/>
          <p:nvPr/>
        </p:nvSpPr>
        <p:spPr>
          <a:xfrm>
            <a:off x="0" y="461651"/>
            <a:ext cx="9144000" cy="2751522"/>
          </a:xfrm>
          <a:prstGeom prst="rect">
            <a:avLst/>
          </a:prstGeom>
        </p:spPr>
        <p:txBody>
          <a:bodyPr wrap="square">
            <a:spAutoFit/>
          </a:bodyPr>
          <a:lstStyle/>
          <a:p>
            <a:pPr algn="just">
              <a:lnSpc>
                <a:spcPct val="90000"/>
              </a:lnSpc>
            </a:pPr>
            <a:r>
              <a:rPr lang="ru-RU" sz="1200" b="1" dirty="0" err="1">
                <a:solidFill>
                  <a:srgbClr val="C00000"/>
                </a:solidFill>
              </a:rPr>
              <a:t>XPointer</a:t>
            </a:r>
            <a:r>
              <a:rPr lang="ru-RU" sz="1200" dirty="0">
                <a:solidFill>
                  <a:srgbClr val="C00000"/>
                </a:solidFill>
              </a:rPr>
              <a:t> </a:t>
            </a:r>
            <a:r>
              <a:rPr lang="ru-RU" sz="1200" dirty="0">
                <a:solidFill>
                  <a:srgbClr val="000099"/>
                </a:solidFill>
              </a:rPr>
              <a:t>(XML </a:t>
            </a:r>
            <a:r>
              <a:rPr lang="ru-RU" sz="1200" dirty="0" err="1">
                <a:solidFill>
                  <a:srgbClr val="000099"/>
                </a:solidFill>
              </a:rPr>
              <a:t>Pointer</a:t>
            </a:r>
            <a:r>
              <a:rPr lang="ru-RU" sz="1200" dirty="0">
                <a:solidFill>
                  <a:srgbClr val="000099"/>
                </a:solidFill>
              </a:rPr>
              <a:t> </a:t>
            </a:r>
            <a:r>
              <a:rPr lang="ru-RU" sz="1200" dirty="0" err="1">
                <a:solidFill>
                  <a:srgbClr val="000099"/>
                </a:solidFill>
              </a:rPr>
              <a:t>Language</a:t>
            </a:r>
            <a:r>
              <a:rPr lang="ru-RU" sz="1200" dirty="0" smtClean="0">
                <a:solidFill>
                  <a:srgbClr val="000099"/>
                </a:solidFill>
              </a:rPr>
              <a:t>) является </a:t>
            </a:r>
            <a:r>
              <a:rPr lang="ru-RU" sz="1200" dirty="0">
                <a:solidFill>
                  <a:srgbClr val="000099"/>
                </a:solidFill>
              </a:rPr>
              <a:t>особым языком, описывающим местонахождение тех или иных ресурсов. С одной стороны, у нас уже есть механизм, который позволяет описывать местонахождение ресурсов. Мы называем его URL. Зачем понадобилась его модификация?</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Выражения языка </a:t>
            </a:r>
            <a:r>
              <a:rPr lang="ru-RU" sz="1200" dirty="0" err="1">
                <a:solidFill>
                  <a:srgbClr val="000099"/>
                </a:solidFill>
              </a:rPr>
              <a:t>XPointer</a:t>
            </a:r>
            <a:r>
              <a:rPr lang="ru-RU" sz="1200" dirty="0">
                <a:solidFill>
                  <a:srgbClr val="000099"/>
                </a:solidFill>
              </a:rPr>
              <a:t> позволяют создавать так называемые URI (</a:t>
            </a:r>
            <a:r>
              <a:rPr lang="ru-RU" sz="1200" dirty="0" err="1">
                <a:solidFill>
                  <a:srgbClr val="000099"/>
                </a:solidFill>
              </a:rPr>
              <a:t>Universal</a:t>
            </a:r>
            <a:r>
              <a:rPr lang="ru-RU" sz="1200" dirty="0">
                <a:solidFill>
                  <a:srgbClr val="000099"/>
                </a:solidFill>
              </a:rPr>
              <a:t> </a:t>
            </a:r>
            <a:r>
              <a:rPr lang="ru-RU" sz="1200" dirty="0" err="1">
                <a:solidFill>
                  <a:srgbClr val="000099"/>
                </a:solidFill>
              </a:rPr>
              <a:t>Resource</a:t>
            </a:r>
            <a:r>
              <a:rPr lang="ru-RU" sz="1200" dirty="0">
                <a:solidFill>
                  <a:srgbClr val="000099"/>
                </a:solidFill>
              </a:rPr>
              <a:t> </a:t>
            </a:r>
            <a:r>
              <a:rPr lang="ru-RU" sz="1200" dirty="0" err="1">
                <a:solidFill>
                  <a:srgbClr val="000099"/>
                </a:solidFill>
              </a:rPr>
              <a:t>Identifier</a:t>
            </a:r>
            <a:r>
              <a:rPr lang="ru-RU" sz="1200" dirty="0">
                <a:solidFill>
                  <a:srgbClr val="000099"/>
                </a:solidFill>
              </a:rPr>
              <a:t>), которые являются некими надстройками над URL. В связи с тем, что HTML не производит контроля целостности ссылок, мы вынуждены раз за разом натыкаться на оборванные гиперссылки, ведущие в никуда. Со ссылками, адресованными по технологии </a:t>
            </a:r>
            <a:r>
              <a:rPr lang="ru-RU" sz="1200" dirty="0" err="1">
                <a:solidFill>
                  <a:srgbClr val="000099"/>
                </a:solidFill>
              </a:rPr>
              <a:t>XPointer</a:t>
            </a:r>
            <a:r>
              <a:rPr lang="ru-RU" sz="1200" dirty="0">
                <a:solidFill>
                  <a:srgbClr val="000099"/>
                </a:solidFill>
              </a:rPr>
              <a:t>, подобная ситуация будет встречаться намного реже. Язык </a:t>
            </a:r>
            <a:r>
              <a:rPr lang="ru-RU" sz="1200" dirty="0" err="1">
                <a:solidFill>
                  <a:srgbClr val="000099"/>
                </a:solidFill>
              </a:rPr>
              <a:t>XPointer</a:t>
            </a:r>
            <a:r>
              <a:rPr lang="ru-RU" sz="1200" dirty="0">
                <a:solidFill>
                  <a:srgbClr val="000099"/>
                </a:solidFill>
              </a:rPr>
              <a:t> позволяет не только адресовать внешние документы, но и максимально точно описывать местонахождение отдельных частей внутри какого-либо документа путем создания некоей иерархической структуры. При этом можно создавать ссылки не только на какие-либо поименованные закладки, как в HTML, но и на некое содержание. Например, мы можем указать ссылку на конкретное слово, экземпляр элемента или значение атрибута в XML-документе.</a:t>
            </a:r>
          </a:p>
          <a:p>
            <a:pPr algn="just">
              <a:lnSpc>
                <a:spcPct val="90000"/>
              </a:lnSpc>
            </a:pPr>
            <a:endParaRPr lang="ru-RU" sz="1200" dirty="0">
              <a:solidFill>
                <a:srgbClr val="000099"/>
              </a:solidFill>
            </a:endParaRPr>
          </a:p>
          <a:p>
            <a:pPr algn="just">
              <a:lnSpc>
                <a:spcPct val="90000"/>
              </a:lnSpc>
            </a:pPr>
            <a:r>
              <a:rPr lang="ru-RU" sz="1200" dirty="0" err="1">
                <a:solidFill>
                  <a:srgbClr val="000099"/>
                </a:solidFill>
              </a:rPr>
              <a:t>XPointer</a:t>
            </a:r>
            <a:r>
              <a:rPr lang="ru-RU" sz="1200" dirty="0">
                <a:solidFill>
                  <a:srgbClr val="000099"/>
                </a:solidFill>
              </a:rPr>
              <a:t> является надстройкой над языком </a:t>
            </a:r>
            <a:r>
              <a:rPr lang="ru-RU" sz="1200" dirty="0" err="1">
                <a:solidFill>
                  <a:srgbClr val="000099"/>
                </a:solidFill>
              </a:rPr>
              <a:t>XPath</a:t>
            </a:r>
            <a:r>
              <a:rPr lang="ru-RU" sz="1200" dirty="0">
                <a:solidFill>
                  <a:srgbClr val="000099"/>
                </a:solidFill>
              </a:rPr>
              <a:t>. В отличие от него </a:t>
            </a:r>
            <a:r>
              <a:rPr lang="ru-RU" sz="1200" dirty="0" err="1">
                <a:solidFill>
                  <a:srgbClr val="000099"/>
                </a:solidFill>
              </a:rPr>
              <a:t>XPointer</a:t>
            </a:r>
            <a:r>
              <a:rPr lang="ru-RU" sz="1200" dirty="0">
                <a:solidFill>
                  <a:srgbClr val="000099"/>
                </a:solidFill>
              </a:rPr>
              <a:t> позволяет еще адресовать отдельные экземпляры элементов и целые разделы, умеет обрабатывать текстовые строки и устанавливать точку перехода в зависимости от результата анализа текстовой строки, использовать идентификаторы URI без ограничений в XML-документе.</a:t>
            </a:r>
            <a:endParaRPr lang="ru-RU" sz="1200" b="1" dirty="0">
              <a:solidFill>
                <a:srgbClr val="000099"/>
              </a:solidFill>
            </a:endParaRPr>
          </a:p>
        </p:txBody>
      </p:sp>
    </p:spTree>
    <p:extLst>
      <p:ext uri="{BB962C8B-B14F-4D97-AF65-F5344CB8AC3E}">
        <p14:creationId xmlns:p14="http://schemas.microsoft.com/office/powerpoint/2010/main" val="35736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Сравнение с </a:t>
            </a:r>
            <a:r>
              <a:rPr lang="en-US" sz="2000" b="1" dirty="0" smtClean="0">
                <a:solidFill>
                  <a:srgbClr val="000099"/>
                </a:solidFill>
              </a:rPr>
              <a:t>html</a:t>
            </a:r>
            <a:endParaRPr lang="ru-RU" sz="2000" b="1" dirty="0">
              <a:solidFill>
                <a:srgbClr val="000099"/>
              </a:solidFill>
            </a:endParaRPr>
          </a:p>
        </p:txBody>
      </p:sp>
      <p:sp>
        <p:nvSpPr>
          <p:cNvPr id="8" name="Прямоугольник 7"/>
          <p:cNvSpPr/>
          <p:nvPr/>
        </p:nvSpPr>
        <p:spPr>
          <a:xfrm>
            <a:off x="0" y="461651"/>
            <a:ext cx="9144000" cy="4081117"/>
          </a:xfrm>
          <a:prstGeom prst="rect">
            <a:avLst/>
          </a:prstGeom>
        </p:spPr>
        <p:txBody>
          <a:bodyPr wrap="square">
            <a:spAutoFit/>
          </a:bodyPr>
          <a:lstStyle/>
          <a:p>
            <a:pPr algn="just">
              <a:lnSpc>
                <a:spcPct val="90000"/>
              </a:lnSpc>
            </a:pPr>
            <a:r>
              <a:rPr lang="ru-RU" sz="1200" dirty="0">
                <a:solidFill>
                  <a:srgbClr val="000099"/>
                </a:solidFill>
              </a:rPr>
              <a:t>Язык </a:t>
            </a:r>
            <a:r>
              <a:rPr lang="ru-RU" sz="1200" dirty="0" err="1">
                <a:solidFill>
                  <a:srgbClr val="000099"/>
                </a:solidFill>
              </a:rPr>
              <a:t>XLink</a:t>
            </a:r>
            <a:r>
              <a:rPr lang="ru-RU" sz="1200" dirty="0">
                <a:solidFill>
                  <a:srgbClr val="000099"/>
                </a:solidFill>
              </a:rPr>
              <a:t> позволяет организовать только внешние ссылки на информационный ресурс. Они не могут сослаться на определенное место удаленного документа или на какое-то произвольное место того документа, в котором они записаны. Такие ссылки могут быть полезны, поскольку очень часто в документах нужно организовать ссылку на определенное место того же самого документа, скажем, при создании оглавления, предметного указателя, глоссария</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В языке HTML &lt;а&gt;. В нем атрибутом </a:t>
            </a:r>
            <a:r>
              <a:rPr lang="ru-RU" sz="1200" dirty="0" err="1">
                <a:solidFill>
                  <a:srgbClr val="000099"/>
                </a:solidFill>
              </a:rPr>
              <a:t>href</a:t>
            </a:r>
            <a:r>
              <a:rPr lang="ru-RU" sz="1200" dirty="0">
                <a:solidFill>
                  <a:srgbClr val="000099"/>
                </a:solidFill>
              </a:rPr>
              <a:t> указывается метка того места документа, на которое мы хотим перейти. Перед меткой ставится символ "решетка" </a:t>
            </a:r>
            <a:r>
              <a:rPr lang="ru-RU" sz="1200" dirty="0" smtClean="0">
                <a:solidFill>
                  <a:srgbClr val="000099"/>
                </a:solidFill>
              </a:rPr>
              <a:t>#.</a:t>
            </a:r>
            <a:endParaRPr lang="ru-RU" sz="1200" dirty="0">
              <a:solidFill>
                <a:srgbClr val="000099"/>
              </a:solidFill>
            </a:endParaRP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Например</a:t>
            </a:r>
            <a:r>
              <a:rPr lang="ru-RU" sz="1200" dirty="0">
                <a:solidFill>
                  <a:srgbClr val="000099"/>
                </a:solidFill>
              </a:rPr>
              <a:t>:</a:t>
            </a:r>
          </a:p>
          <a:p>
            <a:pPr algn="just">
              <a:lnSpc>
                <a:spcPct val="90000"/>
              </a:lnSpc>
            </a:pPr>
            <a:r>
              <a:rPr lang="ru-RU" sz="1200" dirty="0">
                <a:solidFill>
                  <a:srgbClr val="000099"/>
                </a:solidFill>
              </a:rPr>
              <a:t>&lt;a </a:t>
            </a:r>
            <a:r>
              <a:rPr lang="ru-RU" sz="1200" dirty="0" err="1">
                <a:solidFill>
                  <a:srgbClr val="000099"/>
                </a:solidFill>
              </a:rPr>
              <a:t>href</a:t>
            </a:r>
            <a:r>
              <a:rPr lang="ru-RU" sz="1200" dirty="0">
                <a:solidFill>
                  <a:srgbClr val="000099"/>
                </a:solidFill>
              </a:rPr>
              <a:t>="#ref0012"&gt; Пункт оглавления &lt;/a&gt;</a:t>
            </a:r>
          </a:p>
          <a:p>
            <a:pPr algn="just">
              <a:lnSpc>
                <a:spcPct val="90000"/>
              </a:lnSpc>
            </a:pPr>
            <a:r>
              <a:rPr lang="ru-RU" sz="1200" dirty="0">
                <a:solidFill>
                  <a:srgbClr val="000099"/>
                </a:solidFill>
              </a:rPr>
              <a:t>В том месте документа, на которое мы хотим перейти, записывается тег &lt;а&gt; с атрибутом </a:t>
            </a:r>
            <a:r>
              <a:rPr lang="ru-RU" sz="1200" dirty="0" err="1">
                <a:solidFill>
                  <a:srgbClr val="000099"/>
                </a:solidFill>
              </a:rPr>
              <a:t>name</a:t>
            </a:r>
            <a:r>
              <a:rPr lang="ru-RU" sz="1200" dirty="0">
                <a:solidFill>
                  <a:srgbClr val="000099"/>
                </a:solidFill>
              </a:rPr>
              <a:t> и той же меткой</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&lt;a </a:t>
            </a:r>
            <a:r>
              <a:rPr lang="ru-RU" sz="1200" dirty="0" err="1">
                <a:solidFill>
                  <a:srgbClr val="000099"/>
                </a:solidFill>
              </a:rPr>
              <a:t>name</a:t>
            </a:r>
            <a:r>
              <a:rPr lang="ru-RU" sz="1200" dirty="0">
                <a:solidFill>
                  <a:srgbClr val="000099"/>
                </a:solidFill>
              </a:rPr>
              <a:t>="ref0012"&gt;&lt;/a&gt;</a:t>
            </a: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Подобную </a:t>
            </a:r>
            <a:r>
              <a:rPr lang="ru-RU" sz="1200" dirty="0">
                <a:solidFill>
                  <a:srgbClr val="000099"/>
                </a:solidFill>
              </a:rPr>
              <a:t>метку можно записать в удаленном документе, допустим, в файле remfile.html, и ссылаться на нее следующим образом</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&lt;a </a:t>
            </a:r>
            <a:r>
              <a:rPr lang="ru-RU" sz="1200" dirty="0" err="1">
                <a:solidFill>
                  <a:srgbClr val="000099"/>
                </a:solidFill>
              </a:rPr>
              <a:t>href</a:t>
            </a:r>
            <a:r>
              <a:rPr lang="ru-RU" sz="1200" dirty="0">
                <a:solidFill>
                  <a:srgbClr val="000099"/>
                </a:solidFill>
              </a:rPr>
              <a:t>="http://some.com/pub/remfile.html#ref0012"&gt; Пункт оглавления &lt;/а&gt;</a:t>
            </a:r>
          </a:p>
          <a:p>
            <a:pPr algn="just">
              <a:lnSpc>
                <a:spcPct val="90000"/>
              </a:lnSpc>
            </a:pPr>
            <a:r>
              <a:rPr lang="ru-RU" sz="1200" dirty="0">
                <a:solidFill>
                  <a:srgbClr val="000099"/>
                </a:solidFill>
              </a:rPr>
              <a:t>Браузер загрузит документ remfile.html и покажет ту его часть, в которой записан элемент</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&lt;a </a:t>
            </a:r>
            <a:r>
              <a:rPr lang="ru-RU" sz="1200" dirty="0" err="1">
                <a:solidFill>
                  <a:srgbClr val="000099"/>
                </a:solidFill>
              </a:rPr>
              <a:t>name</a:t>
            </a:r>
            <a:r>
              <a:rPr lang="ru-RU" sz="1200" dirty="0">
                <a:solidFill>
                  <a:srgbClr val="000099"/>
                </a:solidFill>
              </a:rPr>
              <a:t>="ref0012"&gt;&lt;/a&gt;</a:t>
            </a: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Аналогичная </a:t>
            </a:r>
            <a:r>
              <a:rPr lang="ru-RU" sz="1200" dirty="0">
                <a:solidFill>
                  <a:srgbClr val="000099"/>
                </a:solidFill>
              </a:rPr>
              <a:t>конструкция, разумеется, есть и в XML. По правилам XML метки создаются с помощью атрибутов типа ID, которые можно объявить в любом элементе</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Ссылки на помеченные элементы указываются атрибутами типа IDREF или IDREFS, которые тоже можно объявить в любом элементе. Проверяющий анализатор, просматривая документ XML, следит за соответствием меток и ссылок на них, отмечая как ошибку ссылку на несуществующую метку. Знак решетки # в ссылках записывать не нужно, сам тип IDREF показывает, что значение атрибута - ссылка.</a:t>
            </a:r>
            <a:endParaRPr lang="en-US" sz="1200" b="1" dirty="0">
              <a:solidFill>
                <a:srgbClr val="000099"/>
              </a:solidFill>
            </a:endParaRPr>
          </a:p>
        </p:txBody>
      </p:sp>
    </p:spTree>
    <p:extLst>
      <p:ext uri="{BB962C8B-B14F-4D97-AF65-F5344CB8AC3E}">
        <p14:creationId xmlns:p14="http://schemas.microsoft.com/office/powerpoint/2010/main" val="3389192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Простые указатели</a:t>
            </a:r>
            <a:endParaRPr lang="ru-RU" sz="2000" b="1" dirty="0">
              <a:solidFill>
                <a:srgbClr val="000099"/>
              </a:solidFill>
            </a:endParaRPr>
          </a:p>
        </p:txBody>
      </p:sp>
      <p:sp>
        <p:nvSpPr>
          <p:cNvPr id="8" name="Прямоугольник 7"/>
          <p:cNvSpPr/>
          <p:nvPr/>
        </p:nvSpPr>
        <p:spPr>
          <a:xfrm>
            <a:off x="0" y="461651"/>
            <a:ext cx="9144000" cy="4191917"/>
          </a:xfrm>
          <a:prstGeom prst="rect">
            <a:avLst/>
          </a:prstGeom>
        </p:spPr>
        <p:txBody>
          <a:bodyPr wrap="square">
            <a:spAutoFit/>
          </a:bodyPr>
          <a:lstStyle/>
          <a:p>
            <a:pPr algn="just">
              <a:lnSpc>
                <a:spcPct val="90000"/>
              </a:lnSpc>
            </a:pPr>
            <a:r>
              <a:rPr lang="ru-RU" sz="1200" dirty="0">
                <a:solidFill>
                  <a:srgbClr val="000099"/>
                </a:solidFill>
              </a:rPr>
              <a:t>Следуя духу XML, консорциум W3C создал для записи таких уточненных ссылок и меток язык </a:t>
            </a:r>
            <a:r>
              <a:rPr lang="ru-RU" sz="1200" dirty="0" err="1">
                <a:solidFill>
                  <a:srgbClr val="000099"/>
                </a:solidFill>
              </a:rPr>
              <a:t>XPointer</a:t>
            </a:r>
            <a:r>
              <a:rPr lang="ru-RU" sz="1200" dirty="0">
                <a:solidFill>
                  <a:srgbClr val="000099"/>
                </a:solidFill>
              </a:rPr>
              <a:t>. Общую структуру языка описывает рекомендация "</a:t>
            </a:r>
            <a:r>
              <a:rPr lang="ru-RU" sz="1200" dirty="0" err="1">
                <a:solidFill>
                  <a:srgbClr val="000099"/>
                </a:solidFill>
              </a:rPr>
              <a:t>XPointer</a:t>
            </a:r>
            <a:r>
              <a:rPr lang="ru-RU" sz="1200" dirty="0">
                <a:solidFill>
                  <a:srgbClr val="000099"/>
                </a:solidFill>
              </a:rPr>
              <a:t> </a:t>
            </a:r>
            <a:r>
              <a:rPr lang="ru-RU" sz="1200" dirty="0" err="1">
                <a:solidFill>
                  <a:srgbClr val="000099"/>
                </a:solidFill>
              </a:rPr>
              <a:t>Framework</a:t>
            </a:r>
            <a:r>
              <a:rPr lang="ru-RU" sz="1200" dirty="0" smtClean="0">
                <a:solidFill>
                  <a:srgbClr val="000099"/>
                </a:solidFill>
              </a:rPr>
              <a:t>".</a:t>
            </a:r>
            <a:r>
              <a:rPr lang="en-US" sz="1200" dirty="0" smtClean="0">
                <a:solidFill>
                  <a:srgbClr val="000099"/>
                </a:solidFill>
              </a:rPr>
              <a:t> </a:t>
            </a:r>
            <a:r>
              <a:rPr lang="ru-RU" sz="1200" dirty="0" err="1" smtClean="0">
                <a:solidFill>
                  <a:srgbClr val="000099"/>
                </a:solidFill>
              </a:rPr>
              <a:t>XPointer</a:t>
            </a:r>
            <a:r>
              <a:rPr lang="ru-RU" sz="1200" dirty="0" smtClean="0">
                <a:solidFill>
                  <a:srgbClr val="000099"/>
                </a:solidFill>
              </a:rPr>
              <a:t> </a:t>
            </a:r>
            <a:r>
              <a:rPr lang="ru-RU" sz="1200" dirty="0">
                <a:solidFill>
                  <a:srgbClr val="000099"/>
                </a:solidFill>
              </a:rPr>
              <a:t>не является реализацией XML. Он не определяет никакие типы данных и не объявляет элементы и атрибуты. Он задает только правила записи меток и обращения к ним с помощью ссылок языка </a:t>
            </a:r>
            <a:r>
              <a:rPr lang="ru-RU" sz="1200" dirty="0" err="1" smtClean="0">
                <a:solidFill>
                  <a:srgbClr val="000099"/>
                </a:solidFill>
              </a:rPr>
              <a:t>XLink</a:t>
            </a:r>
            <a:r>
              <a:rPr lang="ru-RU" sz="1200" dirty="0" smtClean="0">
                <a:solidFill>
                  <a:srgbClr val="000099"/>
                </a:solidFill>
              </a:rPr>
              <a:t>.</a:t>
            </a:r>
            <a:r>
              <a:rPr lang="en-US" sz="1200" dirty="0" smtClean="0">
                <a:solidFill>
                  <a:srgbClr val="000099"/>
                </a:solidFill>
              </a:rPr>
              <a:t> </a:t>
            </a:r>
            <a:r>
              <a:rPr lang="ru-RU" sz="1200" dirty="0" smtClean="0">
                <a:solidFill>
                  <a:srgbClr val="000099"/>
                </a:solidFill>
              </a:rPr>
              <a:t>На </a:t>
            </a:r>
            <a:r>
              <a:rPr lang="ru-RU" sz="1200" dirty="0">
                <a:solidFill>
                  <a:srgbClr val="000099"/>
                </a:solidFill>
              </a:rPr>
              <a:t>языке </a:t>
            </a:r>
            <a:r>
              <a:rPr lang="ru-RU" sz="1200" dirty="0" err="1">
                <a:solidFill>
                  <a:srgbClr val="000099"/>
                </a:solidFill>
              </a:rPr>
              <a:t>XPointer</a:t>
            </a:r>
            <a:r>
              <a:rPr lang="ru-RU" sz="1200" dirty="0">
                <a:solidFill>
                  <a:srgbClr val="000099"/>
                </a:solidFill>
              </a:rPr>
              <a:t> метки называются указателями. </a:t>
            </a:r>
            <a:r>
              <a:rPr lang="ru-RU" sz="1200" dirty="0" err="1">
                <a:solidFill>
                  <a:srgbClr val="000099"/>
                </a:solidFill>
              </a:rPr>
              <a:t>XPointer</a:t>
            </a:r>
            <a:r>
              <a:rPr lang="ru-RU" sz="1200" dirty="0">
                <a:solidFill>
                  <a:srgbClr val="000099"/>
                </a:solidFill>
              </a:rPr>
              <a:t> определяет два вида указателей: </a:t>
            </a:r>
            <a:r>
              <a:rPr lang="ru-RU" sz="1200" b="1" dirty="0">
                <a:solidFill>
                  <a:srgbClr val="000099"/>
                </a:solidFill>
              </a:rPr>
              <a:t>простые указатели и указатели, основанные на схеме</a:t>
            </a:r>
            <a:r>
              <a:rPr lang="ru-RU" sz="1200" dirty="0">
                <a:solidFill>
                  <a:srgbClr val="000099"/>
                </a:solidFill>
              </a:rPr>
              <a:t>. Рассмотрим подробнее каждый из этих видов</a:t>
            </a:r>
            <a:r>
              <a:rPr lang="ru-RU" sz="1200" dirty="0" smtClean="0">
                <a:solidFill>
                  <a:srgbClr val="000099"/>
                </a:solidFill>
              </a:rPr>
              <a:t>.</a:t>
            </a:r>
            <a:endParaRPr lang="en-US" sz="1200" dirty="0" smtClean="0">
              <a:solidFill>
                <a:srgbClr val="000099"/>
              </a:solidFill>
            </a:endParaRPr>
          </a:p>
          <a:p>
            <a:pPr algn="just">
              <a:lnSpc>
                <a:spcPct val="90000"/>
              </a:lnSpc>
            </a:pPr>
            <a:r>
              <a:rPr lang="ru-RU" sz="1200" b="1" dirty="0">
                <a:solidFill>
                  <a:srgbClr val="C00000"/>
                </a:solidFill>
              </a:rPr>
              <a:t>Простые указатели</a:t>
            </a:r>
          </a:p>
          <a:p>
            <a:pPr algn="just">
              <a:lnSpc>
                <a:spcPct val="90000"/>
              </a:lnSpc>
            </a:pPr>
            <a:r>
              <a:rPr lang="ru-RU" sz="1200" dirty="0">
                <a:solidFill>
                  <a:srgbClr val="000099"/>
                </a:solidFill>
              </a:rPr>
              <a:t>Простой указатель представляет собой имя типа </a:t>
            </a:r>
            <a:r>
              <a:rPr lang="ru-RU" sz="1200" dirty="0" err="1">
                <a:solidFill>
                  <a:srgbClr val="000099"/>
                </a:solidFill>
              </a:rPr>
              <a:t>NCName</a:t>
            </a:r>
            <a:r>
              <a:rPr lang="ru-RU" sz="1200" dirty="0">
                <a:solidFill>
                  <a:srgbClr val="000099"/>
                </a:solidFill>
              </a:rPr>
              <a:t> языка XSD, состоящее из букв, цифр, точек, дефисов и знаков подчеркивания. Имя должно начинаться с буквы. Как обычно в XML, указатель вписывается в любом атрибуте-идентификаторе типа ID, который может содержаться в любом элементе документа XML. Например</a:t>
            </a:r>
            <a:r>
              <a:rPr lang="ru-RU" sz="1200" dirty="0" smtClean="0">
                <a:solidFill>
                  <a:srgbClr val="000099"/>
                </a:solidFill>
              </a:rPr>
              <a:t>:</a:t>
            </a:r>
          </a:p>
          <a:p>
            <a:pPr algn="just">
              <a:lnSpc>
                <a:spcPct val="90000"/>
              </a:lnSpc>
            </a:pPr>
            <a:endParaRPr lang="ru-RU" sz="400" dirty="0">
              <a:solidFill>
                <a:srgbClr val="000099"/>
              </a:solidFill>
            </a:endParaRPr>
          </a:p>
          <a:p>
            <a:pPr algn="just">
              <a:lnSpc>
                <a:spcPct val="90000"/>
              </a:lnSpc>
            </a:pPr>
            <a:r>
              <a:rPr lang="ru-RU" sz="1200" dirty="0">
                <a:solidFill>
                  <a:srgbClr val="000099"/>
                </a:solidFill>
              </a:rPr>
              <a:t>&lt;</a:t>
            </a:r>
            <a:r>
              <a:rPr lang="ru-RU" sz="1200" dirty="0" err="1">
                <a:solidFill>
                  <a:srgbClr val="000099"/>
                </a:solidFill>
              </a:rPr>
              <a:t>someElem</a:t>
            </a:r>
            <a:r>
              <a:rPr lang="ru-RU" sz="1200" dirty="0">
                <a:solidFill>
                  <a:srgbClr val="000099"/>
                </a:solidFill>
              </a:rPr>
              <a:t> </a:t>
            </a:r>
            <a:r>
              <a:rPr lang="ru-RU" sz="1200" dirty="0" err="1">
                <a:solidFill>
                  <a:srgbClr val="000099"/>
                </a:solidFill>
              </a:rPr>
              <a:t>myid</a:t>
            </a:r>
            <a:r>
              <a:rPr lang="ru-RU" sz="1200" dirty="0">
                <a:solidFill>
                  <a:srgbClr val="000099"/>
                </a:solidFill>
              </a:rPr>
              <a:t>="label02"&gt;</a:t>
            </a:r>
          </a:p>
          <a:p>
            <a:pPr algn="just">
              <a:lnSpc>
                <a:spcPct val="90000"/>
              </a:lnSpc>
            </a:pPr>
            <a:r>
              <a:rPr lang="ru-RU" sz="1200" dirty="0">
                <a:solidFill>
                  <a:srgbClr val="000099"/>
                </a:solidFill>
              </a:rPr>
              <a:t>Содержимое элемента </a:t>
            </a:r>
          </a:p>
          <a:p>
            <a:pPr algn="just">
              <a:lnSpc>
                <a:spcPct val="90000"/>
              </a:lnSpc>
            </a:pPr>
            <a:r>
              <a:rPr lang="ru-RU" sz="1200" dirty="0">
                <a:solidFill>
                  <a:srgbClr val="000099"/>
                </a:solidFill>
              </a:rPr>
              <a:t>&lt;/</a:t>
            </a:r>
            <a:r>
              <a:rPr lang="ru-RU" sz="1200" dirty="0" err="1">
                <a:solidFill>
                  <a:srgbClr val="000099"/>
                </a:solidFill>
              </a:rPr>
              <a:t>someElem</a:t>
            </a:r>
            <a:r>
              <a:rPr lang="ru-RU" sz="1200" dirty="0">
                <a:solidFill>
                  <a:srgbClr val="000099"/>
                </a:solidFill>
              </a:rPr>
              <a:t>&gt;</a:t>
            </a:r>
          </a:p>
          <a:p>
            <a:pPr algn="just">
              <a:lnSpc>
                <a:spcPct val="90000"/>
              </a:lnSpc>
            </a:pPr>
            <a:endParaRPr lang="ru-RU" sz="400" dirty="0" smtClean="0">
              <a:solidFill>
                <a:srgbClr val="000099"/>
              </a:solidFill>
            </a:endParaRPr>
          </a:p>
          <a:p>
            <a:pPr algn="just">
              <a:lnSpc>
                <a:spcPct val="90000"/>
              </a:lnSpc>
            </a:pPr>
            <a:r>
              <a:rPr lang="ru-RU" sz="1200" dirty="0" smtClean="0">
                <a:solidFill>
                  <a:srgbClr val="000099"/>
                </a:solidFill>
              </a:rPr>
              <a:t>Атрибут-указатель </a:t>
            </a:r>
            <a:r>
              <a:rPr lang="ru-RU" sz="1200" dirty="0">
                <a:solidFill>
                  <a:srgbClr val="000099"/>
                </a:solidFill>
              </a:rPr>
              <a:t>в примере </a:t>
            </a:r>
            <a:r>
              <a:rPr lang="ru-RU" sz="1200" dirty="0" err="1">
                <a:solidFill>
                  <a:srgbClr val="000099"/>
                </a:solidFill>
              </a:rPr>
              <a:t>myid</a:t>
            </a:r>
            <a:r>
              <a:rPr lang="ru-RU" sz="1200" dirty="0">
                <a:solidFill>
                  <a:srgbClr val="000099"/>
                </a:solidFill>
              </a:rPr>
              <a:t> обязательно должен быть объявлен при описании схемы документа. Объявить его следует с типом ID</a:t>
            </a:r>
            <a:r>
              <a:rPr lang="ru-RU" sz="1200" dirty="0" smtClean="0">
                <a:solidFill>
                  <a:srgbClr val="000099"/>
                </a:solidFill>
              </a:rPr>
              <a:t>.</a:t>
            </a:r>
            <a:endParaRPr lang="ru-RU" sz="1200" dirty="0">
              <a:solidFill>
                <a:srgbClr val="000099"/>
              </a:solidFill>
            </a:endParaRPr>
          </a:p>
          <a:p>
            <a:pPr algn="just">
              <a:lnSpc>
                <a:spcPct val="90000"/>
              </a:lnSpc>
            </a:pPr>
            <a:r>
              <a:rPr lang="ru-RU" sz="1200" dirty="0" smtClean="0">
                <a:solidFill>
                  <a:srgbClr val="000099"/>
                </a:solidFill>
              </a:rPr>
              <a:t>Ссылки </a:t>
            </a:r>
            <a:r>
              <a:rPr lang="ru-RU" sz="1200" dirty="0">
                <a:solidFill>
                  <a:srgbClr val="000099"/>
                </a:solidFill>
              </a:rPr>
              <a:t>на информационный ресурс, содержащий указатели, записываются по правилам языка </a:t>
            </a:r>
            <a:r>
              <a:rPr lang="ru-RU" sz="1200" dirty="0" err="1">
                <a:solidFill>
                  <a:srgbClr val="000099"/>
                </a:solidFill>
              </a:rPr>
              <a:t>XLink</a:t>
            </a:r>
            <a:r>
              <a:rPr lang="ru-RU" sz="1200" dirty="0">
                <a:solidFill>
                  <a:srgbClr val="000099"/>
                </a:solidFill>
              </a:rPr>
              <a:t>, в который добавлена конструкция, взятая из языка HTML, а именно в ссылке на ресурс перед указателем ставится знак решетки </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a:t>
            </a:r>
            <a:r>
              <a:rPr lang="ru-RU" sz="1200" dirty="0" err="1">
                <a:solidFill>
                  <a:srgbClr val="000099"/>
                </a:solidFill>
              </a:rPr>
              <a:t>myLink</a:t>
            </a:r>
            <a:r>
              <a:rPr lang="ru-RU" sz="1200" dirty="0">
                <a:solidFill>
                  <a:srgbClr val="000099"/>
                </a:solidFill>
              </a:rPr>
              <a:t>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a:t>
            </a:r>
          </a:p>
          <a:p>
            <a:pPr algn="just">
              <a:lnSpc>
                <a:spcPct val="90000"/>
              </a:lnSpc>
            </a:pPr>
            <a:r>
              <a:rPr lang="ru-RU" sz="1200" dirty="0" err="1">
                <a:solidFill>
                  <a:srgbClr val="000099"/>
                </a:solidFill>
              </a:rPr>
              <a:t>xlink:href</a:t>
            </a:r>
            <a:r>
              <a:rPr lang="ru-RU" sz="1200" dirty="0">
                <a:solidFill>
                  <a:srgbClr val="000099"/>
                </a:solidFill>
              </a:rPr>
              <a:t>="mydoc.xml#label02" /&gt;</a:t>
            </a:r>
          </a:p>
          <a:p>
            <a:pPr algn="just">
              <a:lnSpc>
                <a:spcPct val="90000"/>
              </a:lnSpc>
            </a:pPr>
            <a:r>
              <a:rPr lang="ru-RU" sz="1200" dirty="0">
                <a:solidFill>
                  <a:srgbClr val="000099"/>
                </a:solidFill>
              </a:rPr>
              <a:t>Ссылка, записанная в том же самом документе mydoc.xml, начинается с решетки и выглядит так</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a:t>
            </a:r>
            <a:r>
              <a:rPr lang="ru-RU" sz="1200" dirty="0" err="1">
                <a:solidFill>
                  <a:srgbClr val="000099"/>
                </a:solidFill>
              </a:rPr>
              <a:t>myLink</a:t>
            </a:r>
            <a:r>
              <a:rPr lang="ru-RU" sz="1200" dirty="0">
                <a:solidFill>
                  <a:srgbClr val="000099"/>
                </a:solidFill>
              </a:rPr>
              <a:t>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a:t>
            </a:r>
          </a:p>
          <a:p>
            <a:pPr algn="just">
              <a:lnSpc>
                <a:spcPct val="90000"/>
              </a:lnSpc>
            </a:pPr>
            <a:r>
              <a:rPr lang="ru-RU" sz="1200" dirty="0" err="1">
                <a:solidFill>
                  <a:srgbClr val="000099"/>
                </a:solidFill>
              </a:rPr>
              <a:t>xlink:href</a:t>
            </a:r>
            <a:r>
              <a:rPr lang="ru-RU" sz="1200" dirty="0">
                <a:solidFill>
                  <a:srgbClr val="000099"/>
                </a:solidFill>
              </a:rPr>
              <a:t>="#label02" /&gt;</a:t>
            </a:r>
          </a:p>
          <a:p>
            <a:pPr algn="just">
              <a:lnSpc>
                <a:spcPct val="90000"/>
              </a:lnSpc>
            </a:pPr>
            <a:r>
              <a:rPr lang="ru-RU" sz="1200" dirty="0">
                <a:solidFill>
                  <a:srgbClr val="000099"/>
                </a:solidFill>
              </a:rPr>
              <a:t>Если в документе записано несколько одинаковых указателей label02, то ссылка будет связана с первым из них</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Как видите, простые указатели языка </a:t>
            </a:r>
            <a:r>
              <a:rPr lang="ru-RU" sz="1200" dirty="0" err="1">
                <a:solidFill>
                  <a:srgbClr val="000099"/>
                </a:solidFill>
              </a:rPr>
              <a:t>XPointer</a:t>
            </a:r>
            <a:r>
              <a:rPr lang="ru-RU" sz="1200" dirty="0">
                <a:solidFill>
                  <a:srgbClr val="000099"/>
                </a:solidFill>
              </a:rPr>
              <a:t> только дублируют конструкции, давно применяемые в HTML и XML. Все новые возможности языка реализованы через указатели, основанные на схеме</a:t>
            </a:r>
            <a:r>
              <a:rPr lang="ru-RU" sz="1200" dirty="0" smtClean="0">
                <a:solidFill>
                  <a:srgbClr val="000099"/>
                </a:solidFill>
              </a:rPr>
              <a:t>.</a:t>
            </a:r>
            <a:endParaRPr lang="ru-RU" sz="1200" dirty="0">
              <a:solidFill>
                <a:srgbClr val="000099"/>
              </a:solidFill>
            </a:endParaRPr>
          </a:p>
        </p:txBody>
      </p:sp>
    </p:spTree>
    <p:extLst>
      <p:ext uri="{BB962C8B-B14F-4D97-AF65-F5344CB8AC3E}">
        <p14:creationId xmlns:p14="http://schemas.microsoft.com/office/powerpoint/2010/main" val="266127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Указатели, основанные на схеме</a:t>
            </a:r>
          </a:p>
        </p:txBody>
      </p:sp>
      <p:sp>
        <p:nvSpPr>
          <p:cNvPr id="8" name="Прямоугольник 7"/>
          <p:cNvSpPr/>
          <p:nvPr/>
        </p:nvSpPr>
        <p:spPr>
          <a:xfrm>
            <a:off x="0" y="461651"/>
            <a:ext cx="9144000" cy="4288866"/>
          </a:xfrm>
          <a:prstGeom prst="rect">
            <a:avLst/>
          </a:prstGeom>
        </p:spPr>
        <p:txBody>
          <a:bodyPr wrap="square">
            <a:spAutoFit/>
          </a:bodyPr>
          <a:lstStyle/>
          <a:p>
            <a:pPr algn="just">
              <a:lnSpc>
                <a:spcPct val="90000"/>
              </a:lnSpc>
            </a:pPr>
            <a:r>
              <a:rPr lang="ru-RU" sz="1200" dirty="0">
                <a:solidFill>
                  <a:srgbClr val="000099"/>
                </a:solidFill>
              </a:rPr>
              <a:t>Указатели, основанные на схеме, состоят, как и следует из их названия, из одной или нескольких схем, записанных через пробелы. Вот пример</a:t>
            </a:r>
            <a:r>
              <a:rPr lang="ru-RU" sz="1200" dirty="0" smtClean="0">
                <a:solidFill>
                  <a:srgbClr val="000099"/>
                </a:solidFill>
              </a:rPr>
              <a:t>:</a:t>
            </a:r>
          </a:p>
          <a:p>
            <a:pPr algn="just">
              <a:lnSpc>
                <a:spcPct val="90000"/>
              </a:lnSpc>
            </a:pPr>
            <a:endParaRPr lang="ru-RU" sz="300" dirty="0">
              <a:solidFill>
                <a:srgbClr val="000099"/>
              </a:solidFill>
            </a:endParaRPr>
          </a:p>
          <a:p>
            <a:pPr algn="just">
              <a:lnSpc>
                <a:spcPct val="90000"/>
              </a:lnSpc>
            </a:pPr>
            <a:r>
              <a:rPr lang="ru-RU" sz="1200" dirty="0" err="1">
                <a:solidFill>
                  <a:srgbClr val="000099"/>
                </a:solidFill>
              </a:rPr>
              <a:t>xpointer</a:t>
            </a:r>
            <a:r>
              <a:rPr lang="ru-RU" sz="1200" dirty="0">
                <a:solidFill>
                  <a:srgbClr val="000099"/>
                </a:solidFill>
              </a:rPr>
              <a:t>(/</a:t>
            </a:r>
            <a:r>
              <a:rPr lang="ru-RU" sz="1200" dirty="0" err="1">
                <a:solidFill>
                  <a:srgbClr val="000099"/>
                </a:solidFill>
              </a:rPr>
              <a:t>book</a:t>
            </a:r>
            <a:r>
              <a:rPr lang="ru-RU" sz="1200" dirty="0">
                <a:solidFill>
                  <a:srgbClr val="000099"/>
                </a:solidFill>
              </a:rPr>
              <a:t>/</a:t>
            </a:r>
            <a:r>
              <a:rPr lang="ru-RU" sz="1200" dirty="0" err="1">
                <a:solidFill>
                  <a:srgbClr val="000099"/>
                </a:solidFill>
              </a:rPr>
              <a:t>chapter</a:t>
            </a:r>
            <a:r>
              <a:rPr lang="ru-RU" sz="1200" dirty="0">
                <a:solidFill>
                  <a:srgbClr val="000099"/>
                </a:solidFill>
              </a:rPr>
              <a:t>/</a:t>
            </a:r>
            <a:r>
              <a:rPr lang="ru-RU" sz="1200" dirty="0" err="1">
                <a:solidFill>
                  <a:srgbClr val="000099"/>
                </a:solidFill>
              </a:rPr>
              <a:t>section</a:t>
            </a:r>
            <a:r>
              <a:rPr lang="ru-RU" sz="1200" dirty="0">
                <a:solidFill>
                  <a:srgbClr val="000099"/>
                </a:solidFill>
              </a:rPr>
              <a:t>)  </a:t>
            </a:r>
            <a:r>
              <a:rPr lang="ru-RU" sz="1200" dirty="0" err="1">
                <a:solidFill>
                  <a:srgbClr val="000099"/>
                </a:solidFill>
              </a:rPr>
              <a:t>element</a:t>
            </a:r>
            <a:r>
              <a:rPr lang="ru-RU" sz="1200" dirty="0">
                <a:solidFill>
                  <a:srgbClr val="000099"/>
                </a:solidFill>
              </a:rPr>
              <a:t> (</a:t>
            </a:r>
            <a:r>
              <a:rPr lang="ru-RU" sz="1200" dirty="0" err="1">
                <a:solidFill>
                  <a:srgbClr val="000099"/>
                </a:solidFill>
              </a:rPr>
              <a:t>color</a:t>
            </a:r>
            <a:r>
              <a:rPr lang="ru-RU" sz="1200" dirty="0">
                <a:solidFill>
                  <a:srgbClr val="000099"/>
                </a:solidFill>
              </a:rPr>
              <a:t>/3</a:t>
            </a:r>
            <a:r>
              <a:rPr lang="ru-RU" sz="1200" dirty="0" smtClean="0">
                <a:solidFill>
                  <a:srgbClr val="000099"/>
                </a:solidFill>
              </a:rPr>
              <a:t>)</a:t>
            </a:r>
          </a:p>
          <a:p>
            <a:pPr algn="just">
              <a:lnSpc>
                <a:spcPct val="90000"/>
              </a:lnSpc>
            </a:pPr>
            <a:endParaRPr lang="ru-RU" sz="300" dirty="0" smtClean="0">
              <a:solidFill>
                <a:srgbClr val="000099"/>
              </a:solidFill>
            </a:endParaRPr>
          </a:p>
          <a:p>
            <a:pPr algn="just">
              <a:lnSpc>
                <a:spcPct val="90000"/>
              </a:lnSpc>
            </a:pPr>
            <a:r>
              <a:rPr lang="ru-RU" sz="1200" dirty="0" smtClean="0">
                <a:solidFill>
                  <a:srgbClr val="000099"/>
                </a:solidFill>
              </a:rPr>
              <a:t>В </a:t>
            </a:r>
            <a:r>
              <a:rPr lang="ru-RU" sz="1200" dirty="0">
                <a:solidFill>
                  <a:srgbClr val="000099"/>
                </a:solidFill>
              </a:rPr>
              <a:t>этом примере указатель состоит из двух схем. Первая схема задает ссылку на элемент </a:t>
            </a:r>
            <a:r>
              <a:rPr lang="ru-RU" sz="1200" dirty="0" err="1">
                <a:solidFill>
                  <a:srgbClr val="000099"/>
                </a:solidFill>
              </a:rPr>
              <a:t>section</a:t>
            </a:r>
            <a:r>
              <a:rPr lang="ru-RU" sz="1200" dirty="0">
                <a:solidFill>
                  <a:srgbClr val="000099"/>
                </a:solidFill>
              </a:rPr>
              <a:t>, вложенный в элемент </a:t>
            </a:r>
            <a:r>
              <a:rPr lang="ru-RU" sz="1200" dirty="0" err="1">
                <a:solidFill>
                  <a:srgbClr val="000099"/>
                </a:solidFill>
              </a:rPr>
              <a:t>chapter</a:t>
            </a:r>
            <a:r>
              <a:rPr lang="ru-RU" sz="1200" dirty="0">
                <a:solidFill>
                  <a:srgbClr val="000099"/>
                </a:solidFill>
              </a:rPr>
              <a:t>, который, в свою очередь, вложен в концевой элемент </a:t>
            </a:r>
            <a:r>
              <a:rPr lang="ru-RU" sz="1200" dirty="0" err="1" smtClean="0">
                <a:solidFill>
                  <a:srgbClr val="000099"/>
                </a:solidFill>
              </a:rPr>
              <a:t>book</a:t>
            </a:r>
            <a:r>
              <a:rPr lang="ru-RU" sz="1200" dirty="0" smtClean="0">
                <a:solidFill>
                  <a:srgbClr val="000099"/>
                </a:solidFill>
              </a:rPr>
              <a:t>. Вторая </a:t>
            </a:r>
            <a:r>
              <a:rPr lang="ru-RU" sz="1200" dirty="0">
                <a:solidFill>
                  <a:srgbClr val="000099"/>
                </a:solidFill>
              </a:rPr>
              <a:t>схема ссылается на третий по счету элемент из всех непосредственно вложенных в помеченный простым указателем </a:t>
            </a:r>
            <a:r>
              <a:rPr lang="ru-RU" sz="1200" dirty="0" err="1">
                <a:solidFill>
                  <a:srgbClr val="000099"/>
                </a:solidFill>
              </a:rPr>
              <a:t>color</a:t>
            </a:r>
            <a:r>
              <a:rPr lang="ru-RU" sz="1200" dirty="0">
                <a:solidFill>
                  <a:srgbClr val="000099"/>
                </a:solidFill>
              </a:rPr>
              <a:t> элемент</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Указатели, основанные на схеме, используются точно так же, как и простые указатели. Они записываются в атрибутах элементов-ссылок после пути к файлу и отделяются от него "решеткой</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a:t>
            </a:r>
            <a:r>
              <a:rPr lang="ru-RU" sz="1200" dirty="0" err="1">
                <a:solidFill>
                  <a:srgbClr val="000099"/>
                </a:solidFill>
              </a:rPr>
              <a:t>myLink</a:t>
            </a:r>
            <a:r>
              <a:rPr lang="ru-RU" sz="1200" dirty="0">
                <a:solidFill>
                  <a:srgbClr val="000099"/>
                </a:solidFill>
              </a:rPr>
              <a:t>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a:t>
            </a:r>
          </a:p>
          <a:p>
            <a:pPr algn="just">
              <a:lnSpc>
                <a:spcPct val="90000"/>
              </a:lnSpc>
            </a:pPr>
            <a:r>
              <a:rPr lang="ru-RU" sz="1200" dirty="0">
                <a:solidFill>
                  <a:srgbClr val="000099"/>
                </a:solidFill>
              </a:rPr>
              <a:t>	</a:t>
            </a:r>
            <a:r>
              <a:rPr lang="ru-RU" sz="1200" dirty="0" err="1">
                <a:solidFill>
                  <a:srgbClr val="000099"/>
                </a:solidFill>
              </a:rPr>
              <a:t>xlink:href</a:t>
            </a:r>
            <a:r>
              <a:rPr lang="ru-RU" sz="1200" dirty="0">
                <a:solidFill>
                  <a:srgbClr val="000099"/>
                </a:solidFill>
              </a:rPr>
              <a:t>="</a:t>
            </a:r>
            <a:r>
              <a:rPr lang="ru-RU" sz="1200" dirty="0" err="1">
                <a:solidFill>
                  <a:srgbClr val="000099"/>
                </a:solidFill>
              </a:rPr>
              <a:t>mydoc.xml#element</a:t>
            </a:r>
            <a:r>
              <a:rPr lang="ru-RU" sz="1200" dirty="0">
                <a:solidFill>
                  <a:srgbClr val="000099"/>
                </a:solidFill>
              </a:rPr>
              <a:t>(</a:t>
            </a:r>
            <a:r>
              <a:rPr lang="ru-RU" sz="1200" dirty="0" err="1">
                <a:solidFill>
                  <a:srgbClr val="000099"/>
                </a:solidFill>
              </a:rPr>
              <a:t>color</a:t>
            </a:r>
            <a:r>
              <a:rPr lang="ru-RU" sz="1200" dirty="0">
                <a:solidFill>
                  <a:srgbClr val="000099"/>
                </a:solidFill>
              </a:rPr>
              <a:t>/3) </a:t>
            </a:r>
            <a:r>
              <a:rPr lang="ru-RU" sz="1200" dirty="0" smtClean="0">
                <a:solidFill>
                  <a:srgbClr val="000099"/>
                </a:solidFill>
              </a:rPr>
              <a:t>"/&gt;</a:t>
            </a:r>
          </a:p>
          <a:p>
            <a:pPr algn="just">
              <a:lnSpc>
                <a:spcPct val="90000"/>
              </a:lnSpc>
            </a:pPr>
            <a:r>
              <a:rPr lang="ru-RU" sz="1200" dirty="0">
                <a:solidFill>
                  <a:srgbClr val="000099"/>
                </a:solidFill>
              </a:rPr>
              <a:t>Слово "схема" в языке </a:t>
            </a:r>
            <a:r>
              <a:rPr lang="ru-RU" sz="1200" dirty="0" err="1">
                <a:solidFill>
                  <a:srgbClr val="000099"/>
                </a:solidFill>
              </a:rPr>
              <a:t>XPointer</a:t>
            </a:r>
            <a:r>
              <a:rPr lang="ru-RU" sz="1200" dirty="0">
                <a:solidFill>
                  <a:srgbClr val="000099"/>
                </a:solidFill>
              </a:rPr>
              <a:t> получило новое значение. Это запись </a:t>
            </a:r>
            <a:r>
              <a:rPr lang="ru-RU" sz="1200" dirty="0" smtClean="0">
                <a:solidFill>
                  <a:srgbClr val="000099"/>
                </a:solidFill>
              </a:rPr>
              <a:t>вида </a:t>
            </a:r>
            <a:r>
              <a:rPr lang="ru-RU" sz="1200" dirty="0" err="1" smtClean="0">
                <a:solidFill>
                  <a:srgbClr val="000099"/>
                </a:solidFill>
              </a:rPr>
              <a:t>element</a:t>
            </a:r>
            <a:r>
              <a:rPr lang="ru-RU" sz="1200" dirty="0" smtClean="0">
                <a:solidFill>
                  <a:srgbClr val="000099"/>
                </a:solidFill>
              </a:rPr>
              <a:t> </a:t>
            </a:r>
            <a:r>
              <a:rPr lang="ru-RU" sz="1200" dirty="0">
                <a:solidFill>
                  <a:srgbClr val="000099"/>
                </a:solidFill>
              </a:rPr>
              <a:t>(</a:t>
            </a:r>
            <a:r>
              <a:rPr lang="ru-RU" sz="1200" dirty="0" err="1" smtClean="0">
                <a:solidFill>
                  <a:srgbClr val="000099"/>
                </a:solidFill>
              </a:rPr>
              <a:t>color</a:t>
            </a:r>
            <a:r>
              <a:rPr lang="ru-RU" sz="1200" dirty="0" smtClean="0">
                <a:solidFill>
                  <a:srgbClr val="000099"/>
                </a:solidFill>
              </a:rPr>
              <a:t>/3) похожая </a:t>
            </a:r>
            <a:r>
              <a:rPr lang="ru-RU" sz="1200" dirty="0">
                <a:solidFill>
                  <a:srgbClr val="000099"/>
                </a:solidFill>
              </a:rPr>
              <a:t>на запись функции и состоящая из имени схемы и данных, записанных в </a:t>
            </a:r>
            <a:r>
              <a:rPr lang="ru-RU" sz="1200" dirty="0" smtClean="0">
                <a:solidFill>
                  <a:srgbClr val="000099"/>
                </a:solidFill>
              </a:rPr>
              <a:t>скобках. Схемы</a:t>
            </a:r>
            <a:r>
              <a:rPr lang="ru-RU" sz="1200" dirty="0">
                <a:solidFill>
                  <a:srgbClr val="000099"/>
                </a:solidFill>
              </a:rPr>
              <a:t>, записанные в указателе, просматриваются последовательно до тех пор, пока не будет найдена точка в документе, отвечающая какой-либо схеме. После этого просмотр указателя прекращается, оставшиеся схемы не рассматриваются. В приведенном выше примере, если будет найден элемент </a:t>
            </a:r>
            <a:r>
              <a:rPr lang="ru-RU" sz="1200" dirty="0" err="1">
                <a:solidFill>
                  <a:srgbClr val="000099"/>
                </a:solidFill>
              </a:rPr>
              <a:t>section</a:t>
            </a:r>
            <a:r>
              <a:rPr lang="ru-RU" sz="1200" dirty="0">
                <a:solidFill>
                  <a:srgbClr val="000099"/>
                </a:solidFill>
              </a:rPr>
              <a:t>, то схема </a:t>
            </a:r>
            <a:r>
              <a:rPr lang="ru-RU" sz="1200" dirty="0" err="1">
                <a:solidFill>
                  <a:srgbClr val="000099"/>
                </a:solidFill>
              </a:rPr>
              <a:t>element</a:t>
            </a:r>
            <a:r>
              <a:rPr lang="ru-RU" sz="1200" dirty="0">
                <a:solidFill>
                  <a:srgbClr val="000099"/>
                </a:solidFill>
              </a:rPr>
              <a:t> (</a:t>
            </a:r>
            <a:r>
              <a:rPr lang="ru-RU" sz="1200" dirty="0" err="1">
                <a:solidFill>
                  <a:srgbClr val="000099"/>
                </a:solidFill>
              </a:rPr>
              <a:t>color</a:t>
            </a:r>
            <a:r>
              <a:rPr lang="ru-RU" sz="1200" dirty="0">
                <a:solidFill>
                  <a:srgbClr val="000099"/>
                </a:solidFill>
              </a:rPr>
              <a:t>/3) рассматриваться уже не будет</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Имя схемы - это уточненное имя типа </a:t>
            </a:r>
            <a:r>
              <a:rPr lang="ru-RU" sz="1200" dirty="0" err="1">
                <a:solidFill>
                  <a:srgbClr val="000099"/>
                </a:solidFill>
              </a:rPr>
              <a:t>Qname</a:t>
            </a:r>
            <a:r>
              <a:rPr lang="ru-RU" sz="1200" dirty="0">
                <a:solidFill>
                  <a:srgbClr val="000099"/>
                </a:solidFill>
              </a:rPr>
              <a:t>, состоящее из необязательного префикса, связанного с идентификатором пространства имен, и локальной части, отделенной от префикса </a:t>
            </a:r>
            <a:r>
              <a:rPr lang="ru-RU" sz="1200" dirty="0" smtClean="0">
                <a:solidFill>
                  <a:srgbClr val="000099"/>
                </a:solidFill>
              </a:rPr>
              <a:t>двоеточием. Имена </a:t>
            </a:r>
            <a:r>
              <a:rPr lang="ru-RU" sz="1200" dirty="0">
                <a:solidFill>
                  <a:srgbClr val="000099"/>
                </a:solidFill>
              </a:rPr>
              <a:t>без префиксов зарезервированы за схемами, которые определяются в рекомендациях консорциума W3C. Каждая схема, предложенная консорциумом, описывается отдельной рекомендацией. Разработчики могут вводить свои схемы, снабжая их имена префиксами</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Смысл и правила записи данных зависят от вида схемы. Есть только одно общее правило, вытекающее из того, что данные записываются в скобках - все скобки, относящиеся к данным, должны быть парными или предваряться символом "каре" ("крышечкой"): </a:t>
            </a:r>
            <a:r>
              <a:rPr lang="ru-RU" sz="1200" dirty="0" err="1">
                <a:solidFill>
                  <a:srgbClr val="000099"/>
                </a:solidFill>
              </a:rPr>
              <a:t>xxx</a:t>
            </a:r>
            <a:r>
              <a:rPr lang="ru-RU" sz="1200" dirty="0">
                <a:solidFill>
                  <a:srgbClr val="000099"/>
                </a:solidFill>
              </a:rPr>
              <a:t>^(</a:t>
            </a:r>
            <a:r>
              <a:rPr lang="ru-RU" sz="1200" dirty="0" err="1">
                <a:solidFill>
                  <a:srgbClr val="000099"/>
                </a:solidFill>
              </a:rPr>
              <a:t>yyy</a:t>
            </a:r>
            <a:r>
              <a:rPr lang="ru-RU" sz="1200" dirty="0">
                <a:solidFill>
                  <a:srgbClr val="000099"/>
                </a:solidFill>
              </a:rPr>
              <a:t> или </a:t>
            </a:r>
            <a:r>
              <a:rPr lang="ru-RU" sz="1200" dirty="0" err="1">
                <a:solidFill>
                  <a:srgbClr val="000099"/>
                </a:solidFill>
              </a:rPr>
              <a:t>yyy</a:t>
            </a:r>
            <a:r>
              <a:rPr lang="ru-RU" sz="1200" dirty="0">
                <a:solidFill>
                  <a:srgbClr val="000099"/>
                </a:solidFill>
              </a:rPr>
              <a:t>^)</a:t>
            </a:r>
            <a:r>
              <a:rPr lang="ru-RU" sz="1200" dirty="0" err="1">
                <a:solidFill>
                  <a:srgbClr val="000099"/>
                </a:solidFill>
              </a:rPr>
              <a:t>xxx</a:t>
            </a:r>
            <a:r>
              <a:rPr lang="ru-RU" sz="1200" dirty="0">
                <a:solidFill>
                  <a:srgbClr val="000099"/>
                </a:solidFill>
              </a:rPr>
              <a:t>. Если же в данных встречается символ каре, то его следует удваивать: </a:t>
            </a:r>
            <a:r>
              <a:rPr lang="ru-RU" sz="1200" dirty="0" err="1">
                <a:solidFill>
                  <a:srgbClr val="000099"/>
                </a:solidFill>
              </a:rPr>
              <a:t>xxx</a:t>
            </a:r>
            <a:r>
              <a:rPr lang="ru-RU" sz="1200" dirty="0">
                <a:solidFill>
                  <a:srgbClr val="000099"/>
                </a:solidFill>
              </a:rPr>
              <a:t>^^</a:t>
            </a:r>
            <a:r>
              <a:rPr lang="ru-RU" sz="1200" dirty="0" err="1">
                <a:solidFill>
                  <a:srgbClr val="000099"/>
                </a:solidFill>
              </a:rPr>
              <a:t>yyy</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Разумеется, схема- это не функция, она ничего не вычисляет и не выдает никакого результата. Это просто форма записи, несколько неожиданная и непривычная для языков, основанных на XML.</a:t>
            </a:r>
          </a:p>
        </p:txBody>
      </p:sp>
    </p:spTree>
    <p:extLst>
      <p:ext uri="{BB962C8B-B14F-4D97-AF65-F5344CB8AC3E}">
        <p14:creationId xmlns:p14="http://schemas.microsoft.com/office/powerpoint/2010/main" val="1385654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Схем</a:t>
            </a:r>
            <a:r>
              <a:rPr lang="ru-RU" sz="2000" b="1" dirty="0">
                <a:solidFill>
                  <a:srgbClr val="000099"/>
                </a:solidFill>
              </a:rPr>
              <a:t>ы</a:t>
            </a:r>
            <a:r>
              <a:rPr lang="ru-RU" sz="2000" b="1" dirty="0" smtClean="0">
                <a:solidFill>
                  <a:srgbClr val="000099"/>
                </a:solidFill>
              </a:rPr>
              <a:t> </a:t>
            </a:r>
            <a:r>
              <a:rPr lang="en-US" sz="2000" b="1" dirty="0" smtClean="0">
                <a:solidFill>
                  <a:srgbClr val="000099"/>
                </a:solidFill>
              </a:rPr>
              <a:t>element()</a:t>
            </a:r>
            <a:r>
              <a:rPr lang="ru-RU" sz="2000" b="1" dirty="0" smtClean="0">
                <a:solidFill>
                  <a:srgbClr val="000099"/>
                </a:solidFill>
              </a:rPr>
              <a:t> и </a:t>
            </a:r>
            <a:r>
              <a:rPr lang="en-US" sz="2000" b="1" dirty="0" err="1" smtClean="0">
                <a:solidFill>
                  <a:srgbClr val="000099"/>
                </a:solidFill>
              </a:rPr>
              <a:t>xpointer</a:t>
            </a:r>
            <a:r>
              <a:rPr lang="en-US" sz="2000" b="1" dirty="0" smtClean="0">
                <a:solidFill>
                  <a:srgbClr val="000099"/>
                </a:solidFill>
              </a:rPr>
              <a:t>()</a:t>
            </a:r>
            <a:endParaRPr lang="en-US" sz="2000" b="1" dirty="0">
              <a:solidFill>
                <a:srgbClr val="000099"/>
              </a:solidFill>
            </a:endParaRPr>
          </a:p>
        </p:txBody>
      </p:sp>
      <p:sp>
        <p:nvSpPr>
          <p:cNvPr id="8" name="Прямоугольник 7"/>
          <p:cNvSpPr/>
          <p:nvPr/>
        </p:nvSpPr>
        <p:spPr>
          <a:xfrm>
            <a:off x="0" y="461651"/>
            <a:ext cx="9144000" cy="4081117"/>
          </a:xfrm>
          <a:prstGeom prst="rect">
            <a:avLst/>
          </a:prstGeom>
        </p:spPr>
        <p:txBody>
          <a:bodyPr wrap="square">
            <a:spAutoFit/>
          </a:bodyPr>
          <a:lstStyle/>
          <a:p>
            <a:pPr algn="just">
              <a:lnSpc>
                <a:spcPct val="90000"/>
              </a:lnSpc>
            </a:pPr>
            <a:r>
              <a:rPr lang="ru-RU" sz="1200" b="1" dirty="0">
                <a:solidFill>
                  <a:srgbClr val="C00000"/>
                </a:solidFill>
              </a:rPr>
              <a:t>Схема </a:t>
            </a:r>
            <a:r>
              <a:rPr lang="ru-RU" sz="1200" b="1" dirty="0" err="1">
                <a:solidFill>
                  <a:srgbClr val="C00000"/>
                </a:solidFill>
              </a:rPr>
              <a:t>element</a:t>
            </a:r>
            <a:r>
              <a:rPr lang="ru-RU" sz="1200" b="1" dirty="0">
                <a:solidFill>
                  <a:srgbClr val="C00000"/>
                </a:solidFill>
              </a:rPr>
              <a:t>() </a:t>
            </a:r>
            <a:r>
              <a:rPr lang="ru-RU" sz="1200" dirty="0">
                <a:solidFill>
                  <a:srgbClr val="000099"/>
                </a:solidFill>
              </a:rPr>
              <a:t>реализует потребность ссылаться на элемент документа XML примерно в таком стиле: "сослаться на второй абзац третьего параграфа договора №5". Реализация очень проста и выглядит следующим образом</a:t>
            </a:r>
            <a:r>
              <a:rPr lang="ru-RU" sz="1200" dirty="0" smtClean="0">
                <a:solidFill>
                  <a:srgbClr val="000099"/>
                </a:solidFill>
              </a:rPr>
              <a:t>:</a:t>
            </a:r>
            <a:endParaRPr lang="ru-RU" sz="1200" dirty="0">
              <a:solidFill>
                <a:srgbClr val="000099"/>
              </a:solidFill>
            </a:endParaRPr>
          </a:p>
          <a:p>
            <a:pPr algn="just">
              <a:lnSpc>
                <a:spcPct val="90000"/>
              </a:lnSpc>
            </a:pPr>
            <a:r>
              <a:rPr lang="ru-RU" sz="1200" dirty="0" err="1">
                <a:solidFill>
                  <a:srgbClr val="000099"/>
                </a:solidFill>
              </a:rPr>
              <a:t>element</a:t>
            </a:r>
            <a:r>
              <a:rPr lang="ru-RU" sz="1200" dirty="0">
                <a:solidFill>
                  <a:srgbClr val="000099"/>
                </a:solidFill>
              </a:rPr>
              <a:t>(/1/3/2)</a:t>
            </a:r>
          </a:p>
          <a:p>
            <a:pPr algn="just">
              <a:lnSpc>
                <a:spcPct val="90000"/>
              </a:lnSpc>
            </a:pPr>
            <a:r>
              <a:rPr lang="ru-RU" sz="1200" dirty="0">
                <a:solidFill>
                  <a:srgbClr val="000099"/>
                </a:solidFill>
              </a:rPr>
              <a:t>В этом примере начальная наклонная черта и единица показывают, что отсчет начинается с корневого элемент. В нем выбирается третий по счету непосредственно вложенный элемент. В этом элементе выбирается второй по счету вложенный в него элемент</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Запись вида /1/3/2 называется последовательностью вложений. Она напоминает запись пути к файлу. Наклонная черта отмечает вложенный элемент подобно вложенному каталогу файловой системы, но вместо имени вложенного каталога или файла стоит натуральное число. Число, записанное за наклонной чертой, показывает порядковый номер непосредственно вложенного элемента. Отсчет элементов начинается с 1</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Поскольку в хорошо оформленном документе XML может быть только один корневой элемент, последовательность вложений обычно начинается с наклонной черты и единицы: /l. За следующей наклонной чертой перечисляются элементы, непосредственно вложенные в корневой элемент и т. д</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Перед последовательностью вложений может стоять простой указатель. В этом случае вложения отсчитываются не от корневого элемента, а от элемента, помеченного этим указателем. Применяя простой указатель, предыдущий пример можно записать так</a:t>
            </a:r>
            <a:r>
              <a:rPr lang="ru-RU" sz="1200" dirty="0" smtClean="0">
                <a:solidFill>
                  <a:srgbClr val="000099"/>
                </a:solidFill>
              </a:rPr>
              <a:t>:</a:t>
            </a:r>
            <a:endParaRPr lang="ru-RU" sz="1200" dirty="0">
              <a:solidFill>
                <a:srgbClr val="000099"/>
              </a:solidFill>
            </a:endParaRPr>
          </a:p>
          <a:p>
            <a:pPr algn="just">
              <a:lnSpc>
                <a:spcPct val="90000"/>
              </a:lnSpc>
            </a:pPr>
            <a:r>
              <a:rPr lang="ru-RU" sz="1200" dirty="0" err="1">
                <a:solidFill>
                  <a:srgbClr val="000099"/>
                </a:solidFill>
              </a:rPr>
              <a:t>element</a:t>
            </a:r>
            <a:r>
              <a:rPr lang="ru-RU" sz="1200" dirty="0">
                <a:solidFill>
                  <a:srgbClr val="000099"/>
                </a:solidFill>
              </a:rPr>
              <a:t> (sect3a/2)</a:t>
            </a:r>
          </a:p>
          <a:p>
            <a:pPr algn="just">
              <a:lnSpc>
                <a:spcPct val="90000"/>
              </a:lnSpc>
            </a:pPr>
            <a:r>
              <a:rPr lang="ru-RU" sz="1200" dirty="0">
                <a:solidFill>
                  <a:srgbClr val="000099"/>
                </a:solidFill>
              </a:rPr>
              <a:t>Наконец, данные в схеме </a:t>
            </a:r>
            <a:r>
              <a:rPr lang="ru-RU" sz="1200" dirty="0" err="1">
                <a:solidFill>
                  <a:srgbClr val="000099"/>
                </a:solidFill>
              </a:rPr>
              <a:t>element</a:t>
            </a:r>
            <a:r>
              <a:rPr lang="ru-RU" sz="1200" dirty="0">
                <a:solidFill>
                  <a:srgbClr val="000099"/>
                </a:solidFill>
              </a:rPr>
              <a:t> () могут состоять только из простого указателя</a:t>
            </a:r>
            <a:r>
              <a:rPr lang="ru-RU" sz="1200" dirty="0" smtClean="0">
                <a:solidFill>
                  <a:srgbClr val="000099"/>
                </a:solidFill>
              </a:rPr>
              <a:t>:</a:t>
            </a:r>
            <a:endParaRPr lang="ru-RU" sz="1200" dirty="0">
              <a:solidFill>
                <a:srgbClr val="000099"/>
              </a:solidFill>
            </a:endParaRPr>
          </a:p>
          <a:p>
            <a:pPr algn="just">
              <a:lnSpc>
                <a:spcPct val="90000"/>
              </a:lnSpc>
            </a:pPr>
            <a:r>
              <a:rPr lang="ru-RU" sz="1200" dirty="0" err="1">
                <a:solidFill>
                  <a:srgbClr val="000099"/>
                </a:solidFill>
              </a:rPr>
              <a:t>element</a:t>
            </a:r>
            <a:r>
              <a:rPr lang="ru-RU" sz="1200" dirty="0">
                <a:solidFill>
                  <a:srgbClr val="000099"/>
                </a:solidFill>
              </a:rPr>
              <a:t> (sect3a)</a:t>
            </a:r>
          </a:p>
          <a:p>
            <a:pPr algn="just">
              <a:lnSpc>
                <a:spcPct val="90000"/>
              </a:lnSpc>
            </a:pPr>
            <a:r>
              <a:rPr lang="ru-RU" sz="1200" dirty="0">
                <a:solidFill>
                  <a:srgbClr val="000099"/>
                </a:solidFill>
              </a:rPr>
              <a:t>Это эквивалентно написанию простого указателя без всякой схемы</a:t>
            </a:r>
            <a:r>
              <a:rPr lang="ru-RU" sz="1200" dirty="0" smtClean="0">
                <a:solidFill>
                  <a:srgbClr val="000099"/>
                </a:solidFill>
              </a:rPr>
              <a:t>.</a:t>
            </a:r>
            <a:endParaRPr lang="en-US" sz="1200" dirty="0" smtClean="0">
              <a:solidFill>
                <a:srgbClr val="000099"/>
              </a:solidFill>
            </a:endParaRPr>
          </a:p>
          <a:p>
            <a:pPr algn="just">
              <a:lnSpc>
                <a:spcPct val="90000"/>
              </a:lnSpc>
            </a:pPr>
            <a:r>
              <a:rPr lang="ru-RU" sz="1200" b="1" dirty="0">
                <a:solidFill>
                  <a:srgbClr val="C00000"/>
                </a:solidFill>
              </a:rPr>
              <a:t>Схема </a:t>
            </a:r>
            <a:r>
              <a:rPr lang="ru-RU" sz="1200" b="1" dirty="0" err="1">
                <a:solidFill>
                  <a:srgbClr val="C00000"/>
                </a:solidFill>
              </a:rPr>
              <a:t>xpointer</a:t>
            </a:r>
            <a:r>
              <a:rPr lang="ru-RU" sz="1200" b="1" dirty="0">
                <a:solidFill>
                  <a:srgbClr val="C00000"/>
                </a:solidFill>
              </a:rPr>
              <a:t>() </a:t>
            </a:r>
            <a:r>
              <a:rPr lang="ru-RU" sz="1200" dirty="0">
                <a:solidFill>
                  <a:srgbClr val="000099"/>
                </a:solidFill>
              </a:rPr>
              <a:t>использует для создания указателей и ссылок на них мощные средства адресации элементов и других частей документа, предоставляемые языком </a:t>
            </a:r>
            <a:r>
              <a:rPr lang="ru-RU" sz="1200" dirty="0" err="1">
                <a:solidFill>
                  <a:srgbClr val="000099"/>
                </a:solidFill>
              </a:rPr>
              <a:t>XPath</a:t>
            </a:r>
            <a:r>
              <a:rPr lang="ru-RU" sz="1200" dirty="0">
                <a:solidFill>
                  <a:srgbClr val="000099"/>
                </a:solidFill>
              </a:rPr>
              <a:t>. В схеме </a:t>
            </a:r>
            <a:r>
              <a:rPr lang="ru-RU" sz="1200" dirty="0" err="1">
                <a:solidFill>
                  <a:srgbClr val="000099"/>
                </a:solidFill>
              </a:rPr>
              <a:t>xpointer</a:t>
            </a:r>
            <a:r>
              <a:rPr lang="ru-RU" sz="1200" dirty="0">
                <a:solidFill>
                  <a:srgbClr val="000099"/>
                </a:solidFill>
              </a:rPr>
              <a:t>() данными, записываемыми в скобках, могут служить любые выражения, допускаемые в языке </a:t>
            </a:r>
            <a:r>
              <a:rPr lang="ru-RU" sz="1200" dirty="0" err="1">
                <a:solidFill>
                  <a:srgbClr val="000099"/>
                </a:solidFill>
              </a:rPr>
              <a:t>XPath</a:t>
            </a:r>
            <a:r>
              <a:rPr lang="ru-RU" sz="1200" dirty="0">
                <a:solidFill>
                  <a:srgbClr val="000099"/>
                </a:solidFill>
              </a:rPr>
              <a:t>, а также их расширения, введенные в язык </a:t>
            </a:r>
            <a:r>
              <a:rPr lang="ru-RU" sz="1200" dirty="0" err="1">
                <a:solidFill>
                  <a:srgbClr val="000099"/>
                </a:solidFill>
              </a:rPr>
              <a:t>XPointer</a:t>
            </a:r>
            <a:r>
              <a:rPr lang="ru-RU" sz="1200" dirty="0">
                <a:solidFill>
                  <a:srgbClr val="000099"/>
                </a:solidFill>
              </a:rPr>
              <a:t>.</a:t>
            </a:r>
          </a:p>
          <a:p>
            <a:pPr algn="just">
              <a:lnSpc>
                <a:spcPct val="90000"/>
              </a:lnSpc>
            </a:pPr>
            <a:endParaRPr lang="ru-RU" sz="1200" dirty="0">
              <a:solidFill>
                <a:srgbClr val="000099"/>
              </a:solidFill>
            </a:endParaRPr>
          </a:p>
        </p:txBody>
      </p:sp>
    </p:spTree>
    <p:extLst>
      <p:ext uri="{BB962C8B-B14F-4D97-AF65-F5344CB8AC3E}">
        <p14:creationId xmlns:p14="http://schemas.microsoft.com/office/powerpoint/2010/main" val="146320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Схема </a:t>
            </a:r>
            <a:r>
              <a:rPr lang="en-US" sz="2000" b="1" dirty="0" err="1" smtClean="0">
                <a:solidFill>
                  <a:srgbClr val="000099"/>
                </a:solidFill>
              </a:rPr>
              <a:t>xpointer</a:t>
            </a:r>
            <a:r>
              <a:rPr lang="en-US" sz="2000" b="1" dirty="0" smtClean="0">
                <a:solidFill>
                  <a:srgbClr val="000099"/>
                </a:solidFill>
              </a:rPr>
              <a:t>()</a:t>
            </a:r>
            <a:endParaRPr lang="ru-RU" sz="2000" b="1" dirty="0">
              <a:solidFill>
                <a:srgbClr val="000099"/>
              </a:solidFill>
            </a:endParaRPr>
          </a:p>
        </p:txBody>
      </p:sp>
      <p:sp>
        <p:nvSpPr>
          <p:cNvPr id="8" name="Прямоугольник 7"/>
          <p:cNvSpPr/>
          <p:nvPr/>
        </p:nvSpPr>
        <p:spPr>
          <a:xfrm>
            <a:off x="0" y="461651"/>
            <a:ext cx="9144000" cy="2419124"/>
          </a:xfrm>
          <a:prstGeom prst="rect">
            <a:avLst/>
          </a:prstGeom>
        </p:spPr>
        <p:txBody>
          <a:bodyPr wrap="square">
            <a:spAutoFit/>
          </a:bodyPr>
          <a:lstStyle/>
          <a:p>
            <a:pPr algn="just">
              <a:lnSpc>
                <a:spcPct val="90000"/>
              </a:lnSpc>
            </a:pPr>
            <a:r>
              <a:rPr lang="ru-RU" sz="1200" dirty="0">
                <a:solidFill>
                  <a:srgbClr val="000099"/>
                </a:solidFill>
              </a:rPr>
              <a:t>Исторически сложилось так, что язык </a:t>
            </a:r>
            <a:r>
              <a:rPr lang="ru-RU" sz="1200" dirty="0" err="1">
                <a:solidFill>
                  <a:srgbClr val="000099"/>
                </a:solidFill>
              </a:rPr>
              <a:t>XPath</a:t>
            </a:r>
            <a:r>
              <a:rPr lang="ru-RU" sz="1200" dirty="0">
                <a:solidFill>
                  <a:srgbClr val="000099"/>
                </a:solidFill>
              </a:rPr>
              <a:t> был создан на два года раньше языка </a:t>
            </a:r>
            <a:r>
              <a:rPr lang="ru-RU" sz="1200" dirty="0" err="1" smtClean="0">
                <a:solidFill>
                  <a:srgbClr val="000099"/>
                </a:solidFill>
              </a:rPr>
              <a:t>XPoin</a:t>
            </a:r>
            <a:r>
              <a:rPr lang="en-US" sz="1200" smtClean="0">
                <a:solidFill>
                  <a:srgbClr val="000099"/>
                </a:solidFill>
              </a:rPr>
              <a:t>t</a:t>
            </a:r>
            <a:r>
              <a:rPr lang="ru-RU" sz="1200" smtClean="0">
                <a:solidFill>
                  <a:srgbClr val="000099"/>
                </a:solidFill>
              </a:rPr>
              <a:t>er</a:t>
            </a:r>
            <a:r>
              <a:rPr lang="ru-RU" sz="1200" dirty="0">
                <a:solidFill>
                  <a:srgbClr val="000099"/>
                </a:solidFill>
              </a:rPr>
              <a:t>. Поэтому создатели языка </a:t>
            </a:r>
            <a:r>
              <a:rPr lang="ru-RU" sz="1200" dirty="0" err="1">
                <a:solidFill>
                  <a:srgbClr val="000099"/>
                </a:solidFill>
              </a:rPr>
              <a:t>XPointer</a:t>
            </a:r>
            <a:r>
              <a:rPr lang="ru-RU" sz="1200" dirty="0">
                <a:solidFill>
                  <a:srgbClr val="000099"/>
                </a:solidFill>
              </a:rPr>
              <a:t> внесли в него дополнения, расширившие конструкции языка </a:t>
            </a:r>
            <a:r>
              <a:rPr lang="ru-RU" sz="1200" dirty="0" err="1">
                <a:solidFill>
                  <a:srgbClr val="000099"/>
                </a:solidFill>
              </a:rPr>
              <a:t>XPath</a:t>
            </a:r>
            <a:r>
              <a:rPr lang="ru-RU" sz="1200" dirty="0" smtClean="0">
                <a:solidFill>
                  <a:srgbClr val="000099"/>
                </a:solidFill>
              </a:rPr>
              <a:t>.</a:t>
            </a:r>
            <a:endParaRPr lang="ru-RU" sz="1200" dirty="0">
              <a:solidFill>
                <a:srgbClr val="000099"/>
              </a:solidFill>
            </a:endParaRPr>
          </a:p>
          <a:p>
            <a:pPr marL="171450" indent="-171450" algn="just">
              <a:lnSpc>
                <a:spcPct val="90000"/>
              </a:lnSpc>
              <a:buFont typeface="Arial" pitchFamily="34" charset="0"/>
              <a:buChar char="•"/>
            </a:pPr>
            <a:r>
              <a:rPr lang="ru-RU" sz="1200" b="1" dirty="0">
                <a:solidFill>
                  <a:srgbClr val="C00000"/>
                </a:solidFill>
              </a:rPr>
              <a:t>Во-первых</a:t>
            </a:r>
            <a:r>
              <a:rPr lang="ru-RU" sz="1200" dirty="0">
                <a:solidFill>
                  <a:srgbClr val="000099"/>
                </a:solidFill>
              </a:rPr>
              <a:t>, кроме узлов дерева, язык </a:t>
            </a:r>
            <a:r>
              <a:rPr lang="ru-RU" sz="1200" dirty="0" err="1">
                <a:solidFill>
                  <a:srgbClr val="000099"/>
                </a:solidFill>
              </a:rPr>
              <a:t>XPointer</a:t>
            </a:r>
            <a:r>
              <a:rPr lang="ru-RU" sz="1200" dirty="0">
                <a:solidFill>
                  <a:srgbClr val="000099"/>
                </a:solidFill>
              </a:rPr>
              <a:t> рассматривает точки (</a:t>
            </a:r>
            <a:r>
              <a:rPr lang="ru-RU" sz="1200" dirty="0" err="1" smtClean="0">
                <a:solidFill>
                  <a:srgbClr val="000099"/>
                </a:solidFill>
              </a:rPr>
              <a:t>points</a:t>
            </a:r>
            <a:r>
              <a:rPr lang="ru-RU" sz="1200" dirty="0" smtClean="0">
                <a:solidFill>
                  <a:srgbClr val="000099"/>
                </a:solidFill>
              </a:rPr>
              <a:t>)</a:t>
            </a:r>
            <a:r>
              <a:rPr lang="en-US" sz="1200" dirty="0" smtClean="0">
                <a:solidFill>
                  <a:srgbClr val="000099"/>
                </a:solidFill>
              </a:rPr>
              <a:t> </a:t>
            </a:r>
            <a:r>
              <a:rPr lang="ru-RU" sz="1200" dirty="0" smtClean="0">
                <a:solidFill>
                  <a:srgbClr val="000099"/>
                </a:solidFill>
              </a:rPr>
              <a:t>и </a:t>
            </a:r>
            <a:r>
              <a:rPr lang="ru-RU" sz="1200" dirty="0">
                <a:solidFill>
                  <a:srgbClr val="000099"/>
                </a:solidFill>
              </a:rPr>
              <a:t>области (</a:t>
            </a:r>
            <a:r>
              <a:rPr lang="ru-RU" sz="1200" dirty="0" err="1">
                <a:solidFill>
                  <a:srgbClr val="000099"/>
                </a:solidFill>
              </a:rPr>
              <a:t>ranges</a:t>
            </a:r>
            <a:r>
              <a:rPr lang="ru-RU" sz="1200" dirty="0" smtClean="0">
                <a:solidFill>
                  <a:srgbClr val="000099"/>
                </a:solidFill>
              </a:rPr>
              <a:t>).</a:t>
            </a:r>
            <a:endParaRPr lang="ru-RU" sz="1200" dirty="0">
              <a:solidFill>
                <a:srgbClr val="000099"/>
              </a:solidFill>
            </a:endParaRPr>
          </a:p>
          <a:p>
            <a:pPr marL="628650" lvl="1" indent="-171450" algn="just">
              <a:lnSpc>
                <a:spcPct val="90000"/>
              </a:lnSpc>
              <a:buFont typeface="Arial" pitchFamily="34" charset="0"/>
              <a:buChar char="•"/>
            </a:pPr>
            <a:r>
              <a:rPr lang="ru-RU" sz="1200" dirty="0">
                <a:solidFill>
                  <a:srgbClr val="000099"/>
                </a:solidFill>
              </a:rPr>
              <a:t>Точкой язык </a:t>
            </a:r>
            <a:r>
              <a:rPr lang="ru-RU" sz="1200" dirty="0" err="1">
                <a:solidFill>
                  <a:srgbClr val="000099"/>
                </a:solidFill>
              </a:rPr>
              <a:t>XPointer</a:t>
            </a:r>
            <a:r>
              <a:rPr lang="ru-RU" sz="1200" dirty="0">
                <a:solidFill>
                  <a:srgbClr val="000099"/>
                </a:solidFill>
              </a:rPr>
              <a:t> называет позицию между символами документа XML</a:t>
            </a:r>
            <a:r>
              <a:rPr lang="ru-RU" sz="1200" dirty="0" smtClean="0">
                <a:solidFill>
                  <a:srgbClr val="000099"/>
                </a:solidFill>
              </a:rPr>
              <a:t>.</a:t>
            </a:r>
            <a:endParaRPr lang="ru-RU" sz="1200" dirty="0">
              <a:solidFill>
                <a:srgbClr val="000099"/>
              </a:solidFill>
            </a:endParaRPr>
          </a:p>
          <a:p>
            <a:pPr marL="628650" lvl="1" indent="-171450" algn="just">
              <a:lnSpc>
                <a:spcPct val="90000"/>
              </a:lnSpc>
              <a:buFont typeface="Arial" pitchFamily="34" charset="0"/>
              <a:buChar char="•"/>
            </a:pPr>
            <a:r>
              <a:rPr lang="ru-RU" sz="1200" dirty="0">
                <a:solidFill>
                  <a:srgbClr val="000099"/>
                </a:solidFill>
              </a:rPr>
              <a:t>Область занимает пространство между двумя точками: начальной точкой и конечной точкой. Начальная и конечная точки могут располагаться в любом месте документа XML, следовательно, область может пересекать элементы документа XML, не совпадая с узлами дерева. Разумеется, начальная точка должна встретиться в документе раньше конечной точки</a:t>
            </a:r>
            <a:r>
              <a:rPr lang="ru-RU" sz="1200" dirty="0" smtClean="0">
                <a:solidFill>
                  <a:srgbClr val="000099"/>
                </a:solidFill>
              </a:rPr>
              <a:t>.</a:t>
            </a:r>
            <a:endParaRPr lang="ru-RU" sz="1200" dirty="0">
              <a:solidFill>
                <a:srgbClr val="000099"/>
              </a:solidFill>
            </a:endParaRPr>
          </a:p>
          <a:p>
            <a:pPr marL="628650" lvl="1" indent="-171450" algn="just">
              <a:lnSpc>
                <a:spcPct val="90000"/>
              </a:lnSpc>
              <a:buFont typeface="Arial" pitchFamily="34" charset="0"/>
              <a:buChar char="•"/>
            </a:pPr>
            <a:r>
              <a:rPr lang="ru-RU" sz="1200" dirty="0">
                <a:solidFill>
                  <a:srgbClr val="000099"/>
                </a:solidFill>
              </a:rPr>
              <a:t>Точки, области и узлы вместе образуют местоположение. В результате всякого поиска отыскивается некоторое местоположение или набор местоположений</a:t>
            </a:r>
            <a:r>
              <a:rPr lang="ru-RU" sz="1200" dirty="0" smtClean="0">
                <a:solidFill>
                  <a:srgbClr val="000099"/>
                </a:solidFill>
              </a:rPr>
              <a:t>.</a:t>
            </a:r>
            <a:endParaRPr lang="ru-RU" sz="1200" dirty="0">
              <a:solidFill>
                <a:srgbClr val="000099"/>
              </a:solidFill>
            </a:endParaRPr>
          </a:p>
          <a:p>
            <a:pPr marL="171450" indent="-171450" algn="just">
              <a:lnSpc>
                <a:spcPct val="90000"/>
              </a:lnSpc>
              <a:buFont typeface="Arial" pitchFamily="34" charset="0"/>
              <a:buChar char="•"/>
            </a:pPr>
            <a:r>
              <a:rPr lang="ru-RU" sz="1200" b="1" dirty="0">
                <a:solidFill>
                  <a:srgbClr val="C00000"/>
                </a:solidFill>
              </a:rPr>
              <a:t>Во-вторых</a:t>
            </a:r>
            <a:r>
              <a:rPr lang="ru-RU" sz="1200" dirty="0">
                <a:solidFill>
                  <a:srgbClr val="000099"/>
                </a:solidFill>
              </a:rPr>
              <a:t>, в схему </a:t>
            </a:r>
            <a:r>
              <a:rPr lang="ru-RU" sz="1200" dirty="0" err="1">
                <a:solidFill>
                  <a:srgbClr val="000099"/>
                </a:solidFill>
              </a:rPr>
              <a:t>xpointer</a:t>
            </a:r>
            <a:r>
              <a:rPr lang="ru-RU" sz="1200" dirty="0">
                <a:solidFill>
                  <a:srgbClr val="000099"/>
                </a:solidFill>
              </a:rPr>
              <a:t>() введены новые функции </a:t>
            </a:r>
            <a:r>
              <a:rPr lang="ru-RU" sz="1200" dirty="0" err="1">
                <a:solidFill>
                  <a:srgbClr val="000099"/>
                </a:solidFill>
              </a:rPr>
              <a:t>range</a:t>
            </a:r>
            <a:r>
              <a:rPr lang="ru-RU" sz="1200" dirty="0">
                <a:solidFill>
                  <a:srgbClr val="000099"/>
                </a:solidFill>
              </a:rPr>
              <a:t>(), </a:t>
            </a:r>
            <a:r>
              <a:rPr lang="ru-RU" sz="1200" dirty="0" err="1">
                <a:solidFill>
                  <a:srgbClr val="000099"/>
                </a:solidFill>
              </a:rPr>
              <a:t>stringrange</a:t>
            </a:r>
            <a:r>
              <a:rPr lang="ru-RU" sz="1200" dirty="0">
                <a:solidFill>
                  <a:srgbClr val="000099"/>
                </a:solidFill>
              </a:rPr>
              <a:t>(), </a:t>
            </a:r>
            <a:r>
              <a:rPr lang="ru-RU" sz="1200" dirty="0" err="1">
                <a:solidFill>
                  <a:srgbClr val="000099"/>
                </a:solidFill>
              </a:rPr>
              <a:t>range-to</a:t>
            </a:r>
            <a:r>
              <a:rPr lang="ru-RU" sz="1200" dirty="0">
                <a:solidFill>
                  <a:srgbClr val="000099"/>
                </a:solidFill>
              </a:rPr>
              <a:t>(), </a:t>
            </a:r>
            <a:r>
              <a:rPr lang="ru-RU" sz="1200" dirty="0" err="1">
                <a:solidFill>
                  <a:srgbClr val="000099"/>
                </a:solidFill>
              </a:rPr>
              <a:t>range-inside</a:t>
            </a:r>
            <a:r>
              <a:rPr lang="ru-RU" sz="1200" dirty="0">
                <a:solidFill>
                  <a:srgbClr val="000099"/>
                </a:solidFill>
              </a:rPr>
              <a:t> (), </a:t>
            </a:r>
            <a:r>
              <a:rPr lang="ru-RU" sz="1200" dirty="0" err="1">
                <a:solidFill>
                  <a:srgbClr val="000099"/>
                </a:solidFill>
              </a:rPr>
              <a:t>here</a:t>
            </a:r>
            <a:r>
              <a:rPr lang="ru-RU" sz="1200" dirty="0">
                <a:solidFill>
                  <a:srgbClr val="000099"/>
                </a:solidFill>
              </a:rPr>
              <a:t>(), </a:t>
            </a:r>
            <a:r>
              <a:rPr lang="ru-RU" sz="1200" dirty="0" err="1">
                <a:solidFill>
                  <a:srgbClr val="000099"/>
                </a:solidFill>
              </a:rPr>
              <a:t>origin</a:t>
            </a:r>
            <a:r>
              <a:rPr lang="ru-RU" sz="1200" dirty="0">
                <a:solidFill>
                  <a:srgbClr val="000099"/>
                </a:solidFill>
              </a:rPr>
              <a:t> (), </a:t>
            </a:r>
            <a:r>
              <a:rPr lang="ru-RU" sz="1200" dirty="0" err="1">
                <a:solidFill>
                  <a:srgbClr val="000099"/>
                </a:solidFill>
              </a:rPr>
              <a:t>start-point</a:t>
            </a:r>
            <a:r>
              <a:rPr lang="ru-RU" sz="1200" dirty="0">
                <a:solidFill>
                  <a:srgbClr val="000099"/>
                </a:solidFill>
              </a:rPr>
              <a:t>(), </a:t>
            </a:r>
            <a:r>
              <a:rPr lang="ru-RU" sz="1200" dirty="0" err="1">
                <a:solidFill>
                  <a:srgbClr val="000099"/>
                </a:solidFill>
              </a:rPr>
              <a:t>end-point</a:t>
            </a:r>
            <a:r>
              <a:rPr lang="ru-RU" sz="1200" dirty="0">
                <a:solidFill>
                  <a:srgbClr val="000099"/>
                </a:solidFill>
              </a:rPr>
              <a:t>(), работающие с точками и областями</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Эти дополнения позволяют гораздо точнее адресовать различные части документа, вплоть до отдельного </a:t>
            </a:r>
            <a:r>
              <a:rPr lang="ru-RU" sz="1200" dirty="0" smtClean="0">
                <a:solidFill>
                  <a:srgbClr val="000099"/>
                </a:solidFill>
              </a:rPr>
              <a:t>символа.</a:t>
            </a:r>
            <a:r>
              <a:rPr lang="en-US" sz="1200" dirty="0" smtClean="0">
                <a:solidFill>
                  <a:srgbClr val="000099"/>
                </a:solidFill>
              </a:rPr>
              <a:t> </a:t>
            </a:r>
            <a:r>
              <a:rPr lang="ru-RU" sz="1200" dirty="0" smtClean="0">
                <a:solidFill>
                  <a:srgbClr val="000099"/>
                </a:solidFill>
              </a:rPr>
              <a:t>Все </a:t>
            </a:r>
            <a:r>
              <a:rPr lang="ru-RU" sz="1200" dirty="0">
                <a:solidFill>
                  <a:srgbClr val="000099"/>
                </a:solidFill>
              </a:rPr>
              <a:t>действия с точками и областями выполняются с помощью перечисленных функций.</a:t>
            </a:r>
          </a:p>
        </p:txBody>
      </p:sp>
    </p:spTree>
    <p:extLst>
      <p:ext uri="{BB962C8B-B14F-4D97-AF65-F5344CB8AC3E}">
        <p14:creationId xmlns:p14="http://schemas.microsoft.com/office/powerpoint/2010/main" val="179250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14826</TotalTime>
  <Words>1460</Words>
  <Application>Microsoft Office PowerPoint</Application>
  <PresentationFormat>Экран (16:9)</PresentationFormat>
  <Paragraphs>78</Paragraphs>
  <Slides>7</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7</vt:i4>
      </vt:variant>
    </vt:vector>
  </HeadingPairs>
  <TitlesOfParts>
    <vt:vector size="10" baseType="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598</cp:revision>
  <dcterms:created xsi:type="dcterms:W3CDTF">2014-10-05T21:41:36Z</dcterms:created>
  <dcterms:modified xsi:type="dcterms:W3CDTF">2019-10-15T08:50:31Z</dcterms:modified>
</cp:coreProperties>
</file>