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50" r:id="rId1"/>
    <p:sldMasterId id="2147483651" r:id="rId2"/>
    <p:sldMasterId id="2147483652" r:id="rId3"/>
  </p:sldMasterIdLst>
  <p:notesMasterIdLst>
    <p:notesMasterId r:id="rId22"/>
  </p:notesMasterIdLst>
  <p:handoutMasterIdLst>
    <p:handoutMasterId r:id="rId23"/>
  </p:handoutMasterIdLst>
  <p:sldIdLst>
    <p:sldId id="330" r:id="rId4"/>
    <p:sldId id="489" r:id="rId5"/>
    <p:sldId id="559" r:id="rId6"/>
    <p:sldId id="560" r:id="rId7"/>
    <p:sldId id="561" r:id="rId8"/>
    <p:sldId id="563" r:id="rId9"/>
    <p:sldId id="564" r:id="rId10"/>
    <p:sldId id="565" r:id="rId11"/>
    <p:sldId id="566" r:id="rId12"/>
    <p:sldId id="567" r:id="rId13"/>
    <p:sldId id="568" r:id="rId14"/>
    <p:sldId id="569" r:id="rId15"/>
    <p:sldId id="570" r:id="rId16"/>
    <p:sldId id="571" r:id="rId17"/>
    <p:sldId id="572" r:id="rId18"/>
    <p:sldId id="573" r:id="rId19"/>
    <p:sldId id="574" r:id="rId20"/>
    <p:sldId id="575" r:id="rId21"/>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xmlns="">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0099"/>
    <a:srgbClr val="CC3300"/>
    <a:srgbClr val="E6AF00"/>
    <a:srgbClr val="ABDB77"/>
    <a:srgbClr val="FFCD2D"/>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p:scale>
          <a:sx n="125" d="100"/>
          <a:sy n="125" d="100"/>
        </p:scale>
        <p:origin x="-254" y="-5"/>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Hier</a:t>
            </a:r>
            <a:r>
              <a:rPr lang="en-US" dirty="0" smtClean="0"/>
              <a:t> </a:t>
            </a:r>
            <a:r>
              <a:rPr lang="en-US" dirty="0" err="1" smtClean="0"/>
              <a:t>klicken</a:t>
            </a:r>
            <a:r>
              <a:rPr lang="en-US" dirty="0" smtClean="0"/>
              <a:t>, um Master-</a:t>
            </a:r>
            <a:r>
              <a:rPr lang="en-US" dirty="0" err="1" smtClean="0"/>
              <a:t>Textformat</a:t>
            </a:r>
            <a:r>
              <a:rPr lang="en-US" dirty="0" smtClean="0"/>
              <a:t> </a:t>
            </a:r>
            <a:r>
              <a:rPr lang="en-US" dirty="0" err="1" smtClean="0"/>
              <a:t>zu</a:t>
            </a:r>
            <a:r>
              <a:rPr lang="en-US" dirty="0" smtClean="0"/>
              <a:t> </a:t>
            </a:r>
            <a:r>
              <a:rPr lang="en-US" dirty="0" err="1" smtClean="0"/>
              <a:t>bearbeiten</a:t>
            </a:r>
            <a:r>
              <a:rPr lang="en-US" dirty="0" smtClean="0"/>
              <a:t>.</a:t>
            </a:r>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411654" name="Text Box 6"/>
          <p:cNvSpPr txBox="1">
            <a:spLocks noChangeArrowheads="1"/>
          </p:cNvSpPr>
          <p:nvPr userDrawn="1"/>
        </p:nvSpPr>
        <p:spPr bwMode="auto">
          <a:xfrm>
            <a:off x="1146752" y="4763020"/>
            <a:ext cx="6822628" cy="276999"/>
          </a:xfrm>
          <a:prstGeom prst="rect">
            <a:avLst/>
          </a:prstGeom>
          <a:noFill/>
          <a:ln w="9525">
            <a:noFill/>
            <a:miter lim="800000"/>
            <a:headEnd/>
            <a:tailEnd/>
          </a:ln>
          <a:effectLst/>
        </p:spPr>
        <p:txBody>
          <a:bodyPr wrap="square">
            <a:spAutoFit/>
          </a:bodyPr>
          <a:lstStyle/>
          <a:p>
            <a:pPr algn="ctr"/>
            <a:r>
              <a:rPr lang="ru-RU" sz="1200" b="1" dirty="0" smtClean="0">
                <a:solidFill>
                  <a:srgbClr val="000099"/>
                </a:solidFill>
                <a:effectLst>
                  <a:outerShdw blurRad="38100" dist="38100" dir="2700000" algn="tl">
                    <a:srgbClr val="C0C0C0"/>
                  </a:outerShdw>
                </a:effectLst>
              </a:rPr>
              <a:t>Язык схем </a:t>
            </a:r>
            <a:r>
              <a:rPr lang="en-US" sz="1200" b="1" dirty="0" smtClean="0">
                <a:solidFill>
                  <a:srgbClr val="000099"/>
                </a:solidFill>
                <a:effectLst>
                  <a:outerShdw blurRad="38100" dist="38100" dir="2700000" algn="tl">
                    <a:srgbClr val="C0C0C0"/>
                  </a:outerShdw>
                </a:effectLst>
              </a:rPr>
              <a:t>XSD</a:t>
            </a:r>
            <a:endParaRPr lang="ru-RU" sz="1200" b="1" dirty="0" smtClean="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smtClean="0">
                <a:solidFill>
                  <a:srgbClr val="C00000"/>
                </a:solidFill>
              </a:rPr>
              <a:t>  / </a:t>
            </a:r>
            <a:r>
              <a:rPr lang="en-US" sz="1400" b="1" i="1" baseline="0" dirty="0" smtClean="0">
                <a:solidFill>
                  <a:srgbClr val="C00000"/>
                </a:solidFill>
              </a:rPr>
              <a:t>18</a:t>
            </a:r>
            <a:r>
              <a:rPr lang="ru-RU" sz="1400" b="1" i="1" baseline="0" dirty="0" smtClean="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Кубанский</a:t>
            </a:r>
            <a:r>
              <a:rPr lang="ru-RU" sz="1400" b="1" baseline="0" dirty="0" smtClean="0">
                <a:solidFill>
                  <a:srgbClr val="000099"/>
                </a:solidFill>
              </a:rPr>
              <a:t> государственный университет</a:t>
            </a:r>
            <a:endParaRPr lang="ru-RU" sz="1400" b="1" dirty="0" smtClean="0">
              <a:solidFill>
                <a:srgbClr val="000099"/>
              </a:solidFill>
            </a:endParaRPr>
          </a:p>
          <a:p>
            <a:pPr algn="ctr" eaLnBrk="0" hangingPunct="0"/>
            <a:r>
              <a:rPr lang="ru-RU" sz="1400" b="1" dirty="0" smtClean="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Факультет компьютерных</a:t>
            </a:r>
            <a:r>
              <a:rPr lang="ru-RU" sz="1400" b="1" baseline="0" dirty="0" smtClean="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example.com/doc.html#ID5" TargetMode="External"/><Relationship Id="rId2" Type="http://schemas.openxmlformats.org/officeDocument/2006/relationships/hyperlink" Target="http://www.example.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smtClean="0">
                <a:solidFill>
                  <a:srgbClr val="000099"/>
                </a:solidFill>
                <a:effectLst>
                  <a:outerShdw blurRad="38100" dist="38100" dir="2700000" algn="tl">
                    <a:srgbClr val="C0C0C0"/>
                  </a:outerShdw>
                </a:effectLst>
              </a:rPr>
              <a:t>Лабораторная работа </a:t>
            </a:r>
            <a:r>
              <a:rPr lang="en-US" sz="2000" b="1" dirty="0">
                <a:solidFill>
                  <a:srgbClr val="000099"/>
                </a:solidFill>
                <a:effectLst>
                  <a:outerShdw blurRad="38100" dist="38100" dir="2700000" algn="tl">
                    <a:srgbClr val="C0C0C0"/>
                  </a:outerShdw>
                </a:effectLst>
              </a:rPr>
              <a:t>9</a:t>
            </a:r>
            <a:r>
              <a:rPr lang="en-US" sz="2000" b="1" dirty="0" smtClean="0">
                <a:solidFill>
                  <a:srgbClr val="000099"/>
                </a:solidFill>
                <a:effectLst>
                  <a:outerShdw blurRad="38100" dist="38100" dir="2700000" algn="tl">
                    <a:srgbClr val="C0C0C0"/>
                  </a:outerShdw>
                </a:effectLst>
              </a:rPr>
              <a:t>. </a:t>
            </a:r>
            <a:r>
              <a:rPr lang="ru-RU" sz="2000" b="1" dirty="0" smtClean="0">
                <a:solidFill>
                  <a:srgbClr val="000099"/>
                </a:solidFill>
                <a:effectLst>
                  <a:outerShdw blurRad="38100" dist="38100" dir="2700000" algn="tl">
                    <a:srgbClr val="C0C0C0"/>
                  </a:outerShdw>
                </a:effectLst>
              </a:rPr>
              <a:t>Язык схем </a:t>
            </a:r>
            <a:r>
              <a:rPr lang="en-US" sz="2000" b="1" dirty="0" smtClean="0">
                <a:solidFill>
                  <a:srgbClr val="000099"/>
                </a:solidFill>
                <a:effectLst>
                  <a:outerShdw blurRad="38100" dist="38100" dir="2700000" algn="tl">
                    <a:srgbClr val="C0C0C0"/>
                  </a:outerShdw>
                </a:effectLst>
              </a:rPr>
              <a:t>XSD. </a:t>
            </a:r>
            <a:endParaRPr lang="ru-RU" sz="2000" b="1" dirty="0" smtClean="0">
              <a:solidFill>
                <a:srgbClr val="000099"/>
              </a:solidFill>
              <a:effectLst>
                <a:outerShdw blurRad="38100" dist="38100" dir="2700000" algn="tl">
                  <a:srgbClr val="C0C0C0"/>
                </a:outerShdw>
              </a:effectLst>
            </a:endParaRPr>
          </a:p>
          <a:p>
            <a:pPr algn="ctr"/>
            <a:endParaRPr lang="ru-RU" sz="2000" b="1" dirty="0" smtClean="0">
              <a:solidFill>
                <a:srgbClr val="000099"/>
              </a:solidFill>
              <a:effectLst>
                <a:outerShdw blurRad="38100" dist="38100" dir="2700000" algn="tl">
                  <a:srgbClr val="C0C0C0"/>
                </a:outerShdw>
              </a:effectLst>
            </a:endParaRPr>
          </a:p>
          <a:p>
            <a:pPr algn="ctr"/>
            <a:r>
              <a:rPr lang="ru-RU" sz="2000" b="1" dirty="0" smtClean="0">
                <a:solidFill>
                  <a:srgbClr val="000099"/>
                </a:solidFill>
                <a:effectLst>
                  <a:outerShdw blurRad="38100" dist="38100" dir="2700000" algn="tl">
                    <a:srgbClr val="C0C0C0"/>
                  </a:outerShdw>
                </a:effectLst>
              </a:rPr>
              <a:t>Евдокимов </a:t>
            </a:r>
            <a:r>
              <a:rPr lang="ru-RU" sz="2000" b="1" dirty="0">
                <a:solidFill>
                  <a:srgbClr val="000099"/>
                </a:solidFill>
                <a:effectLst>
                  <a:outerShdw blurRad="38100" dist="38100" dir="2700000" algn="tl">
                    <a:srgbClr val="C0C0C0"/>
                  </a:outerShdw>
                </a:effectLst>
              </a:rPr>
              <a:t>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a:t>
            </a:r>
            <a:r>
              <a:rPr lang="ru-RU" b="1" dirty="0" smtClean="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C0C0C0"/>
                  </a:outerShdw>
                </a:effectLst>
              </a:rPr>
              <a:t>Прикладная математика и информатика</a:t>
            </a:r>
            <a:endParaRPr lang="ru-RU" b="1" dirty="0" smtClean="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smtClean="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rPr>
              <a:t>Ограничение вхождений</a:t>
            </a:r>
            <a:endParaRPr lang="en-US" sz="1800" b="1" dirty="0">
              <a:solidFill>
                <a:srgbClr val="000099"/>
              </a:solidFill>
              <a:latin typeface="Arial"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1155132648"/>
              </p:ext>
            </p:extLst>
          </p:nvPr>
        </p:nvGraphicFramePr>
        <p:xfrm>
          <a:off x="71500" y="489081"/>
          <a:ext cx="9001000" cy="3164840"/>
        </p:xfrm>
        <a:graphic>
          <a:graphicData uri="http://schemas.openxmlformats.org/drawingml/2006/table">
            <a:tbl>
              <a:tblPr firstRow="1" bandRow="1">
                <a:tableStyleId>{5C22544A-7EE6-4342-B048-85BDC9FD1C3A}</a:tableStyleId>
              </a:tblPr>
              <a:tblGrid>
                <a:gridCol w="1728192"/>
                <a:gridCol w="936104"/>
                <a:gridCol w="6336704"/>
              </a:tblGrid>
              <a:tr h="370840">
                <a:tc>
                  <a:txBody>
                    <a:bodyPr/>
                    <a:lstStyle/>
                    <a:p>
                      <a:r>
                        <a:rPr lang="ru-RU" sz="1000" dirty="0" smtClean="0">
                          <a:solidFill>
                            <a:srgbClr val="7030A0"/>
                          </a:solidFill>
                        </a:rPr>
                        <a:t>Элементы</a:t>
                      </a:r>
                    </a:p>
                    <a:p>
                      <a:r>
                        <a:rPr lang="ru-RU" sz="1000" dirty="0" smtClean="0">
                          <a:solidFill>
                            <a:srgbClr val="7030A0"/>
                          </a:solidFill>
                        </a:rPr>
                        <a:t>(</a:t>
                      </a:r>
                      <a:r>
                        <a:rPr lang="en-US" sz="1000" dirty="0" err="1" smtClean="0">
                          <a:solidFill>
                            <a:srgbClr val="7030A0"/>
                          </a:solidFill>
                        </a:rPr>
                        <a:t>minOccurs</a:t>
                      </a:r>
                      <a:r>
                        <a:rPr lang="en-US" sz="1000" dirty="0" smtClean="0">
                          <a:solidFill>
                            <a:srgbClr val="7030A0"/>
                          </a:solidFill>
                        </a:rPr>
                        <a:t>, </a:t>
                      </a:r>
                      <a:r>
                        <a:rPr lang="en-US" sz="1000" dirty="0" err="1" smtClean="0">
                          <a:solidFill>
                            <a:srgbClr val="7030A0"/>
                          </a:solidFill>
                        </a:rPr>
                        <a:t>maxOccurs</a:t>
                      </a:r>
                      <a:r>
                        <a:rPr lang="en-US" sz="1000" dirty="0" smtClean="0">
                          <a:solidFill>
                            <a:srgbClr val="7030A0"/>
                          </a:solidFill>
                        </a:rPr>
                        <a:t>) fixed, default</a:t>
                      </a:r>
                      <a:endParaRPr lang="ru-RU" sz="1000" dirty="0">
                        <a:solidFill>
                          <a:srgbClr val="7030A0"/>
                        </a:solidFill>
                      </a:endParaRPr>
                    </a:p>
                  </a:txBody>
                  <a:tcPr/>
                </a:tc>
                <a:tc>
                  <a:txBody>
                    <a:bodyPr/>
                    <a:lstStyle/>
                    <a:p>
                      <a:r>
                        <a:rPr lang="ru-RU" sz="1000" dirty="0" smtClean="0">
                          <a:solidFill>
                            <a:srgbClr val="7030A0"/>
                          </a:solidFill>
                        </a:rPr>
                        <a:t>Атрибуты</a:t>
                      </a:r>
                    </a:p>
                    <a:p>
                      <a:r>
                        <a:rPr lang="en-US" sz="1000" dirty="0" smtClean="0">
                          <a:solidFill>
                            <a:srgbClr val="7030A0"/>
                          </a:solidFill>
                        </a:rPr>
                        <a:t>use, fixed, default</a:t>
                      </a:r>
                      <a:endParaRPr lang="ru-RU" sz="1000" dirty="0">
                        <a:solidFill>
                          <a:srgbClr val="7030A0"/>
                        </a:solidFill>
                      </a:endParaRPr>
                    </a:p>
                  </a:txBody>
                  <a:tcPr/>
                </a:tc>
                <a:tc>
                  <a:txBody>
                    <a:bodyPr/>
                    <a:lstStyle/>
                    <a:p>
                      <a:r>
                        <a:rPr lang="ru-RU" sz="1000" b="1" i="0" kern="1200" dirty="0" smtClean="0">
                          <a:solidFill>
                            <a:srgbClr val="7030A0"/>
                          </a:solidFill>
                          <a:effectLst/>
                          <a:latin typeface="+mn-lt"/>
                          <a:ea typeface="+mn-ea"/>
                          <a:cs typeface="+mn-cs"/>
                        </a:rPr>
                        <a:t>Примечание</a:t>
                      </a:r>
                      <a:endParaRPr lang="ru-RU" sz="1000" dirty="0">
                        <a:solidFill>
                          <a:srgbClr val="7030A0"/>
                        </a:solidFill>
                      </a:endParaRPr>
                    </a:p>
                  </a:txBody>
                  <a:tcPr/>
                </a:tc>
              </a:tr>
              <a:tr h="370840">
                <a:tc>
                  <a:txBody>
                    <a:bodyPr/>
                    <a:lstStyle/>
                    <a:p>
                      <a:pPr algn="ctr"/>
                      <a:r>
                        <a:rPr lang="ru-RU" sz="1000" dirty="0" smtClean="0"/>
                        <a:t>(0</a:t>
                      </a:r>
                      <a:r>
                        <a:rPr lang="ru-RU" sz="1000" dirty="0"/>
                        <a:t>, 1) -, -</a:t>
                      </a:r>
                    </a:p>
                  </a:txBody>
                  <a:tcPr marL="0" marR="0" marT="0" marB="0" anchor="ctr"/>
                </a:tc>
                <a:tc>
                  <a:txBody>
                    <a:bodyPr/>
                    <a:lstStyle/>
                    <a:p>
                      <a:pPr algn="ctr"/>
                      <a:r>
                        <a:rPr lang="en-US" sz="1000"/>
                        <a:t>optional, -, -</a:t>
                      </a:r>
                    </a:p>
                  </a:txBody>
                  <a:tcPr marL="0" marR="0" marT="0" marB="0" anchor="ctr"/>
                </a:tc>
                <a:tc>
                  <a:txBody>
                    <a:bodyPr/>
                    <a:lstStyle/>
                    <a:p>
                      <a:pPr algn="l"/>
                      <a:r>
                        <a:rPr lang="ru-RU" sz="1000"/>
                        <a:t>элемент/атрибут может появиться однажды, и может иметь любое значение</a:t>
                      </a:r>
                    </a:p>
                  </a:txBody>
                  <a:tcPr marL="0" marR="0" marT="0" marB="0" anchor="ctr"/>
                </a:tc>
              </a:tr>
              <a:tr h="370840">
                <a:tc>
                  <a:txBody>
                    <a:bodyPr/>
                    <a:lstStyle/>
                    <a:p>
                      <a:pPr algn="ctr"/>
                      <a:r>
                        <a:rPr lang="ru-RU" sz="1000"/>
                        <a:t>(0, 1) 37, -</a:t>
                      </a:r>
                    </a:p>
                  </a:txBody>
                  <a:tcPr marL="0" marR="0" marT="0" marB="0" anchor="ctr"/>
                </a:tc>
                <a:tc>
                  <a:txBody>
                    <a:bodyPr/>
                    <a:lstStyle/>
                    <a:p>
                      <a:pPr algn="ctr"/>
                      <a:r>
                        <a:rPr lang="en-US" sz="1000"/>
                        <a:t>optional, 37, -</a:t>
                      </a:r>
                    </a:p>
                  </a:txBody>
                  <a:tcPr marL="0" marR="0" marT="0" marB="0" anchor="ctr"/>
                </a:tc>
                <a:tc>
                  <a:txBody>
                    <a:bodyPr/>
                    <a:lstStyle/>
                    <a:p>
                      <a:pPr algn="l"/>
                      <a:r>
                        <a:rPr lang="ru-RU" sz="1000"/>
                        <a:t>элемент/атрибут может появиться однажды. Если он появится, то его значение должно быть 37. Если он не появится, то его значение будет 37.</a:t>
                      </a:r>
                    </a:p>
                  </a:txBody>
                  <a:tcPr marL="0" marR="0" marT="0" marB="0" anchor="ctr"/>
                </a:tc>
              </a:tr>
              <a:tr h="370840">
                <a:tc>
                  <a:txBody>
                    <a:bodyPr/>
                    <a:lstStyle/>
                    <a:p>
                      <a:pPr algn="ctr"/>
                      <a:r>
                        <a:rPr lang="ru-RU" sz="1000"/>
                        <a:t>(0, 1) -, 37</a:t>
                      </a:r>
                    </a:p>
                  </a:txBody>
                  <a:tcPr marL="0" marR="0" marT="0" marB="0" anchor="ctr"/>
                </a:tc>
                <a:tc>
                  <a:txBody>
                    <a:bodyPr/>
                    <a:lstStyle/>
                    <a:p>
                      <a:pPr algn="ctr"/>
                      <a:r>
                        <a:rPr lang="en-US" sz="1000"/>
                        <a:t>optional, -, 37</a:t>
                      </a:r>
                    </a:p>
                  </a:txBody>
                  <a:tcPr marL="0" marR="0" marT="0" marB="0" anchor="ctr"/>
                </a:tc>
                <a:tc>
                  <a:txBody>
                    <a:bodyPr/>
                    <a:lstStyle/>
                    <a:p>
                      <a:pPr algn="l"/>
                      <a:r>
                        <a:rPr lang="ru-RU" sz="1000"/>
                        <a:t>элемент/атрибут может появиться однажды. Если элемент не задан, то его значение по умолчанию равно 37, иначе его допустимое значение равно заданному</a:t>
                      </a:r>
                    </a:p>
                  </a:txBody>
                  <a:tcPr marL="0" marR="0" marT="0" marB="0" anchor="ctr"/>
                </a:tc>
              </a:tr>
              <a:tr h="370840">
                <a:tc>
                  <a:txBody>
                    <a:bodyPr/>
                    <a:lstStyle/>
                    <a:p>
                      <a:pPr algn="ctr"/>
                      <a:r>
                        <a:rPr lang="ru-RU" sz="1000"/>
                        <a:t>(0, 2) -, 37</a:t>
                      </a:r>
                    </a:p>
                  </a:txBody>
                  <a:tcPr marL="0" marR="0" marT="0" marB="0" anchor="ctr"/>
                </a:tc>
                <a:tc>
                  <a:txBody>
                    <a:bodyPr/>
                    <a:lstStyle/>
                    <a:p>
                      <a:pPr algn="ctr"/>
                      <a:r>
                        <a:rPr lang="en-US" sz="1000"/>
                        <a:t>n/a</a:t>
                      </a:r>
                    </a:p>
                  </a:txBody>
                  <a:tcPr marL="0" marR="0" marT="0" marB="0" anchor="ctr"/>
                </a:tc>
                <a:tc>
                  <a:txBody>
                    <a:bodyPr/>
                    <a:lstStyle/>
                    <a:p>
                      <a:pPr algn="l"/>
                      <a:r>
                        <a:rPr lang="ru-RU" sz="1000"/>
                        <a:t>элемент может появиться однажды, или дважды, или ни разу. Если элемент не появится, то его значение не обеспечено; если появится, и его значение не задано, то по умолчанию его значение будет равно 37; иначе его допустимое значение равно заданному в документе. Вообще значениями, minOccurs и maxOccurs могут быть положительные целые числа. При этом значение maxOccurs может также принимать значение unbounded (не ограничено)</a:t>
                      </a:r>
                    </a:p>
                  </a:txBody>
                  <a:tcPr marL="0" marR="0" marT="0" marB="0" anchor="ctr"/>
                </a:tc>
              </a:tr>
              <a:tr h="370840">
                <a:tc>
                  <a:txBody>
                    <a:bodyPr/>
                    <a:lstStyle/>
                    <a:p>
                      <a:pPr algn="ctr"/>
                      <a:r>
                        <a:rPr lang="ru-RU" sz="1000"/>
                        <a:t>(0, 0) -, -</a:t>
                      </a:r>
                    </a:p>
                  </a:txBody>
                  <a:tcPr marL="0" marR="0" marT="0" marB="0" anchor="ctr"/>
                </a:tc>
                <a:tc>
                  <a:txBody>
                    <a:bodyPr/>
                    <a:lstStyle/>
                    <a:p>
                      <a:pPr algn="ctr"/>
                      <a:r>
                        <a:rPr lang="en-US" sz="1000"/>
                        <a:t>prohibited, -, -</a:t>
                      </a:r>
                    </a:p>
                  </a:txBody>
                  <a:tcPr marL="0" marR="0" marT="0" marB="0" anchor="ctr"/>
                </a:tc>
                <a:tc>
                  <a:txBody>
                    <a:bodyPr/>
                    <a:lstStyle/>
                    <a:p>
                      <a:pPr algn="l"/>
                      <a:r>
                        <a:rPr lang="ru-RU" sz="1000" dirty="0"/>
                        <a:t>элемент/атрибут не должен появиться в документе</a:t>
                      </a:r>
                    </a:p>
                  </a:txBody>
                  <a:tcPr marL="0" marR="0" marT="0" marB="0" anchor="ctr"/>
                </a:tc>
              </a:tr>
              <a:tr h="370840">
                <a:tc gridSpan="3">
                  <a:txBody>
                    <a:bodyPr/>
                    <a:lstStyle/>
                    <a:p>
                      <a:pPr algn="ctr"/>
                      <a:r>
                        <a:rPr lang="ru-RU" sz="1000" dirty="0" smtClean="0"/>
                        <a:t>Обратите внимание, что ни </a:t>
                      </a:r>
                      <a:r>
                        <a:rPr lang="ru-RU" sz="1000" dirty="0" err="1" smtClean="0"/>
                        <a:t>minOccurs</a:t>
                      </a:r>
                      <a:r>
                        <a:rPr lang="ru-RU" sz="1000" dirty="0" smtClean="0"/>
                        <a:t>, </a:t>
                      </a:r>
                      <a:r>
                        <a:rPr lang="ru-RU" sz="1000" dirty="0" err="1" smtClean="0"/>
                        <a:t>maxOccurs</a:t>
                      </a:r>
                      <a:r>
                        <a:rPr lang="ru-RU" sz="1000" dirty="0" smtClean="0"/>
                        <a:t>, ни </a:t>
                      </a:r>
                      <a:r>
                        <a:rPr lang="ru-RU" sz="1000" dirty="0" err="1" smtClean="0"/>
                        <a:t>use</a:t>
                      </a:r>
                      <a:r>
                        <a:rPr lang="ru-RU" sz="1000" dirty="0" smtClean="0"/>
                        <a:t> не может появиться в объявлениях глобальных элементов и атрибутов.</a:t>
                      </a:r>
                      <a:endParaRPr lang="ru-RU" sz="1000" dirty="0"/>
                    </a:p>
                  </a:txBody>
                  <a:tcPr marL="0" marR="0" marT="0" marB="0" anchor="ctr"/>
                </a:tc>
                <a:tc hMerge="1">
                  <a:txBody>
                    <a:bodyPr/>
                    <a:lstStyle/>
                    <a:p>
                      <a:pPr algn="ctr"/>
                      <a:endParaRPr lang="en-US" sz="1000"/>
                    </a:p>
                  </a:txBody>
                  <a:tcPr marL="0" marR="0" marT="0" marB="0" anchor="ctr"/>
                </a:tc>
                <a:tc hMerge="1">
                  <a:txBody>
                    <a:bodyPr/>
                    <a:lstStyle/>
                    <a:p>
                      <a:pPr algn="l"/>
                      <a:endParaRPr lang="ru-RU" sz="1000" dirty="0"/>
                    </a:p>
                  </a:txBody>
                  <a:tcPr marL="0" marR="0" marT="0" marB="0" anchor="ctr"/>
                </a:tc>
              </a:tr>
            </a:tbl>
          </a:graphicData>
        </a:graphic>
      </p:graphicFrame>
    </p:spTree>
    <p:extLst>
      <p:ext uri="{BB962C8B-B14F-4D97-AF65-F5344CB8AC3E}">
        <p14:creationId xmlns:p14="http://schemas.microsoft.com/office/powerpoint/2010/main" val="3450289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Глобальные элементы и атрибуты</a:t>
            </a:r>
            <a:endParaRPr lang="en-US" sz="1800" b="1" dirty="0">
              <a:solidFill>
                <a:srgbClr val="000099"/>
              </a:solidFill>
              <a:latin typeface="Arial" charset="0"/>
              <a:ea typeface="+mn-ea"/>
              <a:cs typeface="+mn-cs"/>
            </a:endParaRPr>
          </a:p>
        </p:txBody>
      </p:sp>
      <p:sp>
        <p:nvSpPr>
          <p:cNvPr id="7" name="Прямоугольник 6"/>
          <p:cNvSpPr/>
          <p:nvPr/>
        </p:nvSpPr>
        <p:spPr>
          <a:xfrm>
            <a:off x="2696" y="461651"/>
            <a:ext cx="9141304" cy="3416320"/>
          </a:xfrm>
          <a:prstGeom prst="rect">
            <a:avLst/>
          </a:prstGeom>
        </p:spPr>
        <p:txBody>
          <a:bodyPr wrap="square">
            <a:spAutoFit/>
          </a:bodyPr>
          <a:lstStyle/>
          <a:p>
            <a:pPr lvl="0" algn="just">
              <a:lnSpc>
                <a:spcPct val="90000"/>
              </a:lnSpc>
            </a:pPr>
            <a:r>
              <a:rPr lang="ru-RU" sz="1200" b="1" dirty="0">
                <a:solidFill>
                  <a:srgbClr val="000099"/>
                </a:solidFill>
              </a:rPr>
              <a:t>Глобальные элементы</a:t>
            </a:r>
            <a:r>
              <a:rPr lang="ru-RU" sz="1200" dirty="0">
                <a:solidFill>
                  <a:srgbClr val="000099"/>
                </a:solidFill>
              </a:rPr>
              <a:t>, и </a:t>
            </a:r>
            <a:r>
              <a:rPr lang="ru-RU" sz="1200" b="1" dirty="0">
                <a:solidFill>
                  <a:srgbClr val="000099"/>
                </a:solidFill>
              </a:rPr>
              <a:t>глобальные атрибуты</a:t>
            </a:r>
            <a:r>
              <a:rPr lang="ru-RU" sz="1200" dirty="0">
                <a:solidFill>
                  <a:srgbClr val="000099"/>
                </a:solidFill>
              </a:rPr>
              <a:t>, </a:t>
            </a:r>
            <a:r>
              <a:rPr lang="ru-RU" sz="1200" u="sng" dirty="0">
                <a:solidFill>
                  <a:srgbClr val="000099"/>
                </a:solidFill>
              </a:rPr>
              <a:t>создаются с помощью объявлений, которые являются дочерними элементами элемента </a:t>
            </a:r>
            <a:r>
              <a:rPr lang="ru-RU" sz="1200" u="sng" dirty="0" err="1">
                <a:solidFill>
                  <a:srgbClr val="000099"/>
                </a:solidFill>
              </a:rPr>
              <a:t>schema</a:t>
            </a:r>
            <a:r>
              <a:rPr lang="ru-RU" sz="1200" dirty="0">
                <a:solidFill>
                  <a:srgbClr val="000099"/>
                </a:solidFill>
              </a:rPr>
              <a:t>. Как было указано выше, на глобальный элемент или глобальный атрибут можно сослаться с помощью параметра </a:t>
            </a:r>
            <a:r>
              <a:rPr lang="ru-RU" sz="1200" dirty="0" err="1">
                <a:solidFill>
                  <a:srgbClr val="000099"/>
                </a:solidFill>
              </a:rPr>
              <a:t>ref</a:t>
            </a:r>
            <a:r>
              <a:rPr lang="ru-RU" sz="1200" dirty="0">
                <a:solidFill>
                  <a:srgbClr val="000099"/>
                </a:solidFill>
              </a:rPr>
              <a:t> в одном или более объявлениях.</a:t>
            </a:r>
          </a:p>
          <a:p>
            <a:pPr lvl="0" algn="just">
              <a:lnSpc>
                <a:spcPct val="90000"/>
              </a:lnSpc>
            </a:pPr>
            <a:endParaRPr lang="ru-RU" sz="1200" dirty="0">
              <a:solidFill>
                <a:srgbClr val="000099"/>
              </a:solidFill>
            </a:endParaRPr>
          </a:p>
          <a:p>
            <a:pPr lvl="0" algn="just">
              <a:lnSpc>
                <a:spcPct val="90000"/>
              </a:lnSpc>
            </a:pPr>
            <a:r>
              <a:rPr lang="ru-RU" sz="1200" dirty="0">
                <a:solidFill>
                  <a:srgbClr val="000099"/>
                </a:solidFill>
              </a:rPr>
              <a:t>Объявление, которое использует ссылку на глобальный элемент, позволяет элементу, на который указывает ссылка, появиться в документе в качестве содержимого данного объявления. Так, например, элемент </a:t>
            </a:r>
            <a:r>
              <a:rPr lang="ru-RU" sz="1200" dirty="0" err="1">
                <a:solidFill>
                  <a:srgbClr val="000099"/>
                </a:solidFill>
              </a:rPr>
              <a:t>comment</a:t>
            </a:r>
            <a:r>
              <a:rPr lang="ru-RU" sz="1200" dirty="0">
                <a:solidFill>
                  <a:srgbClr val="000099"/>
                </a:solidFill>
              </a:rPr>
              <a:t> появляется в po.xml на том же самом уровне, что и </a:t>
            </a:r>
            <a:r>
              <a:rPr lang="ru-RU" sz="1200" dirty="0" err="1">
                <a:solidFill>
                  <a:srgbClr val="000099"/>
                </a:solidFill>
              </a:rPr>
              <a:t>shipTo</a:t>
            </a:r>
            <a:r>
              <a:rPr lang="ru-RU" sz="1200" dirty="0">
                <a:solidFill>
                  <a:srgbClr val="000099"/>
                </a:solidFill>
              </a:rPr>
              <a:t>, </a:t>
            </a:r>
            <a:r>
              <a:rPr lang="ru-RU" sz="1200" dirty="0" err="1">
                <a:solidFill>
                  <a:srgbClr val="000099"/>
                </a:solidFill>
              </a:rPr>
              <a:t>billTo</a:t>
            </a:r>
            <a:r>
              <a:rPr lang="ru-RU" sz="1200" dirty="0">
                <a:solidFill>
                  <a:srgbClr val="000099"/>
                </a:solidFill>
              </a:rPr>
              <a:t> и элементы </a:t>
            </a:r>
            <a:r>
              <a:rPr lang="ru-RU" sz="1200" dirty="0" err="1">
                <a:solidFill>
                  <a:srgbClr val="000099"/>
                </a:solidFill>
              </a:rPr>
              <a:t>items</a:t>
            </a:r>
            <a:r>
              <a:rPr lang="ru-RU" sz="1200" dirty="0">
                <a:solidFill>
                  <a:srgbClr val="000099"/>
                </a:solidFill>
              </a:rPr>
              <a:t>, что связано с тем, что объявление </a:t>
            </a:r>
            <a:r>
              <a:rPr lang="ru-RU" sz="1200" dirty="0" err="1">
                <a:solidFill>
                  <a:srgbClr val="000099"/>
                </a:solidFill>
              </a:rPr>
              <a:t>comment</a:t>
            </a:r>
            <a:r>
              <a:rPr lang="ru-RU" sz="1200" dirty="0">
                <a:solidFill>
                  <a:srgbClr val="000099"/>
                </a:solidFill>
              </a:rPr>
              <a:t> находится в комплексном определении типа на том же самом уровне, что и объявления других трех элементов.</a:t>
            </a:r>
          </a:p>
          <a:p>
            <a:pPr lvl="0" algn="just">
              <a:lnSpc>
                <a:spcPct val="90000"/>
              </a:lnSpc>
            </a:pPr>
            <a:endParaRPr lang="ru-RU" sz="1200" dirty="0">
              <a:solidFill>
                <a:srgbClr val="000099"/>
              </a:solidFill>
            </a:endParaRPr>
          </a:p>
          <a:p>
            <a:pPr lvl="0" algn="just">
              <a:lnSpc>
                <a:spcPct val="90000"/>
              </a:lnSpc>
            </a:pPr>
            <a:r>
              <a:rPr lang="ru-RU" sz="1200" u="sng" dirty="0">
                <a:solidFill>
                  <a:srgbClr val="000099"/>
                </a:solidFill>
              </a:rPr>
              <a:t>Объявление глобального элемента дает возможность элементу появиться в документе в качестве элемента верхнего уровня. </a:t>
            </a:r>
            <a:r>
              <a:rPr lang="ru-RU" sz="1200" dirty="0">
                <a:solidFill>
                  <a:srgbClr val="000099"/>
                </a:solidFill>
              </a:rPr>
              <a:t>Следовательно, </a:t>
            </a:r>
            <a:r>
              <a:rPr lang="ru-RU" sz="1200" dirty="0" err="1">
                <a:solidFill>
                  <a:srgbClr val="000099"/>
                </a:solidFill>
              </a:rPr>
              <a:t>purchaseOrder</a:t>
            </a:r>
            <a:r>
              <a:rPr lang="ru-RU" sz="1200" dirty="0">
                <a:solidFill>
                  <a:srgbClr val="000099"/>
                </a:solidFill>
              </a:rPr>
              <a:t>, который объявлен как глобальный элемент в po.xsd, может появиться как элемент верхнего уровня в po.xml. </a:t>
            </a:r>
            <a:r>
              <a:rPr lang="ru-RU" sz="1200" u="sng" dirty="0">
                <a:solidFill>
                  <a:srgbClr val="000099"/>
                </a:solidFill>
              </a:rPr>
              <a:t>Обратите внимание, что объявление элемента </a:t>
            </a:r>
            <a:r>
              <a:rPr lang="ru-RU" sz="1200" u="sng" dirty="0" err="1">
                <a:solidFill>
                  <a:srgbClr val="000099"/>
                </a:solidFill>
              </a:rPr>
              <a:t>comment</a:t>
            </a:r>
            <a:r>
              <a:rPr lang="ru-RU" sz="1200" u="sng" dirty="0">
                <a:solidFill>
                  <a:srgbClr val="000099"/>
                </a:solidFill>
              </a:rPr>
              <a:t> как глобального позволяет ему появиться в документе po.xml как элементу верхнего уровня, а не только в качестве </a:t>
            </a:r>
            <a:r>
              <a:rPr lang="ru-RU" sz="1200" u="sng" dirty="0" err="1">
                <a:solidFill>
                  <a:srgbClr val="000099"/>
                </a:solidFill>
              </a:rPr>
              <a:t>подэлемента</a:t>
            </a:r>
            <a:r>
              <a:rPr lang="ru-RU" sz="1200" u="sng" dirty="0">
                <a:solidFill>
                  <a:srgbClr val="000099"/>
                </a:solidFill>
              </a:rPr>
              <a:t> элемента </a:t>
            </a:r>
            <a:r>
              <a:rPr lang="ru-RU" sz="1200" u="sng" dirty="0" err="1">
                <a:solidFill>
                  <a:srgbClr val="000099"/>
                </a:solidFill>
              </a:rPr>
              <a:t>purchaseOrder</a:t>
            </a:r>
            <a:r>
              <a:rPr lang="ru-RU" sz="1200" u="sng" dirty="0">
                <a:solidFill>
                  <a:srgbClr val="000099"/>
                </a:solidFill>
              </a:rPr>
              <a:t>.</a:t>
            </a:r>
          </a:p>
          <a:p>
            <a:pPr lvl="0" algn="just">
              <a:lnSpc>
                <a:spcPct val="90000"/>
              </a:lnSpc>
            </a:pPr>
            <a:endParaRPr lang="ru-RU" sz="1200" dirty="0">
              <a:solidFill>
                <a:srgbClr val="000099"/>
              </a:solidFill>
            </a:endParaRPr>
          </a:p>
          <a:p>
            <a:pPr lvl="0" algn="just">
              <a:lnSpc>
                <a:spcPct val="90000"/>
              </a:lnSpc>
            </a:pPr>
            <a:r>
              <a:rPr lang="ru-RU" sz="1200" dirty="0">
                <a:solidFill>
                  <a:srgbClr val="000099"/>
                </a:solidFill>
              </a:rPr>
              <a:t>Есть множество особенностей относительно использования глобальных элементов и атрибутов. Одна из них состоит в том, что глобальные объявления, не могут содержать ссылки: такие объявления должны задавать простые или сложные типы непосредственно. Говоря конкретно, </a:t>
            </a:r>
            <a:r>
              <a:rPr lang="ru-RU" sz="1200" u="sng" dirty="0">
                <a:solidFill>
                  <a:srgbClr val="000099"/>
                </a:solidFill>
              </a:rPr>
              <a:t>глобальные объявления не могут содержать атрибута </a:t>
            </a:r>
            <a:r>
              <a:rPr lang="ru-RU" sz="1200" b="1" u="sng" dirty="0" err="1">
                <a:solidFill>
                  <a:srgbClr val="C00000"/>
                </a:solidFill>
              </a:rPr>
              <a:t>ref</a:t>
            </a:r>
            <a:r>
              <a:rPr lang="ru-RU" sz="1200" u="sng" dirty="0">
                <a:solidFill>
                  <a:srgbClr val="000099"/>
                </a:solidFill>
              </a:rPr>
              <a:t>, они должны использовать атрибут </a:t>
            </a:r>
            <a:r>
              <a:rPr lang="ru-RU" sz="1200" b="1" u="sng" dirty="0" err="1">
                <a:solidFill>
                  <a:srgbClr val="009900"/>
                </a:solidFill>
              </a:rPr>
              <a:t>type</a:t>
            </a:r>
            <a:r>
              <a:rPr lang="ru-RU" sz="1200" dirty="0">
                <a:solidFill>
                  <a:srgbClr val="000099"/>
                </a:solidFill>
              </a:rPr>
              <a:t>. Вторая особенность состоит в том, что в глобальных объявлениях нельзя использовать ограничение на количество вхождений элементов, хотя оно может быть помещено в локальные объявления, которые на них ссылаются. Другими словами, глобальные объявления </a:t>
            </a:r>
            <a:r>
              <a:rPr lang="ru-RU" sz="1200" u="sng" dirty="0">
                <a:solidFill>
                  <a:srgbClr val="000099"/>
                </a:solidFill>
              </a:rPr>
              <a:t>не могут содержать атрибуты </a:t>
            </a:r>
            <a:r>
              <a:rPr lang="ru-RU" sz="1200" u="sng" dirty="0" err="1">
                <a:solidFill>
                  <a:srgbClr val="000099"/>
                </a:solidFill>
              </a:rPr>
              <a:t>minOccurs</a:t>
            </a:r>
            <a:r>
              <a:rPr lang="ru-RU" sz="1200" u="sng" dirty="0">
                <a:solidFill>
                  <a:srgbClr val="000099"/>
                </a:solidFill>
              </a:rPr>
              <a:t>, </a:t>
            </a:r>
            <a:r>
              <a:rPr lang="ru-RU" sz="1200" u="sng" dirty="0" err="1">
                <a:solidFill>
                  <a:srgbClr val="000099"/>
                </a:solidFill>
              </a:rPr>
              <a:t>maxOccurs</a:t>
            </a:r>
            <a:r>
              <a:rPr lang="ru-RU" sz="1200" u="sng" dirty="0">
                <a:solidFill>
                  <a:srgbClr val="000099"/>
                </a:solidFill>
              </a:rPr>
              <a:t>, или </a:t>
            </a:r>
            <a:r>
              <a:rPr lang="ru-RU" sz="1200" u="sng" dirty="0" err="1">
                <a:solidFill>
                  <a:srgbClr val="000099"/>
                </a:solidFill>
              </a:rPr>
              <a:t>use</a:t>
            </a:r>
            <a:r>
              <a:rPr lang="ru-RU" sz="1200" dirty="0">
                <a:solidFill>
                  <a:srgbClr val="000099"/>
                </a:solidFill>
              </a:rPr>
              <a:t>.</a:t>
            </a:r>
            <a:endParaRPr lang="ru-RU" sz="1200" u="sng" dirty="0">
              <a:solidFill>
                <a:srgbClr val="000099"/>
              </a:solidFill>
            </a:endParaRPr>
          </a:p>
        </p:txBody>
      </p:sp>
    </p:spTree>
    <p:extLst>
      <p:ext uri="{BB962C8B-B14F-4D97-AF65-F5344CB8AC3E}">
        <p14:creationId xmlns:p14="http://schemas.microsoft.com/office/powerpoint/2010/main" val="443037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Конфликты имен</a:t>
            </a:r>
            <a:endParaRPr lang="en-US" sz="1800" b="1" dirty="0">
              <a:solidFill>
                <a:srgbClr val="000099"/>
              </a:solidFill>
              <a:latin typeface="Arial" charset="0"/>
              <a:ea typeface="+mn-ea"/>
              <a:cs typeface="+mn-cs"/>
            </a:endParaRPr>
          </a:p>
        </p:txBody>
      </p:sp>
      <p:sp>
        <p:nvSpPr>
          <p:cNvPr id="7" name="Прямоугольник 6"/>
          <p:cNvSpPr/>
          <p:nvPr/>
        </p:nvSpPr>
        <p:spPr>
          <a:xfrm>
            <a:off x="2696" y="461651"/>
            <a:ext cx="9141304" cy="2419124"/>
          </a:xfrm>
          <a:prstGeom prst="rect">
            <a:avLst/>
          </a:prstGeom>
        </p:spPr>
        <p:txBody>
          <a:bodyPr wrap="square">
            <a:spAutoFit/>
          </a:bodyPr>
          <a:lstStyle/>
          <a:p>
            <a:pPr lvl="0" algn="just">
              <a:lnSpc>
                <a:spcPct val="90000"/>
              </a:lnSpc>
            </a:pPr>
            <a:r>
              <a:rPr lang="ru-RU" sz="1200" dirty="0">
                <a:solidFill>
                  <a:srgbClr val="000099"/>
                </a:solidFill>
              </a:rPr>
              <a:t>Теперь разберем, как определить новые комплексные типы (см., </a:t>
            </a:r>
            <a:r>
              <a:rPr lang="ru-RU" sz="1200" dirty="0" err="1">
                <a:solidFill>
                  <a:srgbClr val="000099"/>
                </a:solidFill>
              </a:rPr>
              <a:t>PurchaseOrderType</a:t>
            </a:r>
            <a:r>
              <a:rPr lang="ru-RU" sz="1200" dirty="0">
                <a:solidFill>
                  <a:srgbClr val="000099"/>
                </a:solidFill>
              </a:rPr>
              <a:t>), объявить элементы (см., </a:t>
            </a:r>
            <a:r>
              <a:rPr lang="ru-RU" sz="1200" dirty="0" err="1">
                <a:solidFill>
                  <a:srgbClr val="000099"/>
                </a:solidFill>
              </a:rPr>
              <a:t>purchaseOrder</a:t>
            </a:r>
            <a:r>
              <a:rPr lang="ru-RU" sz="1200" dirty="0">
                <a:solidFill>
                  <a:srgbClr val="000099"/>
                </a:solidFill>
              </a:rPr>
              <a:t>) и объявить атрибуты (см., </a:t>
            </a:r>
            <a:r>
              <a:rPr lang="ru-RU" sz="1200" dirty="0" err="1">
                <a:solidFill>
                  <a:srgbClr val="000099"/>
                </a:solidFill>
              </a:rPr>
              <a:t>orderDate</a:t>
            </a:r>
            <a:r>
              <a:rPr lang="ru-RU" sz="1200" dirty="0">
                <a:solidFill>
                  <a:srgbClr val="000099"/>
                </a:solidFill>
              </a:rPr>
              <a:t>). Все эти действия манипулируют с именами, поэтому обычно возникает вопрос, что будет, если объявить два объекта с одинаковыми именами?</a:t>
            </a:r>
          </a:p>
          <a:p>
            <a:pPr lvl="0" algn="just">
              <a:lnSpc>
                <a:spcPct val="90000"/>
              </a:lnSpc>
            </a:pPr>
            <a:endParaRPr lang="ru-RU" sz="1200" dirty="0">
              <a:solidFill>
                <a:srgbClr val="000099"/>
              </a:solidFill>
            </a:endParaRPr>
          </a:p>
          <a:p>
            <a:pPr lvl="0" algn="just">
              <a:lnSpc>
                <a:spcPct val="90000"/>
              </a:lnSpc>
            </a:pPr>
            <a:r>
              <a:rPr lang="ru-RU" sz="1200" dirty="0">
                <a:solidFill>
                  <a:srgbClr val="000099"/>
                </a:solidFill>
              </a:rPr>
              <a:t>Рассмотрим несколько примеров. </a:t>
            </a:r>
            <a:r>
              <a:rPr lang="ru-RU" sz="1200" u="sng" dirty="0">
                <a:solidFill>
                  <a:srgbClr val="000099"/>
                </a:solidFill>
              </a:rPr>
              <a:t>Если объявить два объекта с одинаковыми именами, но разными типами, то такое объявление создаст конфликтную ситуацию</a:t>
            </a:r>
            <a:r>
              <a:rPr lang="ru-RU" sz="1200" dirty="0">
                <a:solidFill>
                  <a:srgbClr val="000099"/>
                </a:solidFill>
              </a:rPr>
              <a:t>. Например, конфликт имен вызовут комплексный тип с именем </a:t>
            </a:r>
            <a:r>
              <a:rPr lang="ru-RU" sz="1200" dirty="0" err="1">
                <a:solidFill>
                  <a:srgbClr val="000099"/>
                </a:solidFill>
              </a:rPr>
              <a:t>USStates</a:t>
            </a:r>
            <a:r>
              <a:rPr lang="ru-RU" sz="1200" dirty="0">
                <a:solidFill>
                  <a:srgbClr val="000099"/>
                </a:solidFill>
              </a:rPr>
              <a:t> и простой тип с именем </a:t>
            </a:r>
            <a:r>
              <a:rPr lang="ru-RU" sz="1200" dirty="0" err="1">
                <a:solidFill>
                  <a:srgbClr val="000099"/>
                </a:solidFill>
              </a:rPr>
              <a:t>USStates</a:t>
            </a:r>
            <a:r>
              <a:rPr lang="ru-RU" sz="1200" dirty="0">
                <a:solidFill>
                  <a:srgbClr val="000099"/>
                </a:solidFill>
              </a:rPr>
              <a:t>. Однако если мы определяем комплексный тип с именем </a:t>
            </a:r>
            <a:r>
              <a:rPr lang="ru-RU" sz="1200" dirty="0" err="1">
                <a:solidFill>
                  <a:srgbClr val="000099"/>
                </a:solidFill>
              </a:rPr>
              <a:t>USAddress</a:t>
            </a:r>
            <a:r>
              <a:rPr lang="ru-RU" sz="1200" dirty="0">
                <a:solidFill>
                  <a:srgbClr val="000099"/>
                </a:solidFill>
              </a:rPr>
              <a:t>, и объявляем элемент или атрибут с именем </a:t>
            </a:r>
            <a:r>
              <a:rPr lang="ru-RU" sz="1200" dirty="0" err="1">
                <a:solidFill>
                  <a:srgbClr val="000099"/>
                </a:solidFill>
              </a:rPr>
              <a:t>USAddress</a:t>
            </a:r>
            <a:r>
              <a:rPr lang="ru-RU" sz="1200" dirty="0">
                <a:solidFill>
                  <a:srgbClr val="000099"/>
                </a:solidFill>
              </a:rPr>
              <a:t>, то конфликт не возникает. Конфликт также не возникает, если элементы с одинаковыми именами объявлены внутри определения различных типов. Например, если мы объявим один элемент как часть типа </a:t>
            </a:r>
            <a:r>
              <a:rPr lang="ru-RU" sz="1200" dirty="0" err="1">
                <a:solidFill>
                  <a:srgbClr val="000099"/>
                </a:solidFill>
              </a:rPr>
              <a:t>USAddress</a:t>
            </a:r>
            <a:r>
              <a:rPr lang="ru-RU" sz="1200" dirty="0">
                <a:solidFill>
                  <a:srgbClr val="000099"/>
                </a:solidFill>
              </a:rPr>
              <a:t>, а второй элемент с тем же именем как часть типа </a:t>
            </a:r>
            <a:r>
              <a:rPr lang="ru-RU" sz="1200" dirty="0" err="1">
                <a:solidFill>
                  <a:srgbClr val="000099"/>
                </a:solidFill>
              </a:rPr>
              <a:t>Item</a:t>
            </a:r>
            <a:r>
              <a:rPr lang="ru-RU" sz="1200" dirty="0">
                <a:solidFill>
                  <a:srgbClr val="000099"/>
                </a:solidFill>
              </a:rPr>
              <a:t>, то конфликт имен не возникнет. Такие объявления называют локальными. Наконец, если имеется два типа, один из которых определен вами (например, </a:t>
            </a:r>
            <a:r>
              <a:rPr lang="ru-RU" sz="1200" dirty="0" err="1">
                <a:solidFill>
                  <a:srgbClr val="000099"/>
                </a:solidFill>
              </a:rPr>
              <a:t>decimal</a:t>
            </a:r>
            <a:r>
              <a:rPr lang="ru-RU" sz="1200" dirty="0">
                <a:solidFill>
                  <a:srgbClr val="000099"/>
                </a:solidFill>
              </a:rPr>
              <a:t>), а второй встроен в язык XML-схемы, то конфликт имен также не возникает. Отсутствие конфликта связано с тем, что эти два типа принадлежат различным именным пространствам. Более подробно использование именных пространств в XML-схемах будет рассмотрено позже.</a:t>
            </a:r>
            <a:endParaRPr lang="ru-RU" sz="1200" u="sng" dirty="0">
              <a:solidFill>
                <a:srgbClr val="000099"/>
              </a:solidFill>
            </a:endParaRPr>
          </a:p>
        </p:txBody>
      </p:sp>
    </p:spTree>
    <p:extLst>
      <p:ext uri="{BB962C8B-B14F-4D97-AF65-F5344CB8AC3E}">
        <p14:creationId xmlns:p14="http://schemas.microsoft.com/office/powerpoint/2010/main" val="3408980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Простые типы</a:t>
            </a:r>
            <a:endParaRPr lang="en-US" sz="1800" b="1" dirty="0">
              <a:solidFill>
                <a:srgbClr val="000099"/>
              </a:solidFill>
              <a:latin typeface="Arial" charset="0"/>
              <a:ea typeface="+mn-ea"/>
              <a:cs typeface="+mn-cs"/>
            </a:endParaRPr>
          </a:p>
        </p:txBody>
      </p:sp>
      <p:sp>
        <p:nvSpPr>
          <p:cNvPr id="7" name="Прямоугольник 6"/>
          <p:cNvSpPr/>
          <p:nvPr/>
        </p:nvSpPr>
        <p:spPr>
          <a:xfrm>
            <a:off x="0" y="480337"/>
            <a:ext cx="3275856" cy="2585323"/>
          </a:xfrm>
          <a:prstGeom prst="rect">
            <a:avLst/>
          </a:prstGeom>
        </p:spPr>
        <p:txBody>
          <a:bodyPr wrap="square">
            <a:spAutoFit/>
          </a:bodyPr>
          <a:lstStyle/>
          <a:p>
            <a:pPr lvl="0" algn="just">
              <a:lnSpc>
                <a:spcPct val="90000"/>
              </a:lnSpc>
            </a:pPr>
            <a:r>
              <a:rPr lang="ru-RU" sz="1200" dirty="0">
                <a:solidFill>
                  <a:srgbClr val="000099"/>
                </a:solidFill>
              </a:rPr>
              <a:t>XML-схема заказа на покупку содержит объявления нескольких элементов и атрибутов простого типа. Некоторые из этих простых типов, например </a:t>
            </a:r>
            <a:r>
              <a:rPr lang="ru-RU" sz="1200" dirty="0" err="1">
                <a:solidFill>
                  <a:srgbClr val="000099"/>
                </a:solidFill>
              </a:rPr>
              <a:t>string</a:t>
            </a:r>
            <a:r>
              <a:rPr lang="ru-RU" sz="1200" dirty="0">
                <a:solidFill>
                  <a:srgbClr val="000099"/>
                </a:solidFill>
              </a:rPr>
              <a:t> и </a:t>
            </a:r>
            <a:r>
              <a:rPr lang="ru-RU" sz="1200" dirty="0" err="1">
                <a:solidFill>
                  <a:srgbClr val="000099"/>
                </a:solidFill>
              </a:rPr>
              <a:t>decimal</a:t>
            </a:r>
            <a:r>
              <a:rPr lang="ru-RU" sz="1200" dirty="0">
                <a:solidFill>
                  <a:srgbClr val="000099"/>
                </a:solidFill>
              </a:rPr>
              <a:t> встроены в язык XML-схемы, в то время как другие определены специально для данного типа документа. Например, атрибут </a:t>
            </a:r>
            <a:r>
              <a:rPr lang="ru-RU" sz="1200" dirty="0" err="1">
                <a:solidFill>
                  <a:srgbClr val="000099"/>
                </a:solidFill>
              </a:rPr>
              <a:t>partNum</a:t>
            </a:r>
            <a:r>
              <a:rPr lang="ru-RU" sz="1200" dirty="0">
                <a:solidFill>
                  <a:srgbClr val="000099"/>
                </a:solidFill>
              </a:rPr>
              <a:t> имеет тип по имени SKU (</a:t>
            </a:r>
            <a:r>
              <a:rPr lang="ru-RU" sz="1200" dirty="0" err="1">
                <a:solidFill>
                  <a:srgbClr val="000099"/>
                </a:solidFill>
              </a:rPr>
              <a:t>Stock</a:t>
            </a:r>
            <a:r>
              <a:rPr lang="ru-RU" sz="1200" dirty="0">
                <a:solidFill>
                  <a:srgbClr val="000099"/>
                </a:solidFill>
              </a:rPr>
              <a:t> </a:t>
            </a:r>
            <a:r>
              <a:rPr lang="ru-RU" sz="1200" dirty="0" err="1">
                <a:solidFill>
                  <a:srgbClr val="000099"/>
                </a:solidFill>
              </a:rPr>
              <a:t>Keeping</a:t>
            </a:r>
            <a:r>
              <a:rPr lang="ru-RU" sz="1200" dirty="0">
                <a:solidFill>
                  <a:srgbClr val="000099"/>
                </a:solidFill>
              </a:rPr>
              <a:t> </a:t>
            </a:r>
            <a:r>
              <a:rPr lang="ru-RU" sz="1200" dirty="0" err="1">
                <a:solidFill>
                  <a:srgbClr val="000099"/>
                </a:solidFill>
              </a:rPr>
              <a:t>Unit</a:t>
            </a:r>
            <a:r>
              <a:rPr lang="ru-RU" sz="1200" dirty="0">
                <a:solidFill>
                  <a:srgbClr val="000099"/>
                </a:solidFill>
              </a:rPr>
              <a:t>), который получен из встроенного простого типа </a:t>
            </a:r>
            <a:r>
              <a:rPr lang="ru-RU" sz="1200" dirty="0" err="1">
                <a:solidFill>
                  <a:srgbClr val="000099"/>
                </a:solidFill>
              </a:rPr>
              <a:t>string</a:t>
            </a:r>
            <a:r>
              <a:rPr lang="ru-RU" sz="1200" dirty="0">
                <a:solidFill>
                  <a:srgbClr val="000099"/>
                </a:solidFill>
              </a:rPr>
              <a:t>. Встроенные простые типы, и их вариации могут использоваться в объявлениях элементов и атрибутов. В таблице </a:t>
            </a:r>
            <a:r>
              <a:rPr lang="ru-RU" sz="1200" dirty="0" smtClean="0">
                <a:solidFill>
                  <a:srgbClr val="000099"/>
                </a:solidFill>
              </a:rPr>
              <a:t>справа </a:t>
            </a:r>
            <a:r>
              <a:rPr lang="ru-RU" sz="1200" dirty="0">
                <a:solidFill>
                  <a:srgbClr val="000099"/>
                </a:solidFill>
              </a:rPr>
              <a:t>приводится список простых встроенных в язык XML-схемы типов.</a:t>
            </a:r>
            <a:endParaRPr lang="ru-RU" sz="1200" u="sng" dirty="0">
              <a:solidFill>
                <a:srgbClr val="000099"/>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909265847"/>
              </p:ext>
            </p:extLst>
          </p:nvPr>
        </p:nvGraphicFramePr>
        <p:xfrm>
          <a:off x="3275857" y="512343"/>
          <a:ext cx="5832647" cy="3810000"/>
        </p:xfrm>
        <a:graphic>
          <a:graphicData uri="http://schemas.openxmlformats.org/drawingml/2006/table">
            <a:tbl>
              <a:tblPr>
                <a:tableStyleId>{E8B1032C-EA38-4F05-BA0D-38AFFFC7BED3}</a:tableStyleId>
              </a:tblPr>
              <a:tblGrid>
                <a:gridCol w="1152127"/>
                <a:gridCol w="2376264"/>
                <a:gridCol w="2304256"/>
              </a:tblGrid>
              <a:tr h="0">
                <a:tc>
                  <a:txBody>
                    <a:bodyPr/>
                    <a:lstStyle/>
                    <a:p>
                      <a:pPr algn="ctr"/>
                      <a:r>
                        <a:rPr lang="ru-RU" sz="1000" b="1" dirty="0">
                          <a:solidFill>
                            <a:srgbClr val="7030A0"/>
                          </a:solidFill>
                        </a:rPr>
                        <a:t>Простой тип</a:t>
                      </a:r>
                    </a:p>
                  </a:txBody>
                  <a:tcPr marL="0" marR="0" marT="0" marB="0" anchor="ctr"/>
                </a:tc>
                <a:tc>
                  <a:txBody>
                    <a:bodyPr/>
                    <a:lstStyle/>
                    <a:p>
                      <a:pPr algn="ctr"/>
                      <a:r>
                        <a:rPr lang="ru-RU" sz="1000" b="1" dirty="0">
                          <a:solidFill>
                            <a:srgbClr val="7030A0"/>
                          </a:solidFill>
                        </a:rPr>
                        <a:t>Примеры (разграничены запятыми)</a:t>
                      </a:r>
                    </a:p>
                  </a:txBody>
                  <a:tcPr marL="0" marR="0" marT="0" marB="0" anchor="ctr"/>
                </a:tc>
                <a:tc>
                  <a:txBody>
                    <a:bodyPr/>
                    <a:lstStyle/>
                    <a:p>
                      <a:pPr algn="ctr"/>
                      <a:r>
                        <a:rPr lang="ru-RU" sz="1000" b="1" dirty="0">
                          <a:solidFill>
                            <a:srgbClr val="7030A0"/>
                          </a:solidFill>
                        </a:rPr>
                        <a:t>Примечания</a:t>
                      </a:r>
                    </a:p>
                  </a:txBody>
                  <a:tcPr marL="0" marR="0" marT="0" marB="0" anchor="ctr"/>
                </a:tc>
              </a:tr>
              <a:tr h="0">
                <a:tc>
                  <a:txBody>
                    <a:bodyPr/>
                    <a:lstStyle/>
                    <a:p>
                      <a:r>
                        <a:rPr lang="en-US" sz="1000"/>
                        <a:t>string</a:t>
                      </a:r>
                    </a:p>
                  </a:txBody>
                  <a:tcPr marL="0" marR="0" marT="0" marB="0" anchor="ctr"/>
                </a:tc>
                <a:tc>
                  <a:txBody>
                    <a:bodyPr/>
                    <a:lstStyle/>
                    <a:p>
                      <a:r>
                        <a:rPr lang="en-US" sz="1000"/>
                        <a:t>Confirm this is electric</a:t>
                      </a:r>
                    </a:p>
                  </a:txBody>
                  <a:tcPr marL="0" marR="0" marT="0" marB="0" anchor="ctr"/>
                </a:tc>
                <a:tc>
                  <a:txBody>
                    <a:bodyPr/>
                    <a:lstStyle/>
                    <a:p>
                      <a:r>
                        <a:rPr lang="ru-RU" sz="1000" dirty="0"/>
                        <a:t> </a:t>
                      </a:r>
                    </a:p>
                  </a:txBody>
                  <a:tcPr marL="0" marR="0" marT="0" marB="0" anchor="ctr"/>
                </a:tc>
              </a:tr>
              <a:tr h="0">
                <a:tc>
                  <a:txBody>
                    <a:bodyPr/>
                    <a:lstStyle/>
                    <a:p>
                      <a:r>
                        <a:rPr lang="en-US" sz="1000" dirty="0" err="1"/>
                        <a:t>normalizedString</a:t>
                      </a:r>
                      <a:endParaRPr lang="en-US" sz="1000" dirty="0"/>
                    </a:p>
                  </a:txBody>
                  <a:tcPr marL="0" marR="0" marT="0" marB="0" anchor="ctr"/>
                </a:tc>
                <a:tc>
                  <a:txBody>
                    <a:bodyPr/>
                    <a:lstStyle/>
                    <a:p>
                      <a:r>
                        <a:rPr lang="en-US" sz="1000"/>
                        <a:t>Confirm this is electric</a:t>
                      </a:r>
                    </a:p>
                  </a:txBody>
                  <a:tcPr marL="0" marR="0" marT="0" marB="0" anchor="ctr"/>
                </a:tc>
                <a:tc>
                  <a:txBody>
                    <a:bodyPr/>
                    <a:lstStyle/>
                    <a:p>
                      <a:r>
                        <a:rPr lang="ru-RU" sz="1000" dirty="0"/>
                        <a:t>см., 3)</a:t>
                      </a:r>
                    </a:p>
                  </a:txBody>
                  <a:tcPr marL="0" marR="0" marT="0" marB="0" anchor="ctr"/>
                </a:tc>
              </a:tr>
              <a:tr h="0">
                <a:tc>
                  <a:txBody>
                    <a:bodyPr/>
                    <a:lstStyle/>
                    <a:p>
                      <a:r>
                        <a:rPr lang="en-US" sz="1000"/>
                        <a:t>token</a:t>
                      </a:r>
                    </a:p>
                  </a:txBody>
                  <a:tcPr marL="0" marR="0" marT="0" marB="0" anchor="ctr"/>
                </a:tc>
                <a:tc>
                  <a:txBody>
                    <a:bodyPr/>
                    <a:lstStyle/>
                    <a:p>
                      <a:r>
                        <a:rPr lang="en-US" sz="1000" dirty="0"/>
                        <a:t>Confirm this is electric</a:t>
                      </a:r>
                    </a:p>
                  </a:txBody>
                  <a:tcPr marL="0" marR="0" marT="0" marB="0" anchor="ctr"/>
                </a:tc>
                <a:tc>
                  <a:txBody>
                    <a:bodyPr/>
                    <a:lstStyle/>
                    <a:p>
                      <a:r>
                        <a:rPr lang="ru-RU" sz="1000"/>
                        <a:t>см., 4)</a:t>
                      </a:r>
                    </a:p>
                  </a:txBody>
                  <a:tcPr marL="0" marR="0" marT="0" marB="0" anchor="ctr"/>
                </a:tc>
              </a:tr>
              <a:tr h="0">
                <a:tc>
                  <a:txBody>
                    <a:bodyPr/>
                    <a:lstStyle/>
                    <a:p>
                      <a:r>
                        <a:rPr lang="en-US" sz="1000"/>
                        <a:t>byte</a:t>
                      </a:r>
                    </a:p>
                  </a:txBody>
                  <a:tcPr marL="0" marR="0" marT="0" marB="0" anchor="ctr"/>
                </a:tc>
                <a:tc>
                  <a:txBody>
                    <a:bodyPr/>
                    <a:lstStyle/>
                    <a:p>
                      <a:r>
                        <a:rPr lang="ru-RU" sz="1000"/>
                        <a:t>-1, 126</a:t>
                      </a:r>
                    </a:p>
                  </a:txBody>
                  <a:tcPr marL="0" marR="0" marT="0" marB="0" anchor="ctr"/>
                </a:tc>
                <a:tc>
                  <a:txBody>
                    <a:bodyPr/>
                    <a:lstStyle/>
                    <a:p>
                      <a:r>
                        <a:rPr lang="ru-RU" sz="1000"/>
                        <a:t>см., 2)</a:t>
                      </a:r>
                    </a:p>
                  </a:txBody>
                  <a:tcPr marL="0" marR="0" marT="0" marB="0" anchor="ctr"/>
                </a:tc>
              </a:tr>
              <a:tr h="0">
                <a:tc>
                  <a:txBody>
                    <a:bodyPr/>
                    <a:lstStyle/>
                    <a:p>
                      <a:r>
                        <a:rPr lang="en-US" sz="1000"/>
                        <a:t>unsignedByte</a:t>
                      </a:r>
                    </a:p>
                  </a:txBody>
                  <a:tcPr marL="0" marR="0" marT="0" marB="0" anchor="ctr"/>
                </a:tc>
                <a:tc>
                  <a:txBody>
                    <a:bodyPr/>
                    <a:lstStyle/>
                    <a:p>
                      <a:r>
                        <a:rPr lang="ru-RU" sz="1000"/>
                        <a:t>0, 126</a:t>
                      </a:r>
                    </a:p>
                  </a:txBody>
                  <a:tcPr marL="0" marR="0" marT="0" marB="0" anchor="ctr"/>
                </a:tc>
                <a:tc>
                  <a:txBody>
                    <a:bodyPr/>
                    <a:lstStyle/>
                    <a:p>
                      <a:r>
                        <a:rPr lang="ru-RU" sz="1000"/>
                        <a:t>см., 2)</a:t>
                      </a:r>
                    </a:p>
                  </a:txBody>
                  <a:tcPr marL="0" marR="0" marT="0" marB="0" anchor="ctr"/>
                </a:tc>
              </a:tr>
              <a:tr h="0">
                <a:tc>
                  <a:txBody>
                    <a:bodyPr/>
                    <a:lstStyle/>
                    <a:p>
                      <a:r>
                        <a:rPr lang="en-US" sz="1000"/>
                        <a:t>base64Binary</a:t>
                      </a:r>
                    </a:p>
                  </a:txBody>
                  <a:tcPr marL="0" marR="0" marT="0" marB="0" anchor="ctr"/>
                </a:tc>
                <a:tc>
                  <a:txBody>
                    <a:bodyPr/>
                    <a:lstStyle/>
                    <a:p>
                      <a:r>
                        <a:rPr lang="en-US" sz="1000"/>
                        <a:t>GpM7</a:t>
                      </a:r>
                    </a:p>
                  </a:txBody>
                  <a:tcPr marL="0" marR="0" marT="0" marB="0" anchor="ctr"/>
                </a:tc>
                <a:tc>
                  <a:txBody>
                    <a:bodyPr/>
                    <a:lstStyle/>
                    <a:p>
                      <a:r>
                        <a:rPr lang="ru-RU" sz="1000"/>
                        <a:t> </a:t>
                      </a:r>
                    </a:p>
                  </a:txBody>
                  <a:tcPr marL="0" marR="0" marT="0" marB="0" anchor="ctr"/>
                </a:tc>
              </a:tr>
              <a:tr h="0">
                <a:tc>
                  <a:txBody>
                    <a:bodyPr/>
                    <a:lstStyle/>
                    <a:p>
                      <a:r>
                        <a:rPr lang="en-US" sz="1000"/>
                        <a:t>hexBinary</a:t>
                      </a:r>
                    </a:p>
                  </a:txBody>
                  <a:tcPr marL="0" marR="0" marT="0" marB="0" anchor="ctr"/>
                </a:tc>
                <a:tc>
                  <a:txBody>
                    <a:bodyPr/>
                    <a:lstStyle/>
                    <a:p>
                      <a:r>
                        <a:rPr lang="en-US" sz="1000" dirty="0"/>
                        <a:t>0FB7</a:t>
                      </a:r>
                    </a:p>
                  </a:txBody>
                  <a:tcPr marL="0" marR="0" marT="0" marB="0" anchor="ctr"/>
                </a:tc>
                <a:tc>
                  <a:txBody>
                    <a:bodyPr/>
                    <a:lstStyle/>
                    <a:p>
                      <a:r>
                        <a:rPr lang="ru-RU" sz="1000" dirty="0"/>
                        <a:t> </a:t>
                      </a:r>
                    </a:p>
                  </a:txBody>
                  <a:tcPr marL="0" marR="0" marT="0" marB="0" anchor="ctr"/>
                </a:tc>
              </a:tr>
              <a:tr h="0">
                <a:tc>
                  <a:txBody>
                    <a:bodyPr/>
                    <a:lstStyle/>
                    <a:p>
                      <a:r>
                        <a:rPr lang="en-US" sz="1000" dirty="0"/>
                        <a:t>integer</a:t>
                      </a:r>
                    </a:p>
                  </a:txBody>
                  <a:tcPr marL="0" marR="0" marT="0" marB="0" anchor="ctr"/>
                </a:tc>
                <a:tc>
                  <a:txBody>
                    <a:bodyPr/>
                    <a:lstStyle/>
                    <a:p>
                      <a:r>
                        <a:rPr lang="ru-RU" sz="1000" dirty="0"/>
                        <a:t>-126789, -1, 0, 1, 126789</a:t>
                      </a:r>
                    </a:p>
                  </a:txBody>
                  <a:tcPr marL="0" marR="0" marT="0" marB="0" anchor="ctr"/>
                </a:tc>
                <a:tc>
                  <a:txBody>
                    <a:bodyPr/>
                    <a:lstStyle/>
                    <a:p>
                      <a:r>
                        <a:rPr lang="ru-RU" sz="1000"/>
                        <a:t>см., 2)</a:t>
                      </a:r>
                    </a:p>
                  </a:txBody>
                  <a:tcPr marL="0" marR="0" marT="0" marB="0" anchor="ctr"/>
                </a:tc>
              </a:tr>
              <a:tr h="0">
                <a:tc>
                  <a:txBody>
                    <a:bodyPr/>
                    <a:lstStyle/>
                    <a:p>
                      <a:r>
                        <a:rPr lang="en-US" sz="1000" dirty="0" err="1"/>
                        <a:t>positiveInteger</a:t>
                      </a:r>
                      <a:endParaRPr lang="en-US" sz="1000" dirty="0"/>
                    </a:p>
                  </a:txBody>
                  <a:tcPr marL="0" marR="0" marT="0" marB="0" anchor="ctr"/>
                </a:tc>
                <a:tc>
                  <a:txBody>
                    <a:bodyPr/>
                    <a:lstStyle/>
                    <a:p>
                      <a:r>
                        <a:rPr lang="ru-RU" sz="1000" dirty="0"/>
                        <a:t>1, 126789</a:t>
                      </a:r>
                    </a:p>
                  </a:txBody>
                  <a:tcPr marL="0" marR="0" marT="0" marB="0" anchor="ctr"/>
                </a:tc>
                <a:tc>
                  <a:txBody>
                    <a:bodyPr/>
                    <a:lstStyle/>
                    <a:p>
                      <a:r>
                        <a:rPr lang="ru-RU" sz="1000"/>
                        <a:t>см., 2)</a:t>
                      </a:r>
                    </a:p>
                  </a:txBody>
                  <a:tcPr marL="0" marR="0" marT="0" marB="0" anchor="ctr"/>
                </a:tc>
              </a:tr>
              <a:tr h="0">
                <a:tc>
                  <a:txBody>
                    <a:bodyPr/>
                    <a:lstStyle/>
                    <a:p>
                      <a:r>
                        <a:rPr lang="en-US" sz="1000"/>
                        <a:t>negativeInteger</a:t>
                      </a:r>
                    </a:p>
                  </a:txBody>
                  <a:tcPr marL="0" marR="0" marT="0" marB="0" anchor="ctr"/>
                </a:tc>
                <a:tc>
                  <a:txBody>
                    <a:bodyPr/>
                    <a:lstStyle/>
                    <a:p>
                      <a:r>
                        <a:rPr lang="ru-RU" sz="1000" dirty="0"/>
                        <a:t>-126789, -1</a:t>
                      </a:r>
                    </a:p>
                  </a:txBody>
                  <a:tcPr marL="0" marR="0" marT="0" marB="0" anchor="ctr"/>
                </a:tc>
                <a:tc>
                  <a:txBody>
                    <a:bodyPr/>
                    <a:lstStyle/>
                    <a:p>
                      <a:r>
                        <a:rPr lang="ru-RU" sz="1000"/>
                        <a:t>см., 2)</a:t>
                      </a:r>
                    </a:p>
                  </a:txBody>
                  <a:tcPr marL="0" marR="0" marT="0" marB="0" anchor="ctr"/>
                </a:tc>
              </a:tr>
              <a:tr h="0">
                <a:tc>
                  <a:txBody>
                    <a:bodyPr/>
                    <a:lstStyle/>
                    <a:p>
                      <a:r>
                        <a:rPr lang="en-US" sz="1000"/>
                        <a:t>nonNegativeInteger</a:t>
                      </a:r>
                    </a:p>
                  </a:txBody>
                  <a:tcPr marL="0" marR="0" marT="0" marB="0" anchor="ctr"/>
                </a:tc>
                <a:tc>
                  <a:txBody>
                    <a:bodyPr/>
                    <a:lstStyle/>
                    <a:p>
                      <a:r>
                        <a:rPr lang="ru-RU" sz="1000"/>
                        <a:t>0, 1, 126789</a:t>
                      </a:r>
                    </a:p>
                  </a:txBody>
                  <a:tcPr marL="0" marR="0" marT="0" marB="0" anchor="ctr"/>
                </a:tc>
                <a:tc>
                  <a:txBody>
                    <a:bodyPr/>
                    <a:lstStyle/>
                    <a:p>
                      <a:r>
                        <a:rPr lang="ru-RU" sz="1000" dirty="0"/>
                        <a:t>см., 2)</a:t>
                      </a:r>
                    </a:p>
                  </a:txBody>
                  <a:tcPr marL="0" marR="0" marT="0" marB="0" anchor="ctr"/>
                </a:tc>
              </a:tr>
              <a:tr h="0">
                <a:tc>
                  <a:txBody>
                    <a:bodyPr/>
                    <a:lstStyle/>
                    <a:p>
                      <a:r>
                        <a:rPr lang="en-US" sz="1000"/>
                        <a:t>nonPositiveInteger</a:t>
                      </a:r>
                    </a:p>
                  </a:txBody>
                  <a:tcPr marL="0" marR="0" marT="0" marB="0" anchor="ctr"/>
                </a:tc>
                <a:tc>
                  <a:txBody>
                    <a:bodyPr/>
                    <a:lstStyle/>
                    <a:p>
                      <a:r>
                        <a:rPr lang="ru-RU" sz="1000"/>
                        <a:t>-126789, -1, 0</a:t>
                      </a:r>
                    </a:p>
                  </a:txBody>
                  <a:tcPr marL="0" marR="0" marT="0" marB="0" anchor="ctr"/>
                </a:tc>
                <a:tc>
                  <a:txBody>
                    <a:bodyPr/>
                    <a:lstStyle/>
                    <a:p>
                      <a:r>
                        <a:rPr lang="ru-RU" sz="1000" dirty="0"/>
                        <a:t>см., 2)</a:t>
                      </a:r>
                    </a:p>
                  </a:txBody>
                  <a:tcPr marL="0" marR="0" marT="0" marB="0" anchor="ctr"/>
                </a:tc>
              </a:tr>
              <a:tr h="0">
                <a:tc>
                  <a:txBody>
                    <a:bodyPr/>
                    <a:lstStyle/>
                    <a:p>
                      <a:r>
                        <a:rPr lang="en-US" sz="1000"/>
                        <a:t>int</a:t>
                      </a:r>
                    </a:p>
                  </a:txBody>
                  <a:tcPr marL="0" marR="0" marT="0" marB="0" anchor="ctr"/>
                </a:tc>
                <a:tc>
                  <a:txBody>
                    <a:bodyPr/>
                    <a:lstStyle/>
                    <a:p>
                      <a:r>
                        <a:rPr lang="ru-RU" sz="1000"/>
                        <a:t>-1, 126789675</a:t>
                      </a:r>
                    </a:p>
                  </a:txBody>
                  <a:tcPr marL="0" marR="0" marT="0" marB="0" anchor="ctr"/>
                </a:tc>
                <a:tc>
                  <a:txBody>
                    <a:bodyPr/>
                    <a:lstStyle/>
                    <a:p>
                      <a:r>
                        <a:rPr lang="ru-RU" sz="1000" dirty="0"/>
                        <a:t>см., 2)</a:t>
                      </a:r>
                    </a:p>
                  </a:txBody>
                  <a:tcPr marL="0" marR="0" marT="0" marB="0" anchor="ctr"/>
                </a:tc>
              </a:tr>
              <a:tr h="0">
                <a:tc>
                  <a:txBody>
                    <a:bodyPr/>
                    <a:lstStyle/>
                    <a:p>
                      <a:r>
                        <a:rPr lang="en-US" sz="1000"/>
                        <a:t>unsignedInt</a:t>
                      </a:r>
                    </a:p>
                  </a:txBody>
                  <a:tcPr marL="0" marR="0" marT="0" marB="0" anchor="ctr"/>
                </a:tc>
                <a:tc>
                  <a:txBody>
                    <a:bodyPr/>
                    <a:lstStyle/>
                    <a:p>
                      <a:r>
                        <a:rPr lang="ru-RU" sz="1000"/>
                        <a:t>0, 1267896754</a:t>
                      </a:r>
                    </a:p>
                  </a:txBody>
                  <a:tcPr marL="0" marR="0" marT="0" marB="0" anchor="ctr"/>
                </a:tc>
                <a:tc>
                  <a:txBody>
                    <a:bodyPr/>
                    <a:lstStyle/>
                    <a:p>
                      <a:r>
                        <a:rPr lang="ru-RU" sz="1000" dirty="0"/>
                        <a:t>см., 2)</a:t>
                      </a:r>
                    </a:p>
                  </a:txBody>
                  <a:tcPr marL="0" marR="0" marT="0" marB="0" anchor="ctr"/>
                </a:tc>
              </a:tr>
              <a:tr h="0">
                <a:tc>
                  <a:txBody>
                    <a:bodyPr/>
                    <a:lstStyle/>
                    <a:p>
                      <a:r>
                        <a:rPr lang="en-US" sz="1000"/>
                        <a:t>long</a:t>
                      </a:r>
                    </a:p>
                  </a:txBody>
                  <a:tcPr marL="0" marR="0" marT="0" marB="0" anchor="ctr"/>
                </a:tc>
                <a:tc>
                  <a:txBody>
                    <a:bodyPr/>
                    <a:lstStyle/>
                    <a:p>
                      <a:r>
                        <a:rPr lang="ru-RU" sz="1000"/>
                        <a:t>-1, 12678967543233</a:t>
                      </a:r>
                    </a:p>
                  </a:txBody>
                  <a:tcPr marL="0" marR="0" marT="0" marB="0" anchor="ctr"/>
                </a:tc>
                <a:tc>
                  <a:txBody>
                    <a:bodyPr/>
                    <a:lstStyle/>
                    <a:p>
                      <a:r>
                        <a:rPr lang="ru-RU" sz="1000" dirty="0"/>
                        <a:t>см., 2)</a:t>
                      </a:r>
                    </a:p>
                  </a:txBody>
                  <a:tcPr marL="0" marR="0" marT="0" marB="0" anchor="ctr"/>
                </a:tc>
              </a:tr>
              <a:tr h="0">
                <a:tc>
                  <a:txBody>
                    <a:bodyPr/>
                    <a:lstStyle/>
                    <a:p>
                      <a:r>
                        <a:rPr lang="en-US" sz="1000"/>
                        <a:t>unsignedLong</a:t>
                      </a:r>
                    </a:p>
                  </a:txBody>
                  <a:tcPr marL="0" marR="0" marT="0" marB="0" anchor="ctr"/>
                </a:tc>
                <a:tc>
                  <a:txBody>
                    <a:bodyPr/>
                    <a:lstStyle/>
                    <a:p>
                      <a:r>
                        <a:rPr lang="ru-RU" sz="1000"/>
                        <a:t>0, 12678967543233</a:t>
                      </a:r>
                    </a:p>
                  </a:txBody>
                  <a:tcPr marL="0" marR="0" marT="0" marB="0" anchor="ctr"/>
                </a:tc>
                <a:tc>
                  <a:txBody>
                    <a:bodyPr/>
                    <a:lstStyle/>
                    <a:p>
                      <a:r>
                        <a:rPr lang="ru-RU" sz="1000"/>
                        <a:t>см., 2)</a:t>
                      </a:r>
                    </a:p>
                  </a:txBody>
                  <a:tcPr marL="0" marR="0" marT="0" marB="0" anchor="ctr"/>
                </a:tc>
              </a:tr>
              <a:tr h="0">
                <a:tc>
                  <a:txBody>
                    <a:bodyPr/>
                    <a:lstStyle/>
                    <a:p>
                      <a:r>
                        <a:rPr lang="en-US" sz="1000" dirty="0"/>
                        <a:t>short</a:t>
                      </a:r>
                    </a:p>
                  </a:txBody>
                  <a:tcPr marL="0" marR="0" marT="0" marB="0" anchor="ctr"/>
                </a:tc>
                <a:tc>
                  <a:txBody>
                    <a:bodyPr/>
                    <a:lstStyle/>
                    <a:p>
                      <a:r>
                        <a:rPr lang="ru-RU" sz="1000"/>
                        <a:t>-1, 12678</a:t>
                      </a:r>
                    </a:p>
                  </a:txBody>
                  <a:tcPr marL="0" marR="0" marT="0" marB="0" anchor="ctr"/>
                </a:tc>
                <a:tc>
                  <a:txBody>
                    <a:bodyPr/>
                    <a:lstStyle/>
                    <a:p>
                      <a:r>
                        <a:rPr lang="ru-RU" sz="1000"/>
                        <a:t>см., 2)</a:t>
                      </a:r>
                    </a:p>
                  </a:txBody>
                  <a:tcPr marL="0" marR="0" marT="0" marB="0" anchor="ctr"/>
                </a:tc>
              </a:tr>
              <a:tr h="0">
                <a:tc>
                  <a:txBody>
                    <a:bodyPr/>
                    <a:lstStyle/>
                    <a:p>
                      <a:r>
                        <a:rPr lang="en-US" sz="1000" dirty="0" err="1"/>
                        <a:t>unsignedShort</a:t>
                      </a:r>
                      <a:endParaRPr lang="en-US" sz="1000" dirty="0"/>
                    </a:p>
                  </a:txBody>
                  <a:tcPr marL="0" marR="0" marT="0" marB="0" anchor="ctr"/>
                </a:tc>
                <a:tc>
                  <a:txBody>
                    <a:bodyPr/>
                    <a:lstStyle/>
                    <a:p>
                      <a:r>
                        <a:rPr lang="ru-RU" sz="1000" dirty="0"/>
                        <a:t>0, 12678</a:t>
                      </a:r>
                    </a:p>
                  </a:txBody>
                  <a:tcPr marL="0" marR="0" marT="0" marB="0" anchor="ctr"/>
                </a:tc>
                <a:tc>
                  <a:txBody>
                    <a:bodyPr/>
                    <a:lstStyle/>
                    <a:p>
                      <a:r>
                        <a:rPr lang="ru-RU" sz="1000" dirty="0"/>
                        <a:t>см., 2)</a:t>
                      </a:r>
                    </a:p>
                  </a:txBody>
                  <a:tcPr marL="0" marR="0" marT="0" marB="0" anchor="ctr"/>
                </a:tc>
              </a:tr>
              <a:tr h="0">
                <a:tc>
                  <a:txBody>
                    <a:bodyPr/>
                    <a:lstStyle/>
                    <a:p>
                      <a:r>
                        <a:rPr lang="en-US" sz="1000" dirty="0"/>
                        <a:t>decimal</a:t>
                      </a:r>
                    </a:p>
                  </a:txBody>
                  <a:tcPr marL="0" marR="0" marT="0" marB="0" anchor="ctr"/>
                </a:tc>
                <a:tc>
                  <a:txBody>
                    <a:bodyPr/>
                    <a:lstStyle/>
                    <a:p>
                      <a:r>
                        <a:rPr lang="ru-RU" sz="1000" dirty="0"/>
                        <a:t>-1.23, 0, 123.4, 1000.00</a:t>
                      </a:r>
                    </a:p>
                  </a:txBody>
                  <a:tcPr marL="0" marR="0" marT="0" marB="0" anchor="ctr"/>
                </a:tc>
                <a:tc>
                  <a:txBody>
                    <a:bodyPr/>
                    <a:lstStyle/>
                    <a:p>
                      <a:r>
                        <a:rPr lang="ru-RU" sz="1000"/>
                        <a:t>см., 2)</a:t>
                      </a:r>
                    </a:p>
                  </a:txBody>
                  <a:tcPr marL="0" marR="0" marT="0" marB="0" anchor="ctr"/>
                </a:tc>
              </a:tr>
              <a:tr h="0">
                <a:tc>
                  <a:txBody>
                    <a:bodyPr/>
                    <a:lstStyle/>
                    <a:p>
                      <a:r>
                        <a:rPr lang="en-US" sz="1000" dirty="0"/>
                        <a:t>float</a:t>
                      </a:r>
                    </a:p>
                  </a:txBody>
                  <a:tcPr marL="0" marR="0" marT="0" marB="0" anchor="ctr"/>
                </a:tc>
                <a:tc>
                  <a:txBody>
                    <a:bodyPr/>
                    <a:lstStyle/>
                    <a:p>
                      <a:r>
                        <a:rPr lang="en-US" sz="1000" dirty="0"/>
                        <a:t>-INF, -1E4, -0, 0, 12.78E-2, 12, INF, </a:t>
                      </a:r>
                      <a:r>
                        <a:rPr lang="en-US" sz="1000" dirty="0" err="1"/>
                        <a:t>NaN</a:t>
                      </a:r>
                      <a:endParaRPr lang="en-US" sz="1000" dirty="0"/>
                    </a:p>
                  </a:txBody>
                  <a:tcPr marL="0" marR="0" marT="0" marB="0" anchor="ctr"/>
                </a:tc>
                <a:tc>
                  <a:txBody>
                    <a:bodyPr/>
                    <a:lstStyle/>
                    <a:p>
                      <a:r>
                        <a:rPr lang="ru-RU" sz="1000" dirty="0"/>
                        <a:t>32-х битовое число однократной точности с плавающей запятой. </a:t>
                      </a:r>
                      <a:r>
                        <a:rPr lang="ru-RU" sz="1000" dirty="0" err="1"/>
                        <a:t>NaN</a:t>
                      </a:r>
                      <a:r>
                        <a:rPr lang="ru-RU" sz="1000" dirty="0"/>
                        <a:t> - число не задано, прим. (2)</a:t>
                      </a:r>
                    </a:p>
                  </a:txBody>
                  <a:tcPr marL="0" marR="0" marT="0" marB="0" anchor="ctr"/>
                </a:tc>
              </a:tr>
              <a:tr h="0">
                <a:tc>
                  <a:txBody>
                    <a:bodyPr/>
                    <a:lstStyle/>
                    <a:p>
                      <a:r>
                        <a:rPr lang="en-US" sz="1000" dirty="0"/>
                        <a:t>double</a:t>
                      </a:r>
                    </a:p>
                  </a:txBody>
                  <a:tcPr marL="0" marR="0" marT="0" marB="0" anchor="ctr"/>
                </a:tc>
                <a:tc>
                  <a:txBody>
                    <a:bodyPr/>
                    <a:lstStyle/>
                    <a:p>
                      <a:r>
                        <a:rPr lang="en-US" sz="1000" dirty="0"/>
                        <a:t>-INF, -1E4, -0, 0, 12.78E-2, 12, INF, </a:t>
                      </a:r>
                      <a:r>
                        <a:rPr lang="en-US" sz="1000" dirty="0" err="1"/>
                        <a:t>NaN</a:t>
                      </a:r>
                      <a:endParaRPr lang="en-US" sz="1000" dirty="0"/>
                    </a:p>
                  </a:txBody>
                  <a:tcPr marL="0" marR="0" marT="0" marB="0" anchor="ctr"/>
                </a:tc>
                <a:tc>
                  <a:txBody>
                    <a:bodyPr/>
                    <a:lstStyle/>
                    <a:p>
                      <a:r>
                        <a:rPr lang="ru-RU" sz="1000" dirty="0"/>
                        <a:t>64-х битовое число двойной точности с плавающей запятой, см., 2)</a:t>
                      </a:r>
                    </a:p>
                  </a:txBody>
                  <a:tcPr marL="0" marR="0" marT="0" marB="0" anchor="ctr"/>
                </a:tc>
              </a:tr>
            </a:tbl>
          </a:graphicData>
        </a:graphic>
      </p:graphicFrame>
    </p:spTree>
    <p:extLst>
      <p:ext uri="{BB962C8B-B14F-4D97-AF65-F5344CB8AC3E}">
        <p14:creationId xmlns:p14="http://schemas.microsoft.com/office/powerpoint/2010/main" val="1212378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Простые типы</a:t>
            </a:r>
            <a:endParaRPr lang="en-US" sz="1800" b="1" dirty="0">
              <a:solidFill>
                <a:srgbClr val="000099"/>
              </a:solidFill>
              <a:latin typeface="Arial" charset="0"/>
              <a:ea typeface="+mn-ea"/>
              <a:cs typeface="+mn-cs"/>
            </a:endParaRPr>
          </a:p>
        </p:txBody>
      </p:sp>
      <p:graphicFrame>
        <p:nvGraphicFramePr>
          <p:cNvPr id="2" name="Таблица 1"/>
          <p:cNvGraphicFramePr>
            <a:graphicFrameLocks noGrp="1"/>
          </p:cNvGraphicFramePr>
          <p:nvPr>
            <p:extLst>
              <p:ext uri="{D42A27DB-BD31-4B8C-83A1-F6EECF244321}">
                <p14:modId xmlns:p14="http://schemas.microsoft.com/office/powerpoint/2010/main" val="4259948255"/>
              </p:ext>
            </p:extLst>
          </p:nvPr>
        </p:nvGraphicFramePr>
        <p:xfrm>
          <a:off x="71500" y="486825"/>
          <a:ext cx="9001000" cy="4114800"/>
        </p:xfrm>
        <a:graphic>
          <a:graphicData uri="http://schemas.openxmlformats.org/drawingml/2006/table">
            <a:tbl>
              <a:tblPr>
                <a:tableStyleId>{E8B1032C-EA38-4F05-BA0D-38AFFFC7BED3}</a:tableStyleId>
              </a:tblPr>
              <a:tblGrid>
                <a:gridCol w="1067372"/>
                <a:gridCol w="2533027"/>
                <a:gridCol w="5400601"/>
              </a:tblGrid>
              <a:tr h="0">
                <a:tc>
                  <a:txBody>
                    <a:bodyPr/>
                    <a:lstStyle/>
                    <a:p>
                      <a:pPr algn="ctr"/>
                      <a:r>
                        <a:rPr lang="ru-RU" sz="1000" b="1" dirty="0">
                          <a:solidFill>
                            <a:srgbClr val="7030A0"/>
                          </a:solidFill>
                        </a:rPr>
                        <a:t>Простой тип</a:t>
                      </a:r>
                    </a:p>
                  </a:txBody>
                  <a:tcPr marL="0" marR="0" marT="0" marB="0" anchor="ctr"/>
                </a:tc>
                <a:tc>
                  <a:txBody>
                    <a:bodyPr/>
                    <a:lstStyle/>
                    <a:p>
                      <a:pPr algn="ctr"/>
                      <a:r>
                        <a:rPr lang="ru-RU" sz="1000" b="1" dirty="0">
                          <a:solidFill>
                            <a:srgbClr val="7030A0"/>
                          </a:solidFill>
                        </a:rPr>
                        <a:t>Примеры (разграничены запятыми)</a:t>
                      </a:r>
                    </a:p>
                  </a:txBody>
                  <a:tcPr marL="0" marR="0" marT="0" marB="0" anchor="ctr"/>
                </a:tc>
                <a:tc>
                  <a:txBody>
                    <a:bodyPr/>
                    <a:lstStyle/>
                    <a:p>
                      <a:pPr algn="ctr"/>
                      <a:r>
                        <a:rPr lang="ru-RU" sz="1000" b="1" dirty="0">
                          <a:solidFill>
                            <a:srgbClr val="7030A0"/>
                          </a:solidFill>
                        </a:rPr>
                        <a:t>Примечания</a:t>
                      </a:r>
                    </a:p>
                  </a:txBody>
                  <a:tcPr marL="0" marR="0" marT="0" marB="0" anchor="ctr"/>
                </a:tc>
              </a:tr>
              <a:tr h="0">
                <a:tc>
                  <a:txBody>
                    <a:bodyPr/>
                    <a:lstStyle/>
                    <a:p>
                      <a:r>
                        <a:rPr lang="en-US" sz="1000" dirty="0" err="1"/>
                        <a:t>boolean</a:t>
                      </a:r>
                      <a:endParaRPr lang="en-US" sz="1000" dirty="0"/>
                    </a:p>
                  </a:txBody>
                  <a:tcPr marL="0" marR="0" marT="0" marB="0" anchor="ctr"/>
                </a:tc>
                <a:tc>
                  <a:txBody>
                    <a:bodyPr/>
                    <a:lstStyle/>
                    <a:p>
                      <a:r>
                        <a:rPr lang="en-US" sz="1000" dirty="0"/>
                        <a:t>true, false 1, 0</a:t>
                      </a:r>
                    </a:p>
                  </a:txBody>
                  <a:tcPr marL="0" marR="0" marT="0" marB="0" anchor="ctr"/>
                </a:tc>
                <a:tc>
                  <a:txBody>
                    <a:bodyPr/>
                    <a:lstStyle/>
                    <a:p>
                      <a:r>
                        <a:rPr lang="ru-RU" sz="1000"/>
                        <a:t> </a:t>
                      </a:r>
                    </a:p>
                  </a:txBody>
                  <a:tcPr marL="0" marR="0" marT="0" marB="0" anchor="ctr"/>
                </a:tc>
              </a:tr>
              <a:tr h="0">
                <a:tc>
                  <a:txBody>
                    <a:bodyPr/>
                    <a:lstStyle/>
                    <a:p>
                      <a:r>
                        <a:rPr lang="en-US" sz="1000"/>
                        <a:t>time</a:t>
                      </a:r>
                    </a:p>
                  </a:txBody>
                  <a:tcPr marL="0" marR="0" marT="0" marB="0" anchor="ctr"/>
                </a:tc>
                <a:tc>
                  <a:txBody>
                    <a:bodyPr/>
                    <a:lstStyle/>
                    <a:p>
                      <a:r>
                        <a:rPr lang="ru-RU" sz="1000" dirty="0"/>
                        <a:t>13:20:00.000, 13:20:00.000-05:00</a:t>
                      </a:r>
                    </a:p>
                  </a:txBody>
                  <a:tcPr marL="0" marR="0" marT="0" marB="0" anchor="ctr"/>
                </a:tc>
                <a:tc>
                  <a:txBody>
                    <a:bodyPr/>
                    <a:lstStyle/>
                    <a:p>
                      <a:r>
                        <a:rPr lang="ru-RU" sz="1000"/>
                        <a:t>см., 2)</a:t>
                      </a:r>
                    </a:p>
                  </a:txBody>
                  <a:tcPr marL="0" marR="0" marT="0" marB="0" anchor="ctr"/>
                </a:tc>
              </a:tr>
              <a:tr h="0">
                <a:tc>
                  <a:txBody>
                    <a:bodyPr/>
                    <a:lstStyle/>
                    <a:p>
                      <a:r>
                        <a:rPr lang="en-US" sz="1000"/>
                        <a:t>dateTime</a:t>
                      </a:r>
                    </a:p>
                  </a:txBody>
                  <a:tcPr marL="0" marR="0" marT="0" marB="0" anchor="ctr"/>
                </a:tc>
                <a:tc>
                  <a:txBody>
                    <a:bodyPr/>
                    <a:lstStyle/>
                    <a:p>
                      <a:r>
                        <a:rPr lang="en-US" sz="1000" dirty="0"/>
                        <a:t>1999-05-31T13:20:00.000-05:00</a:t>
                      </a:r>
                    </a:p>
                  </a:txBody>
                  <a:tcPr marL="0" marR="0" marT="0" marB="0" anchor="ctr"/>
                </a:tc>
                <a:tc>
                  <a:txBody>
                    <a:bodyPr/>
                    <a:lstStyle/>
                    <a:p>
                      <a:r>
                        <a:rPr lang="ru-RU" sz="1000"/>
                        <a:t>31 мая 1999 года 13 часов 20 минут Восточноевропейского стандартного времени, которое на 5 часов отстает от Универсального времени. См.,2)</a:t>
                      </a:r>
                    </a:p>
                  </a:txBody>
                  <a:tcPr marL="0" marR="0" marT="0" marB="0" anchor="ctr"/>
                </a:tc>
              </a:tr>
              <a:tr h="0">
                <a:tc>
                  <a:txBody>
                    <a:bodyPr/>
                    <a:lstStyle/>
                    <a:p>
                      <a:r>
                        <a:rPr lang="en-US" sz="1000"/>
                        <a:t>duration</a:t>
                      </a:r>
                    </a:p>
                  </a:txBody>
                  <a:tcPr marL="0" marR="0" marT="0" marB="0" anchor="ctr"/>
                </a:tc>
                <a:tc>
                  <a:txBody>
                    <a:bodyPr/>
                    <a:lstStyle/>
                    <a:p>
                      <a:r>
                        <a:rPr lang="en-US" sz="1000" dirty="0"/>
                        <a:t>P1Y2M3DT10H30M12.3S</a:t>
                      </a:r>
                    </a:p>
                  </a:txBody>
                  <a:tcPr marL="0" marR="0" marT="0" marB="0" anchor="ctr"/>
                </a:tc>
                <a:tc>
                  <a:txBody>
                    <a:bodyPr/>
                    <a:lstStyle/>
                    <a:p>
                      <a:r>
                        <a:rPr lang="ru-RU" sz="1000"/>
                        <a:t>1 год, 2 месяца, 3 дня, 10 часов, 30 минут, и 12.3 секунды</a:t>
                      </a:r>
                    </a:p>
                  </a:txBody>
                  <a:tcPr marL="0" marR="0" marT="0" marB="0" anchor="ctr"/>
                </a:tc>
              </a:tr>
              <a:tr h="0">
                <a:tc>
                  <a:txBody>
                    <a:bodyPr/>
                    <a:lstStyle/>
                    <a:p>
                      <a:r>
                        <a:rPr lang="en-US" sz="1000"/>
                        <a:t>date</a:t>
                      </a:r>
                    </a:p>
                  </a:txBody>
                  <a:tcPr marL="0" marR="0" marT="0" marB="0" anchor="ctr"/>
                </a:tc>
                <a:tc>
                  <a:txBody>
                    <a:bodyPr/>
                    <a:lstStyle/>
                    <a:p>
                      <a:r>
                        <a:rPr lang="ru-RU" sz="1000" dirty="0"/>
                        <a:t>1999-05-31</a:t>
                      </a:r>
                    </a:p>
                  </a:txBody>
                  <a:tcPr marL="0" marR="0" marT="0" marB="0" anchor="ctr"/>
                </a:tc>
                <a:tc>
                  <a:txBody>
                    <a:bodyPr/>
                    <a:lstStyle/>
                    <a:p>
                      <a:r>
                        <a:rPr lang="ru-RU" sz="1000"/>
                        <a:t>см., 2)</a:t>
                      </a:r>
                    </a:p>
                  </a:txBody>
                  <a:tcPr marL="0" marR="0" marT="0" marB="0" anchor="ctr"/>
                </a:tc>
              </a:tr>
              <a:tr h="0">
                <a:tc>
                  <a:txBody>
                    <a:bodyPr/>
                    <a:lstStyle/>
                    <a:p>
                      <a:r>
                        <a:rPr lang="en-US" sz="1000"/>
                        <a:t>gMonth</a:t>
                      </a:r>
                    </a:p>
                  </a:txBody>
                  <a:tcPr marL="0" marR="0" marT="0" marB="0" anchor="ctr"/>
                </a:tc>
                <a:tc>
                  <a:txBody>
                    <a:bodyPr/>
                    <a:lstStyle/>
                    <a:p>
                      <a:r>
                        <a:rPr lang="ru-RU" sz="1000" dirty="0"/>
                        <a:t>--05--</a:t>
                      </a:r>
                    </a:p>
                  </a:txBody>
                  <a:tcPr marL="0" marR="0" marT="0" marB="0" anchor="ctr"/>
                </a:tc>
                <a:tc>
                  <a:txBody>
                    <a:bodyPr/>
                    <a:lstStyle/>
                    <a:p>
                      <a:r>
                        <a:rPr lang="ru-RU" sz="1000"/>
                        <a:t>Май, см., 2) и 5)</a:t>
                      </a:r>
                    </a:p>
                  </a:txBody>
                  <a:tcPr marL="0" marR="0" marT="0" marB="0" anchor="ctr"/>
                </a:tc>
              </a:tr>
              <a:tr h="0">
                <a:tc>
                  <a:txBody>
                    <a:bodyPr/>
                    <a:lstStyle/>
                    <a:p>
                      <a:r>
                        <a:rPr lang="en-US" sz="1000"/>
                        <a:t>gYear</a:t>
                      </a:r>
                    </a:p>
                  </a:txBody>
                  <a:tcPr marL="0" marR="0" marT="0" marB="0" anchor="ctr"/>
                </a:tc>
                <a:tc>
                  <a:txBody>
                    <a:bodyPr/>
                    <a:lstStyle/>
                    <a:p>
                      <a:r>
                        <a:rPr lang="ru-RU" sz="1000" dirty="0"/>
                        <a:t>1999</a:t>
                      </a:r>
                    </a:p>
                  </a:txBody>
                  <a:tcPr marL="0" marR="0" marT="0" marB="0" anchor="ctr"/>
                </a:tc>
                <a:tc>
                  <a:txBody>
                    <a:bodyPr/>
                    <a:lstStyle/>
                    <a:p>
                      <a:r>
                        <a:rPr lang="ru-RU" sz="1000"/>
                        <a:t>1999, см., 2) и 5)</a:t>
                      </a:r>
                    </a:p>
                  </a:txBody>
                  <a:tcPr marL="0" marR="0" marT="0" marB="0" anchor="ctr"/>
                </a:tc>
              </a:tr>
              <a:tr h="0">
                <a:tc>
                  <a:txBody>
                    <a:bodyPr/>
                    <a:lstStyle/>
                    <a:p>
                      <a:r>
                        <a:rPr lang="en-US" sz="1000"/>
                        <a:t>gYearMonth</a:t>
                      </a:r>
                    </a:p>
                  </a:txBody>
                  <a:tcPr marL="0" marR="0" marT="0" marB="0" anchor="ctr"/>
                </a:tc>
                <a:tc>
                  <a:txBody>
                    <a:bodyPr/>
                    <a:lstStyle/>
                    <a:p>
                      <a:r>
                        <a:rPr lang="ru-RU" sz="1000" dirty="0"/>
                        <a:t>1999-02</a:t>
                      </a:r>
                    </a:p>
                  </a:txBody>
                  <a:tcPr marL="0" marR="0" marT="0" marB="0" anchor="ctr"/>
                </a:tc>
                <a:tc>
                  <a:txBody>
                    <a:bodyPr/>
                    <a:lstStyle/>
                    <a:p>
                      <a:r>
                        <a:rPr lang="ru-RU" sz="1000"/>
                        <a:t>Февраль 1999 года, не зависимо от номера дня, см., 2) и 5)</a:t>
                      </a:r>
                    </a:p>
                  </a:txBody>
                  <a:tcPr marL="0" marR="0" marT="0" marB="0" anchor="ctr"/>
                </a:tc>
              </a:tr>
              <a:tr h="0">
                <a:tc>
                  <a:txBody>
                    <a:bodyPr/>
                    <a:lstStyle/>
                    <a:p>
                      <a:r>
                        <a:rPr lang="en-US" sz="1000"/>
                        <a:t>gDay</a:t>
                      </a:r>
                    </a:p>
                  </a:txBody>
                  <a:tcPr marL="0" marR="0" marT="0" marB="0" anchor="ctr"/>
                </a:tc>
                <a:tc>
                  <a:txBody>
                    <a:bodyPr/>
                    <a:lstStyle/>
                    <a:p>
                      <a:r>
                        <a:rPr lang="ru-RU" sz="1000" dirty="0"/>
                        <a:t>---31</a:t>
                      </a:r>
                    </a:p>
                  </a:txBody>
                  <a:tcPr marL="0" marR="0" marT="0" marB="0" anchor="ctr"/>
                </a:tc>
                <a:tc>
                  <a:txBody>
                    <a:bodyPr/>
                    <a:lstStyle/>
                    <a:p>
                      <a:r>
                        <a:rPr lang="ru-RU" sz="1000"/>
                        <a:t>31 день, см., 2) и 5)</a:t>
                      </a:r>
                    </a:p>
                  </a:txBody>
                  <a:tcPr marL="0" marR="0" marT="0" marB="0" anchor="ctr"/>
                </a:tc>
              </a:tr>
              <a:tr h="0">
                <a:tc>
                  <a:txBody>
                    <a:bodyPr/>
                    <a:lstStyle/>
                    <a:p>
                      <a:r>
                        <a:rPr lang="en-US" sz="1000"/>
                        <a:t>gMonthDay</a:t>
                      </a:r>
                    </a:p>
                  </a:txBody>
                  <a:tcPr marL="0" marR="0" marT="0" marB="0" anchor="ctr"/>
                </a:tc>
                <a:tc>
                  <a:txBody>
                    <a:bodyPr/>
                    <a:lstStyle/>
                    <a:p>
                      <a:r>
                        <a:rPr lang="ru-RU" sz="1000" dirty="0"/>
                        <a:t>--05-31</a:t>
                      </a:r>
                    </a:p>
                  </a:txBody>
                  <a:tcPr marL="0" marR="0" marT="0" marB="0" anchor="ctr"/>
                </a:tc>
                <a:tc>
                  <a:txBody>
                    <a:bodyPr/>
                    <a:lstStyle/>
                    <a:p>
                      <a:r>
                        <a:rPr lang="ru-RU" sz="1000"/>
                        <a:t>31 мая, см., 2) и 5)</a:t>
                      </a:r>
                    </a:p>
                  </a:txBody>
                  <a:tcPr marL="0" marR="0" marT="0" marB="0" anchor="ctr"/>
                </a:tc>
              </a:tr>
              <a:tr h="0">
                <a:tc>
                  <a:txBody>
                    <a:bodyPr/>
                    <a:lstStyle/>
                    <a:p>
                      <a:r>
                        <a:rPr lang="en-US" sz="1000"/>
                        <a:t>Name</a:t>
                      </a:r>
                    </a:p>
                  </a:txBody>
                  <a:tcPr marL="0" marR="0" marT="0" marB="0" anchor="ctr"/>
                </a:tc>
                <a:tc>
                  <a:txBody>
                    <a:bodyPr/>
                    <a:lstStyle/>
                    <a:p>
                      <a:r>
                        <a:rPr lang="en-US" sz="1000" dirty="0" err="1"/>
                        <a:t>shipTo</a:t>
                      </a:r>
                      <a:endParaRPr lang="en-US" sz="1000" dirty="0"/>
                    </a:p>
                  </a:txBody>
                  <a:tcPr marL="0" marR="0" marT="0" marB="0" anchor="ctr"/>
                </a:tc>
                <a:tc>
                  <a:txBody>
                    <a:bodyPr/>
                    <a:lstStyle/>
                    <a:p>
                      <a:r>
                        <a:rPr lang="en-US" sz="1000"/>
                        <a:t>XML 1.0 </a:t>
                      </a:r>
                      <a:r>
                        <a:rPr lang="ru-RU" sz="1000"/>
                        <a:t>тип </a:t>
                      </a:r>
                      <a:r>
                        <a:rPr lang="en-US" sz="1000"/>
                        <a:t>Name</a:t>
                      </a:r>
                    </a:p>
                  </a:txBody>
                  <a:tcPr marL="0" marR="0" marT="0" marB="0" anchor="ctr"/>
                </a:tc>
              </a:tr>
              <a:tr h="0">
                <a:tc>
                  <a:txBody>
                    <a:bodyPr/>
                    <a:lstStyle/>
                    <a:p>
                      <a:r>
                        <a:rPr lang="en-US" sz="1000"/>
                        <a:t>QName</a:t>
                      </a:r>
                    </a:p>
                  </a:txBody>
                  <a:tcPr marL="0" marR="0" marT="0" marB="0" anchor="ctr"/>
                </a:tc>
                <a:tc>
                  <a:txBody>
                    <a:bodyPr/>
                    <a:lstStyle/>
                    <a:p>
                      <a:r>
                        <a:rPr lang="en-US" sz="1000" dirty="0" err="1"/>
                        <a:t>po:USAddress</a:t>
                      </a:r>
                      <a:endParaRPr lang="en-US" sz="1000" dirty="0"/>
                    </a:p>
                  </a:txBody>
                  <a:tcPr marL="0" marR="0" marT="0" marB="0" anchor="ctr"/>
                </a:tc>
                <a:tc>
                  <a:txBody>
                    <a:bodyPr/>
                    <a:lstStyle/>
                    <a:p>
                      <a:r>
                        <a:rPr lang="en-US" sz="1000"/>
                        <a:t>XML Namespace QName</a:t>
                      </a:r>
                    </a:p>
                  </a:txBody>
                  <a:tcPr marL="0" marR="0" marT="0" marB="0" anchor="ctr"/>
                </a:tc>
              </a:tr>
              <a:tr h="0">
                <a:tc>
                  <a:txBody>
                    <a:bodyPr/>
                    <a:lstStyle/>
                    <a:p>
                      <a:r>
                        <a:rPr lang="en-US" sz="1000"/>
                        <a:t>NCName</a:t>
                      </a:r>
                    </a:p>
                  </a:txBody>
                  <a:tcPr marL="0" marR="0" marT="0" marB="0" anchor="ctr"/>
                </a:tc>
                <a:tc>
                  <a:txBody>
                    <a:bodyPr/>
                    <a:lstStyle/>
                    <a:p>
                      <a:r>
                        <a:rPr lang="en-US" sz="1000" dirty="0" err="1"/>
                        <a:t>USAddress</a:t>
                      </a:r>
                      <a:endParaRPr lang="en-US" sz="1000" dirty="0"/>
                    </a:p>
                  </a:txBody>
                  <a:tcPr marL="0" marR="0" marT="0" marB="0" anchor="ctr"/>
                </a:tc>
                <a:tc>
                  <a:txBody>
                    <a:bodyPr/>
                    <a:lstStyle/>
                    <a:p>
                      <a:r>
                        <a:rPr lang="ru-RU" sz="1000"/>
                        <a:t>XML Namespace NCName, то есть QName без префикса и двоеточия</a:t>
                      </a:r>
                    </a:p>
                  </a:txBody>
                  <a:tcPr marL="0" marR="0" marT="0" marB="0" anchor="ctr"/>
                </a:tc>
              </a:tr>
              <a:tr h="0">
                <a:tc>
                  <a:txBody>
                    <a:bodyPr/>
                    <a:lstStyle/>
                    <a:p>
                      <a:r>
                        <a:rPr lang="en-US" sz="1000"/>
                        <a:t>anyURI</a:t>
                      </a:r>
                    </a:p>
                  </a:txBody>
                  <a:tcPr marL="0" marR="0" marT="0" marB="0" anchor="ctr"/>
                </a:tc>
                <a:tc>
                  <a:txBody>
                    <a:bodyPr/>
                    <a:lstStyle/>
                    <a:p>
                      <a:r>
                        <a:rPr lang="en-US" sz="1000" dirty="0">
                          <a:solidFill>
                            <a:srgbClr val="003860"/>
                          </a:solidFill>
                          <a:effectLst/>
                          <a:hlinkClick r:id="rId2"/>
                        </a:rPr>
                        <a:t>http://www.example.com/</a:t>
                      </a:r>
                      <a:r>
                        <a:rPr lang="en-US" sz="1000" dirty="0"/>
                        <a:t>, </a:t>
                      </a:r>
                      <a:r>
                        <a:rPr lang="en-US" sz="1000" dirty="0">
                          <a:solidFill>
                            <a:srgbClr val="003860"/>
                          </a:solidFill>
                          <a:effectLst/>
                          <a:hlinkClick r:id="rId3"/>
                        </a:rPr>
                        <a:t>http://www.example.com/ doc.html#ID5</a:t>
                      </a:r>
                      <a:endParaRPr lang="en-US" sz="1000" dirty="0"/>
                    </a:p>
                  </a:txBody>
                  <a:tcPr marL="0" marR="0" marT="0" marB="0" anchor="ctr"/>
                </a:tc>
                <a:tc>
                  <a:txBody>
                    <a:bodyPr/>
                    <a:lstStyle/>
                    <a:p>
                      <a:r>
                        <a:rPr lang="ru-RU" sz="1000"/>
                        <a:t> </a:t>
                      </a:r>
                    </a:p>
                  </a:txBody>
                  <a:tcPr marL="0" marR="0" marT="0" marB="0" anchor="ctr"/>
                </a:tc>
              </a:tr>
              <a:tr h="0">
                <a:tc>
                  <a:txBody>
                    <a:bodyPr/>
                    <a:lstStyle/>
                    <a:p>
                      <a:r>
                        <a:rPr lang="en-US" sz="1000"/>
                        <a:t>language</a:t>
                      </a:r>
                    </a:p>
                  </a:txBody>
                  <a:tcPr marL="0" marR="0" marT="0" marB="0" anchor="ctr"/>
                </a:tc>
                <a:tc>
                  <a:txBody>
                    <a:bodyPr/>
                    <a:lstStyle/>
                    <a:p>
                      <a:r>
                        <a:rPr lang="en-US" sz="1000" dirty="0"/>
                        <a:t>en-GB, en-US, </a:t>
                      </a:r>
                      <a:r>
                        <a:rPr lang="en-US" sz="1000" dirty="0" err="1"/>
                        <a:t>fr</a:t>
                      </a:r>
                      <a:endParaRPr lang="en-US" sz="1000" dirty="0"/>
                    </a:p>
                  </a:txBody>
                  <a:tcPr marL="0" marR="0" marT="0" marB="0" anchor="ctr"/>
                </a:tc>
                <a:tc>
                  <a:txBody>
                    <a:bodyPr/>
                    <a:lstStyle/>
                    <a:p>
                      <a:r>
                        <a:rPr lang="ru-RU" sz="1000" dirty="0"/>
                        <a:t>Значения допустимые для </a:t>
                      </a:r>
                      <a:r>
                        <a:rPr lang="ru-RU" sz="1000" dirty="0" err="1"/>
                        <a:t>xml:lang</a:t>
                      </a:r>
                      <a:r>
                        <a:rPr lang="ru-RU" sz="1000" dirty="0"/>
                        <a:t> как определено в XML 1.0</a:t>
                      </a:r>
                    </a:p>
                  </a:txBody>
                  <a:tcPr marL="0" marR="0" marT="0" marB="0" anchor="ctr"/>
                </a:tc>
              </a:tr>
              <a:tr h="0">
                <a:tc gridSpan="3">
                  <a:txBody>
                    <a:bodyPr/>
                    <a:lstStyle/>
                    <a:p>
                      <a:r>
                        <a:rPr lang="ru-RU" sz="1000" dirty="0" smtClean="0"/>
                        <a:t>Примечания:</a:t>
                      </a:r>
                    </a:p>
                    <a:p>
                      <a:r>
                        <a:rPr lang="ru-RU" sz="1000" dirty="0" smtClean="0"/>
                        <a:t>1) Для обеспечения совместимости XML-схем и XML 1.0 DTD, простые идентификаторы типов ( IDREF, IDREFS, ENTITY, ENTITIES, NOTATION, NMTOKEN, NMTOKENS), должны использоваться только в атрибутах.</a:t>
                      </a:r>
                    </a:p>
                    <a:p>
                      <a:r>
                        <a:rPr lang="ru-RU" sz="1000" dirty="0" smtClean="0"/>
                        <a:t>2) Значение этого типа может быть представлено больше чем одним лексическим форматом. Например, 100 и 1.0E2 - оба значения представлены в формате с плавающей точкой, и значением равным "сто". Однако, для этого типа были установлены правила, которые определяют канонический лексический </a:t>
                      </a:r>
                      <a:r>
                        <a:rPr lang="ru-RU" sz="1000" dirty="0" smtClean="0"/>
                        <a:t>формат.</a:t>
                      </a:r>
                      <a:endParaRPr lang="ru-RU" sz="1000" dirty="0" smtClean="0"/>
                    </a:p>
                    <a:p>
                      <a:r>
                        <a:rPr lang="ru-RU" sz="1000" dirty="0" smtClean="0"/>
                        <a:t>3) Символы перевода строки, табуляции, и перевода каретки в типе </a:t>
                      </a:r>
                      <a:r>
                        <a:rPr lang="ru-RU" sz="1000" dirty="0" err="1" smtClean="0"/>
                        <a:t>normalizedString</a:t>
                      </a:r>
                      <a:r>
                        <a:rPr lang="ru-RU" sz="1000" dirty="0" smtClean="0"/>
                        <a:t> перед обработкой схемы преобразуются в пробелы.</a:t>
                      </a:r>
                    </a:p>
                    <a:p>
                      <a:r>
                        <a:rPr lang="ru-RU" sz="1000" dirty="0" smtClean="0"/>
                        <a:t>4) Как и в </a:t>
                      </a:r>
                      <a:r>
                        <a:rPr lang="ru-RU" sz="1000" dirty="0" err="1" smtClean="0"/>
                        <a:t>normalizedString</a:t>
                      </a:r>
                      <a:r>
                        <a:rPr lang="ru-RU" sz="1000" dirty="0" smtClean="0"/>
                        <a:t>, смежные пробелы сокращены до единственного пробела, предшествующие и завершающие пробелы удаляются.</a:t>
                      </a:r>
                    </a:p>
                    <a:p>
                      <a:r>
                        <a:rPr lang="ru-RU" sz="1000" dirty="0" smtClean="0"/>
                        <a:t>5) Префикс "g", задает время по Григорианскому календарю.</a:t>
                      </a:r>
                      <a:endParaRPr lang="en-US" sz="1000" dirty="0"/>
                    </a:p>
                  </a:txBody>
                  <a:tcPr marL="0" marR="0" marT="0" marB="0" anchor="ctr"/>
                </a:tc>
                <a:tc hMerge="1">
                  <a:txBody>
                    <a:bodyPr/>
                    <a:lstStyle/>
                    <a:p>
                      <a:endParaRPr lang="en-US" sz="1000" dirty="0"/>
                    </a:p>
                  </a:txBody>
                  <a:tcPr marL="0" marR="0" marT="0" marB="0" anchor="ctr"/>
                </a:tc>
                <a:tc hMerge="1">
                  <a:txBody>
                    <a:bodyPr/>
                    <a:lstStyle/>
                    <a:p>
                      <a:endParaRPr lang="ru-RU" sz="1000" dirty="0"/>
                    </a:p>
                  </a:txBody>
                  <a:tcPr marL="0" marR="0" marT="0" marB="0" anchor="ctr"/>
                </a:tc>
              </a:tr>
            </a:tbl>
          </a:graphicData>
        </a:graphic>
      </p:graphicFrame>
    </p:spTree>
    <p:extLst>
      <p:ext uri="{BB962C8B-B14F-4D97-AF65-F5344CB8AC3E}">
        <p14:creationId xmlns:p14="http://schemas.microsoft.com/office/powerpoint/2010/main" val="240665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smtClean="0">
                <a:solidFill>
                  <a:srgbClr val="000099"/>
                </a:solidFill>
                <a:latin typeface="Arial" charset="0"/>
                <a:ea typeface="+mn-ea"/>
                <a:cs typeface="+mn-cs"/>
              </a:rPr>
              <a:t>Простые типы</a:t>
            </a:r>
            <a:endParaRPr lang="en-US" sz="1800" b="1" dirty="0">
              <a:solidFill>
                <a:srgbClr val="000099"/>
              </a:solidFill>
              <a:latin typeface="Arial" charset="0"/>
              <a:ea typeface="+mn-ea"/>
              <a:cs typeface="+mn-cs"/>
            </a:endParaRPr>
          </a:p>
        </p:txBody>
      </p:sp>
      <p:sp>
        <p:nvSpPr>
          <p:cNvPr id="7" name="Прямоугольник 6"/>
          <p:cNvSpPr/>
          <p:nvPr/>
        </p:nvSpPr>
        <p:spPr>
          <a:xfrm>
            <a:off x="2696" y="461651"/>
            <a:ext cx="9141304" cy="4081117"/>
          </a:xfrm>
          <a:prstGeom prst="rect">
            <a:avLst/>
          </a:prstGeom>
        </p:spPr>
        <p:txBody>
          <a:bodyPr wrap="square">
            <a:spAutoFit/>
          </a:bodyPr>
          <a:lstStyle/>
          <a:p>
            <a:pPr lvl="0" algn="just">
              <a:lnSpc>
                <a:spcPct val="90000"/>
              </a:lnSpc>
            </a:pPr>
            <a:r>
              <a:rPr lang="ru-RU" sz="1200" dirty="0">
                <a:solidFill>
                  <a:srgbClr val="000099"/>
                </a:solidFill>
              </a:rPr>
              <a:t>Новые простые типы можно определить, получая их от существующих простых типов (встроенных или ранее определенных). В частности мы можем получить новый простой тип, ограничивая существующий простой тип. Другими словами, для нового типа мы можем установить собственный диапазон значений как подмножество диапазона значений существующего типа. Для определения имени и типа собственного простого типа используют оператор </a:t>
            </a:r>
            <a:r>
              <a:rPr lang="ru-RU" sz="1200" b="1" dirty="0" err="1">
                <a:solidFill>
                  <a:srgbClr val="C00000"/>
                </a:solidFill>
              </a:rPr>
              <a:t>simpleType</a:t>
            </a:r>
            <a:r>
              <a:rPr lang="ru-RU" sz="1200" dirty="0">
                <a:solidFill>
                  <a:srgbClr val="000099"/>
                </a:solidFill>
              </a:rPr>
              <a:t>. При этом c помощью оператора </a:t>
            </a:r>
            <a:r>
              <a:rPr lang="ru-RU" sz="1200" b="1" dirty="0" err="1">
                <a:solidFill>
                  <a:srgbClr val="009900"/>
                </a:solidFill>
              </a:rPr>
              <a:t>restriction</a:t>
            </a:r>
            <a:r>
              <a:rPr lang="ru-RU" sz="1200" dirty="0">
                <a:solidFill>
                  <a:srgbClr val="009900"/>
                </a:solidFill>
              </a:rPr>
              <a:t> </a:t>
            </a:r>
            <a:r>
              <a:rPr lang="ru-RU" sz="1200" dirty="0">
                <a:solidFill>
                  <a:srgbClr val="000099"/>
                </a:solidFill>
              </a:rPr>
              <a:t>указывают прототип, и идентифицируют фасеты (параметры), которые ограничивают диапазон значений базового типа. </a:t>
            </a:r>
          </a:p>
          <a:p>
            <a:pPr lvl="0" algn="just">
              <a:lnSpc>
                <a:spcPct val="90000"/>
              </a:lnSpc>
            </a:pPr>
            <a:r>
              <a:rPr lang="ru-RU" sz="1200" dirty="0">
                <a:solidFill>
                  <a:srgbClr val="000099"/>
                </a:solidFill>
              </a:rPr>
              <a:t>Предположим, что мы хотим создать новый тип целого числа, названного </a:t>
            </a:r>
            <a:r>
              <a:rPr lang="ru-RU" sz="1200" b="1" dirty="0" err="1">
                <a:solidFill>
                  <a:srgbClr val="000099"/>
                </a:solidFill>
              </a:rPr>
              <a:t>myInteger</a:t>
            </a:r>
            <a:r>
              <a:rPr lang="ru-RU" sz="1200" dirty="0">
                <a:solidFill>
                  <a:srgbClr val="000099"/>
                </a:solidFill>
              </a:rPr>
              <a:t>, чей диапазон значений должен находиться между 10000 и 99999 (включительно). Мы базируем наше определение на встроенном простом типе </a:t>
            </a:r>
            <a:r>
              <a:rPr lang="ru-RU" sz="1200" b="1" dirty="0" err="1">
                <a:solidFill>
                  <a:srgbClr val="009900"/>
                </a:solidFill>
              </a:rPr>
              <a:t>integer</a:t>
            </a:r>
            <a:r>
              <a:rPr lang="ru-RU" sz="1200" dirty="0">
                <a:solidFill>
                  <a:srgbClr val="000099"/>
                </a:solidFill>
              </a:rPr>
              <a:t>, чей диапазон значений включает так же и целые числа как меньше чем 10000, так и больше чем 99999. Чтобы определить тип </a:t>
            </a:r>
            <a:r>
              <a:rPr lang="ru-RU" sz="1200" dirty="0" err="1">
                <a:solidFill>
                  <a:srgbClr val="000099"/>
                </a:solidFill>
              </a:rPr>
              <a:t>myInteger</a:t>
            </a:r>
            <a:r>
              <a:rPr lang="ru-RU" sz="1200" dirty="0">
                <a:solidFill>
                  <a:srgbClr val="000099"/>
                </a:solidFill>
              </a:rPr>
              <a:t>, мы ограничиваем диапазон базового типа </a:t>
            </a:r>
            <a:r>
              <a:rPr lang="ru-RU" sz="1200" dirty="0" err="1">
                <a:solidFill>
                  <a:srgbClr val="000099"/>
                </a:solidFill>
              </a:rPr>
              <a:t>integer</a:t>
            </a:r>
            <a:r>
              <a:rPr lang="ru-RU" sz="1200" dirty="0">
                <a:solidFill>
                  <a:srgbClr val="000099"/>
                </a:solidFill>
              </a:rPr>
              <a:t>, используя два фасета, названные </a:t>
            </a:r>
            <a:r>
              <a:rPr lang="ru-RU" sz="1200" dirty="0" err="1">
                <a:solidFill>
                  <a:srgbClr val="000099"/>
                </a:solidFill>
              </a:rPr>
              <a:t>minInclusive</a:t>
            </a:r>
            <a:r>
              <a:rPr lang="ru-RU" sz="1200" dirty="0">
                <a:solidFill>
                  <a:srgbClr val="000099"/>
                </a:solidFill>
              </a:rPr>
              <a:t> и </a:t>
            </a:r>
            <a:r>
              <a:rPr lang="ru-RU" sz="1200" dirty="0" err="1">
                <a:solidFill>
                  <a:srgbClr val="000099"/>
                </a:solidFill>
              </a:rPr>
              <a:t>maxInclusive</a:t>
            </a:r>
            <a:r>
              <a:rPr lang="ru-RU" sz="1200" dirty="0" smtClean="0">
                <a:solidFill>
                  <a:srgbClr val="000099"/>
                </a:solidFill>
              </a:rPr>
              <a:t>.</a:t>
            </a:r>
          </a:p>
          <a:p>
            <a:pPr lvl="0" algn="just">
              <a:lnSpc>
                <a:spcPct val="90000"/>
              </a:lnSpc>
            </a:pPr>
            <a:r>
              <a:rPr lang="ru-RU" sz="1200" dirty="0">
                <a:solidFill>
                  <a:srgbClr val="000099"/>
                </a:solidFill>
              </a:rPr>
              <a:t>Приведенный </a:t>
            </a:r>
            <a:r>
              <a:rPr lang="ru-RU" sz="1200" dirty="0" smtClean="0">
                <a:solidFill>
                  <a:srgbClr val="000099"/>
                </a:solidFill>
              </a:rPr>
              <a:t>пример 1 </a:t>
            </a:r>
            <a:r>
              <a:rPr lang="ru-RU" sz="1200" dirty="0">
                <a:solidFill>
                  <a:srgbClr val="000099"/>
                </a:solidFill>
              </a:rPr>
              <a:t>показывает использование одной из возможных комбинаций базового типа, и двух фасетов, которые были применены для определения </a:t>
            </a:r>
            <a:r>
              <a:rPr lang="ru-RU" sz="1200" dirty="0" err="1">
                <a:solidFill>
                  <a:srgbClr val="000099"/>
                </a:solidFill>
              </a:rPr>
              <a:t>myInteger</a:t>
            </a:r>
            <a:r>
              <a:rPr lang="ru-RU" sz="1200" dirty="0">
                <a:solidFill>
                  <a:srgbClr val="000099"/>
                </a:solidFill>
              </a:rPr>
              <a:t>. Но возможно использование и других комбинаций встроенных простых типов и фасетов (см., приложение B). Рассмотрим более сложный пример определения простого типа. Тип по имени SKU получен из простого типа </a:t>
            </a:r>
            <a:r>
              <a:rPr lang="ru-RU" sz="1200" b="1" dirty="0" err="1">
                <a:solidFill>
                  <a:srgbClr val="009900"/>
                </a:solidFill>
              </a:rPr>
              <a:t>string</a:t>
            </a:r>
            <a:r>
              <a:rPr lang="ru-RU" sz="1200" dirty="0">
                <a:solidFill>
                  <a:srgbClr val="000099"/>
                </a:solidFill>
              </a:rPr>
              <a:t>. Мы ограничиваем значения SKU путем использования фасета </a:t>
            </a:r>
            <a:r>
              <a:rPr lang="ru-RU" sz="1200" b="1" dirty="0" err="1">
                <a:solidFill>
                  <a:srgbClr val="009900"/>
                </a:solidFill>
              </a:rPr>
              <a:t>pattern</a:t>
            </a:r>
            <a:r>
              <a:rPr lang="ru-RU" sz="1200" dirty="0">
                <a:solidFill>
                  <a:srgbClr val="000099"/>
                </a:solidFill>
              </a:rPr>
              <a:t>, который содержит регулярное выражение, определяющее допустимый формат строки "\d{3}-[A-Z]{2}". Это выражение читается следующим образом: "строка начинается с трех цифр, за которыми следует дефис, за дефисом следует два ASCII-символами верхнего регистра".</a:t>
            </a:r>
            <a:endParaRPr lang="ru-RU" sz="1200" dirty="0" smtClean="0">
              <a:solidFill>
                <a:srgbClr val="000099"/>
              </a:solidFill>
            </a:endParaRPr>
          </a:p>
          <a:p>
            <a:pPr lvl="0" algn="just">
              <a:lnSpc>
                <a:spcPct val="90000"/>
              </a:lnSpc>
            </a:pPr>
            <a:endParaRPr lang="ru-RU" sz="1200" dirty="0">
              <a:solidFill>
                <a:srgbClr val="000099"/>
              </a:solidFill>
            </a:endParaRPr>
          </a:p>
          <a:p>
            <a:pPr lvl="0" algn="just">
              <a:lnSpc>
                <a:spcPct val="90000"/>
              </a:lnSpc>
            </a:pPr>
            <a:r>
              <a:rPr lang="ru-RU" sz="1200" dirty="0" smtClean="0">
                <a:solidFill>
                  <a:srgbClr val="000099"/>
                </a:solidFill>
              </a:rPr>
              <a:t>	</a:t>
            </a:r>
            <a:r>
              <a:rPr lang="ru-RU" sz="1200" b="1" dirty="0" smtClean="0">
                <a:solidFill>
                  <a:srgbClr val="C00000"/>
                </a:solidFill>
              </a:rPr>
              <a:t>Пример 1</a:t>
            </a:r>
            <a:r>
              <a:rPr lang="ru-RU" sz="1200" dirty="0" smtClean="0">
                <a:solidFill>
                  <a:srgbClr val="000099"/>
                </a:solidFill>
              </a:rPr>
              <a:t>		</a:t>
            </a:r>
          </a:p>
          <a:p>
            <a:pPr lvl="0" algn="just">
              <a:lnSpc>
                <a:spcPct val="90000"/>
              </a:lnSpc>
            </a:pPr>
            <a:r>
              <a:rPr lang="en-US" sz="1200" dirty="0" smtClean="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myInteger</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 base="</a:t>
            </a:r>
            <a:r>
              <a:rPr lang="en-US" sz="1200" dirty="0" err="1">
                <a:solidFill>
                  <a:srgbClr val="000099"/>
                </a:solidFill>
              </a:rPr>
              <a:t>xsd:integer</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xsd:minInclusive</a:t>
            </a:r>
            <a:r>
              <a:rPr lang="en-US" sz="1200" dirty="0">
                <a:solidFill>
                  <a:srgbClr val="000099"/>
                </a:solidFill>
              </a:rPr>
              <a:t> value="10000"/&gt;</a:t>
            </a:r>
          </a:p>
          <a:p>
            <a:pPr lvl="0" algn="just">
              <a:lnSpc>
                <a:spcPct val="90000"/>
              </a:lnSpc>
            </a:pPr>
            <a:r>
              <a:rPr lang="en-US" sz="1200" dirty="0">
                <a:solidFill>
                  <a:srgbClr val="000099"/>
                </a:solidFill>
              </a:rPr>
              <a:t>    &lt;</a:t>
            </a:r>
            <a:r>
              <a:rPr lang="en-US" sz="1200" dirty="0" err="1">
                <a:solidFill>
                  <a:srgbClr val="000099"/>
                </a:solidFill>
              </a:rPr>
              <a:t>xsd:maxInclusive</a:t>
            </a:r>
            <a:r>
              <a:rPr lang="en-US" sz="1200" dirty="0">
                <a:solidFill>
                  <a:srgbClr val="000099"/>
                </a:solidFill>
              </a:rPr>
              <a:t> value="99999"/&gt;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
        <p:nvSpPr>
          <p:cNvPr id="6" name="Прямоугольник 5"/>
          <p:cNvSpPr/>
          <p:nvPr/>
        </p:nvSpPr>
        <p:spPr>
          <a:xfrm>
            <a:off x="5364088" y="3273002"/>
            <a:ext cx="3096344" cy="1089529"/>
          </a:xfrm>
          <a:prstGeom prst="rect">
            <a:avLst/>
          </a:prstGeom>
        </p:spPr>
        <p:txBody>
          <a:bodyPr wrap="square">
            <a:spAutoFit/>
          </a:bodyPr>
          <a:lstStyle/>
          <a:p>
            <a:pPr lvl="0" algn="just">
              <a:lnSpc>
                <a:spcPct val="90000"/>
              </a:lnSpc>
            </a:pPr>
            <a:r>
              <a:rPr lang="ru-RU" sz="1200" dirty="0" smtClean="0">
                <a:solidFill>
                  <a:srgbClr val="000099"/>
                </a:solidFill>
              </a:rPr>
              <a:t>	</a:t>
            </a:r>
            <a:r>
              <a:rPr lang="ru-RU" sz="1200" b="1" dirty="0" smtClean="0">
                <a:solidFill>
                  <a:srgbClr val="C00000"/>
                </a:solidFill>
              </a:rPr>
              <a:t>Пример 2</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name="SKU"&gt;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 base="</a:t>
            </a:r>
            <a:r>
              <a:rPr lang="en-US" sz="1200" dirty="0" err="1">
                <a:solidFill>
                  <a:srgbClr val="000099"/>
                </a:solidFill>
              </a:rPr>
              <a:t>xsd:string</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xsd:pattern</a:t>
            </a:r>
            <a:r>
              <a:rPr lang="en-US" sz="1200" dirty="0">
                <a:solidFill>
                  <a:srgbClr val="000099"/>
                </a:solidFill>
              </a:rPr>
              <a:t> value="\d{3}-[A-Z]{2}"/&gt;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Tree>
    <p:extLst>
      <p:ext uri="{BB962C8B-B14F-4D97-AF65-F5344CB8AC3E}">
        <p14:creationId xmlns:p14="http://schemas.microsoft.com/office/powerpoint/2010/main" val="1237610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Тип </a:t>
            </a:r>
            <a:r>
              <a:rPr lang="en-US" sz="1800" b="1" dirty="0">
                <a:solidFill>
                  <a:srgbClr val="000099"/>
                </a:solidFill>
                <a:latin typeface="Arial" charset="0"/>
                <a:ea typeface="+mn-ea"/>
                <a:cs typeface="+mn-cs"/>
              </a:rPr>
              <a:t>List</a:t>
            </a:r>
          </a:p>
        </p:txBody>
      </p:sp>
      <p:sp>
        <p:nvSpPr>
          <p:cNvPr id="7" name="Прямоугольник 6"/>
          <p:cNvSpPr/>
          <p:nvPr/>
        </p:nvSpPr>
        <p:spPr>
          <a:xfrm>
            <a:off x="2696" y="461651"/>
            <a:ext cx="9141304" cy="1920526"/>
          </a:xfrm>
          <a:prstGeom prst="rect">
            <a:avLst/>
          </a:prstGeom>
        </p:spPr>
        <p:txBody>
          <a:bodyPr wrap="square">
            <a:spAutoFit/>
          </a:bodyPr>
          <a:lstStyle/>
          <a:p>
            <a:pPr lvl="0" algn="just">
              <a:lnSpc>
                <a:spcPct val="90000"/>
              </a:lnSpc>
            </a:pPr>
            <a:r>
              <a:rPr lang="ru-RU" sz="1200" dirty="0">
                <a:solidFill>
                  <a:srgbClr val="000099"/>
                </a:solidFill>
              </a:rPr>
              <a:t>В дополнение к так называемым атомарным типам, которые составляют большинство, XML-схема имеет понятие </a:t>
            </a:r>
            <a:r>
              <a:rPr lang="ru-RU" sz="1200" b="1" dirty="0">
                <a:solidFill>
                  <a:srgbClr val="C00000"/>
                </a:solidFill>
              </a:rPr>
              <a:t>списка</a:t>
            </a:r>
            <a:r>
              <a:rPr lang="ru-RU" sz="1200" dirty="0">
                <a:solidFill>
                  <a:srgbClr val="000099"/>
                </a:solidFill>
              </a:rPr>
              <a:t>. Перечень </a:t>
            </a:r>
            <a:r>
              <a:rPr lang="ru-RU" sz="1200" b="1" dirty="0">
                <a:solidFill>
                  <a:srgbClr val="000099"/>
                </a:solidFill>
              </a:rPr>
              <a:t>атомарных типов </a:t>
            </a:r>
            <a:r>
              <a:rPr lang="ru-RU" sz="1200" dirty="0">
                <a:solidFill>
                  <a:srgbClr val="000099"/>
                </a:solidFill>
              </a:rPr>
              <a:t>перечислен </a:t>
            </a:r>
            <a:r>
              <a:rPr lang="ru-RU" sz="1200" dirty="0" smtClean="0">
                <a:solidFill>
                  <a:srgbClr val="000099"/>
                </a:solidFill>
              </a:rPr>
              <a:t>ранее. </a:t>
            </a:r>
            <a:r>
              <a:rPr lang="ru-RU" sz="1200" b="1" dirty="0">
                <a:solidFill>
                  <a:srgbClr val="000099"/>
                </a:solidFill>
              </a:rPr>
              <a:t>Атомарные типы</a:t>
            </a:r>
            <a:r>
              <a:rPr lang="ru-RU" sz="1200" dirty="0">
                <a:solidFill>
                  <a:srgbClr val="000099"/>
                </a:solidFill>
              </a:rPr>
              <a:t>, </a:t>
            </a:r>
            <a:r>
              <a:rPr lang="ru-RU" sz="1200" b="1" dirty="0">
                <a:solidFill>
                  <a:srgbClr val="000099"/>
                </a:solidFill>
              </a:rPr>
              <a:t>списочные типы</a:t>
            </a:r>
            <a:r>
              <a:rPr lang="ru-RU" sz="1200" dirty="0">
                <a:solidFill>
                  <a:srgbClr val="000099"/>
                </a:solidFill>
              </a:rPr>
              <a:t>, и </a:t>
            </a:r>
            <a:r>
              <a:rPr lang="ru-RU" sz="1200" b="1" dirty="0">
                <a:solidFill>
                  <a:srgbClr val="000099"/>
                </a:solidFill>
              </a:rPr>
              <a:t>типы объединения</a:t>
            </a:r>
            <a:r>
              <a:rPr lang="ru-RU" sz="1200" dirty="0">
                <a:solidFill>
                  <a:srgbClr val="000099"/>
                </a:solidFill>
              </a:rPr>
              <a:t>, описанные в следующем разделе, все вместе называются </a:t>
            </a:r>
            <a:r>
              <a:rPr lang="ru-RU" sz="1200" b="1" dirty="0">
                <a:solidFill>
                  <a:srgbClr val="C00000"/>
                </a:solidFill>
              </a:rPr>
              <a:t>простыми типами</a:t>
            </a:r>
            <a:r>
              <a:rPr lang="ru-RU" sz="1200" dirty="0">
                <a:solidFill>
                  <a:srgbClr val="000099"/>
                </a:solidFill>
              </a:rPr>
              <a:t>. Использование атомарных типов индивидуализирует используемые значения. Например, NMTOKEN индивидуализирует значение US, делая его неделимым в том смысле, что никакая часть US, типа символа "S", не имеет значения отдельно от целого. </a:t>
            </a:r>
            <a:r>
              <a:rPr lang="ru-RU" sz="1200" u="sng" dirty="0">
                <a:solidFill>
                  <a:srgbClr val="000099"/>
                </a:solidFill>
              </a:rPr>
              <a:t>Списочные типы состоят из последовательностей атомарных типов</a:t>
            </a:r>
            <a:r>
              <a:rPr lang="ru-RU" sz="1200" dirty="0">
                <a:solidFill>
                  <a:srgbClr val="000099"/>
                </a:solidFill>
              </a:rPr>
              <a:t>, и, следовательно, допустимыми значениями могут быть только "атомы" из этой последовательности. Например, списочный тип NMTOKENS состоит из значений типа NMTOKEN, разделенных пробелами. Например, "US UK FR". Язык XML-схем имеет три встроенных списочных типа: NMTOKENS, IDREFS и ENTITIES</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В дополнение к встроенным списочным типам Вы можете создать новые списочные типы из существующих атомарных типов. Невозможно создать списочные типы из существующих списочных типов или из комплексных типов. Например, рассмотрим списочный тип </a:t>
            </a:r>
            <a:r>
              <a:rPr lang="ru-RU" sz="1200" dirty="0" err="1">
                <a:solidFill>
                  <a:srgbClr val="000099"/>
                </a:solidFill>
              </a:rPr>
              <a:t>listOfMyIntType</a:t>
            </a:r>
            <a:r>
              <a:rPr lang="ru-RU" sz="1200" dirty="0">
                <a:solidFill>
                  <a:srgbClr val="000099"/>
                </a:solidFill>
              </a:rPr>
              <a:t>, состоящий из значений </a:t>
            </a:r>
            <a:r>
              <a:rPr lang="ru-RU" sz="1200" dirty="0" err="1">
                <a:solidFill>
                  <a:srgbClr val="000099"/>
                </a:solidFill>
              </a:rPr>
              <a:t>myInteger</a:t>
            </a:r>
            <a:r>
              <a:rPr lang="ru-RU" sz="1200" dirty="0" smtClean="0">
                <a:solidFill>
                  <a:srgbClr val="000099"/>
                </a:solidFill>
              </a:rPr>
              <a:t>:</a:t>
            </a:r>
          </a:p>
        </p:txBody>
      </p:sp>
      <p:sp>
        <p:nvSpPr>
          <p:cNvPr id="3" name="Прямоугольник 2"/>
          <p:cNvSpPr/>
          <p:nvPr/>
        </p:nvSpPr>
        <p:spPr>
          <a:xfrm>
            <a:off x="2989172" y="2340859"/>
            <a:ext cx="3168352" cy="590931"/>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listOfMyIntType</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xsd:list</a:t>
            </a:r>
            <a:r>
              <a:rPr lang="en-US" sz="1200" dirty="0">
                <a:solidFill>
                  <a:srgbClr val="000099"/>
                </a:solidFill>
              </a:rPr>
              <a:t> </a:t>
            </a:r>
            <a:r>
              <a:rPr lang="en-US" sz="1200" dirty="0" err="1">
                <a:solidFill>
                  <a:srgbClr val="000099"/>
                </a:solidFill>
              </a:rPr>
              <a:t>itemType</a:t>
            </a:r>
            <a:r>
              <a:rPr lang="en-US" sz="1200" dirty="0">
                <a:solidFill>
                  <a:srgbClr val="000099"/>
                </a:solidFill>
              </a:rPr>
              <a:t>="</a:t>
            </a:r>
            <a:r>
              <a:rPr lang="en-US" sz="1200" dirty="0" err="1">
                <a:solidFill>
                  <a:srgbClr val="000099"/>
                </a:solidFill>
              </a:rPr>
              <a:t>myInteger</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
        <p:nvSpPr>
          <p:cNvPr id="8" name="Прямоугольник 7"/>
          <p:cNvSpPr/>
          <p:nvPr/>
        </p:nvSpPr>
        <p:spPr>
          <a:xfrm>
            <a:off x="0" y="2859782"/>
            <a:ext cx="9141304" cy="258532"/>
          </a:xfrm>
          <a:prstGeom prst="rect">
            <a:avLst/>
          </a:prstGeom>
        </p:spPr>
        <p:txBody>
          <a:bodyPr wrap="square">
            <a:spAutoFit/>
          </a:bodyPr>
          <a:lstStyle/>
          <a:p>
            <a:pPr lvl="0" algn="just">
              <a:lnSpc>
                <a:spcPct val="90000"/>
              </a:lnSpc>
            </a:pPr>
            <a:r>
              <a:rPr lang="ru-RU" sz="1200" dirty="0">
                <a:solidFill>
                  <a:srgbClr val="000099"/>
                </a:solidFill>
              </a:rPr>
              <a:t>Элемент в документе, содержимое которого соответствует типу </a:t>
            </a:r>
            <a:r>
              <a:rPr lang="ru-RU" sz="1200" dirty="0" err="1">
                <a:solidFill>
                  <a:srgbClr val="000099"/>
                </a:solidFill>
              </a:rPr>
              <a:t>listOfMyIntType</a:t>
            </a:r>
            <a:r>
              <a:rPr lang="ru-RU" sz="1200" dirty="0">
                <a:solidFill>
                  <a:srgbClr val="000099"/>
                </a:solidFill>
              </a:rPr>
              <a:t>, может выглядеть следующим образом:</a:t>
            </a:r>
            <a:endParaRPr lang="ru-RU" sz="1200" dirty="0" smtClean="0">
              <a:solidFill>
                <a:srgbClr val="000099"/>
              </a:solidFill>
            </a:endParaRPr>
          </a:p>
        </p:txBody>
      </p:sp>
      <p:sp>
        <p:nvSpPr>
          <p:cNvPr id="9" name="Прямоугольник 8"/>
          <p:cNvSpPr/>
          <p:nvPr/>
        </p:nvSpPr>
        <p:spPr>
          <a:xfrm>
            <a:off x="2592454" y="3118314"/>
            <a:ext cx="3959092" cy="258532"/>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listOfMyInt</a:t>
            </a:r>
            <a:r>
              <a:rPr lang="en-US" sz="1200" dirty="0">
                <a:solidFill>
                  <a:srgbClr val="000099"/>
                </a:solidFill>
              </a:rPr>
              <a:t>&gt;20003 15037 95977 95945&lt;/</a:t>
            </a:r>
            <a:r>
              <a:rPr lang="en-US" sz="1200" dirty="0" err="1">
                <a:solidFill>
                  <a:srgbClr val="000099"/>
                </a:solidFill>
              </a:rPr>
              <a:t>listOfMyInt</a:t>
            </a:r>
            <a:r>
              <a:rPr lang="en-US" sz="1200" dirty="0">
                <a:solidFill>
                  <a:srgbClr val="000099"/>
                </a:solidFill>
              </a:rPr>
              <a:t>&gt;</a:t>
            </a:r>
            <a:endParaRPr lang="ru-RU" sz="1200" dirty="0">
              <a:solidFill>
                <a:srgbClr val="000099"/>
              </a:solidFill>
            </a:endParaRPr>
          </a:p>
        </p:txBody>
      </p:sp>
      <p:sp>
        <p:nvSpPr>
          <p:cNvPr id="10" name="Прямоугольник 9"/>
          <p:cNvSpPr/>
          <p:nvPr/>
        </p:nvSpPr>
        <p:spPr>
          <a:xfrm>
            <a:off x="0" y="3363838"/>
            <a:ext cx="9141304" cy="757130"/>
          </a:xfrm>
          <a:prstGeom prst="rect">
            <a:avLst/>
          </a:prstGeom>
        </p:spPr>
        <p:txBody>
          <a:bodyPr wrap="square">
            <a:spAutoFit/>
          </a:bodyPr>
          <a:lstStyle/>
          <a:p>
            <a:pPr lvl="0" algn="just">
              <a:lnSpc>
                <a:spcPct val="90000"/>
              </a:lnSpc>
            </a:pPr>
            <a:r>
              <a:rPr lang="ru-RU" sz="1200" dirty="0">
                <a:solidFill>
                  <a:srgbClr val="000099"/>
                </a:solidFill>
              </a:rPr>
              <a:t>Для создания списочного типа могут быть применены следующие фасеты: </a:t>
            </a:r>
            <a:r>
              <a:rPr lang="en-US" sz="1200" b="1" dirty="0">
                <a:solidFill>
                  <a:srgbClr val="C00000"/>
                </a:solidFill>
              </a:rPr>
              <a:t>length</a:t>
            </a:r>
            <a:r>
              <a:rPr lang="en-US" sz="1200" dirty="0">
                <a:solidFill>
                  <a:srgbClr val="000099"/>
                </a:solidFill>
              </a:rPr>
              <a:t>, </a:t>
            </a:r>
            <a:r>
              <a:rPr lang="en-US" sz="1200" b="1" dirty="0" err="1">
                <a:solidFill>
                  <a:srgbClr val="C00000"/>
                </a:solidFill>
              </a:rPr>
              <a:t>minLength</a:t>
            </a:r>
            <a:r>
              <a:rPr lang="en-US" sz="1200" dirty="0">
                <a:solidFill>
                  <a:srgbClr val="000099"/>
                </a:solidFill>
              </a:rPr>
              <a:t>, </a:t>
            </a:r>
            <a:r>
              <a:rPr lang="en-US" sz="1200" b="1" dirty="0" err="1">
                <a:solidFill>
                  <a:srgbClr val="C00000"/>
                </a:solidFill>
              </a:rPr>
              <a:t>maxLength</a:t>
            </a:r>
            <a:r>
              <a:rPr lang="en-US" sz="1200" dirty="0">
                <a:solidFill>
                  <a:srgbClr val="000099"/>
                </a:solidFill>
              </a:rPr>
              <a:t>, </a:t>
            </a:r>
            <a:r>
              <a:rPr lang="ru-RU" sz="1200" dirty="0">
                <a:solidFill>
                  <a:srgbClr val="000099"/>
                </a:solidFill>
              </a:rPr>
              <a:t>и </a:t>
            </a:r>
            <a:r>
              <a:rPr lang="en-US" sz="1200" b="1" dirty="0">
                <a:solidFill>
                  <a:srgbClr val="C00000"/>
                </a:solidFill>
              </a:rPr>
              <a:t>enumeration</a:t>
            </a:r>
            <a:r>
              <a:rPr lang="en-US" sz="1200" dirty="0">
                <a:solidFill>
                  <a:srgbClr val="000099"/>
                </a:solidFill>
              </a:rPr>
              <a:t>. </a:t>
            </a:r>
            <a:r>
              <a:rPr lang="ru-RU" sz="1200" dirty="0">
                <a:solidFill>
                  <a:srgbClr val="000099"/>
                </a:solidFill>
              </a:rPr>
              <a:t>Например, чтобы определить список точно из шести штатов США (</a:t>
            </a:r>
            <a:r>
              <a:rPr lang="en-US" sz="1200" dirty="0" err="1">
                <a:solidFill>
                  <a:srgbClr val="000099"/>
                </a:solidFill>
              </a:rPr>
              <a:t>SixUSStates</a:t>
            </a:r>
            <a:r>
              <a:rPr lang="en-US" sz="1200" dirty="0">
                <a:solidFill>
                  <a:srgbClr val="000099"/>
                </a:solidFill>
              </a:rPr>
              <a:t>), </a:t>
            </a:r>
            <a:r>
              <a:rPr lang="ru-RU" sz="1200" dirty="0">
                <a:solidFill>
                  <a:srgbClr val="000099"/>
                </a:solidFill>
              </a:rPr>
              <a:t>мы сначала определяем новый списочный тип (полученный из типа </a:t>
            </a:r>
            <a:r>
              <a:rPr lang="en-US" sz="1200" dirty="0" err="1">
                <a:solidFill>
                  <a:srgbClr val="000099"/>
                </a:solidFill>
              </a:rPr>
              <a:t>USState</a:t>
            </a:r>
            <a:r>
              <a:rPr lang="en-US" sz="1200" dirty="0">
                <a:solidFill>
                  <a:srgbClr val="000099"/>
                </a:solidFill>
              </a:rPr>
              <a:t>) </a:t>
            </a:r>
            <a:r>
              <a:rPr lang="ru-RU" sz="1200" dirty="0">
                <a:solidFill>
                  <a:srgbClr val="000099"/>
                </a:solidFill>
              </a:rPr>
              <a:t>с именем </a:t>
            </a:r>
            <a:r>
              <a:rPr lang="en-US" sz="1200" dirty="0" err="1">
                <a:solidFill>
                  <a:srgbClr val="000099"/>
                </a:solidFill>
              </a:rPr>
              <a:t>USStateList</a:t>
            </a:r>
            <a:r>
              <a:rPr lang="en-US" sz="1200" dirty="0">
                <a:solidFill>
                  <a:srgbClr val="000099"/>
                </a:solidFill>
              </a:rPr>
              <a:t>, </a:t>
            </a:r>
            <a:r>
              <a:rPr lang="ru-RU" sz="1200" dirty="0">
                <a:solidFill>
                  <a:srgbClr val="000099"/>
                </a:solidFill>
              </a:rPr>
              <a:t>а затем создаем тип </a:t>
            </a:r>
            <a:r>
              <a:rPr lang="en-US" sz="1200" dirty="0" err="1">
                <a:solidFill>
                  <a:srgbClr val="000099"/>
                </a:solidFill>
              </a:rPr>
              <a:t>SixUSStates</a:t>
            </a:r>
            <a:r>
              <a:rPr lang="en-US" sz="1200" dirty="0">
                <a:solidFill>
                  <a:srgbClr val="000099"/>
                </a:solidFill>
              </a:rPr>
              <a:t>, </a:t>
            </a:r>
            <a:r>
              <a:rPr lang="ru-RU" sz="1200" dirty="0">
                <a:solidFill>
                  <a:srgbClr val="000099"/>
                </a:solidFill>
              </a:rPr>
              <a:t>ограничивая </a:t>
            </a:r>
            <a:r>
              <a:rPr lang="en-US" sz="1200" dirty="0" err="1">
                <a:solidFill>
                  <a:srgbClr val="000099"/>
                </a:solidFill>
              </a:rPr>
              <a:t>USStateList</a:t>
            </a:r>
            <a:r>
              <a:rPr lang="en-US" sz="1200" dirty="0">
                <a:solidFill>
                  <a:srgbClr val="000099"/>
                </a:solidFill>
              </a:rPr>
              <a:t> </a:t>
            </a:r>
            <a:r>
              <a:rPr lang="ru-RU" sz="1200" dirty="0">
                <a:solidFill>
                  <a:srgbClr val="000099"/>
                </a:solidFill>
              </a:rPr>
              <a:t>только шестью элементами. Списочный тип </a:t>
            </a:r>
            <a:r>
              <a:rPr lang="en-US" sz="1200" dirty="0" err="1" smtClean="0">
                <a:solidFill>
                  <a:srgbClr val="000099"/>
                </a:solidFill>
              </a:rPr>
              <a:t>SixUSStates</a:t>
            </a:r>
            <a:r>
              <a:rPr lang="en-US" sz="1200" dirty="0" smtClean="0">
                <a:solidFill>
                  <a:srgbClr val="000099"/>
                </a:solidFill>
              </a:rPr>
              <a:t>:</a:t>
            </a:r>
            <a:endParaRPr lang="ru-RU" sz="1200" dirty="0" smtClean="0">
              <a:solidFill>
                <a:srgbClr val="000099"/>
              </a:solidFill>
            </a:endParaRPr>
          </a:p>
        </p:txBody>
      </p:sp>
    </p:spTree>
    <p:extLst>
      <p:ext uri="{BB962C8B-B14F-4D97-AF65-F5344CB8AC3E}">
        <p14:creationId xmlns:p14="http://schemas.microsoft.com/office/powerpoint/2010/main" val="3658361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Тип </a:t>
            </a:r>
            <a:r>
              <a:rPr lang="en-US" sz="1800" b="1" dirty="0">
                <a:solidFill>
                  <a:srgbClr val="000099"/>
                </a:solidFill>
                <a:latin typeface="Arial" charset="0"/>
                <a:ea typeface="+mn-ea"/>
                <a:cs typeface="+mn-cs"/>
              </a:rPr>
              <a:t>List</a:t>
            </a:r>
          </a:p>
        </p:txBody>
      </p:sp>
      <p:sp>
        <p:nvSpPr>
          <p:cNvPr id="7" name="Прямоугольник 6"/>
          <p:cNvSpPr/>
          <p:nvPr/>
        </p:nvSpPr>
        <p:spPr>
          <a:xfrm>
            <a:off x="0" y="2062331"/>
            <a:ext cx="9141304" cy="424732"/>
          </a:xfrm>
          <a:prstGeom prst="rect">
            <a:avLst/>
          </a:prstGeom>
        </p:spPr>
        <p:txBody>
          <a:bodyPr wrap="square">
            <a:spAutoFit/>
          </a:bodyPr>
          <a:lstStyle/>
          <a:p>
            <a:pPr lvl="0" algn="just">
              <a:lnSpc>
                <a:spcPct val="90000"/>
              </a:lnSpc>
            </a:pPr>
            <a:r>
              <a:rPr lang="ru-RU" sz="1200" dirty="0">
                <a:solidFill>
                  <a:srgbClr val="000099"/>
                </a:solidFill>
              </a:rPr>
              <a:t>Элементы, тип которых - </a:t>
            </a:r>
            <a:r>
              <a:rPr lang="ru-RU" sz="1200" dirty="0" err="1">
                <a:solidFill>
                  <a:srgbClr val="000099"/>
                </a:solidFill>
              </a:rPr>
              <a:t>SixUSStates</a:t>
            </a:r>
            <a:r>
              <a:rPr lang="ru-RU" sz="1200" dirty="0">
                <a:solidFill>
                  <a:srgbClr val="000099"/>
                </a:solidFill>
              </a:rPr>
              <a:t>, должны содержать шесть элементов, и каждый из этих шести элементов должен быть одним из атомарных значений перечислимого типа </a:t>
            </a:r>
            <a:r>
              <a:rPr lang="ru-RU" sz="1200" dirty="0" err="1">
                <a:solidFill>
                  <a:srgbClr val="000099"/>
                </a:solidFill>
              </a:rPr>
              <a:t>USState</a:t>
            </a:r>
            <a:r>
              <a:rPr lang="ru-RU" sz="1200" dirty="0">
                <a:solidFill>
                  <a:srgbClr val="000099"/>
                </a:solidFill>
              </a:rPr>
              <a:t>, например:</a:t>
            </a:r>
            <a:endParaRPr lang="ru-RU" sz="1200" dirty="0" smtClean="0">
              <a:solidFill>
                <a:srgbClr val="000099"/>
              </a:solidFill>
            </a:endParaRPr>
          </a:p>
        </p:txBody>
      </p:sp>
      <p:sp>
        <p:nvSpPr>
          <p:cNvPr id="3" name="Прямоугольник 2"/>
          <p:cNvSpPr/>
          <p:nvPr/>
        </p:nvSpPr>
        <p:spPr>
          <a:xfrm>
            <a:off x="2987824" y="479934"/>
            <a:ext cx="3168352" cy="1588127"/>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USStateList</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xsd:list</a:t>
            </a:r>
            <a:r>
              <a:rPr lang="en-US" sz="1200" dirty="0">
                <a:solidFill>
                  <a:srgbClr val="000099"/>
                </a:solidFill>
              </a:rPr>
              <a:t> </a:t>
            </a:r>
            <a:r>
              <a:rPr lang="en-US" sz="1200" dirty="0" err="1">
                <a:solidFill>
                  <a:srgbClr val="000099"/>
                </a:solidFill>
              </a:rPr>
              <a:t>itemType</a:t>
            </a:r>
            <a:r>
              <a:rPr lang="en-US" sz="1200" dirty="0">
                <a:solidFill>
                  <a:srgbClr val="000099"/>
                </a:solidFill>
              </a:rPr>
              <a:t>="</a:t>
            </a:r>
            <a:r>
              <a:rPr lang="en-US" sz="1200" dirty="0" err="1">
                <a:solidFill>
                  <a:srgbClr val="000099"/>
                </a:solidFill>
              </a:rPr>
              <a:t>USState</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smtClean="0">
                <a:solidFill>
                  <a:srgbClr val="000099"/>
                </a:solidFill>
              </a:rPr>
              <a:t>&gt;</a:t>
            </a:r>
          </a:p>
          <a:p>
            <a:pPr lvl="0" algn="just">
              <a:lnSpc>
                <a:spcPct val="90000"/>
              </a:lnSpc>
            </a:pPr>
            <a:endParaRPr lang="en-US" sz="1200" dirty="0">
              <a:solidFill>
                <a:srgbClr val="000099"/>
              </a:solidFill>
            </a:endParaRP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SixUSStates</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 base="</a:t>
            </a:r>
            <a:r>
              <a:rPr lang="en-US" sz="1200" dirty="0" err="1">
                <a:solidFill>
                  <a:srgbClr val="000099"/>
                </a:solidFill>
              </a:rPr>
              <a:t>USStateList</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xsd:length</a:t>
            </a:r>
            <a:r>
              <a:rPr lang="en-US" sz="1200" dirty="0">
                <a:solidFill>
                  <a:srgbClr val="000099"/>
                </a:solidFill>
              </a:rPr>
              <a:t> value="6"/&gt;</a:t>
            </a:r>
          </a:p>
          <a:p>
            <a:pPr lvl="0" algn="just">
              <a:lnSpc>
                <a:spcPct val="90000"/>
              </a:lnSpc>
            </a:pPr>
            <a:r>
              <a:rPr lang="en-US" sz="1200" dirty="0">
                <a:solidFill>
                  <a:srgbClr val="000099"/>
                </a:solidFill>
              </a:rPr>
              <a:t>  &lt;/</a:t>
            </a:r>
            <a:r>
              <a:rPr lang="en-US" sz="1200" dirty="0" err="1">
                <a:solidFill>
                  <a:srgbClr val="000099"/>
                </a:solidFill>
              </a:rPr>
              <a:t>xsd:restriction</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a:solidFill>
                  <a:srgbClr val="000099"/>
                </a:solidFill>
              </a:rPr>
              <a:t>&gt;</a:t>
            </a:r>
            <a:endParaRPr lang="ru-RU" sz="1200" dirty="0">
              <a:solidFill>
                <a:srgbClr val="000099"/>
              </a:solidFill>
            </a:endParaRPr>
          </a:p>
        </p:txBody>
      </p:sp>
      <p:sp>
        <p:nvSpPr>
          <p:cNvPr id="11" name="Прямоугольник 10"/>
          <p:cNvSpPr/>
          <p:nvPr/>
        </p:nvSpPr>
        <p:spPr>
          <a:xfrm>
            <a:off x="2915816" y="2487063"/>
            <a:ext cx="3240360" cy="258532"/>
          </a:xfrm>
          <a:prstGeom prst="rect">
            <a:avLst/>
          </a:prstGeom>
        </p:spPr>
        <p:txBody>
          <a:bodyPr wrap="square">
            <a:spAutoFit/>
          </a:bodyPr>
          <a:lstStyle/>
          <a:p>
            <a:pPr lvl="0" algn="just">
              <a:lnSpc>
                <a:spcPct val="90000"/>
              </a:lnSpc>
            </a:pPr>
            <a:r>
              <a:rPr lang="en-US" sz="1200" dirty="0">
                <a:solidFill>
                  <a:srgbClr val="000099"/>
                </a:solidFill>
              </a:rPr>
              <a:t>&lt;</a:t>
            </a:r>
            <a:r>
              <a:rPr lang="en-US" sz="1200" dirty="0" err="1">
                <a:solidFill>
                  <a:srgbClr val="000099"/>
                </a:solidFill>
              </a:rPr>
              <a:t>sixStates</a:t>
            </a:r>
            <a:r>
              <a:rPr lang="en-US" sz="1200" dirty="0">
                <a:solidFill>
                  <a:srgbClr val="000099"/>
                </a:solidFill>
              </a:rPr>
              <a:t>&gt;PA NY CA NY LA AK&lt;/</a:t>
            </a:r>
            <a:r>
              <a:rPr lang="en-US" sz="1200" dirty="0" err="1">
                <a:solidFill>
                  <a:srgbClr val="000099"/>
                </a:solidFill>
              </a:rPr>
              <a:t>sixStates</a:t>
            </a:r>
            <a:r>
              <a:rPr lang="en-US" sz="1200" dirty="0">
                <a:solidFill>
                  <a:srgbClr val="000099"/>
                </a:solidFill>
              </a:rPr>
              <a:t>&gt;</a:t>
            </a:r>
            <a:endParaRPr lang="ru-RU" sz="1200" dirty="0">
              <a:solidFill>
                <a:srgbClr val="000099"/>
              </a:solidFill>
            </a:endParaRPr>
          </a:p>
        </p:txBody>
      </p:sp>
      <p:sp>
        <p:nvSpPr>
          <p:cNvPr id="6" name="Прямоугольник 5"/>
          <p:cNvSpPr/>
          <p:nvPr/>
        </p:nvSpPr>
        <p:spPr>
          <a:xfrm>
            <a:off x="-34656" y="2715766"/>
            <a:ext cx="9141304" cy="830997"/>
          </a:xfrm>
          <a:prstGeom prst="rect">
            <a:avLst/>
          </a:prstGeom>
        </p:spPr>
        <p:txBody>
          <a:bodyPr wrap="square">
            <a:spAutoFit/>
          </a:bodyPr>
          <a:lstStyle/>
          <a:p>
            <a:pPr algn="just"/>
            <a:r>
              <a:rPr lang="ru-RU" sz="1200" dirty="0">
                <a:solidFill>
                  <a:srgbClr val="000099"/>
                </a:solidFill>
              </a:rPr>
              <a:t>Обратите внимание, что мы получили списочный тип из элементов атомарного типа </a:t>
            </a:r>
            <a:r>
              <a:rPr lang="ru-RU" sz="1200" dirty="0" err="1">
                <a:solidFill>
                  <a:srgbClr val="000099"/>
                </a:solidFill>
              </a:rPr>
              <a:t>string</a:t>
            </a:r>
            <a:r>
              <a:rPr lang="ru-RU" sz="1200" dirty="0">
                <a:solidFill>
                  <a:srgbClr val="000099"/>
                </a:solidFill>
              </a:rPr>
              <a:t>. Однако, тип </a:t>
            </a:r>
            <a:r>
              <a:rPr lang="ru-RU" sz="1200" dirty="0" err="1">
                <a:solidFill>
                  <a:srgbClr val="000099"/>
                </a:solidFill>
              </a:rPr>
              <a:t>string</a:t>
            </a:r>
            <a:r>
              <a:rPr lang="ru-RU" sz="1200" dirty="0">
                <a:solidFill>
                  <a:srgbClr val="000099"/>
                </a:solidFill>
              </a:rPr>
              <a:t> может содержать пробелы, а пробелы разграничивают элементы в списочном типе. Поэтому Вы должны быть внимательным, используя списочные типы, исходный тип которых - </a:t>
            </a:r>
            <a:r>
              <a:rPr lang="ru-RU" sz="1200" dirty="0" err="1">
                <a:solidFill>
                  <a:srgbClr val="000099"/>
                </a:solidFill>
              </a:rPr>
              <a:t>string</a:t>
            </a:r>
            <a:r>
              <a:rPr lang="ru-RU" sz="1200" dirty="0">
                <a:solidFill>
                  <a:srgbClr val="000099"/>
                </a:solidFill>
              </a:rPr>
              <a:t>. Например, мы определили новый списочный тип на основе базового типа </a:t>
            </a:r>
            <a:r>
              <a:rPr lang="ru-RU" sz="1200" dirty="0" err="1">
                <a:solidFill>
                  <a:srgbClr val="000099"/>
                </a:solidFill>
              </a:rPr>
              <a:t>string</a:t>
            </a:r>
            <a:r>
              <a:rPr lang="ru-RU" sz="1200" dirty="0">
                <a:solidFill>
                  <a:srgbClr val="000099"/>
                </a:solidFill>
              </a:rPr>
              <a:t> и фасета </a:t>
            </a:r>
            <a:r>
              <a:rPr lang="ru-RU" sz="1200" dirty="0" err="1">
                <a:solidFill>
                  <a:srgbClr val="000099"/>
                </a:solidFill>
              </a:rPr>
              <a:t>length</a:t>
            </a:r>
            <a:r>
              <a:rPr lang="ru-RU" sz="1200" dirty="0">
                <a:solidFill>
                  <a:srgbClr val="000099"/>
                </a:solidFill>
              </a:rPr>
              <a:t> равным 3. Тогда следующие три элемента списка являются законными:</a:t>
            </a:r>
          </a:p>
        </p:txBody>
      </p:sp>
      <p:sp>
        <p:nvSpPr>
          <p:cNvPr id="12" name="Rectangle 2"/>
          <p:cNvSpPr>
            <a:spLocks noChangeArrowheads="1"/>
          </p:cNvSpPr>
          <p:nvPr/>
        </p:nvSpPr>
        <p:spPr bwMode="auto">
          <a:xfrm>
            <a:off x="3563888" y="3531375"/>
            <a:ext cx="165618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err="1" smtClean="0">
                <a:ln>
                  <a:noFill/>
                </a:ln>
                <a:solidFill>
                  <a:srgbClr val="000099"/>
                </a:solidFill>
                <a:effectLst/>
                <a:latin typeface="Arial Unicode MS" pitchFamily="34" charset="-128"/>
                <a:cs typeface="Arial" pitchFamily="34" charset="0"/>
              </a:rPr>
              <a:t>Asie</a:t>
            </a:r>
            <a:r>
              <a:rPr kumimoji="0" lang="ru-RU" sz="1200" b="0" i="0" u="none" strike="noStrike" cap="none" normalizeH="0" baseline="0" dirty="0" smtClean="0">
                <a:ln>
                  <a:noFill/>
                </a:ln>
                <a:solidFill>
                  <a:srgbClr val="000099"/>
                </a:solidFill>
                <a:effectLst/>
                <a:latin typeface="Arial Unicode MS" pitchFamily="34" charset="-128"/>
                <a:cs typeface="Arial" pitchFamily="34" charset="0"/>
              </a:rPr>
              <a:t> </a:t>
            </a:r>
            <a:r>
              <a:rPr kumimoji="0" lang="ru-RU" sz="1200" b="0" i="0" u="none" strike="noStrike" cap="none" normalizeH="0" baseline="0" dirty="0" err="1" smtClean="0">
                <a:ln>
                  <a:noFill/>
                </a:ln>
                <a:solidFill>
                  <a:srgbClr val="000099"/>
                </a:solidFill>
                <a:effectLst/>
                <a:latin typeface="Arial Unicode MS" pitchFamily="34" charset="-128"/>
                <a:cs typeface="Arial" pitchFamily="34" charset="0"/>
              </a:rPr>
              <a:t>Europe</a:t>
            </a:r>
            <a:r>
              <a:rPr kumimoji="0" lang="ru-RU" sz="1200" b="0" i="0" u="none" strike="noStrike" cap="none" normalizeH="0" baseline="0" dirty="0" smtClean="0">
                <a:ln>
                  <a:noFill/>
                </a:ln>
                <a:solidFill>
                  <a:srgbClr val="000099"/>
                </a:solidFill>
                <a:effectLst/>
                <a:latin typeface="Arial Unicode MS" pitchFamily="34" charset="-128"/>
                <a:cs typeface="Arial" pitchFamily="34" charset="0"/>
              </a:rPr>
              <a:t> </a:t>
            </a:r>
            <a:r>
              <a:rPr kumimoji="0" lang="ru-RU" sz="1200" b="0" i="0" u="none" strike="noStrike" cap="none" normalizeH="0" baseline="0" dirty="0" err="1" smtClean="0">
                <a:ln>
                  <a:noFill/>
                </a:ln>
                <a:solidFill>
                  <a:srgbClr val="000099"/>
                </a:solidFill>
                <a:effectLst/>
                <a:latin typeface="Arial Unicode MS" pitchFamily="34" charset="-128"/>
                <a:cs typeface="Arial" pitchFamily="34" charset="0"/>
              </a:rPr>
              <a:t>Afrique</a:t>
            </a:r>
            <a:r>
              <a:rPr kumimoji="0" lang="ru-RU" sz="1200" b="0" i="0" u="none" strike="noStrike" cap="none" normalizeH="0" baseline="0" dirty="0" smtClean="0">
                <a:ln>
                  <a:noFill/>
                </a:ln>
                <a:solidFill>
                  <a:srgbClr val="000099"/>
                </a:solidFill>
                <a:effectLst/>
                <a:latin typeface="Arial" pitchFamily="34" charset="0"/>
                <a:cs typeface="Arial" pitchFamily="34" charset="0"/>
              </a:rPr>
              <a:t> </a:t>
            </a:r>
          </a:p>
        </p:txBody>
      </p:sp>
      <p:sp>
        <p:nvSpPr>
          <p:cNvPr id="13" name="Прямоугольник 12"/>
          <p:cNvSpPr/>
          <p:nvPr/>
        </p:nvSpPr>
        <p:spPr>
          <a:xfrm>
            <a:off x="0" y="3716041"/>
            <a:ext cx="9141304" cy="909480"/>
          </a:xfrm>
          <a:prstGeom prst="rect">
            <a:avLst/>
          </a:prstGeom>
        </p:spPr>
        <p:txBody>
          <a:bodyPr wrap="square">
            <a:spAutoFit/>
          </a:bodyPr>
          <a:lstStyle/>
          <a:p>
            <a:pPr algn="just">
              <a:lnSpc>
                <a:spcPct val="90000"/>
              </a:lnSpc>
            </a:pPr>
            <a:endParaRPr lang="en-US" sz="500" dirty="0" smtClean="0">
              <a:solidFill>
                <a:srgbClr val="000099"/>
              </a:solidFill>
            </a:endParaRPr>
          </a:p>
          <a:p>
            <a:pPr algn="just">
              <a:lnSpc>
                <a:spcPct val="90000"/>
              </a:lnSpc>
            </a:pPr>
            <a:r>
              <a:rPr lang="ru-RU" sz="1200" dirty="0" smtClean="0">
                <a:solidFill>
                  <a:srgbClr val="000099"/>
                </a:solidFill>
              </a:rPr>
              <a:t>Но </a:t>
            </a:r>
            <a:r>
              <a:rPr lang="ru-RU" sz="1200" dirty="0">
                <a:solidFill>
                  <a:srgbClr val="000099"/>
                </a:solidFill>
              </a:rPr>
              <a:t>следующие три элемента списка незаконны</a:t>
            </a:r>
            <a:r>
              <a:rPr lang="ru-RU" sz="1200" dirty="0" smtClean="0">
                <a:solidFill>
                  <a:srgbClr val="000099"/>
                </a:solidFill>
              </a:rPr>
              <a:t>:</a:t>
            </a:r>
            <a:r>
              <a:rPr lang="en-US" sz="1200" dirty="0" smtClean="0">
                <a:solidFill>
                  <a:srgbClr val="000099"/>
                </a:solidFill>
              </a:rPr>
              <a:t> </a:t>
            </a:r>
            <a:r>
              <a:rPr lang="en-US" sz="1200" dirty="0" err="1">
                <a:solidFill>
                  <a:srgbClr val="000099"/>
                </a:solidFill>
                <a:latin typeface="Arial Unicode MS" pitchFamily="34" charset="-128"/>
                <a:cs typeface="Arial" pitchFamily="34" charset="0"/>
              </a:rPr>
              <a:t>Asie</a:t>
            </a:r>
            <a:r>
              <a:rPr lang="en-US" sz="1200" dirty="0">
                <a:solidFill>
                  <a:srgbClr val="000099"/>
                </a:solidFill>
                <a:latin typeface="Arial Unicode MS" pitchFamily="34" charset="-128"/>
                <a:cs typeface="Arial" pitchFamily="34" charset="0"/>
              </a:rPr>
              <a:t> Europe </a:t>
            </a:r>
            <a:r>
              <a:rPr lang="en-US" sz="1200" dirty="0" err="1">
                <a:solidFill>
                  <a:srgbClr val="000099"/>
                </a:solidFill>
                <a:latin typeface="Arial Unicode MS" pitchFamily="34" charset="-128"/>
                <a:cs typeface="Arial" pitchFamily="34" charset="0"/>
              </a:rPr>
              <a:t>Amerique</a:t>
            </a:r>
            <a:r>
              <a:rPr lang="en-US" sz="1200" dirty="0">
                <a:solidFill>
                  <a:srgbClr val="000099"/>
                </a:solidFill>
                <a:latin typeface="Arial Unicode MS" pitchFamily="34" charset="-128"/>
                <a:cs typeface="Arial" pitchFamily="34" charset="0"/>
              </a:rPr>
              <a:t> </a:t>
            </a:r>
            <a:r>
              <a:rPr lang="en-US" sz="1200" dirty="0" err="1">
                <a:solidFill>
                  <a:srgbClr val="000099"/>
                </a:solidFill>
                <a:latin typeface="Arial Unicode MS" pitchFamily="34" charset="-128"/>
                <a:cs typeface="Arial" pitchFamily="34" charset="0"/>
              </a:rPr>
              <a:t>Latine</a:t>
            </a:r>
            <a:r>
              <a:rPr lang="en-US" sz="1200" dirty="0" smtClean="0">
                <a:solidFill>
                  <a:srgbClr val="000099"/>
                </a:solidFill>
                <a:latin typeface="Arial Unicode MS" pitchFamily="34" charset="-128"/>
                <a:cs typeface="Arial" pitchFamily="34" charset="0"/>
              </a:rPr>
              <a:t>.</a:t>
            </a:r>
            <a:endParaRPr lang="en-US" sz="1200" dirty="0" smtClean="0">
              <a:solidFill>
                <a:srgbClr val="000099"/>
              </a:solidFill>
            </a:endParaRPr>
          </a:p>
          <a:p>
            <a:pPr lvl="0" algn="just">
              <a:lnSpc>
                <a:spcPct val="90000"/>
              </a:lnSpc>
            </a:pPr>
            <a:endParaRPr lang="en-US" sz="500" dirty="0" smtClean="0">
              <a:solidFill>
                <a:srgbClr val="000099"/>
              </a:solidFill>
            </a:endParaRPr>
          </a:p>
          <a:p>
            <a:pPr lvl="0" algn="just">
              <a:lnSpc>
                <a:spcPct val="90000"/>
              </a:lnSpc>
            </a:pPr>
            <a:r>
              <a:rPr lang="ru-RU" sz="1200" dirty="0" smtClean="0">
                <a:solidFill>
                  <a:srgbClr val="000099"/>
                </a:solidFill>
              </a:rPr>
              <a:t>Даже </a:t>
            </a:r>
            <a:r>
              <a:rPr lang="ru-RU" sz="1200" dirty="0">
                <a:solidFill>
                  <a:srgbClr val="000099"/>
                </a:solidFill>
              </a:rPr>
              <a:t>учитывая что "</a:t>
            </a:r>
            <a:r>
              <a:rPr lang="ru-RU" sz="1200" dirty="0" err="1">
                <a:solidFill>
                  <a:srgbClr val="000099"/>
                </a:solidFill>
              </a:rPr>
              <a:t>Amerique</a:t>
            </a:r>
            <a:r>
              <a:rPr lang="ru-RU" sz="1200" dirty="0">
                <a:solidFill>
                  <a:srgbClr val="000099"/>
                </a:solidFill>
              </a:rPr>
              <a:t> </a:t>
            </a:r>
            <a:r>
              <a:rPr lang="ru-RU" sz="1200" dirty="0" err="1">
                <a:solidFill>
                  <a:srgbClr val="000099"/>
                </a:solidFill>
              </a:rPr>
              <a:t>Latine</a:t>
            </a:r>
            <a:r>
              <a:rPr lang="ru-RU" sz="1200" dirty="0">
                <a:solidFill>
                  <a:srgbClr val="000099"/>
                </a:solidFill>
              </a:rPr>
              <a:t>" может существовать вне списка как отдельная строка, когда это значение включено в список, то пробел между </a:t>
            </a:r>
            <a:r>
              <a:rPr lang="ru-RU" sz="1200" dirty="0" err="1">
                <a:solidFill>
                  <a:srgbClr val="000099"/>
                </a:solidFill>
              </a:rPr>
              <a:t>Amerique</a:t>
            </a:r>
            <a:r>
              <a:rPr lang="ru-RU" sz="1200" dirty="0">
                <a:solidFill>
                  <a:srgbClr val="000099"/>
                </a:solidFill>
              </a:rPr>
              <a:t> и </a:t>
            </a:r>
            <a:r>
              <a:rPr lang="ru-RU" sz="1200" dirty="0" err="1">
                <a:solidFill>
                  <a:srgbClr val="000099"/>
                </a:solidFill>
              </a:rPr>
              <a:t>Latine</a:t>
            </a:r>
            <a:r>
              <a:rPr lang="ru-RU" sz="1200" dirty="0">
                <a:solidFill>
                  <a:srgbClr val="000099"/>
                </a:solidFill>
              </a:rPr>
              <a:t> фактически создает четвертый элемент списка. Поэтому последний пример не будет соответствовать списочному типу с тремя элементами.</a:t>
            </a:r>
            <a:endParaRPr lang="ru-RU" sz="1200" dirty="0" smtClean="0">
              <a:solidFill>
                <a:srgbClr val="000099"/>
              </a:solidFill>
            </a:endParaRPr>
          </a:p>
        </p:txBody>
      </p:sp>
    </p:spTree>
    <p:extLst>
      <p:ext uri="{BB962C8B-B14F-4D97-AF65-F5344CB8AC3E}">
        <p14:creationId xmlns:p14="http://schemas.microsoft.com/office/powerpoint/2010/main" val="1357962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Тип </a:t>
            </a:r>
            <a:r>
              <a:rPr lang="en-US" sz="1800" b="1" dirty="0">
                <a:solidFill>
                  <a:srgbClr val="000099"/>
                </a:solidFill>
                <a:latin typeface="Arial" charset="0"/>
                <a:ea typeface="+mn-ea"/>
                <a:cs typeface="+mn-cs"/>
              </a:rPr>
              <a:t>Union</a:t>
            </a:r>
          </a:p>
        </p:txBody>
      </p:sp>
      <p:sp>
        <p:nvSpPr>
          <p:cNvPr id="7" name="Прямоугольник 6"/>
          <p:cNvSpPr/>
          <p:nvPr/>
        </p:nvSpPr>
        <p:spPr>
          <a:xfrm>
            <a:off x="2696" y="475726"/>
            <a:ext cx="9141304" cy="3083921"/>
          </a:xfrm>
          <a:prstGeom prst="rect">
            <a:avLst/>
          </a:prstGeom>
        </p:spPr>
        <p:txBody>
          <a:bodyPr wrap="square">
            <a:spAutoFit/>
          </a:bodyPr>
          <a:lstStyle/>
          <a:p>
            <a:pPr lvl="0" algn="just">
              <a:lnSpc>
                <a:spcPct val="90000"/>
              </a:lnSpc>
            </a:pPr>
            <a:r>
              <a:rPr lang="ru-RU" sz="1200" dirty="0">
                <a:solidFill>
                  <a:srgbClr val="000099"/>
                </a:solidFill>
              </a:rPr>
              <a:t>Атомарные типы и списочные типы дают возможность элементу или атрибуту принимать значение (одно или более) экземпляра одного атомарного типа. Тип </a:t>
            </a:r>
            <a:r>
              <a:rPr lang="ru-RU" sz="1200" dirty="0" err="1">
                <a:solidFill>
                  <a:srgbClr val="000099"/>
                </a:solidFill>
              </a:rPr>
              <a:t>Union</a:t>
            </a:r>
            <a:r>
              <a:rPr lang="ru-RU" sz="1200" dirty="0">
                <a:solidFill>
                  <a:srgbClr val="000099"/>
                </a:solidFill>
              </a:rPr>
              <a:t> дает возможность элементу или атрибуту принимать значение (одно или более) одного типа, образованного путем объединения множества атомарных и списочных типов. Например, создадим </a:t>
            </a:r>
            <a:r>
              <a:rPr lang="ru-RU" sz="1200" dirty="0" err="1">
                <a:solidFill>
                  <a:srgbClr val="000099"/>
                </a:solidFill>
              </a:rPr>
              <a:t>union</a:t>
            </a:r>
            <a:r>
              <a:rPr lang="ru-RU" sz="1200" dirty="0">
                <a:solidFill>
                  <a:srgbClr val="000099"/>
                </a:solidFill>
              </a:rPr>
              <a:t>-тип для идентификации штатов США как </a:t>
            </a:r>
            <a:r>
              <a:rPr lang="ru-RU" sz="1200" dirty="0" err="1">
                <a:solidFill>
                  <a:srgbClr val="000099"/>
                </a:solidFill>
              </a:rPr>
              <a:t>односимвольного</a:t>
            </a:r>
            <a:r>
              <a:rPr lang="ru-RU" sz="1200" dirty="0">
                <a:solidFill>
                  <a:srgbClr val="000099"/>
                </a:solidFill>
              </a:rPr>
              <a:t> сокращения названия или списка числовых кодов. Рассмотрим тип </a:t>
            </a:r>
            <a:r>
              <a:rPr lang="ru-RU" sz="1200" dirty="0" err="1">
                <a:solidFill>
                  <a:srgbClr val="000099"/>
                </a:solidFill>
              </a:rPr>
              <a:t>zipUnion</a:t>
            </a:r>
            <a:r>
              <a:rPr lang="ru-RU" sz="1200" dirty="0">
                <a:solidFill>
                  <a:srgbClr val="000099"/>
                </a:solidFill>
              </a:rPr>
              <a:t>. Он сформирован из одного атомарного типа, и одного списка</a:t>
            </a:r>
            <a:r>
              <a:rPr lang="ru-RU" sz="1200" dirty="0" smtClean="0">
                <a:solidFill>
                  <a:srgbClr val="000099"/>
                </a:solidFill>
              </a:rPr>
              <a:t>:</a:t>
            </a:r>
            <a:endParaRPr lang="en-US" sz="1200" dirty="0" smtClean="0">
              <a:solidFill>
                <a:srgbClr val="000099"/>
              </a:solidFill>
            </a:endParaRPr>
          </a:p>
          <a:p>
            <a:pPr lvl="0" algn="just">
              <a:lnSpc>
                <a:spcPct val="90000"/>
              </a:lnSpc>
            </a:pPr>
            <a:endParaRPr lang="en-US" sz="1200" dirty="0" smtClean="0">
              <a:solidFill>
                <a:srgbClr val="000099"/>
              </a:solidFill>
            </a:endParaRPr>
          </a:p>
          <a:p>
            <a:pPr lvl="0" algn="just">
              <a:lnSpc>
                <a:spcPct val="90000"/>
              </a:lnSpc>
            </a:pPr>
            <a:r>
              <a:rPr lang="en-US" sz="1200" dirty="0" smtClean="0">
                <a:solidFill>
                  <a:srgbClr val="000099"/>
                </a:solidFill>
              </a:rPr>
              <a:t>&lt;</a:t>
            </a:r>
            <a:r>
              <a:rPr lang="en-US" sz="1200" dirty="0" err="1">
                <a:solidFill>
                  <a:srgbClr val="000099"/>
                </a:solidFill>
              </a:rPr>
              <a:t>xsd:simpleType</a:t>
            </a:r>
            <a:r>
              <a:rPr lang="en-US" sz="1200" dirty="0">
                <a:solidFill>
                  <a:srgbClr val="000099"/>
                </a:solidFill>
              </a:rPr>
              <a:t> name="</a:t>
            </a:r>
            <a:r>
              <a:rPr lang="en-US" sz="1200" dirty="0" err="1">
                <a:solidFill>
                  <a:srgbClr val="000099"/>
                </a:solidFill>
              </a:rPr>
              <a:t>zipUnion</a:t>
            </a:r>
            <a:r>
              <a:rPr lang="en-US" sz="1200" dirty="0">
                <a:solidFill>
                  <a:srgbClr val="000099"/>
                </a:solidFill>
              </a:rPr>
              <a:t>"&gt;</a:t>
            </a:r>
          </a:p>
          <a:p>
            <a:pPr lvl="0" algn="just">
              <a:lnSpc>
                <a:spcPct val="90000"/>
              </a:lnSpc>
            </a:pPr>
            <a:r>
              <a:rPr lang="en-US" sz="1200" dirty="0">
                <a:solidFill>
                  <a:srgbClr val="000099"/>
                </a:solidFill>
              </a:rPr>
              <a:t>  &lt;</a:t>
            </a:r>
            <a:r>
              <a:rPr lang="en-US" sz="1200" dirty="0" err="1">
                <a:solidFill>
                  <a:srgbClr val="000099"/>
                </a:solidFill>
              </a:rPr>
              <a:t>xsd:union</a:t>
            </a:r>
            <a:r>
              <a:rPr lang="en-US" sz="1200" dirty="0">
                <a:solidFill>
                  <a:srgbClr val="000099"/>
                </a:solidFill>
              </a:rPr>
              <a:t> </a:t>
            </a:r>
            <a:r>
              <a:rPr lang="en-US" sz="1200" dirty="0" err="1">
                <a:solidFill>
                  <a:srgbClr val="000099"/>
                </a:solidFill>
              </a:rPr>
              <a:t>memberTypes</a:t>
            </a:r>
            <a:r>
              <a:rPr lang="en-US" sz="1200" dirty="0">
                <a:solidFill>
                  <a:srgbClr val="000099"/>
                </a:solidFill>
              </a:rPr>
              <a:t>="</a:t>
            </a:r>
            <a:r>
              <a:rPr lang="en-US" sz="1200" dirty="0" err="1">
                <a:solidFill>
                  <a:srgbClr val="000099"/>
                </a:solidFill>
              </a:rPr>
              <a:t>USState</a:t>
            </a:r>
            <a:r>
              <a:rPr lang="en-US" sz="1200" dirty="0">
                <a:solidFill>
                  <a:srgbClr val="000099"/>
                </a:solidFill>
              </a:rPr>
              <a:t> </a:t>
            </a:r>
            <a:r>
              <a:rPr lang="en-US" sz="1200" dirty="0" err="1">
                <a:solidFill>
                  <a:srgbClr val="000099"/>
                </a:solidFill>
              </a:rPr>
              <a:t>listOfMyIntType</a:t>
            </a:r>
            <a:r>
              <a:rPr lang="en-US" sz="1200" dirty="0">
                <a:solidFill>
                  <a:srgbClr val="000099"/>
                </a:solidFill>
              </a:rPr>
              <a:t>"/&gt;</a:t>
            </a:r>
          </a:p>
          <a:p>
            <a:pPr lvl="0" algn="just">
              <a:lnSpc>
                <a:spcPct val="90000"/>
              </a:lnSpc>
            </a:pPr>
            <a:r>
              <a:rPr lang="en-US" sz="1200" dirty="0">
                <a:solidFill>
                  <a:srgbClr val="000099"/>
                </a:solidFill>
              </a:rPr>
              <a:t>&lt;/</a:t>
            </a:r>
            <a:r>
              <a:rPr lang="en-US" sz="1200" dirty="0" err="1">
                <a:solidFill>
                  <a:srgbClr val="000099"/>
                </a:solidFill>
              </a:rPr>
              <a:t>xsd:simpleType</a:t>
            </a:r>
            <a:r>
              <a:rPr lang="en-US" sz="1200" dirty="0" smtClean="0">
                <a:solidFill>
                  <a:srgbClr val="000099"/>
                </a:solidFill>
              </a:rPr>
              <a:t>&gt;</a:t>
            </a:r>
          </a:p>
          <a:p>
            <a:pPr lvl="0" algn="just">
              <a:lnSpc>
                <a:spcPct val="90000"/>
              </a:lnSpc>
            </a:pPr>
            <a:endParaRPr lang="en-US" sz="1200" dirty="0">
              <a:solidFill>
                <a:srgbClr val="000099"/>
              </a:solidFill>
            </a:endParaRPr>
          </a:p>
          <a:p>
            <a:pPr lvl="0" algn="just">
              <a:lnSpc>
                <a:spcPct val="90000"/>
              </a:lnSpc>
            </a:pPr>
            <a:r>
              <a:rPr lang="ru-RU" sz="1200" dirty="0">
                <a:solidFill>
                  <a:srgbClr val="000099"/>
                </a:solidFill>
              </a:rPr>
              <a:t>Когда мы определяем </a:t>
            </a:r>
            <a:r>
              <a:rPr lang="ru-RU" sz="1200" dirty="0" err="1">
                <a:solidFill>
                  <a:srgbClr val="000099"/>
                </a:solidFill>
              </a:rPr>
              <a:t>union</a:t>
            </a:r>
            <a:r>
              <a:rPr lang="ru-RU" sz="1200" dirty="0">
                <a:solidFill>
                  <a:srgbClr val="000099"/>
                </a:solidFill>
              </a:rPr>
              <a:t>-тип, то атрибут </a:t>
            </a:r>
            <a:r>
              <a:rPr lang="ru-RU" sz="1200" dirty="0" err="1">
                <a:solidFill>
                  <a:srgbClr val="000099"/>
                </a:solidFill>
              </a:rPr>
              <a:t>memberTypes</a:t>
            </a:r>
            <a:r>
              <a:rPr lang="ru-RU" sz="1200" dirty="0">
                <a:solidFill>
                  <a:srgbClr val="000099"/>
                </a:solidFill>
              </a:rPr>
              <a:t> оператора </a:t>
            </a:r>
            <a:r>
              <a:rPr lang="ru-RU" sz="1200" dirty="0" err="1">
                <a:solidFill>
                  <a:srgbClr val="000099"/>
                </a:solidFill>
              </a:rPr>
              <a:t>union</a:t>
            </a:r>
            <a:r>
              <a:rPr lang="ru-RU" sz="1200" dirty="0">
                <a:solidFill>
                  <a:srgbClr val="000099"/>
                </a:solidFill>
              </a:rPr>
              <a:t> задает список всех типов в объединении. Предположим, что мы объявили элемент с названием </a:t>
            </a:r>
            <a:r>
              <a:rPr lang="ru-RU" sz="1200" dirty="0" err="1">
                <a:solidFill>
                  <a:srgbClr val="000099"/>
                </a:solidFill>
              </a:rPr>
              <a:t>zips</a:t>
            </a:r>
            <a:r>
              <a:rPr lang="ru-RU" sz="1200" dirty="0">
                <a:solidFill>
                  <a:srgbClr val="000099"/>
                </a:solidFill>
              </a:rPr>
              <a:t> типа </a:t>
            </a:r>
            <a:r>
              <a:rPr lang="ru-RU" sz="1200" dirty="0" err="1">
                <a:solidFill>
                  <a:srgbClr val="000099"/>
                </a:solidFill>
              </a:rPr>
              <a:t>zipUnion</a:t>
            </a:r>
            <a:r>
              <a:rPr lang="ru-RU" sz="1200" dirty="0">
                <a:solidFill>
                  <a:srgbClr val="000099"/>
                </a:solidFill>
              </a:rPr>
              <a:t>, тогда он может принимать следующие значения</a:t>
            </a:r>
            <a:r>
              <a:rPr lang="ru-RU" sz="1200" dirty="0" smtClean="0">
                <a:solidFill>
                  <a:srgbClr val="000099"/>
                </a:solidFill>
              </a:rPr>
              <a:t>:</a:t>
            </a:r>
            <a:endParaRPr lang="en-US" sz="1200" dirty="0" smtClean="0">
              <a:solidFill>
                <a:srgbClr val="000099"/>
              </a:solidFill>
            </a:endParaRPr>
          </a:p>
          <a:p>
            <a:pPr lvl="0" algn="just">
              <a:lnSpc>
                <a:spcPct val="90000"/>
              </a:lnSpc>
            </a:pPr>
            <a:endParaRPr lang="en-US" sz="1200" dirty="0" smtClean="0">
              <a:solidFill>
                <a:srgbClr val="000099"/>
              </a:solidFill>
            </a:endParaRPr>
          </a:p>
          <a:p>
            <a:pPr lvl="0" algn="just">
              <a:lnSpc>
                <a:spcPct val="90000"/>
              </a:lnSpc>
            </a:pPr>
            <a:r>
              <a:rPr lang="en-US" sz="1200" dirty="0">
                <a:solidFill>
                  <a:srgbClr val="000099"/>
                </a:solidFill>
              </a:rPr>
              <a:t>&lt;zips&gt;CA&lt;/zips&gt;</a:t>
            </a:r>
          </a:p>
          <a:p>
            <a:pPr lvl="0" algn="just">
              <a:lnSpc>
                <a:spcPct val="90000"/>
              </a:lnSpc>
            </a:pPr>
            <a:r>
              <a:rPr lang="en-US" sz="1200" dirty="0">
                <a:solidFill>
                  <a:srgbClr val="000099"/>
                </a:solidFill>
              </a:rPr>
              <a:t>&lt;zips&gt;95630 95977 95945&lt;/zips&gt;</a:t>
            </a:r>
          </a:p>
          <a:p>
            <a:pPr lvl="0" algn="just">
              <a:lnSpc>
                <a:spcPct val="90000"/>
              </a:lnSpc>
            </a:pPr>
            <a:r>
              <a:rPr lang="en-US" sz="1200" dirty="0">
                <a:solidFill>
                  <a:srgbClr val="000099"/>
                </a:solidFill>
              </a:rPr>
              <a:t>&lt;zips&gt;AK&lt;/zips&gt;</a:t>
            </a:r>
          </a:p>
          <a:p>
            <a:pPr lvl="0" algn="just">
              <a:lnSpc>
                <a:spcPct val="90000"/>
              </a:lnSpc>
            </a:pPr>
            <a:endParaRPr lang="en-US" sz="1200" dirty="0">
              <a:solidFill>
                <a:srgbClr val="000099"/>
              </a:solidFill>
            </a:endParaRPr>
          </a:p>
          <a:p>
            <a:pPr lvl="0" algn="just">
              <a:lnSpc>
                <a:spcPct val="90000"/>
              </a:lnSpc>
            </a:pPr>
            <a:r>
              <a:rPr lang="ru-RU" sz="1200" dirty="0">
                <a:solidFill>
                  <a:srgbClr val="000099"/>
                </a:solidFill>
              </a:rPr>
              <a:t>К типу </a:t>
            </a:r>
            <a:r>
              <a:rPr lang="ru-RU" sz="1200" dirty="0" err="1">
                <a:solidFill>
                  <a:srgbClr val="000099"/>
                </a:solidFill>
              </a:rPr>
              <a:t>union</a:t>
            </a:r>
            <a:r>
              <a:rPr lang="ru-RU" sz="1200" dirty="0">
                <a:solidFill>
                  <a:srgbClr val="000099"/>
                </a:solidFill>
              </a:rPr>
              <a:t> могут быть применены два фасета: </a:t>
            </a:r>
            <a:r>
              <a:rPr lang="ru-RU" sz="1200" dirty="0" err="1">
                <a:solidFill>
                  <a:srgbClr val="000099"/>
                </a:solidFill>
              </a:rPr>
              <a:t>pattern</a:t>
            </a:r>
            <a:r>
              <a:rPr lang="ru-RU" sz="1200" dirty="0">
                <a:solidFill>
                  <a:srgbClr val="000099"/>
                </a:solidFill>
              </a:rPr>
              <a:t> и </a:t>
            </a:r>
            <a:r>
              <a:rPr lang="ru-RU" sz="1200" dirty="0" err="1">
                <a:solidFill>
                  <a:srgbClr val="000099"/>
                </a:solidFill>
              </a:rPr>
              <a:t>enumeration</a:t>
            </a:r>
            <a:r>
              <a:rPr lang="ru-RU" sz="1200" dirty="0">
                <a:solidFill>
                  <a:srgbClr val="000099"/>
                </a:solidFill>
              </a:rPr>
              <a:t>.</a:t>
            </a:r>
            <a:endParaRPr lang="ru-RU" sz="1200" dirty="0" smtClean="0">
              <a:solidFill>
                <a:srgbClr val="000099"/>
              </a:solidFill>
            </a:endParaRPr>
          </a:p>
        </p:txBody>
      </p:sp>
    </p:spTree>
    <p:extLst>
      <p:ext uri="{BB962C8B-B14F-4D97-AF65-F5344CB8AC3E}">
        <p14:creationId xmlns:p14="http://schemas.microsoft.com/office/powerpoint/2010/main" val="1346982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000" b="1" dirty="0" smtClean="0">
                <a:solidFill>
                  <a:srgbClr val="000099"/>
                </a:solidFill>
              </a:rPr>
              <a:t>XML Schema</a:t>
            </a:r>
            <a:endParaRPr lang="ru-RU" sz="2000" b="1" dirty="0">
              <a:solidFill>
                <a:srgbClr val="000099"/>
              </a:solidFill>
            </a:endParaRPr>
          </a:p>
        </p:txBody>
      </p:sp>
      <p:sp>
        <p:nvSpPr>
          <p:cNvPr id="8" name="Прямоугольник 7"/>
          <p:cNvSpPr/>
          <p:nvPr/>
        </p:nvSpPr>
        <p:spPr>
          <a:xfrm>
            <a:off x="0" y="461651"/>
            <a:ext cx="9144000" cy="4081117"/>
          </a:xfrm>
          <a:prstGeom prst="rect">
            <a:avLst/>
          </a:prstGeom>
        </p:spPr>
        <p:txBody>
          <a:bodyPr wrap="square">
            <a:spAutoFit/>
          </a:bodyPr>
          <a:lstStyle/>
          <a:p>
            <a:pPr algn="just">
              <a:lnSpc>
                <a:spcPct val="90000"/>
              </a:lnSpc>
            </a:pPr>
            <a:r>
              <a:rPr lang="ru-RU" sz="1200" b="1" dirty="0">
                <a:solidFill>
                  <a:srgbClr val="C00000"/>
                </a:solidFill>
              </a:rPr>
              <a:t>XML </a:t>
            </a:r>
            <a:r>
              <a:rPr lang="ru-RU" sz="1200" b="1" dirty="0" err="1">
                <a:solidFill>
                  <a:srgbClr val="C00000"/>
                </a:solidFill>
              </a:rPr>
              <a:t>Schema</a:t>
            </a:r>
            <a:r>
              <a:rPr lang="ru-RU" sz="1200" b="1" dirty="0">
                <a:solidFill>
                  <a:srgbClr val="C00000"/>
                </a:solidFill>
              </a:rPr>
              <a:t> </a:t>
            </a:r>
            <a:r>
              <a:rPr lang="ru-RU" sz="1200" dirty="0">
                <a:solidFill>
                  <a:srgbClr val="000099"/>
                </a:solidFill>
              </a:rPr>
              <a:t>— язык описания структуры XML-документа. Спецификация XML </a:t>
            </a:r>
            <a:r>
              <a:rPr lang="ru-RU" sz="1200" dirty="0" err="1">
                <a:solidFill>
                  <a:srgbClr val="000099"/>
                </a:solidFill>
              </a:rPr>
              <a:t>Schema</a:t>
            </a:r>
            <a:r>
              <a:rPr lang="ru-RU" sz="1200" dirty="0">
                <a:solidFill>
                  <a:srgbClr val="000099"/>
                </a:solidFill>
              </a:rPr>
              <a:t> является рекомендацией W3C</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Как большинство языков описания XML, XML </a:t>
            </a:r>
            <a:r>
              <a:rPr lang="ru-RU" sz="1200" dirty="0" err="1">
                <a:solidFill>
                  <a:srgbClr val="000099"/>
                </a:solidFill>
              </a:rPr>
              <a:t>Schema</a:t>
            </a:r>
            <a:r>
              <a:rPr lang="ru-RU" sz="1200" dirty="0">
                <a:solidFill>
                  <a:srgbClr val="000099"/>
                </a:solidFill>
              </a:rPr>
              <a:t> была задумана для определения правил, которым должен подчиняться документ. Но, в отличие от других языков, XML </a:t>
            </a:r>
            <a:r>
              <a:rPr lang="ru-RU" sz="1200" dirty="0" err="1">
                <a:solidFill>
                  <a:srgbClr val="000099"/>
                </a:solidFill>
              </a:rPr>
              <a:t>Schema</a:t>
            </a:r>
            <a:r>
              <a:rPr lang="ru-RU" sz="1200" dirty="0">
                <a:solidFill>
                  <a:srgbClr val="000099"/>
                </a:solidFill>
              </a:rPr>
              <a:t> была разработана так, чтобы её можно было использовать в создании программного обеспечения для обработки документов XML</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После проверки документа на соответствие XML </a:t>
            </a:r>
            <a:r>
              <a:rPr lang="ru-RU" sz="1200" dirty="0" err="1">
                <a:solidFill>
                  <a:srgbClr val="000099"/>
                </a:solidFill>
              </a:rPr>
              <a:t>Schema</a:t>
            </a:r>
            <a:r>
              <a:rPr lang="ru-RU" sz="1200" dirty="0">
                <a:solidFill>
                  <a:srgbClr val="000099"/>
                </a:solidFill>
              </a:rPr>
              <a:t> читающая программа может создать модель данных документа, которая включает</a:t>
            </a:r>
            <a:r>
              <a:rPr lang="ru-RU" sz="1200" dirty="0" smtClean="0">
                <a:solidFill>
                  <a:srgbClr val="000099"/>
                </a:solidFill>
              </a:rPr>
              <a:t>:</a:t>
            </a:r>
            <a:endParaRPr lang="en-US" sz="1200" dirty="0" smtClean="0">
              <a:solidFill>
                <a:srgbClr val="000099"/>
              </a:solidFill>
            </a:endParaRPr>
          </a:p>
          <a:p>
            <a:pPr algn="just">
              <a:lnSpc>
                <a:spcPct val="90000"/>
              </a:lnSpc>
            </a:pPr>
            <a:endParaRPr lang="ru-RU" sz="1200" dirty="0">
              <a:solidFill>
                <a:srgbClr val="000099"/>
              </a:solidFill>
            </a:endParaRPr>
          </a:p>
          <a:p>
            <a:pPr marL="171450" indent="-171450" algn="just">
              <a:lnSpc>
                <a:spcPct val="90000"/>
              </a:lnSpc>
              <a:buFont typeface="Arial" pitchFamily="34" charset="0"/>
              <a:buChar char="•"/>
            </a:pPr>
            <a:r>
              <a:rPr lang="ru-RU" sz="1200" b="1" dirty="0">
                <a:solidFill>
                  <a:srgbClr val="000099"/>
                </a:solidFill>
              </a:rPr>
              <a:t>словарь</a:t>
            </a:r>
            <a:r>
              <a:rPr lang="ru-RU" sz="1200" dirty="0">
                <a:solidFill>
                  <a:srgbClr val="000099"/>
                </a:solidFill>
              </a:rPr>
              <a:t> (названия элементов и атрибутов);</a:t>
            </a:r>
          </a:p>
          <a:p>
            <a:pPr marL="171450" indent="-171450" algn="just">
              <a:lnSpc>
                <a:spcPct val="90000"/>
              </a:lnSpc>
              <a:buFont typeface="Arial" pitchFamily="34" charset="0"/>
              <a:buChar char="•"/>
            </a:pPr>
            <a:r>
              <a:rPr lang="ru-RU" sz="1200" b="1" dirty="0">
                <a:solidFill>
                  <a:srgbClr val="000099"/>
                </a:solidFill>
              </a:rPr>
              <a:t>модель содержания </a:t>
            </a:r>
            <a:r>
              <a:rPr lang="ru-RU" sz="1200" dirty="0">
                <a:solidFill>
                  <a:srgbClr val="000099"/>
                </a:solidFill>
              </a:rPr>
              <a:t>(отношения между элементами и атрибутами и их структура);</a:t>
            </a:r>
          </a:p>
          <a:p>
            <a:pPr marL="171450" indent="-171450" algn="just">
              <a:lnSpc>
                <a:spcPct val="90000"/>
              </a:lnSpc>
              <a:buFont typeface="Arial" pitchFamily="34" charset="0"/>
              <a:buChar char="•"/>
            </a:pPr>
            <a:r>
              <a:rPr lang="ru-RU" sz="1200" b="1" dirty="0">
                <a:solidFill>
                  <a:srgbClr val="000099"/>
                </a:solidFill>
              </a:rPr>
              <a:t>типы данных</a:t>
            </a:r>
            <a:r>
              <a:rPr lang="ru-RU" sz="1200" dirty="0" smtClean="0">
                <a:solidFill>
                  <a:srgbClr val="000099"/>
                </a:solidFill>
              </a:rPr>
              <a:t>.</a:t>
            </a:r>
            <a:endParaRPr lang="en-US" sz="1200" dirty="0" smtClean="0">
              <a:solidFill>
                <a:srgbClr val="000099"/>
              </a:solidFill>
            </a:endParaRPr>
          </a:p>
          <a:p>
            <a:pPr algn="just">
              <a:lnSpc>
                <a:spcPct val="90000"/>
              </a:lnSpc>
            </a:pPr>
            <a:endParaRPr lang="ru-RU" sz="1200" dirty="0">
              <a:solidFill>
                <a:srgbClr val="000099"/>
              </a:solidFill>
            </a:endParaRPr>
          </a:p>
          <a:p>
            <a:pPr algn="just">
              <a:lnSpc>
                <a:spcPct val="90000"/>
              </a:lnSpc>
            </a:pPr>
            <a:r>
              <a:rPr lang="ru-RU" sz="1200" dirty="0">
                <a:solidFill>
                  <a:srgbClr val="000099"/>
                </a:solidFill>
              </a:rPr>
              <a:t>Каждый элемент в этой модели ассоциируется с определённым типом данных, позволяя строить в памяти объект, соответствующий структуре XML-документа. Языкам объектно-ориентированного программирования гораздо легче иметь дело с таким объектом, чем с текстовым файлом</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Другим удобством XML </a:t>
            </a:r>
            <a:r>
              <a:rPr lang="ru-RU" sz="1200" dirty="0" err="1">
                <a:solidFill>
                  <a:srgbClr val="000099"/>
                </a:solidFill>
              </a:rPr>
              <a:t>Schema</a:t>
            </a:r>
            <a:r>
              <a:rPr lang="ru-RU" sz="1200" dirty="0">
                <a:solidFill>
                  <a:srgbClr val="000099"/>
                </a:solidFill>
              </a:rPr>
              <a:t> является то, что один словарь может ссылаться на другой, и, таким образом, разработчик может использовать уже существующие словари и легче устанавливать и распространять стандарты XML структуры для определённых задач (например, словарь протокола SOAP</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Файл, содержащий XML </a:t>
            </a:r>
            <a:r>
              <a:rPr lang="ru-RU" sz="1200" dirty="0" err="1">
                <a:solidFill>
                  <a:srgbClr val="000099"/>
                </a:solidFill>
              </a:rPr>
              <a:t>Schema</a:t>
            </a:r>
            <a:r>
              <a:rPr lang="ru-RU" sz="1200" dirty="0">
                <a:solidFill>
                  <a:srgbClr val="000099"/>
                </a:solidFill>
              </a:rPr>
              <a:t>, обычно имеет расширение «.</a:t>
            </a:r>
            <a:r>
              <a:rPr lang="ru-RU" sz="1200" dirty="0" err="1">
                <a:solidFill>
                  <a:srgbClr val="000099"/>
                </a:solidFill>
              </a:rPr>
              <a:t>xsd</a:t>
            </a:r>
            <a:r>
              <a:rPr lang="ru-RU" sz="1200" dirty="0">
                <a:solidFill>
                  <a:srgbClr val="000099"/>
                </a:solidFill>
              </a:rPr>
              <a:t>» (XML </a:t>
            </a:r>
            <a:r>
              <a:rPr lang="ru-RU" sz="1200" dirty="0" err="1">
                <a:solidFill>
                  <a:srgbClr val="000099"/>
                </a:solidFill>
              </a:rPr>
              <a:t>Schema</a:t>
            </a:r>
            <a:r>
              <a:rPr lang="ru-RU" sz="1200" dirty="0">
                <a:solidFill>
                  <a:srgbClr val="000099"/>
                </a:solidFill>
              </a:rPr>
              <a:t> </a:t>
            </a:r>
            <a:r>
              <a:rPr lang="ru-RU" sz="1200" dirty="0" err="1">
                <a:solidFill>
                  <a:srgbClr val="000099"/>
                </a:solidFill>
              </a:rPr>
              <a:t>definition</a:t>
            </a:r>
            <a:r>
              <a:rPr lang="ru-RU" sz="1200" dirty="0" smtClean="0">
                <a:solidFill>
                  <a:srgbClr val="000099"/>
                </a:solidFill>
              </a:rPr>
              <a:t>).</a:t>
            </a:r>
          </a:p>
          <a:p>
            <a:pPr algn="just">
              <a:lnSpc>
                <a:spcPct val="90000"/>
              </a:lnSpc>
            </a:pPr>
            <a:endParaRPr lang="en-US" sz="1200" dirty="0" smtClean="0">
              <a:solidFill>
                <a:srgbClr val="000099"/>
              </a:solidFill>
            </a:endParaRPr>
          </a:p>
          <a:p>
            <a:pPr algn="just">
              <a:lnSpc>
                <a:spcPct val="90000"/>
              </a:lnSpc>
            </a:pPr>
            <a:r>
              <a:rPr lang="ru-RU" sz="1200" dirty="0" smtClean="0">
                <a:solidFill>
                  <a:srgbClr val="000099"/>
                </a:solidFill>
              </a:rPr>
              <a:t>Версия </a:t>
            </a:r>
            <a:r>
              <a:rPr lang="ru-RU" sz="1200" dirty="0">
                <a:solidFill>
                  <a:srgbClr val="000099"/>
                </a:solidFill>
              </a:rPr>
              <a:t>1.0 была одобрена в качестве рекомендации консорциума W3C 2 мая 2001 года. Таким образом XML </a:t>
            </a:r>
            <a:r>
              <a:rPr lang="ru-RU" sz="1200" dirty="0" err="1">
                <a:solidFill>
                  <a:srgbClr val="000099"/>
                </a:solidFill>
              </a:rPr>
              <a:t>Schema</a:t>
            </a:r>
            <a:r>
              <a:rPr lang="ru-RU" sz="1200" dirty="0">
                <a:solidFill>
                  <a:srgbClr val="000099"/>
                </a:solidFill>
              </a:rPr>
              <a:t> стала первой спецификацией описания схемы XML-документа, получившей статус рекомендации W3С, среди множества предложенных на рассмотрение. 28 октября 2004 года была опубликована вторая редакция версии 1.0, исправляющая ряд ошибок</a:t>
            </a:r>
            <a:r>
              <a:rPr lang="ru-RU" sz="1200" dirty="0" smtClean="0">
                <a:solidFill>
                  <a:srgbClr val="000099"/>
                </a:solidFill>
              </a:rPr>
              <a:t>.</a:t>
            </a:r>
            <a:endParaRPr lang="ru-RU" sz="1200" dirty="0">
              <a:solidFill>
                <a:srgbClr val="000099"/>
              </a:solidFill>
            </a:endParaRPr>
          </a:p>
          <a:p>
            <a:pPr algn="just">
              <a:lnSpc>
                <a:spcPct val="90000"/>
              </a:lnSpc>
            </a:pPr>
            <a:r>
              <a:rPr lang="ru-RU" sz="1200" dirty="0">
                <a:solidFill>
                  <a:srgbClr val="000099"/>
                </a:solidFill>
              </a:rPr>
              <a:t>5 апреля 2012 года была одобрена в качестве рекомендации консорциума Версия 1.1.</a:t>
            </a:r>
          </a:p>
        </p:txBody>
      </p:sp>
    </p:spTree>
    <p:extLst>
      <p:ext uri="{BB962C8B-B14F-4D97-AF65-F5344CB8AC3E}">
        <p14:creationId xmlns:p14="http://schemas.microsoft.com/office/powerpoint/2010/main" val="35736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Заказ на покупку</a:t>
            </a:r>
            <a:endParaRPr lang="ru-RU" sz="2000" b="1" dirty="0">
              <a:solidFill>
                <a:srgbClr val="000099"/>
              </a:solidFill>
            </a:endParaRPr>
          </a:p>
        </p:txBody>
      </p:sp>
      <p:sp>
        <p:nvSpPr>
          <p:cNvPr id="8" name="Прямоугольник 7"/>
          <p:cNvSpPr/>
          <p:nvPr/>
        </p:nvSpPr>
        <p:spPr>
          <a:xfrm>
            <a:off x="0" y="461651"/>
            <a:ext cx="9144000" cy="528606"/>
          </a:xfrm>
          <a:prstGeom prst="rect">
            <a:avLst/>
          </a:prstGeom>
        </p:spPr>
        <p:txBody>
          <a:bodyPr wrap="square">
            <a:spAutoFit/>
          </a:bodyPr>
          <a:lstStyle/>
          <a:p>
            <a:pPr algn="just">
              <a:lnSpc>
                <a:spcPct val="90000"/>
              </a:lnSpc>
            </a:pPr>
            <a:r>
              <a:rPr lang="ru-RU" sz="1050" dirty="0">
                <a:solidFill>
                  <a:srgbClr val="000099"/>
                </a:solidFill>
              </a:rPr>
              <a:t>Назначение XML-схемы состоит в том, чтобы определить класс XML-документов. В связи с этим термин "документ" часто используется для того, чтобы обозначить XML-документ, который соответствует определенной схеме. В действительности схемы документов не существуют сами по себе. Обычно они </a:t>
            </a:r>
            <a:r>
              <a:rPr lang="ru-RU" sz="1050" dirty="0" smtClean="0">
                <a:solidFill>
                  <a:srgbClr val="000099"/>
                </a:solidFill>
              </a:rPr>
              <a:t>представляют собой </a:t>
            </a:r>
            <a:r>
              <a:rPr lang="ru-RU" sz="1050" dirty="0">
                <a:solidFill>
                  <a:srgbClr val="000099"/>
                </a:solidFill>
              </a:rPr>
              <a:t>потоки данных, которыми обмениваются между собой приложения, набор тегов в </a:t>
            </a:r>
            <a:r>
              <a:rPr lang="ru-RU" sz="1050" dirty="0" smtClean="0">
                <a:solidFill>
                  <a:srgbClr val="000099"/>
                </a:solidFill>
              </a:rPr>
              <a:t>XML-файлах</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987574"/>
            <a:ext cx="3048000" cy="3634740"/>
          </a:xfrm>
          <a:prstGeom prst="rect">
            <a:avLst/>
          </a:prstGeom>
        </p:spPr>
      </p:pic>
      <p:sp>
        <p:nvSpPr>
          <p:cNvPr id="5" name="Прямоугольник 4"/>
          <p:cNvSpPr/>
          <p:nvPr/>
        </p:nvSpPr>
        <p:spPr>
          <a:xfrm>
            <a:off x="64" y="884446"/>
            <a:ext cx="6084104" cy="3437095"/>
          </a:xfrm>
          <a:prstGeom prst="rect">
            <a:avLst/>
          </a:prstGeom>
        </p:spPr>
        <p:txBody>
          <a:bodyPr wrap="square">
            <a:spAutoFit/>
          </a:bodyPr>
          <a:lstStyle/>
          <a:p>
            <a:pPr algn="just">
              <a:lnSpc>
                <a:spcPct val="90000"/>
              </a:lnSpc>
            </a:pPr>
            <a:r>
              <a:rPr lang="ru-RU" sz="1050" dirty="0">
                <a:solidFill>
                  <a:srgbClr val="000099"/>
                </a:solidFill>
              </a:rPr>
              <a:t>или поля в записях баз данных. </a:t>
            </a:r>
            <a:r>
              <a:rPr lang="ru-RU" sz="1050" dirty="0" smtClean="0">
                <a:solidFill>
                  <a:srgbClr val="000099"/>
                </a:solidFill>
              </a:rPr>
              <a:t>Но для упрощения мы будем рассматривать примеры документов и их схемы как просто документы и файлы.</a:t>
            </a:r>
          </a:p>
          <a:p>
            <a:pPr lvl="0" algn="just">
              <a:lnSpc>
                <a:spcPct val="90000"/>
              </a:lnSpc>
            </a:pPr>
            <a:r>
              <a:rPr lang="ru-RU" sz="1050" dirty="0" smtClean="0">
                <a:solidFill>
                  <a:srgbClr val="000099"/>
                </a:solidFill>
              </a:rPr>
              <a:t>Для </a:t>
            </a:r>
            <a:r>
              <a:rPr lang="ru-RU" sz="1050" dirty="0">
                <a:solidFill>
                  <a:srgbClr val="000099"/>
                </a:solidFill>
              </a:rPr>
              <a:t>начала рассмотрим документ "Заказ на покупку", представленный в файле po.xml. </a:t>
            </a:r>
            <a:r>
              <a:rPr lang="ru-RU" sz="1050" dirty="0" smtClean="0">
                <a:solidFill>
                  <a:srgbClr val="000099"/>
                </a:solidFill>
              </a:rPr>
              <a:t>Этот </a:t>
            </a:r>
            <a:r>
              <a:rPr lang="ru-RU" sz="1050" dirty="0">
                <a:solidFill>
                  <a:srgbClr val="000099"/>
                </a:solidFill>
              </a:rPr>
              <a:t>XML-документ описывает заказ, сгенерированный с помощью программ, </a:t>
            </a:r>
            <a:r>
              <a:rPr lang="ru-RU" sz="1050" dirty="0" smtClean="0">
                <a:solidFill>
                  <a:srgbClr val="000099"/>
                </a:solidFill>
              </a:rPr>
              <a:t>обеспечивающих </a:t>
            </a:r>
            <a:r>
              <a:rPr lang="ru-RU" sz="1050" dirty="0">
                <a:solidFill>
                  <a:srgbClr val="000099"/>
                </a:solidFill>
              </a:rPr>
              <a:t>формирование заказа на покупку.</a:t>
            </a:r>
          </a:p>
          <a:p>
            <a:pPr lvl="0" algn="just">
              <a:lnSpc>
                <a:spcPct val="90000"/>
              </a:lnSpc>
            </a:pPr>
            <a:r>
              <a:rPr lang="ru-RU" sz="1050" dirty="0">
                <a:solidFill>
                  <a:srgbClr val="000099"/>
                </a:solidFill>
              </a:rPr>
              <a:t>Заказ состоит из основного элемента, </a:t>
            </a:r>
            <a:r>
              <a:rPr lang="ru-RU" sz="1050" dirty="0" err="1">
                <a:solidFill>
                  <a:srgbClr val="000099"/>
                </a:solidFill>
              </a:rPr>
              <a:t>purchaseOrder</a:t>
            </a:r>
            <a:r>
              <a:rPr lang="ru-RU" sz="1050" dirty="0">
                <a:solidFill>
                  <a:srgbClr val="000099"/>
                </a:solidFill>
              </a:rPr>
              <a:t>, и </a:t>
            </a:r>
            <a:r>
              <a:rPr lang="ru-RU" sz="1050" dirty="0" err="1">
                <a:solidFill>
                  <a:srgbClr val="000099"/>
                </a:solidFill>
              </a:rPr>
              <a:t>подэлементов</a:t>
            </a:r>
            <a:r>
              <a:rPr lang="ru-RU" sz="1050" dirty="0">
                <a:solidFill>
                  <a:srgbClr val="000099"/>
                </a:solidFill>
              </a:rPr>
              <a:t> </a:t>
            </a:r>
            <a:r>
              <a:rPr lang="ru-RU" sz="1050" dirty="0" err="1">
                <a:solidFill>
                  <a:srgbClr val="000099"/>
                </a:solidFill>
              </a:rPr>
              <a:t>shipTo</a:t>
            </a:r>
            <a:r>
              <a:rPr lang="ru-RU" sz="1050" dirty="0">
                <a:solidFill>
                  <a:srgbClr val="000099"/>
                </a:solidFill>
              </a:rPr>
              <a:t>, </a:t>
            </a:r>
            <a:r>
              <a:rPr lang="ru-RU" sz="1050" dirty="0" err="1" smtClean="0">
                <a:solidFill>
                  <a:srgbClr val="000099"/>
                </a:solidFill>
              </a:rPr>
              <a:t>billTo</a:t>
            </a:r>
            <a:r>
              <a:rPr lang="ru-RU" sz="1050" dirty="0">
                <a:solidFill>
                  <a:srgbClr val="000099"/>
                </a:solidFill>
              </a:rPr>
              <a:t>, </a:t>
            </a:r>
            <a:r>
              <a:rPr lang="ru-RU" sz="1050" dirty="0" err="1">
                <a:solidFill>
                  <a:srgbClr val="000099"/>
                </a:solidFill>
              </a:rPr>
              <a:t>comment</a:t>
            </a:r>
            <a:r>
              <a:rPr lang="ru-RU" sz="1050" dirty="0">
                <a:solidFill>
                  <a:srgbClr val="000099"/>
                </a:solidFill>
              </a:rPr>
              <a:t> и </a:t>
            </a:r>
            <a:r>
              <a:rPr lang="ru-RU" sz="1050" dirty="0" err="1">
                <a:solidFill>
                  <a:srgbClr val="000099"/>
                </a:solidFill>
              </a:rPr>
              <a:t>items</a:t>
            </a:r>
            <a:r>
              <a:rPr lang="ru-RU" sz="1050" dirty="0">
                <a:solidFill>
                  <a:srgbClr val="000099"/>
                </a:solidFill>
              </a:rPr>
              <a:t>. Эти </a:t>
            </a:r>
            <a:r>
              <a:rPr lang="ru-RU" sz="1050" dirty="0" err="1">
                <a:solidFill>
                  <a:srgbClr val="000099"/>
                </a:solidFill>
              </a:rPr>
              <a:t>подэлементы</a:t>
            </a:r>
            <a:r>
              <a:rPr lang="ru-RU" sz="1050" dirty="0">
                <a:solidFill>
                  <a:srgbClr val="000099"/>
                </a:solidFill>
              </a:rPr>
              <a:t> (кроме </a:t>
            </a:r>
            <a:r>
              <a:rPr lang="ru-RU" sz="1050" dirty="0" err="1">
                <a:solidFill>
                  <a:srgbClr val="000099"/>
                </a:solidFill>
              </a:rPr>
              <a:t>comment</a:t>
            </a:r>
            <a:r>
              <a:rPr lang="ru-RU" sz="1050" dirty="0">
                <a:solidFill>
                  <a:srgbClr val="000099"/>
                </a:solidFill>
              </a:rPr>
              <a:t>) в свою очередь </a:t>
            </a:r>
            <a:r>
              <a:rPr lang="ru-RU" sz="1050" dirty="0" smtClean="0">
                <a:solidFill>
                  <a:srgbClr val="000099"/>
                </a:solidFill>
              </a:rPr>
              <a:t>содержат </a:t>
            </a:r>
            <a:r>
              <a:rPr lang="ru-RU" sz="1050" dirty="0">
                <a:solidFill>
                  <a:srgbClr val="000099"/>
                </a:solidFill>
              </a:rPr>
              <a:t>другие </a:t>
            </a:r>
            <a:r>
              <a:rPr lang="ru-RU" sz="1050" dirty="0" err="1">
                <a:solidFill>
                  <a:srgbClr val="000099"/>
                </a:solidFill>
              </a:rPr>
              <a:t>подэлементы</a:t>
            </a:r>
            <a:r>
              <a:rPr lang="ru-RU" sz="1050" dirty="0">
                <a:solidFill>
                  <a:srgbClr val="000099"/>
                </a:solidFill>
              </a:rPr>
              <a:t>, и так далее, пока не встретится </a:t>
            </a:r>
            <a:r>
              <a:rPr lang="ru-RU" sz="1050" dirty="0" err="1">
                <a:solidFill>
                  <a:srgbClr val="000099"/>
                </a:solidFill>
              </a:rPr>
              <a:t>подэлемент</a:t>
            </a:r>
            <a:r>
              <a:rPr lang="ru-RU" sz="1050" dirty="0">
                <a:solidFill>
                  <a:srgbClr val="000099"/>
                </a:solidFill>
              </a:rPr>
              <a:t> типа </a:t>
            </a:r>
            <a:r>
              <a:rPr lang="ru-RU" sz="1050" dirty="0" err="1" smtClean="0">
                <a:solidFill>
                  <a:srgbClr val="000099"/>
                </a:solidFill>
              </a:rPr>
              <a:t>USPrice</a:t>
            </a:r>
            <a:r>
              <a:rPr lang="ru-RU" sz="1050" dirty="0">
                <a:solidFill>
                  <a:srgbClr val="000099"/>
                </a:solidFill>
              </a:rPr>
              <a:t>. Элемент </a:t>
            </a:r>
            <a:r>
              <a:rPr lang="ru-RU" sz="1050" dirty="0" err="1">
                <a:solidFill>
                  <a:srgbClr val="000099"/>
                </a:solidFill>
              </a:rPr>
              <a:t>USPrice</a:t>
            </a:r>
            <a:r>
              <a:rPr lang="ru-RU" sz="1050" dirty="0">
                <a:solidFill>
                  <a:srgbClr val="000099"/>
                </a:solidFill>
              </a:rPr>
              <a:t> содержит число, а не другие </a:t>
            </a:r>
            <a:r>
              <a:rPr lang="ru-RU" sz="1050" dirty="0" err="1">
                <a:solidFill>
                  <a:srgbClr val="000099"/>
                </a:solidFill>
              </a:rPr>
              <a:t>подэлементы</a:t>
            </a:r>
            <a:r>
              <a:rPr lang="ru-RU" sz="1050" dirty="0">
                <a:solidFill>
                  <a:srgbClr val="000099"/>
                </a:solidFill>
              </a:rPr>
              <a:t>. Элементы, которые содержат </a:t>
            </a:r>
            <a:r>
              <a:rPr lang="ru-RU" sz="1050" dirty="0" err="1">
                <a:solidFill>
                  <a:srgbClr val="000099"/>
                </a:solidFill>
              </a:rPr>
              <a:t>подэлементы</a:t>
            </a:r>
            <a:r>
              <a:rPr lang="ru-RU" sz="1050" dirty="0">
                <a:solidFill>
                  <a:srgbClr val="000099"/>
                </a:solidFill>
              </a:rPr>
              <a:t> или имеют атрибуты, называют </a:t>
            </a:r>
            <a:r>
              <a:rPr lang="ru-RU" sz="1050" b="1" dirty="0">
                <a:solidFill>
                  <a:srgbClr val="C00000"/>
                </a:solidFill>
              </a:rPr>
              <a:t>элементами комплексного типа</a:t>
            </a:r>
            <a:r>
              <a:rPr lang="ru-RU" sz="1050" dirty="0">
                <a:solidFill>
                  <a:srgbClr val="000099"/>
                </a:solidFill>
              </a:rPr>
              <a:t>, тогда как элементы, которые содержат числа (строки, даты, и т.д.), но не содержат </a:t>
            </a:r>
            <a:r>
              <a:rPr lang="ru-RU" sz="1050" dirty="0" err="1">
                <a:solidFill>
                  <a:srgbClr val="000099"/>
                </a:solidFill>
              </a:rPr>
              <a:t>подэлементов</a:t>
            </a:r>
            <a:r>
              <a:rPr lang="ru-RU" sz="1050" dirty="0">
                <a:solidFill>
                  <a:srgbClr val="000099"/>
                </a:solidFill>
              </a:rPr>
              <a:t> или атрибутов, называются элементами простого типа. Как видно из примера, некоторые элементы имеют атрибуты. Атрибуты всегда представляют собой </a:t>
            </a:r>
            <a:r>
              <a:rPr lang="ru-RU" sz="1050" b="1" dirty="0">
                <a:solidFill>
                  <a:srgbClr val="C00000"/>
                </a:solidFill>
              </a:rPr>
              <a:t>элементы простого типа</a:t>
            </a:r>
            <a:r>
              <a:rPr lang="ru-RU" sz="1050" dirty="0" smtClean="0">
                <a:solidFill>
                  <a:srgbClr val="000099"/>
                </a:solidFill>
              </a:rPr>
              <a:t>.</a:t>
            </a:r>
            <a:endParaRPr lang="ru-RU" sz="1050" dirty="0">
              <a:solidFill>
                <a:srgbClr val="000099"/>
              </a:solidFill>
            </a:endParaRPr>
          </a:p>
          <a:p>
            <a:pPr lvl="0" algn="just">
              <a:lnSpc>
                <a:spcPct val="90000"/>
              </a:lnSpc>
            </a:pPr>
            <a:r>
              <a:rPr lang="ru-RU" sz="1050" dirty="0">
                <a:solidFill>
                  <a:srgbClr val="000099"/>
                </a:solidFill>
              </a:rPr>
              <a:t>В приведенном примере документа, комплексные типы, и некоторые простые типы, определены в его XML-схеме. Вместе с тем в документе имеются простые типы, которые представляют собой типы, встроенные в язык XML-схем</a:t>
            </a:r>
            <a:r>
              <a:rPr lang="ru-RU" sz="1050" dirty="0" smtClean="0">
                <a:solidFill>
                  <a:srgbClr val="000099"/>
                </a:solidFill>
              </a:rPr>
              <a:t>.</a:t>
            </a:r>
            <a:endParaRPr lang="ru-RU" sz="1050" dirty="0">
              <a:solidFill>
                <a:srgbClr val="000099"/>
              </a:solidFill>
            </a:endParaRPr>
          </a:p>
          <a:p>
            <a:pPr lvl="0" algn="just">
              <a:lnSpc>
                <a:spcPct val="90000"/>
              </a:lnSpc>
            </a:pPr>
            <a:r>
              <a:rPr lang="ru-RU" sz="1050" dirty="0">
                <a:solidFill>
                  <a:srgbClr val="000099"/>
                </a:solidFill>
              </a:rPr>
              <a:t>Прежде чем продолжить исследование заказ на покупку, сделаем небольшое отступление, чтобы рассмотреть связь между ним и его схемой. Как вы можете заметить, в приведенном выше тексте заказа </a:t>
            </a:r>
            <a:r>
              <a:rPr lang="ru-RU" sz="1050" u="sng" dirty="0">
                <a:solidFill>
                  <a:srgbClr val="000099"/>
                </a:solidFill>
              </a:rPr>
              <a:t>нет упоминания о его схеме</a:t>
            </a:r>
            <a:r>
              <a:rPr lang="ru-RU" sz="1050" dirty="0">
                <a:solidFill>
                  <a:srgbClr val="000099"/>
                </a:solidFill>
              </a:rPr>
              <a:t>. Это связано с тем, </a:t>
            </a:r>
            <a:r>
              <a:rPr lang="ru-RU" sz="1050" u="sng" dirty="0">
                <a:solidFill>
                  <a:srgbClr val="000099"/>
                </a:solidFill>
              </a:rPr>
              <a:t>документ не обязан иметь ссылку на свою схему</a:t>
            </a:r>
            <a:r>
              <a:rPr lang="ru-RU" sz="1050" dirty="0">
                <a:solidFill>
                  <a:srgbClr val="000099"/>
                </a:solidFill>
              </a:rPr>
              <a:t>, хотя очень часто такая ссылка может присутствовать. Для начала мы упростим задачу, и не будем рассматривать то, каким образом обработчик документа получает ссылку на его схему. Позднее мы рассмотрим, каким образом устанавливается связь документа с его схемой.</a:t>
            </a:r>
            <a:endParaRPr lang="en-US" sz="1050" dirty="0">
              <a:solidFill>
                <a:srgbClr val="000099"/>
              </a:solidFill>
            </a:endParaRPr>
          </a:p>
        </p:txBody>
      </p:sp>
    </p:spTree>
    <p:extLst>
      <p:ext uri="{BB962C8B-B14F-4D97-AF65-F5344CB8AC3E}">
        <p14:creationId xmlns:p14="http://schemas.microsoft.com/office/powerpoint/2010/main" val="3389192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Схема заказа на покупку</a:t>
            </a:r>
          </a:p>
        </p:txBody>
      </p:sp>
      <p:sp>
        <p:nvSpPr>
          <p:cNvPr id="5" name="Прямоугольник 4"/>
          <p:cNvSpPr/>
          <p:nvPr/>
        </p:nvSpPr>
        <p:spPr>
          <a:xfrm>
            <a:off x="4860032" y="461538"/>
            <a:ext cx="4283968" cy="3956468"/>
          </a:xfrm>
          <a:prstGeom prst="rect">
            <a:avLst/>
          </a:prstGeom>
        </p:spPr>
        <p:txBody>
          <a:bodyPr wrap="square">
            <a:spAutoFit/>
          </a:bodyPr>
          <a:lstStyle/>
          <a:p>
            <a:pPr lvl="0" algn="just">
              <a:lnSpc>
                <a:spcPct val="90000"/>
              </a:lnSpc>
            </a:pPr>
            <a:r>
              <a:rPr lang="en-US" sz="900" dirty="0" smtClean="0">
                <a:solidFill>
                  <a:srgbClr val="009900"/>
                </a:solidFill>
              </a:rPr>
              <a:t>  </a:t>
            </a:r>
            <a:r>
              <a:rPr lang="en-US" sz="900" dirty="0">
                <a:solidFill>
                  <a:srgbClr val="009900"/>
                </a:solidFill>
              </a:rPr>
              <a:t>&lt;</a:t>
            </a:r>
            <a:r>
              <a:rPr lang="en-US" sz="900" dirty="0" err="1">
                <a:solidFill>
                  <a:srgbClr val="009900"/>
                </a:solidFill>
              </a:rPr>
              <a:t>xsd:complexType</a:t>
            </a:r>
            <a:r>
              <a:rPr lang="en-US" sz="900" dirty="0">
                <a:solidFill>
                  <a:srgbClr val="009900"/>
                </a:solidFill>
              </a:rPr>
              <a:t> name="Items"&gt;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name="item" </a:t>
            </a:r>
            <a:r>
              <a:rPr lang="en-US" sz="900" dirty="0" err="1">
                <a:solidFill>
                  <a:srgbClr val="009900"/>
                </a:solidFill>
              </a:rPr>
              <a:t>minOccurs</a:t>
            </a:r>
            <a:r>
              <a:rPr lang="en-US" sz="900" dirty="0">
                <a:solidFill>
                  <a:srgbClr val="009900"/>
                </a:solidFill>
              </a:rPr>
              <a:t>="0" </a:t>
            </a:r>
            <a:r>
              <a:rPr lang="en-US" sz="900" dirty="0" err="1">
                <a:solidFill>
                  <a:srgbClr val="009900"/>
                </a:solidFill>
              </a:rPr>
              <a:t>maxOccurs</a:t>
            </a:r>
            <a:r>
              <a:rPr lang="en-US" sz="900" dirty="0">
                <a:solidFill>
                  <a:srgbClr val="009900"/>
                </a:solidFill>
              </a:rPr>
              <a:t>="unbounded"&gt;</a:t>
            </a:r>
          </a:p>
          <a:p>
            <a:pPr lvl="0" algn="just">
              <a:lnSpc>
                <a:spcPct val="90000"/>
              </a:lnSpc>
            </a:pPr>
            <a:r>
              <a:rPr lang="en-US" sz="900" dirty="0">
                <a:solidFill>
                  <a:srgbClr val="009900"/>
                </a:solidFill>
              </a:rPr>
              <a:t>        &lt;</a:t>
            </a:r>
            <a:r>
              <a:rPr lang="en-US" sz="900" dirty="0" err="1">
                <a:solidFill>
                  <a:srgbClr val="009900"/>
                </a:solidFill>
              </a:rPr>
              <a:t>xsd:complexType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productName</a:t>
            </a:r>
            <a:r>
              <a:rPr lang="en-US" sz="900" dirty="0">
                <a:solidFill>
                  <a:srgbClr val="009900"/>
                </a:solidFill>
              </a:rPr>
              <a:t>" type="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name="quantity"&gt;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 base="</a:t>
            </a:r>
            <a:r>
              <a:rPr lang="en-US" sz="900" dirty="0" err="1">
                <a:solidFill>
                  <a:srgbClr val="009900"/>
                </a:solidFill>
              </a:rPr>
              <a:t>xsd:positiveInteger</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xsd:maxExclusive</a:t>
            </a:r>
            <a:r>
              <a:rPr lang="en-US" sz="900" dirty="0">
                <a:solidFill>
                  <a:srgbClr val="009900"/>
                </a:solidFill>
              </a:rPr>
              <a:t> value="100"/&gt;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USPrice</a:t>
            </a:r>
            <a:r>
              <a:rPr lang="en-US" sz="900" dirty="0">
                <a:solidFill>
                  <a:srgbClr val="009900"/>
                </a:solidFill>
              </a:rPr>
              <a:t>"  type="</a:t>
            </a:r>
            <a:r>
              <a:rPr lang="en-US" sz="900" dirty="0" err="1">
                <a:solidFill>
                  <a:srgbClr val="009900"/>
                </a:solidFill>
              </a:rPr>
              <a:t>xsd:decimal</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ref="comment"   </a:t>
            </a:r>
            <a:r>
              <a:rPr lang="en-US" sz="900" dirty="0" err="1">
                <a:solidFill>
                  <a:srgbClr val="009900"/>
                </a:solidFill>
              </a:rPr>
              <a:t>minOccurs</a:t>
            </a:r>
            <a:r>
              <a:rPr lang="en-US" sz="900" dirty="0">
                <a:solidFill>
                  <a:srgbClr val="009900"/>
                </a:solidFill>
              </a:rPr>
              <a:t>="0"/&gt;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shipDate</a:t>
            </a:r>
            <a:r>
              <a:rPr lang="en-US" sz="900" dirty="0">
                <a:solidFill>
                  <a:srgbClr val="009900"/>
                </a:solidFill>
              </a:rPr>
              <a:t>" type="</a:t>
            </a:r>
            <a:r>
              <a:rPr lang="en-US" sz="900" dirty="0" err="1">
                <a:solidFill>
                  <a:srgbClr val="009900"/>
                </a:solidFill>
              </a:rPr>
              <a:t>xsd:date</a:t>
            </a:r>
            <a:r>
              <a:rPr lang="en-US" sz="900" dirty="0">
                <a:solidFill>
                  <a:srgbClr val="009900"/>
                </a:solidFill>
              </a:rPr>
              <a:t>" </a:t>
            </a:r>
            <a:r>
              <a:rPr lang="en-US" sz="900" dirty="0" err="1">
                <a:solidFill>
                  <a:srgbClr val="009900"/>
                </a:solidFill>
              </a:rPr>
              <a:t>minOccurs</a:t>
            </a:r>
            <a:r>
              <a:rPr lang="en-US" sz="900" dirty="0">
                <a:solidFill>
                  <a:srgbClr val="009900"/>
                </a:solidFill>
              </a:rPr>
              <a:t>="0"/&gt;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xsd:attribute</a:t>
            </a:r>
            <a:r>
              <a:rPr lang="en-US" sz="900" dirty="0">
                <a:solidFill>
                  <a:srgbClr val="009900"/>
                </a:solidFill>
              </a:rPr>
              <a:t> name="</a:t>
            </a:r>
            <a:r>
              <a:rPr lang="en-US" sz="900" dirty="0" err="1">
                <a:solidFill>
                  <a:srgbClr val="009900"/>
                </a:solidFill>
              </a:rPr>
              <a:t>partNum</a:t>
            </a:r>
            <a:r>
              <a:rPr lang="en-US" sz="900" dirty="0">
                <a:solidFill>
                  <a:srgbClr val="009900"/>
                </a:solidFill>
              </a:rPr>
              <a:t>" type="SKU" use="required"/&gt;</a:t>
            </a:r>
          </a:p>
          <a:p>
            <a:pPr lvl="0" algn="just">
              <a:lnSpc>
                <a:spcPct val="90000"/>
              </a:lnSpc>
            </a:pPr>
            <a:r>
              <a:rPr lang="en-US" sz="900" dirty="0">
                <a:solidFill>
                  <a:srgbClr val="009900"/>
                </a:solidFill>
              </a:rPr>
              <a:t>        &lt;/</a:t>
            </a:r>
            <a:r>
              <a:rPr lang="en-US" sz="900" dirty="0" err="1">
                <a:solidFill>
                  <a:srgbClr val="009900"/>
                </a:solidFill>
              </a:rPr>
              <a:t>xsd:complexType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xsd:complexType</a:t>
            </a:r>
            <a:r>
              <a:rPr lang="en-US" sz="900" dirty="0">
                <a:solidFill>
                  <a:srgbClr val="009900"/>
                </a:solidFill>
              </a:rPr>
              <a:t>&gt;</a:t>
            </a:r>
          </a:p>
          <a:p>
            <a:pPr lvl="0" algn="just">
              <a:lnSpc>
                <a:spcPct val="90000"/>
              </a:lnSpc>
            </a:pPr>
            <a:endParaRPr lang="en-US" sz="900" dirty="0">
              <a:solidFill>
                <a:srgbClr val="009900"/>
              </a:solidFill>
            </a:endParaRPr>
          </a:p>
          <a:p>
            <a:pPr lvl="0" algn="just">
              <a:lnSpc>
                <a:spcPct val="90000"/>
              </a:lnSpc>
            </a:pPr>
            <a:r>
              <a:rPr lang="en-US" sz="900" dirty="0">
                <a:solidFill>
                  <a:srgbClr val="009900"/>
                </a:solidFill>
              </a:rPr>
              <a:t>  &lt;!-- Stock Keeping Unit, a code for identifying products --&gt;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 name="SKU"&gt;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 base="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xsd:pattern</a:t>
            </a:r>
            <a:r>
              <a:rPr lang="en-US" sz="900" dirty="0">
                <a:solidFill>
                  <a:srgbClr val="009900"/>
                </a:solidFill>
              </a:rPr>
              <a:t> value="\d{3}-[A-Z]{2}"/&gt;</a:t>
            </a:r>
          </a:p>
          <a:p>
            <a:pPr lvl="0" algn="just">
              <a:lnSpc>
                <a:spcPct val="90000"/>
              </a:lnSpc>
            </a:pPr>
            <a:r>
              <a:rPr lang="en-US" sz="900" dirty="0">
                <a:solidFill>
                  <a:srgbClr val="009900"/>
                </a:solidFill>
              </a:rPr>
              <a:t>    &lt;/</a:t>
            </a:r>
            <a:r>
              <a:rPr lang="en-US" sz="900" dirty="0" err="1">
                <a:solidFill>
                  <a:srgbClr val="009900"/>
                </a:solidFill>
              </a:rPr>
              <a:t>xsd:restriction</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xsd:simpleType</a:t>
            </a:r>
            <a:r>
              <a:rPr lang="en-US" sz="900" dirty="0">
                <a:solidFill>
                  <a:srgbClr val="009900"/>
                </a:solidFill>
              </a:rPr>
              <a:t>&gt;</a:t>
            </a:r>
          </a:p>
          <a:p>
            <a:pPr lvl="0" algn="just">
              <a:lnSpc>
                <a:spcPct val="90000"/>
              </a:lnSpc>
            </a:pPr>
            <a:endParaRPr lang="en-US" sz="900" dirty="0">
              <a:solidFill>
                <a:srgbClr val="009900"/>
              </a:solidFill>
            </a:endParaRPr>
          </a:p>
          <a:p>
            <a:pPr lvl="0" algn="just">
              <a:lnSpc>
                <a:spcPct val="90000"/>
              </a:lnSpc>
            </a:pPr>
            <a:r>
              <a:rPr lang="en-US" sz="900" dirty="0">
                <a:solidFill>
                  <a:srgbClr val="009900"/>
                </a:solidFill>
              </a:rPr>
              <a:t>&lt;/</a:t>
            </a:r>
            <a:r>
              <a:rPr lang="en-US" sz="900" dirty="0" err="1">
                <a:solidFill>
                  <a:srgbClr val="009900"/>
                </a:solidFill>
              </a:rPr>
              <a:t>xsd:schema</a:t>
            </a:r>
            <a:r>
              <a:rPr lang="en-US" sz="900" dirty="0">
                <a:solidFill>
                  <a:srgbClr val="009900"/>
                </a:solidFill>
              </a:rPr>
              <a:t>&gt;</a:t>
            </a:r>
            <a:endParaRPr lang="ru-RU" sz="900" dirty="0">
              <a:solidFill>
                <a:srgbClr val="009900"/>
              </a:solidFill>
            </a:endParaRPr>
          </a:p>
        </p:txBody>
      </p:sp>
      <p:sp>
        <p:nvSpPr>
          <p:cNvPr id="7" name="Прямоугольник 6"/>
          <p:cNvSpPr/>
          <p:nvPr/>
        </p:nvSpPr>
        <p:spPr>
          <a:xfrm>
            <a:off x="0" y="467634"/>
            <a:ext cx="3995936" cy="4205767"/>
          </a:xfrm>
          <a:prstGeom prst="rect">
            <a:avLst/>
          </a:prstGeom>
        </p:spPr>
        <p:txBody>
          <a:bodyPr wrap="square">
            <a:spAutoFit/>
          </a:bodyPr>
          <a:lstStyle/>
          <a:p>
            <a:pPr lvl="0" algn="just">
              <a:lnSpc>
                <a:spcPct val="90000"/>
              </a:lnSpc>
            </a:pPr>
            <a:r>
              <a:rPr lang="en-US" sz="900" dirty="0">
                <a:solidFill>
                  <a:srgbClr val="009900"/>
                </a:solidFill>
              </a:rPr>
              <a:t>&lt;</a:t>
            </a:r>
            <a:r>
              <a:rPr lang="en-US" sz="900" dirty="0" err="1">
                <a:solidFill>
                  <a:srgbClr val="009900"/>
                </a:solidFill>
              </a:rPr>
              <a:t>xsd:schema</a:t>
            </a:r>
            <a:r>
              <a:rPr lang="en-US" sz="900" dirty="0">
                <a:solidFill>
                  <a:srgbClr val="009900"/>
                </a:solidFill>
              </a:rPr>
              <a:t> </a:t>
            </a:r>
            <a:r>
              <a:rPr lang="en-US" sz="900" dirty="0" err="1">
                <a:solidFill>
                  <a:srgbClr val="009900"/>
                </a:solidFill>
              </a:rPr>
              <a:t>xmlns:xsd</a:t>
            </a:r>
            <a:r>
              <a:rPr lang="en-US" sz="900" dirty="0">
                <a:solidFill>
                  <a:srgbClr val="009900"/>
                </a:solidFill>
              </a:rPr>
              <a:t>="http://www.w3.org/2001/XMLSchema</a:t>
            </a:r>
            <a:r>
              <a:rPr lang="en-US" sz="900" dirty="0" smtClean="0">
                <a:solidFill>
                  <a:srgbClr val="009900"/>
                </a:solidFill>
              </a:rPr>
              <a:t>"&gt;</a:t>
            </a:r>
            <a:endParaRPr lang="ru-RU" sz="900" dirty="0" smtClean="0">
              <a:solidFill>
                <a:srgbClr val="009900"/>
              </a:solidFill>
            </a:endParaRPr>
          </a:p>
          <a:p>
            <a:pPr lvl="0" algn="just">
              <a:lnSpc>
                <a:spcPct val="90000"/>
              </a:lnSpc>
            </a:pPr>
            <a:endParaRPr lang="en-US" sz="900" dirty="0" smtClean="0">
              <a:solidFill>
                <a:srgbClr val="009900"/>
              </a:solidFill>
            </a:endParaRPr>
          </a:p>
          <a:p>
            <a:pPr lvl="0" algn="just">
              <a:lnSpc>
                <a:spcPct val="90000"/>
              </a:lnSpc>
            </a:pPr>
            <a:r>
              <a:rPr lang="en-US" sz="900" dirty="0" smtClean="0">
                <a:solidFill>
                  <a:srgbClr val="009900"/>
                </a:solidFill>
              </a:rPr>
              <a:t>  </a:t>
            </a:r>
            <a:r>
              <a:rPr lang="en-US" sz="900" dirty="0">
                <a:solidFill>
                  <a:srgbClr val="009900"/>
                </a:solidFill>
              </a:rPr>
              <a:t>&lt;</a:t>
            </a:r>
            <a:r>
              <a:rPr lang="en-US" sz="900" dirty="0" err="1">
                <a:solidFill>
                  <a:srgbClr val="009900"/>
                </a:solidFill>
              </a:rPr>
              <a:t>xsd:annotation</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xsd:documentation</a:t>
            </a:r>
            <a:r>
              <a:rPr lang="en-US" sz="900" dirty="0">
                <a:solidFill>
                  <a:srgbClr val="009900"/>
                </a:solidFill>
              </a:rPr>
              <a:t> </a:t>
            </a:r>
            <a:r>
              <a:rPr lang="en-US" sz="900" dirty="0" err="1">
                <a:solidFill>
                  <a:srgbClr val="009900"/>
                </a:solidFill>
              </a:rPr>
              <a:t>xml:lang</a:t>
            </a:r>
            <a:r>
              <a:rPr lang="en-US" sz="900" dirty="0">
                <a:solidFill>
                  <a:srgbClr val="009900"/>
                </a:solidFill>
              </a:rPr>
              <a:t>="en"&gt;</a:t>
            </a:r>
          </a:p>
          <a:p>
            <a:pPr lvl="0" algn="just">
              <a:lnSpc>
                <a:spcPct val="90000"/>
              </a:lnSpc>
            </a:pPr>
            <a:r>
              <a:rPr lang="en-US" sz="900" dirty="0">
                <a:solidFill>
                  <a:srgbClr val="009900"/>
                </a:solidFill>
              </a:rPr>
              <a:t>     Purchase order schema for Example.com.</a:t>
            </a:r>
          </a:p>
          <a:p>
            <a:pPr lvl="0" algn="just">
              <a:lnSpc>
                <a:spcPct val="90000"/>
              </a:lnSpc>
            </a:pPr>
            <a:r>
              <a:rPr lang="en-US" sz="900" dirty="0">
                <a:solidFill>
                  <a:srgbClr val="009900"/>
                </a:solidFill>
              </a:rPr>
              <a:t>     Copyright 2000 Example.com. All rights reserved.</a:t>
            </a:r>
          </a:p>
          <a:p>
            <a:pPr lvl="0" algn="just">
              <a:lnSpc>
                <a:spcPct val="90000"/>
              </a:lnSpc>
            </a:pPr>
            <a:r>
              <a:rPr lang="en-US" sz="900" dirty="0">
                <a:solidFill>
                  <a:srgbClr val="009900"/>
                </a:solidFill>
              </a:rPr>
              <a:t>    &lt;/</a:t>
            </a:r>
            <a:r>
              <a:rPr lang="en-US" sz="900" dirty="0" err="1">
                <a:solidFill>
                  <a:srgbClr val="009900"/>
                </a:solidFill>
              </a:rPr>
              <a:t>xsd:documentation</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xsd:annotation</a:t>
            </a:r>
            <a:r>
              <a:rPr lang="en-US" sz="900" dirty="0" smtClean="0">
                <a:solidFill>
                  <a:srgbClr val="009900"/>
                </a:solidFill>
              </a:rPr>
              <a:t>&gt;</a:t>
            </a:r>
          </a:p>
          <a:p>
            <a:pPr lvl="0" algn="just">
              <a:lnSpc>
                <a:spcPct val="90000"/>
              </a:lnSpc>
            </a:pPr>
            <a:endParaRPr lang="en-US" sz="900" dirty="0" smtClean="0">
              <a:solidFill>
                <a:srgbClr val="009900"/>
              </a:solidFill>
            </a:endParaRPr>
          </a:p>
          <a:p>
            <a:pPr lvl="0" algn="just">
              <a:lnSpc>
                <a:spcPct val="90000"/>
              </a:lnSpc>
            </a:pPr>
            <a:r>
              <a:rPr lang="en-US" sz="900" dirty="0" smtClean="0">
                <a:solidFill>
                  <a:srgbClr val="009900"/>
                </a:solidFill>
              </a:rPr>
              <a:t>  </a:t>
            </a:r>
            <a:r>
              <a:rPr lang="en-US" sz="900" dirty="0">
                <a:solidFill>
                  <a:srgbClr val="009900"/>
                </a:solidFill>
              </a:rPr>
              <a:t>&lt;</a:t>
            </a:r>
            <a:r>
              <a:rPr lang="en-US" sz="900" dirty="0" err="1">
                <a:solidFill>
                  <a:srgbClr val="009900"/>
                </a:solidFill>
              </a:rPr>
              <a:t>xsd:element</a:t>
            </a:r>
            <a:r>
              <a:rPr lang="en-US" sz="900" dirty="0">
                <a:solidFill>
                  <a:srgbClr val="009900"/>
                </a:solidFill>
              </a:rPr>
              <a:t> name="</a:t>
            </a:r>
            <a:r>
              <a:rPr lang="en-US" sz="900" dirty="0" err="1">
                <a:solidFill>
                  <a:srgbClr val="009900"/>
                </a:solidFill>
              </a:rPr>
              <a:t>purchaseOrder</a:t>
            </a:r>
            <a:r>
              <a:rPr lang="en-US" sz="900" dirty="0">
                <a:solidFill>
                  <a:srgbClr val="009900"/>
                </a:solidFill>
              </a:rPr>
              <a:t>" type="</a:t>
            </a:r>
            <a:r>
              <a:rPr lang="en-US" sz="900" dirty="0" err="1">
                <a:solidFill>
                  <a:srgbClr val="009900"/>
                </a:solidFill>
              </a:rPr>
              <a:t>PurchaseOrderType</a:t>
            </a:r>
            <a:r>
              <a:rPr lang="en-US" sz="900" dirty="0" smtClean="0">
                <a:solidFill>
                  <a:srgbClr val="009900"/>
                </a:solidFill>
              </a:rPr>
              <a:t>"/&gt;</a:t>
            </a:r>
          </a:p>
          <a:p>
            <a:pPr lvl="0" algn="just">
              <a:lnSpc>
                <a:spcPct val="90000"/>
              </a:lnSpc>
            </a:pPr>
            <a:endParaRPr lang="en-US" sz="900" dirty="0" smtClean="0">
              <a:solidFill>
                <a:srgbClr val="009900"/>
              </a:solidFill>
            </a:endParaRPr>
          </a:p>
          <a:p>
            <a:pPr lvl="0" algn="just">
              <a:lnSpc>
                <a:spcPct val="90000"/>
              </a:lnSpc>
            </a:pPr>
            <a:r>
              <a:rPr lang="en-US" sz="900" dirty="0" smtClean="0">
                <a:solidFill>
                  <a:srgbClr val="009900"/>
                </a:solidFill>
              </a:rPr>
              <a:t>  </a:t>
            </a:r>
            <a:r>
              <a:rPr lang="en-US" sz="900" dirty="0">
                <a:solidFill>
                  <a:srgbClr val="009900"/>
                </a:solidFill>
              </a:rPr>
              <a:t>&lt;</a:t>
            </a:r>
            <a:r>
              <a:rPr lang="en-US" sz="900" dirty="0" err="1">
                <a:solidFill>
                  <a:srgbClr val="009900"/>
                </a:solidFill>
              </a:rPr>
              <a:t>xsd:element</a:t>
            </a:r>
            <a:r>
              <a:rPr lang="en-US" sz="900" dirty="0">
                <a:solidFill>
                  <a:srgbClr val="009900"/>
                </a:solidFill>
              </a:rPr>
              <a:t> name="comment" type="</a:t>
            </a:r>
            <a:r>
              <a:rPr lang="en-US" sz="900" dirty="0" err="1">
                <a:solidFill>
                  <a:srgbClr val="009900"/>
                </a:solidFill>
              </a:rPr>
              <a:t>xsd:string</a:t>
            </a:r>
            <a:r>
              <a:rPr lang="en-US" sz="900" dirty="0" smtClean="0">
                <a:solidFill>
                  <a:srgbClr val="009900"/>
                </a:solidFill>
              </a:rPr>
              <a:t>"/&gt;</a:t>
            </a:r>
          </a:p>
          <a:p>
            <a:pPr lvl="0" algn="just">
              <a:lnSpc>
                <a:spcPct val="90000"/>
              </a:lnSpc>
            </a:pPr>
            <a:endParaRPr lang="en-US" sz="900" dirty="0" smtClean="0">
              <a:solidFill>
                <a:srgbClr val="009900"/>
              </a:solidFill>
            </a:endParaRPr>
          </a:p>
          <a:p>
            <a:pPr lvl="0" algn="just">
              <a:lnSpc>
                <a:spcPct val="90000"/>
              </a:lnSpc>
            </a:pPr>
            <a:r>
              <a:rPr lang="en-US" sz="900" dirty="0" smtClean="0">
                <a:solidFill>
                  <a:srgbClr val="009900"/>
                </a:solidFill>
              </a:rPr>
              <a:t>  </a:t>
            </a:r>
            <a:r>
              <a:rPr lang="en-US" sz="900" dirty="0">
                <a:solidFill>
                  <a:srgbClr val="009900"/>
                </a:solidFill>
              </a:rPr>
              <a:t>&lt;</a:t>
            </a:r>
            <a:r>
              <a:rPr lang="en-US" sz="900" dirty="0" err="1">
                <a:solidFill>
                  <a:srgbClr val="009900"/>
                </a:solidFill>
              </a:rPr>
              <a:t>xsd:complexType</a:t>
            </a:r>
            <a:r>
              <a:rPr lang="en-US" sz="900" dirty="0">
                <a:solidFill>
                  <a:srgbClr val="009900"/>
                </a:solidFill>
              </a:rPr>
              <a:t> name="</a:t>
            </a:r>
            <a:r>
              <a:rPr lang="en-US" sz="900" dirty="0" err="1">
                <a:solidFill>
                  <a:srgbClr val="009900"/>
                </a:solidFill>
              </a:rPr>
              <a:t>PurchaseOrderType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shipTo</a:t>
            </a:r>
            <a:r>
              <a:rPr lang="en-US" sz="900" dirty="0">
                <a:solidFill>
                  <a:srgbClr val="009900"/>
                </a:solidFill>
              </a:rPr>
              <a:t>" type="</a:t>
            </a:r>
            <a:r>
              <a:rPr lang="en-US" sz="900" dirty="0" err="1">
                <a:solidFill>
                  <a:srgbClr val="009900"/>
                </a:solidFill>
              </a:rPr>
              <a:t>USAddress</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a:t>
            </a:r>
            <a:r>
              <a:rPr lang="en-US" sz="900" dirty="0" err="1">
                <a:solidFill>
                  <a:srgbClr val="009900"/>
                </a:solidFill>
              </a:rPr>
              <a:t>billTo</a:t>
            </a:r>
            <a:r>
              <a:rPr lang="en-US" sz="900" dirty="0">
                <a:solidFill>
                  <a:srgbClr val="009900"/>
                </a:solidFill>
              </a:rPr>
              <a:t>" type="</a:t>
            </a:r>
            <a:r>
              <a:rPr lang="en-US" sz="900" dirty="0" err="1">
                <a:solidFill>
                  <a:srgbClr val="009900"/>
                </a:solidFill>
              </a:rPr>
              <a:t>USAddress</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ref="comment" </a:t>
            </a:r>
            <a:r>
              <a:rPr lang="en-US" sz="900" dirty="0" err="1">
                <a:solidFill>
                  <a:srgbClr val="009900"/>
                </a:solidFill>
              </a:rPr>
              <a:t>minOccurs</a:t>
            </a:r>
            <a:r>
              <a:rPr lang="en-US" sz="900" dirty="0">
                <a:solidFill>
                  <a:srgbClr val="009900"/>
                </a:solidFill>
              </a:rPr>
              <a:t>="0"/&gt;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name="items"  type="Items"/&gt;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xsd:attribute</a:t>
            </a:r>
            <a:r>
              <a:rPr lang="en-US" sz="900" dirty="0">
                <a:solidFill>
                  <a:srgbClr val="009900"/>
                </a:solidFill>
              </a:rPr>
              <a:t> name="</a:t>
            </a:r>
            <a:r>
              <a:rPr lang="en-US" sz="900" dirty="0" err="1">
                <a:solidFill>
                  <a:srgbClr val="009900"/>
                </a:solidFill>
              </a:rPr>
              <a:t>orderDate</a:t>
            </a:r>
            <a:r>
              <a:rPr lang="en-US" sz="900" dirty="0">
                <a:solidFill>
                  <a:srgbClr val="009900"/>
                </a:solidFill>
              </a:rPr>
              <a:t>" type="</a:t>
            </a:r>
            <a:r>
              <a:rPr lang="en-US" sz="900" dirty="0" err="1">
                <a:solidFill>
                  <a:srgbClr val="009900"/>
                </a:solidFill>
              </a:rPr>
              <a:t>xsd:date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xsd:complexType</a:t>
            </a:r>
            <a:r>
              <a:rPr lang="en-US" sz="900" dirty="0" smtClean="0">
                <a:solidFill>
                  <a:srgbClr val="009900"/>
                </a:solidFill>
              </a:rPr>
              <a:t>&gt;</a:t>
            </a:r>
          </a:p>
          <a:p>
            <a:pPr lvl="0" algn="just">
              <a:lnSpc>
                <a:spcPct val="90000"/>
              </a:lnSpc>
            </a:pPr>
            <a:endParaRPr lang="en-US" sz="900" dirty="0" smtClean="0">
              <a:solidFill>
                <a:srgbClr val="009900"/>
              </a:solidFill>
            </a:endParaRPr>
          </a:p>
          <a:p>
            <a:pPr lvl="0" algn="just">
              <a:lnSpc>
                <a:spcPct val="90000"/>
              </a:lnSpc>
            </a:pPr>
            <a:r>
              <a:rPr lang="en-US" sz="900" dirty="0" smtClean="0">
                <a:solidFill>
                  <a:srgbClr val="009900"/>
                </a:solidFill>
              </a:rPr>
              <a:t>  </a:t>
            </a:r>
            <a:r>
              <a:rPr lang="en-US" sz="900" dirty="0">
                <a:solidFill>
                  <a:srgbClr val="009900"/>
                </a:solidFill>
              </a:rPr>
              <a:t>&lt;</a:t>
            </a:r>
            <a:r>
              <a:rPr lang="en-US" sz="900" dirty="0" err="1">
                <a:solidFill>
                  <a:srgbClr val="009900"/>
                </a:solidFill>
              </a:rPr>
              <a:t>xsd:complexType</a:t>
            </a:r>
            <a:r>
              <a:rPr lang="en-US" sz="900" dirty="0">
                <a:solidFill>
                  <a:srgbClr val="009900"/>
                </a:solidFill>
              </a:rPr>
              <a:t> name="</a:t>
            </a:r>
            <a:r>
              <a:rPr lang="en-US" sz="900" dirty="0" err="1">
                <a:solidFill>
                  <a:srgbClr val="009900"/>
                </a:solidFill>
              </a:rPr>
              <a:t>USAddress</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name="name"   type="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name="street" type="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name="city"   type="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name="state"  type="</a:t>
            </a:r>
            <a:r>
              <a:rPr lang="en-US" sz="900" dirty="0" err="1">
                <a:solidFill>
                  <a:srgbClr val="009900"/>
                </a:solidFill>
              </a:rPr>
              <a:t>xsd:string</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xsd:element</a:t>
            </a:r>
            <a:r>
              <a:rPr lang="en-US" sz="900" dirty="0">
                <a:solidFill>
                  <a:srgbClr val="009900"/>
                </a:solidFill>
              </a:rPr>
              <a:t> name="zip"    type="</a:t>
            </a:r>
            <a:r>
              <a:rPr lang="en-US" sz="900" dirty="0" err="1">
                <a:solidFill>
                  <a:srgbClr val="009900"/>
                </a:solidFill>
              </a:rPr>
              <a:t>xsd:decimal</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xsd:sequence</a:t>
            </a:r>
            <a:r>
              <a:rPr lang="en-US" sz="900" dirty="0">
                <a:solidFill>
                  <a:srgbClr val="009900"/>
                </a:solidFill>
              </a:rPr>
              <a:t>&gt;</a:t>
            </a:r>
          </a:p>
          <a:p>
            <a:pPr lvl="0" algn="just">
              <a:lnSpc>
                <a:spcPct val="90000"/>
              </a:lnSpc>
            </a:pPr>
            <a:r>
              <a:rPr lang="en-US" sz="900" dirty="0">
                <a:solidFill>
                  <a:srgbClr val="009900"/>
                </a:solidFill>
              </a:rPr>
              <a:t>    &lt;</a:t>
            </a:r>
            <a:r>
              <a:rPr lang="en-US" sz="900" dirty="0" err="1">
                <a:solidFill>
                  <a:srgbClr val="009900"/>
                </a:solidFill>
              </a:rPr>
              <a:t>xsd:attribute</a:t>
            </a:r>
            <a:r>
              <a:rPr lang="en-US" sz="900" dirty="0">
                <a:solidFill>
                  <a:srgbClr val="009900"/>
                </a:solidFill>
              </a:rPr>
              <a:t> name="country" type="</a:t>
            </a:r>
            <a:r>
              <a:rPr lang="en-US" sz="900" dirty="0" err="1" smtClean="0">
                <a:solidFill>
                  <a:srgbClr val="009900"/>
                </a:solidFill>
              </a:rPr>
              <a:t>xsd:NMTOKEN</a:t>
            </a:r>
            <a:r>
              <a:rPr lang="en-US" sz="900" dirty="0">
                <a:solidFill>
                  <a:srgbClr val="009900"/>
                </a:solidFill>
              </a:rPr>
              <a:t>"</a:t>
            </a:r>
            <a:r>
              <a:rPr lang="ru-RU" sz="900" dirty="0" smtClean="0">
                <a:solidFill>
                  <a:srgbClr val="009900"/>
                </a:solidFill>
              </a:rPr>
              <a:t> </a:t>
            </a:r>
            <a:r>
              <a:rPr lang="en-US" sz="900" dirty="0" smtClean="0">
                <a:solidFill>
                  <a:srgbClr val="009900"/>
                </a:solidFill>
              </a:rPr>
              <a:t>fixed</a:t>
            </a:r>
            <a:r>
              <a:rPr lang="en-US" sz="900" dirty="0">
                <a:solidFill>
                  <a:srgbClr val="009900"/>
                </a:solidFill>
              </a:rPr>
              <a:t>="US"/&gt;</a:t>
            </a:r>
          </a:p>
          <a:p>
            <a:pPr lvl="0" algn="just">
              <a:lnSpc>
                <a:spcPct val="90000"/>
              </a:lnSpc>
            </a:pPr>
            <a:r>
              <a:rPr lang="en-US" sz="900" dirty="0">
                <a:solidFill>
                  <a:srgbClr val="009900"/>
                </a:solidFill>
              </a:rPr>
              <a:t>  &lt;/</a:t>
            </a:r>
            <a:r>
              <a:rPr lang="en-US" sz="900" dirty="0" err="1">
                <a:solidFill>
                  <a:srgbClr val="009900"/>
                </a:solidFill>
              </a:rPr>
              <a:t>xsd:complexType</a:t>
            </a:r>
            <a:r>
              <a:rPr lang="en-US" sz="900" dirty="0">
                <a:solidFill>
                  <a:srgbClr val="009900"/>
                </a:solidFill>
              </a:rPr>
              <a:t>&gt;</a:t>
            </a:r>
          </a:p>
        </p:txBody>
      </p:sp>
    </p:spTree>
    <p:extLst>
      <p:ext uri="{BB962C8B-B14F-4D97-AF65-F5344CB8AC3E}">
        <p14:creationId xmlns:p14="http://schemas.microsoft.com/office/powerpoint/2010/main" val="266127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Схема заказа на покупку</a:t>
            </a:r>
          </a:p>
        </p:txBody>
      </p:sp>
      <p:sp>
        <p:nvSpPr>
          <p:cNvPr id="8" name="Прямоугольник 7"/>
          <p:cNvSpPr/>
          <p:nvPr/>
        </p:nvSpPr>
        <p:spPr>
          <a:xfrm>
            <a:off x="0" y="461651"/>
            <a:ext cx="9144000" cy="2086725"/>
          </a:xfrm>
          <a:prstGeom prst="rect">
            <a:avLst/>
          </a:prstGeom>
        </p:spPr>
        <p:txBody>
          <a:bodyPr wrap="square">
            <a:spAutoFit/>
          </a:bodyPr>
          <a:lstStyle/>
          <a:p>
            <a:pPr algn="just">
              <a:lnSpc>
                <a:spcPct val="90000"/>
              </a:lnSpc>
            </a:pPr>
            <a:r>
              <a:rPr lang="ru-RU" sz="1200" dirty="0">
                <a:solidFill>
                  <a:srgbClr val="000099"/>
                </a:solidFill>
              </a:rPr>
              <a:t>Схема заказа на покупку состоит из элемента </a:t>
            </a:r>
            <a:r>
              <a:rPr lang="ru-RU" sz="1200" dirty="0" err="1">
                <a:solidFill>
                  <a:srgbClr val="000099"/>
                </a:solidFill>
              </a:rPr>
              <a:t>schema</a:t>
            </a:r>
            <a:r>
              <a:rPr lang="ru-RU" sz="1200" dirty="0">
                <a:solidFill>
                  <a:srgbClr val="000099"/>
                </a:solidFill>
              </a:rPr>
              <a:t> и множества </a:t>
            </a:r>
            <a:r>
              <a:rPr lang="ru-RU" sz="1200" dirty="0" err="1">
                <a:solidFill>
                  <a:srgbClr val="000099"/>
                </a:solidFill>
              </a:rPr>
              <a:t>подэлементов</a:t>
            </a:r>
            <a:r>
              <a:rPr lang="ru-RU" sz="1200" dirty="0">
                <a:solidFill>
                  <a:srgbClr val="000099"/>
                </a:solidFill>
              </a:rPr>
              <a:t>, среди которых наиболее часто упоминаются </a:t>
            </a:r>
            <a:r>
              <a:rPr lang="ru-RU" sz="1200" dirty="0" err="1">
                <a:solidFill>
                  <a:srgbClr val="000099"/>
                </a:solidFill>
              </a:rPr>
              <a:t>element</a:t>
            </a:r>
            <a:r>
              <a:rPr lang="ru-RU" sz="1200" dirty="0">
                <a:solidFill>
                  <a:srgbClr val="000099"/>
                </a:solidFill>
              </a:rPr>
              <a:t>, </a:t>
            </a:r>
            <a:r>
              <a:rPr lang="ru-RU" sz="1200" dirty="0" err="1">
                <a:solidFill>
                  <a:srgbClr val="000099"/>
                </a:solidFill>
              </a:rPr>
              <a:t>complexType</a:t>
            </a:r>
            <a:r>
              <a:rPr lang="ru-RU" sz="1200" dirty="0">
                <a:solidFill>
                  <a:srgbClr val="000099"/>
                </a:solidFill>
              </a:rPr>
              <a:t> и </a:t>
            </a:r>
            <a:r>
              <a:rPr lang="ru-RU" sz="1200" dirty="0" err="1">
                <a:solidFill>
                  <a:srgbClr val="000099"/>
                </a:solidFill>
              </a:rPr>
              <a:t>simpleType</a:t>
            </a:r>
            <a:r>
              <a:rPr lang="ru-RU" sz="1200" dirty="0">
                <a:solidFill>
                  <a:srgbClr val="000099"/>
                </a:solidFill>
              </a:rPr>
              <a:t>. Элементы схемы определяют порядок следования элементов и их содержание в документах типа "Заказ на покупку</a:t>
            </a:r>
            <a:r>
              <a:rPr lang="ru-RU" sz="1200" dirty="0" smtClean="0">
                <a:solidFill>
                  <a:srgbClr val="000099"/>
                </a:solidFill>
              </a:rPr>
              <a:t>".</a:t>
            </a:r>
          </a:p>
          <a:p>
            <a:pPr algn="just">
              <a:lnSpc>
                <a:spcPct val="90000"/>
              </a:lnSpc>
            </a:pPr>
            <a:endParaRPr lang="ru-RU" sz="1200" b="1" dirty="0">
              <a:solidFill>
                <a:srgbClr val="000099"/>
              </a:solidFill>
            </a:endParaRPr>
          </a:p>
          <a:p>
            <a:pPr algn="just">
              <a:lnSpc>
                <a:spcPct val="90000"/>
              </a:lnSpc>
            </a:pPr>
            <a:r>
              <a:rPr lang="ru-RU" sz="1200" dirty="0">
                <a:solidFill>
                  <a:srgbClr val="000099"/>
                </a:solidFill>
              </a:rPr>
              <a:t>Каждый из элементов в схеме имеет </a:t>
            </a:r>
            <a:r>
              <a:rPr lang="ru-RU" sz="1200" b="1" dirty="0">
                <a:solidFill>
                  <a:srgbClr val="000099"/>
                </a:solidFill>
              </a:rPr>
              <a:t>префикс </a:t>
            </a:r>
            <a:r>
              <a:rPr lang="ru-RU" sz="1200" b="1" dirty="0" err="1">
                <a:solidFill>
                  <a:srgbClr val="000099"/>
                </a:solidFill>
              </a:rPr>
              <a:t>xsd</a:t>
            </a:r>
            <a:r>
              <a:rPr lang="ru-RU" sz="1200" dirty="0">
                <a:solidFill>
                  <a:srgbClr val="000099"/>
                </a:solidFill>
              </a:rPr>
              <a:t>:. Этот префикс связан с именным пространством XML-схемы через объявление </a:t>
            </a:r>
            <a:r>
              <a:rPr lang="ru-RU" sz="1200" b="1" dirty="0" err="1">
                <a:solidFill>
                  <a:srgbClr val="C00000"/>
                </a:solidFill>
              </a:rPr>
              <a:t>xmlns:xsd</a:t>
            </a:r>
            <a:r>
              <a:rPr lang="ru-RU" sz="1200" b="1" dirty="0">
                <a:solidFill>
                  <a:srgbClr val="C00000"/>
                </a:solidFill>
              </a:rPr>
              <a:t>=http://www.w3.org/2001/XMLSchema</a:t>
            </a:r>
            <a:r>
              <a:rPr lang="ru-RU" sz="1200" dirty="0">
                <a:solidFill>
                  <a:srgbClr val="000099"/>
                </a:solidFill>
              </a:rPr>
              <a:t>, которое задано в элементе </a:t>
            </a:r>
            <a:r>
              <a:rPr lang="ru-RU" sz="1200" dirty="0" err="1">
                <a:solidFill>
                  <a:srgbClr val="000099"/>
                </a:solidFill>
              </a:rPr>
              <a:t>schema</a:t>
            </a:r>
            <a:r>
              <a:rPr lang="ru-RU" sz="1200" dirty="0">
                <a:solidFill>
                  <a:srgbClr val="000099"/>
                </a:solidFill>
              </a:rPr>
              <a:t>. Префикс </a:t>
            </a:r>
            <a:r>
              <a:rPr lang="ru-RU" sz="1200" dirty="0" err="1">
                <a:solidFill>
                  <a:srgbClr val="000099"/>
                </a:solidFill>
              </a:rPr>
              <a:t>xsd</a:t>
            </a:r>
            <a:r>
              <a:rPr lang="ru-RU" sz="1200" dirty="0">
                <a:solidFill>
                  <a:srgbClr val="000099"/>
                </a:solidFill>
              </a:rPr>
              <a:t>: используется в соответствии с соглашением об использовании этого именного пространства для обозначения элементов XML-схемы, хотя можно использовать любой префикс. Тот же самый префикс, и следовательно, та же самая ассоциация с именным пространством, используется и в названиях встроенных простых типов. Например, </a:t>
            </a:r>
            <a:r>
              <a:rPr lang="ru-RU" sz="1200" dirty="0" err="1">
                <a:solidFill>
                  <a:srgbClr val="000099"/>
                </a:solidFill>
              </a:rPr>
              <a:t>xsd:string</a:t>
            </a:r>
            <a:r>
              <a:rPr lang="ru-RU" sz="1200" dirty="0">
                <a:solidFill>
                  <a:srgbClr val="000099"/>
                </a:solidFill>
              </a:rPr>
              <a:t>. </a:t>
            </a:r>
            <a:r>
              <a:rPr lang="ru-RU" sz="1200" u="sng" dirty="0">
                <a:solidFill>
                  <a:srgbClr val="000099"/>
                </a:solidFill>
              </a:rPr>
              <a:t>Цель ассоциации состоит в том, чтобы идентифицировать принадлежность элементов и простых типов словарю языка XML-схем, а не словарю автора схемы</a:t>
            </a:r>
            <a:r>
              <a:rPr lang="ru-RU" sz="1200" dirty="0">
                <a:solidFill>
                  <a:srgbClr val="000099"/>
                </a:solidFill>
              </a:rPr>
              <a:t>. Для упрощения, мы будем упоминать только названия элементов и простых типов, опуская префикс. Например, </a:t>
            </a:r>
            <a:r>
              <a:rPr lang="ru-RU" sz="1200" dirty="0" err="1">
                <a:solidFill>
                  <a:srgbClr val="000099"/>
                </a:solidFill>
              </a:rPr>
              <a:t>simpleType</a:t>
            </a:r>
            <a:r>
              <a:rPr lang="ru-RU" sz="1200" dirty="0">
                <a:solidFill>
                  <a:srgbClr val="000099"/>
                </a:solidFill>
              </a:rPr>
              <a:t> вместо </a:t>
            </a:r>
            <a:r>
              <a:rPr lang="ru-RU" sz="1200" dirty="0" err="1">
                <a:solidFill>
                  <a:srgbClr val="000099"/>
                </a:solidFill>
              </a:rPr>
              <a:t>xsd:simpleType</a:t>
            </a:r>
            <a:r>
              <a:rPr lang="ru-RU" sz="1200" dirty="0" smtClean="0">
                <a:solidFill>
                  <a:srgbClr val="000099"/>
                </a:solidFill>
              </a:rPr>
              <a:t>.</a:t>
            </a:r>
          </a:p>
        </p:txBody>
      </p:sp>
    </p:spTree>
    <p:extLst>
      <p:ext uri="{BB962C8B-B14F-4D97-AF65-F5344CB8AC3E}">
        <p14:creationId xmlns:p14="http://schemas.microsoft.com/office/powerpoint/2010/main" val="1385654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1800" b="1" dirty="0">
                <a:solidFill>
                  <a:srgbClr val="000099"/>
                </a:solidFill>
              </a:rPr>
              <a:t>Определение комплексных типов, объявление элементов и атрибутов</a:t>
            </a:r>
            <a:endParaRPr lang="en-US" sz="1800" b="1" dirty="0">
              <a:solidFill>
                <a:srgbClr val="000099"/>
              </a:solidFill>
            </a:endParaRPr>
          </a:p>
        </p:txBody>
      </p:sp>
      <p:sp>
        <p:nvSpPr>
          <p:cNvPr id="8" name="Прямоугольник 7"/>
          <p:cNvSpPr/>
          <p:nvPr/>
        </p:nvSpPr>
        <p:spPr>
          <a:xfrm>
            <a:off x="0" y="461651"/>
            <a:ext cx="9144000" cy="1920526"/>
          </a:xfrm>
          <a:prstGeom prst="rect">
            <a:avLst/>
          </a:prstGeom>
        </p:spPr>
        <p:txBody>
          <a:bodyPr wrap="square">
            <a:spAutoFit/>
          </a:bodyPr>
          <a:lstStyle/>
          <a:p>
            <a:pPr algn="just">
              <a:lnSpc>
                <a:spcPct val="90000"/>
              </a:lnSpc>
            </a:pPr>
            <a:r>
              <a:rPr lang="ru-RU" sz="1100" dirty="0">
                <a:solidFill>
                  <a:srgbClr val="000099"/>
                </a:solidFill>
              </a:rPr>
              <a:t>В XML-схеме есть различие между комплексными типами элементов, которые могут иметь вложенные элементы и атрибуты, и простыми типами, которые не могут иметь вложенных элементов или атрибутов. Также имеется различие между </a:t>
            </a:r>
            <a:r>
              <a:rPr lang="ru-RU" sz="1100" b="1" dirty="0">
                <a:solidFill>
                  <a:srgbClr val="C00000"/>
                </a:solidFill>
              </a:rPr>
              <a:t>определениями</a:t>
            </a:r>
            <a:r>
              <a:rPr lang="ru-RU" sz="1100" dirty="0">
                <a:solidFill>
                  <a:srgbClr val="C00000"/>
                </a:solidFill>
              </a:rPr>
              <a:t> </a:t>
            </a:r>
            <a:r>
              <a:rPr lang="ru-RU" sz="1100" dirty="0">
                <a:solidFill>
                  <a:srgbClr val="000099"/>
                </a:solidFill>
              </a:rPr>
              <a:t>и </a:t>
            </a:r>
            <a:r>
              <a:rPr lang="ru-RU" sz="1100" b="1" dirty="0">
                <a:solidFill>
                  <a:srgbClr val="C00000"/>
                </a:solidFill>
              </a:rPr>
              <a:t>объявлениями</a:t>
            </a:r>
            <a:r>
              <a:rPr lang="ru-RU" sz="1100" dirty="0">
                <a:solidFill>
                  <a:srgbClr val="000099"/>
                </a:solidFill>
              </a:rPr>
              <a:t>. </a:t>
            </a:r>
            <a:r>
              <a:rPr lang="ru-RU" sz="1100" b="1" u="sng" dirty="0">
                <a:solidFill>
                  <a:srgbClr val="009900"/>
                </a:solidFill>
              </a:rPr>
              <a:t>Определения</a:t>
            </a:r>
            <a:r>
              <a:rPr lang="ru-RU" sz="1100" u="sng" dirty="0">
                <a:solidFill>
                  <a:srgbClr val="009900"/>
                </a:solidFill>
              </a:rPr>
              <a:t> </a:t>
            </a:r>
            <a:r>
              <a:rPr lang="ru-RU" sz="1100" u="sng" dirty="0">
                <a:solidFill>
                  <a:srgbClr val="000099"/>
                </a:solidFill>
              </a:rPr>
              <a:t>создают новые типы элементов (простые и комплексные).</a:t>
            </a:r>
            <a:r>
              <a:rPr lang="ru-RU" sz="1100" dirty="0">
                <a:solidFill>
                  <a:srgbClr val="000099"/>
                </a:solidFill>
              </a:rPr>
              <a:t> </a:t>
            </a:r>
            <a:r>
              <a:rPr lang="ru-RU" sz="1100" b="1" u="sng" dirty="0">
                <a:solidFill>
                  <a:srgbClr val="009900"/>
                </a:solidFill>
              </a:rPr>
              <a:t>Объявления</a:t>
            </a:r>
            <a:r>
              <a:rPr lang="ru-RU" sz="1100" u="sng" dirty="0">
                <a:solidFill>
                  <a:srgbClr val="000099"/>
                </a:solidFill>
              </a:rPr>
              <a:t> задают имена и содержимое элементов и атрибутов (простых и комплексных), которые могут использоваться в документах, соответствующих данной схеме</a:t>
            </a:r>
            <a:r>
              <a:rPr lang="ru-RU" sz="1100" dirty="0">
                <a:solidFill>
                  <a:srgbClr val="000099"/>
                </a:solidFill>
              </a:rPr>
              <a:t>. В этом разделе, мы сосредоточимся на определении комплексных типов и объявлении элементов и атрибутов, которые могут появиться внутри них</a:t>
            </a:r>
            <a:r>
              <a:rPr lang="ru-RU" sz="1100" dirty="0" smtClean="0">
                <a:solidFill>
                  <a:srgbClr val="000099"/>
                </a:solidFill>
              </a:rPr>
              <a:t>.</a:t>
            </a:r>
            <a:endParaRPr lang="ru-RU" sz="1100" dirty="0">
              <a:solidFill>
                <a:srgbClr val="000099"/>
              </a:solidFill>
            </a:endParaRPr>
          </a:p>
          <a:p>
            <a:pPr algn="just">
              <a:lnSpc>
                <a:spcPct val="90000"/>
              </a:lnSpc>
            </a:pPr>
            <a:r>
              <a:rPr lang="ru-RU" sz="1100" dirty="0">
                <a:solidFill>
                  <a:srgbClr val="000099"/>
                </a:solidFill>
              </a:rPr>
              <a:t>Новые комплексные типы определяются с помощью оператора </a:t>
            </a:r>
            <a:r>
              <a:rPr lang="ru-RU" sz="1100" b="1" dirty="0" err="1">
                <a:solidFill>
                  <a:srgbClr val="C00000"/>
                </a:solidFill>
              </a:rPr>
              <a:t>complexType</a:t>
            </a:r>
            <a:r>
              <a:rPr lang="ru-RU" sz="1100" dirty="0">
                <a:solidFill>
                  <a:srgbClr val="000099"/>
                </a:solidFill>
              </a:rPr>
              <a:t>. Такие определения обычно содержат набор из объявлений элементов, ссылок на элементы, и объявлений атрибутов. </a:t>
            </a:r>
            <a:r>
              <a:rPr lang="ru-RU" sz="1100" u="sng" dirty="0">
                <a:solidFill>
                  <a:srgbClr val="000099"/>
                </a:solidFill>
              </a:rPr>
              <a:t>Объявления не задают самостоятельно типы. Скорее они создают ассоциации между именем элемента и ограничениями, которые управляют появлением этого имени в документах, соответствующих данной схеме.</a:t>
            </a:r>
            <a:r>
              <a:rPr lang="ru-RU" sz="1100" dirty="0">
                <a:solidFill>
                  <a:srgbClr val="000099"/>
                </a:solidFill>
              </a:rPr>
              <a:t> Элементы объявляются, с помощью оператора </a:t>
            </a:r>
            <a:r>
              <a:rPr lang="ru-RU" sz="1100" b="1" dirty="0" err="1">
                <a:solidFill>
                  <a:srgbClr val="C00000"/>
                </a:solidFill>
              </a:rPr>
              <a:t>element</a:t>
            </a:r>
            <a:r>
              <a:rPr lang="ru-RU" sz="1100" dirty="0">
                <a:solidFill>
                  <a:srgbClr val="000099"/>
                </a:solidFill>
              </a:rPr>
              <a:t>. Атрибуты объявляются, с помощью оператора </a:t>
            </a:r>
            <a:r>
              <a:rPr lang="ru-RU" sz="1100" b="1" dirty="0" err="1">
                <a:solidFill>
                  <a:srgbClr val="C00000"/>
                </a:solidFill>
              </a:rPr>
              <a:t>attribute</a:t>
            </a:r>
            <a:r>
              <a:rPr lang="ru-RU" sz="1100" dirty="0">
                <a:solidFill>
                  <a:srgbClr val="000099"/>
                </a:solidFill>
              </a:rPr>
              <a:t>. В качестве примера рассмотрим определение комплексного типа </a:t>
            </a:r>
            <a:r>
              <a:rPr lang="ru-RU" sz="1100" dirty="0" err="1">
                <a:solidFill>
                  <a:srgbClr val="000099"/>
                </a:solidFill>
              </a:rPr>
              <a:t>USAddress</a:t>
            </a:r>
            <a:r>
              <a:rPr lang="ru-RU" sz="1100" dirty="0">
                <a:solidFill>
                  <a:srgbClr val="000099"/>
                </a:solidFill>
              </a:rPr>
              <a:t>. Внутри определения </a:t>
            </a:r>
            <a:r>
              <a:rPr lang="ru-RU" sz="1100" dirty="0" err="1">
                <a:solidFill>
                  <a:srgbClr val="000099"/>
                </a:solidFill>
              </a:rPr>
              <a:t>USAddress</a:t>
            </a:r>
            <a:r>
              <a:rPr lang="ru-RU" sz="1100" dirty="0">
                <a:solidFill>
                  <a:srgbClr val="000099"/>
                </a:solidFill>
              </a:rPr>
              <a:t> мы видим пять объявлений элемента и одно объявление атрибута</a:t>
            </a:r>
            <a:r>
              <a:rPr lang="ru-RU" sz="1100" dirty="0" smtClean="0">
                <a:solidFill>
                  <a:srgbClr val="000099"/>
                </a:solidFill>
              </a:rPr>
              <a:t>.</a:t>
            </a:r>
          </a:p>
        </p:txBody>
      </p:sp>
      <p:sp>
        <p:nvSpPr>
          <p:cNvPr id="3" name="Прямоугольник 2"/>
          <p:cNvSpPr/>
          <p:nvPr/>
        </p:nvSpPr>
        <p:spPr>
          <a:xfrm>
            <a:off x="0" y="2358175"/>
            <a:ext cx="3563888" cy="1768176"/>
          </a:xfrm>
          <a:prstGeom prst="rect">
            <a:avLst/>
          </a:prstGeom>
        </p:spPr>
        <p:txBody>
          <a:bodyPr wrap="square">
            <a:spAutoFit/>
          </a:bodyPr>
          <a:lstStyle/>
          <a:p>
            <a:pPr lvl="0" algn="just">
              <a:lnSpc>
                <a:spcPct val="90000"/>
              </a:lnSpc>
            </a:pPr>
            <a:r>
              <a:rPr lang="en-US" sz="1100" dirty="0">
                <a:solidFill>
                  <a:srgbClr val="009900"/>
                </a:solidFill>
              </a:rPr>
              <a:t>&lt;</a:t>
            </a:r>
            <a:r>
              <a:rPr lang="en-US" sz="1100" dirty="0" err="1">
                <a:solidFill>
                  <a:srgbClr val="009900"/>
                </a:solidFill>
              </a:rPr>
              <a:t>xsd:complexType</a:t>
            </a:r>
            <a:r>
              <a:rPr lang="en-US" sz="1100" dirty="0">
                <a:solidFill>
                  <a:srgbClr val="009900"/>
                </a:solidFill>
              </a:rPr>
              <a:t> name="</a:t>
            </a:r>
            <a:r>
              <a:rPr lang="en-US" sz="1100" dirty="0" err="1">
                <a:solidFill>
                  <a:srgbClr val="009900"/>
                </a:solidFill>
              </a:rPr>
              <a:t>USAddress</a:t>
            </a:r>
            <a:r>
              <a:rPr lang="en-US" sz="1100" dirty="0">
                <a:solidFill>
                  <a:srgbClr val="009900"/>
                </a:solidFill>
              </a:rPr>
              <a:t>" &gt;</a:t>
            </a:r>
          </a:p>
          <a:p>
            <a:pPr lvl="0" algn="just">
              <a:lnSpc>
                <a:spcPct val="90000"/>
              </a:lnSpc>
            </a:pPr>
            <a:r>
              <a:rPr lang="en-US" sz="1100" dirty="0">
                <a:solidFill>
                  <a:srgbClr val="009900"/>
                </a:solidFill>
              </a:rPr>
              <a:t>  &lt;</a:t>
            </a:r>
            <a:r>
              <a:rPr lang="en-US" sz="1100" dirty="0" err="1">
                <a:solidFill>
                  <a:srgbClr val="009900"/>
                </a:solidFill>
              </a:rPr>
              <a:t>xsd:sequence</a:t>
            </a:r>
            <a:r>
              <a:rPr lang="en-US" sz="1100" dirty="0">
                <a:solidFill>
                  <a:srgbClr val="009900"/>
                </a:solidFill>
              </a:rPr>
              <a:t>&gt;</a:t>
            </a:r>
          </a:p>
          <a:p>
            <a:pPr lvl="0" algn="just">
              <a:lnSpc>
                <a:spcPct val="90000"/>
              </a:lnSpc>
            </a:pPr>
            <a:r>
              <a:rPr lang="en-US" sz="1100" dirty="0">
                <a:solidFill>
                  <a:srgbClr val="009900"/>
                </a:solidFill>
              </a:rPr>
              <a:t>    &lt;</a:t>
            </a:r>
            <a:r>
              <a:rPr lang="en-US" sz="1100" dirty="0" err="1">
                <a:solidFill>
                  <a:srgbClr val="009900"/>
                </a:solidFill>
              </a:rPr>
              <a:t>xsd:element</a:t>
            </a:r>
            <a:r>
              <a:rPr lang="en-US" sz="1100" dirty="0">
                <a:solidFill>
                  <a:srgbClr val="009900"/>
                </a:solidFill>
              </a:rPr>
              <a:t> name="name"   type="</a:t>
            </a:r>
            <a:r>
              <a:rPr lang="en-US" sz="1100" dirty="0" err="1">
                <a:solidFill>
                  <a:srgbClr val="009900"/>
                </a:solidFill>
              </a:rPr>
              <a:t>xsd:string</a:t>
            </a:r>
            <a:r>
              <a:rPr lang="en-US" sz="1100" dirty="0">
                <a:solidFill>
                  <a:srgbClr val="009900"/>
                </a:solidFill>
              </a:rPr>
              <a:t>"/&gt;</a:t>
            </a:r>
          </a:p>
          <a:p>
            <a:pPr lvl="0" algn="just">
              <a:lnSpc>
                <a:spcPct val="90000"/>
              </a:lnSpc>
            </a:pPr>
            <a:r>
              <a:rPr lang="en-US" sz="1100" dirty="0">
                <a:solidFill>
                  <a:srgbClr val="009900"/>
                </a:solidFill>
              </a:rPr>
              <a:t>    &lt;</a:t>
            </a:r>
            <a:r>
              <a:rPr lang="en-US" sz="1100" dirty="0" err="1">
                <a:solidFill>
                  <a:srgbClr val="009900"/>
                </a:solidFill>
              </a:rPr>
              <a:t>xsd:element</a:t>
            </a:r>
            <a:r>
              <a:rPr lang="en-US" sz="1100" dirty="0">
                <a:solidFill>
                  <a:srgbClr val="009900"/>
                </a:solidFill>
              </a:rPr>
              <a:t> name="street" type="</a:t>
            </a:r>
            <a:r>
              <a:rPr lang="en-US" sz="1100" dirty="0" err="1">
                <a:solidFill>
                  <a:srgbClr val="009900"/>
                </a:solidFill>
              </a:rPr>
              <a:t>xsd:string</a:t>
            </a:r>
            <a:r>
              <a:rPr lang="en-US" sz="1100" dirty="0">
                <a:solidFill>
                  <a:srgbClr val="009900"/>
                </a:solidFill>
              </a:rPr>
              <a:t>"/&gt;</a:t>
            </a:r>
          </a:p>
          <a:p>
            <a:pPr lvl="0" algn="just">
              <a:lnSpc>
                <a:spcPct val="90000"/>
              </a:lnSpc>
            </a:pPr>
            <a:r>
              <a:rPr lang="en-US" sz="1100" dirty="0">
                <a:solidFill>
                  <a:srgbClr val="009900"/>
                </a:solidFill>
              </a:rPr>
              <a:t>    &lt;</a:t>
            </a:r>
            <a:r>
              <a:rPr lang="en-US" sz="1100" dirty="0" err="1">
                <a:solidFill>
                  <a:srgbClr val="009900"/>
                </a:solidFill>
              </a:rPr>
              <a:t>xsd:element</a:t>
            </a:r>
            <a:r>
              <a:rPr lang="en-US" sz="1100" dirty="0">
                <a:solidFill>
                  <a:srgbClr val="009900"/>
                </a:solidFill>
              </a:rPr>
              <a:t> name="city"   type="</a:t>
            </a:r>
            <a:r>
              <a:rPr lang="en-US" sz="1100" dirty="0" err="1">
                <a:solidFill>
                  <a:srgbClr val="009900"/>
                </a:solidFill>
              </a:rPr>
              <a:t>xsd:string</a:t>
            </a:r>
            <a:r>
              <a:rPr lang="en-US" sz="1100" dirty="0">
                <a:solidFill>
                  <a:srgbClr val="009900"/>
                </a:solidFill>
              </a:rPr>
              <a:t>"/&gt;</a:t>
            </a:r>
          </a:p>
          <a:p>
            <a:pPr lvl="0" algn="just">
              <a:lnSpc>
                <a:spcPct val="90000"/>
              </a:lnSpc>
            </a:pPr>
            <a:r>
              <a:rPr lang="en-US" sz="1100" dirty="0">
                <a:solidFill>
                  <a:srgbClr val="009900"/>
                </a:solidFill>
              </a:rPr>
              <a:t>    &lt;</a:t>
            </a:r>
            <a:r>
              <a:rPr lang="en-US" sz="1100" dirty="0" err="1">
                <a:solidFill>
                  <a:srgbClr val="009900"/>
                </a:solidFill>
              </a:rPr>
              <a:t>xsd:element</a:t>
            </a:r>
            <a:r>
              <a:rPr lang="en-US" sz="1100" dirty="0">
                <a:solidFill>
                  <a:srgbClr val="009900"/>
                </a:solidFill>
              </a:rPr>
              <a:t> name="state"  type="</a:t>
            </a:r>
            <a:r>
              <a:rPr lang="en-US" sz="1100" dirty="0" err="1">
                <a:solidFill>
                  <a:srgbClr val="009900"/>
                </a:solidFill>
              </a:rPr>
              <a:t>xsd:string</a:t>
            </a:r>
            <a:r>
              <a:rPr lang="en-US" sz="1100" dirty="0">
                <a:solidFill>
                  <a:srgbClr val="009900"/>
                </a:solidFill>
              </a:rPr>
              <a:t>"/&gt;</a:t>
            </a:r>
          </a:p>
          <a:p>
            <a:pPr lvl="0" algn="just">
              <a:lnSpc>
                <a:spcPct val="90000"/>
              </a:lnSpc>
            </a:pPr>
            <a:r>
              <a:rPr lang="en-US" sz="1100" dirty="0">
                <a:solidFill>
                  <a:srgbClr val="009900"/>
                </a:solidFill>
              </a:rPr>
              <a:t>    &lt;</a:t>
            </a:r>
            <a:r>
              <a:rPr lang="en-US" sz="1100" dirty="0" err="1">
                <a:solidFill>
                  <a:srgbClr val="009900"/>
                </a:solidFill>
              </a:rPr>
              <a:t>xsd:element</a:t>
            </a:r>
            <a:r>
              <a:rPr lang="en-US" sz="1100" dirty="0">
                <a:solidFill>
                  <a:srgbClr val="009900"/>
                </a:solidFill>
              </a:rPr>
              <a:t> name="zip"    type="</a:t>
            </a:r>
            <a:r>
              <a:rPr lang="en-US" sz="1100" dirty="0" err="1">
                <a:solidFill>
                  <a:srgbClr val="009900"/>
                </a:solidFill>
              </a:rPr>
              <a:t>xsd:decimal</a:t>
            </a:r>
            <a:r>
              <a:rPr lang="en-US" sz="1100" dirty="0">
                <a:solidFill>
                  <a:srgbClr val="009900"/>
                </a:solidFill>
              </a:rPr>
              <a:t>"/&gt;</a:t>
            </a:r>
          </a:p>
          <a:p>
            <a:pPr lvl="0" algn="just">
              <a:lnSpc>
                <a:spcPct val="90000"/>
              </a:lnSpc>
            </a:pPr>
            <a:r>
              <a:rPr lang="en-US" sz="1100" dirty="0">
                <a:solidFill>
                  <a:srgbClr val="009900"/>
                </a:solidFill>
              </a:rPr>
              <a:t>  &lt;/</a:t>
            </a:r>
            <a:r>
              <a:rPr lang="en-US" sz="1100" dirty="0" err="1">
                <a:solidFill>
                  <a:srgbClr val="009900"/>
                </a:solidFill>
              </a:rPr>
              <a:t>xsd:sequence</a:t>
            </a:r>
            <a:r>
              <a:rPr lang="en-US" sz="1100" dirty="0">
                <a:solidFill>
                  <a:srgbClr val="009900"/>
                </a:solidFill>
              </a:rPr>
              <a:t>&gt;</a:t>
            </a:r>
          </a:p>
          <a:p>
            <a:pPr lvl="0" algn="just">
              <a:lnSpc>
                <a:spcPct val="90000"/>
              </a:lnSpc>
            </a:pPr>
            <a:r>
              <a:rPr lang="en-US" sz="1100" dirty="0">
                <a:solidFill>
                  <a:srgbClr val="009900"/>
                </a:solidFill>
              </a:rPr>
              <a:t>  &lt;</a:t>
            </a:r>
            <a:r>
              <a:rPr lang="en-US" sz="1100" dirty="0" err="1">
                <a:solidFill>
                  <a:srgbClr val="009900"/>
                </a:solidFill>
              </a:rPr>
              <a:t>xsd:attribute</a:t>
            </a:r>
            <a:r>
              <a:rPr lang="en-US" sz="1100" dirty="0">
                <a:solidFill>
                  <a:srgbClr val="009900"/>
                </a:solidFill>
              </a:rPr>
              <a:t> name="country" type="</a:t>
            </a:r>
            <a:r>
              <a:rPr lang="en-US" sz="1100" dirty="0" err="1">
                <a:solidFill>
                  <a:srgbClr val="009900"/>
                </a:solidFill>
              </a:rPr>
              <a:t>xsd:NMTOKEN</a:t>
            </a:r>
            <a:r>
              <a:rPr lang="en-US" sz="1100" dirty="0">
                <a:solidFill>
                  <a:srgbClr val="009900"/>
                </a:solidFill>
              </a:rPr>
              <a:t>" fixed="US"/&gt;</a:t>
            </a:r>
          </a:p>
          <a:p>
            <a:pPr lvl="0" algn="just">
              <a:lnSpc>
                <a:spcPct val="90000"/>
              </a:lnSpc>
            </a:pPr>
            <a:r>
              <a:rPr lang="en-US" sz="1100" dirty="0">
                <a:solidFill>
                  <a:srgbClr val="009900"/>
                </a:solidFill>
              </a:rPr>
              <a:t>&lt;/</a:t>
            </a:r>
            <a:r>
              <a:rPr lang="en-US" sz="1100" dirty="0" err="1">
                <a:solidFill>
                  <a:srgbClr val="009900"/>
                </a:solidFill>
              </a:rPr>
              <a:t>xsd:complexType</a:t>
            </a:r>
            <a:r>
              <a:rPr lang="en-US" sz="1100" dirty="0">
                <a:solidFill>
                  <a:srgbClr val="009900"/>
                </a:solidFill>
              </a:rPr>
              <a:t>&gt;</a:t>
            </a:r>
            <a:endParaRPr lang="ru-RU" sz="1100" dirty="0">
              <a:solidFill>
                <a:srgbClr val="009900"/>
              </a:solidFill>
            </a:endParaRPr>
          </a:p>
        </p:txBody>
      </p:sp>
      <p:sp>
        <p:nvSpPr>
          <p:cNvPr id="6" name="Прямоугольник 5"/>
          <p:cNvSpPr/>
          <p:nvPr/>
        </p:nvSpPr>
        <p:spPr>
          <a:xfrm>
            <a:off x="3491880" y="2282408"/>
            <a:ext cx="5652120" cy="2225225"/>
          </a:xfrm>
          <a:prstGeom prst="rect">
            <a:avLst/>
          </a:prstGeom>
        </p:spPr>
        <p:txBody>
          <a:bodyPr wrap="square">
            <a:spAutoFit/>
          </a:bodyPr>
          <a:lstStyle/>
          <a:p>
            <a:pPr lvl="0" algn="just">
              <a:lnSpc>
                <a:spcPct val="90000"/>
              </a:lnSpc>
            </a:pPr>
            <a:r>
              <a:rPr lang="ru-RU" sz="1100" dirty="0">
                <a:solidFill>
                  <a:srgbClr val="000099"/>
                </a:solidFill>
              </a:rPr>
              <a:t>В результате этого определения любой элемент типа </a:t>
            </a:r>
            <a:r>
              <a:rPr lang="ru-RU" sz="1100" dirty="0" err="1">
                <a:solidFill>
                  <a:srgbClr val="000099"/>
                </a:solidFill>
              </a:rPr>
              <a:t>USAddress</a:t>
            </a:r>
            <a:r>
              <a:rPr lang="ru-RU" sz="1100" dirty="0">
                <a:solidFill>
                  <a:srgbClr val="000099"/>
                </a:solidFill>
              </a:rPr>
              <a:t>, появляющийся в документе (например, элемент </a:t>
            </a:r>
            <a:r>
              <a:rPr lang="ru-RU" sz="1100" dirty="0" err="1">
                <a:solidFill>
                  <a:srgbClr val="000099"/>
                </a:solidFill>
              </a:rPr>
              <a:t>shipTo</a:t>
            </a:r>
            <a:r>
              <a:rPr lang="ru-RU" sz="1100" dirty="0">
                <a:solidFill>
                  <a:srgbClr val="000099"/>
                </a:solidFill>
              </a:rPr>
              <a:t> в файле po.xml), должен состоять из пяти элементов и одного атрибута. Имена этих пяти элементов (</a:t>
            </a:r>
            <a:r>
              <a:rPr lang="ru-RU" sz="1100" dirty="0" err="1">
                <a:solidFill>
                  <a:srgbClr val="000099"/>
                </a:solidFill>
              </a:rPr>
              <a:t>name</a:t>
            </a:r>
            <a:r>
              <a:rPr lang="ru-RU" sz="1100" dirty="0">
                <a:solidFill>
                  <a:srgbClr val="000099"/>
                </a:solidFill>
              </a:rPr>
              <a:t>, </a:t>
            </a:r>
            <a:r>
              <a:rPr lang="ru-RU" sz="1100" dirty="0" err="1">
                <a:solidFill>
                  <a:srgbClr val="000099"/>
                </a:solidFill>
              </a:rPr>
              <a:t>street</a:t>
            </a:r>
            <a:r>
              <a:rPr lang="ru-RU" sz="1100" dirty="0">
                <a:solidFill>
                  <a:srgbClr val="000099"/>
                </a:solidFill>
              </a:rPr>
              <a:t>, </a:t>
            </a:r>
            <a:r>
              <a:rPr lang="ru-RU" sz="1100" dirty="0" err="1">
                <a:solidFill>
                  <a:srgbClr val="000099"/>
                </a:solidFill>
              </a:rPr>
              <a:t>city</a:t>
            </a:r>
            <a:r>
              <a:rPr lang="ru-RU" sz="1100" dirty="0">
                <a:solidFill>
                  <a:srgbClr val="000099"/>
                </a:solidFill>
              </a:rPr>
              <a:t>, </a:t>
            </a:r>
            <a:r>
              <a:rPr lang="ru-RU" sz="1100" dirty="0" err="1">
                <a:solidFill>
                  <a:srgbClr val="000099"/>
                </a:solidFill>
              </a:rPr>
              <a:t>state</a:t>
            </a:r>
            <a:r>
              <a:rPr lang="ru-RU" sz="1100" dirty="0">
                <a:solidFill>
                  <a:srgbClr val="000099"/>
                </a:solidFill>
              </a:rPr>
              <a:t> и </a:t>
            </a:r>
            <a:r>
              <a:rPr lang="ru-RU" sz="1100" dirty="0" err="1">
                <a:solidFill>
                  <a:srgbClr val="000099"/>
                </a:solidFill>
              </a:rPr>
              <a:t>zip</a:t>
            </a:r>
            <a:r>
              <a:rPr lang="ru-RU" sz="1100" dirty="0">
                <a:solidFill>
                  <a:srgbClr val="000099"/>
                </a:solidFill>
              </a:rPr>
              <a:t>) объявляются с помощью атрибута </a:t>
            </a:r>
            <a:r>
              <a:rPr lang="ru-RU" sz="1100" b="1" dirty="0" err="1">
                <a:solidFill>
                  <a:srgbClr val="C00000"/>
                </a:solidFill>
              </a:rPr>
              <a:t>name</a:t>
            </a:r>
            <a:r>
              <a:rPr lang="ru-RU" sz="1100" dirty="0">
                <a:solidFill>
                  <a:srgbClr val="C00000"/>
                </a:solidFill>
              </a:rPr>
              <a:t> </a:t>
            </a:r>
            <a:r>
              <a:rPr lang="ru-RU" sz="1100" dirty="0">
                <a:solidFill>
                  <a:srgbClr val="000099"/>
                </a:solidFill>
              </a:rPr>
              <a:t>оператора </a:t>
            </a:r>
            <a:r>
              <a:rPr lang="ru-RU" sz="1100" dirty="0" err="1">
                <a:solidFill>
                  <a:srgbClr val="000099"/>
                </a:solidFill>
              </a:rPr>
              <a:t>element</a:t>
            </a:r>
            <a:r>
              <a:rPr lang="ru-RU" sz="1100" dirty="0">
                <a:solidFill>
                  <a:srgbClr val="000099"/>
                </a:solidFill>
              </a:rPr>
              <a:t>, причем </a:t>
            </a:r>
            <a:r>
              <a:rPr lang="ru-RU" sz="1100" u="sng" dirty="0">
                <a:solidFill>
                  <a:srgbClr val="000099"/>
                </a:solidFill>
              </a:rPr>
              <a:t>элементы должны появиться в той же самой последовательности, в которой они объявлены. </a:t>
            </a:r>
            <a:r>
              <a:rPr lang="ru-RU" sz="1100" dirty="0">
                <a:solidFill>
                  <a:srgbClr val="000099"/>
                </a:solidFill>
              </a:rPr>
              <a:t>Первые четыре из этих элементов будут содержать строковое значение, а пятый - десятичное число. Элемент, тип которого объявляют как </a:t>
            </a:r>
            <a:r>
              <a:rPr lang="ru-RU" sz="1100" dirty="0" err="1">
                <a:solidFill>
                  <a:srgbClr val="000099"/>
                </a:solidFill>
              </a:rPr>
              <a:t>USAddress</a:t>
            </a:r>
            <a:r>
              <a:rPr lang="ru-RU" sz="1100" dirty="0">
                <a:solidFill>
                  <a:srgbClr val="000099"/>
                </a:solidFill>
              </a:rPr>
              <a:t>, может появиться с атрибутом </a:t>
            </a:r>
            <a:r>
              <a:rPr lang="ru-RU" sz="1100" dirty="0" err="1">
                <a:solidFill>
                  <a:srgbClr val="000099"/>
                </a:solidFill>
              </a:rPr>
              <a:t>country</a:t>
            </a:r>
            <a:r>
              <a:rPr lang="ru-RU" sz="1100" dirty="0">
                <a:solidFill>
                  <a:srgbClr val="000099"/>
                </a:solidFill>
              </a:rPr>
              <a:t>, который должен содержать строковую константу US</a:t>
            </a:r>
            <a:r>
              <a:rPr lang="ru-RU" sz="1100" dirty="0" smtClean="0">
                <a:solidFill>
                  <a:srgbClr val="000099"/>
                </a:solidFill>
              </a:rPr>
              <a:t>.</a:t>
            </a:r>
            <a:endParaRPr lang="ru-RU" sz="1100" dirty="0">
              <a:solidFill>
                <a:srgbClr val="000099"/>
              </a:solidFill>
            </a:endParaRPr>
          </a:p>
          <a:p>
            <a:pPr lvl="0" algn="just">
              <a:lnSpc>
                <a:spcPct val="90000"/>
              </a:lnSpc>
            </a:pPr>
            <a:r>
              <a:rPr lang="ru-RU" sz="1100" dirty="0">
                <a:solidFill>
                  <a:srgbClr val="000099"/>
                </a:solidFill>
              </a:rPr>
              <a:t>Определение </a:t>
            </a:r>
            <a:r>
              <a:rPr lang="ru-RU" sz="1100" dirty="0" err="1">
                <a:solidFill>
                  <a:srgbClr val="000099"/>
                </a:solidFill>
              </a:rPr>
              <a:t>USAddress</a:t>
            </a:r>
            <a:r>
              <a:rPr lang="ru-RU" sz="1100" dirty="0">
                <a:solidFill>
                  <a:srgbClr val="000099"/>
                </a:solidFill>
              </a:rPr>
              <a:t> содержит объявления, включающие только простые типы: </a:t>
            </a:r>
            <a:r>
              <a:rPr lang="ru-RU" sz="1100" b="1" dirty="0" err="1">
                <a:solidFill>
                  <a:srgbClr val="C00000"/>
                </a:solidFill>
              </a:rPr>
              <a:t>string</a:t>
            </a:r>
            <a:r>
              <a:rPr lang="ru-RU" sz="1100" dirty="0">
                <a:solidFill>
                  <a:srgbClr val="000099"/>
                </a:solidFill>
              </a:rPr>
              <a:t>, </a:t>
            </a:r>
            <a:r>
              <a:rPr lang="ru-RU" sz="1100" b="1" dirty="0" err="1">
                <a:solidFill>
                  <a:srgbClr val="C00000"/>
                </a:solidFill>
              </a:rPr>
              <a:t>decimal</a:t>
            </a:r>
            <a:r>
              <a:rPr lang="ru-RU" sz="1100" dirty="0">
                <a:solidFill>
                  <a:srgbClr val="C00000"/>
                </a:solidFill>
              </a:rPr>
              <a:t> </a:t>
            </a:r>
            <a:r>
              <a:rPr lang="ru-RU" sz="1100" dirty="0">
                <a:solidFill>
                  <a:srgbClr val="000099"/>
                </a:solidFill>
              </a:rPr>
              <a:t>и </a:t>
            </a:r>
            <a:r>
              <a:rPr lang="ru-RU" sz="1100" b="1" dirty="0">
                <a:solidFill>
                  <a:srgbClr val="C00000"/>
                </a:solidFill>
              </a:rPr>
              <a:t>NMTOKEN</a:t>
            </a:r>
            <a:r>
              <a:rPr lang="ru-RU" sz="1100" dirty="0">
                <a:solidFill>
                  <a:srgbClr val="000099"/>
                </a:solidFill>
              </a:rPr>
              <a:t>. Напротив, определение </a:t>
            </a:r>
            <a:r>
              <a:rPr lang="ru-RU" sz="1100" dirty="0" err="1">
                <a:solidFill>
                  <a:srgbClr val="000099"/>
                </a:solidFill>
              </a:rPr>
              <a:t>PurchaseOrderType</a:t>
            </a:r>
            <a:r>
              <a:rPr lang="ru-RU" sz="1100" dirty="0">
                <a:solidFill>
                  <a:srgbClr val="000099"/>
                </a:solidFill>
              </a:rPr>
              <a:t> содержит объявления элементов, имеющих комплексные типы. Например, </a:t>
            </a:r>
            <a:r>
              <a:rPr lang="ru-RU" sz="1100" dirty="0" err="1">
                <a:solidFill>
                  <a:srgbClr val="000099"/>
                </a:solidFill>
              </a:rPr>
              <a:t>USAddress</a:t>
            </a:r>
            <a:r>
              <a:rPr lang="ru-RU" sz="1100" dirty="0">
                <a:solidFill>
                  <a:srgbClr val="000099"/>
                </a:solidFill>
              </a:rPr>
              <a:t>. Хотя оба вида объявлений (простые и комплексные) используют тот же самый атрибут </a:t>
            </a:r>
            <a:r>
              <a:rPr lang="ru-RU" sz="1100" dirty="0" err="1">
                <a:solidFill>
                  <a:srgbClr val="000099"/>
                </a:solidFill>
              </a:rPr>
              <a:t>type</a:t>
            </a:r>
            <a:r>
              <a:rPr lang="ru-RU" sz="1100" dirty="0">
                <a:solidFill>
                  <a:srgbClr val="000099"/>
                </a:solidFill>
              </a:rPr>
              <a:t>.</a:t>
            </a:r>
          </a:p>
        </p:txBody>
      </p:sp>
    </p:spTree>
    <p:extLst>
      <p:ext uri="{BB962C8B-B14F-4D97-AF65-F5344CB8AC3E}">
        <p14:creationId xmlns:p14="http://schemas.microsoft.com/office/powerpoint/2010/main" val="146320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Определение комплексных типов, объявление элементов и атрибутов</a:t>
            </a:r>
            <a:endParaRPr lang="en-US" sz="1800" b="1" dirty="0">
              <a:solidFill>
                <a:srgbClr val="000099"/>
              </a:solidFill>
              <a:latin typeface="Arial" charset="0"/>
              <a:ea typeface="+mn-ea"/>
              <a:cs typeface="+mn-cs"/>
            </a:endParaRPr>
          </a:p>
        </p:txBody>
      </p:sp>
      <p:sp>
        <p:nvSpPr>
          <p:cNvPr id="8" name="Прямоугольник 7"/>
          <p:cNvSpPr/>
          <p:nvPr/>
        </p:nvSpPr>
        <p:spPr>
          <a:xfrm>
            <a:off x="3923928" y="461651"/>
            <a:ext cx="5220072" cy="1754326"/>
          </a:xfrm>
          <a:prstGeom prst="rect">
            <a:avLst/>
          </a:prstGeom>
        </p:spPr>
        <p:txBody>
          <a:bodyPr wrap="square">
            <a:spAutoFit/>
          </a:bodyPr>
          <a:lstStyle/>
          <a:p>
            <a:pPr algn="just">
              <a:lnSpc>
                <a:spcPct val="90000"/>
              </a:lnSpc>
            </a:pPr>
            <a:r>
              <a:rPr lang="ru-RU" sz="1200" dirty="0">
                <a:solidFill>
                  <a:srgbClr val="000099"/>
                </a:solidFill>
              </a:rPr>
              <a:t>В определении </a:t>
            </a:r>
            <a:r>
              <a:rPr lang="ru-RU" sz="1200" dirty="0" err="1">
                <a:solidFill>
                  <a:srgbClr val="000099"/>
                </a:solidFill>
              </a:rPr>
              <a:t>PurchaseOrderType</a:t>
            </a:r>
            <a:r>
              <a:rPr lang="ru-RU" sz="1200" dirty="0">
                <a:solidFill>
                  <a:srgbClr val="000099"/>
                </a:solidFill>
              </a:rPr>
              <a:t>, объявления элементов </a:t>
            </a:r>
            <a:r>
              <a:rPr lang="ru-RU" sz="1200" b="1" dirty="0" err="1">
                <a:solidFill>
                  <a:srgbClr val="000099"/>
                </a:solidFill>
              </a:rPr>
              <a:t>shipTo</a:t>
            </a:r>
            <a:r>
              <a:rPr lang="ru-RU" sz="1200" dirty="0">
                <a:solidFill>
                  <a:srgbClr val="000099"/>
                </a:solidFill>
              </a:rPr>
              <a:t> и </a:t>
            </a:r>
            <a:r>
              <a:rPr lang="ru-RU" sz="1200" b="1" dirty="0" err="1">
                <a:solidFill>
                  <a:srgbClr val="000099"/>
                </a:solidFill>
              </a:rPr>
              <a:t>billTo</a:t>
            </a:r>
            <a:r>
              <a:rPr lang="ru-RU" sz="1200" dirty="0">
                <a:solidFill>
                  <a:srgbClr val="000099"/>
                </a:solidFill>
              </a:rPr>
              <a:t>, связывают различные имена элементов с одним и тем же комплексным типом, а именно с </a:t>
            </a:r>
            <a:r>
              <a:rPr lang="ru-RU" sz="1200" b="1" dirty="0" err="1">
                <a:solidFill>
                  <a:srgbClr val="000099"/>
                </a:solidFill>
              </a:rPr>
              <a:t>USAddress</a:t>
            </a:r>
            <a:r>
              <a:rPr lang="ru-RU" sz="1200" dirty="0">
                <a:solidFill>
                  <a:srgbClr val="000099"/>
                </a:solidFill>
              </a:rPr>
              <a:t>. Вследствие этого определения </a:t>
            </a:r>
            <a:r>
              <a:rPr lang="ru-RU" sz="1200" u="sng" dirty="0">
                <a:solidFill>
                  <a:srgbClr val="000099"/>
                </a:solidFill>
              </a:rPr>
              <a:t>любой элемент типа </a:t>
            </a:r>
            <a:r>
              <a:rPr lang="ru-RU" sz="1200" u="sng" dirty="0" err="1">
                <a:solidFill>
                  <a:srgbClr val="000099"/>
                </a:solidFill>
              </a:rPr>
              <a:t>PurchaseOrderType</a:t>
            </a:r>
            <a:r>
              <a:rPr lang="ru-RU" sz="1200" dirty="0">
                <a:solidFill>
                  <a:srgbClr val="000099"/>
                </a:solidFill>
              </a:rPr>
              <a:t>, появляющийся в документе (например, в po.xml), должен состоять из элементов </a:t>
            </a:r>
            <a:r>
              <a:rPr lang="ru-RU" sz="1200" b="1" dirty="0" err="1">
                <a:solidFill>
                  <a:srgbClr val="000099"/>
                </a:solidFill>
              </a:rPr>
              <a:t>shipTo</a:t>
            </a:r>
            <a:r>
              <a:rPr lang="ru-RU" sz="1200" dirty="0">
                <a:solidFill>
                  <a:srgbClr val="000099"/>
                </a:solidFill>
              </a:rPr>
              <a:t> и </a:t>
            </a:r>
            <a:r>
              <a:rPr lang="ru-RU" sz="1200" b="1" dirty="0" err="1">
                <a:solidFill>
                  <a:srgbClr val="000099"/>
                </a:solidFill>
              </a:rPr>
              <a:t>billTo</a:t>
            </a:r>
            <a:r>
              <a:rPr lang="ru-RU" sz="1200" dirty="0">
                <a:solidFill>
                  <a:srgbClr val="000099"/>
                </a:solidFill>
              </a:rPr>
              <a:t>. Каждый из этих элементов </a:t>
            </a:r>
            <a:r>
              <a:rPr lang="ru-RU" sz="1200" u="sng" dirty="0">
                <a:solidFill>
                  <a:srgbClr val="000099"/>
                </a:solidFill>
              </a:rPr>
              <a:t>должен содержать пять </a:t>
            </a:r>
            <a:r>
              <a:rPr lang="ru-RU" sz="1200" u="sng" dirty="0" err="1">
                <a:solidFill>
                  <a:srgbClr val="000099"/>
                </a:solidFill>
              </a:rPr>
              <a:t>подэлементов</a:t>
            </a:r>
            <a:r>
              <a:rPr lang="ru-RU" sz="1200" u="sng" dirty="0">
                <a:solidFill>
                  <a:srgbClr val="000099"/>
                </a:solidFill>
              </a:rPr>
              <a:t> </a:t>
            </a:r>
            <a:r>
              <a:rPr lang="ru-RU" sz="1200" dirty="0">
                <a:solidFill>
                  <a:srgbClr val="000099"/>
                </a:solidFill>
              </a:rPr>
              <a:t>(</a:t>
            </a:r>
            <a:r>
              <a:rPr lang="ru-RU" sz="1200" dirty="0" err="1">
                <a:solidFill>
                  <a:srgbClr val="000099"/>
                </a:solidFill>
              </a:rPr>
              <a:t>name</a:t>
            </a:r>
            <a:r>
              <a:rPr lang="ru-RU" sz="1200" dirty="0">
                <a:solidFill>
                  <a:srgbClr val="000099"/>
                </a:solidFill>
              </a:rPr>
              <a:t>, </a:t>
            </a:r>
            <a:r>
              <a:rPr lang="ru-RU" sz="1200" dirty="0" err="1">
                <a:solidFill>
                  <a:srgbClr val="000099"/>
                </a:solidFill>
              </a:rPr>
              <a:t>street</a:t>
            </a:r>
            <a:r>
              <a:rPr lang="ru-RU" sz="1200" dirty="0">
                <a:solidFill>
                  <a:srgbClr val="000099"/>
                </a:solidFill>
              </a:rPr>
              <a:t>, </a:t>
            </a:r>
            <a:r>
              <a:rPr lang="ru-RU" sz="1200" dirty="0" err="1">
                <a:solidFill>
                  <a:srgbClr val="000099"/>
                </a:solidFill>
              </a:rPr>
              <a:t>city</a:t>
            </a:r>
            <a:r>
              <a:rPr lang="ru-RU" sz="1200" dirty="0">
                <a:solidFill>
                  <a:srgbClr val="000099"/>
                </a:solidFill>
              </a:rPr>
              <a:t>, </a:t>
            </a:r>
            <a:r>
              <a:rPr lang="ru-RU" sz="1200" dirty="0" err="1">
                <a:solidFill>
                  <a:srgbClr val="000099"/>
                </a:solidFill>
              </a:rPr>
              <a:t>state</a:t>
            </a:r>
            <a:r>
              <a:rPr lang="ru-RU" sz="1200" dirty="0">
                <a:solidFill>
                  <a:srgbClr val="000099"/>
                </a:solidFill>
              </a:rPr>
              <a:t> и </a:t>
            </a:r>
            <a:r>
              <a:rPr lang="ru-RU" sz="1200" dirty="0" err="1">
                <a:solidFill>
                  <a:srgbClr val="000099"/>
                </a:solidFill>
              </a:rPr>
              <a:t>zip</a:t>
            </a:r>
            <a:r>
              <a:rPr lang="ru-RU" sz="1200" dirty="0">
                <a:solidFill>
                  <a:srgbClr val="000099"/>
                </a:solidFill>
              </a:rPr>
              <a:t>), которые были объявлены в определении </a:t>
            </a:r>
            <a:r>
              <a:rPr lang="ru-RU" sz="1200" dirty="0" err="1">
                <a:solidFill>
                  <a:srgbClr val="000099"/>
                </a:solidFill>
              </a:rPr>
              <a:t>USAddress</a:t>
            </a:r>
            <a:r>
              <a:rPr lang="ru-RU" sz="1200" dirty="0">
                <a:solidFill>
                  <a:srgbClr val="000099"/>
                </a:solidFill>
              </a:rPr>
              <a:t>. Элементы </a:t>
            </a:r>
            <a:r>
              <a:rPr lang="ru-RU" sz="1200" dirty="0" err="1">
                <a:solidFill>
                  <a:srgbClr val="000099"/>
                </a:solidFill>
              </a:rPr>
              <a:t>shipTo</a:t>
            </a:r>
            <a:r>
              <a:rPr lang="ru-RU" sz="1200" dirty="0">
                <a:solidFill>
                  <a:srgbClr val="000099"/>
                </a:solidFill>
              </a:rPr>
              <a:t> и </a:t>
            </a:r>
            <a:r>
              <a:rPr lang="ru-RU" sz="1200" dirty="0" err="1">
                <a:solidFill>
                  <a:srgbClr val="000099"/>
                </a:solidFill>
              </a:rPr>
              <a:t>billTo</a:t>
            </a:r>
            <a:r>
              <a:rPr lang="ru-RU" sz="1200" dirty="0">
                <a:solidFill>
                  <a:srgbClr val="000099"/>
                </a:solidFill>
              </a:rPr>
              <a:t> могут иметь атрибут </a:t>
            </a:r>
            <a:r>
              <a:rPr lang="ru-RU" sz="1200" dirty="0" err="1">
                <a:solidFill>
                  <a:srgbClr val="000099"/>
                </a:solidFill>
              </a:rPr>
              <a:t>country</a:t>
            </a:r>
            <a:r>
              <a:rPr lang="ru-RU" sz="1200" dirty="0">
                <a:solidFill>
                  <a:srgbClr val="000099"/>
                </a:solidFill>
              </a:rPr>
              <a:t>, который был объявлен как часть определения </a:t>
            </a:r>
            <a:r>
              <a:rPr lang="ru-RU" sz="1200" dirty="0" err="1">
                <a:solidFill>
                  <a:srgbClr val="000099"/>
                </a:solidFill>
              </a:rPr>
              <a:t>USAddress</a:t>
            </a:r>
            <a:r>
              <a:rPr lang="ru-RU" sz="1200" dirty="0" smtClean="0">
                <a:solidFill>
                  <a:srgbClr val="000099"/>
                </a:solidFill>
              </a:rPr>
              <a:t>.</a:t>
            </a:r>
            <a:endParaRPr lang="ru-RU" sz="1200" dirty="0">
              <a:solidFill>
                <a:srgbClr val="000099"/>
              </a:solidFill>
            </a:endParaRPr>
          </a:p>
        </p:txBody>
      </p:sp>
      <p:sp>
        <p:nvSpPr>
          <p:cNvPr id="6" name="Прямоугольник 5"/>
          <p:cNvSpPr/>
          <p:nvPr/>
        </p:nvSpPr>
        <p:spPr>
          <a:xfrm>
            <a:off x="2696" y="555526"/>
            <a:ext cx="3923928" cy="1588127"/>
          </a:xfrm>
          <a:prstGeom prst="rect">
            <a:avLst/>
          </a:prstGeom>
        </p:spPr>
        <p:txBody>
          <a:bodyPr wrap="square">
            <a:spAutoFit/>
          </a:bodyPr>
          <a:lstStyle/>
          <a:p>
            <a:pPr algn="just">
              <a:lnSpc>
                <a:spcPct val="90000"/>
              </a:lnSpc>
            </a:pPr>
            <a:r>
              <a:rPr lang="en-US" sz="1200" dirty="0">
                <a:solidFill>
                  <a:srgbClr val="009900"/>
                </a:solidFill>
              </a:rPr>
              <a:t>&lt;</a:t>
            </a:r>
            <a:r>
              <a:rPr lang="en-US" sz="1200" dirty="0" err="1">
                <a:solidFill>
                  <a:srgbClr val="009900"/>
                </a:solidFill>
              </a:rPr>
              <a:t>xsd:complexType</a:t>
            </a:r>
            <a:r>
              <a:rPr lang="en-US" sz="1200" dirty="0">
                <a:solidFill>
                  <a:srgbClr val="009900"/>
                </a:solidFill>
              </a:rPr>
              <a:t> name="</a:t>
            </a:r>
            <a:r>
              <a:rPr lang="en-US" sz="1200" dirty="0" err="1">
                <a:solidFill>
                  <a:srgbClr val="009900"/>
                </a:solidFill>
              </a:rPr>
              <a:t>PurchaseOrderType</a:t>
            </a:r>
            <a:r>
              <a:rPr lang="en-US" sz="1200" dirty="0">
                <a:solidFill>
                  <a:srgbClr val="009900"/>
                </a:solidFill>
              </a:rPr>
              <a:t>"&gt;</a:t>
            </a:r>
          </a:p>
          <a:p>
            <a:pPr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shipTo</a:t>
            </a:r>
            <a:r>
              <a:rPr lang="en-US" sz="1200" dirty="0">
                <a:solidFill>
                  <a:srgbClr val="009900"/>
                </a:solidFill>
              </a:rPr>
              <a:t>"</a:t>
            </a:r>
            <a:r>
              <a:rPr lang="en-US" sz="1200" b="1" dirty="0">
                <a:solidFill>
                  <a:srgbClr val="009900"/>
                </a:solidFill>
              </a:rPr>
              <a:t> type="</a:t>
            </a:r>
            <a:r>
              <a:rPr lang="en-US" sz="1200" b="1" dirty="0" err="1">
                <a:solidFill>
                  <a:srgbClr val="009900"/>
                </a:solidFill>
              </a:rPr>
              <a:t>USAddress</a:t>
            </a:r>
            <a:r>
              <a:rPr lang="en-US" sz="1200" b="1" dirty="0">
                <a:solidFill>
                  <a:srgbClr val="009900"/>
                </a:solidFill>
              </a:rPr>
              <a:t>"</a:t>
            </a:r>
            <a:r>
              <a:rPr lang="en-US" sz="1200" dirty="0">
                <a:solidFill>
                  <a:srgbClr val="009900"/>
                </a:solidFill>
              </a:rPr>
              <a:t>/&gt;</a:t>
            </a:r>
          </a:p>
          <a:p>
            <a:pPr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a:t>
            </a:r>
            <a:r>
              <a:rPr lang="en-US" sz="1200" dirty="0" err="1">
                <a:solidFill>
                  <a:srgbClr val="009900"/>
                </a:solidFill>
              </a:rPr>
              <a:t>billTo</a:t>
            </a:r>
            <a:r>
              <a:rPr lang="en-US" sz="1200" dirty="0">
                <a:solidFill>
                  <a:srgbClr val="009900"/>
                </a:solidFill>
              </a:rPr>
              <a:t>" </a:t>
            </a:r>
            <a:r>
              <a:rPr lang="en-US" sz="1200" b="1" dirty="0">
                <a:solidFill>
                  <a:srgbClr val="009900"/>
                </a:solidFill>
              </a:rPr>
              <a:t>type="</a:t>
            </a:r>
            <a:r>
              <a:rPr lang="en-US" sz="1200" b="1" dirty="0" err="1">
                <a:solidFill>
                  <a:srgbClr val="009900"/>
                </a:solidFill>
              </a:rPr>
              <a:t>USAddress</a:t>
            </a:r>
            <a:r>
              <a:rPr lang="en-US" sz="1200" b="1" dirty="0">
                <a:solidFill>
                  <a:srgbClr val="009900"/>
                </a:solidFill>
              </a:rPr>
              <a:t>"</a:t>
            </a:r>
            <a:r>
              <a:rPr lang="en-US" sz="1200" dirty="0">
                <a:solidFill>
                  <a:srgbClr val="009900"/>
                </a:solidFill>
              </a:rPr>
              <a:t>/&gt;</a:t>
            </a:r>
          </a:p>
          <a:p>
            <a:pPr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ref="comment" </a:t>
            </a:r>
            <a:r>
              <a:rPr lang="en-US" sz="1200" dirty="0" err="1">
                <a:solidFill>
                  <a:srgbClr val="009900"/>
                </a:solidFill>
              </a:rPr>
              <a:t>minOccurs</a:t>
            </a:r>
            <a:r>
              <a:rPr lang="en-US" sz="1200" dirty="0">
                <a:solidFill>
                  <a:srgbClr val="009900"/>
                </a:solidFill>
              </a:rPr>
              <a:t>="0"/&gt;</a:t>
            </a:r>
          </a:p>
          <a:p>
            <a:pPr algn="just">
              <a:lnSpc>
                <a:spcPct val="90000"/>
              </a:lnSpc>
            </a:pPr>
            <a:r>
              <a:rPr lang="en-US" sz="1200" dirty="0">
                <a:solidFill>
                  <a:srgbClr val="009900"/>
                </a:solidFill>
              </a:rPr>
              <a:t>    &lt;</a:t>
            </a:r>
            <a:r>
              <a:rPr lang="en-US" sz="1200" dirty="0" err="1">
                <a:solidFill>
                  <a:srgbClr val="009900"/>
                </a:solidFill>
              </a:rPr>
              <a:t>xsd:element</a:t>
            </a:r>
            <a:r>
              <a:rPr lang="en-US" sz="1200" dirty="0">
                <a:solidFill>
                  <a:srgbClr val="009900"/>
                </a:solidFill>
              </a:rPr>
              <a:t> name="items"  type="Items"/&gt;</a:t>
            </a:r>
          </a:p>
          <a:p>
            <a:pPr algn="just">
              <a:lnSpc>
                <a:spcPct val="90000"/>
              </a:lnSpc>
            </a:pPr>
            <a:r>
              <a:rPr lang="en-US" sz="1200" dirty="0">
                <a:solidFill>
                  <a:srgbClr val="009900"/>
                </a:solidFill>
              </a:rPr>
              <a:t>  &lt;/</a:t>
            </a:r>
            <a:r>
              <a:rPr lang="en-US" sz="1200" dirty="0" err="1">
                <a:solidFill>
                  <a:srgbClr val="009900"/>
                </a:solidFill>
              </a:rPr>
              <a:t>xsd:sequence</a:t>
            </a:r>
            <a:r>
              <a:rPr lang="en-US" sz="1200" dirty="0">
                <a:solidFill>
                  <a:srgbClr val="009900"/>
                </a:solidFill>
              </a:rPr>
              <a:t>&gt;</a:t>
            </a:r>
          </a:p>
          <a:p>
            <a:pPr algn="just">
              <a:lnSpc>
                <a:spcPct val="90000"/>
              </a:lnSpc>
            </a:pPr>
            <a:r>
              <a:rPr lang="en-US" sz="1200" dirty="0">
                <a:solidFill>
                  <a:srgbClr val="009900"/>
                </a:solidFill>
              </a:rPr>
              <a:t>  &lt;</a:t>
            </a:r>
            <a:r>
              <a:rPr lang="en-US" sz="1200" dirty="0" err="1">
                <a:solidFill>
                  <a:srgbClr val="009900"/>
                </a:solidFill>
              </a:rPr>
              <a:t>xsd:attribute</a:t>
            </a:r>
            <a:r>
              <a:rPr lang="en-US" sz="1200" dirty="0">
                <a:solidFill>
                  <a:srgbClr val="009900"/>
                </a:solidFill>
              </a:rPr>
              <a:t> name="</a:t>
            </a:r>
            <a:r>
              <a:rPr lang="en-US" sz="1200" dirty="0" err="1">
                <a:solidFill>
                  <a:srgbClr val="009900"/>
                </a:solidFill>
              </a:rPr>
              <a:t>orderDate</a:t>
            </a:r>
            <a:r>
              <a:rPr lang="en-US" sz="1200" dirty="0">
                <a:solidFill>
                  <a:srgbClr val="009900"/>
                </a:solidFill>
              </a:rPr>
              <a:t>" type="</a:t>
            </a:r>
            <a:r>
              <a:rPr lang="en-US" sz="1200" dirty="0" err="1">
                <a:solidFill>
                  <a:srgbClr val="009900"/>
                </a:solidFill>
              </a:rPr>
              <a:t>xsd:date</a:t>
            </a:r>
            <a:r>
              <a:rPr lang="en-US" sz="1200" dirty="0">
                <a:solidFill>
                  <a:srgbClr val="009900"/>
                </a:solidFill>
              </a:rPr>
              <a:t>"/&gt;</a:t>
            </a:r>
          </a:p>
          <a:p>
            <a:pPr algn="just">
              <a:lnSpc>
                <a:spcPct val="90000"/>
              </a:lnSpc>
            </a:pPr>
            <a:r>
              <a:rPr lang="en-US" sz="1200" dirty="0">
                <a:solidFill>
                  <a:srgbClr val="009900"/>
                </a:solidFill>
              </a:rPr>
              <a:t>&lt;/</a:t>
            </a:r>
            <a:r>
              <a:rPr lang="en-US" sz="1200" dirty="0" err="1">
                <a:solidFill>
                  <a:srgbClr val="009900"/>
                </a:solidFill>
              </a:rPr>
              <a:t>xsd:complexType</a:t>
            </a:r>
            <a:r>
              <a:rPr lang="en-US" sz="1200" dirty="0">
                <a:solidFill>
                  <a:srgbClr val="009900"/>
                </a:solidFill>
              </a:rPr>
              <a:t>&gt;</a:t>
            </a:r>
            <a:endParaRPr lang="ru-RU" sz="1200" dirty="0">
              <a:solidFill>
                <a:srgbClr val="009900"/>
              </a:solidFill>
            </a:endParaRPr>
          </a:p>
        </p:txBody>
      </p:sp>
      <p:sp>
        <p:nvSpPr>
          <p:cNvPr id="7" name="Прямоугольник 6"/>
          <p:cNvSpPr/>
          <p:nvPr/>
        </p:nvSpPr>
        <p:spPr>
          <a:xfrm>
            <a:off x="2696" y="2143653"/>
            <a:ext cx="9141304" cy="2252924"/>
          </a:xfrm>
          <a:prstGeom prst="rect">
            <a:avLst/>
          </a:prstGeom>
        </p:spPr>
        <p:txBody>
          <a:bodyPr wrap="square">
            <a:spAutoFit/>
          </a:bodyPr>
          <a:lstStyle/>
          <a:p>
            <a:pPr lvl="0" algn="just">
              <a:lnSpc>
                <a:spcPct val="90000"/>
              </a:lnSpc>
            </a:pPr>
            <a:r>
              <a:rPr lang="ru-RU" sz="1200" dirty="0">
                <a:solidFill>
                  <a:srgbClr val="000099"/>
                </a:solidFill>
              </a:rPr>
              <a:t>Определение </a:t>
            </a:r>
            <a:r>
              <a:rPr lang="ru-RU" sz="1200" dirty="0" err="1">
                <a:solidFill>
                  <a:srgbClr val="000099"/>
                </a:solidFill>
              </a:rPr>
              <a:t>PurchaseOrderType</a:t>
            </a:r>
            <a:r>
              <a:rPr lang="ru-RU" sz="1200" dirty="0">
                <a:solidFill>
                  <a:srgbClr val="000099"/>
                </a:solidFill>
              </a:rPr>
              <a:t> содержит объявление атрибута </a:t>
            </a:r>
            <a:r>
              <a:rPr lang="ru-RU" sz="1200" dirty="0" err="1">
                <a:solidFill>
                  <a:srgbClr val="000099"/>
                </a:solidFill>
              </a:rPr>
              <a:t>orderDate</a:t>
            </a:r>
            <a:r>
              <a:rPr lang="ru-RU" sz="1200" dirty="0">
                <a:solidFill>
                  <a:srgbClr val="000099"/>
                </a:solidFill>
              </a:rPr>
              <a:t>, который, подобно объявлению атрибута </a:t>
            </a:r>
            <a:r>
              <a:rPr lang="ru-RU" sz="1200" dirty="0" err="1">
                <a:solidFill>
                  <a:srgbClr val="000099"/>
                </a:solidFill>
              </a:rPr>
              <a:t>country</a:t>
            </a:r>
            <a:r>
              <a:rPr lang="ru-RU" sz="1200" dirty="0">
                <a:solidFill>
                  <a:srgbClr val="000099"/>
                </a:solidFill>
              </a:rPr>
              <a:t>, задается с помощью простого типа. </a:t>
            </a:r>
            <a:r>
              <a:rPr lang="ru-RU" sz="1200" u="sng" dirty="0">
                <a:solidFill>
                  <a:srgbClr val="000099"/>
                </a:solidFill>
              </a:rPr>
              <a:t>Фактически, все объявления атрибутов должны выполняться с помощью простых типов, потому что, в отличие от элементов, атрибуты не могут содержать другие элементы или другие атрибуты</a:t>
            </a:r>
            <a:r>
              <a:rPr lang="ru-RU" sz="1200" dirty="0" smtClean="0">
                <a:solidFill>
                  <a:srgbClr val="000099"/>
                </a:solidFill>
              </a:rPr>
              <a:t>.</a:t>
            </a:r>
            <a:endParaRPr lang="en-US" sz="1200" dirty="0" smtClean="0">
              <a:solidFill>
                <a:srgbClr val="000099"/>
              </a:solidFill>
            </a:endParaRPr>
          </a:p>
          <a:p>
            <a:pPr lvl="0" algn="just">
              <a:lnSpc>
                <a:spcPct val="90000"/>
              </a:lnSpc>
            </a:pPr>
            <a:endParaRPr lang="ru-RU" sz="1200" dirty="0">
              <a:solidFill>
                <a:srgbClr val="000099"/>
              </a:solidFill>
            </a:endParaRPr>
          </a:p>
          <a:p>
            <a:pPr lvl="0" algn="just">
              <a:lnSpc>
                <a:spcPct val="90000"/>
              </a:lnSpc>
            </a:pPr>
            <a:r>
              <a:rPr lang="ru-RU" sz="1200" dirty="0">
                <a:solidFill>
                  <a:srgbClr val="000099"/>
                </a:solidFill>
              </a:rPr>
              <a:t>Объявления элементов, которые мы ранее описывали, представляют собой имя, связанное с заданным нами типом элемента. Иногда предпочтительно использовать ссылку на существующий тип элемента, а не объявлять новый, например</a:t>
            </a:r>
            <a:r>
              <a:rPr lang="ru-RU" sz="1200" dirty="0" smtClean="0">
                <a:solidFill>
                  <a:srgbClr val="000099"/>
                </a:solidFill>
              </a:rPr>
              <a:t>:</a:t>
            </a:r>
          </a:p>
          <a:p>
            <a:pPr lvl="0" algn="just">
              <a:lnSpc>
                <a:spcPct val="90000"/>
              </a:lnSpc>
            </a:pPr>
            <a:endParaRPr lang="ru-RU" sz="1200" dirty="0" smtClean="0">
              <a:solidFill>
                <a:srgbClr val="000099"/>
              </a:solidFill>
            </a:endParaRPr>
          </a:p>
          <a:p>
            <a:pPr lvl="0" algn="just">
              <a:lnSpc>
                <a:spcPct val="90000"/>
              </a:lnSpc>
            </a:pPr>
            <a:r>
              <a:rPr lang="fr-FR" sz="1200" dirty="0">
                <a:solidFill>
                  <a:srgbClr val="009900"/>
                </a:solidFill>
              </a:rPr>
              <a:t>&lt;xsd:element ref="comment" minOccurs="0"/&gt;</a:t>
            </a:r>
            <a:endParaRPr lang="ru-RU" sz="1200" dirty="0">
              <a:solidFill>
                <a:srgbClr val="009900"/>
              </a:solidFill>
            </a:endParaRPr>
          </a:p>
          <a:p>
            <a:pPr lvl="0" algn="just">
              <a:lnSpc>
                <a:spcPct val="90000"/>
              </a:lnSpc>
            </a:pPr>
            <a:endParaRPr lang="ru-RU" sz="1200" dirty="0">
              <a:solidFill>
                <a:srgbClr val="000099"/>
              </a:solidFill>
            </a:endParaRPr>
          </a:p>
          <a:p>
            <a:pPr lvl="0" algn="just">
              <a:lnSpc>
                <a:spcPct val="90000"/>
              </a:lnSpc>
            </a:pPr>
            <a:r>
              <a:rPr lang="ru-RU" sz="1200" dirty="0">
                <a:solidFill>
                  <a:srgbClr val="000099"/>
                </a:solidFill>
              </a:rPr>
              <a:t>В этом объявлении приводится ссылка на существующий элемент </a:t>
            </a:r>
            <a:r>
              <a:rPr lang="ru-RU" sz="1200" dirty="0" err="1">
                <a:solidFill>
                  <a:srgbClr val="000099"/>
                </a:solidFill>
              </a:rPr>
              <a:t>comment</a:t>
            </a:r>
            <a:r>
              <a:rPr lang="ru-RU" sz="1200" dirty="0">
                <a:solidFill>
                  <a:srgbClr val="000099"/>
                </a:solidFill>
              </a:rPr>
              <a:t>, который объявлен где-то в другом месте схемы заказа на закупку. Значение атрибута </a:t>
            </a:r>
            <a:r>
              <a:rPr lang="ru-RU" sz="1200" dirty="0" err="1">
                <a:solidFill>
                  <a:srgbClr val="000099"/>
                </a:solidFill>
              </a:rPr>
              <a:t>ref</a:t>
            </a:r>
            <a:r>
              <a:rPr lang="ru-RU" sz="1200" dirty="0">
                <a:solidFill>
                  <a:srgbClr val="000099"/>
                </a:solidFill>
              </a:rPr>
              <a:t> должно рассматриваться, как </a:t>
            </a:r>
            <a:r>
              <a:rPr lang="ru-RU" sz="1200" dirty="0" smtClean="0">
                <a:solidFill>
                  <a:srgbClr val="000099"/>
                </a:solidFill>
              </a:rPr>
              <a:t>ссыл</a:t>
            </a:r>
            <a:r>
              <a:rPr lang="ru-RU" sz="1200" dirty="0" smtClean="0">
                <a:solidFill>
                  <a:srgbClr val="000099"/>
                </a:solidFill>
              </a:rPr>
              <a:t>ка</a:t>
            </a:r>
            <a:r>
              <a:rPr lang="ru-RU" sz="1200" dirty="0" smtClean="0">
                <a:solidFill>
                  <a:srgbClr val="000099"/>
                </a:solidFill>
              </a:rPr>
              <a:t> </a:t>
            </a:r>
            <a:r>
              <a:rPr lang="ru-RU" sz="1200" dirty="0">
                <a:solidFill>
                  <a:srgbClr val="000099"/>
                </a:solidFill>
              </a:rPr>
              <a:t>на глобальный элемент, который был объявлен в элементе </a:t>
            </a:r>
            <a:r>
              <a:rPr lang="ru-RU" sz="1200" dirty="0" err="1">
                <a:solidFill>
                  <a:srgbClr val="000099"/>
                </a:solidFill>
              </a:rPr>
              <a:t>schema</a:t>
            </a:r>
            <a:r>
              <a:rPr lang="ru-RU" sz="1200" dirty="0">
                <a:solidFill>
                  <a:srgbClr val="000099"/>
                </a:solidFill>
              </a:rPr>
              <a:t>, а не как часть определения комплексного типа. Вследствие этого элемент </a:t>
            </a:r>
            <a:r>
              <a:rPr lang="ru-RU" sz="1200" dirty="0" err="1">
                <a:solidFill>
                  <a:srgbClr val="000099"/>
                </a:solidFill>
              </a:rPr>
              <a:t>comment</a:t>
            </a:r>
            <a:r>
              <a:rPr lang="ru-RU" sz="1200" dirty="0">
                <a:solidFill>
                  <a:srgbClr val="000099"/>
                </a:solidFill>
              </a:rPr>
              <a:t> может появиться в документе внутри элемента </a:t>
            </a:r>
            <a:r>
              <a:rPr lang="ru-RU" sz="1200" dirty="0" err="1">
                <a:solidFill>
                  <a:srgbClr val="000099"/>
                </a:solidFill>
              </a:rPr>
              <a:t>PurchaseOrderType</a:t>
            </a:r>
            <a:r>
              <a:rPr lang="ru-RU" sz="1200" dirty="0">
                <a:solidFill>
                  <a:srgbClr val="000099"/>
                </a:solidFill>
              </a:rPr>
              <a:t>, причем его содержание должно быть совместимо с типом </a:t>
            </a:r>
            <a:r>
              <a:rPr lang="ru-RU" sz="1200" dirty="0" err="1">
                <a:solidFill>
                  <a:srgbClr val="000099"/>
                </a:solidFill>
              </a:rPr>
              <a:t>string</a:t>
            </a:r>
            <a:r>
              <a:rPr lang="ru-RU" sz="1200" dirty="0">
                <a:solidFill>
                  <a:srgbClr val="000099"/>
                </a:solidFill>
              </a:rPr>
              <a:t>.</a:t>
            </a:r>
          </a:p>
        </p:txBody>
      </p:sp>
    </p:spTree>
    <p:extLst>
      <p:ext uri="{BB962C8B-B14F-4D97-AF65-F5344CB8AC3E}">
        <p14:creationId xmlns:p14="http://schemas.microsoft.com/office/powerpoint/2010/main" val="1792505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ea typeface="+mn-ea"/>
                <a:cs typeface="+mn-cs"/>
              </a:rPr>
              <a:t>Ограничение вхождений</a:t>
            </a:r>
            <a:endParaRPr lang="en-US" sz="1800" b="1" dirty="0">
              <a:solidFill>
                <a:srgbClr val="000099"/>
              </a:solidFill>
              <a:latin typeface="Arial" charset="0"/>
              <a:ea typeface="+mn-ea"/>
              <a:cs typeface="+mn-cs"/>
            </a:endParaRPr>
          </a:p>
        </p:txBody>
      </p:sp>
      <p:sp>
        <p:nvSpPr>
          <p:cNvPr id="7" name="Прямоугольник 6"/>
          <p:cNvSpPr/>
          <p:nvPr/>
        </p:nvSpPr>
        <p:spPr>
          <a:xfrm>
            <a:off x="2696" y="461651"/>
            <a:ext cx="9141304" cy="3748719"/>
          </a:xfrm>
          <a:prstGeom prst="rect">
            <a:avLst/>
          </a:prstGeom>
        </p:spPr>
        <p:txBody>
          <a:bodyPr wrap="square">
            <a:spAutoFit/>
          </a:bodyPr>
          <a:lstStyle/>
          <a:p>
            <a:pPr lvl="0" algn="just">
              <a:lnSpc>
                <a:spcPct val="90000"/>
              </a:lnSpc>
            </a:pPr>
            <a:r>
              <a:rPr lang="ru-RU" sz="1200" dirty="0">
                <a:solidFill>
                  <a:srgbClr val="000099"/>
                </a:solidFill>
              </a:rPr>
              <a:t>Значение параметра </a:t>
            </a:r>
            <a:r>
              <a:rPr lang="ru-RU" sz="1200" b="1" dirty="0" err="1">
                <a:solidFill>
                  <a:srgbClr val="C00000"/>
                </a:solidFill>
              </a:rPr>
              <a:t>minOccurs</a:t>
            </a:r>
            <a:r>
              <a:rPr lang="ru-RU" sz="1200" dirty="0">
                <a:solidFill>
                  <a:srgbClr val="C00000"/>
                </a:solidFill>
              </a:rPr>
              <a:t> </a:t>
            </a:r>
            <a:r>
              <a:rPr lang="ru-RU" sz="1200" dirty="0">
                <a:solidFill>
                  <a:srgbClr val="000099"/>
                </a:solidFill>
              </a:rPr>
              <a:t>равное 0 у элемента </a:t>
            </a:r>
            <a:r>
              <a:rPr lang="ru-RU" sz="1200" dirty="0" err="1">
                <a:solidFill>
                  <a:srgbClr val="000099"/>
                </a:solidFill>
              </a:rPr>
              <a:t>comment</a:t>
            </a:r>
            <a:r>
              <a:rPr lang="ru-RU" sz="1200" dirty="0">
                <a:solidFill>
                  <a:srgbClr val="000099"/>
                </a:solidFill>
              </a:rPr>
              <a:t> говорит о том, что он не обязательно будет присутствовать в составе элемента </a:t>
            </a:r>
            <a:r>
              <a:rPr lang="ru-RU" sz="1200" dirty="0" err="1">
                <a:solidFill>
                  <a:srgbClr val="000099"/>
                </a:solidFill>
              </a:rPr>
              <a:t>PurchaseOrderType</a:t>
            </a:r>
            <a:r>
              <a:rPr lang="ru-RU" sz="1200" dirty="0">
                <a:solidFill>
                  <a:srgbClr val="000099"/>
                </a:solidFill>
              </a:rPr>
              <a:t>. Вообще, элемент </a:t>
            </a:r>
            <a:r>
              <a:rPr lang="ru-RU" sz="1200" u="sng" dirty="0">
                <a:solidFill>
                  <a:srgbClr val="000099"/>
                </a:solidFill>
              </a:rPr>
              <a:t>является обязательным, если значение </a:t>
            </a:r>
            <a:r>
              <a:rPr lang="ru-RU" sz="1200" u="sng" dirty="0" err="1">
                <a:solidFill>
                  <a:srgbClr val="000099"/>
                </a:solidFill>
              </a:rPr>
              <a:t>minOccurs</a:t>
            </a:r>
            <a:r>
              <a:rPr lang="ru-RU" sz="1200" u="sng" dirty="0">
                <a:solidFill>
                  <a:srgbClr val="000099"/>
                </a:solidFill>
              </a:rPr>
              <a:t> больше или равно 1</a:t>
            </a:r>
            <a:r>
              <a:rPr lang="ru-RU" sz="1200" dirty="0">
                <a:solidFill>
                  <a:srgbClr val="000099"/>
                </a:solidFill>
              </a:rPr>
              <a:t>. Максимальное число появлений элемента определяется значением, задаваемым параметром </a:t>
            </a:r>
            <a:r>
              <a:rPr lang="ru-RU" sz="1200" b="1" dirty="0" err="1">
                <a:solidFill>
                  <a:srgbClr val="C00000"/>
                </a:solidFill>
              </a:rPr>
              <a:t>maxOccurs</a:t>
            </a:r>
            <a:r>
              <a:rPr lang="ru-RU" sz="1200" dirty="0">
                <a:solidFill>
                  <a:srgbClr val="000099"/>
                </a:solidFill>
              </a:rPr>
              <a:t>. Это значение может быть положительным целым числом типа 41, или термом </a:t>
            </a:r>
            <a:r>
              <a:rPr lang="ru-RU" sz="1200" dirty="0" err="1">
                <a:solidFill>
                  <a:srgbClr val="009900"/>
                </a:solidFill>
              </a:rPr>
              <a:t>unbounded</a:t>
            </a:r>
            <a:r>
              <a:rPr lang="ru-RU" sz="1200" dirty="0">
                <a:solidFill>
                  <a:srgbClr val="000099"/>
                </a:solidFill>
              </a:rPr>
              <a:t>, что означает отсутствие ограничения максимального числа появлений. Значение по умолчанию для </a:t>
            </a:r>
            <a:r>
              <a:rPr lang="ru-RU" sz="1200" b="1" dirty="0" err="1">
                <a:solidFill>
                  <a:srgbClr val="C00000"/>
                </a:solidFill>
              </a:rPr>
              <a:t>minOccurs</a:t>
            </a:r>
            <a:r>
              <a:rPr lang="ru-RU" sz="1200" dirty="0">
                <a:solidFill>
                  <a:srgbClr val="C00000"/>
                </a:solidFill>
              </a:rPr>
              <a:t> </a:t>
            </a:r>
            <a:r>
              <a:rPr lang="ru-RU" sz="1200" dirty="0">
                <a:solidFill>
                  <a:srgbClr val="000099"/>
                </a:solidFill>
              </a:rPr>
              <a:t>и для </a:t>
            </a:r>
            <a:r>
              <a:rPr lang="ru-RU" sz="1200" b="1" dirty="0" err="1">
                <a:solidFill>
                  <a:srgbClr val="C00000"/>
                </a:solidFill>
              </a:rPr>
              <a:t>maxOccurs</a:t>
            </a:r>
            <a:r>
              <a:rPr lang="ru-RU" sz="1200" dirty="0">
                <a:solidFill>
                  <a:srgbClr val="C00000"/>
                </a:solidFill>
              </a:rPr>
              <a:t> </a:t>
            </a:r>
            <a:r>
              <a:rPr lang="ru-RU" sz="1200" u="sng" dirty="0">
                <a:solidFill>
                  <a:srgbClr val="000099"/>
                </a:solidFill>
              </a:rPr>
              <a:t>равно</a:t>
            </a:r>
            <a:r>
              <a:rPr lang="ru-RU" sz="1200" dirty="0">
                <a:solidFill>
                  <a:srgbClr val="000099"/>
                </a:solidFill>
              </a:rPr>
              <a:t> </a:t>
            </a:r>
            <a:r>
              <a:rPr lang="ru-RU" sz="1200" b="1" dirty="0">
                <a:solidFill>
                  <a:srgbClr val="C00000"/>
                </a:solidFill>
              </a:rPr>
              <a:t>1</a:t>
            </a:r>
            <a:r>
              <a:rPr lang="ru-RU" sz="1200" dirty="0">
                <a:solidFill>
                  <a:srgbClr val="000099"/>
                </a:solidFill>
              </a:rPr>
              <a:t>. Таким образом, когда элемент типа </a:t>
            </a:r>
            <a:r>
              <a:rPr lang="ru-RU" sz="1200" dirty="0" err="1">
                <a:solidFill>
                  <a:srgbClr val="000099"/>
                </a:solidFill>
              </a:rPr>
              <a:t>comment</a:t>
            </a:r>
            <a:r>
              <a:rPr lang="ru-RU" sz="1200" dirty="0">
                <a:solidFill>
                  <a:srgbClr val="000099"/>
                </a:solidFill>
              </a:rPr>
              <a:t> объявлен без </a:t>
            </a:r>
            <a:r>
              <a:rPr lang="ru-RU" sz="1200" dirty="0" err="1">
                <a:solidFill>
                  <a:srgbClr val="000099"/>
                </a:solidFill>
              </a:rPr>
              <a:t>maxOccurs</a:t>
            </a:r>
            <a:r>
              <a:rPr lang="ru-RU" sz="1200" dirty="0">
                <a:solidFill>
                  <a:srgbClr val="000099"/>
                </a:solidFill>
              </a:rPr>
              <a:t> , то это означает, что элемент может появиться не более одного раза. Если Вы определяете значение только для </a:t>
            </a:r>
            <a:r>
              <a:rPr lang="ru-RU" sz="1200" dirty="0" err="1">
                <a:solidFill>
                  <a:srgbClr val="000099"/>
                </a:solidFill>
              </a:rPr>
              <a:t>minOccurs</a:t>
            </a:r>
            <a:r>
              <a:rPr lang="ru-RU" sz="1200" dirty="0">
                <a:solidFill>
                  <a:srgbClr val="000099"/>
                </a:solidFill>
              </a:rPr>
              <a:t>, то убедитесь что это значение меньше или равно значению по умолчанию </a:t>
            </a:r>
            <a:r>
              <a:rPr lang="ru-RU" sz="1200" dirty="0" err="1">
                <a:solidFill>
                  <a:srgbClr val="000099"/>
                </a:solidFill>
              </a:rPr>
              <a:t>maxOccurs</a:t>
            </a:r>
            <a:r>
              <a:rPr lang="ru-RU" sz="1200" dirty="0">
                <a:solidFill>
                  <a:srgbClr val="000099"/>
                </a:solidFill>
              </a:rPr>
              <a:t>. То есть это значение должно быть 0 или 1. Точно так же, если Вы определяете значение только для </a:t>
            </a:r>
            <a:r>
              <a:rPr lang="ru-RU" sz="1200" dirty="0" err="1">
                <a:solidFill>
                  <a:srgbClr val="000099"/>
                </a:solidFill>
              </a:rPr>
              <a:t>maxOccurs</a:t>
            </a:r>
            <a:r>
              <a:rPr lang="ru-RU" sz="1200" dirty="0">
                <a:solidFill>
                  <a:srgbClr val="000099"/>
                </a:solidFill>
              </a:rPr>
              <a:t>, то это значение должно быть больше или равно значению по умолчанию </a:t>
            </a:r>
            <a:r>
              <a:rPr lang="ru-RU" sz="1200" dirty="0" err="1">
                <a:solidFill>
                  <a:srgbClr val="000099"/>
                </a:solidFill>
              </a:rPr>
              <a:t>minOccurs</a:t>
            </a:r>
            <a:r>
              <a:rPr lang="ru-RU" sz="1200" dirty="0">
                <a:solidFill>
                  <a:srgbClr val="000099"/>
                </a:solidFill>
              </a:rPr>
              <a:t>, то есть 1 или больше. Если оба значения опущены, элемент должен появиться в документе точно один раз</a:t>
            </a:r>
            <a:r>
              <a:rPr lang="ru-RU" sz="1200" dirty="0" smtClean="0">
                <a:solidFill>
                  <a:srgbClr val="000099"/>
                </a:solidFill>
              </a:rPr>
              <a:t>.</a:t>
            </a:r>
          </a:p>
          <a:p>
            <a:pPr lvl="0" algn="just">
              <a:lnSpc>
                <a:spcPct val="90000"/>
              </a:lnSpc>
            </a:pPr>
            <a:endParaRPr lang="ru-RU" sz="1200" dirty="0">
              <a:solidFill>
                <a:srgbClr val="000099"/>
              </a:solidFill>
            </a:endParaRPr>
          </a:p>
          <a:p>
            <a:pPr lvl="0" algn="just">
              <a:lnSpc>
                <a:spcPct val="90000"/>
              </a:lnSpc>
            </a:pPr>
            <a:r>
              <a:rPr lang="ru-RU" sz="1200" b="1" dirty="0">
                <a:solidFill>
                  <a:srgbClr val="000099"/>
                </a:solidFill>
              </a:rPr>
              <a:t>Атрибуты</a:t>
            </a:r>
            <a:r>
              <a:rPr lang="ru-RU" sz="1200" dirty="0">
                <a:solidFill>
                  <a:srgbClr val="000099"/>
                </a:solidFill>
              </a:rPr>
              <a:t>, в отличие от элементов, могут появиться только однажды или ни разу. Поэтому и синтаксис для определения появления атрибутов отличается от синтаксиса для определения числа появлений элементов. В частности атрибуты могут быть объявлены с параметром </a:t>
            </a:r>
            <a:r>
              <a:rPr lang="ru-RU" sz="1200" b="1" dirty="0" err="1">
                <a:solidFill>
                  <a:srgbClr val="C00000"/>
                </a:solidFill>
              </a:rPr>
              <a:t>use</a:t>
            </a:r>
            <a:r>
              <a:rPr lang="ru-RU" sz="1200" dirty="0">
                <a:solidFill>
                  <a:srgbClr val="000099"/>
                </a:solidFill>
              </a:rPr>
              <a:t>. В зависимости от значения этого параметра атрибут обязателен (</a:t>
            </a:r>
            <a:r>
              <a:rPr lang="ru-RU" sz="1200" dirty="0" err="1">
                <a:solidFill>
                  <a:srgbClr val="009900"/>
                </a:solidFill>
              </a:rPr>
              <a:t>use</a:t>
            </a:r>
            <a:r>
              <a:rPr lang="ru-RU" sz="1200" dirty="0">
                <a:solidFill>
                  <a:srgbClr val="009900"/>
                </a:solidFill>
              </a:rPr>
              <a:t>="</a:t>
            </a:r>
            <a:r>
              <a:rPr lang="ru-RU" sz="1200" dirty="0" err="1">
                <a:solidFill>
                  <a:srgbClr val="009900"/>
                </a:solidFill>
              </a:rPr>
              <a:t>required</a:t>
            </a:r>
            <a:r>
              <a:rPr lang="ru-RU" sz="1200" dirty="0">
                <a:solidFill>
                  <a:srgbClr val="009900"/>
                </a:solidFill>
              </a:rPr>
              <a:t>"</a:t>
            </a:r>
            <a:r>
              <a:rPr lang="ru-RU" sz="1200" dirty="0">
                <a:solidFill>
                  <a:srgbClr val="000099"/>
                </a:solidFill>
              </a:rPr>
              <a:t>), необязателен (</a:t>
            </a:r>
            <a:r>
              <a:rPr lang="ru-RU" sz="1200" dirty="0" err="1">
                <a:solidFill>
                  <a:srgbClr val="009900"/>
                </a:solidFill>
              </a:rPr>
              <a:t>use</a:t>
            </a:r>
            <a:r>
              <a:rPr lang="ru-RU" sz="1200" dirty="0">
                <a:solidFill>
                  <a:srgbClr val="009900"/>
                </a:solidFill>
              </a:rPr>
              <a:t>="</a:t>
            </a:r>
            <a:r>
              <a:rPr lang="ru-RU" sz="1200" dirty="0" err="1">
                <a:solidFill>
                  <a:srgbClr val="009900"/>
                </a:solidFill>
              </a:rPr>
              <a:t>optional</a:t>
            </a:r>
            <a:r>
              <a:rPr lang="ru-RU" sz="1200" dirty="0">
                <a:solidFill>
                  <a:srgbClr val="009900"/>
                </a:solidFill>
              </a:rPr>
              <a:t>"</a:t>
            </a:r>
            <a:r>
              <a:rPr lang="ru-RU" sz="1200" dirty="0">
                <a:solidFill>
                  <a:srgbClr val="000099"/>
                </a:solidFill>
              </a:rPr>
              <a:t>), или запрещен (</a:t>
            </a:r>
            <a:r>
              <a:rPr lang="ru-RU" sz="1200" dirty="0" err="1">
                <a:solidFill>
                  <a:srgbClr val="009900"/>
                </a:solidFill>
              </a:rPr>
              <a:t>use</a:t>
            </a:r>
            <a:r>
              <a:rPr lang="ru-RU" sz="1200" dirty="0">
                <a:solidFill>
                  <a:srgbClr val="009900"/>
                </a:solidFill>
              </a:rPr>
              <a:t>="</a:t>
            </a:r>
            <a:r>
              <a:rPr lang="ru-RU" sz="1200" dirty="0" err="1">
                <a:solidFill>
                  <a:srgbClr val="009900"/>
                </a:solidFill>
              </a:rPr>
              <a:t>prohibited</a:t>
            </a:r>
            <a:r>
              <a:rPr lang="ru-RU" sz="1200" dirty="0">
                <a:solidFill>
                  <a:srgbClr val="009900"/>
                </a:solidFill>
              </a:rPr>
              <a:t>"</a:t>
            </a:r>
            <a:r>
              <a:rPr lang="ru-RU" sz="1200" dirty="0">
                <a:solidFill>
                  <a:srgbClr val="000099"/>
                </a:solidFill>
              </a:rPr>
              <a:t>). Например, объявление атрибута </a:t>
            </a:r>
            <a:r>
              <a:rPr lang="ru-RU" sz="1200" dirty="0" err="1">
                <a:solidFill>
                  <a:srgbClr val="000099"/>
                </a:solidFill>
              </a:rPr>
              <a:t>partNum</a:t>
            </a:r>
            <a:r>
              <a:rPr lang="ru-RU" sz="1200" dirty="0">
                <a:solidFill>
                  <a:srgbClr val="000099"/>
                </a:solidFill>
              </a:rPr>
              <a:t> в po.xsd</a:t>
            </a:r>
            <a:r>
              <a:rPr lang="ru-RU" sz="1200" dirty="0" smtClean="0">
                <a:solidFill>
                  <a:srgbClr val="000099"/>
                </a:solidFill>
              </a:rPr>
              <a:t>.</a:t>
            </a:r>
            <a:endParaRPr lang="ru-RU" sz="1200" dirty="0">
              <a:solidFill>
                <a:srgbClr val="000099"/>
              </a:solidFill>
            </a:endParaRPr>
          </a:p>
          <a:p>
            <a:pPr lvl="0" algn="just">
              <a:lnSpc>
                <a:spcPct val="90000"/>
              </a:lnSpc>
            </a:pPr>
            <a:endParaRPr lang="ru-RU" sz="1200" dirty="0" smtClean="0">
              <a:solidFill>
                <a:srgbClr val="000099"/>
              </a:solidFill>
            </a:endParaRPr>
          </a:p>
          <a:p>
            <a:pPr lvl="0" algn="just">
              <a:lnSpc>
                <a:spcPct val="90000"/>
              </a:lnSpc>
            </a:pPr>
            <a:r>
              <a:rPr lang="ru-RU" sz="1200" dirty="0" smtClean="0">
                <a:solidFill>
                  <a:srgbClr val="000099"/>
                </a:solidFill>
              </a:rPr>
              <a:t>Значения </a:t>
            </a:r>
            <a:r>
              <a:rPr lang="ru-RU" sz="1200" dirty="0">
                <a:solidFill>
                  <a:srgbClr val="000099"/>
                </a:solidFill>
              </a:rPr>
              <a:t>по умолчанию и атрибутов и элементов могут быть объявлены с использованием параметра </a:t>
            </a:r>
            <a:r>
              <a:rPr lang="ru-RU" sz="1200" b="1" dirty="0" err="1">
                <a:solidFill>
                  <a:srgbClr val="CC3300"/>
                </a:solidFill>
              </a:rPr>
              <a:t>default</a:t>
            </a:r>
            <a:r>
              <a:rPr lang="ru-RU" sz="1200" dirty="0">
                <a:solidFill>
                  <a:srgbClr val="000099"/>
                </a:solidFill>
              </a:rPr>
              <a:t>, хотя этот параметр в том или ином случае работает по разному. </a:t>
            </a:r>
            <a:r>
              <a:rPr lang="ru-RU" sz="1200" u="sng" dirty="0">
                <a:solidFill>
                  <a:srgbClr val="000099"/>
                </a:solidFill>
              </a:rPr>
              <a:t>Атрибут со значением, определенным по умолчанию, может появляться или не появляться в документе. Если атрибут не появляется в документе, то обработчик схемы обеспечивает, атрибут со значением равным значению </a:t>
            </a:r>
            <a:r>
              <a:rPr lang="ru-RU" sz="1200" u="sng" dirty="0" err="1">
                <a:solidFill>
                  <a:srgbClr val="000099"/>
                </a:solidFill>
              </a:rPr>
              <a:t>default</a:t>
            </a:r>
            <a:r>
              <a:rPr lang="ru-RU" sz="1200" u="sng" dirty="0">
                <a:solidFill>
                  <a:srgbClr val="000099"/>
                </a:solidFill>
              </a:rPr>
              <a:t>.</a:t>
            </a:r>
            <a:r>
              <a:rPr lang="ru-RU" sz="1200" dirty="0">
                <a:solidFill>
                  <a:srgbClr val="000099"/>
                </a:solidFill>
              </a:rPr>
              <a:t> Обратите внимание, что значения по умолчанию для атрибутов имеют смысл, только если сами атрибуты являются необязательными, поэтому будет ошибкой определить значение по умолчанию вместе с параметром </a:t>
            </a:r>
            <a:r>
              <a:rPr lang="ru-RU" sz="1200" dirty="0" err="1">
                <a:solidFill>
                  <a:srgbClr val="000099"/>
                </a:solidFill>
              </a:rPr>
              <a:t>use</a:t>
            </a:r>
            <a:r>
              <a:rPr lang="ru-RU" sz="1200" dirty="0">
                <a:solidFill>
                  <a:srgbClr val="000099"/>
                </a:solidFill>
              </a:rPr>
              <a:t> </a:t>
            </a:r>
            <a:r>
              <a:rPr lang="ru-RU" sz="1200" u="sng" dirty="0">
                <a:solidFill>
                  <a:srgbClr val="000099"/>
                </a:solidFill>
              </a:rPr>
              <a:t>отличным от </a:t>
            </a:r>
            <a:r>
              <a:rPr lang="ru-RU" sz="1200" u="sng" dirty="0" err="1">
                <a:solidFill>
                  <a:srgbClr val="009900"/>
                </a:solidFill>
              </a:rPr>
              <a:t>use</a:t>
            </a:r>
            <a:r>
              <a:rPr lang="ru-RU" sz="1200" u="sng" dirty="0">
                <a:solidFill>
                  <a:srgbClr val="009900"/>
                </a:solidFill>
              </a:rPr>
              <a:t>="</a:t>
            </a:r>
            <a:r>
              <a:rPr lang="ru-RU" sz="1200" u="sng" dirty="0" err="1">
                <a:solidFill>
                  <a:srgbClr val="009900"/>
                </a:solidFill>
              </a:rPr>
              <a:t>optional</a:t>
            </a:r>
            <a:r>
              <a:rPr lang="ru-RU" sz="1200" u="sng" dirty="0" smtClean="0">
                <a:solidFill>
                  <a:srgbClr val="009900"/>
                </a:solidFill>
              </a:rPr>
              <a:t>"</a:t>
            </a:r>
            <a:r>
              <a:rPr lang="ru-RU" sz="1200" u="sng" dirty="0" smtClean="0">
                <a:solidFill>
                  <a:srgbClr val="000099"/>
                </a:solidFill>
              </a:rPr>
              <a:t>.</a:t>
            </a:r>
            <a:endParaRPr lang="ru-RU" sz="1200" u="sng" dirty="0">
              <a:solidFill>
                <a:srgbClr val="000099"/>
              </a:solidFill>
            </a:endParaRPr>
          </a:p>
        </p:txBody>
      </p:sp>
    </p:spTree>
    <p:extLst>
      <p:ext uri="{BB962C8B-B14F-4D97-AF65-F5344CB8AC3E}">
        <p14:creationId xmlns:p14="http://schemas.microsoft.com/office/powerpoint/2010/main" val="158122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lvl="0"/>
            <a:r>
              <a:rPr lang="ru-RU" sz="1800" b="1" dirty="0">
                <a:solidFill>
                  <a:srgbClr val="000099"/>
                </a:solidFill>
                <a:latin typeface="Arial" charset="0"/>
              </a:rPr>
              <a:t>Ограничение вхождений</a:t>
            </a:r>
            <a:endParaRPr lang="en-US" sz="1800" b="1" dirty="0">
              <a:solidFill>
                <a:srgbClr val="000099"/>
              </a:solidFill>
              <a:latin typeface="Arial" charset="0"/>
            </a:endParaRPr>
          </a:p>
        </p:txBody>
      </p:sp>
      <p:sp>
        <p:nvSpPr>
          <p:cNvPr id="7" name="Прямоугольник 6"/>
          <p:cNvSpPr/>
          <p:nvPr/>
        </p:nvSpPr>
        <p:spPr>
          <a:xfrm>
            <a:off x="2696" y="461651"/>
            <a:ext cx="9141304" cy="2419124"/>
          </a:xfrm>
          <a:prstGeom prst="rect">
            <a:avLst/>
          </a:prstGeom>
        </p:spPr>
        <p:txBody>
          <a:bodyPr wrap="square">
            <a:spAutoFit/>
          </a:bodyPr>
          <a:lstStyle/>
          <a:p>
            <a:pPr lvl="0" algn="just">
              <a:lnSpc>
                <a:spcPct val="90000"/>
              </a:lnSpc>
            </a:pPr>
            <a:r>
              <a:rPr lang="ru-RU" sz="1200" dirty="0">
                <a:solidFill>
                  <a:srgbClr val="000099"/>
                </a:solidFill>
              </a:rPr>
              <a:t>Значение по умолчанию для элементов обрабатывается немного по-другому. Если элемент появляется в документе, но не содержит какого либо значения, то в качестве его значения подставляется значение по умолчанию. Однако если элемент не появляется в документе, то обработчик схемы не обеспечивает его значения вообще. В общем, различия между значениями по умолчанию элемента и атрибута в следующем: </a:t>
            </a:r>
            <a:r>
              <a:rPr lang="ru-RU" sz="1200" u="sng" dirty="0">
                <a:solidFill>
                  <a:srgbClr val="000099"/>
                </a:solidFill>
              </a:rPr>
              <a:t>заданное по умолчанию значение атрибута применяется тогда, когда атрибут отсутствует, а заданное по умолчанию значение элемента применяются тогда, когда элемент присутствует в документе, но не имеет значения (пуст</a:t>
            </a:r>
            <a:r>
              <a:rPr lang="ru-RU" sz="1200" u="sng" dirty="0" smtClean="0">
                <a:solidFill>
                  <a:srgbClr val="000099"/>
                </a:solidFill>
              </a:rPr>
              <a:t>).</a:t>
            </a:r>
          </a:p>
          <a:p>
            <a:pPr lvl="0" algn="just">
              <a:lnSpc>
                <a:spcPct val="90000"/>
              </a:lnSpc>
            </a:pPr>
            <a:r>
              <a:rPr lang="ru-RU" sz="1200" dirty="0">
                <a:solidFill>
                  <a:srgbClr val="000099"/>
                </a:solidFill>
              </a:rPr>
              <a:t>Атрибут </a:t>
            </a:r>
            <a:r>
              <a:rPr lang="ru-RU" sz="1200" b="1" dirty="0" err="1">
                <a:solidFill>
                  <a:srgbClr val="009900"/>
                </a:solidFill>
              </a:rPr>
              <a:t>fixed</a:t>
            </a:r>
            <a:r>
              <a:rPr lang="ru-RU" sz="1200" dirty="0">
                <a:solidFill>
                  <a:srgbClr val="009900"/>
                </a:solidFill>
              </a:rPr>
              <a:t> </a:t>
            </a:r>
            <a:r>
              <a:rPr lang="ru-RU" sz="1200" dirty="0">
                <a:solidFill>
                  <a:srgbClr val="000099"/>
                </a:solidFill>
              </a:rPr>
              <a:t>используется в объявлениях и атрибутов и элементов. Он используется, чтобы указать, что атрибут или элемент могут принимать фиксированные значения. Например, в po.xsd объявлен атрибут </a:t>
            </a:r>
            <a:r>
              <a:rPr lang="ru-RU" sz="1200" dirty="0" err="1">
                <a:solidFill>
                  <a:srgbClr val="000099"/>
                </a:solidFill>
              </a:rPr>
              <a:t>country</a:t>
            </a:r>
            <a:r>
              <a:rPr lang="ru-RU" sz="1200" dirty="0">
                <a:solidFill>
                  <a:srgbClr val="000099"/>
                </a:solidFill>
              </a:rPr>
              <a:t>, со значением равным US. Приведенное в примере объявление означает, что атрибут </a:t>
            </a:r>
            <a:r>
              <a:rPr lang="ru-RU" sz="1200" dirty="0" err="1">
                <a:solidFill>
                  <a:srgbClr val="000099"/>
                </a:solidFill>
              </a:rPr>
              <a:t>country</a:t>
            </a:r>
            <a:r>
              <a:rPr lang="ru-RU" sz="1200" dirty="0">
                <a:solidFill>
                  <a:srgbClr val="000099"/>
                </a:solidFill>
              </a:rPr>
              <a:t> является необязательным (</a:t>
            </a:r>
            <a:r>
              <a:rPr lang="ru-RU" sz="1200" u="sng" dirty="0">
                <a:solidFill>
                  <a:srgbClr val="000099"/>
                </a:solidFill>
              </a:rPr>
              <a:t>по умолчанию значение параметра </a:t>
            </a:r>
            <a:r>
              <a:rPr lang="ru-RU" sz="1200" u="sng" dirty="0" err="1">
                <a:solidFill>
                  <a:srgbClr val="000099"/>
                </a:solidFill>
              </a:rPr>
              <a:t>use</a:t>
            </a:r>
            <a:r>
              <a:rPr lang="ru-RU" sz="1200" u="sng" dirty="0">
                <a:solidFill>
                  <a:srgbClr val="000099"/>
                </a:solidFill>
              </a:rPr>
              <a:t> равно </a:t>
            </a:r>
            <a:r>
              <a:rPr lang="ru-RU" sz="1200" u="sng" dirty="0" err="1">
                <a:solidFill>
                  <a:srgbClr val="000099"/>
                </a:solidFill>
              </a:rPr>
              <a:t>optiona</a:t>
            </a:r>
            <a:r>
              <a:rPr lang="ru-RU" sz="1200" dirty="0" err="1">
                <a:solidFill>
                  <a:srgbClr val="000099"/>
                </a:solidFill>
              </a:rPr>
              <a:t>l</a:t>
            </a:r>
            <a:r>
              <a:rPr lang="ru-RU" sz="1200" dirty="0">
                <a:solidFill>
                  <a:srgbClr val="000099"/>
                </a:solidFill>
              </a:rPr>
              <a:t>), хотя, если атрибут появляется в документе, то его значением должно быть US. Если атрибут </a:t>
            </a:r>
            <a:r>
              <a:rPr lang="ru-RU" sz="1200" dirty="0" err="1">
                <a:solidFill>
                  <a:srgbClr val="000099"/>
                </a:solidFill>
              </a:rPr>
              <a:t>country</a:t>
            </a:r>
            <a:r>
              <a:rPr lang="ru-RU" sz="1200" dirty="0">
                <a:solidFill>
                  <a:srgbClr val="000099"/>
                </a:solidFill>
              </a:rPr>
              <a:t>, не появляется в документе, обработчик схемы обеспечит атрибут </a:t>
            </a:r>
            <a:r>
              <a:rPr lang="ru-RU" sz="1200" dirty="0" err="1">
                <a:solidFill>
                  <a:srgbClr val="000099"/>
                </a:solidFill>
              </a:rPr>
              <a:t>country</a:t>
            </a:r>
            <a:r>
              <a:rPr lang="ru-RU" sz="1200" dirty="0">
                <a:solidFill>
                  <a:srgbClr val="000099"/>
                </a:solidFill>
              </a:rPr>
              <a:t> со значением US. Обратите внимание, что понятия фиксированного значения и значения по умолчанию являются взаимоисключающими, поэтому объявление не может одновременно содержать атрибуты </a:t>
            </a:r>
            <a:r>
              <a:rPr lang="ru-RU" sz="1200" dirty="0" err="1">
                <a:solidFill>
                  <a:srgbClr val="000099"/>
                </a:solidFill>
              </a:rPr>
              <a:t>fixed</a:t>
            </a:r>
            <a:r>
              <a:rPr lang="ru-RU" sz="1200" dirty="0">
                <a:solidFill>
                  <a:srgbClr val="000099"/>
                </a:solidFill>
              </a:rPr>
              <a:t> и </a:t>
            </a:r>
            <a:r>
              <a:rPr lang="ru-RU" sz="1200" dirty="0" err="1">
                <a:solidFill>
                  <a:srgbClr val="000099"/>
                </a:solidFill>
              </a:rPr>
              <a:t>default</a:t>
            </a:r>
            <a:r>
              <a:rPr lang="ru-RU" sz="1200" dirty="0" smtClean="0">
                <a:solidFill>
                  <a:srgbClr val="000099"/>
                </a:solidFill>
              </a:rPr>
              <a:t>.</a:t>
            </a:r>
          </a:p>
          <a:p>
            <a:pPr lvl="0" algn="just">
              <a:lnSpc>
                <a:spcPct val="90000"/>
              </a:lnSpc>
            </a:pPr>
            <a:endParaRPr lang="ru-RU" sz="1200" dirty="0">
              <a:solidFill>
                <a:srgbClr val="000099"/>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551695689"/>
              </p:ext>
            </p:extLst>
          </p:nvPr>
        </p:nvGraphicFramePr>
        <p:xfrm>
          <a:off x="35496" y="2715766"/>
          <a:ext cx="9001000" cy="1747520"/>
        </p:xfrm>
        <a:graphic>
          <a:graphicData uri="http://schemas.openxmlformats.org/drawingml/2006/table">
            <a:tbl>
              <a:tblPr firstRow="1" bandRow="1">
                <a:tableStyleId>{5C22544A-7EE6-4342-B048-85BDC9FD1C3A}</a:tableStyleId>
              </a:tblPr>
              <a:tblGrid>
                <a:gridCol w="1728192"/>
                <a:gridCol w="936104"/>
                <a:gridCol w="6336704"/>
              </a:tblGrid>
              <a:tr h="370840">
                <a:tc>
                  <a:txBody>
                    <a:bodyPr/>
                    <a:lstStyle/>
                    <a:p>
                      <a:r>
                        <a:rPr lang="ru-RU" sz="1000" dirty="0" smtClean="0">
                          <a:solidFill>
                            <a:srgbClr val="7030A0"/>
                          </a:solidFill>
                        </a:rPr>
                        <a:t>Элементы</a:t>
                      </a:r>
                    </a:p>
                    <a:p>
                      <a:r>
                        <a:rPr lang="ru-RU" sz="1000" dirty="0" smtClean="0">
                          <a:solidFill>
                            <a:srgbClr val="7030A0"/>
                          </a:solidFill>
                        </a:rPr>
                        <a:t>(</a:t>
                      </a:r>
                      <a:r>
                        <a:rPr lang="en-US" sz="1000" dirty="0" err="1" smtClean="0">
                          <a:solidFill>
                            <a:srgbClr val="7030A0"/>
                          </a:solidFill>
                        </a:rPr>
                        <a:t>minOccurs</a:t>
                      </a:r>
                      <a:r>
                        <a:rPr lang="en-US" sz="1000" dirty="0" smtClean="0">
                          <a:solidFill>
                            <a:srgbClr val="7030A0"/>
                          </a:solidFill>
                        </a:rPr>
                        <a:t>, </a:t>
                      </a:r>
                      <a:r>
                        <a:rPr lang="en-US" sz="1000" dirty="0" err="1" smtClean="0">
                          <a:solidFill>
                            <a:srgbClr val="7030A0"/>
                          </a:solidFill>
                        </a:rPr>
                        <a:t>maxOccurs</a:t>
                      </a:r>
                      <a:r>
                        <a:rPr lang="en-US" sz="1000" dirty="0" smtClean="0">
                          <a:solidFill>
                            <a:srgbClr val="7030A0"/>
                          </a:solidFill>
                        </a:rPr>
                        <a:t>) fixed, default</a:t>
                      </a:r>
                      <a:endParaRPr lang="ru-RU" sz="1000" dirty="0">
                        <a:solidFill>
                          <a:srgbClr val="7030A0"/>
                        </a:solidFill>
                      </a:endParaRPr>
                    </a:p>
                  </a:txBody>
                  <a:tcPr/>
                </a:tc>
                <a:tc>
                  <a:txBody>
                    <a:bodyPr/>
                    <a:lstStyle/>
                    <a:p>
                      <a:r>
                        <a:rPr lang="ru-RU" sz="1000" dirty="0" smtClean="0">
                          <a:solidFill>
                            <a:srgbClr val="7030A0"/>
                          </a:solidFill>
                        </a:rPr>
                        <a:t>Атрибуты</a:t>
                      </a:r>
                    </a:p>
                    <a:p>
                      <a:r>
                        <a:rPr lang="en-US" sz="1000" dirty="0" smtClean="0">
                          <a:solidFill>
                            <a:srgbClr val="7030A0"/>
                          </a:solidFill>
                        </a:rPr>
                        <a:t>use, fixed, default</a:t>
                      </a:r>
                      <a:endParaRPr lang="ru-RU" sz="1000" dirty="0">
                        <a:solidFill>
                          <a:srgbClr val="7030A0"/>
                        </a:solidFill>
                      </a:endParaRPr>
                    </a:p>
                  </a:txBody>
                  <a:tcPr/>
                </a:tc>
                <a:tc>
                  <a:txBody>
                    <a:bodyPr/>
                    <a:lstStyle/>
                    <a:p>
                      <a:r>
                        <a:rPr lang="ru-RU" sz="1000" b="1" i="0" kern="1200" dirty="0" smtClean="0">
                          <a:solidFill>
                            <a:srgbClr val="7030A0"/>
                          </a:solidFill>
                          <a:effectLst/>
                          <a:latin typeface="+mn-lt"/>
                          <a:ea typeface="+mn-ea"/>
                          <a:cs typeface="+mn-cs"/>
                        </a:rPr>
                        <a:t>Примечание</a:t>
                      </a:r>
                      <a:endParaRPr lang="ru-RU" sz="1000" dirty="0">
                        <a:solidFill>
                          <a:srgbClr val="7030A0"/>
                        </a:solidFill>
                      </a:endParaRPr>
                    </a:p>
                  </a:txBody>
                  <a:tcPr/>
                </a:tc>
              </a:tr>
              <a:tr h="370840">
                <a:tc>
                  <a:txBody>
                    <a:bodyPr/>
                    <a:lstStyle/>
                    <a:p>
                      <a:pPr algn="ctr"/>
                      <a:r>
                        <a:rPr lang="ru-RU" sz="1000" dirty="0"/>
                        <a:t>(1, 1) -, -</a:t>
                      </a:r>
                    </a:p>
                  </a:txBody>
                  <a:tcPr marL="0" marR="0" marT="0" marB="0" anchor="ctr"/>
                </a:tc>
                <a:tc>
                  <a:txBody>
                    <a:bodyPr/>
                    <a:lstStyle/>
                    <a:p>
                      <a:pPr algn="ctr"/>
                      <a:r>
                        <a:rPr lang="en-US" sz="1000" dirty="0"/>
                        <a:t>required, -, -</a:t>
                      </a:r>
                    </a:p>
                  </a:txBody>
                  <a:tcPr marL="0" marR="0" marT="0" marB="0" anchor="ctr"/>
                </a:tc>
                <a:tc>
                  <a:txBody>
                    <a:bodyPr/>
                    <a:lstStyle/>
                    <a:p>
                      <a:pPr algn="l"/>
                      <a:r>
                        <a:rPr lang="ru-RU" sz="1000" dirty="0"/>
                        <a:t>элемент/атрибут должен появиться однажды, может иметь любое значение</a:t>
                      </a:r>
                    </a:p>
                  </a:txBody>
                  <a:tcPr marL="0" marR="0" marT="0" marB="0" anchor="ctr"/>
                </a:tc>
              </a:tr>
              <a:tr h="370840">
                <a:tc>
                  <a:txBody>
                    <a:bodyPr/>
                    <a:lstStyle/>
                    <a:p>
                      <a:pPr algn="ctr"/>
                      <a:r>
                        <a:rPr lang="ru-RU" sz="1000"/>
                        <a:t>(1, 1) 37, -</a:t>
                      </a:r>
                    </a:p>
                  </a:txBody>
                  <a:tcPr marL="0" marR="0" marT="0" marB="0" anchor="ctr"/>
                </a:tc>
                <a:tc>
                  <a:txBody>
                    <a:bodyPr/>
                    <a:lstStyle/>
                    <a:p>
                      <a:pPr algn="ctr"/>
                      <a:r>
                        <a:rPr lang="en-US" sz="1000"/>
                        <a:t>required, 37, -</a:t>
                      </a:r>
                    </a:p>
                  </a:txBody>
                  <a:tcPr marL="0" marR="0" marT="0" marB="0" anchor="ctr"/>
                </a:tc>
                <a:tc>
                  <a:txBody>
                    <a:bodyPr/>
                    <a:lstStyle/>
                    <a:p>
                      <a:pPr algn="l"/>
                      <a:r>
                        <a:rPr lang="ru-RU" sz="1000" dirty="0"/>
                        <a:t>элемент/атрибут должен появиться однажды, его значение должно быть 37</a:t>
                      </a:r>
                    </a:p>
                  </a:txBody>
                  <a:tcPr marL="0" marR="0" marT="0" marB="0" anchor="ctr"/>
                </a:tc>
              </a:tr>
              <a:tr h="370840">
                <a:tc>
                  <a:txBody>
                    <a:bodyPr/>
                    <a:lstStyle/>
                    <a:p>
                      <a:pPr algn="ctr"/>
                      <a:r>
                        <a:rPr lang="en-US" sz="1000" dirty="0"/>
                        <a:t>(2, unbounded) 37, -</a:t>
                      </a:r>
                    </a:p>
                  </a:txBody>
                  <a:tcPr marL="0" marR="0" marT="0" marB="0" anchor="ctr"/>
                </a:tc>
                <a:tc>
                  <a:txBody>
                    <a:bodyPr/>
                    <a:lstStyle/>
                    <a:p>
                      <a:pPr algn="ctr"/>
                      <a:r>
                        <a:rPr lang="en-US" sz="1000"/>
                        <a:t>n/a</a:t>
                      </a:r>
                    </a:p>
                  </a:txBody>
                  <a:tcPr marL="0" marR="0" marT="0" marB="0" anchor="ctr"/>
                </a:tc>
                <a:tc>
                  <a:txBody>
                    <a:bodyPr/>
                    <a:lstStyle/>
                    <a:p>
                      <a:pPr algn="l"/>
                      <a:r>
                        <a:rPr lang="ru-RU" sz="1000" dirty="0"/>
                        <a:t>элемент должен появиться не менее 2 раз, его значение должно быть 37; </a:t>
                      </a:r>
                      <a:r>
                        <a:rPr lang="ru-RU" sz="1000" dirty="0" err="1"/>
                        <a:t>minOccurs</a:t>
                      </a:r>
                      <a:r>
                        <a:rPr lang="ru-RU" sz="1000" dirty="0"/>
                        <a:t> и </a:t>
                      </a:r>
                      <a:r>
                        <a:rPr lang="ru-RU" sz="1000" dirty="0" err="1"/>
                        <a:t>maxOccurs</a:t>
                      </a:r>
                      <a:r>
                        <a:rPr lang="ru-RU" sz="1000" dirty="0"/>
                        <a:t> могут быть положительными целыми числами. </a:t>
                      </a:r>
                      <a:r>
                        <a:rPr lang="ru-RU" sz="1000" dirty="0" err="1"/>
                        <a:t>maxOccurs</a:t>
                      </a:r>
                      <a:r>
                        <a:rPr lang="ru-RU" sz="1000" dirty="0"/>
                        <a:t> равный </a:t>
                      </a:r>
                      <a:r>
                        <a:rPr lang="ru-RU" sz="1000" dirty="0" err="1"/>
                        <a:t>unbounded</a:t>
                      </a:r>
                      <a:r>
                        <a:rPr lang="ru-RU" sz="1000" dirty="0"/>
                        <a:t> задает неограниченное появление элемента</a:t>
                      </a:r>
                    </a:p>
                  </a:txBody>
                  <a:tcPr marL="0" marR="0" marT="0" marB="0" anchor="ctr"/>
                </a:tc>
              </a:tr>
            </a:tbl>
          </a:graphicData>
        </a:graphic>
      </p:graphicFrame>
    </p:spTree>
    <p:extLst>
      <p:ext uri="{BB962C8B-B14F-4D97-AF65-F5344CB8AC3E}">
        <p14:creationId xmlns:p14="http://schemas.microsoft.com/office/powerpoint/2010/main" val="2614638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15530</TotalTime>
  <Words>5049</Words>
  <Application>Microsoft Office PowerPoint</Application>
  <PresentationFormat>Экран (16:9)</PresentationFormat>
  <Paragraphs>368</Paragraphs>
  <Slides>18</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18</vt:i4>
      </vt:variant>
    </vt:vector>
  </HeadingPairs>
  <TitlesOfParts>
    <vt:vector size="21" baseType="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635</cp:revision>
  <dcterms:created xsi:type="dcterms:W3CDTF">2014-10-05T21:41:36Z</dcterms:created>
  <dcterms:modified xsi:type="dcterms:W3CDTF">2019-10-22T08:57:35Z</dcterms:modified>
</cp:coreProperties>
</file>