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5E231-868F-40BE-90FD-812C82D51A9F}" v="97" dt="2020-06-12T08:02:45.253"/>
    <p1510:client id="{3418231F-C516-4F92-90CE-F7DA9C2BA5BC}" v="775" dt="2020-06-11T08:31:37.680"/>
    <p1510:client id="{82F24C2C-F661-474D-8CB3-49F7C2BE42E9}" v="110" dt="2020-06-11T14:14:41.302"/>
    <p1510:client id="{83D9E8F0-BE90-431A-8F72-43E2013AC44B}" v="1" dt="2020-06-12T07:31:58.083"/>
    <p1510:client id="{B1E8CF48-1A0A-45D7-A048-8408AA55E91D}" v="259" dt="2020-06-11T13:59:43.516"/>
    <p1510:client id="{C7029503-7A45-4529-95E9-768688C37C68}" v="49" dt="2020-06-12T10:16:02.332"/>
    <p1510:client id="{F6B2CDC4-7EC1-4FF6-9DF0-1CA6ECD54F7A}" v="718" dt="2020-06-10T15:52:43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6592A-B44E-45C2-AB42-53C8E600CA7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F7B7EC-2C8C-4CD7-8929-C4CC1AC9EA20}">
      <dgm:prSet/>
      <dgm:spPr/>
      <dgm:t>
        <a:bodyPr/>
        <a:lstStyle/>
        <a:p>
          <a:pPr rtl="0"/>
          <a:r>
            <a:rPr lang="ru-RU" b="1" err="1"/>
            <a:t>Банкома́т</a:t>
          </a:r>
          <a:r>
            <a:rPr lang="ru-RU"/>
            <a:t>  —  </a:t>
          </a:r>
          <a:r>
            <a:rPr lang="ru-RU" err="1"/>
            <a:t>електронний</a:t>
          </a:r>
          <a:r>
            <a:rPr lang="ru-RU"/>
            <a:t> </a:t>
          </a:r>
          <a:r>
            <a:rPr lang="ru-RU" err="1"/>
            <a:t>програмно-технічний</a:t>
          </a:r>
          <a:r>
            <a:rPr lang="ru-RU"/>
            <a:t> комплекс з </a:t>
          </a:r>
          <a:r>
            <a:rPr lang="ru-RU" err="1"/>
            <a:t>вмонтованою</a:t>
          </a:r>
          <a:r>
            <a:rPr lang="ru-RU"/>
            <a:t> </a:t>
          </a:r>
          <a:r>
            <a:rPr lang="ru-RU" err="1"/>
            <a:t>спеціалізованою</a:t>
          </a:r>
          <a:r>
            <a:rPr lang="ru-RU"/>
            <a:t> ЕМО, </a:t>
          </a:r>
          <a:r>
            <a:rPr lang="ru-RU" err="1"/>
            <a:t>призначений</a:t>
          </a:r>
          <a:r>
            <a:rPr lang="ru-RU"/>
            <a:t> для </a:t>
          </a:r>
          <a:r>
            <a:rPr lang="ru-RU" err="1"/>
            <a:t>здійснення</a:t>
          </a:r>
          <a:r>
            <a:rPr lang="ru-RU"/>
            <a:t> </a:t>
          </a:r>
          <a:r>
            <a:rPr lang="ru-RU" err="1"/>
            <a:t>автоматизованих</a:t>
          </a:r>
          <a:r>
            <a:rPr lang="ru-RU"/>
            <a:t> </a:t>
          </a:r>
          <a:r>
            <a:rPr lang="ru-RU" err="1"/>
            <a:t>операцій</a:t>
          </a:r>
          <a:r>
            <a:rPr lang="ru-RU"/>
            <a:t> </a:t>
          </a:r>
          <a:r>
            <a:rPr lang="ru-RU" err="1"/>
            <a:t>видачі</a:t>
          </a:r>
          <a:r>
            <a:rPr lang="ru-RU"/>
            <a:t> </a:t>
          </a:r>
          <a:r>
            <a:rPr lang="ru-RU" err="1"/>
            <a:t>наявних</a:t>
          </a:r>
          <a:r>
            <a:rPr lang="ru-RU"/>
            <a:t> </a:t>
          </a:r>
          <a:r>
            <a:rPr lang="ru-RU" err="1"/>
            <a:t>грошових</a:t>
          </a:r>
          <a:r>
            <a:rPr lang="ru-RU"/>
            <a:t> </a:t>
          </a:r>
          <a:r>
            <a:rPr lang="ru-RU" err="1"/>
            <a:t>коштів</a:t>
          </a:r>
          <a:r>
            <a:rPr lang="ru-RU"/>
            <a:t>, </a:t>
          </a:r>
          <a:r>
            <a:rPr lang="ru-RU" err="1"/>
            <a:t>зокрема</a:t>
          </a:r>
          <a:r>
            <a:rPr lang="ru-RU"/>
            <a:t> з </a:t>
          </a:r>
          <a:r>
            <a:rPr lang="ru-RU" err="1"/>
            <a:t>використанням</a:t>
          </a:r>
          <a:r>
            <a:rPr lang="ru-RU"/>
            <a:t> </a:t>
          </a:r>
          <a:r>
            <a:rPr lang="ru-RU" err="1"/>
            <a:t>платіжних</a:t>
          </a:r>
          <a:r>
            <a:rPr lang="ru-RU"/>
            <a:t> </a:t>
          </a:r>
          <a:r>
            <a:rPr lang="ru-RU" err="1"/>
            <a:t>карток</a:t>
          </a:r>
          <a:r>
            <a:rPr lang="ru-RU"/>
            <a:t>, </a:t>
          </a:r>
          <a:r>
            <a:rPr lang="ru-RU" err="1"/>
            <a:t>передачі</a:t>
          </a:r>
          <a:r>
            <a:rPr lang="ru-RU"/>
            <a:t>  </a:t>
          </a:r>
          <a:r>
            <a:rPr lang="ru-RU" err="1"/>
            <a:t>розпоряджень</a:t>
          </a:r>
          <a:r>
            <a:rPr lang="ru-RU"/>
            <a:t> банку про </a:t>
          </a:r>
          <a:r>
            <a:rPr lang="ru-RU" err="1"/>
            <a:t>перерахування</a:t>
          </a:r>
          <a:r>
            <a:rPr lang="ru-RU"/>
            <a:t> </a:t>
          </a:r>
          <a:r>
            <a:rPr lang="ru-RU" err="1"/>
            <a:t>грошових</a:t>
          </a:r>
          <a:r>
            <a:rPr lang="ru-RU"/>
            <a:t> </a:t>
          </a:r>
          <a:r>
            <a:rPr lang="ru-RU" err="1"/>
            <a:t>коштів</a:t>
          </a:r>
          <a:r>
            <a:rPr lang="ru-RU"/>
            <a:t> з </a:t>
          </a:r>
          <a:r>
            <a:rPr lang="ru-RU" err="1"/>
            <a:t>банківського</a:t>
          </a:r>
          <a:r>
            <a:rPr lang="ru-RU"/>
            <a:t> </a:t>
          </a:r>
          <a:r>
            <a:rPr lang="ru-RU" err="1"/>
            <a:t>рахунку</a:t>
          </a:r>
          <a:r>
            <a:rPr lang="ru-RU"/>
            <a:t> </a:t>
          </a:r>
          <a:r>
            <a:rPr lang="ru-RU" err="1"/>
            <a:t>клієнта</a:t>
          </a:r>
          <a:r>
            <a:rPr lang="ru-RU"/>
            <a:t> </a:t>
          </a:r>
        </a:p>
      </dgm:t>
    </dgm:pt>
    <dgm:pt modelId="{AD6B3302-E5C8-4EB1-85C8-77C9D9771A4D}" type="parTrans" cxnId="{826B5934-6485-49BB-8D27-E9E5F2D1FC56}">
      <dgm:prSet/>
      <dgm:spPr/>
      <dgm:t>
        <a:bodyPr/>
        <a:lstStyle/>
        <a:p>
          <a:endParaRPr lang="en-US"/>
        </a:p>
      </dgm:t>
    </dgm:pt>
    <dgm:pt modelId="{B6C0FB33-3C62-4AB0-9B3F-10BCAA15DB8A}" type="sibTrans" cxnId="{826B5934-6485-49BB-8D27-E9E5F2D1FC56}">
      <dgm:prSet/>
      <dgm:spPr/>
      <dgm:t>
        <a:bodyPr/>
        <a:lstStyle/>
        <a:p>
          <a:endParaRPr lang="en-US"/>
        </a:p>
      </dgm:t>
    </dgm:pt>
    <dgm:pt modelId="{F79CA343-B0B7-454F-B121-D0E95085B0C3}" type="pres">
      <dgm:prSet presAssocID="{5A36592A-B44E-45C2-AB42-53C8E600CA7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1D5892E-95BB-4A63-AC29-D8FF8EBD7C82}" type="pres">
      <dgm:prSet presAssocID="{5A36592A-B44E-45C2-AB42-53C8E600CA72}" presName="dummyMaxCanvas" presStyleCnt="0">
        <dgm:presLayoutVars/>
      </dgm:prSet>
      <dgm:spPr/>
    </dgm:pt>
    <dgm:pt modelId="{B496C1AA-F144-43BC-B81E-D9A6C24217C1}" type="pres">
      <dgm:prSet presAssocID="{5A36592A-B44E-45C2-AB42-53C8E600CA72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26B5934-6485-49BB-8D27-E9E5F2D1FC56}" srcId="{5A36592A-B44E-45C2-AB42-53C8E600CA72}" destId="{6DF7B7EC-2C8C-4CD7-8929-C4CC1AC9EA20}" srcOrd="0" destOrd="0" parTransId="{AD6B3302-E5C8-4EB1-85C8-77C9D9771A4D}" sibTransId="{B6C0FB33-3C62-4AB0-9B3F-10BCAA15DB8A}"/>
    <dgm:cxn modelId="{B3E4AC0B-7F93-4842-8744-91D203F16FBA}" type="presOf" srcId="{5A36592A-B44E-45C2-AB42-53C8E600CA72}" destId="{F79CA343-B0B7-454F-B121-D0E95085B0C3}" srcOrd="0" destOrd="0" presId="urn:microsoft.com/office/officeart/2005/8/layout/vProcess5"/>
    <dgm:cxn modelId="{8F9AEF58-DB10-42D8-BF8E-181C8E91EA6F}" type="presOf" srcId="{6DF7B7EC-2C8C-4CD7-8929-C4CC1AC9EA20}" destId="{B496C1AA-F144-43BC-B81E-D9A6C24217C1}" srcOrd="0" destOrd="0" presId="urn:microsoft.com/office/officeart/2005/8/layout/vProcess5"/>
    <dgm:cxn modelId="{1955D96E-BF84-484C-B273-CE3A07A2F259}" type="presParOf" srcId="{F79CA343-B0B7-454F-B121-D0E95085B0C3}" destId="{61D5892E-95BB-4A63-AC29-D8FF8EBD7C82}" srcOrd="0" destOrd="0" presId="urn:microsoft.com/office/officeart/2005/8/layout/vProcess5"/>
    <dgm:cxn modelId="{EEFDCB4B-D23A-44BA-8C6E-FFB61E04FBD1}" type="presParOf" srcId="{F79CA343-B0B7-454F-B121-D0E95085B0C3}" destId="{B496C1AA-F144-43BC-B81E-D9A6C24217C1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36592A-B44E-45C2-AB42-53C8E600CA72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949AB3-D1E5-436A-8204-5175915DCFAC}">
      <dgm:prSet phldr="0"/>
      <dgm:spPr/>
      <dgm:t>
        <a:bodyPr/>
        <a:lstStyle/>
        <a:p>
          <a:pPr rtl="0"/>
          <a:r>
            <a:rPr lang="ru-RU"/>
            <a:t>•Мета </a:t>
          </a:r>
          <a:r>
            <a:rPr lang="ru-RU" err="1"/>
            <a:t>роботи</a:t>
          </a:r>
          <a:r>
            <a:rPr lang="ru-RU"/>
            <a:t> </a:t>
          </a:r>
          <a:r>
            <a:rPr lang="ru-RU" err="1"/>
            <a:t>полягає</a:t>
          </a:r>
          <a:r>
            <a:rPr lang="ru-RU"/>
            <a:t> в </a:t>
          </a:r>
          <a:r>
            <a:rPr lang="ru-RU" err="1"/>
            <a:t>розробці</a:t>
          </a:r>
          <a:r>
            <a:rPr lang="ru-RU"/>
            <a:t> </a:t>
          </a:r>
          <a:r>
            <a:rPr lang="ru-RU" err="1"/>
            <a:t>програмного</a:t>
          </a:r>
          <a:r>
            <a:rPr lang="ru-RU"/>
            <a:t> продукту - </a:t>
          </a:r>
          <a:r>
            <a:rPr lang="ru-RU" err="1"/>
            <a:t>розробка</a:t>
          </a:r>
          <a:r>
            <a:rPr lang="ru-RU"/>
            <a:t> </a:t>
          </a:r>
          <a:r>
            <a:rPr lang="ru-RU" err="1"/>
            <a:t>програмного</a:t>
          </a:r>
          <a:r>
            <a:rPr lang="ru-RU"/>
            <a:t> комплексу з </a:t>
          </a:r>
          <a:r>
            <a:rPr lang="ru-RU" err="1"/>
            <a:t>використанням</a:t>
          </a:r>
          <a:r>
            <a:rPr lang="ru-RU"/>
            <a:t> </a:t>
          </a:r>
          <a:r>
            <a:rPr lang="ru-RU" err="1"/>
            <a:t>об'єктно-орієнтованого</a:t>
          </a:r>
          <a:r>
            <a:rPr lang="ru-RU"/>
            <a:t> </a:t>
          </a:r>
          <a:r>
            <a:rPr lang="ru-RU" err="1"/>
            <a:t>підходу</a:t>
          </a:r>
          <a:r>
            <a:rPr lang="ru-RU"/>
            <a:t> і </a:t>
          </a:r>
          <a:r>
            <a:rPr lang="ru-RU" err="1"/>
            <a:t>користувальницьких</a:t>
          </a:r>
          <a:r>
            <a:rPr lang="ru-RU"/>
            <a:t> </a:t>
          </a:r>
          <a:r>
            <a:rPr lang="ru-RU" err="1"/>
            <a:t>класів</a:t>
          </a:r>
          <a:r>
            <a:rPr lang="ru-RU"/>
            <a:t>. </a:t>
          </a:r>
          <a:endParaRPr lang="ru-RU" b="0" i="0" u="none" strike="noStrike" cap="none" baseline="0" noProof="0"/>
        </a:p>
      </dgm:t>
    </dgm:pt>
    <dgm:pt modelId="{28080AAA-7F1A-4F67-955D-9BAAB9A7CCBA}" type="parTrans" cxnId="{423BBFDE-3C15-4386-B161-534E8D7381AC}">
      <dgm:prSet/>
      <dgm:spPr/>
    </dgm:pt>
    <dgm:pt modelId="{5AFE3BFC-C46A-4F0A-8CB3-5102B9AF7C8B}" type="sibTrans" cxnId="{423BBFDE-3C15-4386-B161-534E8D7381AC}">
      <dgm:prSet/>
      <dgm:spPr/>
      <dgm:t>
        <a:bodyPr/>
        <a:lstStyle/>
        <a:p>
          <a:endParaRPr lang="ru-RU"/>
        </a:p>
      </dgm:t>
    </dgm:pt>
    <dgm:pt modelId="{04456FDE-A9B5-4B52-A6AF-48DD88E161D4}" type="pres">
      <dgm:prSet presAssocID="{5A36592A-B44E-45C2-AB42-53C8E600CA7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AFB3CA2-F10C-4F02-A7EE-B0257D99B515}" type="pres">
      <dgm:prSet presAssocID="{5A36592A-B44E-45C2-AB42-53C8E600CA72}" presName="dummyMaxCanvas" presStyleCnt="0">
        <dgm:presLayoutVars/>
      </dgm:prSet>
      <dgm:spPr/>
    </dgm:pt>
    <dgm:pt modelId="{3D864DBF-716D-42D5-864E-445BF0613578}" type="pres">
      <dgm:prSet presAssocID="{5A36592A-B44E-45C2-AB42-53C8E600CA72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23BBFDE-3C15-4386-B161-534E8D7381AC}" srcId="{5A36592A-B44E-45C2-AB42-53C8E600CA72}" destId="{17949AB3-D1E5-436A-8204-5175915DCFAC}" srcOrd="0" destOrd="0" parTransId="{28080AAA-7F1A-4F67-955D-9BAAB9A7CCBA}" sibTransId="{5AFE3BFC-C46A-4F0A-8CB3-5102B9AF7C8B}"/>
    <dgm:cxn modelId="{988D5DCC-471E-44E7-A3C0-C13D12C87CDE}" type="presOf" srcId="{5A36592A-B44E-45C2-AB42-53C8E600CA72}" destId="{04456FDE-A9B5-4B52-A6AF-48DD88E161D4}" srcOrd="0" destOrd="0" presId="urn:microsoft.com/office/officeart/2005/8/layout/vProcess5"/>
    <dgm:cxn modelId="{3760B1EF-44D0-4AB7-8C7B-4F81E659C30E}" type="presOf" srcId="{17949AB3-D1E5-436A-8204-5175915DCFAC}" destId="{3D864DBF-716D-42D5-864E-445BF0613578}" srcOrd="0" destOrd="0" presId="urn:microsoft.com/office/officeart/2005/8/layout/vProcess5"/>
    <dgm:cxn modelId="{14E3349D-889A-44A2-BD62-429D2B08B80B}" type="presParOf" srcId="{04456FDE-A9B5-4B52-A6AF-48DD88E161D4}" destId="{1AFB3CA2-F10C-4F02-A7EE-B0257D99B515}" srcOrd="0" destOrd="0" presId="urn:microsoft.com/office/officeart/2005/8/layout/vProcess5"/>
    <dgm:cxn modelId="{B41A82B8-41E3-4874-BDED-D9FD36488DEF}" type="presParOf" srcId="{04456FDE-A9B5-4B52-A6AF-48DD88E161D4}" destId="{3D864DBF-716D-42D5-864E-445BF0613578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6C1AA-F144-43BC-B81E-D9A6C24217C1}">
      <dsp:nvSpPr>
        <dsp:cNvPr id="0" name=""/>
        <dsp:cNvSpPr/>
      </dsp:nvSpPr>
      <dsp:spPr>
        <a:xfrm>
          <a:off x="0" y="1087834"/>
          <a:ext cx="10515600" cy="2175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err="1"/>
            <a:t>Банкома́т</a:t>
          </a:r>
          <a:r>
            <a:rPr lang="ru-RU" sz="2600" kern="1200"/>
            <a:t>  —  </a:t>
          </a:r>
          <a:r>
            <a:rPr lang="ru-RU" sz="2600" kern="1200" err="1"/>
            <a:t>електронний</a:t>
          </a:r>
          <a:r>
            <a:rPr lang="ru-RU" sz="2600" kern="1200"/>
            <a:t> </a:t>
          </a:r>
          <a:r>
            <a:rPr lang="ru-RU" sz="2600" kern="1200" err="1"/>
            <a:t>програмно-технічний</a:t>
          </a:r>
          <a:r>
            <a:rPr lang="ru-RU" sz="2600" kern="1200"/>
            <a:t> комплекс з </a:t>
          </a:r>
          <a:r>
            <a:rPr lang="ru-RU" sz="2600" kern="1200" err="1"/>
            <a:t>вмонтованою</a:t>
          </a:r>
          <a:r>
            <a:rPr lang="ru-RU" sz="2600" kern="1200"/>
            <a:t> </a:t>
          </a:r>
          <a:r>
            <a:rPr lang="ru-RU" sz="2600" kern="1200" err="1"/>
            <a:t>спеціалізованою</a:t>
          </a:r>
          <a:r>
            <a:rPr lang="ru-RU" sz="2600" kern="1200"/>
            <a:t> ЕМО, </a:t>
          </a:r>
          <a:r>
            <a:rPr lang="ru-RU" sz="2600" kern="1200" err="1"/>
            <a:t>призначений</a:t>
          </a:r>
          <a:r>
            <a:rPr lang="ru-RU" sz="2600" kern="1200"/>
            <a:t> для </a:t>
          </a:r>
          <a:r>
            <a:rPr lang="ru-RU" sz="2600" kern="1200" err="1"/>
            <a:t>здійснення</a:t>
          </a:r>
          <a:r>
            <a:rPr lang="ru-RU" sz="2600" kern="1200"/>
            <a:t> </a:t>
          </a:r>
          <a:r>
            <a:rPr lang="ru-RU" sz="2600" kern="1200" err="1"/>
            <a:t>автоматизованих</a:t>
          </a:r>
          <a:r>
            <a:rPr lang="ru-RU" sz="2600" kern="1200"/>
            <a:t> </a:t>
          </a:r>
          <a:r>
            <a:rPr lang="ru-RU" sz="2600" kern="1200" err="1"/>
            <a:t>операцій</a:t>
          </a:r>
          <a:r>
            <a:rPr lang="ru-RU" sz="2600" kern="1200"/>
            <a:t> </a:t>
          </a:r>
          <a:r>
            <a:rPr lang="ru-RU" sz="2600" kern="1200" err="1"/>
            <a:t>видачі</a:t>
          </a:r>
          <a:r>
            <a:rPr lang="ru-RU" sz="2600" kern="1200"/>
            <a:t> </a:t>
          </a:r>
          <a:r>
            <a:rPr lang="ru-RU" sz="2600" kern="1200" err="1"/>
            <a:t>наявних</a:t>
          </a:r>
          <a:r>
            <a:rPr lang="ru-RU" sz="2600" kern="1200"/>
            <a:t> </a:t>
          </a:r>
          <a:r>
            <a:rPr lang="ru-RU" sz="2600" kern="1200" err="1"/>
            <a:t>грошових</a:t>
          </a:r>
          <a:r>
            <a:rPr lang="ru-RU" sz="2600" kern="1200"/>
            <a:t> </a:t>
          </a:r>
          <a:r>
            <a:rPr lang="ru-RU" sz="2600" kern="1200" err="1"/>
            <a:t>коштів</a:t>
          </a:r>
          <a:r>
            <a:rPr lang="ru-RU" sz="2600" kern="1200"/>
            <a:t>, </a:t>
          </a:r>
          <a:r>
            <a:rPr lang="ru-RU" sz="2600" kern="1200" err="1"/>
            <a:t>зокрема</a:t>
          </a:r>
          <a:r>
            <a:rPr lang="ru-RU" sz="2600" kern="1200"/>
            <a:t> з </a:t>
          </a:r>
          <a:r>
            <a:rPr lang="ru-RU" sz="2600" kern="1200" err="1"/>
            <a:t>використанням</a:t>
          </a:r>
          <a:r>
            <a:rPr lang="ru-RU" sz="2600" kern="1200"/>
            <a:t> </a:t>
          </a:r>
          <a:r>
            <a:rPr lang="ru-RU" sz="2600" kern="1200" err="1"/>
            <a:t>платіжних</a:t>
          </a:r>
          <a:r>
            <a:rPr lang="ru-RU" sz="2600" kern="1200"/>
            <a:t> </a:t>
          </a:r>
          <a:r>
            <a:rPr lang="ru-RU" sz="2600" kern="1200" err="1"/>
            <a:t>карток</a:t>
          </a:r>
          <a:r>
            <a:rPr lang="ru-RU" sz="2600" kern="1200"/>
            <a:t>, </a:t>
          </a:r>
          <a:r>
            <a:rPr lang="ru-RU" sz="2600" kern="1200" err="1"/>
            <a:t>передачі</a:t>
          </a:r>
          <a:r>
            <a:rPr lang="ru-RU" sz="2600" kern="1200"/>
            <a:t>  </a:t>
          </a:r>
          <a:r>
            <a:rPr lang="ru-RU" sz="2600" kern="1200" err="1"/>
            <a:t>розпоряджень</a:t>
          </a:r>
          <a:r>
            <a:rPr lang="ru-RU" sz="2600" kern="1200"/>
            <a:t> банку про </a:t>
          </a:r>
          <a:r>
            <a:rPr lang="ru-RU" sz="2600" kern="1200" err="1"/>
            <a:t>перерахування</a:t>
          </a:r>
          <a:r>
            <a:rPr lang="ru-RU" sz="2600" kern="1200"/>
            <a:t> </a:t>
          </a:r>
          <a:r>
            <a:rPr lang="ru-RU" sz="2600" kern="1200" err="1"/>
            <a:t>грошових</a:t>
          </a:r>
          <a:r>
            <a:rPr lang="ru-RU" sz="2600" kern="1200"/>
            <a:t> </a:t>
          </a:r>
          <a:r>
            <a:rPr lang="ru-RU" sz="2600" kern="1200" err="1"/>
            <a:t>коштів</a:t>
          </a:r>
          <a:r>
            <a:rPr lang="ru-RU" sz="2600" kern="1200"/>
            <a:t> з </a:t>
          </a:r>
          <a:r>
            <a:rPr lang="ru-RU" sz="2600" kern="1200" err="1"/>
            <a:t>банківського</a:t>
          </a:r>
          <a:r>
            <a:rPr lang="ru-RU" sz="2600" kern="1200"/>
            <a:t> </a:t>
          </a:r>
          <a:r>
            <a:rPr lang="ru-RU" sz="2600" kern="1200" err="1"/>
            <a:t>рахунку</a:t>
          </a:r>
          <a:r>
            <a:rPr lang="ru-RU" sz="2600" kern="1200"/>
            <a:t> </a:t>
          </a:r>
          <a:r>
            <a:rPr lang="ru-RU" sz="2600" kern="1200" err="1"/>
            <a:t>клієнта</a:t>
          </a:r>
          <a:r>
            <a:rPr lang="ru-RU" sz="2600" kern="1200"/>
            <a:t> </a:t>
          </a:r>
        </a:p>
      </dsp:txBody>
      <dsp:txXfrm>
        <a:off x="63723" y="1151557"/>
        <a:ext cx="10388154" cy="2048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64DBF-716D-42D5-864E-445BF0613578}">
      <dsp:nvSpPr>
        <dsp:cNvPr id="0" name=""/>
        <dsp:cNvSpPr/>
      </dsp:nvSpPr>
      <dsp:spPr>
        <a:xfrm>
          <a:off x="0" y="1087834"/>
          <a:ext cx="5393361" cy="2175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/>
            <a:t>•Мета </a:t>
          </a:r>
          <a:r>
            <a:rPr lang="ru-RU" sz="2300" kern="1200" err="1"/>
            <a:t>роботи</a:t>
          </a:r>
          <a:r>
            <a:rPr lang="ru-RU" sz="2300" kern="1200"/>
            <a:t> </a:t>
          </a:r>
          <a:r>
            <a:rPr lang="ru-RU" sz="2300" kern="1200" err="1"/>
            <a:t>полягає</a:t>
          </a:r>
          <a:r>
            <a:rPr lang="ru-RU" sz="2300" kern="1200"/>
            <a:t> в </a:t>
          </a:r>
          <a:r>
            <a:rPr lang="ru-RU" sz="2300" kern="1200" err="1"/>
            <a:t>розробці</a:t>
          </a:r>
          <a:r>
            <a:rPr lang="ru-RU" sz="2300" kern="1200"/>
            <a:t> </a:t>
          </a:r>
          <a:r>
            <a:rPr lang="ru-RU" sz="2300" kern="1200" err="1"/>
            <a:t>програмного</a:t>
          </a:r>
          <a:r>
            <a:rPr lang="ru-RU" sz="2300" kern="1200"/>
            <a:t> продукту - </a:t>
          </a:r>
          <a:r>
            <a:rPr lang="ru-RU" sz="2300" kern="1200" err="1"/>
            <a:t>розробка</a:t>
          </a:r>
          <a:r>
            <a:rPr lang="ru-RU" sz="2300" kern="1200"/>
            <a:t> </a:t>
          </a:r>
          <a:r>
            <a:rPr lang="ru-RU" sz="2300" kern="1200" err="1"/>
            <a:t>програмного</a:t>
          </a:r>
          <a:r>
            <a:rPr lang="ru-RU" sz="2300" kern="1200"/>
            <a:t> комплексу з </a:t>
          </a:r>
          <a:r>
            <a:rPr lang="ru-RU" sz="2300" kern="1200" err="1"/>
            <a:t>використанням</a:t>
          </a:r>
          <a:r>
            <a:rPr lang="ru-RU" sz="2300" kern="1200"/>
            <a:t> </a:t>
          </a:r>
          <a:r>
            <a:rPr lang="ru-RU" sz="2300" kern="1200" err="1"/>
            <a:t>об'єктно-орієнтованого</a:t>
          </a:r>
          <a:r>
            <a:rPr lang="ru-RU" sz="2300" kern="1200"/>
            <a:t> </a:t>
          </a:r>
          <a:r>
            <a:rPr lang="ru-RU" sz="2300" kern="1200" err="1"/>
            <a:t>підходу</a:t>
          </a:r>
          <a:r>
            <a:rPr lang="ru-RU" sz="2300" kern="1200"/>
            <a:t> і </a:t>
          </a:r>
          <a:r>
            <a:rPr lang="ru-RU" sz="2300" kern="1200" err="1"/>
            <a:t>користувальницьких</a:t>
          </a:r>
          <a:r>
            <a:rPr lang="ru-RU" sz="2300" kern="1200"/>
            <a:t> </a:t>
          </a:r>
          <a:r>
            <a:rPr lang="ru-RU" sz="2300" kern="1200" err="1"/>
            <a:t>класів</a:t>
          </a:r>
          <a:r>
            <a:rPr lang="ru-RU" sz="2300" kern="1200"/>
            <a:t>. </a:t>
          </a:r>
          <a:endParaRPr lang="ru-RU" sz="2300" b="0" i="0" u="none" strike="noStrike" kern="1200" cap="none" baseline="0" noProof="0"/>
        </a:p>
      </dsp:txBody>
      <dsp:txXfrm>
        <a:off x="63723" y="1151557"/>
        <a:ext cx="5265915" cy="2048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78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5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6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8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96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27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10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2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6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34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2" r:id="rId6"/>
    <p:sldLayoutId id="2147483878" r:id="rId7"/>
    <p:sldLayoutId id="2147483879" r:id="rId8"/>
    <p:sldLayoutId id="2147483880" r:id="rId9"/>
    <p:sldLayoutId id="2147483881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0908" y="637046"/>
            <a:ext cx="5174207" cy="2971473"/>
          </a:xfrm>
        </p:spPr>
        <p:txBody>
          <a:bodyPr>
            <a:normAutofit/>
          </a:bodyPr>
          <a:lstStyle/>
          <a:p>
            <a:pPr algn="l"/>
            <a:r>
              <a:rPr lang="ru-RU">
                <a:solidFill>
                  <a:srgbClr val="FFFFFF"/>
                </a:solidFill>
                <a:latin typeface="Corbel"/>
              </a:rPr>
              <a:t>Моделювання Банкомату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174207" cy="1249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Виконав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Држевецький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 Никита Олегович, ІПЗ-19-1(1).</a:t>
            </a:r>
            <a:endParaRPr lang="ru-RU">
              <a:solidFill>
                <a:srgbClr val="FFFFFF"/>
              </a:solidFill>
            </a:endParaRPr>
          </a:p>
          <a:p>
            <a:pPr algn="l"/>
            <a:r>
              <a:rPr lang="ru-RU" b="1" err="1">
                <a:solidFill>
                  <a:srgbClr val="FFFFFF"/>
                </a:solidFill>
                <a:ea typeface="+mn-lt"/>
                <a:cs typeface="+mn-lt"/>
              </a:rPr>
              <a:t>Керівник</a:t>
            </a:r>
            <a:r>
              <a:rPr lang="ru-RU" b="1">
                <a:solidFill>
                  <a:srgbClr val="FFFFFF"/>
                </a:solidFill>
                <a:ea typeface="+mn-lt"/>
                <a:cs typeface="+mn-lt"/>
              </a:rPr>
              <a:t>: Марчук Галина </a:t>
            </a:r>
            <a:endParaRPr lang="ru-RU" b="1">
              <a:solidFill>
                <a:srgbClr val="FFFFFF"/>
              </a:solidFill>
            </a:endParaRPr>
          </a:p>
          <a:p>
            <a:pPr algn="l"/>
            <a:endParaRPr lang="ru-RU">
              <a:solidFill>
                <a:srgbClr val="FFFFFF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Block Arc 5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Arc 14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D0E1C78B-4E27-44EC-9937-DEEDAB17B8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64E711A9-55E7-429C-8DE7-7133C97255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Arc 154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631C9-646C-4B49-832A-B79854832FC9}"/>
              </a:ext>
            </a:extLst>
          </p:cNvPr>
          <p:cNvSpPr txBox="1"/>
          <p:nvPr/>
        </p:nvSpPr>
        <p:spPr>
          <a:xfrm>
            <a:off x="643467" y="795509"/>
            <a:ext cx="5271106" cy="27986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Інтерфейс додатку 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4224C23-5E3B-48AB-A7A1-156D7B03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71" y="246254"/>
            <a:ext cx="5633961" cy="2603872"/>
          </a:xfrm>
          <a:prstGeom prst="rect">
            <a:avLst/>
          </a:prstGeom>
        </p:spPr>
      </p:pic>
      <p:pic>
        <p:nvPicPr>
          <p:cNvPr id="6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4F7F0B3-8967-495E-9ABB-8BF474DCF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66" y="3757313"/>
            <a:ext cx="5621866" cy="29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5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B1D30-8D97-4E97-A2E3-5833F67D01D7}"/>
              </a:ext>
            </a:extLst>
          </p:cNvPr>
          <p:cNvSpPr txBox="1"/>
          <p:nvPr/>
        </p:nvSpPr>
        <p:spPr>
          <a:xfrm>
            <a:off x="3315031" y="1380754"/>
            <a:ext cx="5561938" cy="25135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Дякую за увагу!</a:t>
            </a:r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84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631C9-646C-4B49-832A-B79854832FC9}"/>
              </a:ext>
            </a:extLst>
          </p:cNvPr>
          <p:cNvSpPr txBox="1"/>
          <p:nvPr/>
        </p:nvSpPr>
        <p:spPr>
          <a:xfrm>
            <a:off x="838200" y="459863"/>
            <a:ext cx="10515600" cy="10045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Актуальність</a:t>
            </a: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теми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9FC31B4-33BB-4CF1-AC1A-E29ECE022D23}"/>
              </a:ext>
            </a:extLst>
          </p:cNvPr>
          <p:cNvGraphicFramePr/>
          <p:nvPr/>
        </p:nvGraphicFramePr>
        <p:xfrm>
          <a:off x="898676" y="201862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07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631C9-646C-4B49-832A-B79854832FC9}"/>
              </a:ext>
            </a:extLst>
          </p:cNvPr>
          <p:cNvSpPr txBox="1"/>
          <p:nvPr/>
        </p:nvSpPr>
        <p:spPr>
          <a:xfrm>
            <a:off x="838201" y="365125"/>
            <a:ext cx="539336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Мета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4254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23449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9FC31B4-33BB-4CF1-AC1A-E29ECE022D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59119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45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: Shape 11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: Shape 11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8" name="Rectangle 114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Arc 116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Oval 1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631C9-646C-4B49-832A-B79854832FC9}"/>
              </a:ext>
            </a:extLst>
          </p:cNvPr>
          <p:cNvSpPr txBox="1"/>
          <p:nvPr/>
        </p:nvSpPr>
        <p:spPr>
          <a:xfrm>
            <a:off x="7474281" y="1396686"/>
            <a:ext cx="3796886" cy="40888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Вимоги до програмного додатку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81E9554-638B-457D-A6B1-913FB719B2A3}"/>
              </a:ext>
            </a:extLst>
          </p:cNvPr>
          <p:cNvSpPr txBox="1"/>
          <p:nvPr/>
        </p:nvSpPr>
        <p:spPr>
          <a:xfrm>
            <a:off x="1080105" y="1473455"/>
            <a:ext cx="5536397" cy="39352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latin typeface="Bahnschrift SemiBold Condensed"/>
              </a:rPr>
              <a:t>Банкомат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надає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можливість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знімати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готівку</a:t>
            </a:r>
            <a:r>
              <a:rPr lang="en-US" sz="2000">
                <a:latin typeface="Bahnschrift SemiBold Condensed"/>
              </a:rPr>
              <a:t> з </a:t>
            </a:r>
            <a:r>
              <a:rPr lang="en-US" sz="2000" err="1">
                <a:latin typeface="Bahnschrift SemiBold Condensed"/>
              </a:rPr>
              <a:t>картки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та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перевіряти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баланс</a:t>
            </a:r>
            <a:r>
              <a:rPr lang="en-US" sz="2000">
                <a:latin typeface="Bahnschrift SemiBold Condensed"/>
              </a:rPr>
              <a:t>. У </a:t>
            </a:r>
            <a:r>
              <a:rPr lang="en-US" sz="2000" err="1">
                <a:latin typeface="Bahnschrift SemiBold Condensed"/>
              </a:rPr>
              <a:t>відповідь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на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некоректні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дії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користувача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має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з’явитись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попередження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та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підказка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разом</a:t>
            </a:r>
            <a:r>
              <a:rPr lang="en-US" sz="2000">
                <a:latin typeface="Bahnschrift SemiBold Condensed"/>
              </a:rPr>
              <a:t> з </a:t>
            </a:r>
            <a:r>
              <a:rPr lang="en-US" sz="2000" err="1">
                <a:latin typeface="Bahnschrift SemiBold Condensed"/>
              </a:rPr>
              <a:t>можливістю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знову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виконати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ті</a:t>
            </a:r>
            <a:r>
              <a:rPr lang="en-US" sz="2000">
                <a:latin typeface="Bahnschrift SemiBold Condensed"/>
              </a:rPr>
              <a:t> ж </a:t>
            </a:r>
            <a:r>
              <a:rPr lang="en-US" sz="2000" err="1">
                <a:latin typeface="Bahnschrift SemiBold Condensed"/>
              </a:rPr>
              <a:t>самі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дії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вже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коректним</a:t>
            </a:r>
            <a:r>
              <a:rPr lang="en-US" sz="2000">
                <a:latin typeface="Bahnschrift SemiBold Condensed"/>
              </a:rPr>
              <a:t> </a:t>
            </a:r>
            <a:r>
              <a:rPr lang="en-US" sz="2000" err="1">
                <a:latin typeface="Bahnschrift SemiBold Condensed"/>
              </a:rPr>
              <a:t>способом</a:t>
            </a:r>
            <a:r>
              <a:rPr lang="en-US" sz="2000">
                <a:latin typeface="Bahnschrift SemiBold Condensed"/>
              </a:rPr>
              <a:t>.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F6741-E9E4-4F51-A976-BF540F787431}"/>
              </a:ext>
            </a:extLst>
          </p:cNvPr>
          <p:cNvSpPr txBox="1"/>
          <p:nvPr/>
        </p:nvSpPr>
        <p:spPr>
          <a:xfrm>
            <a:off x="840317" y="3189817"/>
            <a:ext cx="6256866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err="1">
                <a:solidFill>
                  <a:srgbClr val="FF0000"/>
                </a:solidFill>
                <a:latin typeface="Bahnschrift SemiBold Condensed"/>
                <a:ea typeface="+mn-lt"/>
                <a:cs typeface="+mn-lt"/>
              </a:rPr>
              <a:t>Програма</a:t>
            </a:r>
            <a:r>
              <a:rPr lang="ru-RU" sz="2400">
                <a:solidFill>
                  <a:srgbClr val="FF0000"/>
                </a:solidFill>
                <a:latin typeface="Bahnschrift SemiBold Condensed"/>
                <a:ea typeface="+mn-lt"/>
                <a:cs typeface="+mn-lt"/>
              </a:rPr>
              <a:t> повинна </a:t>
            </a:r>
            <a:r>
              <a:rPr lang="ru-RU" sz="2400" err="1">
                <a:solidFill>
                  <a:srgbClr val="FF0000"/>
                </a:solidFill>
                <a:latin typeface="Bahnschrift SemiBold Condensed"/>
                <a:ea typeface="+mn-lt"/>
                <a:cs typeface="+mn-lt"/>
              </a:rPr>
              <a:t>виконувати</a:t>
            </a:r>
            <a:r>
              <a:rPr lang="ru-RU" sz="2400">
                <a:solidFill>
                  <a:srgbClr val="FF0000"/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FF0000"/>
                </a:solidFill>
                <a:latin typeface="Bahnschrift SemiBold Condensed"/>
                <a:ea typeface="+mn-lt"/>
                <a:cs typeface="+mn-lt"/>
              </a:rPr>
              <a:t>наступні</a:t>
            </a:r>
            <a:r>
              <a:rPr lang="ru-RU" sz="2400">
                <a:solidFill>
                  <a:srgbClr val="FF0000"/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FF0000"/>
                </a:solidFill>
                <a:latin typeface="Bahnschrift SemiBold Condensed"/>
                <a:ea typeface="+mn-lt"/>
                <a:cs typeface="+mn-lt"/>
              </a:rPr>
              <a:t>функції</a:t>
            </a:r>
            <a:r>
              <a:rPr lang="ru-RU" sz="2400">
                <a:solidFill>
                  <a:srgbClr val="FF0000"/>
                </a:solidFill>
                <a:latin typeface="Bahnschrift SemiBold Condensed"/>
                <a:ea typeface="+mn-lt"/>
                <a:cs typeface="+mn-lt"/>
              </a:rPr>
              <a:t>:</a:t>
            </a:r>
            <a:endParaRPr lang="ru-RU" sz="2400">
              <a:solidFill>
                <a:srgbClr val="FF0000"/>
              </a:solidFill>
              <a:latin typeface="Bahnschrift SemiBold Condensed"/>
            </a:endParaRPr>
          </a:p>
          <a:p>
            <a:pPr algn="l">
              <a:spcAft>
                <a:spcPts val="600"/>
              </a:spcAft>
            </a:pPr>
            <a:endParaRPr lang="ru-RU" sz="2400">
              <a:solidFill>
                <a:srgbClr val="FF0000"/>
              </a:solidFill>
              <a:latin typeface="Bahnschrift SemiBold Condens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398DA-D386-4B29-96B7-927C7009BB83}"/>
              </a:ext>
            </a:extLst>
          </p:cNvPr>
          <p:cNvSpPr txBox="1"/>
          <p:nvPr/>
        </p:nvSpPr>
        <p:spPr>
          <a:xfrm>
            <a:off x="930275" y="4158192"/>
            <a:ext cx="9939866" cy="26930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>
                <a:latin typeface="Bahnschrift SemiBold Condensed"/>
              </a:rPr>
              <a:t>1) </a:t>
            </a:r>
            <a:r>
              <a:rPr lang="ru-RU" sz="2400" dirty="0" err="1">
                <a:latin typeface="Bahnschrift SemiBold Condensed"/>
              </a:rPr>
              <a:t>Видача</a:t>
            </a:r>
            <a:r>
              <a:rPr lang="ru-RU" sz="2400">
                <a:latin typeface="Bahnschrift SemiBold Condensed"/>
              </a:rPr>
              <a:t> </a:t>
            </a:r>
            <a:r>
              <a:rPr lang="ru-RU" sz="2400" dirty="0" err="1">
                <a:latin typeface="Bahnschrift SemiBold Condensed"/>
              </a:rPr>
              <a:t>говітки</a:t>
            </a:r>
            <a:endParaRPr lang="ru-RU" sz="2400">
              <a:latin typeface="Bahnschrift SemiBold Condensed"/>
            </a:endParaRPr>
          </a:p>
          <a:p>
            <a:pPr>
              <a:spcAft>
                <a:spcPts val="600"/>
              </a:spcAft>
            </a:pPr>
            <a:r>
              <a:rPr lang="ru-RU" sz="2400">
                <a:latin typeface="Bahnschrift SemiBold Condensed"/>
              </a:rPr>
              <a:t>2) </a:t>
            </a:r>
            <a:r>
              <a:rPr lang="ru-RU" sz="2400" err="1">
                <a:latin typeface="Bahnschrift SemiBold Condensed"/>
              </a:rPr>
              <a:t>Звязок</a:t>
            </a:r>
            <a:r>
              <a:rPr lang="ru-RU" sz="2400">
                <a:latin typeface="Bahnschrift SemiBold Condensed"/>
              </a:rPr>
              <a:t> з JSON файлом </a:t>
            </a:r>
          </a:p>
          <a:p>
            <a:pPr>
              <a:spcAft>
                <a:spcPts val="600"/>
              </a:spcAft>
            </a:pPr>
            <a:r>
              <a:rPr lang="ru-RU" sz="2400">
                <a:latin typeface="Bahnschrift SemiBold Condensed"/>
              </a:rPr>
              <a:t>3) </a:t>
            </a:r>
            <a:r>
              <a:rPr lang="ru-RU" sz="2400" err="1">
                <a:latin typeface="Bahnschrift SemiBold Condensed"/>
              </a:rPr>
              <a:t>Перевірка</a:t>
            </a:r>
            <a:r>
              <a:rPr lang="ru-RU" sz="2400">
                <a:latin typeface="Bahnschrift SemiBold Condensed"/>
              </a:rPr>
              <a:t> балансу</a:t>
            </a:r>
          </a:p>
          <a:p>
            <a:pPr>
              <a:spcAft>
                <a:spcPts val="600"/>
              </a:spcAft>
            </a:pPr>
            <a:r>
              <a:rPr lang="ru-RU" sz="2400">
                <a:latin typeface="Bahnschrift SemiBold Condensed"/>
              </a:rPr>
              <a:t>4) </a:t>
            </a:r>
            <a:r>
              <a:rPr lang="ru-RU" sz="2400" dirty="0" err="1">
                <a:latin typeface="Bahnschrift SemiBold Condensed"/>
              </a:rPr>
              <a:t>Можливість</a:t>
            </a:r>
            <a:r>
              <a:rPr lang="ru-RU" sz="2400">
                <a:latin typeface="Bahnschrift SemiBold Condensed"/>
              </a:rPr>
              <a:t> </a:t>
            </a:r>
            <a:r>
              <a:rPr lang="ru-RU" sz="2400" dirty="0" err="1">
                <a:latin typeface="Bahnschrift SemiBold Condensed"/>
              </a:rPr>
              <a:t>користуватися</a:t>
            </a:r>
            <a:r>
              <a:rPr lang="ru-RU" sz="2400">
                <a:latin typeface="Bahnschrift SemiBold Condensed"/>
              </a:rPr>
              <a:t> банкоматом без </a:t>
            </a:r>
            <a:r>
              <a:rPr lang="ru-RU" sz="2400" dirty="0" err="1">
                <a:latin typeface="Bahnschrift SemiBold Condensed"/>
              </a:rPr>
              <a:t>картки</a:t>
            </a:r>
            <a:endParaRPr lang="ru-RU" sz="2400">
              <a:latin typeface="Bahnschrift SemiBold Condensed"/>
            </a:endParaRPr>
          </a:p>
          <a:p>
            <a:pPr>
              <a:spcAft>
                <a:spcPts val="600"/>
              </a:spcAft>
            </a:pPr>
            <a:endParaRPr lang="ru-RU" sz="2400">
              <a:latin typeface="Bahnschrift SemiBold Condensed"/>
            </a:endParaRPr>
          </a:p>
          <a:p>
            <a:pPr>
              <a:spcAft>
                <a:spcPts val="600"/>
              </a:spcAft>
            </a:pPr>
            <a:endParaRPr lang="ru-RU" sz="2400">
              <a:latin typeface="Bahnschrift Semi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226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631C9-646C-4B49-832A-B79854832FC9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Аналіз існуючого програмного забезпечення за тематикою курсової роботи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Block Arc 48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4CAD3-89E5-4223-A523-28D2D67E802F}"/>
              </a:ext>
            </a:extLst>
          </p:cNvPr>
          <p:cNvSpPr txBox="1"/>
          <p:nvPr/>
        </p:nvSpPr>
        <p:spPr>
          <a:xfrm>
            <a:off x="1148747" y="4364566"/>
            <a:ext cx="60663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>
                <a:latin typeface="Bahnschrift SemiBold Condensed"/>
              </a:rPr>
              <a:t>Для </a:t>
            </a:r>
            <a:r>
              <a:rPr lang="ru-RU" sz="2400" err="1">
                <a:latin typeface="Bahnschrift SemiBold Condensed"/>
              </a:rPr>
              <a:t>аналізу</a:t>
            </a:r>
            <a:r>
              <a:rPr lang="ru-RU" sz="2400">
                <a:latin typeface="Bahnschrift SemiBold Condensed"/>
              </a:rPr>
              <a:t> </a:t>
            </a:r>
            <a:r>
              <a:rPr lang="ru-RU" sz="2400" err="1">
                <a:latin typeface="Bahnschrift SemiBold Condensed"/>
              </a:rPr>
              <a:t>існуючого</a:t>
            </a:r>
            <a:r>
              <a:rPr lang="ru-RU" sz="2400">
                <a:latin typeface="Bahnschrift SemiBold Condensed"/>
              </a:rPr>
              <a:t> </a:t>
            </a:r>
            <a:r>
              <a:rPr lang="ru-RU" sz="2400" err="1">
                <a:latin typeface="Bahnschrift SemiBold Condensed"/>
              </a:rPr>
              <a:t>програмного</a:t>
            </a:r>
            <a:r>
              <a:rPr lang="ru-RU" sz="2400">
                <a:latin typeface="Bahnschrift SemiBold Condensed"/>
              </a:rPr>
              <a:t> </a:t>
            </a:r>
            <a:r>
              <a:rPr lang="ru-RU" sz="2400" err="1">
                <a:latin typeface="Bahnschrift SemiBold Condensed"/>
              </a:rPr>
              <a:t>забезпечення</a:t>
            </a:r>
            <a:r>
              <a:rPr lang="ru-RU" sz="2400">
                <a:latin typeface="Bahnschrift SemiBold Condensed"/>
              </a:rPr>
              <a:t> я взяв приклад банкомату Приват банку.</a:t>
            </a:r>
          </a:p>
        </p:txBody>
      </p:sp>
    </p:spTree>
    <p:extLst>
      <p:ext uri="{BB962C8B-B14F-4D97-AF65-F5344CB8AC3E}">
        <p14:creationId xmlns:p14="http://schemas.microsoft.com/office/powerpoint/2010/main" val="367530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631C9-646C-4B49-832A-B79854832FC9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Засоби та інструменти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DBA86-097E-4BC1-9806-E72933EE6378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Visual Studio 2019 – написання коду, реалізація інтерфейсу головних форм БД, за допомогою додатку WinForms.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55" name="Arc 15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21AB10E7-08E0-449C-80C4-430028F66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23" y="1801813"/>
            <a:ext cx="25336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4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: Shape 7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: Shape 7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0" name="Rectangle 7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Oval 8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631C9-646C-4B49-832A-B79854832FC9}"/>
              </a:ext>
            </a:extLst>
          </p:cNvPr>
          <p:cNvSpPr txBox="1"/>
          <p:nvPr/>
        </p:nvSpPr>
        <p:spPr>
          <a:xfrm>
            <a:off x="1520324" y="1449603"/>
            <a:ext cx="2859506" cy="36518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Аналіз існуючого програмного забезпечення за тематикою курсової роботи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DBA86-097E-4BC1-9806-E72933EE6378}"/>
              </a:ext>
            </a:extLst>
          </p:cNvPr>
          <p:cNvSpPr txBox="1"/>
          <p:nvPr/>
        </p:nvSpPr>
        <p:spPr>
          <a:xfrm>
            <a:off x="5442724" y="3013747"/>
            <a:ext cx="5125159" cy="17581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JSON - це текстовий формат обміну даними між комп'ютерами. JSON базується на тексті, може бути прочитаним людиною. Формат дає змогу описувати об'єкти та інші структури даних. </a:t>
            </a:r>
          </a:p>
        </p:txBody>
      </p:sp>
      <p:sp>
        <p:nvSpPr>
          <p:cNvPr id="142" name="Arc 8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7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7EF239E-3FBC-4F40-A1EC-8524D15C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878" y="1400100"/>
            <a:ext cx="11906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Arc 14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D0E1C78B-4E27-44EC-9937-DEEDAB17B8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64E711A9-55E7-429C-8DE7-7133C97255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Arc 154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631C9-646C-4B49-832A-B79854832FC9}"/>
              </a:ext>
            </a:extLst>
          </p:cNvPr>
          <p:cNvSpPr txBox="1"/>
          <p:nvPr/>
        </p:nvSpPr>
        <p:spPr>
          <a:xfrm>
            <a:off x="643467" y="795509"/>
            <a:ext cx="5271106" cy="27986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Інтерфейс додатку </a:t>
            </a: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F1FAE2B-943C-49A2-8B0A-FE24FAD7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836" y="339003"/>
            <a:ext cx="5096871" cy="2752309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157" name="Oval 156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EB56348B-47FD-4052-9CD4-56797A17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48" y="3688220"/>
            <a:ext cx="5096871" cy="2816021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568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Arc 14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D0E1C78B-4E27-44EC-9937-DEEDAB17B8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64E711A9-55E7-429C-8DE7-7133C97255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Arc 154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631C9-646C-4B49-832A-B79854832FC9}"/>
              </a:ext>
            </a:extLst>
          </p:cNvPr>
          <p:cNvSpPr txBox="1"/>
          <p:nvPr/>
        </p:nvSpPr>
        <p:spPr>
          <a:xfrm>
            <a:off x="643467" y="795509"/>
            <a:ext cx="5271106" cy="27986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Інтерфейс додатку 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143A5BE-EDAC-4902-861D-09E9F108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876" y="231204"/>
            <a:ext cx="5633961" cy="2972638"/>
          </a:xfrm>
          <a:prstGeom prst="rect">
            <a:avLst/>
          </a:prstGeom>
        </p:spPr>
      </p:pic>
      <p:pic>
        <p:nvPicPr>
          <p:cNvPr id="6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779C7FB-0C02-4D5F-B431-383E42F30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66" y="3705798"/>
            <a:ext cx="5621867" cy="314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4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Широкоэкранный</PresentationFormat>
  <Paragraphs>24</Paragraphs>
  <Slides>11</Slides>
  <Notes>0</Notes>
  <HiddenSlides>10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Bahnschrift SemiBold Condensed</vt:lpstr>
      <vt:lpstr>Calibri</vt:lpstr>
      <vt:lpstr>Corbel</vt:lpstr>
      <vt:lpstr>Tw Cen MT</vt:lpstr>
      <vt:lpstr>ShapesVTI</vt:lpstr>
      <vt:lpstr>Моделювання Банкомату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Lobzik</dc:creator>
  <cp:lastModifiedBy>Nikita Lobzik</cp:lastModifiedBy>
  <cp:revision>5</cp:revision>
  <dcterms:created xsi:type="dcterms:W3CDTF">2020-06-10T14:24:27Z</dcterms:created>
  <dcterms:modified xsi:type="dcterms:W3CDTF">2020-06-12T10:43:59Z</dcterms:modified>
</cp:coreProperties>
</file>