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5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9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0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93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2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1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4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4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82DF-C3D4-4ABE-B870-B4B545C26AAF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8AA4-ED89-4F84-8865-1C040A537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8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04" y="145655"/>
            <a:ext cx="183419" cy="17802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14995"/>
            <a:ext cx="12192000" cy="5810081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профессиональному модулю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ПМ.11. Разработка, администрирование и защита баз данных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междисциплинарному курсу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МДК. 11.01 Технология разработки и защиты баз данных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09.02.07 Информационные системы и программирование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Елагина Никиты Алексеевича </a:t>
            </a:r>
          </a:p>
        </p:txBody>
      </p:sp>
    </p:spTree>
    <p:extLst>
      <p:ext uri="{BB962C8B-B14F-4D97-AF65-F5344CB8AC3E}">
        <p14:creationId xmlns:p14="http://schemas.microsoft.com/office/powerpoint/2010/main" val="33673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60367"/>
            <a:ext cx="12192000" cy="1325563"/>
          </a:xfrm>
        </p:spPr>
        <p:txBody>
          <a:bodyPr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919120" y="6945705"/>
            <a:ext cx="10515600" cy="14291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3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55" y="421991"/>
            <a:ext cx="12192000" cy="152841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Инфологическое проектирование модели базы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270213" y="6960134"/>
            <a:ext cx="854990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0" y="777241"/>
            <a:ext cx="9912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96" y="1641866"/>
            <a:ext cx="9685519" cy="50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34688" y="1334089"/>
            <a:ext cx="99129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 bmk="_Toc6938412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ER</a:t>
            </a:r>
            <a:r>
              <a:rPr kumimoji="0" lang="ru-RU" altLang="ru-RU" sz="1400" b="1" i="0" u="none" strike="noStrike" cap="none" normalizeH="0" baseline="0" dirty="0" smtClean="0" bmk="_Toc6938412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-диаграмма базы данных “Магазин Радиотехники”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66" y="481503"/>
            <a:ext cx="7477991" cy="14605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эксплуатационным характеристикам базы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740024"/>
            <a:ext cx="12122034" cy="198991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должна своевременно обеспечивать актуальной и правдивой, непротиворечивой информацией пользователя. Также база данных должна обеспечивать простой поиск требуемой информации и полную безопасность данных от несанкционированного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21195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0025" y="373219"/>
            <a:ext cx="7183030" cy="1156178"/>
          </a:xfrm>
        </p:spPr>
        <p:txBody>
          <a:bodyPr/>
          <a:lstStyle/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выбора СУБД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994" y="2087745"/>
            <a:ext cx="11083391" cy="247616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Для данной курсовой работы взята 	СУБД </a:t>
            </a:r>
            <a:r>
              <a:rPr lang="en-US" dirty="0"/>
              <a:t>MSSQL Server</a:t>
            </a:r>
            <a:r>
              <a:rPr lang="ru-RU" dirty="0"/>
              <a:t>, поскольку это единственная СУБД, с интерфейсом, функционалом и языком которой я знаком. Данная СУБД используется как для учебы, так и для “настоящей” работы на разных предприятиях: офисах, интернет-магазинах, </a:t>
            </a:r>
            <a:r>
              <a:rPr lang="ru-RU" dirty="0" err="1"/>
              <a:t>кибеспортивных</a:t>
            </a:r>
            <a:r>
              <a:rPr lang="ru-RU" dirty="0"/>
              <a:t> организациях, банках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1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850" y="477430"/>
            <a:ext cx="9932299" cy="89012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проектирование базы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31298" y="1437207"/>
            <a:ext cx="4017021" cy="9823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Зайдем на собственный сервер и начнем работу: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3"/>
          <p:cNvPicPr>
            <a:picLocks/>
          </p:cNvPicPr>
          <p:nvPr/>
        </p:nvPicPr>
        <p:blipFill rotWithShape="1">
          <a:blip r:embed="rId2"/>
          <a:srcRect l="1039" t="958" r="1039"/>
          <a:stretch/>
        </p:blipFill>
        <p:spPr bwMode="auto">
          <a:xfrm>
            <a:off x="3443836" y="2548981"/>
            <a:ext cx="4381162" cy="2961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61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11974187" y="0"/>
            <a:ext cx="217813" cy="13701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1790097" cy="35847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Затем выполним запрос на создание пустой БД: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Пустая база данных создана. Перейдем к созданию таблиц согласно информации, данной нам сверху: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209" b="53560"/>
          <a:stretch/>
        </p:blipFill>
        <p:spPr>
          <a:xfrm>
            <a:off x="75799" y="692608"/>
            <a:ext cx="3978311" cy="179164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28125" y="3179622"/>
            <a:ext cx="4641857" cy="32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73394" y="97104"/>
            <a:ext cx="2023683" cy="111615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46" y="125306"/>
            <a:ext cx="12009255" cy="673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примера добавим несколько значений в таблицу “</a:t>
            </a:r>
            <a:r>
              <a:rPr lang="en-US" sz="2000" dirty="0" err="1"/>
              <a:t>katalog</a:t>
            </a:r>
            <a:r>
              <a:rPr lang="ru-RU" sz="2000" dirty="0"/>
              <a:t>” (“Каталог”) с помощью функции </a:t>
            </a:r>
            <a:r>
              <a:rPr lang="en-US" sz="2000" dirty="0"/>
              <a:t>insert into</a:t>
            </a:r>
            <a:r>
              <a:rPr lang="ru-RU" sz="2000" dirty="0"/>
              <a:t> [название таблицы] и выполним запрос “</a:t>
            </a:r>
            <a:r>
              <a:rPr lang="en-US" sz="2000" dirty="0"/>
              <a:t>select</a:t>
            </a:r>
            <a:r>
              <a:rPr lang="ru-RU" sz="2000" dirty="0"/>
              <a:t>*</a:t>
            </a:r>
            <a:r>
              <a:rPr lang="en-US" sz="2000" dirty="0"/>
              <a:t>from</a:t>
            </a:r>
            <a:r>
              <a:rPr lang="ru-RU" sz="2000" dirty="0"/>
              <a:t> [название таблицы]”, чтобы наглядно показать, как, предположим, клиент будет искать информацию о нужном ему товаре в нашей базе данных: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Теперь </a:t>
            </a:r>
            <a:r>
              <a:rPr lang="ru-RU" sz="2000" dirty="0"/>
              <a:t>выполним запрос </a:t>
            </a:r>
            <a:r>
              <a:rPr lang="en-US" sz="2000" dirty="0"/>
              <a:t>select</a:t>
            </a:r>
            <a:r>
              <a:rPr lang="ru-RU" sz="2000" dirty="0"/>
              <a:t>*</a:t>
            </a:r>
            <a:r>
              <a:rPr lang="en-US" sz="2000" dirty="0"/>
              <a:t>from</a:t>
            </a:r>
            <a:r>
              <a:rPr lang="ru-RU" sz="2000" dirty="0"/>
              <a:t> и выполним роль клиента, который захотел посмотреть каталог товаров </a:t>
            </a:r>
            <a:r>
              <a:rPr lang="ru-RU" sz="2000" dirty="0" smtClean="0"/>
              <a:t>магазина: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База данных успешно создана и работает без нареканий. 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8" y="1156851"/>
            <a:ext cx="11069693" cy="82600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16588" y="2755458"/>
            <a:ext cx="6166660" cy="28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3304" y="1780248"/>
            <a:ext cx="3313015" cy="800128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384" y="3160811"/>
            <a:ext cx="10515600" cy="135454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курсовая работа позволит облегчить работу продавцов-консультантов, что значительно повысит скорость и качество обслуживания клиентов. </a:t>
            </a:r>
          </a:p>
        </p:txBody>
      </p:sp>
    </p:spTree>
    <p:extLst>
      <p:ext uri="{BB962C8B-B14F-4D97-AF65-F5344CB8AC3E}">
        <p14:creationId xmlns:p14="http://schemas.microsoft.com/office/powerpoint/2010/main" val="20749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6028566"/>
            <a:ext cx="4037926" cy="88607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2-ИП-11-19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Елагин Никита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57" y="65721"/>
            <a:ext cx="2479535" cy="56545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92426"/>
            <a:ext cx="12122543" cy="62268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Цель работы: </a:t>
            </a:r>
            <a:r>
              <a:rPr lang="ru-RU" dirty="0"/>
              <a:t>спроектировать и разработать базу данных для магазина радиотехники.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Задачи курсовой работы: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Изучить теоретический материал по данной теме;</a:t>
            </a:r>
          </a:p>
          <a:p>
            <a:pPr>
              <a:lnSpc>
                <a:spcPct val="100000"/>
              </a:lnSpc>
            </a:pPr>
            <a:r>
              <a:rPr lang="ru-RU" dirty="0"/>
              <a:t>Изучить предметную область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Разработать </a:t>
            </a:r>
            <a:r>
              <a:rPr lang="en-US" dirty="0"/>
              <a:t>ER</a:t>
            </a:r>
            <a:r>
              <a:rPr lang="ru-RU" dirty="0"/>
              <a:t>-диаграмму и логическую блок-схему;</a:t>
            </a:r>
          </a:p>
          <a:p>
            <a:pPr>
              <a:lnSpc>
                <a:spcPct val="100000"/>
              </a:lnSpc>
            </a:pPr>
            <a:r>
              <a:rPr lang="ru-RU" dirty="0"/>
              <a:t>Спроектировать и разработать базу данных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Объектом исследования </a:t>
            </a:r>
            <a:r>
              <a:rPr lang="ru-RU" dirty="0"/>
              <a:t>является магазин радиотехники.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Предметом исследования </a:t>
            </a:r>
            <a:r>
              <a:rPr lang="ru-RU" dirty="0"/>
              <a:t>является </a:t>
            </a:r>
            <a:r>
              <a:rPr lang="ru-RU" dirty="0" smtClean="0"/>
              <a:t>база </a:t>
            </a:r>
            <a:r>
              <a:rPr lang="ru-RU" dirty="0"/>
              <a:t>данных предметной области “Магазин Радиотехники”.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653" y="624070"/>
            <a:ext cx="8257248" cy="59782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курсового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610315"/>
            <a:ext cx="12192000" cy="392463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курсовой работы обусловлена тем, что процесс купли-продажи без актуальной информации о товарах магазина сильно затормаживается, что влечет за собой убытки в продажах продукции. Разработка базы данных для данного магазина улучшает взаимодействие между покупателем и магазином (фирмой), автоматизирует процесс купли-продажи продукции и дает возможность отслеживать наличие продукции в данном магазине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194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1241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310" y="6934874"/>
            <a:ext cx="10515600" cy="260837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9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825" y="98089"/>
            <a:ext cx="5643520" cy="104288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36893"/>
            <a:ext cx="11933055" cy="43939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за предметную область взят магазин радиотехники. Программным продуктом для данной предметной области является база данных.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данному программному продукту должен иметь доступ как сотрудник магазина, независимо от должности, так и потребитель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разноуровневом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доступе к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640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77" y="154734"/>
            <a:ext cx="4251690" cy="6868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системы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75961"/>
            <a:ext cx="12192000" cy="17672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база данных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возможность мониторинга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(просмотра и ознакомления) самой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актуальной информации, зависимо от уровня доступа к базе данных.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6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9052" y="133520"/>
            <a:ext cx="3361566" cy="775852"/>
          </a:xfrm>
        </p:spPr>
        <p:txBody>
          <a:bodyPr/>
          <a:lstStyle/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БД: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19" y="909372"/>
            <a:ext cx="11989699" cy="594862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“Каталог” (“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“артикул”, “наименование товара”, “цена товара”, “страна производства”, “производитель”, “общая оценка потребителя”), 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“Сотрудники” (“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“ФИО”, “паспортные данные”, “адрес фактического проживания и прописки”, “контактный телефон”, “ИНН”), 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"Поставщики” (“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“Название фирмы”, “юридический адрес”, “дата поставки”), 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“Клиенты” (“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“ФИО”, “контактный телефон”, “номер накопительной карты”), </a:t>
            </a:r>
          </a:p>
          <a:p>
            <a:pPr lvl="0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“Склад” (“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“название фирмы-поставщика”, “дата регулярной поставки”, “наименование товара”, “наличие”,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“количество”).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4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5128"/>
            <a:ext cx="5033246" cy="954861"/>
          </a:xfrm>
        </p:spPr>
        <p:txBody>
          <a:bodyPr>
            <a:normAutofit fontScale="90000"/>
          </a:bodyPr>
          <a:lstStyle/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функции системы: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17533"/>
            <a:ext cx="12192000" cy="4041101"/>
          </a:xfrm>
        </p:spPr>
        <p:txBody>
          <a:bodyPr/>
          <a:lstStyle/>
          <a:p>
            <a:r>
              <a:rPr lang="ru-RU" dirty="0"/>
              <a:t>Данная база данных производится с целью автоматизации некоторых процессов </a:t>
            </a:r>
            <a:r>
              <a:rPr lang="ru-RU" dirty="0" smtClean="0"/>
              <a:t>купли-продажи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u="sng" dirty="0"/>
              <a:t>Функциональной составляющей БД является:</a:t>
            </a:r>
          </a:p>
          <a:p>
            <a:pPr lvl="0"/>
            <a:r>
              <a:rPr lang="ru-RU" dirty="0"/>
              <a:t>Сокращение времени выполнения рутинной работы;</a:t>
            </a:r>
          </a:p>
          <a:p>
            <a:pPr lvl="0"/>
            <a:r>
              <a:rPr lang="ru-RU" dirty="0"/>
              <a:t>Сокращение задействованных лиц в выполнении определенной работы;</a:t>
            </a:r>
          </a:p>
          <a:p>
            <a:pPr lvl="0"/>
            <a:r>
              <a:rPr lang="ru-RU" dirty="0"/>
              <a:t>Свободный многоуровневый доступ в информации базы данных;</a:t>
            </a:r>
          </a:p>
          <a:p>
            <a:pPr lvl="0"/>
            <a:r>
              <a:rPr lang="ru-RU" dirty="0"/>
              <a:t>Автоматизация процессов купли-продажи в целом.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7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3774" y="304320"/>
            <a:ext cx="6604450" cy="780011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таблиц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246172"/>
            <a:ext cx="12192000" cy="5235547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ru-RU" dirty="0"/>
              <a:t>Таблица “Каталог” создана для того, чтобы сотрудники и обычные покупатели узнавали о наличии определенного товара в магазине и о его отсутствии в физическом магазине (и в интернет-магазине);</a:t>
            </a:r>
          </a:p>
          <a:p>
            <a:pPr lvl="0">
              <a:lnSpc>
                <a:spcPct val="120000"/>
              </a:lnSpc>
            </a:pPr>
            <a:r>
              <a:rPr lang="ru-RU" dirty="0"/>
              <a:t>Таблица “Сотрудники” позволяет менеджерам просматривать личную информацию (данную самими сотрудниками при приеме на работу), вносить корректировки, удалять информацию об уволившихся сотрудниках и добавлять информацию о новых сотрудниках;</a:t>
            </a:r>
          </a:p>
          <a:p>
            <a:pPr lvl="0">
              <a:lnSpc>
                <a:spcPct val="120000"/>
              </a:lnSpc>
            </a:pPr>
            <a:r>
              <a:rPr lang="ru-RU" dirty="0"/>
              <a:t>Таблица “Поставщики” позволяет покупателям и сотрудникам магазина просматривать информацию о датах поставок, узнать фактический адрес местонахождения фирмы-поставщика и товара, который должен прибыть в физический магазин (интернет-магазин);</a:t>
            </a:r>
          </a:p>
          <a:p>
            <a:pPr lvl="0">
              <a:lnSpc>
                <a:spcPct val="120000"/>
              </a:lnSpc>
            </a:pPr>
            <a:r>
              <a:rPr lang="ru-RU" dirty="0"/>
              <a:t>Таблица “Клиенты” позволяет сотрудникам магазина просматривать информацию о клиентах физического магазина (интернет-магазина), п</a:t>
            </a:r>
            <a:r>
              <a:rPr lang="ru-RU" dirty="0" smtClean="0"/>
              <a:t>озволяет </a:t>
            </a:r>
            <a:r>
              <a:rPr lang="ru-RU" dirty="0"/>
              <a:t>вносить корректировки, вносить данные новых клиентов и удалять данные о старых </a:t>
            </a:r>
            <a:r>
              <a:rPr lang="ru-RU" dirty="0" smtClean="0"/>
              <a:t>клиентах.</a:t>
            </a:r>
          </a:p>
          <a:p>
            <a:pPr lvl="0">
              <a:lnSpc>
                <a:spcPct val="120000"/>
              </a:lnSpc>
            </a:pPr>
            <a:r>
              <a:rPr lang="ru-RU" dirty="0" smtClean="0"/>
              <a:t>Таблица </a:t>
            </a:r>
            <a:r>
              <a:rPr lang="ru-RU" dirty="0"/>
              <a:t>“Склад” позволяет сотрудникам узнать о наличии определенного товара на складе и сообщить об этом клиенту, узнать дату регулярной поставки товара определенной фирмы-поставщика и осведомить об этом клиента.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5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763</Words>
  <Application>Microsoft Office PowerPoint</Application>
  <PresentationFormat>Широкоэкранный</PresentationFormat>
  <Paragraphs>77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Актуальность курсового проекта</vt:lpstr>
      <vt:lpstr>Теоретическая часть</vt:lpstr>
      <vt:lpstr>Анализ предметной области</vt:lpstr>
      <vt:lpstr>Задача системы</vt:lpstr>
      <vt:lpstr>Состав БД:</vt:lpstr>
      <vt:lpstr>Цели и функции системы:</vt:lpstr>
      <vt:lpstr>Описание функций таблиц</vt:lpstr>
      <vt:lpstr>Практическая часть</vt:lpstr>
      <vt:lpstr> Инфологическое проектирование модели базы данных.   </vt:lpstr>
      <vt:lpstr>Требования к эксплуатационным характеристикам базы данных </vt:lpstr>
      <vt:lpstr>Обоснование выбора СУБД</vt:lpstr>
      <vt:lpstr>Физическое проектирование базы данных 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11</cp:revision>
  <dcterms:created xsi:type="dcterms:W3CDTF">2021-04-18T11:57:49Z</dcterms:created>
  <dcterms:modified xsi:type="dcterms:W3CDTF">2021-04-18T13:23:12Z</dcterms:modified>
</cp:coreProperties>
</file>