
<file path=[Content_Types].xml><?xml version="1.0" encoding="utf-8"?>
<Types xmlns="http://schemas.openxmlformats.org/package/2006/content-types"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18.04.2017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reetsata@live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905506"/>
            <a:ext cx="903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Introduction </a:t>
            </a: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</a:rPr>
              <a:t>С</a:t>
            </a:r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</a:p>
          <a:p>
            <a:pPr algn="ctr"/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</a:rPr>
              <a:t>Циклы</a:t>
            </a:r>
            <a:endParaRPr lang="ru-RU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3413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streetsata@live.ru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street_sata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PT Sans"/>
              </a:rPr>
              <a:t>Чтобы стать хорошим программистом 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PT Sans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PT Sans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76608" y="113255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 smtClean="0">
                <a:solidFill>
                  <a:srgbClr val="0070C0"/>
                </a:solidFill>
                <a:latin typeface="+mn-lt"/>
              </a:rPr>
              <a:t>Бесконечные циклы. Операторы перехода</a:t>
            </a:r>
            <a:r>
              <a:rPr lang="en-US" sz="3500" b="1" dirty="0" smtClean="0">
                <a:solidFill>
                  <a:srgbClr val="0070C0"/>
                </a:solidFill>
                <a:latin typeface="+mn-lt"/>
              </a:rPr>
              <a:t>.</a:t>
            </a:r>
            <a:endParaRPr lang="ru-RU" sz="3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608" y="772167"/>
            <a:ext cx="98295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(;;)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 </a:t>
            </a:r>
            <a:r>
              <a:rPr lang="ru-RU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rgbClr val="00B050"/>
                </a:solidFill>
              </a:rPr>
              <a:t>Следует </a:t>
            </a:r>
            <a:r>
              <a:rPr lang="ru-RU" sz="1400" dirty="0" smtClean="0">
                <a:solidFill>
                  <a:srgbClr val="00B050"/>
                </a:solidFill>
              </a:rPr>
              <a:t>заметить что, любую из трех частей цикла </a:t>
            </a:r>
            <a:r>
              <a:rPr lang="en-US" sz="1400" dirty="0" smtClean="0">
                <a:solidFill>
                  <a:srgbClr val="00B050"/>
                </a:solidFill>
              </a:rPr>
              <a:t>for</a:t>
            </a:r>
            <a:r>
              <a:rPr lang="ru-RU" sz="1400" dirty="0" smtClean="0">
                <a:solidFill>
                  <a:srgbClr val="00B050"/>
                </a:solidFill>
              </a:rPr>
              <a:t> можно пропустить</a:t>
            </a:r>
            <a:r>
              <a:rPr lang="en-US" sz="1400" dirty="0"/>
              <a:t>.</a:t>
            </a:r>
          </a:p>
          <a:p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 smtClean="0"/>
              <a:t>Оператор </a:t>
            </a:r>
            <a:r>
              <a:rPr lang="en-US" sz="1400" b="1" dirty="0" smtClean="0">
                <a:solidFill>
                  <a:srgbClr val="0070C0"/>
                </a:solidFill>
              </a:rPr>
              <a:t>break </a:t>
            </a:r>
            <a:endParaRPr lang="en-US" sz="14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/>
              <a:t>Завершает выполнение тела цикла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 &gt; 6)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1234567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/>
              <a:t>Оператор </a:t>
            </a:r>
            <a:r>
              <a:rPr lang="en-US" sz="1400" b="1" dirty="0" smtClean="0">
                <a:solidFill>
                  <a:srgbClr val="0070C0"/>
                </a:solidFill>
              </a:rPr>
              <a:t>continue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/>
              <a:t>Игнорирует оставшиеся операторы в цикле и преждевременно начинает следующую итерацию.</a:t>
            </a:r>
            <a:endParaRPr lang="en-US" sz="1400" dirty="0"/>
          </a:p>
          <a:p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% 2) == 0)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Console</a:t>
            </a:r>
            <a:r>
              <a:rPr lang="it-IT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.Write(i 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it-IT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it-IT" sz="1200" dirty="0">
                <a:solidFill>
                  <a:srgbClr val="008000"/>
                </a:solidFill>
                <a:latin typeface="Consolas" panose="020B0609020204030204" pitchFamily="49" charset="0"/>
              </a:rPr>
              <a:t>// 1 3 5 7 9</a:t>
            </a:r>
            <a:endParaRPr lang="it-I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/>
              <a:t>Оператор </a:t>
            </a:r>
            <a:r>
              <a:rPr lang="en-US" sz="1400" b="1" dirty="0" err="1" smtClean="0">
                <a:solidFill>
                  <a:srgbClr val="0070C0"/>
                </a:solidFill>
              </a:rPr>
              <a:t>goto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/>
              <a:t>Выполняет переход на метку (обозначенную с помощью суффикса в виде двоеточия) внутри блока операторов</a:t>
            </a:r>
            <a:endParaRPr lang="en-US" sz="1400" dirty="0" smtClean="0"/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StartLoop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&lt;= 5)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Console</a:t>
            </a:r>
            <a:r>
              <a:rPr lang="it-IT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.Write(i 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it-IT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it-IT" sz="1200" dirty="0">
                <a:solidFill>
                  <a:srgbClr val="008000"/>
                </a:solidFill>
                <a:latin typeface="Consolas" panose="020B0609020204030204" pitchFamily="49" charset="0"/>
              </a:rPr>
              <a:t>// 1 2 3 4 5</a:t>
            </a:r>
            <a:endParaRPr lang="it-I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goto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StartLoop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99361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84185" y="156286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 smtClean="0">
                <a:solidFill>
                  <a:srgbClr val="0070C0"/>
                </a:solidFill>
                <a:latin typeface="+mn-lt"/>
              </a:rPr>
              <a:t>Цикл </a:t>
            </a:r>
            <a:r>
              <a:rPr lang="en-US" sz="3500" b="1" dirty="0" err="1" smtClean="0">
                <a:solidFill>
                  <a:srgbClr val="0070C0"/>
                </a:solidFill>
                <a:latin typeface="+mn-lt"/>
              </a:rPr>
              <a:t>foreach</a:t>
            </a:r>
            <a:endParaRPr lang="ru-RU" sz="3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989" y="1031221"/>
            <a:ext cx="9782801" cy="470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Цикл</a:t>
            </a:r>
            <a:r>
              <a:rPr lang="ru-RU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rgbClr val="0070C0"/>
                </a:solidFill>
              </a:rPr>
              <a:t>foreach</a:t>
            </a:r>
            <a:r>
              <a:rPr lang="ru-RU" sz="2800" dirty="0"/>
              <a:t> 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служит для циклического обращения к элементам 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</a:rPr>
              <a:t>коллекций,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представляющей собой группу объектов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ru-RU" sz="28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Синтаксис:</a:t>
            </a: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000" dirty="0" err="1">
                <a:solidFill>
                  <a:srgbClr val="0070C0"/>
                </a:solidFill>
              </a:rPr>
              <a:t>foreach</a:t>
            </a:r>
            <a:r>
              <a:rPr lang="ru-RU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(тип </a:t>
            </a:r>
            <a:r>
              <a:rPr lang="ru-RU" sz="2000" dirty="0" err="1"/>
              <a:t>имя_переменной_цикла</a:t>
            </a:r>
            <a:r>
              <a:rPr lang="ru-RU" sz="2000" dirty="0"/>
              <a:t> </a:t>
            </a:r>
            <a:r>
              <a:rPr lang="ru-RU" sz="2000" dirty="0" err="1"/>
              <a:t>in</a:t>
            </a:r>
            <a:r>
              <a:rPr lang="ru-RU" sz="2000" dirty="0"/>
              <a:t> коллекция) 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   оператор</a:t>
            </a:r>
            <a:r>
              <a:rPr lang="ru-RU" sz="2000" dirty="0" smtClean="0"/>
              <a:t>;</a:t>
            </a: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ru-RU" sz="2400" dirty="0" smtClean="0"/>
              <a:t>Пример:				</a:t>
            </a:r>
            <a:r>
              <a:rPr lang="en-US" sz="2400" dirty="0" smtClean="0"/>
              <a:t>	</a:t>
            </a:r>
            <a:r>
              <a:rPr lang="ru-RU" sz="2400" dirty="0" smtClean="0"/>
              <a:t>Результат: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“framework"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pic>
        <p:nvPicPr>
          <p:cNvPr id="6" name="Рисунок 5" descr="file:///c:/users/stree/documents/visual studio 2015/Projects/Temp/Temp/bin/Debug/Temp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273" y="4127565"/>
            <a:ext cx="2880320" cy="242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9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41154" y="139850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Пример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ru-RU" sz="35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цикла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foreach</a:t>
            </a:r>
            <a:endParaRPr lang="ru-RU" sz="35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154" y="1014785"/>
            <a:ext cx="978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отображает содержимое массива целых чисел и подсчитывает количество </a:t>
            </a:r>
            <a:endParaRPr lang="ru-RU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элементов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fibarray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0, 1, 1, 2, 3, 5, 8, 13 };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 = 0;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element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fibarray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 1;</a:t>
            </a:r>
          </a:p>
          <a:p>
            <a:r>
              <a:rPr lang="ru-RU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Элемент #{0}: {1}"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count, element);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"Количество элементов в </a:t>
            </a:r>
            <a:r>
              <a:rPr lang="ru-RU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масиве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: {0}"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pic>
        <p:nvPicPr>
          <p:cNvPr id="4" name="Рисунок 3" descr="file:///c:/users/stree/documents/visual studio 2015/Projects/Temp/Temp/bin/Debug/Temp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2" y="3877107"/>
            <a:ext cx="4231610" cy="240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0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1911" y="134770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Вложенные циклы</a:t>
            </a:r>
            <a:endParaRPr lang="ru-RU" sz="35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911" y="1081713"/>
            <a:ext cx="1175680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Вложенные циклы необходимы для решения большого числа задач,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например, вычисления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двойных, тройных и т.д. сумм, просмотр элементов двумерного массива и многих других задач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ru-RU" sz="2400" dirty="0"/>
          </a:p>
          <a:p>
            <a:pPr algn="just">
              <a:lnSpc>
                <a:spcPct val="90000"/>
              </a:lnSpc>
            </a:pPr>
            <a:r>
              <a:rPr lang="ru-RU" sz="2400" dirty="0" smtClean="0"/>
              <a:t>Синтаксис</a:t>
            </a:r>
            <a:r>
              <a:rPr lang="uk-UA" sz="2400" dirty="0" smtClean="0"/>
              <a:t>: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</a:t>
            </a:r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	</a:t>
            </a:r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начало цикла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do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while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for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(;;)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начало цикла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(;;)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еще один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конец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цикла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do 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while</a:t>
            </a:r>
            <a:endParaRPr lang="ru-RU" sz="1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ru-RU" sz="1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FF0000"/>
                </a:solidFill>
              </a:rPr>
              <a:t>Важно! </a:t>
            </a:r>
          </a:p>
          <a:p>
            <a:pPr algn="just"/>
            <a:r>
              <a:rPr lang="ru-RU" sz="2400" dirty="0" smtClean="0">
                <a:solidFill>
                  <a:srgbClr val="FF0000"/>
                </a:solidFill>
              </a:rPr>
              <a:t>В </a:t>
            </a:r>
            <a:r>
              <a:rPr lang="en-US" sz="2400" dirty="0" smtClean="0">
                <a:solidFill>
                  <a:srgbClr val="FF0000"/>
                </a:solidFill>
              </a:rPr>
              <a:t>C# </a:t>
            </a:r>
            <a:r>
              <a:rPr lang="ru-RU" sz="2400" dirty="0" smtClean="0">
                <a:solidFill>
                  <a:srgbClr val="FF0000"/>
                </a:solidFill>
              </a:rPr>
              <a:t>нет команды, которая бы обеспечивала одновременный выход со всех вложенных циклов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74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16456" y="229383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Пример вложенных циклов</a:t>
            </a:r>
            <a:endParaRPr lang="ru-RU" sz="35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6457" y="1018951"/>
            <a:ext cx="97828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Таблица умножения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 = 10;</a:t>
            </a:r>
          </a:p>
          <a:p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Таблица умножения {0}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x {0}\n"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b);</a:t>
            </a:r>
          </a:p>
          <a:p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Этот цикл проходит по строкам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b; i++)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Этот цикл проходит по столбцам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j = 1; j &lt;= b; j++)</a:t>
            </a:r>
          </a:p>
          <a:p>
            <a:r>
              <a:rPr lang="ru-RU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A31515"/>
                </a:solidFill>
                <a:latin typeface="Consolas" panose="020B0609020204030204" pitchFamily="49" charset="0"/>
              </a:rPr>
              <a:t>"{0}\t"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j * i);</a:t>
            </a:r>
          </a:p>
          <a:p>
            <a:r>
              <a:rPr lang="ru-RU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400" dirty="0"/>
          </a:p>
        </p:txBody>
      </p:sp>
      <p:pic>
        <p:nvPicPr>
          <p:cNvPr id="4" name="Рисунок 3" descr="file:///c:/users/stree/documents/visual studio 2015/Projects/Temp/Temp/bin/Debug/Temp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57" y="3827263"/>
            <a:ext cx="6516009" cy="250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2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16456" y="229383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Домашнее задание</a:t>
            </a:r>
            <a:endParaRPr lang="ru-RU" sz="35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6456" y="1075765"/>
            <a:ext cx="116169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Найти сумму положительных нечетных чисел, меньших 50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Найти сумму целых положительных чисел из промежутка от a до b, кратных четырем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Найти: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 все двузначные числа, сумма квадратов цифр которых делится на 13; б) все двузначные числа, обладающие следующим свойством: если к сумме цифр числа прибавить квадрат этой суммы, то получится снова искомое число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Даны натуральное число n и вещественные числа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Найти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: а) максимальное из вещественных чисел; б) минимальное из вещественных чисел; в) максимальное и минимальное из вещественных чисел.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Примечание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 задаче (в) использовать только один оператор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цикла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Даны два целых числа A и B (A &lt; B). Найти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сумму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и произведение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всех целых чисел от A до B включительно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Даны два целых числа A и B (A &lt; B). Вывести в порядке возрастания все целые числа, расположенные между A и B (включая сами числа A и B),  а также количество N этих чисел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вещественное число — цена 1 кг конфет. Вывести стоимость 1.2, 1.4, …, 2 кг конфет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Даны целые положительные числа A и B (A &lt; B). Вывести все целые числа от A до B включительно; при этом каждое число должно выводиться столько раз, каково его значение (например, число 3 выводится 3 раза).</a:t>
            </a:r>
          </a:p>
        </p:txBody>
      </p:sp>
    </p:spTree>
    <p:extLst>
      <p:ext uri="{BB962C8B-B14F-4D97-AF65-F5344CB8AC3E}">
        <p14:creationId xmlns:p14="http://schemas.microsoft.com/office/powerpoint/2010/main" val="14575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725512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</a:rPr>
              <a:t>Повторение пройдённого материала</a:t>
            </a:r>
            <a:endParaRPr lang="ru-RU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941" y="957431"/>
            <a:ext cx="11629017" cy="263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Угадать число, которое загадал пользователь, используя только инструкцию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if-else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Среди трех чисел найти среднее. Если среди чисел есть равные, вывести сообщение "Ошибка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</a:rPr>
              <a:t>".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Определить, является ли число 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 делителем числа </a:t>
            </a:r>
            <a:r>
              <a:rPr lang="ru-RU" sz="1600" b="1" dirty="0" smtClean="0">
                <a:solidFill>
                  <a:schemeClr val="bg2">
                    <a:lumMod val="25000"/>
                  </a:schemeClr>
                </a:solidFill>
              </a:rPr>
              <a:t>b</a:t>
            </a:r>
            <a:endParaRPr lang="ru-RU" sz="16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Проверить, принадлежит ли число введенное с клавиатуры, интервалу (-5;3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Дано двузначное число. Определить: входит ли в него цифра 3</a:t>
            </a:r>
          </a:p>
          <a:p>
            <a:pPr fontAlgn="base">
              <a:lnSpc>
                <a:spcPct val="150000"/>
              </a:lnSpc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входит ли в него цифра 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а</a:t>
            </a:r>
            <a:r>
              <a:rPr lang="ru-RU" sz="16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</p:txBody>
      </p:sp>
      <p:pic>
        <p:nvPicPr>
          <p:cNvPr id="1025" name="DefaultOcx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HTMLCheckbox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HTMLCheckbox2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HTMLCheckbox3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72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153" y="790345"/>
            <a:ext cx="83574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Что такое цикл? (Итерационный оператор)</a:t>
            </a:r>
            <a:endParaRPr lang="ru-RU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2729" y="1646974"/>
            <a:ext cx="11295530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</a:rPr>
              <a:t>В C# имеются четыре различных вида циклов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while, do…while, for,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foreach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</a:rPr>
              <a:t>, позволяющие выполнять блок кода повторно до тех пор, пока удовлетворяется определенное условие.</a:t>
            </a:r>
          </a:p>
          <a:p>
            <a:pPr marL="457200" marR="0" lvl="0" indent="-4572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</a:rPr>
              <a:t>	• цикл с известным числом шагов (пока)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</a:rPr>
              <a:t/>
            </a:r>
            <a:b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</a:rPr>
            </a:b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</a:rPr>
              <a:t>	• цикл с неизвестным числом шагов (цикл с условием) (для)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3125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223651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</a:rPr>
              <a:t>Цикл 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while</a:t>
            </a:r>
            <a:endParaRPr lang="ru-RU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7" y="883909"/>
            <a:ext cx="11820862" cy="536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Цикл</a:t>
            </a:r>
            <a:r>
              <a:rPr lang="ru-RU" sz="2400" dirty="0" smtClean="0"/>
              <a:t> </a:t>
            </a:r>
            <a:r>
              <a:rPr lang="en-US" sz="2400" i="1" dirty="0" smtClean="0">
                <a:solidFill>
                  <a:srgbClr val="0070C0"/>
                </a:solidFill>
              </a:rPr>
              <a:t>while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повторно выполняет тело кода, пока выражение типа </a:t>
            </a:r>
            <a:r>
              <a:rPr lang="en-US" sz="2400" i="1" dirty="0" err="1" smtClean="0">
                <a:solidFill>
                  <a:srgbClr val="0070C0"/>
                </a:solidFill>
              </a:rPr>
              <a:t>bool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является истинным. 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Выражение проверяется </a:t>
            </a: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</a:rPr>
              <a:t>до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 выполнения тела кода.</a:t>
            </a:r>
          </a:p>
          <a:p>
            <a:pPr>
              <a:lnSpc>
                <a:spcPct val="90000"/>
              </a:lnSpc>
            </a:pPr>
            <a:endParaRPr lang="ru-RU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</a:rPr>
              <a:t>Синтаксис:</a:t>
            </a:r>
          </a:p>
          <a:p>
            <a:pPr>
              <a:lnSpc>
                <a:spcPct val="90000"/>
              </a:lnSpc>
            </a:pP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en-US" sz="2000" b="1" i="1" dirty="0">
                <a:solidFill>
                  <a:srgbClr val="0070C0"/>
                </a:solidFill>
              </a:rPr>
              <a:t>w</a:t>
            </a:r>
            <a:r>
              <a:rPr lang="en-US" sz="2000" b="1" i="1" dirty="0" smtClean="0">
                <a:solidFill>
                  <a:srgbClr val="0070C0"/>
                </a:solidFill>
              </a:rPr>
              <a:t>hile(</a:t>
            </a:r>
            <a:r>
              <a:rPr lang="ru-RU" sz="2000" b="1" i="1" dirty="0" smtClean="0"/>
              <a:t>условие)</a:t>
            </a:r>
            <a:endParaRPr lang="ru-RU" sz="2000" b="1" i="1" dirty="0"/>
          </a:p>
          <a:p>
            <a:pPr>
              <a:lnSpc>
                <a:spcPct val="90000"/>
              </a:lnSpc>
            </a:pPr>
            <a:r>
              <a:rPr lang="ru-RU" sz="2000" b="1" i="1" dirty="0"/>
              <a:t>  оператор (операторы)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000" dirty="0" smtClean="0"/>
              <a:t>Пример:</a:t>
            </a:r>
            <a:r>
              <a:rPr lang="ru-RU" sz="2400" dirty="0" smtClean="0"/>
              <a:t>				</a:t>
            </a:r>
            <a:r>
              <a:rPr lang="ru-RU" sz="2000" dirty="0" smtClean="0"/>
              <a:t>Результат:</a:t>
            </a:r>
          </a:p>
          <a:p>
            <a:endParaRPr lang="ru-RU" sz="1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3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фигурные скобки при </a:t>
            </a:r>
            <a:endParaRPr lang="ru-RU" sz="1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 одном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операторе </a:t>
            </a:r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необязательны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 descr="file:///c:/users/stree/documents/visual studio 2015/Projects/Temp/Temp/bin/Debug/Temp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89" y="4567075"/>
            <a:ext cx="3947014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3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42675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</a:rPr>
              <a:t>Цикл 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while.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</a:rPr>
              <a:t>Примеры</a:t>
            </a:r>
            <a:endParaRPr lang="ru-RU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3157" y="1373854"/>
            <a:ext cx="105407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Составить программу вывода любого числа любое заданное число раз в виде, аналогичном показанному в предыдущей задаче. </a:t>
            </a:r>
            <a:endParaRPr lang="ru-RU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Одна штука некоторого товара стоит 20,4 руб. Напечатать таблицу стоимости 2, 3, ..., 20 штук этого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товара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Напечатать таблицу умножения на 7: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1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х 7 = 7 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  2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х 7 = 14 ... 9 х 7 = 63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Создать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программу, которая выводит на экран простые числа в диапазоне от 2 до 1000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целое число N (&gt; 0). Используя операции деления нацело и взятия остатка от деления, найти количество и сумму его цифр.</a:t>
            </a:r>
          </a:p>
        </p:txBody>
      </p:sp>
    </p:spTree>
    <p:extLst>
      <p:ext uri="{BB962C8B-B14F-4D97-AF65-F5344CB8AC3E}">
        <p14:creationId xmlns:p14="http://schemas.microsoft.com/office/powerpoint/2010/main" val="292770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28472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</a:rPr>
              <a:t>Цикл 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do-while</a:t>
            </a:r>
            <a:endParaRPr lang="ru-RU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7" y="859098"/>
            <a:ext cx="11691770" cy="499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Цикл</a:t>
            </a:r>
            <a:r>
              <a:rPr lang="ru-RU" sz="2400" dirty="0" smtClean="0"/>
              <a:t> </a:t>
            </a:r>
            <a:r>
              <a:rPr lang="en-US" sz="2400" i="1" dirty="0" smtClean="0">
                <a:solidFill>
                  <a:srgbClr val="0070C0"/>
                </a:solidFill>
              </a:rPr>
              <a:t>do-while</a:t>
            </a:r>
            <a:r>
              <a:rPr lang="en-US" sz="2400" dirty="0" smtClean="0"/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отличается от цикла </a:t>
            </a:r>
            <a:r>
              <a:rPr lang="en-US" sz="2400" i="1" dirty="0" smtClean="0">
                <a:solidFill>
                  <a:srgbClr val="0070C0"/>
                </a:solidFill>
              </a:rPr>
              <a:t>while</a:t>
            </a:r>
            <a:r>
              <a:rPr lang="en-US" sz="2400" dirty="0" smtClean="0"/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тем, что проверяет выражение </a:t>
            </a: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</a:rPr>
              <a:t>после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 выполнения блока операторов (тем самым гарантируя, что блок операторов будет выполнен хотя бы один раз)</a:t>
            </a:r>
          </a:p>
          <a:p>
            <a:pPr algn="just">
              <a:lnSpc>
                <a:spcPct val="90000"/>
              </a:lnSpc>
            </a:pPr>
            <a:endParaRPr lang="ru-RU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</a:rPr>
              <a:t>Синтаксис:</a:t>
            </a:r>
          </a:p>
          <a:p>
            <a:pPr algn="just">
              <a:lnSpc>
                <a:spcPct val="90000"/>
              </a:lnSpc>
            </a:pPr>
            <a:r>
              <a:rPr lang="en-US" sz="2000" b="1" i="1" dirty="0">
                <a:solidFill>
                  <a:srgbClr val="0070C0"/>
                </a:solidFill>
              </a:rPr>
              <a:t>do</a:t>
            </a:r>
            <a:r>
              <a:rPr lang="en-US" sz="2000" b="1" i="1" dirty="0"/>
              <a:t> {</a:t>
            </a:r>
          </a:p>
          <a:p>
            <a:pPr algn="just">
              <a:lnSpc>
                <a:spcPct val="90000"/>
              </a:lnSpc>
            </a:pPr>
            <a:r>
              <a:rPr lang="ru-RU" sz="2000" b="1" i="1" dirty="0"/>
              <a:t> </a:t>
            </a:r>
            <a:r>
              <a:rPr lang="ru-RU" sz="2000" b="1" i="1" dirty="0" smtClean="0"/>
              <a:t> операторы</a:t>
            </a:r>
            <a:r>
              <a:rPr lang="ru-RU" sz="2000" b="1" i="1" dirty="0"/>
              <a:t>;</a:t>
            </a:r>
          </a:p>
          <a:p>
            <a:pPr algn="just">
              <a:lnSpc>
                <a:spcPct val="90000"/>
              </a:lnSpc>
            </a:pPr>
            <a:r>
              <a:rPr lang="ru-RU" sz="2000" b="1" i="1" dirty="0"/>
              <a:t>} </a:t>
            </a:r>
            <a:r>
              <a:rPr lang="en-US" sz="2000" b="1" i="1" dirty="0">
                <a:solidFill>
                  <a:srgbClr val="0070C0"/>
                </a:solidFill>
              </a:rPr>
              <a:t>while</a:t>
            </a:r>
            <a:r>
              <a:rPr lang="en-US" sz="2000" b="1" i="1" dirty="0"/>
              <a:t> (</a:t>
            </a:r>
            <a:r>
              <a:rPr lang="ru-RU" sz="2000" b="1" i="1" dirty="0"/>
              <a:t>условие</a:t>
            </a:r>
            <a:r>
              <a:rPr lang="ru-RU" sz="2000" b="1" i="1" dirty="0" smtClean="0"/>
              <a:t>);</a:t>
            </a:r>
          </a:p>
          <a:p>
            <a:pPr algn="just">
              <a:lnSpc>
                <a:spcPct val="90000"/>
              </a:lnSpc>
            </a:pPr>
            <a:endParaRPr lang="ru-RU" sz="2000" b="1" i="1" dirty="0"/>
          </a:p>
          <a:p>
            <a:pPr algn="just">
              <a:lnSpc>
                <a:spcPct val="90000"/>
              </a:lnSpc>
            </a:pPr>
            <a:r>
              <a:rPr lang="ru-RU" sz="2000" dirty="0" smtClean="0"/>
              <a:t>Пример:</a:t>
            </a:r>
            <a:r>
              <a:rPr lang="en-US" sz="2000" dirty="0" smtClean="0"/>
              <a:t>				</a:t>
            </a:r>
            <a:r>
              <a:rPr lang="ru-RU" sz="2000" dirty="0" smtClean="0"/>
              <a:t>Результат:</a:t>
            </a:r>
            <a:endParaRPr lang="en-US" sz="2000" dirty="0" smtClean="0"/>
          </a:p>
          <a:p>
            <a:pPr algn="just">
              <a:lnSpc>
                <a:spcPct val="90000"/>
              </a:lnSpc>
            </a:pPr>
            <a:endParaRPr lang="ru-RU" sz="2000" dirty="0" smtClean="0"/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3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90000"/>
              </a:lnSpc>
            </a:pPr>
            <a:endParaRPr lang="ru-RU" sz="2000" dirty="0"/>
          </a:p>
          <a:p>
            <a:pPr algn="just">
              <a:lnSpc>
                <a:spcPct val="90000"/>
              </a:lnSpc>
            </a:pPr>
            <a:endParaRPr lang="ru-RU" sz="2000" dirty="0"/>
          </a:p>
        </p:txBody>
      </p:sp>
      <p:pic>
        <p:nvPicPr>
          <p:cNvPr id="5" name="Рисунок 4" descr="file:///c:/users/stree/documents/visual studio 2015/Projects/Temp/Temp/bin/Debug/Temp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244" y="4025026"/>
            <a:ext cx="3947014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8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37973" y="145528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 smtClean="0">
                <a:solidFill>
                  <a:schemeClr val="accent1">
                    <a:lumMod val="75000"/>
                  </a:schemeClr>
                </a:solidFill>
              </a:rPr>
              <a:t>Пример цикла 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</a:rPr>
              <a:t>do-while</a:t>
            </a:r>
            <a:endParaRPr lang="ru-RU" sz="3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68" y="1092471"/>
            <a:ext cx="96023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факториал числа</a:t>
            </a:r>
            <a:endParaRPr lang="ru-RU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resualt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 = 15;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"!0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resualt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resualt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"!{0} = {1}"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resualt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n);</a:t>
            </a:r>
            <a:endParaRPr lang="ru-RU" dirty="0"/>
          </a:p>
        </p:txBody>
      </p:sp>
      <p:pic>
        <p:nvPicPr>
          <p:cNvPr id="10" name="Рисунок 9" descr="file:///c:/users/stree/documents/visual studio 2015/Projects/Temp/Temp/bin/Debug/Temp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39" y="1310919"/>
            <a:ext cx="3236715" cy="455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3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259487" y="167044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 smtClean="0">
                <a:solidFill>
                  <a:schemeClr val="accent1">
                    <a:lumMod val="75000"/>
                  </a:schemeClr>
                </a:solidFill>
              </a:rPr>
              <a:t>Цикл 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endParaRPr lang="ru-RU" sz="3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486" y="969971"/>
            <a:ext cx="978280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Цикл</a:t>
            </a:r>
            <a:r>
              <a:rPr lang="ru-RU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for</a:t>
            </a:r>
            <a:r>
              <a:rPr lang="en-US" sz="2400" dirty="0" smtClean="0"/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напоминает цикл </a:t>
            </a:r>
            <a:r>
              <a:rPr lang="en-US" sz="2400" dirty="0" smtClean="0">
                <a:solidFill>
                  <a:srgbClr val="0070C0"/>
                </a:solidFill>
              </a:rPr>
              <a:t>while</a:t>
            </a:r>
            <a:r>
              <a:rPr lang="en-US" sz="2400" dirty="0" smtClean="0"/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со специальными разделами для инициализации и итерации переменной цикла. Цикл </a:t>
            </a:r>
            <a:r>
              <a:rPr lang="en-US" sz="2400" dirty="0" smtClean="0">
                <a:solidFill>
                  <a:srgbClr val="0070C0"/>
                </a:solidFill>
              </a:rPr>
              <a:t>for</a:t>
            </a:r>
            <a:r>
              <a:rPr lang="en-US" sz="2400" dirty="0" smtClean="0"/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содержит три раздела.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90000"/>
              </a:lnSpc>
            </a:pPr>
            <a:endParaRPr lang="ru-RU" sz="1400" dirty="0"/>
          </a:p>
          <a:p>
            <a:pPr>
              <a:lnSpc>
                <a:spcPct val="90000"/>
              </a:lnSpc>
            </a:pPr>
            <a:r>
              <a:rPr lang="ru-RU" sz="2000" dirty="0" err="1">
                <a:solidFill>
                  <a:srgbClr val="0070C0"/>
                </a:solidFill>
              </a:rPr>
              <a:t>for</a:t>
            </a:r>
            <a:r>
              <a:rPr lang="ru-RU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(</a:t>
            </a:r>
            <a:r>
              <a:rPr lang="ru-RU" sz="2000" dirty="0" smtClean="0"/>
              <a:t>инициализация; </a:t>
            </a:r>
            <a:r>
              <a:rPr lang="ru-RU" sz="2000" dirty="0"/>
              <a:t>условие; </a:t>
            </a:r>
            <a:r>
              <a:rPr lang="ru-RU" sz="2000" dirty="0" smtClean="0"/>
              <a:t>итерация)</a:t>
            </a: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000" dirty="0"/>
              <a:t>  оператор (операторы</a:t>
            </a:r>
            <a:r>
              <a:rPr lang="ru-RU" sz="2000" dirty="0" smtClean="0"/>
              <a:t>)</a:t>
            </a:r>
          </a:p>
          <a:p>
            <a:pPr>
              <a:lnSpc>
                <a:spcPct val="90000"/>
              </a:lnSpc>
            </a:pPr>
            <a:endParaRPr lang="ru-RU" sz="2000" dirty="0"/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bg2">
                    <a:lumMod val="25000"/>
                  </a:schemeClr>
                </a:solidFill>
              </a:rPr>
              <a:t>Инициализация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</a:rPr>
              <a:t> выполняется до начала цикла. Обычно происходит инициализация одного или нескольких счетчиков цикла.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bg2">
                    <a:lumMod val="25000"/>
                  </a:schemeClr>
                </a:solidFill>
              </a:rPr>
              <a:t>Условие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</a:rPr>
              <a:t>содержит выражение типа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</a:rPr>
              <a:t>bool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</a:rPr>
              <a:t>которое проверяется до начала каждой итерации цикла. Тело выполняется, если это условие истинно</a:t>
            </a:r>
            <a:endParaRPr lang="ru-RU" sz="2000" b="1" i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bg2">
                    <a:lumMod val="25000"/>
                  </a:schemeClr>
                </a:solidFill>
              </a:rPr>
              <a:t>Итерация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</a:rPr>
              <a:t>выполняется после каждой итерации тела. Используется для обновления счетчика цикла.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2000" dirty="0"/>
              <a:t>Пример:</a:t>
            </a:r>
            <a:r>
              <a:rPr lang="en-US" sz="2000" dirty="0"/>
              <a:t>				</a:t>
            </a:r>
            <a:r>
              <a:rPr lang="ru-RU" sz="2000" dirty="0"/>
              <a:t>Результат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pPr algn="just">
              <a:lnSpc>
                <a:spcPct val="90000"/>
              </a:lnSpc>
            </a:pPr>
            <a:endParaRPr lang="ru-RU" sz="1400" dirty="0"/>
          </a:p>
          <a:p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3; i++)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200" dirty="0"/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000" dirty="0" smtClean="0"/>
          </a:p>
        </p:txBody>
      </p:sp>
      <p:pic>
        <p:nvPicPr>
          <p:cNvPr id="10" name="Рисунок 9" descr="file:///c:/users/stree/documents/visual studio 2015/Projects/Temp/Temp/bin/Debug/Temp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63" y="5002419"/>
            <a:ext cx="3947014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0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1761" y="102497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 smtClean="0">
                <a:solidFill>
                  <a:srgbClr val="0070C0"/>
                </a:solidFill>
              </a:rPr>
              <a:t>Примеры цикла </a:t>
            </a:r>
            <a:r>
              <a:rPr lang="en-US" sz="3500" b="1" dirty="0" smtClean="0">
                <a:solidFill>
                  <a:srgbClr val="0070C0"/>
                </a:solidFill>
              </a:rPr>
              <a:t>for</a:t>
            </a:r>
            <a:endParaRPr lang="ru-RU" sz="35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761" y="1027611"/>
            <a:ext cx="10045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Применение нескольких переменных управления циклом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0, j = 20;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j;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5, j -= 5)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= {0}, j = {1}"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j);</a:t>
            </a:r>
          </a:p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Использование условного выражения в цикле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1, j = 100; !b;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++, j--)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(j))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"Число {0} меньше квадратного корня из {1}"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i, j);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pic>
        <p:nvPicPr>
          <p:cNvPr id="6" name="Рисунок 5" descr="file:///c:/users/stree/documents/visual studio 2015/Projects/Temp/Temp/bin/Debug/Temp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018" y="1193456"/>
            <a:ext cx="2527072" cy="1440160"/>
          </a:xfrm>
          <a:prstGeom prst="rect">
            <a:avLst/>
          </a:prstGeom>
        </p:spPr>
      </p:pic>
      <p:pic>
        <p:nvPicPr>
          <p:cNvPr id="7" name="Рисунок 6" descr="file:///c:/users/stree/documents/visual studio 2015/Projects/Temp/Temp/bin/Debug/Temp.EX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060" y="4336997"/>
            <a:ext cx="3953427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310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1136</Words>
  <Application>Microsoft Office PowerPoint</Application>
  <PresentationFormat>Широкоэкранный</PresentationFormat>
  <Paragraphs>194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Euphemia</vt:lpstr>
      <vt:lpstr>PT Sans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28</cp:revision>
  <dcterms:created xsi:type="dcterms:W3CDTF">2017-04-09T05:13:59Z</dcterms:created>
  <dcterms:modified xsi:type="dcterms:W3CDTF">2017-04-18T18:59:12Z</dcterms:modified>
</cp:coreProperties>
</file>