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1" r:id="rId1"/>
  </p:sldMasterIdLst>
  <p:sldIdLst>
    <p:sldId id="256" r:id="rId2"/>
    <p:sldId id="281" r:id="rId3"/>
    <p:sldId id="282" r:id="rId4"/>
    <p:sldId id="283" r:id="rId5"/>
    <p:sldId id="284" r:id="rId6"/>
    <p:sldId id="285" r:id="rId7"/>
    <p:sldId id="286" r:id="rId8"/>
    <p:sldId id="287" r:id="rId9"/>
    <p:sldId id="260" r:id="rId10"/>
    <p:sldId id="261" r:id="rId11"/>
    <p:sldId id="268" r:id="rId12"/>
    <p:sldId id="274" r:id="rId13"/>
    <p:sldId id="269" r:id="rId14"/>
    <p:sldId id="272" r:id="rId15"/>
    <p:sldId id="275" r:id="rId16"/>
    <p:sldId id="277" r:id="rId17"/>
    <p:sldId id="270" r:id="rId18"/>
    <p:sldId id="271" r:id="rId19"/>
    <p:sldId id="276" r:id="rId20"/>
    <p:sldId id="273" r:id="rId21"/>
    <p:sldId id="279" r:id="rId22"/>
    <p:sldId id="278" r:id="rId23"/>
    <p:sldId id="280" r:id="rId24"/>
    <p:sldId id="267"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211" autoAdjust="0"/>
    <p:restoredTop sz="93817" autoAdjust="0"/>
  </p:normalViewPr>
  <p:slideViewPr>
    <p:cSldViewPr snapToGrid="0">
      <p:cViewPr varScale="1">
        <p:scale>
          <a:sx n="63" d="100"/>
          <a:sy n="63" d="100"/>
        </p:scale>
        <p:origin x="832"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_rels/data3.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svg"/><Relationship Id="rId7" Type="http://schemas.openxmlformats.org/officeDocument/2006/relationships/image" Target="../media/image11.svg"/><Relationship Id="rId2" Type="http://schemas.openxmlformats.org/officeDocument/2006/relationships/image" Target="../media/image6.png"/><Relationship Id="rId1" Type="http://schemas.openxmlformats.org/officeDocument/2006/relationships/hyperlink" Target="https://www.kaggle.com/rounakbanik/ted-talks" TargetMode="External"/><Relationship Id="rId6" Type="http://schemas.openxmlformats.org/officeDocument/2006/relationships/image" Target="../media/image10.png"/><Relationship Id="rId5" Type="http://schemas.openxmlformats.org/officeDocument/2006/relationships/image" Target="../media/image9.svg"/><Relationship Id="rId4" Type="http://schemas.openxmlformats.org/officeDocument/2006/relationships/image" Target="../media/image8.png"/><Relationship Id="rId9" Type="http://schemas.openxmlformats.org/officeDocument/2006/relationships/image" Target="../media/image13.svg"/></Relationships>
</file>

<file path=ppt/diagrams/_rels/data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svg"/><Relationship Id="rId1" Type="http://schemas.openxmlformats.org/officeDocument/2006/relationships/image" Target="../media/image22.png"/><Relationship Id="rId6" Type="http://schemas.openxmlformats.org/officeDocument/2006/relationships/image" Target="../media/image27.svg"/><Relationship Id="rId5" Type="http://schemas.openxmlformats.org/officeDocument/2006/relationships/image" Target="../media/image26.png"/><Relationship Id="rId4" Type="http://schemas.openxmlformats.org/officeDocument/2006/relationships/image" Target="../media/image25.svg"/></Relationships>
</file>

<file path=ppt/diagrams/_rels/drawing3.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 Id="rId9" Type="http://schemas.openxmlformats.org/officeDocument/2006/relationships/hyperlink" Target="https://www.kaggle.com/rounakbanik/ted-talks" TargetMode="External"/></Relationships>
</file>

<file path=ppt/diagrams/_rels/drawing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svg"/><Relationship Id="rId1" Type="http://schemas.openxmlformats.org/officeDocument/2006/relationships/image" Target="../media/image22.png"/><Relationship Id="rId6" Type="http://schemas.openxmlformats.org/officeDocument/2006/relationships/image" Target="../media/image27.svg"/><Relationship Id="rId5" Type="http://schemas.openxmlformats.org/officeDocument/2006/relationships/image" Target="../media/image26.png"/><Relationship Id="rId4" Type="http://schemas.openxmlformats.org/officeDocument/2006/relationships/image" Target="../media/image25.sv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D305EB-3C31-4FD9-99B9-93B24EEC3CE1}" type="doc">
      <dgm:prSet loTypeId="urn:microsoft.com/office/officeart/2005/8/layout/radial1" loCatId="cycle" qsTypeId="urn:microsoft.com/office/officeart/2005/8/quickstyle/simple1" qsCatId="simple" csTypeId="urn:microsoft.com/office/officeart/2005/8/colors/colorful5" csCatId="colorful" phldr="1"/>
      <dgm:spPr/>
      <dgm:t>
        <a:bodyPr/>
        <a:lstStyle/>
        <a:p>
          <a:endParaRPr lang="en-US"/>
        </a:p>
      </dgm:t>
    </dgm:pt>
    <dgm:pt modelId="{29A209C2-C2A1-4472-8130-6AFB4C434167}">
      <dgm:prSet phldrT="[Text]" custT="1"/>
      <dgm:spPr/>
      <dgm:t>
        <a:bodyPr/>
        <a:lstStyle/>
        <a:p>
          <a:r>
            <a:rPr lang="en-US" sz="1200" b="1" kern="1200" dirty="0"/>
            <a:t>Competitive Rivalry (LOW)</a:t>
          </a:r>
        </a:p>
        <a:p>
          <a:r>
            <a:rPr lang="en-US" sz="1200" kern="1200" dirty="0">
              <a:latin typeface="Calibri" panose="020F0502020204030204"/>
              <a:ea typeface="+mn-ea"/>
              <a:cs typeface="+mn-cs"/>
            </a:rPr>
            <a:t>Market dominance due to large scale operations, innovation and first entrants</a:t>
          </a:r>
        </a:p>
      </dgm:t>
    </dgm:pt>
    <dgm:pt modelId="{AF3012B7-484A-4BBF-B22B-690539913438}" type="parTrans" cxnId="{F58933AE-8F06-4A60-A6CB-83E73EB56B2D}">
      <dgm:prSet/>
      <dgm:spPr/>
      <dgm:t>
        <a:bodyPr/>
        <a:lstStyle/>
        <a:p>
          <a:endParaRPr lang="en-US"/>
        </a:p>
      </dgm:t>
    </dgm:pt>
    <dgm:pt modelId="{DAC30F65-6273-454C-B3E0-20772D62C27B}" type="sibTrans" cxnId="{F58933AE-8F06-4A60-A6CB-83E73EB56B2D}">
      <dgm:prSet/>
      <dgm:spPr/>
      <dgm:t>
        <a:bodyPr/>
        <a:lstStyle/>
        <a:p>
          <a:endParaRPr lang="en-US"/>
        </a:p>
      </dgm:t>
    </dgm:pt>
    <dgm:pt modelId="{CD7D2764-B818-4D1A-AB5B-D5739EEEB675}">
      <dgm:prSet phldrT="[Text]" custT="1"/>
      <dgm:spPr/>
      <dgm:t>
        <a:bodyPr/>
        <a:lstStyle/>
        <a:p>
          <a:r>
            <a:rPr lang="en-US" sz="1200" b="1" dirty="0"/>
            <a:t>Threat of New Entrants (HIGH)</a:t>
          </a:r>
          <a:endParaRPr lang="en-US" sz="1200" dirty="0"/>
        </a:p>
      </dgm:t>
    </dgm:pt>
    <dgm:pt modelId="{FF0201AA-D925-4391-8F9C-6EE9A4C81C9B}" type="parTrans" cxnId="{95947584-59F4-46D4-B571-B0CCE7003172}">
      <dgm:prSet/>
      <dgm:spPr/>
      <dgm:t>
        <a:bodyPr/>
        <a:lstStyle/>
        <a:p>
          <a:endParaRPr lang="en-US"/>
        </a:p>
      </dgm:t>
    </dgm:pt>
    <dgm:pt modelId="{8F755F36-AF43-4A1D-97AF-5C0B3971FFF9}" type="sibTrans" cxnId="{95947584-59F4-46D4-B571-B0CCE7003172}">
      <dgm:prSet/>
      <dgm:spPr/>
      <dgm:t>
        <a:bodyPr/>
        <a:lstStyle/>
        <a:p>
          <a:endParaRPr lang="en-US"/>
        </a:p>
      </dgm:t>
    </dgm:pt>
    <dgm:pt modelId="{AD5C8C29-AD44-4442-8250-EA325C4BEC87}">
      <dgm:prSet phldrT="[Text]" custT="1"/>
      <dgm:spPr/>
      <dgm:t>
        <a:bodyPr/>
        <a:lstStyle/>
        <a:p>
          <a:r>
            <a:rPr lang="en-US" sz="1200" b="1" dirty="0"/>
            <a:t>Bargaining Power of Customers (MODERATE)</a:t>
          </a:r>
          <a:endParaRPr lang="en-US" sz="1200" dirty="0"/>
        </a:p>
      </dgm:t>
    </dgm:pt>
    <dgm:pt modelId="{6BCEC0C5-4F0A-4AC9-919B-49A9590B0A8A}" type="parTrans" cxnId="{F4142452-9AA1-464E-93B6-D7626EF97B0D}">
      <dgm:prSet/>
      <dgm:spPr/>
      <dgm:t>
        <a:bodyPr/>
        <a:lstStyle/>
        <a:p>
          <a:endParaRPr lang="en-US"/>
        </a:p>
      </dgm:t>
    </dgm:pt>
    <dgm:pt modelId="{5C7C274C-DEE4-4099-BD5B-92742D3B7E4D}" type="sibTrans" cxnId="{F4142452-9AA1-464E-93B6-D7626EF97B0D}">
      <dgm:prSet/>
      <dgm:spPr/>
      <dgm:t>
        <a:bodyPr/>
        <a:lstStyle/>
        <a:p>
          <a:endParaRPr lang="en-US"/>
        </a:p>
      </dgm:t>
    </dgm:pt>
    <dgm:pt modelId="{E1DB5005-0F5F-41CF-8177-A30DDC7C3765}">
      <dgm:prSet phldrT="[Text]" custT="1"/>
      <dgm:spPr/>
      <dgm:t>
        <a:bodyPr/>
        <a:lstStyle/>
        <a:p>
          <a:r>
            <a:rPr lang="en-US" sz="1200" b="1" dirty="0"/>
            <a:t>Availability of Substitute Products (MODERATE)</a:t>
          </a:r>
        </a:p>
      </dgm:t>
    </dgm:pt>
    <dgm:pt modelId="{4AEAC2CB-577A-4CDE-9904-0AD28AC5FCCF}" type="parTrans" cxnId="{6D87F22F-5843-42BB-8287-4550A08A4812}">
      <dgm:prSet/>
      <dgm:spPr/>
      <dgm:t>
        <a:bodyPr/>
        <a:lstStyle/>
        <a:p>
          <a:endParaRPr lang="en-US"/>
        </a:p>
      </dgm:t>
    </dgm:pt>
    <dgm:pt modelId="{896972C1-B257-428E-AE07-13F36591A943}" type="sibTrans" cxnId="{6D87F22F-5843-42BB-8287-4550A08A4812}">
      <dgm:prSet/>
      <dgm:spPr/>
      <dgm:t>
        <a:bodyPr/>
        <a:lstStyle/>
        <a:p>
          <a:endParaRPr lang="en-US"/>
        </a:p>
      </dgm:t>
    </dgm:pt>
    <dgm:pt modelId="{2AAAEE6B-C239-49B5-82DB-AAF29B7FBFD7}">
      <dgm:prSet phldrT="[Text]" custT="1"/>
      <dgm:spPr/>
      <dgm:t>
        <a:bodyPr/>
        <a:lstStyle/>
        <a:p>
          <a:r>
            <a:rPr lang="en-US" sz="1200" b="1" dirty="0"/>
            <a:t>Bargaining Power of Suppliers (LOW)</a:t>
          </a:r>
          <a:endParaRPr lang="en-US" sz="1200" dirty="0"/>
        </a:p>
      </dgm:t>
    </dgm:pt>
    <dgm:pt modelId="{5A0029BF-0AEB-41CB-8A2E-44A98F7C23ED}" type="parTrans" cxnId="{2E334799-0A2B-4CA9-B1D4-DEDF62A3501A}">
      <dgm:prSet/>
      <dgm:spPr/>
      <dgm:t>
        <a:bodyPr/>
        <a:lstStyle/>
        <a:p>
          <a:endParaRPr lang="en-US"/>
        </a:p>
      </dgm:t>
    </dgm:pt>
    <dgm:pt modelId="{F5D512F4-6BD7-4797-A10C-EB50CAAFD91A}" type="sibTrans" cxnId="{2E334799-0A2B-4CA9-B1D4-DEDF62A3501A}">
      <dgm:prSet/>
      <dgm:spPr/>
      <dgm:t>
        <a:bodyPr/>
        <a:lstStyle/>
        <a:p>
          <a:endParaRPr lang="en-US"/>
        </a:p>
      </dgm:t>
    </dgm:pt>
    <dgm:pt modelId="{99A56AAB-8D44-48B5-B5D2-6D7589F53936}">
      <dgm:prSet phldrT="[Text]" custT="1"/>
      <dgm:spPr/>
      <dgm:t>
        <a:bodyPr/>
        <a:lstStyle/>
        <a:p>
          <a:r>
            <a:rPr lang="en-US" sz="1200" dirty="0"/>
            <a:t>Differential Advantage with the streamers but the focus being on unique</a:t>
          </a:r>
        </a:p>
      </dgm:t>
    </dgm:pt>
    <dgm:pt modelId="{CA3ED1C7-9238-48A1-857B-85C6C8F82ADE}" type="parTrans" cxnId="{ACCE60EA-506F-43DB-963F-6FA01694F29F}">
      <dgm:prSet/>
      <dgm:spPr/>
      <dgm:t>
        <a:bodyPr/>
        <a:lstStyle/>
        <a:p>
          <a:endParaRPr lang="en-US"/>
        </a:p>
      </dgm:t>
    </dgm:pt>
    <dgm:pt modelId="{E28BC29D-F33D-4221-87C1-37EA77704C25}" type="sibTrans" cxnId="{ACCE60EA-506F-43DB-963F-6FA01694F29F}">
      <dgm:prSet/>
      <dgm:spPr/>
      <dgm:t>
        <a:bodyPr/>
        <a:lstStyle/>
        <a:p>
          <a:endParaRPr lang="en-US"/>
        </a:p>
      </dgm:t>
    </dgm:pt>
    <dgm:pt modelId="{E8CB17C2-D021-4B0D-B74F-50147C15994F}">
      <dgm:prSet phldrT="[Text]" custT="1"/>
      <dgm:spPr/>
      <dgm:t>
        <a:bodyPr/>
        <a:lstStyle/>
        <a:p>
          <a:r>
            <a:rPr lang="en-US" sz="1200" dirty="0"/>
            <a:t>Create their own streaming content with wide spread distribution channel</a:t>
          </a:r>
        </a:p>
      </dgm:t>
    </dgm:pt>
    <dgm:pt modelId="{17451419-4D3C-42B4-903A-A19038A1F83A}" type="parTrans" cxnId="{8F58C23C-BA83-467C-9741-3E1687EE086E}">
      <dgm:prSet/>
      <dgm:spPr/>
      <dgm:t>
        <a:bodyPr/>
        <a:lstStyle/>
        <a:p>
          <a:endParaRPr lang="en-US"/>
        </a:p>
      </dgm:t>
    </dgm:pt>
    <dgm:pt modelId="{08AEFD46-0824-4079-872D-C4533DE7D00C}" type="sibTrans" cxnId="{8F58C23C-BA83-467C-9741-3E1687EE086E}">
      <dgm:prSet/>
      <dgm:spPr/>
      <dgm:t>
        <a:bodyPr/>
        <a:lstStyle/>
        <a:p>
          <a:endParaRPr lang="en-US"/>
        </a:p>
      </dgm:t>
    </dgm:pt>
    <dgm:pt modelId="{E73EF1D2-0F87-49B6-9D47-D5AF1218E4E2}">
      <dgm:prSet phldrT="[Text]" custT="1"/>
      <dgm:spPr/>
      <dgm:t>
        <a:bodyPr/>
        <a:lstStyle/>
        <a:p>
          <a:r>
            <a:rPr lang="en-US" sz="1200" dirty="0"/>
            <a:t>Creative and reliable brand image</a:t>
          </a:r>
        </a:p>
      </dgm:t>
    </dgm:pt>
    <dgm:pt modelId="{D74F3491-2694-4FB6-A636-72D126F5FE08}" type="parTrans" cxnId="{9F09A8C1-98B6-493E-A0EF-F82772B29D38}">
      <dgm:prSet/>
      <dgm:spPr/>
      <dgm:t>
        <a:bodyPr/>
        <a:lstStyle/>
        <a:p>
          <a:endParaRPr lang="en-US"/>
        </a:p>
      </dgm:t>
    </dgm:pt>
    <dgm:pt modelId="{EA26146A-937E-4394-B893-0ED7569F8A71}" type="sibTrans" cxnId="{9F09A8C1-98B6-493E-A0EF-F82772B29D38}">
      <dgm:prSet/>
      <dgm:spPr/>
      <dgm:t>
        <a:bodyPr/>
        <a:lstStyle/>
        <a:p>
          <a:endParaRPr lang="en-US"/>
        </a:p>
      </dgm:t>
    </dgm:pt>
    <dgm:pt modelId="{6775A386-9E8C-459B-9C82-352F63D8B0C1}">
      <dgm:prSet phldrT="[Text]" custT="1"/>
      <dgm:spPr/>
      <dgm:t>
        <a:bodyPr/>
        <a:lstStyle/>
        <a:p>
          <a:r>
            <a:rPr lang="en-US" sz="1100" dirty="0"/>
            <a:t>Easy to enter the market</a:t>
          </a:r>
        </a:p>
      </dgm:t>
    </dgm:pt>
    <dgm:pt modelId="{C5FFE2E7-1782-4845-B628-D9188CC98861}" type="parTrans" cxnId="{ED3327EE-CA37-4E3A-B25D-FC90E1C3B617}">
      <dgm:prSet/>
      <dgm:spPr/>
      <dgm:t>
        <a:bodyPr/>
        <a:lstStyle/>
        <a:p>
          <a:endParaRPr lang="en-US"/>
        </a:p>
      </dgm:t>
    </dgm:pt>
    <dgm:pt modelId="{4D1B1848-3A77-48E8-A346-28FFC1C5C111}" type="sibTrans" cxnId="{ED3327EE-CA37-4E3A-B25D-FC90E1C3B617}">
      <dgm:prSet/>
      <dgm:spPr/>
      <dgm:t>
        <a:bodyPr/>
        <a:lstStyle/>
        <a:p>
          <a:endParaRPr lang="en-US"/>
        </a:p>
      </dgm:t>
    </dgm:pt>
    <dgm:pt modelId="{FA955A01-1EE9-4E9E-9C95-D1B311EDE9C8}">
      <dgm:prSet phldrT="[Text]" custT="1"/>
      <dgm:spPr/>
      <dgm:t>
        <a:bodyPr/>
        <a:lstStyle/>
        <a:p>
          <a:r>
            <a:rPr lang="en-US" sz="1100" dirty="0"/>
            <a:t>achieve high profitability with less initial cost</a:t>
          </a:r>
        </a:p>
      </dgm:t>
    </dgm:pt>
    <dgm:pt modelId="{1750A1B4-B421-4B1F-8D1A-7313ADBF5C05}" type="parTrans" cxnId="{47477DC7-FEC0-400B-8C16-BDB96FF825DF}">
      <dgm:prSet/>
      <dgm:spPr/>
      <dgm:t>
        <a:bodyPr/>
        <a:lstStyle/>
        <a:p>
          <a:endParaRPr lang="en-US"/>
        </a:p>
      </dgm:t>
    </dgm:pt>
    <dgm:pt modelId="{98160DBC-F701-41CE-B6D9-49E47FD2EE7F}" type="sibTrans" cxnId="{47477DC7-FEC0-400B-8C16-BDB96FF825DF}">
      <dgm:prSet/>
      <dgm:spPr/>
      <dgm:t>
        <a:bodyPr/>
        <a:lstStyle/>
        <a:p>
          <a:endParaRPr lang="en-US"/>
        </a:p>
      </dgm:t>
    </dgm:pt>
    <dgm:pt modelId="{17B5B1FC-7AB4-4DB1-97E4-BCD39A7D8F3A}">
      <dgm:prSet phldrT="[Text]" custT="1"/>
      <dgm:spPr/>
      <dgm:t>
        <a:bodyPr/>
        <a:lstStyle/>
        <a:p>
          <a:r>
            <a:rPr lang="en-US" sz="1200" b="0" dirty="0"/>
            <a:t>Only a few like </a:t>
          </a:r>
          <a:r>
            <a:rPr lang="en-US" sz="1200" b="0" dirty="0" err="1"/>
            <a:t>Thinkr</a:t>
          </a:r>
          <a:r>
            <a:rPr lang="en-US" sz="1200" b="0" dirty="0"/>
            <a:t>, Creative Mornings not covering broader themes and audience</a:t>
          </a:r>
        </a:p>
      </dgm:t>
    </dgm:pt>
    <dgm:pt modelId="{67345F46-7777-4585-A955-1AAFEEB39914}" type="parTrans" cxnId="{F3C63807-DBB0-4F73-A637-E8275B800C1D}">
      <dgm:prSet/>
      <dgm:spPr/>
      <dgm:t>
        <a:bodyPr/>
        <a:lstStyle/>
        <a:p>
          <a:endParaRPr lang="en-US"/>
        </a:p>
      </dgm:t>
    </dgm:pt>
    <dgm:pt modelId="{2844A897-D4AD-4CF5-8F20-210E3898ADDF}" type="sibTrans" cxnId="{F3C63807-DBB0-4F73-A637-E8275B800C1D}">
      <dgm:prSet/>
      <dgm:spPr/>
      <dgm:t>
        <a:bodyPr/>
        <a:lstStyle/>
        <a:p>
          <a:endParaRPr lang="en-US"/>
        </a:p>
      </dgm:t>
    </dgm:pt>
    <dgm:pt modelId="{8D3D7805-9E6A-4D24-82A5-B4C16A6C5681}">
      <dgm:prSet phldrT="[Text]" custT="1"/>
      <dgm:spPr/>
      <dgm:t>
        <a:bodyPr/>
        <a:lstStyle/>
        <a:p>
          <a:r>
            <a:rPr lang="en-US" sz="1200" b="0" dirty="0"/>
            <a:t>Diligent followers</a:t>
          </a:r>
        </a:p>
      </dgm:t>
    </dgm:pt>
    <dgm:pt modelId="{4AAE5EBA-DF68-44D9-8FF9-302F71768E54}" type="parTrans" cxnId="{1800D2F3-A5AC-410E-8197-CE69AB889B6B}">
      <dgm:prSet/>
      <dgm:spPr/>
      <dgm:t>
        <a:bodyPr/>
        <a:lstStyle/>
        <a:p>
          <a:endParaRPr lang="en-US"/>
        </a:p>
      </dgm:t>
    </dgm:pt>
    <dgm:pt modelId="{2A44CC3C-EC14-4BA0-A5C4-747A7E8CCE1A}" type="sibTrans" cxnId="{1800D2F3-A5AC-410E-8197-CE69AB889B6B}">
      <dgm:prSet/>
      <dgm:spPr/>
      <dgm:t>
        <a:bodyPr/>
        <a:lstStyle/>
        <a:p>
          <a:endParaRPr lang="en-US"/>
        </a:p>
      </dgm:t>
    </dgm:pt>
    <dgm:pt modelId="{29A6B4FF-E2AB-4A27-8141-E95E540865BB}" type="pres">
      <dgm:prSet presAssocID="{01D305EB-3C31-4FD9-99B9-93B24EEC3CE1}" presName="cycle" presStyleCnt="0">
        <dgm:presLayoutVars>
          <dgm:chMax val="1"/>
          <dgm:dir/>
          <dgm:animLvl val="ctr"/>
          <dgm:resizeHandles val="exact"/>
        </dgm:presLayoutVars>
      </dgm:prSet>
      <dgm:spPr/>
    </dgm:pt>
    <dgm:pt modelId="{5B589874-F01A-48E5-8A3C-6017863C8CB7}" type="pres">
      <dgm:prSet presAssocID="{29A209C2-C2A1-4472-8130-6AFB4C434167}" presName="centerShape" presStyleLbl="node0" presStyleIdx="0" presStyleCnt="1" custScaleX="108167" custScaleY="105427"/>
      <dgm:spPr/>
    </dgm:pt>
    <dgm:pt modelId="{C2804605-6152-432A-9B0F-4D87228A5523}" type="pres">
      <dgm:prSet presAssocID="{FF0201AA-D925-4391-8F9C-6EE9A4C81C9B}" presName="Name9" presStyleLbl="parChTrans1D2" presStyleIdx="0" presStyleCnt="4"/>
      <dgm:spPr/>
    </dgm:pt>
    <dgm:pt modelId="{CBC71BF0-E290-406B-8C7C-EFE6FCF5379E}" type="pres">
      <dgm:prSet presAssocID="{FF0201AA-D925-4391-8F9C-6EE9A4C81C9B}" presName="connTx" presStyleLbl="parChTrans1D2" presStyleIdx="0" presStyleCnt="4"/>
      <dgm:spPr/>
    </dgm:pt>
    <dgm:pt modelId="{6168805F-44DA-4D1F-92FA-A7F63610E946}" type="pres">
      <dgm:prSet presAssocID="{CD7D2764-B818-4D1A-AB5B-D5739EEEB675}" presName="node" presStyleLbl="node1" presStyleIdx="0" presStyleCnt="4" custScaleX="120390" custScaleY="110240">
        <dgm:presLayoutVars>
          <dgm:bulletEnabled val="1"/>
        </dgm:presLayoutVars>
      </dgm:prSet>
      <dgm:spPr/>
    </dgm:pt>
    <dgm:pt modelId="{F1F67399-41B8-48B3-9CF3-BF7B62F83F82}" type="pres">
      <dgm:prSet presAssocID="{6BCEC0C5-4F0A-4AC9-919B-49A9590B0A8A}" presName="Name9" presStyleLbl="parChTrans1D2" presStyleIdx="1" presStyleCnt="4"/>
      <dgm:spPr/>
    </dgm:pt>
    <dgm:pt modelId="{415A4FBC-3B93-47FA-9C8B-C418EC0F44A2}" type="pres">
      <dgm:prSet presAssocID="{6BCEC0C5-4F0A-4AC9-919B-49A9590B0A8A}" presName="connTx" presStyleLbl="parChTrans1D2" presStyleIdx="1" presStyleCnt="4"/>
      <dgm:spPr/>
    </dgm:pt>
    <dgm:pt modelId="{C2B016D7-CB2A-4A81-995B-A8C76DF5CDDE}" type="pres">
      <dgm:prSet presAssocID="{AD5C8C29-AD44-4442-8250-EA325C4BEC87}" presName="node" presStyleLbl="node1" presStyleIdx="1" presStyleCnt="4" custScaleX="121885" custScaleY="104207">
        <dgm:presLayoutVars>
          <dgm:bulletEnabled val="1"/>
        </dgm:presLayoutVars>
      </dgm:prSet>
      <dgm:spPr/>
    </dgm:pt>
    <dgm:pt modelId="{37368624-94AC-489C-B8D5-AF5160DFAE71}" type="pres">
      <dgm:prSet presAssocID="{4AEAC2CB-577A-4CDE-9904-0AD28AC5FCCF}" presName="Name9" presStyleLbl="parChTrans1D2" presStyleIdx="2" presStyleCnt="4"/>
      <dgm:spPr/>
    </dgm:pt>
    <dgm:pt modelId="{9B767A51-9DDA-466A-ACF3-1C84241FEBF4}" type="pres">
      <dgm:prSet presAssocID="{4AEAC2CB-577A-4CDE-9904-0AD28AC5FCCF}" presName="connTx" presStyleLbl="parChTrans1D2" presStyleIdx="2" presStyleCnt="4"/>
      <dgm:spPr/>
    </dgm:pt>
    <dgm:pt modelId="{EAF7BE51-F381-403B-9281-5257CBDDCB33}" type="pres">
      <dgm:prSet presAssocID="{E1DB5005-0F5F-41CF-8177-A30DDC7C3765}" presName="node" presStyleLbl="node1" presStyleIdx="2" presStyleCnt="4" custScaleX="125939" custScaleY="118188">
        <dgm:presLayoutVars>
          <dgm:bulletEnabled val="1"/>
        </dgm:presLayoutVars>
      </dgm:prSet>
      <dgm:spPr/>
    </dgm:pt>
    <dgm:pt modelId="{B62C3B4D-ECCA-41B6-B42F-0E3E14D47542}" type="pres">
      <dgm:prSet presAssocID="{5A0029BF-0AEB-41CB-8A2E-44A98F7C23ED}" presName="Name9" presStyleLbl="parChTrans1D2" presStyleIdx="3" presStyleCnt="4"/>
      <dgm:spPr/>
    </dgm:pt>
    <dgm:pt modelId="{03A9BB6C-98B8-495F-8C3A-EC2459E5585F}" type="pres">
      <dgm:prSet presAssocID="{5A0029BF-0AEB-41CB-8A2E-44A98F7C23ED}" presName="connTx" presStyleLbl="parChTrans1D2" presStyleIdx="3" presStyleCnt="4"/>
      <dgm:spPr/>
    </dgm:pt>
    <dgm:pt modelId="{9B23409C-80FE-4963-8FD0-69BB3BA55FB1}" type="pres">
      <dgm:prSet presAssocID="{2AAAEE6B-C239-49B5-82DB-AAF29B7FBFD7}" presName="node" presStyleLbl="node1" presStyleIdx="3" presStyleCnt="4" custScaleX="126814" custScaleY="120483">
        <dgm:presLayoutVars>
          <dgm:bulletEnabled val="1"/>
        </dgm:presLayoutVars>
      </dgm:prSet>
      <dgm:spPr/>
    </dgm:pt>
  </dgm:ptLst>
  <dgm:cxnLst>
    <dgm:cxn modelId="{F3C63807-DBB0-4F73-A637-E8275B800C1D}" srcId="{E1DB5005-0F5F-41CF-8177-A30DDC7C3765}" destId="{17B5B1FC-7AB4-4DB1-97E4-BCD39A7D8F3A}" srcOrd="0" destOrd="0" parTransId="{67345F46-7777-4585-A955-1AAFEEB39914}" sibTransId="{2844A897-D4AD-4CF5-8F20-210E3898ADDF}"/>
    <dgm:cxn modelId="{5CAEB20C-4704-4909-BDDE-E6B1ECFA9EFF}" type="presOf" srcId="{E1DB5005-0F5F-41CF-8177-A30DDC7C3765}" destId="{EAF7BE51-F381-403B-9281-5257CBDDCB33}" srcOrd="0" destOrd="0" presId="urn:microsoft.com/office/officeart/2005/8/layout/radial1"/>
    <dgm:cxn modelId="{16C0CA1A-1E10-4444-A060-4192FB2E811A}" type="presOf" srcId="{99A56AAB-8D44-48B5-B5D2-6D7589F53936}" destId="{C2B016D7-CB2A-4A81-995B-A8C76DF5CDDE}" srcOrd="0" destOrd="1" presId="urn:microsoft.com/office/officeart/2005/8/layout/radial1"/>
    <dgm:cxn modelId="{6D87F22F-5843-42BB-8287-4550A08A4812}" srcId="{29A209C2-C2A1-4472-8130-6AFB4C434167}" destId="{E1DB5005-0F5F-41CF-8177-A30DDC7C3765}" srcOrd="2" destOrd="0" parTransId="{4AEAC2CB-577A-4CDE-9904-0AD28AC5FCCF}" sibTransId="{896972C1-B257-428E-AE07-13F36591A943}"/>
    <dgm:cxn modelId="{D618ED34-13E6-42FF-A399-E5FA6DE71C62}" type="presOf" srcId="{FF0201AA-D925-4391-8F9C-6EE9A4C81C9B}" destId="{C2804605-6152-432A-9B0F-4D87228A5523}" srcOrd="0" destOrd="0" presId="urn:microsoft.com/office/officeart/2005/8/layout/radial1"/>
    <dgm:cxn modelId="{8F58C23C-BA83-467C-9741-3E1687EE086E}" srcId="{2AAAEE6B-C239-49B5-82DB-AAF29B7FBFD7}" destId="{E8CB17C2-D021-4B0D-B74F-50147C15994F}" srcOrd="0" destOrd="0" parTransId="{17451419-4D3C-42B4-903A-A19038A1F83A}" sibTransId="{08AEFD46-0824-4079-872D-C4533DE7D00C}"/>
    <dgm:cxn modelId="{F508E868-E512-4D66-A8D5-B0D8454C4114}" type="presOf" srcId="{01D305EB-3C31-4FD9-99B9-93B24EEC3CE1}" destId="{29A6B4FF-E2AB-4A27-8141-E95E540865BB}" srcOrd="0" destOrd="0" presId="urn:microsoft.com/office/officeart/2005/8/layout/radial1"/>
    <dgm:cxn modelId="{5CA35750-774B-4954-9DE4-41808F9E568C}" type="presOf" srcId="{E8CB17C2-D021-4B0D-B74F-50147C15994F}" destId="{9B23409C-80FE-4963-8FD0-69BB3BA55FB1}" srcOrd="0" destOrd="1" presId="urn:microsoft.com/office/officeart/2005/8/layout/radial1"/>
    <dgm:cxn modelId="{F4142452-9AA1-464E-93B6-D7626EF97B0D}" srcId="{29A209C2-C2A1-4472-8130-6AFB4C434167}" destId="{AD5C8C29-AD44-4442-8250-EA325C4BEC87}" srcOrd="1" destOrd="0" parTransId="{6BCEC0C5-4F0A-4AC9-919B-49A9590B0A8A}" sibTransId="{5C7C274C-DEE4-4099-BD5B-92742D3B7E4D}"/>
    <dgm:cxn modelId="{B2BF2974-27E2-4EE5-94B8-7D06D09B079D}" type="presOf" srcId="{5A0029BF-0AEB-41CB-8A2E-44A98F7C23ED}" destId="{B62C3B4D-ECCA-41B6-B42F-0E3E14D47542}" srcOrd="0" destOrd="0" presId="urn:microsoft.com/office/officeart/2005/8/layout/radial1"/>
    <dgm:cxn modelId="{99E82075-69A9-4F13-A408-A65174F2F0BA}" type="presOf" srcId="{4AEAC2CB-577A-4CDE-9904-0AD28AC5FCCF}" destId="{9B767A51-9DDA-466A-ACF3-1C84241FEBF4}" srcOrd="1" destOrd="0" presId="urn:microsoft.com/office/officeart/2005/8/layout/radial1"/>
    <dgm:cxn modelId="{E33E127B-43D9-46D3-86D3-4413AE2A08CE}" type="presOf" srcId="{E73EF1D2-0F87-49B6-9D47-D5AF1218E4E2}" destId="{9B23409C-80FE-4963-8FD0-69BB3BA55FB1}" srcOrd="0" destOrd="2" presId="urn:microsoft.com/office/officeart/2005/8/layout/radial1"/>
    <dgm:cxn modelId="{D50CAE83-4D82-4F16-8A45-E62CB9690B15}" type="presOf" srcId="{FF0201AA-D925-4391-8F9C-6EE9A4C81C9B}" destId="{CBC71BF0-E290-406B-8C7C-EFE6FCF5379E}" srcOrd="1" destOrd="0" presId="urn:microsoft.com/office/officeart/2005/8/layout/radial1"/>
    <dgm:cxn modelId="{95947584-59F4-46D4-B571-B0CCE7003172}" srcId="{29A209C2-C2A1-4472-8130-6AFB4C434167}" destId="{CD7D2764-B818-4D1A-AB5B-D5739EEEB675}" srcOrd="0" destOrd="0" parTransId="{FF0201AA-D925-4391-8F9C-6EE9A4C81C9B}" sibTransId="{8F755F36-AF43-4A1D-97AF-5C0B3971FFF9}"/>
    <dgm:cxn modelId="{2C2AB385-F445-4E38-AE3E-E4E40661D52C}" type="presOf" srcId="{8D3D7805-9E6A-4D24-82A5-B4C16A6C5681}" destId="{EAF7BE51-F381-403B-9281-5257CBDDCB33}" srcOrd="0" destOrd="2" presId="urn:microsoft.com/office/officeart/2005/8/layout/radial1"/>
    <dgm:cxn modelId="{E949458A-2A3F-4D70-96FD-6A84B1BE06F8}" type="presOf" srcId="{29A209C2-C2A1-4472-8130-6AFB4C434167}" destId="{5B589874-F01A-48E5-8A3C-6017863C8CB7}" srcOrd="0" destOrd="0" presId="urn:microsoft.com/office/officeart/2005/8/layout/radial1"/>
    <dgm:cxn modelId="{89AB8F90-7786-4274-BCCC-7ECDA3CCBE57}" type="presOf" srcId="{6BCEC0C5-4F0A-4AC9-919B-49A9590B0A8A}" destId="{F1F67399-41B8-48B3-9CF3-BF7B62F83F82}" srcOrd="0" destOrd="0" presId="urn:microsoft.com/office/officeart/2005/8/layout/radial1"/>
    <dgm:cxn modelId="{94698A96-42C7-403A-BA17-B29FB678510D}" type="presOf" srcId="{6BCEC0C5-4F0A-4AC9-919B-49A9590B0A8A}" destId="{415A4FBC-3B93-47FA-9C8B-C418EC0F44A2}" srcOrd="1" destOrd="0" presId="urn:microsoft.com/office/officeart/2005/8/layout/radial1"/>
    <dgm:cxn modelId="{2E334799-0A2B-4CA9-B1D4-DEDF62A3501A}" srcId="{29A209C2-C2A1-4472-8130-6AFB4C434167}" destId="{2AAAEE6B-C239-49B5-82DB-AAF29B7FBFD7}" srcOrd="3" destOrd="0" parTransId="{5A0029BF-0AEB-41CB-8A2E-44A98F7C23ED}" sibTransId="{F5D512F4-6BD7-4797-A10C-EB50CAAFD91A}"/>
    <dgm:cxn modelId="{A8DAFC99-7AAF-410E-BC92-61EA6F882727}" type="presOf" srcId="{2AAAEE6B-C239-49B5-82DB-AAF29B7FBFD7}" destId="{9B23409C-80FE-4963-8FD0-69BB3BA55FB1}" srcOrd="0" destOrd="0" presId="urn:microsoft.com/office/officeart/2005/8/layout/radial1"/>
    <dgm:cxn modelId="{29F0159F-FE51-4354-BC5B-B768CF2CFCD3}" type="presOf" srcId="{CD7D2764-B818-4D1A-AB5B-D5739EEEB675}" destId="{6168805F-44DA-4D1F-92FA-A7F63610E946}" srcOrd="0" destOrd="0" presId="urn:microsoft.com/office/officeart/2005/8/layout/radial1"/>
    <dgm:cxn modelId="{41629EAC-82D5-49A1-BED9-63A3B2001413}" type="presOf" srcId="{5A0029BF-0AEB-41CB-8A2E-44A98F7C23ED}" destId="{03A9BB6C-98B8-495F-8C3A-EC2459E5585F}" srcOrd="1" destOrd="0" presId="urn:microsoft.com/office/officeart/2005/8/layout/radial1"/>
    <dgm:cxn modelId="{F58933AE-8F06-4A60-A6CB-83E73EB56B2D}" srcId="{01D305EB-3C31-4FD9-99B9-93B24EEC3CE1}" destId="{29A209C2-C2A1-4472-8130-6AFB4C434167}" srcOrd="0" destOrd="0" parTransId="{AF3012B7-484A-4BBF-B22B-690539913438}" sibTransId="{DAC30F65-6273-454C-B3E0-20772D62C27B}"/>
    <dgm:cxn modelId="{9F09A8C1-98B6-493E-A0EF-F82772B29D38}" srcId="{2AAAEE6B-C239-49B5-82DB-AAF29B7FBFD7}" destId="{E73EF1D2-0F87-49B6-9D47-D5AF1218E4E2}" srcOrd="1" destOrd="0" parTransId="{D74F3491-2694-4FB6-A636-72D126F5FE08}" sibTransId="{EA26146A-937E-4394-B893-0ED7569F8A71}"/>
    <dgm:cxn modelId="{82D63CC6-EB4D-48C0-8627-CBEB2A57EA7C}" type="presOf" srcId="{6775A386-9E8C-459B-9C82-352F63D8B0C1}" destId="{6168805F-44DA-4D1F-92FA-A7F63610E946}" srcOrd="0" destOrd="1" presId="urn:microsoft.com/office/officeart/2005/8/layout/radial1"/>
    <dgm:cxn modelId="{47477DC7-FEC0-400B-8C16-BDB96FF825DF}" srcId="{CD7D2764-B818-4D1A-AB5B-D5739EEEB675}" destId="{FA955A01-1EE9-4E9E-9C95-D1B311EDE9C8}" srcOrd="1" destOrd="0" parTransId="{1750A1B4-B421-4B1F-8D1A-7313ADBF5C05}" sibTransId="{98160DBC-F701-41CE-B6D9-49E47FD2EE7F}"/>
    <dgm:cxn modelId="{460A70DF-73D1-4060-BA31-7836BBE339D5}" type="presOf" srcId="{4AEAC2CB-577A-4CDE-9904-0AD28AC5FCCF}" destId="{37368624-94AC-489C-B8D5-AF5160DFAE71}" srcOrd="0" destOrd="0" presId="urn:microsoft.com/office/officeart/2005/8/layout/radial1"/>
    <dgm:cxn modelId="{B8C336E9-5715-4C9E-8B05-8D9264B4446A}" type="presOf" srcId="{17B5B1FC-7AB4-4DB1-97E4-BCD39A7D8F3A}" destId="{EAF7BE51-F381-403B-9281-5257CBDDCB33}" srcOrd="0" destOrd="1" presId="urn:microsoft.com/office/officeart/2005/8/layout/radial1"/>
    <dgm:cxn modelId="{ACCE60EA-506F-43DB-963F-6FA01694F29F}" srcId="{AD5C8C29-AD44-4442-8250-EA325C4BEC87}" destId="{99A56AAB-8D44-48B5-B5D2-6D7589F53936}" srcOrd="0" destOrd="0" parTransId="{CA3ED1C7-9238-48A1-857B-85C6C8F82ADE}" sibTransId="{E28BC29D-F33D-4221-87C1-37EA77704C25}"/>
    <dgm:cxn modelId="{B97948EC-D3B0-4531-9827-9F7F902CAA78}" type="presOf" srcId="{AD5C8C29-AD44-4442-8250-EA325C4BEC87}" destId="{C2B016D7-CB2A-4A81-995B-A8C76DF5CDDE}" srcOrd="0" destOrd="0" presId="urn:microsoft.com/office/officeart/2005/8/layout/radial1"/>
    <dgm:cxn modelId="{ED3327EE-CA37-4E3A-B25D-FC90E1C3B617}" srcId="{CD7D2764-B818-4D1A-AB5B-D5739EEEB675}" destId="{6775A386-9E8C-459B-9C82-352F63D8B0C1}" srcOrd="0" destOrd="0" parTransId="{C5FFE2E7-1782-4845-B628-D9188CC98861}" sibTransId="{4D1B1848-3A77-48E8-A346-28FFC1C5C111}"/>
    <dgm:cxn modelId="{1800D2F3-A5AC-410E-8197-CE69AB889B6B}" srcId="{E1DB5005-0F5F-41CF-8177-A30DDC7C3765}" destId="{8D3D7805-9E6A-4D24-82A5-B4C16A6C5681}" srcOrd="1" destOrd="0" parTransId="{4AAE5EBA-DF68-44D9-8FF9-302F71768E54}" sibTransId="{2A44CC3C-EC14-4BA0-A5C4-747A7E8CCE1A}"/>
    <dgm:cxn modelId="{C4C45AFB-CBF4-479A-95ED-07E747755DF6}" type="presOf" srcId="{FA955A01-1EE9-4E9E-9C95-D1B311EDE9C8}" destId="{6168805F-44DA-4D1F-92FA-A7F63610E946}" srcOrd="0" destOrd="2" presId="urn:microsoft.com/office/officeart/2005/8/layout/radial1"/>
    <dgm:cxn modelId="{28DCC955-B450-4223-B6B6-911BB915C6A8}" type="presParOf" srcId="{29A6B4FF-E2AB-4A27-8141-E95E540865BB}" destId="{5B589874-F01A-48E5-8A3C-6017863C8CB7}" srcOrd="0" destOrd="0" presId="urn:microsoft.com/office/officeart/2005/8/layout/radial1"/>
    <dgm:cxn modelId="{A10CAD9D-FBAD-4FF6-9742-01922E9A29E0}" type="presParOf" srcId="{29A6B4FF-E2AB-4A27-8141-E95E540865BB}" destId="{C2804605-6152-432A-9B0F-4D87228A5523}" srcOrd="1" destOrd="0" presId="urn:microsoft.com/office/officeart/2005/8/layout/radial1"/>
    <dgm:cxn modelId="{2F40C56E-0352-4938-9C08-0527EBD66CED}" type="presParOf" srcId="{C2804605-6152-432A-9B0F-4D87228A5523}" destId="{CBC71BF0-E290-406B-8C7C-EFE6FCF5379E}" srcOrd="0" destOrd="0" presId="urn:microsoft.com/office/officeart/2005/8/layout/radial1"/>
    <dgm:cxn modelId="{E8F69123-0299-4A5F-9020-A04AED92A0F5}" type="presParOf" srcId="{29A6B4FF-E2AB-4A27-8141-E95E540865BB}" destId="{6168805F-44DA-4D1F-92FA-A7F63610E946}" srcOrd="2" destOrd="0" presId="urn:microsoft.com/office/officeart/2005/8/layout/radial1"/>
    <dgm:cxn modelId="{7353E716-8F1E-4317-8D2A-8D5DEF36AD43}" type="presParOf" srcId="{29A6B4FF-E2AB-4A27-8141-E95E540865BB}" destId="{F1F67399-41B8-48B3-9CF3-BF7B62F83F82}" srcOrd="3" destOrd="0" presId="urn:microsoft.com/office/officeart/2005/8/layout/radial1"/>
    <dgm:cxn modelId="{9F9A271A-29AA-4B5E-BC78-B0B1D438997D}" type="presParOf" srcId="{F1F67399-41B8-48B3-9CF3-BF7B62F83F82}" destId="{415A4FBC-3B93-47FA-9C8B-C418EC0F44A2}" srcOrd="0" destOrd="0" presId="urn:microsoft.com/office/officeart/2005/8/layout/radial1"/>
    <dgm:cxn modelId="{DB3CC59D-40FE-44F5-AD14-C90988E0337D}" type="presParOf" srcId="{29A6B4FF-E2AB-4A27-8141-E95E540865BB}" destId="{C2B016D7-CB2A-4A81-995B-A8C76DF5CDDE}" srcOrd="4" destOrd="0" presId="urn:microsoft.com/office/officeart/2005/8/layout/radial1"/>
    <dgm:cxn modelId="{2C54F230-73F1-47B1-9EF7-91AB32DA6EE8}" type="presParOf" srcId="{29A6B4FF-E2AB-4A27-8141-E95E540865BB}" destId="{37368624-94AC-489C-B8D5-AF5160DFAE71}" srcOrd="5" destOrd="0" presId="urn:microsoft.com/office/officeart/2005/8/layout/radial1"/>
    <dgm:cxn modelId="{5D574809-8E26-4911-BC0A-10E592EC4801}" type="presParOf" srcId="{37368624-94AC-489C-B8D5-AF5160DFAE71}" destId="{9B767A51-9DDA-466A-ACF3-1C84241FEBF4}" srcOrd="0" destOrd="0" presId="urn:microsoft.com/office/officeart/2005/8/layout/radial1"/>
    <dgm:cxn modelId="{23D03DDE-6561-417B-9E54-DB22E6800710}" type="presParOf" srcId="{29A6B4FF-E2AB-4A27-8141-E95E540865BB}" destId="{EAF7BE51-F381-403B-9281-5257CBDDCB33}" srcOrd="6" destOrd="0" presId="urn:microsoft.com/office/officeart/2005/8/layout/radial1"/>
    <dgm:cxn modelId="{B3A61DCC-B127-44F8-8579-5FF472F7ED7C}" type="presParOf" srcId="{29A6B4FF-E2AB-4A27-8141-E95E540865BB}" destId="{B62C3B4D-ECCA-41B6-B42F-0E3E14D47542}" srcOrd="7" destOrd="0" presId="urn:microsoft.com/office/officeart/2005/8/layout/radial1"/>
    <dgm:cxn modelId="{BB170240-85A3-4167-B554-1F7EE4B12025}" type="presParOf" srcId="{B62C3B4D-ECCA-41B6-B42F-0E3E14D47542}" destId="{03A9BB6C-98B8-495F-8C3A-EC2459E5585F}" srcOrd="0" destOrd="0" presId="urn:microsoft.com/office/officeart/2005/8/layout/radial1"/>
    <dgm:cxn modelId="{A4E396E2-7764-4146-808C-C8762F09751E}" type="presParOf" srcId="{29A6B4FF-E2AB-4A27-8141-E95E540865BB}" destId="{9B23409C-80FE-4963-8FD0-69BB3BA55FB1}" srcOrd="8" destOrd="0" presId="urn:microsoft.com/office/officeart/2005/8/layout/radial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E61F6D9-38B9-4A14-A1AE-5D1392D134C3}" type="doc">
      <dgm:prSet loTypeId="urn:microsoft.com/office/officeart/2005/8/layout/matrix2" loCatId="matrix" qsTypeId="urn:microsoft.com/office/officeart/2005/8/quickstyle/simple1" qsCatId="simple" csTypeId="urn:microsoft.com/office/officeart/2005/8/colors/colorful5" csCatId="colorful" phldr="1"/>
      <dgm:spPr/>
      <dgm:t>
        <a:bodyPr/>
        <a:lstStyle/>
        <a:p>
          <a:endParaRPr lang="en-US"/>
        </a:p>
      </dgm:t>
    </dgm:pt>
    <dgm:pt modelId="{35CCCB06-1000-4B7C-97C7-986F5022538E}">
      <dgm:prSet phldrT="[Text]"/>
      <dgm:spPr/>
      <dgm:t>
        <a:bodyPr/>
        <a:lstStyle/>
        <a:p>
          <a:r>
            <a:rPr lang="en-US"/>
            <a:t>STRENGTHS</a:t>
          </a:r>
        </a:p>
      </dgm:t>
    </dgm:pt>
    <dgm:pt modelId="{9D02E3C2-4C0D-4DD7-A854-72B25AF3CB06}" type="parTrans" cxnId="{7AF859D4-989E-42B6-AF7D-9400DA74D626}">
      <dgm:prSet/>
      <dgm:spPr/>
      <dgm:t>
        <a:bodyPr/>
        <a:lstStyle/>
        <a:p>
          <a:endParaRPr lang="en-US"/>
        </a:p>
      </dgm:t>
    </dgm:pt>
    <dgm:pt modelId="{FB9FF47D-91FC-493B-B9AF-C8DEA6EC452E}" type="sibTrans" cxnId="{7AF859D4-989E-42B6-AF7D-9400DA74D626}">
      <dgm:prSet/>
      <dgm:spPr/>
      <dgm:t>
        <a:bodyPr/>
        <a:lstStyle/>
        <a:p>
          <a:endParaRPr lang="en-US"/>
        </a:p>
      </dgm:t>
    </dgm:pt>
    <dgm:pt modelId="{80209732-65DB-498F-827B-091A308DB7D8}">
      <dgm:prSet phldrT="[Text]"/>
      <dgm:spPr/>
      <dgm:t>
        <a:bodyPr/>
        <a:lstStyle/>
        <a:p>
          <a:r>
            <a:rPr lang="en-US"/>
            <a:t>WEAKNESSES</a:t>
          </a:r>
        </a:p>
      </dgm:t>
    </dgm:pt>
    <dgm:pt modelId="{8EF9C682-FF58-40E2-8C80-197CFF90EF6B}" type="parTrans" cxnId="{83641836-FB8F-4BED-A9DF-6847203A8479}">
      <dgm:prSet/>
      <dgm:spPr/>
      <dgm:t>
        <a:bodyPr/>
        <a:lstStyle/>
        <a:p>
          <a:endParaRPr lang="en-US"/>
        </a:p>
      </dgm:t>
    </dgm:pt>
    <dgm:pt modelId="{A1239CB2-BB52-4545-9FB4-D92FDA9D53C1}" type="sibTrans" cxnId="{83641836-FB8F-4BED-A9DF-6847203A8479}">
      <dgm:prSet/>
      <dgm:spPr/>
      <dgm:t>
        <a:bodyPr/>
        <a:lstStyle/>
        <a:p>
          <a:endParaRPr lang="en-US"/>
        </a:p>
      </dgm:t>
    </dgm:pt>
    <dgm:pt modelId="{29A4A6E5-BF37-49BD-9091-FDC9FB695376}">
      <dgm:prSet phldrT="[Text]"/>
      <dgm:spPr/>
      <dgm:t>
        <a:bodyPr/>
        <a:lstStyle/>
        <a:p>
          <a:r>
            <a:rPr lang="en-US"/>
            <a:t>OPPORTUNITIES</a:t>
          </a:r>
        </a:p>
      </dgm:t>
    </dgm:pt>
    <dgm:pt modelId="{5E3D52E7-1E09-4BBE-A7AE-DB9A0BAE89E9}" type="parTrans" cxnId="{54F82D23-D7BA-4E63-B4AB-F1059D1BB9DA}">
      <dgm:prSet/>
      <dgm:spPr/>
      <dgm:t>
        <a:bodyPr/>
        <a:lstStyle/>
        <a:p>
          <a:endParaRPr lang="en-US"/>
        </a:p>
      </dgm:t>
    </dgm:pt>
    <dgm:pt modelId="{F33B3CA0-6F5C-4DCE-9598-6C507338724A}" type="sibTrans" cxnId="{54F82D23-D7BA-4E63-B4AB-F1059D1BB9DA}">
      <dgm:prSet/>
      <dgm:spPr/>
      <dgm:t>
        <a:bodyPr/>
        <a:lstStyle/>
        <a:p>
          <a:endParaRPr lang="en-US"/>
        </a:p>
      </dgm:t>
    </dgm:pt>
    <dgm:pt modelId="{D025C752-2966-4BC2-A518-F24718115B1E}">
      <dgm:prSet phldrT="[Text]"/>
      <dgm:spPr/>
      <dgm:t>
        <a:bodyPr/>
        <a:lstStyle/>
        <a:p>
          <a:r>
            <a:rPr lang="en-US" dirty="0"/>
            <a:t>THREATS</a:t>
          </a:r>
        </a:p>
      </dgm:t>
    </dgm:pt>
    <dgm:pt modelId="{7F55C562-8106-4F77-AB91-8C706F9CD6B1}" type="parTrans" cxnId="{A6730878-4D5E-4A8D-88D7-1994D57DFC1F}">
      <dgm:prSet/>
      <dgm:spPr/>
      <dgm:t>
        <a:bodyPr/>
        <a:lstStyle/>
        <a:p>
          <a:endParaRPr lang="en-US"/>
        </a:p>
      </dgm:t>
    </dgm:pt>
    <dgm:pt modelId="{9FF5A007-8018-4CF5-8B71-A4A7F7CFF088}" type="sibTrans" cxnId="{A6730878-4D5E-4A8D-88D7-1994D57DFC1F}">
      <dgm:prSet/>
      <dgm:spPr/>
      <dgm:t>
        <a:bodyPr/>
        <a:lstStyle/>
        <a:p>
          <a:endParaRPr lang="en-US"/>
        </a:p>
      </dgm:t>
    </dgm:pt>
    <dgm:pt modelId="{6BD54917-9F49-4A80-A25F-BDC3C62399EC}">
      <dgm:prSet phldrT="[Text]"/>
      <dgm:spPr/>
      <dgm:t>
        <a:bodyPr/>
        <a:lstStyle/>
        <a:p>
          <a:r>
            <a:rPr lang="en-US"/>
            <a:t>accessible format, available in copious languages, subtitles and categorization through tags</a:t>
          </a:r>
        </a:p>
      </dgm:t>
    </dgm:pt>
    <dgm:pt modelId="{5BFF2D6D-50F1-4CC1-8D04-8B5C18DD06BC}" type="parTrans" cxnId="{7CC544AA-2CD3-426D-A142-BD7A948ADED0}">
      <dgm:prSet/>
      <dgm:spPr/>
      <dgm:t>
        <a:bodyPr/>
        <a:lstStyle/>
        <a:p>
          <a:endParaRPr lang="en-US"/>
        </a:p>
      </dgm:t>
    </dgm:pt>
    <dgm:pt modelId="{58628A98-1E08-456D-B754-23493E12095D}" type="sibTrans" cxnId="{7CC544AA-2CD3-426D-A142-BD7A948ADED0}">
      <dgm:prSet/>
      <dgm:spPr/>
      <dgm:t>
        <a:bodyPr/>
        <a:lstStyle/>
        <a:p>
          <a:endParaRPr lang="en-US"/>
        </a:p>
      </dgm:t>
    </dgm:pt>
    <dgm:pt modelId="{17B8CD59-2F8D-4E50-BA26-7618A100CB56}">
      <dgm:prSet phldrT="[Text]"/>
      <dgm:spPr/>
      <dgm:t>
        <a:bodyPr/>
        <a:lstStyle/>
        <a:p>
          <a:r>
            <a:rPr lang="en-US"/>
            <a:t>have become some sort of 'beacon of intellectual light’ </a:t>
          </a:r>
        </a:p>
      </dgm:t>
    </dgm:pt>
    <dgm:pt modelId="{393ACD80-6BF5-4D93-8108-C62EC22994C5}" type="parTrans" cxnId="{DC484035-49EA-422C-B08F-1B73C0328300}">
      <dgm:prSet/>
      <dgm:spPr/>
      <dgm:t>
        <a:bodyPr/>
        <a:lstStyle/>
        <a:p>
          <a:endParaRPr lang="en-US"/>
        </a:p>
      </dgm:t>
    </dgm:pt>
    <dgm:pt modelId="{21B93121-21C4-4920-A081-3657CEA3B21C}" type="sibTrans" cxnId="{DC484035-49EA-422C-B08F-1B73C0328300}">
      <dgm:prSet/>
      <dgm:spPr/>
      <dgm:t>
        <a:bodyPr/>
        <a:lstStyle/>
        <a:p>
          <a:endParaRPr lang="en-US"/>
        </a:p>
      </dgm:t>
    </dgm:pt>
    <dgm:pt modelId="{0CA5203F-C576-4AC1-8903-A03C9500DE5F}">
      <dgm:prSet phldrT="[Text]"/>
      <dgm:spPr/>
      <dgm:t>
        <a:bodyPr/>
        <a:lstStyle/>
        <a:p>
          <a:r>
            <a:rPr lang="en-US"/>
            <a:t>Available for free on the user-friendly website</a:t>
          </a:r>
        </a:p>
      </dgm:t>
    </dgm:pt>
    <dgm:pt modelId="{61F2FD07-B97C-4F78-895A-C894462772FA}" type="parTrans" cxnId="{B03BC2A9-91BC-4D43-B3E7-1D80F66F5D22}">
      <dgm:prSet/>
      <dgm:spPr/>
      <dgm:t>
        <a:bodyPr/>
        <a:lstStyle/>
        <a:p>
          <a:endParaRPr lang="en-US"/>
        </a:p>
      </dgm:t>
    </dgm:pt>
    <dgm:pt modelId="{BF65710A-408E-4CB1-9EC5-E1F7EF7AAED1}" type="sibTrans" cxnId="{B03BC2A9-91BC-4D43-B3E7-1D80F66F5D22}">
      <dgm:prSet/>
      <dgm:spPr/>
      <dgm:t>
        <a:bodyPr/>
        <a:lstStyle/>
        <a:p>
          <a:endParaRPr lang="en-US"/>
        </a:p>
      </dgm:t>
    </dgm:pt>
    <dgm:pt modelId="{8CF128BD-FFEE-4712-B92F-4EFFF0AB9709}">
      <dgm:prSet phldrT="[Text]"/>
      <dgm:spPr/>
      <dgm:t>
        <a:bodyPr/>
        <a:lstStyle/>
        <a:p>
          <a:r>
            <a:rPr lang="en-US"/>
            <a:t>Often, points of argument are left unsaid or not justified, which could affect the ethos of the speaker</a:t>
          </a:r>
        </a:p>
      </dgm:t>
    </dgm:pt>
    <dgm:pt modelId="{BE1E8B9A-BDFC-429D-B888-0E19C12453C0}" type="parTrans" cxnId="{C06C3A1B-4FB1-4282-A6E2-B4D8F2ED9ED2}">
      <dgm:prSet/>
      <dgm:spPr/>
      <dgm:t>
        <a:bodyPr/>
        <a:lstStyle/>
        <a:p>
          <a:endParaRPr lang="en-US"/>
        </a:p>
      </dgm:t>
    </dgm:pt>
    <dgm:pt modelId="{0BF6BB3D-424B-406D-BFD8-1DE718D1828D}" type="sibTrans" cxnId="{C06C3A1B-4FB1-4282-A6E2-B4D8F2ED9ED2}">
      <dgm:prSet/>
      <dgm:spPr/>
      <dgm:t>
        <a:bodyPr/>
        <a:lstStyle/>
        <a:p>
          <a:endParaRPr lang="en-US"/>
        </a:p>
      </dgm:t>
    </dgm:pt>
    <dgm:pt modelId="{E738175F-ED12-43A3-B6EF-A803FA7DDE7E}">
      <dgm:prSet phldrT="[Text]"/>
      <dgm:spPr/>
      <dgm:t>
        <a:bodyPr/>
        <a:lstStyle/>
        <a:p>
          <a:r>
            <a:rPr lang="en-US"/>
            <a:t>For short duration talks, the information presented is not very comprehensive</a:t>
          </a:r>
        </a:p>
      </dgm:t>
    </dgm:pt>
    <dgm:pt modelId="{5BE27F00-FD4B-4BF4-9D95-BDA70D94F516}" type="parTrans" cxnId="{91186283-4082-405E-88AD-1A2930C4C7F3}">
      <dgm:prSet/>
      <dgm:spPr/>
      <dgm:t>
        <a:bodyPr/>
        <a:lstStyle/>
        <a:p>
          <a:endParaRPr lang="en-US"/>
        </a:p>
      </dgm:t>
    </dgm:pt>
    <dgm:pt modelId="{F71BCDC1-76D0-4B32-9646-AF58CEA44C8F}" type="sibTrans" cxnId="{91186283-4082-405E-88AD-1A2930C4C7F3}">
      <dgm:prSet/>
      <dgm:spPr/>
      <dgm:t>
        <a:bodyPr/>
        <a:lstStyle/>
        <a:p>
          <a:endParaRPr lang="en-US"/>
        </a:p>
      </dgm:t>
    </dgm:pt>
    <dgm:pt modelId="{76E07646-AB4D-4297-AC7E-D5FE44469905}">
      <dgm:prSet phldrT="[Text]"/>
      <dgm:spPr/>
      <dgm:t>
        <a:bodyPr/>
        <a:lstStyle/>
        <a:p>
          <a:r>
            <a:rPr lang="en-US" dirty="0"/>
            <a:t>Vast variety of topics that can be covered for every upcoming TED Conference</a:t>
          </a:r>
        </a:p>
      </dgm:t>
    </dgm:pt>
    <dgm:pt modelId="{EC96BACA-8730-4C60-831E-2D181400BBE0}" type="parTrans" cxnId="{041F08D9-F596-47BA-AA38-77867E939810}">
      <dgm:prSet/>
      <dgm:spPr/>
      <dgm:t>
        <a:bodyPr/>
        <a:lstStyle/>
        <a:p>
          <a:endParaRPr lang="en-US"/>
        </a:p>
      </dgm:t>
    </dgm:pt>
    <dgm:pt modelId="{15AD9C46-5992-429E-9E4B-B42D8F88EEC4}" type="sibTrans" cxnId="{041F08D9-F596-47BA-AA38-77867E939810}">
      <dgm:prSet/>
      <dgm:spPr/>
      <dgm:t>
        <a:bodyPr/>
        <a:lstStyle/>
        <a:p>
          <a:endParaRPr lang="en-US"/>
        </a:p>
      </dgm:t>
    </dgm:pt>
    <dgm:pt modelId="{A70EC450-11D9-4956-A83A-CC673B1393CC}">
      <dgm:prSet phldrT="[Text]"/>
      <dgm:spPr/>
      <dgm:t>
        <a:bodyPr/>
        <a:lstStyle/>
        <a:p>
          <a:r>
            <a:rPr lang="en-US"/>
            <a:t>Alternative to ted conference- Creative Mornings, Idea City, 99u, Pop Tech</a:t>
          </a:r>
        </a:p>
      </dgm:t>
    </dgm:pt>
    <dgm:pt modelId="{CBAE1E1F-9FCC-4D22-92DF-8BDBA876D1BF}" type="parTrans" cxnId="{507E9818-5BCD-4236-9773-829F84BDB517}">
      <dgm:prSet/>
      <dgm:spPr/>
      <dgm:t>
        <a:bodyPr/>
        <a:lstStyle/>
        <a:p>
          <a:endParaRPr lang="en-US"/>
        </a:p>
      </dgm:t>
    </dgm:pt>
    <dgm:pt modelId="{414E1A3A-FE14-4635-9428-91F31F29E7CD}" type="sibTrans" cxnId="{507E9818-5BCD-4236-9773-829F84BDB517}">
      <dgm:prSet/>
      <dgm:spPr/>
      <dgm:t>
        <a:bodyPr/>
        <a:lstStyle/>
        <a:p>
          <a:endParaRPr lang="en-US"/>
        </a:p>
      </dgm:t>
    </dgm:pt>
    <dgm:pt modelId="{E94C50BA-BCC6-4791-96B6-8595E611584C}">
      <dgm:prSet phldrT="[Text]"/>
      <dgm:spPr/>
      <dgm:t>
        <a:bodyPr/>
        <a:lstStyle/>
        <a:p>
          <a:r>
            <a:rPr lang="en-US"/>
            <a:t>Negative themes/topics may adversely affect the audience and in-turn harm the brand image </a:t>
          </a:r>
        </a:p>
      </dgm:t>
    </dgm:pt>
    <dgm:pt modelId="{B07A300A-1398-483F-B7BA-875AF0CBB6D0}" type="parTrans" cxnId="{6E7270ED-5A5D-41B8-91A8-F5A6500E2917}">
      <dgm:prSet/>
      <dgm:spPr/>
      <dgm:t>
        <a:bodyPr/>
        <a:lstStyle/>
        <a:p>
          <a:endParaRPr lang="en-US"/>
        </a:p>
      </dgm:t>
    </dgm:pt>
    <dgm:pt modelId="{5F79D08A-39E0-4EFF-8022-8A390F6F5C65}" type="sibTrans" cxnId="{6E7270ED-5A5D-41B8-91A8-F5A6500E2917}">
      <dgm:prSet/>
      <dgm:spPr/>
      <dgm:t>
        <a:bodyPr/>
        <a:lstStyle/>
        <a:p>
          <a:endParaRPr lang="en-US"/>
        </a:p>
      </dgm:t>
    </dgm:pt>
    <dgm:pt modelId="{D038D1B8-6EB0-4710-9138-E958A4B3A3E7}">
      <dgm:prSet phldrT="[Text]"/>
      <dgm:spPr/>
      <dgm:t>
        <a:bodyPr/>
        <a:lstStyle/>
        <a:p>
          <a:r>
            <a:rPr lang="en-US" dirty="0"/>
            <a:t>Expand to new markets and service lines</a:t>
          </a:r>
        </a:p>
      </dgm:t>
    </dgm:pt>
    <dgm:pt modelId="{B9DA4DF9-91A0-4261-AC83-1E0083E96FE5}" type="parTrans" cxnId="{5C1DBE0F-5709-410D-9355-04CCA956CB09}">
      <dgm:prSet/>
      <dgm:spPr/>
      <dgm:t>
        <a:bodyPr/>
        <a:lstStyle/>
        <a:p>
          <a:endParaRPr lang="en-US"/>
        </a:p>
      </dgm:t>
    </dgm:pt>
    <dgm:pt modelId="{031289FE-12BE-4FEC-BA32-2FC1BAF5A2A5}" type="sibTrans" cxnId="{5C1DBE0F-5709-410D-9355-04CCA956CB09}">
      <dgm:prSet/>
      <dgm:spPr/>
      <dgm:t>
        <a:bodyPr/>
        <a:lstStyle/>
        <a:p>
          <a:endParaRPr lang="en-US"/>
        </a:p>
      </dgm:t>
    </dgm:pt>
    <dgm:pt modelId="{8C5FA717-42A7-4171-8901-07DB6A8B4015}">
      <dgm:prSet phldrT="[Text]"/>
      <dgm:spPr/>
      <dgm:t>
        <a:bodyPr/>
        <a:lstStyle/>
        <a:p>
          <a:r>
            <a:rPr lang="en-US" dirty="0"/>
            <a:t>Cobranding</a:t>
          </a:r>
        </a:p>
      </dgm:t>
    </dgm:pt>
    <dgm:pt modelId="{A7F2F8CB-B382-48D5-A139-833A5E65B833}" type="parTrans" cxnId="{CA3190A6-A721-481F-8B54-9770B6EC6991}">
      <dgm:prSet/>
      <dgm:spPr/>
      <dgm:t>
        <a:bodyPr/>
        <a:lstStyle/>
        <a:p>
          <a:endParaRPr lang="en-US"/>
        </a:p>
      </dgm:t>
    </dgm:pt>
    <dgm:pt modelId="{DFA9EBF8-0E38-45F9-AAE9-EBFB45BE42E9}" type="sibTrans" cxnId="{CA3190A6-A721-481F-8B54-9770B6EC6991}">
      <dgm:prSet/>
      <dgm:spPr/>
      <dgm:t>
        <a:bodyPr/>
        <a:lstStyle/>
        <a:p>
          <a:endParaRPr lang="en-US"/>
        </a:p>
      </dgm:t>
    </dgm:pt>
    <dgm:pt modelId="{6EC4D6D0-BBA6-4A2C-A032-406A8772EC7E}" type="pres">
      <dgm:prSet presAssocID="{4E61F6D9-38B9-4A14-A1AE-5D1392D134C3}" presName="matrix" presStyleCnt="0">
        <dgm:presLayoutVars>
          <dgm:chMax val="1"/>
          <dgm:dir/>
          <dgm:resizeHandles val="exact"/>
        </dgm:presLayoutVars>
      </dgm:prSet>
      <dgm:spPr/>
    </dgm:pt>
    <dgm:pt modelId="{C5CAEC08-D2AB-48DC-8667-6DDA284A20C6}" type="pres">
      <dgm:prSet presAssocID="{4E61F6D9-38B9-4A14-A1AE-5D1392D134C3}" presName="axisShape" presStyleLbl="bgShp" presStyleIdx="0" presStyleCnt="1"/>
      <dgm:spPr/>
    </dgm:pt>
    <dgm:pt modelId="{8E2218AC-7771-45BD-8772-D59A7A2041EE}" type="pres">
      <dgm:prSet presAssocID="{4E61F6D9-38B9-4A14-A1AE-5D1392D134C3}" presName="rect1" presStyleLbl="node1" presStyleIdx="0" presStyleCnt="4">
        <dgm:presLayoutVars>
          <dgm:chMax val="0"/>
          <dgm:chPref val="0"/>
          <dgm:bulletEnabled val="1"/>
        </dgm:presLayoutVars>
      </dgm:prSet>
      <dgm:spPr/>
    </dgm:pt>
    <dgm:pt modelId="{5CF88072-883F-4AE5-B3E9-EE9C177FED17}" type="pres">
      <dgm:prSet presAssocID="{4E61F6D9-38B9-4A14-A1AE-5D1392D134C3}" presName="rect2" presStyleLbl="node1" presStyleIdx="1" presStyleCnt="4">
        <dgm:presLayoutVars>
          <dgm:chMax val="0"/>
          <dgm:chPref val="0"/>
          <dgm:bulletEnabled val="1"/>
        </dgm:presLayoutVars>
      </dgm:prSet>
      <dgm:spPr/>
    </dgm:pt>
    <dgm:pt modelId="{5F1AC058-063B-4331-BB13-F335C76ECDFD}" type="pres">
      <dgm:prSet presAssocID="{4E61F6D9-38B9-4A14-A1AE-5D1392D134C3}" presName="rect3" presStyleLbl="node1" presStyleIdx="2" presStyleCnt="4">
        <dgm:presLayoutVars>
          <dgm:chMax val="0"/>
          <dgm:chPref val="0"/>
          <dgm:bulletEnabled val="1"/>
        </dgm:presLayoutVars>
      </dgm:prSet>
      <dgm:spPr/>
    </dgm:pt>
    <dgm:pt modelId="{DA7EABF4-298C-4BF4-BA35-97746A046777}" type="pres">
      <dgm:prSet presAssocID="{4E61F6D9-38B9-4A14-A1AE-5D1392D134C3}" presName="rect4" presStyleLbl="node1" presStyleIdx="3" presStyleCnt="4">
        <dgm:presLayoutVars>
          <dgm:chMax val="0"/>
          <dgm:chPref val="0"/>
          <dgm:bulletEnabled val="1"/>
        </dgm:presLayoutVars>
      </dgm:prSet>
      <dgm:spPr/>
    </dgm:pt>
  </dgm:ptLst>
  <dgm:cxnLst>
    <dgm:cxn modelId="{5C82E30C-B795-40CE-B55E-EF75123C32CB}" type="presOf" srcId="{80209732-65DB-498F-827B-091A308DB7D8}" destId="{5CF88072-883F-4AE5-B3E9-EE9C177FED17}" srcOrd="0" destOrd="0" presId="urn:microsoft.com/office/officeart/2005/8/layout/matrix2"/>
    <dgm:cxn modelId="{5C1DBE0F-5709-410D-9355-04CCA956CB09}" srcId="{29A4A6E5-BF37-49BD-9091-FDC9FB695376}" destId="{D038D1B8-6EB0-4710-9138-E958A4B3A3E7}" srcOrd="1" destOrd="0" parTransId="{B9DA4DF9-91A0-4261-AC83-1E0083E96FE5}" sibTransId="{031289FE-12BE-4FEC-BA32-2FC1BAF5A2A5}"/>
    <dgm:cxn modelId="{507E9818-5BCD-4236-9773-829F84BDB517}" srcId="{D025C752-2966-4BC2-A518-F24718115B1E}" destId="{A70EC450-11D9-4956-A83A-CC673B1393CC}" srcOrd="0" destOrd="0" parTransId="{CBAE1E1F-9FCC-4D22-92DF-8BDBA876D1BF}" sibTransId="{414E1A3A-FE14-4635-9428-91F31F29E7CD}"/>
    <dgm:cxn modelId="{C06C3A1B-4FB1-4282-A6E2-B4D8F2ED9ED2}" srcId="{80209732-65DB-498F-827B-091A308DB7D8}" destId="{8CF128BD-FFEE-4712-B92F-4EFFF0AB9709}" srcOrd="0" destOrd="0" parTransId="{BE1E8B9A-BDFC-429D-B888-0E19C12453C0}" sibTransId="{0BF6BB3D-424B-406D-BFD8-1DE718D1828D}"/>
    <dgm:cxn modelId="{13142A1F-EDE7-4BD4-B977-25DA872F21F4}" type="presOf" srcId="{E94C50BA-BCC6-4791-96B6-8595E611584C}" destId="{DA7EABF4-298C-4BF4-BA35-97746A046777}" srcOrd="0" destOrd="2" presId="urn:microsoft.com/office/officeart/2005/8/layout/matrix2"/>
    <dgm:cxn modelId="{F941EC22-C8AE-40F9-9367-B28DC912102E}" type="presOf" srcId="{6BD54917-9F49-4A80-A25F-BDC3C62399EC}" destId="{8E2218AC-7771-45BD-8772-D59A7A2041EE}" srcOrd="0" destOrd="1" presId="urn:microsoft.com/office/officeart/2005/8/layout/matrix2"/>
    <dgm:cxn modelId="{54F82D23-D7BA-4E63-B4AB-F1059D1BB9DA}" srcId="{4E61F6D9-38B9-4A14-A1AE-5D1392D134C3}" destId="{29A4A6E5-BF37-49BD-9091-FDC9FB695376}" srcOrd="2" destOrd="0" parTransId="{5E3D52E7-1E09-4BBE-A7AE-DB9A0BAE89E9}" sibTransId="{F33B3CA0-6F5C-4DCE-9598-6C507338724A}"/>
    <dgm:cxn modelId="{FE2B2827-A441-484C-8176-3ADCD1F651DD}" type="presOf" srcId="{E738175F-ED12-43A3-B6EF-A803FA7DDE7E}" destId="{5CF88072-883F-4AE5-B3E9-EE9C177FED17}" srcOrd="0" destOrd="2" presId="urn:microsoft.com/office/officeart/2005/8/layout/matrix2"/>
    <dgm:cxn modelId="{DC484035-49EA-422C-B08F-1B73C0328300}" srcId="{35CCCB06-1000-4B7C-97C7-986F5022538E}" destId="{17B8CD59-2F8D-4E50-BA26-7618A100CB56}" srcOrd="1" destOrd="0" parTransId="{393ACD80-6BF5-4D93-8108-C62EC22994C5}" sibTransId="{21B93121-21C4-4920-A081-3657CEA3B21C}"/>
    <dgm:cxn modelId="{83641836-FB8F-4BED-A9DF-6847203A8479}" srcId="{4E61F6D9-38B9-4A14-A1AE-5D1392D134C3}" destId="{80209732-65DB-498F-827B-091A308DB7D8}" srcOrd="1" destOrd="0" parTransId="{8EF9C682-FF58-40E2-8C80-197CFF90EF6B}" sibTransId="{A1239CB2-BB52-4545-9FB4-D92FDA9D53C1}"/>
    <dgm:cxn modelId="{F66C0F3A-7E38-4952-9669-E258BC40A683}" type="presOf" srcId="{35CCCB06-1000-4B7C-97C7-986F5022538E}" destId="{8E2218AC-7771-45BD-8772-D59A7A2041EE}" srcOrd="0" destOrd="0" presId="urn:microsoft.com/office/officeart/2005/8/layout/matrix2"/>
    <dgm:cxn modelId="{BC85EA5B-D36F-4236-AFAC-E3B6AE74409D}" type="presOf" srcId="{8CF128BD-FFEE-4712-B92F-4EFFF0AB9709}" destId="{5CF88072-883F-4AE5-B3E9-EE9C177FED17}" srcOrd="0" destOrd="1" presId="urn:microsoft.com/office/officeart/2005/8/layout/matrix2"/>
    <dgm:cxn modelId="{CFAA6166-C365-4881-949F-EBC5B0364A38}" type="presOf" srcId="{8C5FA717-42A7-4171-8901-07DB6A8B4015}" destId="{5F1AC058-063B-4331-BB13-F335C76ECDFD}" srcOrd="0" destOrd="3" presId="urn:microsoft.com/office/officeart/2005/8/layout/matrix2"/>
    <dgm:cxn modelId="{29380478-24CC-4C32-ABF6-E8FB2E8E7519}" type="presOf" srcId="{4E61F6D9-38B9-4A14-A1AE-5D1392D134C3}" destId="{6EC4D6D0-BBA6-4A2C-A032-406A8772EC7E}" srcOrd="0" destOrd="0" presId="urn:microsoft.com/office/officeart/2005/8/layout/matrix2"/>
    <dgm:cxn modelId="{A6730878-4D5E-4A8D-88D7-1994D57DFC1F}" srcId="{4E61F6D9-38B9-4A14-A1AE-5D1392D134C3}" destId="{D025C752-2966-4BC2-A518-F24718115B1E}" srcOrd="3" destOrd="0" parTransId="{7F55C562-8106-4F77-AB91-8C706F9CD6B1}" sibTransId="{9FF5A007-8018-4CF5-8B71-A4A7F7CFF088}"/>
    <dgm:cxn modelId="{20891259-6B0F-4A62-9AE5-E2C06184AFFD}" type="presOf" srcId="{D025C752-2966-4BC2-A518-F24718115B1E}" destId="{DA7EABF4-298C-4BF4-BA35-97746A046777}" srcOrd="0" destOrd="0" presId="urn:microsoft.com/office/officeart/2005/8/layout/matrix2"/>
    <dgm:cxn modelId="{91186283-4082-405E-88AD-1A2930C4C7F3}" srcId="{80209732-65DB-498F-827B-091A308DB7D8}" destId="{E738175F-ED12-43A3-B6EF-A803FA7DDE7E}" srcOrd="1" destOrd="0" parTransId="{5BE27F00-FD4B-4BF4-9D95-BDA70D94F516}" sibTransId="{F71BCDC1-76D0-4B32-9646-AF58CEA44C8F}"/>
    <dgm:cxn modelId="{07705E86-C2DF-4EDB-A1A9-9519AD417E30}" type="presOf" srcId="{76E07646-AB4D-4297-AC7E-D5FE44469905}" destId="{5F1AC058-063B-4331-BB13-F335C76ECDFD}" srcOrd="0" destOrd="1" presId="urn:microsoft.com/office/officeart/2005/8/layout/matrix2"/>
    <dgm:cxn modelId="{CA3190A6-A721-481F-8B54-9770B6EC6991}" srcId="{29A4A6E5-BF37-49BD-9091-FDC9FB695376}" destId="{8C5FA717-42A7-4171-8901-07DB6A8B4015}" srcOrd="2" destOrd="0" parTransId="{A7F2F8CB-B382-48D5-A139-833A5E65B833}" sibTransId="{DFA9EBF8-0E38-45F9-AAE9-EBFB45BE42E9}"/>
    <dgm:cxn modelId="{B03BC2A9-91BC-4D43-B3E7-1D80F66F5D22}" srcId="{35CCCB06-1000-4B7C-97C7-986F5022538E}" destId="{0CA5203F-C576-4AC1-8903-A03C9500DE5F}" srcOrd="2" destOrd="0" parTransId="{61F2FD07-B97C-4F78-895A-C894462772FA}" sibTransId="{BF65710A-408E-4CB1-9EC5-E1F7EF7AAED1}"/>
    <dgm:cxn modelId="{7CC544AA-2CD3-426D-A142-BD7A948ADED0}" srcId="{35CCCB06-1000-4B7C-97C7-986F5022538E}" destId="{6BD54917-9F49-4A80-A25F-BDC3C62399EC}" srcOrd="0" destOrd="0" parTransId="{5BFF2D6D-50F1-4CC1-8D04-8B5C18DD06BC}" sibTransId="{58628A98-1E08-456D-B754-23493E12095D}"/>
    <dgm:cxn modelId="{16B244B2-3894-4215-A4F8-6777F4F29385}" type="presOf" srcId="{D038D1B8-6EB0-4710-9138-E958A4B3A3E7}" destId="{5F1AC058-063B-4331-BB13-F335C76ECDFD}" srcOrd="0" destOrd="2" presId="urn:microsoft.com/office/officeart/2005/8/layout/matrix2"/>
    <dgm:cxn modelId="{2B536CCB-63FD-4225-8AC7-D0357E7162B1}" type="presOf" srcId="{A70EC450-11D9-4956-A83A-CC673B1393CC}" destId="{DA7EABF4-298C-4BF4-BA35-97746A046777}" srcOrd="0" destOrd="1" presId="urn:microsoft.com/office/officeart/2005/8/layout/matrix2"/>
    <dgm:cxn modelId="{1EB81ECE-8C95-40A7-8916-32B2C3E4C575}" type="presOf" srcId="{29A4A6E5-BF37-49BD-9091-FDC9FB695376}" destId="{5F1AC058-063B-4331-BB13-F335C76ECDFD}" srcOrd="0" destOrd="0" presId="urn:microsoft.com/office/officeart/2005/8/layout/matrix2"/>
    <dgm:cxn modelId="{7AF859D4-989E-42B6-AF7D-9400DA74D626}" srcId="{4E61F6D9-38B9-4A14-A1AE-5D1392D134C3}" destId="{35CCCB06-1000-4B7C-97C7-986F5022538E}" srcOrd="0" destOrd="0" parTransId="{9D02E3C2-4C0D-4DD7-A854-72B25AF3CB06}" sibTransId="{FB9FF47D-91FC-493B-B9AF-C8DEA6EC452E}"/>
    <dgm:cxn modelId="{041F08D9-F596-47BA-AA38-77867E939810}" srcId="{29A4A6E5-BF37-49BD-9091-FDC9FB695376}" destId="{76E07646-AB4D-4297-AC7E-D5FE44469905}" srcOrd="0" destOrd="0" parTransId="{EC96BACA-8730-4C60-831E-2D181400BBE0}" sibTransId="{15AD9C46-5992-429E-9E4B-B42D8F88EEC4}"/>
    <dgm:cxn modelId="{6E7270ED-5A5D-41B8-91A8-F5A6500E2917}" srcId="{D025C752-2966-4BC2-A518-F24718115B1E}" destId="{E94C50BA-BCC6-4791-96B6-8595E611584C}" srcOrd="1" destOrd="0" parTransId="{B07A300A-1398-483F-B7BA-875AF0CBB6D0}" sibTransId="{5F79D08A-39E0-4EFF-8022-8A390F6F5C65}"/>
    <dgm:cxn modelId="{999962EE-177D-4456-93EC-CA08A9FF30A9}" type="presOf" srcId="{0CA5203F-C576-4AC1-8903-A03C9500DE5F}" destId="{8E2218AC-7771-45BD-8772-D59A7A2041EE}" srcOrd="0" destOrd="3" presId="urn:microsoft.com/office/officeart/2005/8/layout/matrix2"/>
    <dgm:cxn modelId="{836DD0EE-FEC3-4286-9226-2349AF3033E2}" type="presOf" srcId="{17B8CD59-2F8D-4E50-BA26-7618A100CB56}" destId="{8E2218AC-7771-45BD-8772-D59A7A2041EE}" srcOrd="0" destOrd="2" presId="urn:microsoft.com/office/officeart/2005/8/layout/matrix2"/>
    <dgm:cxn modelId="{0F4F1C14-6A72-49DE-8670-BC66B5BA6D46}" type="presParOf" srcId="{6EC4D6D0-BBA6-4A2C-A032-406A8772EC7E}" destId="{C5CAEC08-D2AB-48DC-8667-6DDA284A20C6}" srcOrd="0" destOrd="0" presId="urn:microsoft.com/office/officeart/2005/8/layout/matrix2"/>
    <dgm:cxn modelId="{001150EF-9BD1-40DC-8482-99F6A864FEA3}" type="presParOf" srcId="{6EC4D6D0-BBA6-4A2C-A032-406A8772EC7E}" destId="{8E2218AC-7771-45BD-8772-D59A7A2041EE}" srcOrd="1" destOrd="0" presId="urn:microsoft.com/office/officeart/2005/8/layout/matrix2"/>
    <dgm:cxn modelId="{B260E524-EF79-48FC-9F37-93F5E886BF88}" type="presParOf" srcId="{6EC4D6D0-BBA6-4A2C-A032-406A8772EC7E}" destId="{5CF88072-883F-4AE5-B3E9-EE9C177FED17}" srcOrd="2" destOrd="0" presId="urn:microsoft.com/office/officeart/2005/8/layout/matrix2"/>
    <dgm:cxn modelId="{9BE444DB-D16A-42B0-8E83-C2347824BB63}" type="presParOf" srcId="{6EC4D6D0-BBA6-4A2C-A032-406A8772EC7E}" destId="{5F1AC058-063B-4331-BB13-F335C76ECDFD}" srcOrd="3" destOrd="0" presId="urn:microsoft.com/office/officeart/2005/8/layout/matrix2"/>
    <dgm:cxn modelId="{FA1C4257-C915-44C1-AC98-B7A938C5BB66}" type="presParOf" srcId="{6EC4D6D0-BBA6-4A2C-A032-406A8772EC7E}" destId="{DA7EABF4-298C-4BF4-BA35-97746A046777}" srcOrd="4" destOrd="0" presId="urn:microsoft.com/office/officeart/2005/8/layout/matrix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0EA73EE-A678-4060-8252-E93F07AFC6DF}"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6ABC62D9-3757-4B9C-9E55-2783EB55E323}">
      <dgm:prSet/>
      <dgm:spPr/>
      <dgm:t>
        <a:bodyPr/>
        <a:lstStyle/>
        <a:p>
          <a:pPr>
            <a:lnSpc>
              <a:spcPct val="100000"/>
            </a:lnSpc>
          </a:pPr>
          <a:r>
            <a:rPr lang="en-US"/>
            <a:t>All recordings of TED Talks posted on its official website from 2006 till 2017</a:t>
          </a:r>
        </a:p>
      </dgm:t>
    </dgm:pt>
    <dgm:pt modelId="{E8797465-1C50-44BA-BF6B-15D9F5A27E2D}" type="parTrans" cxnId="{AD60B531-87ED-4F14-939E-22FB5F53F07E}">
      <dgm:prSet/>
      <dgm:spPr/>
      <dgm:t>
        <a:bodyPr/>
        <a:lstStyle/>
        <a:p>
          <a:endParaRPr lang="en-US" sz="1600"/>
        </a:p>
      </dgm:t>
    </dgm:pt>
    <dgm:pt modelId="{B45880F8-E3BC-4230-8194-E9EA2BEB7F5E}" type="sibTrans" cxnId="{AD60B531-87ED-4F14-939E-22FB5F53F07E}">
      <dgm:prSet/>
      <dgm:spPr/>
      <dgm:t>
        <a:bodyPr/>
        <a:lstStyle/>
        <a:p>
          <a:endParaRPr lang="en-US"/>
        </a:p>
      </dgm:t>
    </dgm:pt>
    <dgm:pt modelId="{84AE6CAB-4EBD-44F5-89AA-BBDF032805D0}">
      <dgm:prSet/>
      <dgm:spPr/>
      <dgm:t>
        <a:bodyPr/>
        <a:lstStyle/>
        <a:p>
          <a:pPr>
            <a:lnSpc>
              <a:spcPct val="100000"/>
            </a:lnSpc>
          </a:pPr>
          <a:r>
            <a:rPr lang="en-US"/>
            <a:t>Number of Records = 2550 Number of Fields = 17</a:t>
          </a:r>
        </a:p>
      </dgm:t>
    </dgm:pt>
    <dgm:pt modelId="{87443DC8-981D-42C9-A3C9-A4A7EE936494}" type="parTrans" cxnId="{FF43F9C9-E709-4017-A39D-FAFF5CD847A2}">
      <dgm:prSet/>
      <dgm:spPr/>
      <dgm:t>
        <a:bodyPr/>
        <a:lstStyle/>
        <a:p>
          <a:endParaRPr lang="en-US" sz="1600"/>
        </a:p>
      </dgm:t>
    </dgm:pt>
    <dgm:pt modelId="{0DF20379-349D-489E-AB2B-0EE85F8D67AE}" type="sibTrans" cxnId="{FF43F9C9-E709-4017-A39D-FAFF5CD847A2}">
      <dgm:prSet/>
      <dgm:spPr/>
      <dgm:t>
        <a:bodyPr/>
        <a:lstStyle/>
        <a:p>
          <a:endParaRPr lang="en-US"/>
        </a:p>
      </dgm:t>
    </dgm:pt>
    <dgm:pt modelId="{C665543D-0465-4885-A76F-28C78724C43D}">
      <dgm:prSet/>
      <dgm:spPr/>
      <dgm:t>
        <a:bodyPr/>
        <a:lstStyle/>
        <a:p>
          <a:pPr>
            <a:lnSpc>
              <a:spcPct val="100000"/>
            </a:lnSpc>
          </a:pPr>
          <a:r>
            <a:rPr lang="en-US"/>
            <a:t>Target variable = VIEWS</a:t>
          </a:r>
        </a:p>
      </dgm:t>
    </dgm:pt>
    <dgm:pt modelId="{11E58F25-CABC-450D-BC13-813400EE08A4}" type="parTrans" cxnId="{26694590-B665-4D3C-BE9E-3CB45EAA28A4}">
      <dgm:prSet/>
      <dgm:spPr/>
      <dgm:t>
        <a:bodyPr/>
        <a:lstStyle/>
        <a:p>
          <a:endParaRPr lang="en-US" sz="1600"/>
        </a:p>
      </dgm:t>
    </dgm:pt>
    <dgm:pt modelId="{386675E5-EFC8-42EB-B3EA-D270898BEACA}" type="sibTrans" cxnId="{26694590-B665-4D3C-BE9E-3CB45EAA28A4}">
      <dgm:prSet/>
      <dgm:spPr/>
      <dgm:t>
        <a:bodyPr/>
        <a:lstStyle/>
        <a:p>
          <a:endParaRPr lang="en-US"/>
        </a:p>
      </dgm:t>
    </dgm:pt>
    <dgm:pt modelId="{14906C14-644B-4AFC-ABA4-00123E5F6B0E}">
      <dgm:prSet/>
      <dgm:spPr/>
      <dgm:t>
        <a:bodyPr/>
        <a:lstStyle/>
        <a:p>
          <a:pPr>
            <a:lnSpc>
              <a:spcPct val="100000"/>
            </a:lnSpc>
          </a:pPr>
          <a:r>
            <a:rPr lang="en-US" kern="1200">
              <a:latin typeface="Century Gothic" panose="020B0502020202020204"/>
              <a:ea typeface="+mn-ea"/>
              <a:cs typeface="+mn-cs"/>
            </a:rPr>
            <a:t>Reference link:  </a:t>
          </a:r>
          <a:r>
            <a:rPr lang="en-US" kern="1200">
              <a:latin typeface="Century Gothic" panose="020B0502020202020204"/>
              <a:ea typeface="+mn-ea"/>
              <a:cs typeface="+mn-cs"/>
              <a:hlinkClick xmlns:r="http://schemas.openxmlformats.org/officeDocument/2006/relationships" r:id="rId1"/>
            </a:rPr>
            <a:t>https://www.kaggle.com/rounakbanik/ted-talks</a:t>
          </a:r>
          <a:endParaRPr lang="en-US" kern="1200">
            <a:latin typeface="Century Gothic" panose="020B0502020202020204"/>
            <a:ea typeface="+mn-ea"/>
            <a:cs typeface="+mn-cs"/>
          </a:endParaRPr>
        </a:p>
        <a:p>
          <a:pPr>
            <a:lnSpc>
              <a:spcPct val="100000"/>
            </a:lnSpc>
          </a:pPr>
          <a:r>
            <a:rPr lang="en-US" kern="1200">
              <a:latin typeface="Century Gothic" panose="020B0502020202020204"/>
              <a:ea typeface="+mn-ea"/>
              <a:cs typeface="+mn-cs"/>
            </a:rPr>
            <a:t>Data Source = Kaggle</a:t>
          </a:r>
        </a:p>
      </dgm:t>
    </dgm:pt>
    <dgm:pt modelId="{84C5426E-3959-454D-BF0D-4E6D668FF3FA}" type="parTrans" cxnId="{578BF5BF-752A-4EF2-B258-624BCFFDB089}">
      <dgm:prSet/>
      <dgm:spPr/>
      <dgm:t>
        <a:bodyPr/>
        <a:lstStyle/>
        <a:p>
          <a:endParaRPr lang="en-US" sz="1600"/>
        </a:p>
      </dgm:t>
    </dgm:pt>
    <dgm:pt modelId="{9D4495C3-584E-40CA-B107-B90FCA41F043}" type="sibTrans" cxnId="{578BF5BF-752A-4EF2-B258-624BCFFDB089}">
      <dgm:prSet/>
      <dgm:spPr/>
      <dgm:t>
        <a:bodyPr/>
        <a:lstStyle/>
        <a:p>
          <a:endParaRPr lang="en-US"/>
        </a:p>
      </dgm:t>
    </dgm:pt>
    <dgm:pt modelId="{2BB5541D-79D3-4EFA-995C-466D11BA66D6}" type="pres">
      <dgm:prSet presAssocID="{10EA73EE-A678-4060-8252-E93F07AFC6DF}" presName="root" presStyleCnt="0">
        <dgm:presLayoutVars>
          <dgm:dir/>
          <dgm:resizeHandles val="exact"/>
        </dgm:presLayoutVars>
      </dgm:prSet>
      <dgm:spPr/>
    </dgm:pt>
    <dgm:pt modelId="{4983D84B-C597-47B7-B2FE-1A4005B1451A}" type="pres">
      <dgm:prSet presAssocID="{6ABC62D9-3757-4B9C-9E55-2783EB55E323}" presName="compNode" presStyleCnt="0"/>
      <dgm:spPr/>
    </dgm:pt>
    <dgm:pt modelId="{90DE5294-4DEE-4739-B21D-22BED960E406}" type="pres">
      <dgm:prSet presAssocID="{6ABC62D9-3757-4B9C-9E55-2783EB55E323}" presName="bgRect" presStyleLbl="bgShp" presStyleIdx="0" presStyleCnt="4"/>
      <dgm:spPr/>
    </dgm:pt>
    <dgm:pt modelId="{A5AC50CB-DA3E-43D1-9D59-3A4897C7A66C}" type="pres">
      <dgm:prSet presAssocID="{6ABC62D9-3757-4B9C-9E55-2783EB55E323}" presName="iconRect" presStyleLbl="node1" presStyleIdx="0" presStyleCnt="4"/>
      <dgm:spPr>
        <a:blipFill>
          <a:blip xmlns:r="http://schemas.openxmlformats.org/officeDocument/2006/relationships"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dgm:spPr>
      <dgm:extLst>
        <a:ext uri="{E40237B7-FDA0-4F09-8148-C483321AD2D9}">
          <dgm14:cNvPr xmlns:dgm14="http://schemas.microsoft.com/office/drawing/2010/diagram" id="0" name="" descr="Checkmark"/>
        </a:ext>
      </dgm:extLst>
    </dgm:pt>
    <dgm:pt modelId="{AFB4DC77-0271-46AF-AE41-0D438DA42108}" type="pres">
      <dgm:prSet presAssocID="{6ABC62D9-3757-4B9C-9E55-2783EB55E323}" presName="spaceRect" presStyleCnt="0"/>
      <dgm:spPr/>
    </dgm:pt>
    <dgm:pt modelId="{E2FF8200-0513-413C-B891-542E09AFE385}" type="pres">
      <dgm:prSet presAssocID="{6ABC62D9-3757-4B9C-9E55-2783EB55E323}" presName="parTx" presStyleLbl="revTx" presStyleIdx="0" presStyleCnt="4">
        <dgm:presLayoutVars>
          <dgm:chMax val="0"/>
          <dgm:chPref val="0"/>
        </dgm:presLayoutVars>
      </dgm:prSet>
      <dgm:spPr/>
    </dgm:pt>
    <dgm:pt modelId="{B1160C5D-CF2F-45FC-8EE0-A496C57E8537}" type="pres">
      <dgm:prSet presAssocID="{B45880F8-E3BC-4230-8194-E9EA2BEB7F5E}" presName="sibTrans" presStyleCnt="0"/>
      <dgm:spPr/>
    </dgm:pt>
    <dgm:pt modelId="{E50AAA22-61AF-4D9A-B1C2-2E7C1D31B3C5}" type="pres">
      <dgm:prSet presAssocID="{84AE6CAB-4EBD-44F5-89AA-BBDF032805D0}" presName="compNode" presStyleCnt="0"/>
      <dgm:spPr/>
    </dgm:pt>
    <dgm:pt modelId="{6BC57A0E-6114-4938-A0F1-9AA318147ABF}" type="pres">
      <dgm:prSet presAssocID="{84AE6CAB-4EBD-44F5-89AA-BBDF032805D0}" presName="bgRect" presStyleLbl="bgShp" presStyleIdx="1" presStyleCnt="4"/>
      <dgm:spPr/>
    </dgm:pt>
    <dgm:pt modelId="{08D0780A-5A0F-45CF-AC15-85F7057D91EA}" type="pres">
      <dgm:prSet presAssocID="{84AE6CAB-4EBD-44F5-89AA-BBDF032805D0}" presName="iconRect" presStyleLbl="node1" presStyleIdx="1" presStyleCnt="4"/>
      <dgm:spPr>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a:noFill/>
        </a:ln>
      </dgm:spPr>
      <dgm:extLst>
        <a:ext uri="{E40237B7-FDA0-4F09-8148-C483321AD2D9}">
          <dgm14:cNvPr xmlns:dgm14="http://schemas.microsoft.com/office/drawing/2010/diagram" id="0" name="" descr="Right Pointing Backhand Index"/>
        </a:ext>
      </dgm:extLst>
    </dgm:pt>
    <dgm:pt modelId="{F4CA72A0-4FC6-405F-AFB2-C6B73ACEDFAC}" type="pres">
      <dgm:prSet presAssocID="{84AE6CAB-4EBD-44F5-89AA-BBDF032805D0}" presName="spaceRect" presStyleCnt="0"/>
      <dgm:spPr/>
    </dgm:pt>
    <dgm:pt modelId="{6396C601-5C51-43C2-B9B7-190C3085672A}" type="pres">
      <dgm:prSet presAssocID="{84AE6CAB-4EBD-44F5-89AA-BBDF032805D0}" presName="parTx" presStyleLbl="revTx" presStyleIdx="1" presStyleCnt="4">
        <dgm:presLayoutVars>
          <dgm:chMax val="0"/>
          <dgm:chPref val="0"/>
        </dgm:presLayoutVars>
      </dgm:prSet>
      <dgm:spPr/>
    </dgm:pt>
    <dgm:pt modelId="{2F891FBD-4A93-4D57-9C5B-A29338EED792}" type="pres">
      <dgm:prSet presAssocID="{0DF20379-349D-489E-AB2B-0EE85F8D67AE}" presName="sibTrans" presStyleCnt="0"/>
      <dgm:spPr/>
    </dgm:pt>
    <dgm:pt modelId="{51CA9C20-B4EE-41B2-A069-20FDE47B2A85}" type="pres">
      <dgm:prSet presAssocID="{C665543D-0465-4885-A76F-28C78724C43D}" presName="compNode" presStyleCnt="0"/>
      <dgm:spPr/>
    </dgm:pt>
    <dgm:pt modelId="{6C5EBB18-67C9-487B-842A-DE1D958329B6}" type="pres">
      <dgm:prSet presAssocID="{C665543D-0465-4885-A76F-28C78724C43D}" presName="bgRect" presStyleLbl="bgShp" presStyleIdx="2" presStyleCnt="4"/>
      <dgm:spPr/>
    </dgm:pt>
    <dgm:pt modelId="{7DE3A8D9-1A6D-4699-8079-3C8A6DAEA08F}" type="pres">
      <dgm:prSet presAssocID="{C665543D-0465-4885-A76F-28C78724C43D}" presName="iconRect" presStyleLbl="node1" presStyleIdx="2" presStyleCnt="4"/>
      <dgm:spPr>
        <a:blipFill>
          <a:blip xmlns:r="http://schemas.openxmlformats.org/officeDocument/2006/relationships"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a:ln>
          <a:noFill/>
        </a:ln>
      </dgm:spPr>
      <dgm:extLst>
        <a:ext uri="{E40237B7-FDA0-4F09-8148-C483321AD2D9}">
          <dgm14:cNvPr xmlns:dgm14="http://schemas.microsoft.com/office/drawing/2010/diagram" id="0" name="" descr="Bullseye"/>
        </a:ext>
      </dgm:extLst>
    </dgm:pt>
    <dgm:pt modelId="{F5E85871-A05A-4011-88E5-0524731A3178}" type="pres">
      <dgm:prSet presAssocID="{C665543D-0465-4885-A76F-28C78724C43D}" presName="spaceRect" presStyleCnt="0"/>
      <dgm:spPr/>
    </dgm:pt>
    <dgm:pt modelId="{B035C36F-B53A-404E-A392-D0F5AD01D49E}" type="pres">
      <dgm:prSet presAssocID="{C665543D-0465-4885-A76F-28C78724C43D}" presName="parTx" presStyleLbl="revTx" presStyleIdx="2" presStyleCnt="4">
        <dgm:presLayoutVars>
          <dgm:chMax val="0"/>
          <dgm:chPref val="0"/>
        </dgm:presLayoutVars>
      </dgm:prSet>
      <dgm:spPr/>
    </dgm:pt>
    <dgm:pt modelId="{1913D8DC-ED39-4AFF-9081-7D077688FDE6}" type="pres">
      <dgm:prSet presAssocID="{386675E5-EFC8-42EB-B3EA-D270898BEACA}" presName="sibTrans" presStyleCnt="0"/>
      <dgm:spPr/>
    </dgm:pt>
    <dgm:pt modelId="{F561077B-BD58-45F1-A202-B04DC9F796B7}" type="pres">
      <dgm:prSet presAssocID="{14906C14-644B-4AFC-ABA4-00123E5F6B0E}" presName="compNode" presStyleCnt="0"/>
      <dgm:spPr/>
    </dgm:pt>
    <dgm:pt modelId="{7CB854E3-F7F6-4616-A694-2C6804F4B2C4}" type="pres">
      <dgm:prSet presAssocID="{14906C14-644B-4AFC-ABA4-00123E5F6B0E}" presName="bgRect" presStyleLbl="bgShp" presStyleIdx="3" presStyleCnt="4"/>
      <dgm:spPr/>
    </dgm:pt>
    <dgm:pt modelId="{60FFACA7-CEEF-43B1-900D-B16C81F2E477}" type="pres">
      <dgm:prSet presAssocID="{14906C14-644B-4AFC-ABA4-00123E5F6B0E}" presName="iconRect" presStyleLbl="node1" presStyleIdx="3" presStyleCnt="4"/>
      <dgm:spPr>
        <a:blipFill>
          <a:blip xmlns:r="http://schemas.openxmlformats.org/officeDocument/2006/relationships"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a:blipFill>
        <a:ln>
          <a:noFill/>
        </a:ln>
      </dgm:spPr>
      <dgm:extLst>
        <a:ext uri="{E40237B7-FDA0-4F09-8148-C483321AD2D9}">
          <dgm14:cNvPr xmlns:dgm14="http://schemas.microsoft.com/office/drawing/2010/diagram" id="0" name="" descr="Connected"/>
        </a:ext>
      </dgm:extLst>
    </dgm:pt>
    <dgm:pt modelId="{138CCD7B-AA7C-4462-9216-A53F40DAA1A1}" type="pres">
      <dgm:prSet presAssocID="{14906C14-644B-4AFC-ABA4-00123E5F6B0E}" presName="spaceRect" presStyleCnt="0"/>
      <dgm:spPr/>
    </dgm:pt>
    <dgm:pt modelId="{FE985929-7495-4524-9694-3D6F0383E9B3}" type="pres">
      <dgm:prSet presAssocID="{14906C14-644B-4AFC-ABA4-00123E5F6B0E}" presName="parTx" presStyleLbl="revTx" presStyleIdx="3" presStyleCnt="4">
        <dgm:presLayoutVars>
          <dgm:chMax val="0"/>
          <dgm:chPref val="0"/>
        </dgm:presLayoutVars>
      </dgm:prSet>
      <dgm:spPr/>
    </dgm:pt>
  </dgm:ptLst>
  <dgm:cxnLst>
    <dgm:cxn modelId="{AD60B531-87ED-4F14-939E-22FB5F53F07E}" srcId="{10EA73EE-A678-4060-8252-E93F07AFC6DF}" destId="{6ABC62D9-3757-4B9C-9E55-2783EB55E323}" srcOrd="0" destOrd="0" parTransId="{E8797465-1C50-44BA-BF6B-15D9F5A27E2D}" sibTransId="{B45880F8-E3BC-4230-8194-E9EA2BEB7F5E}"/>
    <dgm:cxn modelId="{6877F133-E811-49B3-B001-73D011E9E15C}" type="presOf" srcId="{84AE6CAB-4EBD-44F5-89AA-BBDF032805D0}" destId="{6396C601-5C51-43C2-B9B7-190C3085672A}" srcOrd="0" destOrd="0" presId="urn:microsoft.com/office/officeart/2018/2/layout/IconVerticalSolidList"/>
    <dgm:cxn modelId="{6E09465E-6BD2-4557-8CF6-2941BDC6D68A}" type="presOf" srcId="{C665543D-0465-4885-A76F-28C78724C43D}" destId="{B035C36F-B53A-404E-A392-D0F5AD01D49E}" srcOrd="0" destOrd="0" presId="urn:microsoft.com/office/officeart/2018/2/layout/IconVerticalSolidList"/>
    <dgm:cxn modelId="{DC0E8F78-02E4-4C3B-A2A1-7442D8837146}" type="presOf" srcId="{10EA73EE-A678-4060-8252-E93F07AFC6DF}" destId="{2BB5541D-79D3-4EFA-995C-466D11BA66D6}" srcOrd="0" destOrd="0" presId="urn:microsoft.com/office/officeart/2018/2/layout/IconVerticalSolidList"/>
    <dgm:cxn modelId="{26694590-B665-4D3C-BE9E-3CB45EAA28A4}" srcId="{10EA73EE-A678-4060-8252-E93F07AFC6DF}" destId="{C665543D-0465-4885-A76F-28C78724C43D}" srcOrd="2" destOrd="0" parTransId="{11E58F25-CABC-450D-BC13-813400EE08A4}" sibTransId="{386675E5-EFC8-42EB-B3EA-D270898BEACA}"/>
    <dgm:cxn modelId="{578BF5BF-752A-4EF2-B258-624BCFFDB089}" srcId="{10EA73EE-A678-4060-8252-E93F07AFC6DF}" destId="{14906C14-644B-4AFC-ABA4-00123E5F6B0E}" srcOrd="3" destOrd="0" parTransId="{84C5426E-3959-454D-BF0D-4E6D668FF3FA}" sibTransId="{9D4495C3-584E-40CA-B107-B90FCA41F043}"/>
    <dgm:cxn modelId="{FF43F9C9-E709-4017-A39D-FAFF5CD847A2}" srcId="{10EA73EE-A678-4060-8252-E93F07AFC6DF}" destId="{84AE6CAB-4EBD-44F5-89AA-BBDF032805D0}" srcOrd="1" destOrd="0" parTransId="{87443DC8-981D-42C9-A3C9-A4A7EE936494}" sibTransId="{0DF20379-349D-489E-AB2B-0EE85F8D67AE}"/>
    <dgm:cxn modelId="{6F9676D7-0A61-4ACC-B7F0-C915E44154AD}" type="presOf" srcId="{14906C14-644B-4AFC-ABA4-00123E5F6B0E}" destId="{FE985929-7495-4524-9694-3D6F0383E9B3}" srcOrd="0" destOrd="0" presId="urn:microsoft.com/office/officeart/2018/2/layout/IconVerticalSolidList"/>
    <dgm:cxn modelId="{20F11EF9-22E8-48EA-9936-A33F337D2A1C}" type="presOf" srcId="{6ABC62D9-3757-4B9C-9E55-2783EB55E323}" destId="{E2FF8200-0513-413C-B891-542E09AFE385}" srcOrd="0" destOrd="0" presId="urn:microsoft.com/office/officeart/2018/2/layout/IconVerticalSolidList"/>
    <dgm:cxn modelId="{31C44BA9-1074-4FCF-8AA0-973B01363301}" type="presParOf" srcId="{2BB5541D-79D3-4EFA-995C-466D11BA66D6}" destId="{4983D84B-C597-47B7-B2FE-1A4005B1451A}" srcOrd="0" destOrd="0" presId="urn:microsoft.com/office/officeart/2018/2/layout/IconVerticalSolidList"/>
    <dgm:cxn modelId="{0FD3E2A6-3062-438B-A277-0F0A852166E2}" type="presParOf" srcId="{4983D84B-C597-47B7-B2FE-1A4005B1451A}" destId="{90DE5294-4DEE-4739-B21D-22BED960E406}" srcOrd="0" destOrd="0" presId="urn:microsoft.com/office/officeart/2018/2/layout/IconVerticalSolidList"/>
    <dgm:cxn modelId="{8CD968A1-2EFA-4D19-9F7A-04AB9160F01C}" type="presParOf" srcId="{4983D84B-C597-47B7-B2FE-1A4005B1451A}" destId="{A5AC50CB-DA3E-43D1-9D59-3A4897C7A66C}" srcOrd="1" destOrd="0" presId="urn:microsoft.com/office/officeart/2018/2/layout/IconVerticalSolidList"/>
    <dgm:cxn modelId="{D0FEEE36-09CC-4351-8FDF-69F83AF3E43A}" type="presParOf" srcId="{4983D84B-C597-47B7-B2FE-1A4005B1451A}" destId="{AFB4DC77-0271-46AF-AE41-0D438DA42108}" srcOrd="2" destOrd="0" presId="urn:microsoft.com/office/officeart/2018/2/layout/IconVerticalSolidList"/>
    <dgm:cxn modelId="{E0E513E6-D905-464B-928E-C448A9D25EBF}" type="presParOf" srcId="{4983D84B-C597-47B7-B2FE-1A4005B1451A}" destId="{E2FF8200-0513-413C-B891-542E09AFE385}" srcOrd="3" destOrd="0" presId="urn:microsoft.com/office/officeart/2018/2/layout/IconVerticalSolidList"/>
    <dgm:cxn modelId="{B3625B47-52BE-45A6-A85E-7151CD903B3F}" type="presParOf" srcId="{2BB5541D-79D3-4EFA-995C-466D11BA66D6}" destId="{B1160C5D-CF2F-45FC-8EE0-A496C57E8537}" srcOrd="1" destOrd="0" presId="urn:microsoft.com/office/officeart/2018/2/layout/IconVerticalSolidList"/>
    <dgm:cxn modelId="{7D327122-1C7A-4283-AA0C-604925263661}" type="presParOf" srcId="{2BB5541D-79D3-4EFA-995C-466D11BA66D6}" destId="{E50AAA22-61AF-4D9A-B1C2-2E7C1D31B3C5}" srcOrd="2" destOrd="0" presId="urn:microsoft.com/office/officeart/2018/2/layout/IconVerticalSolidList"/>
    <dgm:cxn modelId="{8B5666DB-567B-4DE7-9A1C-6D8AAB4B3B19}" type="presParOf" srcId="{E50AAA22-61AF-4D9A-B1C2-2E7C1D31B3C5}" destId="{6BC57A0E-6114-4938-A0F1-9AA318147ABF}" srcOrd="0" destOrd="0" presId="urn:microsoft.com/office/officeart/2018/2/layout/IconVerticalSolidList"/>
    <dgm:cxn modelId="{FF6BA61A-1B88-45B1-8B5F-D56F861A579E}" type="presParOf" srcId="{E50AAA22-61AF-4D9A-B1C2-2E7C1D31B3C5}" destId="{08D0780A-5A0F-45CF-AC15-85F7057D91EA}" srcOrd="1" destOrd="0" presId="urn:microsoft.com/office/officeart/2018/2/layout/IconVerticalSolidList"/>
    <dgm:cxn modelId="{7467CFEA-D253-4BBA-AFD3-1AA068E5ECD6}" type="presParOf" srcId="{E50AAA22-61AF-4D9A-B1C2-2E7C1D31B3C5}" destId="{F4CA72A0-4FC6-405F-AFB2-C6B73ACEDFAC}" srcOrd="2" destOrd="0" presId="urn:microsoft.com/office/officeart/2018/2/layout/IconVerticalSolidList"/>
    <dgm:cxn modelId="{0590E185-F639-4C60-ABF4-A2E7FA97A989}" type="presParOf" srcId="{E50AAA22-61AF-4D9A-B1C2-2E7C1D31B3C5}" destId="{6396C601-5C51-43C2-B9B7-190C3085672A}" srcOrd="3" destOrd="0" presId="urn:microsoft.com/office/officeart/2018/2/layout/IconVerticalSolidList"/>
    <dgm:cxn modelId="{1BF30611-6F85-4F54-B4A6-2162CF0E4EF6}" type="presParOf" srcId="{2BB5541D-79D3-4EFA-995C-466D11BA66D6}" destId="{2F891FBD-4A93-4D57-9C5B-A29338EED792}" srcOrd="3" destOrd="0" presId="urn:microsoft.com/office/officeart/2018/2/layout/IconVerticalSolidList"/>
    <dgm:cxn modelId="{EB0667D7-E2CF-4166-AAA5-504D49BAE45A}" type="presParOf" srcId="{2BB5541D-79D3-4EFA-995C-466D11BA66D6}" destId="{51CA9C20-B4EE-41B2-A069-20FDE47B2A85}" srcOrd="4" destOrd="0" presId="urn:microsoft.com/office/officeart/2018/2/layout/IconVerticalSolidList"/>
    <dgm:cxn modelId="{3C67B4E5-4035-48B6-9003-F1C8F92EA100}" type="presParOf" srcId="{51CA9C20-B4EE-41B2-A069-20FDE47B2A85}" destId="{6C5EBB18-67C9-487B-842A-DE1D958329B6}" srcOrd="0" destOrd="0" presId="urn:microsoft.com/office/officeart/2018/2/layout/IconVerticalSolidList"/>
    <dgm:cxn modelId="{CD8E1A26-030E-4B8C-9A8A-EA6E233B1121}" type="presParOf" srcId="{51CA9C20-B4EE-41B2-A069-20FDE47B2A85}" destId="{7DE3A8D9-1A6D-4699-8079-3C8A6DAEA08F}" srcOrd="1" destOrd="0" presId="urn:microsoft.com/office/officeart/2018/2/layout/IconVerticalSolidList"/>
    <dgm:cxn modelId="{92B8611F-1D52-4889-97A8-C38B1B5BCD53}" type="presParOf" srcId="{51CA9C20-B4EE-41B2-A069-20FDE47B2A85}" destId="{F5E85871-A05A-4011-88E5-0524731A3178}" srcOrd="2" destOrd="0" presId="urn:microsoft.com/office/officeart/2018/2/layout/IconVerticalSolidList"/>
    <dgm:cxn modelId="{D7ACC7E7-96A3-4ABE-9A46-A7C62417E54B}" type="presParOf" srcId="{51CA9C20-B4EE-41B2-A069-20FDE47B2A85}" destId="{B035C36F-B53A-404E-A392-D0F5AD01D49E}" srcOrd="3" destOrd="0" presId="urn:microsoft.com/office/officeart/2018/2/layout/IconVerticalSolidList"/>
    <dgm:cxn modelId="{10FB317C-D00E-4A80-B4C1-4A6181A4554B}" type="presParOf" srcId="{2BB5541D-79D3-4EFA-995C-466D11BA66D6}" destId="{1913D8DC-ED39-4AFF-9081-7D077688FDE6}" srcOrd="5" destOrd="0" presId="urn:microsoft.com/office/officeart/2018/2/layout/IconVerticalSolidList"/>
    <dgm:cxn modelId="{A4330A03-75CB-4FB8-9A77-1346589F696D}" type="presParOf" srcId="{2BB5541D-79D3-4EFA-995C-466D11BA66D6}" destId="{F561077B-BD58-45F1-A202-B04DC9F796B7}" srcOrd="6" destOrd="0" presId="urn:microsoft.com/office/officeart/2018/2/layout/IconVerticalSolidList"/>
    <dgm:cxn modelId="{F11AA402-A4DD-42DE-88C8-A0AC143710DF}" type="presParOf" srcId="{F561077B-BD58-45F1-A202-B04DC9F796B7}" destId="{7CB854E3-F7F6-4616-A694-2C6804F4B2C4}" srcOrd="0" destOrd="0" presId="urn:microsoft.com/office/officeart/2018/2/layout/IconVerticalSolidList"/>
    <dgm:cxn modelId="{D0882A3A-A43D-4F38-9E9D-C28AEEC6E89C}" type="presParOf" srcId="{F561077B-BD58-45F1-A202-B04DC9F796B7}" destId="{60FFACA7-CEEF-43B1-900D-B16C81F2E477}" srcOrd="1" destOrd="0" presId="urn:microsoft.com/office/officeart/2018/2/layout/IconVerticalSolidList"/>
    <dgm:cxn modelId="{BD4FE588-C3E1-4B2D-946E-18A2266DE0F6}" type="presParOf" srcId="{F561077B-BD58-45F1-A202-B04DC9F796B7}" destId="{138CCD7B-AA7C-4462-9216-A53F40DAA1A1}" srcOrd="2" destOrd="0" presId="urn:microsoft.com/office/officeart/2018/2/layout/IconVerticalSolidList"/>
    <dgm:cxn modelId="{0464C1AA-E559-405B-8B6E-1FFF12C3EA5B}" type="presParOf" srcId="{F561077B-BD58-45F1-A202-B04DC9F796B7}" destId="{FE985929-7495-4524-9694-3D6F0383E9B3}"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F913C30-6308-4FC5-88E2-0C5328ADDEDB}" type="doc">
      <dgm:prSet loTypeId="urn:microsoft.com/office/officeart/2005/8/layout/default" loCatId="list" qsTypeId="urn:microsoft.com/office/officeart/2005/8/quickstyle/simple2" qsCatId="simple" csTypeId="urn:microsoft.com/office/officeart/2005/8/colors/colorful2" csCatId="colorful" phldr="1"/>
      <dgm:spPr/>
      <dgm:t>
        <a:bodyPr/>
        <a:lstStyle/>
        <a:p>
          <a:endParaRPr lang="en-US"/>
        </a:p>
      </dgm:t>
    </dgm:pt>
    <dgm:pt modelId="{3881D568-C7B8-495B-B2F1-FF3D8342272D}">
      <dgm:prSet/>
      <dgm:spPr/>
      <dgm:t>
        <a:bodyPr/>
        <a:lstStyle/>
        <a:p>
          <a:r>
            <a:rPr lang="en-US" b="1"/>
            <a:t>Comments:  </a:t>
          </a:r>
        </a:p>
        <a:p>
          <a:r>
            <a:rPr lang="en-US"/>
            <a:t>number of comments made on the talk</a:t>
          </a:r>
        </a:p>
      </dgm:t>
    </dgm:pt>
    <dgm:pt modelId="{ABB8C379-C538-487C-AA64-A50E035B2CA5}" type="parTrans" cxnId="{C59F759A-F302-4944-990A-48BD62D74BE2}">
      <dgm:prSet/>
      <dgm:spPr/>
      <dgm:t>
        <a:bodyPr/>
        <a:lstStyle/>
        <a:p>
          <a:endParaRPr lang="en-US"/>
        </a:p>
      </dgm:t>
    </dgm:pt>
    <dgm:pt modelId="{A3630899-6082-4CDF-A247-AE73316AD3D2}" type="sibTrans" cxnId="{C59F759A-F302-4944-990A-48BD62D74BE2}">
      <dgm:prSet/>
      <dgm:spPr/>
      <dgm:t>
        <a:bodyPr/>
        <a:lstStyle/>
        <a:p>
          <a:endParaRPr lang="en-US"/>
        </a:p>
      </dgm:t>
    </dgm:pt>
    <dgm:pt modelId="{C03AC4B6-8D46-49B9-B4C9-8B4342667485}">
      <dgm:prSet/>
      <dgm:spPr/>
      <dgm:t>
        <a:bodyPr/>
        <a:lstStyle/>
        <a:p>
          <a:r>
            <a:rPr lang="en-US" b="1" dirty="0"/>
            <a:t>Description:  	</a:t>
          </a:r>
        </a:p>
        <a:p>
          <a:r>
            <a:rPr lang="en-US" dirty="0"/>
            <a:t>A blurb of what the talk is about</a:t>
          </a:r>
        </a:p>
      </dgm:t>
    </dgm:pt>
    <dgm:pt modelId="{B6EA0BBC-E7D8-4526-8783-DC8CF65A4BDD}" type="parTrans" cxnId="{A7012710-97BA-45C3-86CF-93E46504D87D}">
      <dgm:prSet/>
      <dgm:spPr/>
      <dgm:t>
        <a:bodyPr/>
        <a:lstStyle/>
        <a:p>
          <a:endParaRPr lang="en-US"/>
        </a:p>
      </dgm:t>
    </dgm:pt>
    <dgm:pt modelId="{67265058-544C-41AA-BA08-AE2FAF877A11}" type="sibTrans" cxnId="{A7012710-97BA-45C3-86CF-93E46504D87D}">
      <dgm:prSet/>
      <dgm:spPr/>
      <dgm:t>
        <a:bodyPr/>
        <a:lstStyle/>
        <a:p>
          <a:endParaRPr lang="en-US"/>
        </a:p>
      </dgm:t>
    </dgm:pt>
    <dgm:pt modelId="{B34C7531-A370-417E-A6DA-7F2FF67551A8}">
      <dgm:prSet/>
      <dgm:spPr/>
      <dgm:t>
        <a:bodyPr/>
        <a:lstStyle/>
        <a:p>
          <a:r>
            <a:rPr lang="en-US" b="1" dirty="0"/>
            <a:t>    Duration:  </a:t>
          </a:r>
          <a:r>
            <a:rPr lang="en-US" dirty="0"/>
            <a:t>	</a:t>
          </a:r>
        </a:p>
        <a:p>
          <a:r>
            <a:rPr lang="en-US" dirty="0"/>
            <a:t>duration of the talk in seconds</a:t>
          </a:r>
        </a:p>
      </dgm:t>
    </dgm:pt>
    <dgm:pt modelId="{A0BB0C6C-2806-45F0-A15B-25C0552EFF62}" type="parTrans" cxnId="{2145FB1C-5693-47B5-93EE-FD778B97E3D2}">
      <dgm:prSet/>
      <dgm:spPr/>
      <dgm:t>
        <a:bodyPr/>
        <a:lstStyle/>
        <a:p>
          <a:endParaRPr lang="en-US"/>
        </a:p>
      </dgm:t>
    </dgm:pt>
    <dgm:pt modelId="{2D0EAD45-F784-4B9D-ABD6-40B533742101}" type="sibTrans" cxnId="{2145FB1C-5693-47B5-93EE-FD778B97E3D2}">
      <dgm:prSet/>
      <dgm:spPr/>
      <dgm:t>
        <a:bodyPr/>
        <a:lstStyle/>
        <a:p>
          <a:endParaRPr lang="en-US"/>
        </a:p>
      </dgm:t>
    </dgm:pt>
    <dgm:pt modelId="{BBB4A10B-0FA6-4897-9CF6-CB4B33563447}">
      <dgm:prSet/>
      <dgm:spPr/>
      <dgm:t>
        <a:bodyPr/>
        <a:lstStyle/>
        <a:p>
          <a:r>
            <a:rPr lang="en-US" b="1" dirty="0"/>
            <a:t>          Event:  </a:t>
          </a:r>
          <a:r>
            <a:rPr lang="en-US" dirty="0"/>
            <a:t>			 TED/TEDx event where the talk took place</a:t>
          </a:r>
        </a:p>
      </dgm:t>
    </dgm:pt>
    <dgm:pt modelId="{B7B376C3-1210-4300-BF08-C92BD3DFD4C9}" type="parTrans" cxnId="{C9B3A7B6-DA3E-4A75-9A68-8A633D109C8D}">
      <dgm:prSet/>
      <dgm:spPr/>
      <dgm:t>
        <a:bodyPr/>
        <a:lstStyle/>
        <a:p>
          <a:endParaRPr lang="en-US"/>
        </a:p>
      </dgm:t>
    </dgm:pt>
    <dgm:pt modelId="{29DCDEBE-DD47-4A52-B727-8C8034357ECC}" type="sibTrans" cxnId="{C9B3A7B6-DA3E-4A75-9A68-8A633D109C8D}">
      <dgm:prSet/>
      <dgm:spPr/>
      <dgm:t>
        <a:bodyPr/>
        <a:lstStyle/>
        <a:p>
          <a:endParaRPr lang="en-US"/>
        </a:p>
      </dgm:t>
    </dgm:pt>
    <dgm:pt modelId="{D5119989-30DC-43D5-A6DE-E22EC34DD433}">
      <dgm:prSet/>
      <dgm:spPr/>
      <dgm:t>
        <a:bodyPr/>
        <a:lstStyle/>
        <a:p>
          <a:r>
            <a:rPr lang="en-US" b="1"/>
            <a:t>Film date:   </a:t>
          </a:r>
        </a:p>
        <a:p>
          <a:r>
            <a:rPr lang="en-US"/>
            <a:t>Unix timestamp of the filming</a:t>
          </a:r>
        </a:p>
      </dgm:t>
    </dgm:pt>
    <dgm:pt modelId="{D373C81A-C4E7-4733-8703-1A7068976292}" type="parTrans" cxnId="{5EFB36CD-A800-42E0-9BA5-A909E79609F9}">
      <dgm:prSet/>
      <dgm:spPr/>
      <dgm:t>
        <a:bodyPr/>
        <a:lstStyle/>
        <a:p>
          <a:endParaRPr lang="en-US"/>
        </a:p>
      </dgm:t>
    </dgm:pt>
    <dgm:pt modelId="{982C5683-C8C5-427D-AB14-B8BC79CA683D}" type="sibTrans" cxnId="{5EFB36CD-A800-42E0-9BA5-A909E79609F9}">
      <dgm:prSet/>
      <dgm:spPr/>
      <dgm:t>
        <a:bodyPr/>
        <a:lstStyle/>
        <a:p>
          <a:endParaRPr lang="en-US"/>
        </a:p>
      </dgm:t>
    </dgm:pt>
    <dgm:pt modelId="{C0F8B720-D574-4E7F-B9D0-F1C009BAFEB4}">
      <dgm:prSet/>
      <dgm:spPr/>
      <dgm:t>
        <a:bodyPr/>
        <a:lstStyle/>
        <a:p>
          <a:r>
            <a:rPr lang="en-US" b="1"/>
            <a:t>     Languages: </a:t>
          </a:r>
        </a:p>
        <a:p>
          <a:r>
            <a:rPr lang="en-US"/>
            <a:t> The number of languages in which the talk is available</a:t>
          </a:r>
        </a:p>
      </dgm:t>
    </dgm:pt>
    <dgm:pt modelId="{37D6991E-73C3-4D9B-801D-BFC3C6EF1FAD}" type="parTrans" cxnId="{2A37EDA2-83A7-4205-B666-0F6A983C75F8}">
      <dgm:prSet/>
      <dgm:spPr/>
      <dgm:t>
        <a:bodyPr/>
        <a:lstStyle/>
        <a:p>
          <a:endParaRPr lang="en-US"/>
        </a:p>
      </dgm:t>
    </dgm:pt>
    <dgm:pt modelId="{F1D1F0E3-C2AB-4067-A345-B6F2CB58F43E}" type="sibTrans" cxnId="{2A37EDA2-83A7-4205-B666-0F6A983C75F8}">
      <dgm:prSet/>
      <dgm:spPr/>
      <dgm:t>
        <a:bodyPr/>
        <a:lstStyle/>
        <a:p>
          <a:endParaRPr lang="en-US"/>
        </a:p>
      </dgm:t>
    </dgm:pt>
    <dgm:pt modelId="{214BD6AD-8F4F-4771-A92C-FE358FF2679A}">
      <dgm:prSet/>
      <dgm:spPr/>
      <dgm:t>
        <a:bodyPr/>
        <a:lstStyle/>
        <a:p>
          <a:r>
            <a:rPr lang="en-US" b="1"/>
            <a:t>Main Speaker: </a:t>
          </a:r>
        </a:p>
        <a:p>
          <a:r>
            <a:rPr lang="en-US"/>
            <a:t>The first named speaker of the talk</a:t>
          </a:r>
        </a:p>
      </dgm:t>
    </dgm:pt>
    <dgm:pt modelId="{BFDBE31E-4075-47D2-AAE7-B6100C1A4FF7}" type="parTrans" cxnId="{347BD58F-EE9B-4566-97FC-985F44737DFA}">
      <dgm:prSet/>
      <dgm:spPr/>
      <dgm:t>
        <a:bodyPr/>
        <a:lstStyle/>
        <a:p>
          <a:endParaRPr lang="en-US"/>
        </a:p>
      </dgm:t>
    </dgm:pt>
    <dgm:pt modelId="{A5D3ED39-07EE-45FC-8D2B-46CB748FE690}" type="sibTrans" cxnId="{347BD58F-EE9B-4566-97FC-985F44737DFA}">
      <dgm:prSet/>
      <dgm:spPr/>
      <dgm:t>
        <a:bodyPr/>
        <a:lstStyle/>
        <a:p>
          <a:endParaRPr lang="en-US"/>
        </a:p>
      </dgm:t>
    </dgm:pt>
    <dgm:pt modelId="{582CF0F7-B433-4F69-AC1A-766B4442ADDF}">
      <dgm:prSet/>
      <dgm:spPr/>
      <dgm:t>
        <a:bodyPr/>
        <a:lstStyle/>
        <a:p>
          <a:r>
            <a:rPr lang="en-US" b="1" dirty="0"/>
            <a:t>Name: </a:t>
          </a:r>
          <a:r>
            <a:rPr lang="en-US" dirty="0"/>
            <a:t>	</a:t>
          </a:r>
        </a:p>
        <a:p>
          <a:r>
            <a:rPr lang="en-US" dirty="0"/>
            <a:t>official name of the TED Talk. Includes the title and the speaker</a:t>
          </a:r>
        </a:p>
      </dgm:t>
    </dgm:pt>
    <dgm:pt modelId="{64652996-B10D-4873-9FE8-5DC6E565EA3B}" type="parTrans" cxnId="{FBBFCB7C-1EE2-4AB9-B99A-C9F18DBD411B}">
      <dgm:prSet/>
      <dgm:spPr/>
      <dgm:t>
        <a:bodyPr/>
        <a:lstStyle/>
        <a:p>
          <a:endParaRPr lang="en-US"/>
        </a:p>
      </dgm:t>
    </dgm:pt>
    <dgm:pt modelId="{EAD6724F-3627-4BAE-9B48-E454E962BFE1}" type="sibTrans" cxnId="{FBBFCB7C-1EE2-4AB9-B99A-C9F18DBD411B}">
      <dgm:prSet/>
      <dgm:spPr/>
      <dgm:t>
        <a:bodyPr/>
        <a:lstStyle/>
        <a:p>
          <a:endParaRPr lang="en-US"/>
        </a:p>
      </dgm:t>
    </dgm:pt>
    <dgm:pt modelId="{3DE51661-B5B9-4F5F-B4D7-09399320F2A4}">
      <dgm:prSet/>
      <dgm:spPr/>
      <dgm:t>
        <a:bodyPr/>
        <a:lstStyle/>
        <a:p>
          <a:r>
            <a:rPr lang="en-US" b="1"/>
            <a:t>Num_speakers :  </a:t>
          </a:r>
          <a:r>
            <a:rPr lang="en-US"/>
            <a:t>number of speakers in the talk</a:t>
          </a:r>
        </a:p>
      </dgm:t>
    </dgm:pt>
    <dgm:pt modelId="{344D4954-69A5-48DA-B07F-2A37A415A296}" type="parTrans" cxnId="{F0F8F641-2A1D-487D-B2EF-8E05416BA792}">
      <dgm:prSet/>
      <dgm:spPr/>
      <dgm:t>
        <a:bodyPr/>
        <a:lstStyle/>
        <a:p>
          <a:endParaRPr lang="en-US"/>
        </a:p>
      </dgm:t>
    </dgm:pt>
    <dgm:pt modelId="{24AD45FD-4FB3-4060-BE7F-A846F901D450}" type="sibTrans" cxnId="{F0F8F641-2A1D-487D-B2EF-8E05416BA792}">
      <dgm:prSet/>
      <dgm:spPr/>
      <dgm:t>
        <a:bodyPr/>
        <a:lstStyle/>
        <a:p>
          <a:endParaRPr lang="en-US"/>
        </a:p>
      </dgm:t>
    </dgm:pt>
    <dgm:pt modelId="{E39C497A-AA10-456C-8F06-60056EF33FFC}">
      <dgm:prSet/>
      <dgm:spPr/>
      <dgm:t>
        <a:bodyPr/>
        <a:lstStyle/>
        <a:p>
          <a:r>
            <a:rPr lang="en-US" b="1"/>
            <a:t>Published date: </a:t>
          </a:r>
        </a:p>
        <a:p>
          <a:r>
            <a:rPr lang="en-US"/>
            <a:t>Unix timestamp for the publication of the talk on TED.com</a:t>
          </a:r>
        </a:p>
      </dgm:t>
    </dgm:pt>
    <dgm:pt modelId="{8DDEF3DF-E886-434B-8F1D-D4ECAD077D02}" type="parTrans" cxnId="{E6DB9227-F285-46E9-B4D2-BF9FE92F53A5}">
      <dgm:prSet/>
      <dgm:spPr/>
      <dgm:t>
        <a:bodyPr/>
        <a:lstStyle/>
        <a:p>
          <a:endParaRPr lang="en-US"/>
        </a:p>
      </dgm:t>
    </dgm:pt>
    <dgm:pt modelId="{1C8BEC6E-5E39-4709-B158-52AAAD125D9A}" type="sibTrans" cxnId="{E6DB9227-F285-46E9-B4D2-BF9FE92F53A5}">
      <dgm:prSet/>
      <dgm:spPr/>
      <dgm:t>
        <a:bodyPr/>
        <a:lstStyle/>
        <a:p>
          <a:endParaRPr lang="en-US"/>
        </a:p>
      </dgm:t>
    </dgm:pt>
    <dgm:pt modelId="{D1DCF40F-26BA-4BA8-8344-BF276C76190F}">
      <dgm:prSet/>
      <dgm:spPr/>
      <dgm:t>
        <a:bodyPr/>
        <a:lstStyle/>
        <a:p>
          <a:r>
            <a:rPr lang="en-US" b="1" dirty="0"/>
            <a:t>       Ratings:   </a:t>
          </a:r>
          <a:r>
            <a:rPr lang="en-US" dirty="0"/>
            <a:t>	</a:t>
          </a:r>
        </a:p>
        <a:p>
          <a:r>
            <a:rPr lang="en-US" dirty="0"/>
            <a:t>various ratings given to the talk </a:t>
          </a:r>
        </a:p>
      </dgm:t>
    </dgm:pt>
    <dgm:pt modelId="{12C99431-9E2E-426D-BD51-6A8E37D8C954}" type="parTrans" cxnId="{06BCDD87-0924-40E0-818A-95AED0D0928B}">
      <dgm:prSet/>
      <dgm:spPr/>
      <dgm:t>
        <a:bodyPr/>
        <a:lstStyle/>
        <a:p>
          <a:endParaRPr lang="en-US"/>
        </a:p>
      </dgm:t>
    </dgm:pt>
    <dgm:pt modelId="{9F3E632F-E8FB-4B99-88E9-D039E18E4D6A}" type="sibTrans" cxnId="{06BCDD87-0924-40E0-818A-95AED0D0928B}">
      <dgm:prSet/>
      <dgm:spPr/>
      <dgm:t>
        <a:bodyPr/>
        <a:lstStyle/>
        <a:p>
          <a:endParaRPr lang="en-US"/>
        </a:p>
      </dgm:t>
    </dgm:pt>
    <dgm:pt modelId="{F769D068-00D7-4966-A94C-71FED04746C6}">
      <dgm:prSet/>
      <dgm:spPr/>
      <dgm:t>
        <a:bodyPr/>
        <a:lstStyle/>
        <a:p>
          <a:r>
            <a:rPr lang="en-US" b="1"/>
            <a:t>Related talks: </a:t>
          </a:r>
        </a:p>
        <a:p>
          <a:r>
            <a:rPr lang="en-US"/>
            <a:t>list of dictionaries of recommended talks to watch next</a:t>
          </a:r>
        </a:p>
      </dgm:t>
    </dgm:pt>
    <dgm:pt modelId="{44F2D7DD-06C8-437F-982F-CCB621619863}" type="parTrans" cxnId="{07C305F7-FEDA-43EA-A703-F36F076C3AA6}">
      <dgm:prSet/>
      <dgm:spPr/>
      <dgm:t>
        <a:bodyPr/>
        <a:lstStyle/>
        <a:p>
          <a:endParaRPr lang="en-US"/>
        </a:p>
      </dgm:t>
    </dgm:pt>
    <dgm:pt modelId="{A710F53B-D096-4275-ACA3-F8F5C29FF334}" type="sibTrans" cxnId="{07C305F7-FEDA-43EA-A703-F36F076C3AA6}">
      <dgm:prSet/>
      <dgm:spPr/>
      <dgm:t>
        <a:bodyPr/>
        <a:lstStyle/>
        <a:p>
          <a:endParaRPr lang="en-US"/>
        </a:p>
      </dgm:t>
    </dgm:pt>
    <dgm:pt modelId="{9ECC1DBD-3C6C-4E28-8FA6-A0EF3137EC6D}">
      <dgm:prSet/>
      <dgm:spPr/>
      <dgm:t>
        <a:bodyPr/>
        <a:lstStyle/>
        <a:p>
          <a:r>
            <a:rPr lang="en-US" b="1"/>
            <a:t>Speaker Occupation:  </a:t>
          </a:r>
          <a:r>
            <a:rPr lang="en-US"/>
            <a:t>occupation of the main speaker</a:t>
          </a:r>
        </a:p>
      </dgm:t>
    </dgm:pt>
    <dgm:pt modelId="{BAC6AA09-F6B4-4AEE-8414-E00008B35242}" type="parTrans" cxnId="{CCD91CC1-B10F-4B22-A5AB-83AB29F12046}">
      <dgm:prSet/>
      <dgm:spPr/>
      <dgm:t>
        <a:bodyPr/>
        <a:lstStyle/>
        <a:p>
          <a:endParaRPr lang="en-US"/>
        </a:p>
      </dgm:t>
    </dgm:pt>
    <dgm:pt modelId="{65A31E92-EBD7-41C2-A44E-CABEC7F7B06C}" type="sibTrans" cxnId="{CCD91CC1-B10F-4B22-A5AB-83AB29F12046}">
      <dgm:prSet/>
      <dgm:spPr/>
      <dgm:t>
        <a:bodyPr/>
        <a:lstStyle/>
        <a:p>
          <a:endParaRPr lang="en-US"/>
        </a:p>
      </dgm:t>
    </dgm:pt>
    <dgm:pt modelId="{C2C356AB-5453-421F-B64B-F3A12514357D}">
      <dgm:prSet/>
      <dgm:spPr/>
      <dgm:t>
        <a:bodyPr/>
        <a:lstStyle/>
        <a:p>
          <a:r>
            <a:rPr lang="en-US" b="1" dirty="0"/>
            <a:t>         Tags: </a:t>
          </a:r>
          <a:r>
            <a:rPr lang="en-US" dirty="0"/>
            <a:t>	</a:t>
          </a:r>
        </a:p>
        <a:p>
          <a:r>
            <a:rPr lang="en-US" dirty="0"/>
            <a:t>themes associated with the talk</a:t>
          </a:r>
        </a:p>
      </dgm:t>
    </dgm:pt>
    <dgm:pt modelId="{3AA1DB48-AE44-44BA-849D-414B3FF88AD9}" type="parTrans" cxnId="{9BC34EF0-8F09-4176-BDA3-D9DB6BBD75B8}">
      <dgm:prSet/>
      <dgm:spPr/>
      <dgm:t>
        <a:bodyPr/>
        <a:lstStyle/>
        <a:p>
          <a:endParaRPr lang="en-US"/>
        </a:p>
      </dgm:t>
    </dgm:pt>
    <dgm:pt modelId="{97404253-267C-4F95-B5A7-40B75656E6E4}" type="sibTrans" cxnId="{9BC34EF0-8F09-4176-BDA3-D9DB6BBD75B8}">
      <dgm:prSet/>
      <dgm:spPr/>
      <dgm:t>
        <a:bodyPr/>
        <a:lstStyle/>
        <a:p>
          <a:endParaRPr lang="en-US"/>
        </a:p>
      </dgm:t>
    </dgm:pt>
    <dgm:pt modelId="{093FC479-75DD-49F6-9DD8-A83E311B9CFB}">
      <dgm:prSet/>
      <dgm:spPr/>
      <dgm:t>
        <a:bodyPr/>
        <a:lstStyle/>
        <a:p>
          <a:r>
            <a:rPr lang="en-US" b="1" dirty="0"/>
            <a:t>           Title:  </a:t>
          </a:r>
          <a:r>
            <a:rPr lang="en-US" dirty="0"/>
            <a:t>	</a:t>
          </a:r>
        </a:p>
        <a:p>
          <a:r>
            <a:rPr lang="en-US" dirty="0"/>
            <a:t>The title of the talk</a:t>
          </a:r>
        </a:p>
      </dgm:t>
    </dgm:pt>
    <dgm:pt modelId="{D950B164-9201-4643-9C96-591D55BA2738}" type="parTrans" cxnId="{B0D7CC5D-0B8B-4088-9681-67B671C3A3CD}">
      <dgm:prSet/>
      <dgm:spPr/>
      <dgm:t>
        <a:bodyPr/>
        <a:lstStyle/>
        <a:p>
          <a:endParaRPr lang="en-US"/>
        </a:p>
      </dgm:t>
    </dgm:pt>
    <dgm:pt modelId="{74FF4753-66B8-4313-9D17-EB1CE8DE0BC6}" type="sibTrans" cxnId="{B0D7CC5D-0B8B-4088-9681-67B671C3A3CD}">
      <dgm:prSet/>
      <dgm:spPr/>
      <dgm:t>
        <a:bodyPr/>
        <a:lstStyle/>
        <a:p>
          <a:endParaRPr lang="en-US"/>
        </a:p>
      </dgm:t>
    </dgm:pt>
    <dgm:pt modelId="{52681A46-2A24-4E5E-B88E-A9F7E64BE334}">
      <dgm:prSet/>
      <dgm:spPr/>
      <dgm:t>
        <a:bodyPr/>
        <a:lstStyle/>
        <a:p>
          <a:r>
            <a:rPr lang="en-US" b="1" dirty="0"/>
            <a:t>    URL: </a:t>
          </a:r>
          <a:r>
            <a:rPr lang="en-US" dirty="0"/>
            <a:t>	</a:t>
          </a:r>
        </a:p>
        <a:p>
          <a:r>
            <a:rPr lang="en-US" dirty="0"/>
            <a:t>URL of the talk</a:t>
          </a:r>
        </a:p>
      </dgm:t>
    </dgm:pt>
    <dgm:pt modelId="{0EA59A44-D17A-4975-A7D5-206F3A050E80}" type="parTrans" cxnId="{CB4F39E1-9C92-4E09-9A1F-903D8A1AA2D0}">
      <dgm:prSet/>
      <dgm:spPr/>
      <dgm:t>
        <a:bodyPr/>
        <a:lstStyle/>
        <a:p>
          <a:endParaRPr lang="en-US"/>
        </a:p>
      </dgm:t>
    </dgm:pt>
    <dgm:pt modelId="{BDB9293C-63FA-40F4-8B36-DBB2F7AED875}" type="sibTrans" cxnId="{CB4F39E1-9C92-4E09-9A1F-903D8A1AA2D0}">
      <dgm:prSet/>
      <dgm:spPr/>
      <dgm:t>
        <a:bodyPr/>
        <a:lstStyle/>
        <a:p>
          <a:endParaRPr lang="en-US"/>
        </a:p>
      </dgm:t>
    </dgm:pt>
    <dgm:pt modelId="{4EB40C8A-EC7C-4B11-8B1E-FFF7BBD741F0}">
      <dgm:prSet/>
      <dgm:spPr/>
      <dgm:t>
        <a:bodyPr/>
        <a:lstStyle/>
        <a:p>
          <a:r>
            <a:rPr lang="en-US" dirty="0"/>
            <a:t>  </a:t>
          </a:r>
          <a:r>
            <a:rPr lang="en-US" b="1" dirty="0"/>
            <a:t>Views: </a:t>
          </a:r>
          <a:endParaRPr lang="en-US" dirty="0"/>
        </a:p>
        <a:p>
          <a:r>
            <a:rPr lang="en-US" dirty="0"/>
            <a:t>number of views on the talk</a:t>
          </a:r>
        </a:p>
      </dgm:t>
    </dgm:pt>
    <dgm:pt modelId="{A02234F2-98C4-4DD6-B9E7-A8204B147E1A}" type="parTrans" cxnId="{4E1B32B6-B8F8-46B8-A1F5-6ACD30FDC16C}">
      <dgm:prSet/>
      <dgm:spPr/>
      <dgm:t>
        <a:bodyPr/>
        <a:lstStyle/>
        <a:p>
          <a:endParaRPr lang="en-US"/>
        </a:p>
      </dgm:t>
    </dgm:pt>
    <dgm:pt modelId="{64214891-9005-47D0-A258-266A50A2D267}" type="sibTrans" cxnId="{4E1B32B6-B8F8-46B8-A1F5-6ACD30FDC16C}">
      <dgm:prSet/>
      <dgm:spPr/>
      <dgm:t>
        <a:bodyPr/>
        <a:lstStyle/>
        <a:p>
          <a:endParaRPr lang="en-US"/>
        </a:p>
      </dgm:t>
    </dgm:pt>
    <dgm:pt modelId="{55775A89-6E1A-452F-871A-2726D65B948A}" type="pres">
      <dgm:prSet presAssocID="{4F913C30-6308-4FC5-88E2-0C5328ADDEDB}" presName="diagram" presStyleCnt="0">
        <dgm:presLayoutVars>
          <dgm:dir/>
          <dgm:resizeHandles val="exact"/>
        </dgm:presLayoutVars>
      </dgm:prSet>
      <dgm:spPr/>
    </dgm:pt>
    <dgm:pt modelId="{F0796C02-5964-4673-8273-DB503DC29599}" type="pres">
      <dgm:prSet presAssocID="{3881D568-C7B8-495B-B2F1-FF3D8342272D}" presName="node" presStyleLbl="node1" presStyleIdx="0" presStyleCnt="17">
        <dgm:presLayoutVars>
          <dgm:bulletEnabled val="1"/>
        </dgm:presLayoutVars>
      </dgm:prSet>
      <dgm:spPr/>
    </dgm:pt>
    <dgm:pt modelId="{1859B66E-93B9-4A0D-8039-E6C38C760356}" type="pres">
      <dgm:prSet presAssocID="{A3630899-6082-4CDF-A247-AE73316AD3D2}" presName="sibTrans" presStyleCnt="0"/>
      <dgm:spPr/>
    </dgm:pt>
    <dgm:pt modelId="{ED8A5746-8DBD-480E-A5D5-537B732EE155}" type="pres">
      <dgm:prSet presAssocID="{C03AC4B6-8D46-49B9-B4C9-8B4342667485}" presName="node" presStyleLbl="node1" presStyleIdx="1" presStyleCnt="17">
        <dgm:presLayoutVars>
          <dgm:bulletEnabled val="1"/>
        </dgm:presLayoutVars>
      </dgm:prSet>
      <dgm:spPr/>
    </dgm:pt>
    <dgm:pt modelId="{5B3511C9-0096-4C57-B9DE-AA99E71096A8}" type="pres">
      <dgm:prSet presAssocID="{67265058-544C-41AA-BA08-AE2FAF877A11}" presName="sibTrans" presStyleCnt="0"/>
      <dgm:spPr/>
    </dgm:pt>
    <dgm:pt modelId="{A1159C1E-BB9E-4333-8765-74E68D1A9BB9}" type="pres">
      <dgm:prSet presAssocID="{B34C7531-A370-417E-A6DA-7F2FF67551A8}" presName="node" presStyleLbl="node1" presStyleIdx="2" presStyleCnt="17">
        <dgm:presLayoutVars>
          <dgm:bulletEnabled val="1"/>
        </dgm:presLayoutVars>
      </dgm:prSet>
      <dgm:spPr/>
    </dgm:pt>
    <dgm:pt modelId="{049A73EF-CF58-4668-831C-9B72C47D694A}" type="pres">
      <dgm:prSet presAssocID="{2D0EAD45-F784-4B9D-ABD6-40B533742101}" presName="sibTrans" presStyleCnt="0"/>
      <dgm:spPr/>
    </dgm:pt>
    <dgm:pt modelId="{4F3CE773-3389-41BA-935C-BA545833C092}" type="pres">
      <dgm:prSet presAssocID="{BBB4A10B-0FA6-4897-9CF6-CB4B33563447}" presName="node" presStyleLbl="node1" presStyleIdx="3" presStyleCnt="17">
        <dgm:presLayoutVars>
          <dgm:bulletEnabled val="1"/>
        </dgm:presLayoutVars>
      </dgm:prSet>
      <dgm:spPr/>
    </dgm:pt>
    <dgm:pt modelId="{7846A12F-294E-41F6-8098-5911D9FBACCB}" type="pres">
      <dgm:prSet presAssocID="{29DCDEBE-DD47-4A52-B727-8C8034357ECC}" presName="sibTrans" presStyleCnt="0"/>
      <dgm:spPr/>
    </dgm:pt>
    <dgm:pt modelId="{569E6DB9-0EBD-48C4-B3BE-1C514D2BA5E4}" type="pres">
      <dgm:prSet presAssocID="{D5119989-30DC-43D5-A6DE-E22EC34DD433}" presName="node" presStyleLbl="node1" presStyleIdx="4" presStyleCnt="17">
        <dgm:presLayoutVars>
          <dgm:bulletEnabled val="1"/>
        </dgm:presLayoutVars>
      </dgm:prSet>
      <dgm:spPr/>
    </dgm:pt>
    <dgm:pt modelId="{47366725-0B48-4BEB-95EE-3768F416B41F}" type="pres">
      <dgm:prSet presAssocID="{982C5683-C8C5-427D-AB14-B8BC79CA683D}" presName="sibTrans" presStyleCnt="0"/>
      <dgm:spPr/>
    </dgm:pt>
    <dgm:pt modelId="{D611CBBB-9236-4D08-88C6-6A2BCBFC8F02}" type="pres">
      <dgm:prSet presAssocID="{C0F8B720-D574-4E7F-B9D0-F1C009BAFEB4}" presName="node" presStyleLbl="node1" presStyleIdx="5" presStyleCnt="17">
        <dgm:presLayoutVars>
          <dgm:bulletEnabled val="1"/>
        </dgm:presLayoutVars>
      </dgm:prSet>
      <dgm:spPr/>
    </dgm:pt>
    <dgm:pt modelId="{1B662BA8-E85F-47DD-AA09-CE71AC999F95}" type="pres">
      <dgm:prSet presAssocID="{F1D1F0E3-C2AB-4067-A345-B6F2CB58F43E}" presName="sibTrans" presStyleCnt="0"/>
      <dgm:spPr/>
    </dgm:pt>
    <dgm:pt modelId="{9B1C4F98-717E-497D-869F-1821744BA848}" type="pres">
      <dgm:prSet presAssocID="{214BD6AD-8F4F-4771-A92C-FE358FF2679A}" presName="node" presStyleLbl="node1" presStyleIdx="6" presStyleCnt="17">
        <dgm:presLayoutVars>
          <dgm:bulletEnabled val="1"/>
        </dgm:presLayoutVars>
      </dgm:prSet>
      <dgm:spPr/>
    </dgm:pt>
    <dgm:pt modelId="{ACC24C05-7308-4E17-B1C9-009FA1644ABB}" type="pres">
      <dgm:prSet presAssocID="{A5D3ED39-07EE-45FC-8D2B-46CB748FE690}" presName="sibTrans" presStyleCnt="0"/>
      <dgm:spPr/>
    </dgm:pt>
    <dgm:pt modelId="{2CC6E1BF-F8B9-431C-BE3B-DB46C18D1A6B}" type="pres">
      <dgm:prSet presAssocID="{582CF0F7-B433-4F69-AC1A-766B4442ADDF}" presName="node" presStyleLbl="node1" presStyleIdx="7" presStyleCnt="17">
        <dgm:presLayoutVars>
          <dgm:bulletEnabled val="1"/>
        </dgm:presLayoutVars>
      </dgm:prSet>
      <dgm:spPr/>
    </dgm:pt>
    <dgm:pt modelId="{8CEE8FAA-B2F4-4374-AC4B-E03EC3EC0ADB}" type="pres">
      <dgm:prSet presAssocID="{EAD6724F-3627-4BAE-9B48-E454E962BFE1}" presName="sibTrans" presStyleCnt="0"/>
      <dgm:spPr/>
    </dgm:pt>
    <dgm:pt modelId="{463AF879-4DB2-4BDE-92A9-4C1830CFBD95}" type="pres">
      <dgm:prSet presAssocID="{3DE51661-B5B9-4F5F-B4D7-09399320F2A4}" presName="node" presStyleLbl="node1" presStyleIdx="8" presStyleCnt="17">
        <dgm:presLayoutVars>
          <dgm:bulletEnabled val="1"/>
        </dgm:presLayoutVars>
      </dgm:prSet>
      <dgm:spPr/>
    </dgm:pt>
    <dgm:pt modelId="{EE7B758A-FD0F-47B0-8D8F-7EDEFFEDB5FB}" type="pres">
      <dgm:prSet presAssocID="{24AD45FD-4FB3-4060-BE7F-A846F901D450}" presName="sibTrans" presStyleCnt="0"/>
      <dgm:spPr/>
    </dgm:pt>
    <dgm:pt modelId="{435FCF27-BFFE-448C-94C5-BAF689B1E071}" type="pres">
      <dgm:prSet presAssocID="{E39C497A-AA10-456C-8F06-60056EF33FFC}" presName="node" presStyleLbl="node1" presStyleIdx="9" presStyleCnt="17">
        <dgm:presLayoutVars>
          <dgm:bulletEnabled val="1"/>
        </dgm:presLayoutVars>
      </dgm:prSet>
      <dgm:spPr/>
    </dgm:pt>
    <dgm:pt modelId="{5D9C5BD7-DD65-4A14-A514-5467C76EC447}" type="pres">
      <dgm:prSet presAssocID="{1C8BEC6E-5E39-4709-B158-52AAAD125D9A}" presName="sibTrans" presStyleCnt="0"/>
      <dgm:spPr/>
    </dgm:pt>
    <dgm:pt modelId="{AA51E908-E976-4783-9BF1-24046D377DA6}" type="pres">
      <dgm:prSet presAssocID="{D1DCF40F-26BA-4BA8-8344-BF276C76190F}" presName="node" presStyleLbl="node1" presStyleIdx="10" presStyleCnt="17">
        <dgm:presLayoutVars>
          <dgm:bulletEnabled val="1"/>
        </dgm:presLayoutVars>
      </dgm:prSet>
      <dgm:spPr/>
    </dgm:pt>
    <dgm:pt modelId="{45309E04-57BA-4766-AA40-58D60AAC75C6}" type="pres">
      <dgm:prSet presAssocID="{9F3E632F-E8FB-4B99-88E9-D039E18E4D6A}" presName="sibTrans" presStyleCnt="0"/>
      <dgm:spPr/>
    </dgm:pt>
    <dgm:pt modelId="{0BE83A70-C99A-4FBF-A71E-4BD7E0D88EC4}" type="pres">
      <dgm:prSet presAssocID="{F769D068-00D7-4966-A94C-71FED04746C6}" presName="node" presStyleLbl="node1" presStyleIdx="11" presStyleCnt="17">
        <dgm:presLayoutVars>
          <dgm:bulletEnabled val="1"/>
        </dgm:presLayoutVars>
      </dgm:prSet>
      <dgm:spPr/>
    </dgm:pt>
    <dgm:pt modelId="{DBF11F6A-C5F1-4C5E-A017-16BA1BB32BCE}" type="pres">
      <dgm:prSet presAssocID="{A710F53B-D096-4275-ACA3-F8F5C29FF334}" presName="sibTrans" presStyleCnt="0"/>
      <dgm:spPr/>
    </dgm:pt>
    <dgm:pt modelId="{3F1A7829-7055-4101-9FFE-8E3DEDDE4BA8}" type="pres">
      <dgm:prSet presAssocID="{9ECC1DBD-3C6C-4E28-8FA6-A0EF3137EC6D}" presName="node" presStyleLbl="node1" presStyleIdx="12" presStyleCnt="17">
        <dgm:presLayoutVars>
          <dgm:bulletEnabled val="1"/>
        </dgm:presLayoutVars>
      </dgm:prSet>
      <dgm:spPr/>
    </dgm:pt>
    <dgm:pt modelId="{7F2B3840-4873-41C8-B516-9E5D13A1F58C}" type="pres">
      <dgm:prSet presAssocID="{65A31E92-EBD7-41C2-A44E-CABEC7F7B06C}" presName="sibTrans" presStyleCnt="0"/>
      <dgm:spPr/>
    </dgm:pt>
    <dgm:pt modelId="{5967FAC5-58CB-42BB-811C-81DF77B15A59}" type="pres">
      <dgm:prSet presAssocID="{C2C356AB-5453-421F-B64B-F3A12514357D}" presName="node" presStyleLbl="node1" presStyleIdx="13" presStyleCnt="17">
        <dgm:presLayoutVars>
          <dgm:bulletEnabled val="1"/>
        </dgm:presLayoutVars>
      </dgm:prSet>
      <dgm:spPr/>
    </dgm:pt>
    <dgm:pt modelId="{7C55911D-48F5-4902-9ACE-B374AEE5C9A7}" type="pres">
      <dgm:prSet presAssocID="{97404253-267C-4F95-B5A7-40B75656E6E4}" presName="sibTrans" presStyleCnt="0"/>
      <dgm:spPr/>
    </dgm:pt>
    <dgm:pt modelId="{C96F822B-5333-4C0B-BB24-8416A24545E9}" type="pres">
      <dgm:prSet presAssocID="{093FC479-75DD-49F6-9DD8-A83E311B9CFB}" presName="node" presStyleLbl="node1" presStyleIdx="14" presStyleCnt="17">
        <dgm:presLayoutVars>
          <dgm:bulletEnabled val="1"/>
        </dgm:presLayoutVars>
      </dgm:prSet>
      <dgm:spPr/>
    </dgm:pt>
    <dgm:pt modelId="{105AE102-D666-4084-B874-8F6CA78BB85F}" type="pres">
      <dgm:prSet presAssocID="{74FF4753-66B8-4313-9D17-EB1CE8DE0BC6}" presName="sibTrans" presStyleCnt="0"/>
      <dgm:spPr/>
    </dgm:pt>
    <dgm:pt modelId="{54F46163-223B-4935-A943-E04455D3EE82}" type="pres">
      <dgm:prSet presAssocID="{52681A46-2A24-4E5E-B88E-A9F7E64BE334}" presName="node" presStyleLbl="node1" presStyleIdx="15" presStyleCnt="17">
        <dgm:presLayoutVars>
          <dgm:bulletEnabled val="1"/>
        </dgm:presLayoutVars>
      </dgm:prSet>
      <dgm:spPr/>
    </dgm:pt>
    <dgm:pt modelId="{FC9CD708-32E8-44C8-BBB7-CE2ACE207E69}" type="pres">
      <dgm:prSet presAssocID="{BDB9293C-63FA-40F4-8B36-DBB2F7AED875}" presName="sibTrans" presStyleCnt="0"/>
      <dgm:spPr/>
    </dgm:pt>
    <dgm:pt modelId="{65BE11B8-0987-4683-A91E-6E0EF4087D8B}" type="pres">
      <dgm:prSet presAssocID="{4EB40C8A-EC7C-4B11-8B1E-FFF7BBD741F0}" presName="node" presStyleLbl="node1" presStyleIdx="16" presStyleCnt="17">
        <dgm:presLayoutVars>
          <dgm:bulletEnabled val="1"/>
        </dgm:presLayoutVars>
      </dgm:prSet>
      <dgm:spPr/>
    </dgm:pt>
  </dgm:ptLst>
  <dgm:cxnLst>
    <dgm:cxn modelId="{6E854908-1936-4C11-8292-F2F2DB60A686}" type="presOf" srcId="{B34C7531-A370-417E-A6DA-7F2FF67551A8}" destId="{A1159C1E-BB9E-4333-8765-74E68D1A9BB9}" srcOrd="0" destOrd="0" presId="urn:microsoft.com/office/officeart/2005/8/layout/default"/>
    <dgm:cxn modelId="{A7012710-97BA-45C3-86CF-93E46504D87D}" srcId="{4F913C30-6308-4FC5-88E2-0C5328ADDEDB}" destId="{C03AC4B6-8D46-49B9-B4C9-8B4342667485}" srcOrd="1" destOrd="0" parTransId="{B6EA0BBC-E7D8-4526-8783-DC8CF65A4BDD}" sibTransId="{67265058-544C-41AA-BA08-AE2FAF877A11}"/>
    <dgm:cxn modelId="{2145FB1C-5693-47B5-93EE-FD778B97E3D2}" srcId="{4F913C30-6308-4FC5-88E2-0C5328ADDEDB}" destId="{B34C7531-A370-417E-A6DA-7F2FF67551A8}" srcOrd="2" destOrd="0" parTransId="{A0BB0C6C-2806-45F0-A15B-25C0552EFF62}" sibTransId="{2D0EAD45-F784-4B9D-ABD6-40B533742101}"/>
    <dgm:cxn modelId="{060C721F-B87A-4C13-95B3-EFF53684FB5A}" type="presOf" srcId="{093FC479-75DD-49F6-9DD8-A83E311B9CFB}" destId="{C96F822B-5333-4C0B-BB24-8416A24545E9}" srcOrd="0" destOrd="0" presId="urn:microsoft.com/office/officeart/2005/8/layout/default"/>
    <dgm:cxn modelId="{E6DB9227-F285-46E9-B4D2-BF9FE92F53A5}" srcId="{4F913C30-6308-4FC5-88E2-0C5328ADDEDB}" destId="{E39C497A-AA10-456C-8F06-60056EF33FFC}" srcOrd="9" destOrd="0" parTransId="{8DDEF3DF-E886-434B-8F1D-D4ECAD077D02}" sibTransId="{1C8BEC6E-5E39-4709-B158-52AAAD125D9A}"/>
    <dgm:cxn modelId="{B0D7CC5D-0B8B-4088-9681-67B671C3A3CD}" srcId="{4F913C30-6308-4FC5-88E2-0C5328ADDEDB}" destId="{093FC479-75DD-49F6-9DD8-A83E311B9CFB}" srcOrd="14" destOrd="0" parTransId="{D950B164-9201-4643-9C96-591D55BA2738}" sibTransId="{74FF4753-66B8-4313-9D17-EB1CE8DE0BC6}"/>
    <dgm:cxn modelId="{EE35655F-A671-429C-980B-BC698B4E1B24}" type="presOf" srcId="{D1DCF40F-26BA-4BA8-8344-BF276C76190F}" destId="{AA51E908-E976-4783-9BF1-24046D377DA6}" srcOrd="0" destOrd="0" presId="urn:microsoft.com/office/officeart/2005/8/layout/default"/>
    <dgm:cxn modelId="{F0F8F641-2A1D-487D-B2EF-8E05416BA792}" srcId="{4F913C30-6308-4FC5-88E2-0C5328ADDEDB}" destId="{3DE51661-B5B9-4F5F-B4D7-09399320F2A4}" srcOrd="8" destOrd="0" parTransId="{344D4954-69A5-48DA-B07F-2A37A415A296}" sibTransId="{24AD45FD-4FB3-4060-BE7F-A846F901D450}"/>
    <dgm:cxn modelId="{77E69D65-3CC8-44D4-B315-B1C715C9B493}" type="presOf" srcId="{C0F8B720-D574-4E7F-B9D0-F1C009BAFEB4}" destId="{D611CBBB-9236-4D08-88C6-6A2BCBFC8F02}" srcOrd="0" destOrd="0" presId="urn:microsoft.com/office/officeart/2005/8/layout/default"/>
    <dgm:cxn modelId="{FBBFCB7C-1EE2-4AB9-B99A-C9F18DBD411B}" srcId="{4F913C30-6308-4FC5-88E2-0C5328ADDEDB}" destId="{582CF0F7-B433-4F69-AC1A-766B4442ADDF}" srcOrd="7" destOrd="0" parTransId="{64652996-B10D-4873-9FE8-5DC6E565EA3B}" sibTransId="{EAD6724F-3627-4BAE-9B48-E454E962BFE1}"/>
    <dgm:cxn modelId="{06BCDD87-0924-40E0-818A-95AED0D0928B}" srcId="{4F913C30-6308-4FC5-88E2-0C5328ADDEDB}" destId="{D1DCF40F-26BA-4BA8-8344-BF276C76190F}" srcOrd="10" destOrd="0" parTransId="{12C99431-9E2E-426D-BD51-6A8E37D8C954}" sibTransId="{9F3E632F-E8FB-4B99-88E9-D039E18E4D6A}"/>
    <dgm:cxn modelId="{7249228A-F1D1-49F7-8B83-04D2022370CC}" type="presOf" srcId="{3DE51661-B5B9-4F5F-B4D7-09399320F2A4}" destId="{463AF879-4DB2-4BDE-92A9-4C1830CFBD95}" srcOrd="0" destOrd="0" presId="urn:microsoft.com/office/officeart/2005/8/layout/default"/>
    <dgm:cxn modelId="{347BD58F-EE9B-4566-97FC-985F44737DFA}" srcId="{4F913C30-6308-4FC5-88E2-0C5328ADDEDB}" destId="{214BD6AD-8F4F-4771-A92C-FE358FF2679A}" srcOrd="6" destOrd="0" parTransId="{BFDBE31E-4075-47D2-AAE7-B6100C1A4FF7}" sibTransId="{A5D3ED39-07EE-45FC-8D2B-46CB748FE690}"/>
    <dgm:cxn modelId="{C59F759A-F302-4944-990A-48BD62D74BE2}" srcId="{4F913C30-6308-4FC5-88E2-0C5328ADDEDB}" destId="{3881D568-C7B8-495B-B2F1-FF3D8342272D}" srcOrd="0" destOrd="0" parTransId="{ABB8C379-C538-487C-AA64-A50E035B2CA5}" sibTransId="{A3630899-6082-4CDF-A247-AE73316AD3D2}"/>
    <dgm:cxn modelId="{B87C059C-7D7B-470F-B552-763C774471B7}" type="presOf" srcId="{E39C497A-AA10-456C-8F06-60056EF33FFC}" destId="{435FCF27-BFFE-448C-94C5-BAF689B1E071}" srcOrd="0" destOrd="0" presId="urn:microsoft.com/office/officeart/2005/8/layout/default"/>
    <dgm:cxn modelId="{F3102B9C-8070-47D8-88AD-7426D1C00395}" type="presOf" srcId="{C03AC4B6-8D46-49B9-B4C9-8B4342667485}" destId="{ED8A5746-8DBD-480E-A5D5-537B732EE155}" srcOrd="0" destOrd="0" presId="urn:microsoft.com/office/officeart/2005/8/layout/default"/>
    <dgm:cxn modelId="{C92EE09E-8AD6-463D-A811-32B4D2E01D69}" type="presOf" srcId="{F769D068-00D7-4966-A94C-71FED04746C6}" destId="{0BE83A70-C99A-4FBF-A71E-4BD7E0D88EC4}" srcOrd="0" destOrd="0" presId="urn:microsoft.com/office/officeart/2005/8/layout/default"/>
    <dgm:cxn modelId="{2A37EDA2-83A7-4205-B666-0F6A983C75F8}" srcId="{4F913C30-6308-4FC5-88E2-0C5328ADDEDB}" destId="{C0F8B720-D574-4E7F-B9D0-F1C009BAFEB4}" srcOrd="5" destOrd="0" parTransId="{37D6991E-73C3-4D9B-801D-BFC3C6EF1FAD}" sibTransId="{F1D1F0E3-C2AB-4067-A345-B6F2CB58F43E}"/>
    <dgm:cxn modelId="{27B230A9-4B18-4210-9D1F-BC130D104AEC}" type="presOf" srcId="{582CF0F7-B433-4F69-AC1A-766B4442ADDF}" destId="{2CC6E1BF-F8B9-431C-BE3B-DB46C18D1A6B}" srcOrd="0" destOrd="0" presId="urn:microsoft.com/office/officeart/2005/8/layout/default"/>
    <dgm:cxn modelId="{94502AAC-619C-4118-A7E9-139B4A4B3CA9}" type="presOf" srcId="{4EB40C8A-EC7C-4B11-8B1E-FFF7BBD741F0}" destId="{65BE11B8-0987-4683-A91E-6E0EF4087D8B}" srcOrd="0" destOrd="0" presId="urn:microsoft.com/office/officeart/2005/8/layout/default"/>
    <dgm:cxn modelId="{53B567B3-396E-45CA-A517-138B60664D65}" type="presOf" srcId="{52681A46-2A24-4E5E-B88E-A9F7E64BE334}" destId="{54F46163-223B-4935-A943-E04455D3EE82}" srcOrd="0" destOrd="0" presId="urn:microsoft.com/office/officeart/2005/8/layout/default"/>
    <dgm:cxn modelId="{5B2926B4-E23C-4694-9F89-A8E315491CC7}" type="presOf" srcId="{C2C356AB-5453-421F-B64B-F3A12514357D}" destId="{5967FAC5-58CB-42BB-811C-81DF77B15A59}" srcOrd="0" destOrd="0" presId="urn:microsoft.com/office/officeart/2005/8/layout/default"/>
    <dgm:cxn modelId="{459194B5-6061-49FD-B256-F52BDDF47C6C}" type="presOf" srcId="{3881D568-C7B8-495B-B2F1-FF3D8342272D}" destId="{F0796C02-5964-4673-8273-DB503DC29599}" srcOrd="0" destOrd="0" presId="urn:microsoft.com/office/officeart/2005/8/layout/default"/>
    <dgm:cxn modelId="{4E1B32B6-B8F8-46B8-A1F5-6ACD30FDC16C}" srcId="{4F913C30-6308-4FC5-88E2-0C5328ADDEDB}" destId="{4EB40C8A-EC7C-4B11-8B1E-FFF7BBD741F0}" srcOrd="16" destOrd="0" parTransId="{A02234F2-98C4-4DD6-B9E7-A8204B147E1A}" sibTransId="{64214891-9005-47D0-A258-266A50A2D267}"/>
    <dgm:cxn modelId="{C9B3A7B6-DA3E-4A75-9A68-8A633D109C8D}" srcId="{4F913C30-6308-4FC5-88E2-0C5328ADDEDB}" destId="{BBB4A10B-0FA6-4897-9CF6-CB4B33563447}" srcOrd="3" destOrd="0" parTransId="{B7B376C3-1210-4300-BF08-C92BD3DFD4C9}" sibTransId="{29DCDEBE-DD47-4A52-B727-8C8034357ECC}"/>
    <dgm:cxn modelId="{04F474B8-47F7-464C-990A-E897FA9B24DF}" type="presOf" srcId="{214BD6AD-8F4F-4771-A92C-FE358FF2679A}" destId="{9B1C4F98-717E-497D-869F-1821744BA848}" srcOrd="0" destOrd="0" presId="urn:microsoft.com/office/officeart/2005/8/layout/default"/>
    <dgm:cxn modelId="{30B40AB9-1BEE-4F20-AB6C-4CA979799DBA}" type="presOf" srcId="{D5119989-30DC-43D5-A6DE-E22EC34DD433}" destId="{569E6DB9-0EBD-48C4-B3BE-1C514D2BA5E4}" srcOrd="0" destOrd="0" presId="urn:microsoft.com/office/officeart/2005/8/layout/default"/>
    <dgm:cxn modelId="{CCD91CC1-B10F-4B22-A5AB-83AB29F12046}" srcId="{4F913C30-6308-4FC5-88E2-0C5328ADDEDB}" destId="{9ECC1DBD-3C6C-4E28-8FA6-A0EF3137EC6D}" srcOrd="12" destOrd="0" parTransId="{BAC6AA09-F6B4-4AEE-8414-E00008B35242}" sibTransId="{65A31E92-EBD7-41C2-A44E-CABEC7F7B06C}"/>
    <dgm:cxn modelId="{3A4C85CB-CAFC-4B65-B5E6-B6037032F68A}" type="presOf" srcId="{4F913C30-6308-4FC5-88E2-0C5328ADDEDB}" destId="{55775A89-6E1A-452F-871A-2726D65B948A}" srcOrd="0" destOrd="0" presId="urn:microsoft.com/office/officeart/2005/8/layout/default"/>
    <dgm:cxn modelId="{CECB13CC-6557-4A35-BC56-6784593694F2}" type="presOf" srcId="{9ECC1DBD-3C6C-4E28-8FA6-A0EF3137EC6D}" destId="{3F1A7829-7055-4101-9FFE-8E3DEDDE4BA8}" srcOrd="0" destOrd="0" presId="urn:microsoft.com/office/officeart/2005/8/layout/default"/>
    <dgm:cxn modelId="{5EFB36CD-A800-42E0-9BA5-A909E79609F9}" srcId="{4F913C30-6308-4FC5-88E2-0C5328ADDEDB}" destId="{D5119989-30DC-43D5-A6DE-E22EC34DD433}" srcOrd="4" destOrd="0" parTransId="{D373C81A-C4E7-4733-8703-1A7068976292}" sibTransId="{982C5683-C8C5-427D-AB14-B8BC79CA683D}"/>
    <dgm:cxn modelId="{CB4F39E1-9C92-4E09-9A1F-903D8A1AA2D0}" srcId="{4F913C30-6308-4FC5-88E2-0C5328ADDEDB}" destId="{52681A46-2A24-4E5E-B88E-A9F7E64BE334}" srcOrd="15" destOrd="0" parTransId="{0EA59A44-D17A-4975-A7D5-206F3A050E80}" sibTransId="{BDB9293C-63FA-40F4-8B36-DBB2F7AED875}"/>
    <dgm:cxn modelId="{15FA61ED-0E15-40BF-A22C-46606C02996E}" type="presOf" srcId="{BBB4A10B-0FA6-4897-9CF6-CB4B33563447}" destId="{4F3CE773-3389-41BA-935C-BA545833C092}" srcOrd="0" destOrd="0" presId="urn:microsoft.com/office/officeart/2005/8/layout/default"/>
    <dgm:cxn modelId="{9BC34EF0-8F09-4176-BDA3-D9DB6BBD75B8}" srcId="{4F913C30-6308-4FC5-88E2-0C5328ADDEDB}" destId="{C2C356AB-5453-421F-B64B-F3A12514357D}" srcOrd="13" destOrd="0" parTransId="{3AA1DB48-AE44-44BA-849D-414B3FF88AD9}" sibTransId="{97404253-267C-4F95-B5A7-40B75656E6E4}"/>
    <dgm:cxn modelId="{07C305F7-FEDA-43EA-A703-F36F076C3AA6}" srcId="{4F913C30-6308-4FC5-88E2-0C5328ADDEDB}" destId="{F769D068-00D7-4966-A94C-71FED04746C6}" srcOrd="11" destOrd="0" parTransId="{44F2D7DD-06C8-437F-982F-CCB621619863}" sibTransId="{A710F53B-D096-4275-ACA3-F8F5C29FF334}"/>
    <dgm:cxn modelId="{2DCACDCB-EF7E-4458-B372-C43A426E042E}" type="presParOf" srcId="{55775A89-6E1A-452F-871A-2726D65B948A}" destId="{F0796C02-5964-4673-8273-DB503DC29599}" srcOrd="0" destOrd="0" presId="urn:microsoft.com/office/officeart/2005/8/layout/default"/>
    <dgm:cxn modelId="{15222B06-148B-4425-B001-73FBF37251A0}" type="presParOf" srcId="{55775A89-6E1A-452F-871A-2726D65B948A}" destId="{1859B66E-93B9-4A0D-8039-E6C38C760356}" srcOrd="1" destOrd="0" presId="urn:microsoft.com/office/officeart/2005/8/layout/default"/>
    <dgm:cxn modelId="{4FBFA4C5-2868-4132-9F2C-B275D18ED9C2}" type="presParOf" srcId="{55775A89-6E1A-452F-871A-2726D65B948A}" destId="{ED8A5746-8DBD-480E-A5D5-537B732EE155}" srcOrd="2" destOrd="0" presId="urn:microsoft.com/office/officeart/2005/8/layout/default"/>
    <dgm:cxn modelId="{FA14145A-9AC3-43AF-B880-5FD7DA45EC5C}" type="presParOf" srcId="{55775A89-6E1A-452F-871A-2726D65B948A}" destId="{5B3511C9-0096-4C57-B9DE-AA99E71096A8}" srcOrd="3" destOrd="0" presId="urn:microsoft.com/office/officeart/2005/8/layout/default"/>
    <dgm:cxn modelId="{A7279835-2A85-437C-93C7-D7C5E58CA094}" type="presParOf" srcId="{55775A89-6E1A-452F-871A-2726D65B948A}" destId="{A1159C1E-BB9E-4333-8765-74E68D1A9BB9}" srcOrd="4" destOrd="0" presId="urn:microsoft.com/office/officeart/2005/8/layout/default"/>
    <dgm:cxn modelId="{0466EE01-E6E1-40D6-8A3F-43563D1D5A00}" type="presParOf" srcId="{55775A89-6E1A-452F-871A-2726D65B948A}" destId="{049A73EF-CF58-4668-831C-9B72C47D694A}" srcOrd="5" destOrd="0" presId="urn:microsoft.com/office/officeart/2005/8/layout/default"/>
    <dgm:cxn modelId="{8A4AB9EB-1DD4-4EDC-A75F-10FEC9E641DF}" type="presParOf" srcId="{55775A89-6E1A-452F-871A-2726D65B948A}" destId="{4F3CE773-3389-41BA-935C-BA545833C092}" srcOrd="6" destOrd="0" presId="urn:microsoft.com/office/officeart/2005/8/layout/default"/>
    <dgm:cxn modelId="{BDE10DC5-96EC-4E0B-97DC-BEEF5326B2F6}" type="presParOf" srcId="{55775A89-6E1A-452F-871A-2726D65B948A}" destId="{7846A12F-294E-41F6-8098-5911D9FBACCB}" srcOrd="7" destOrd="0" presId="urn:microsoft.com/office/officeart/2005/8/layout/default"/>
    <dgm:cxn modelId="{F54736CB-63EA-4324-B392-B82A9206B48A}" type="presParOf" srcId="{55775A89-6E1A-452F-871A-2726D65B948A}" destId="{569E6DB9-0EBD-48C4-B3BE-1C514D2BA5E4}" srcOrd="8" destOrd="0" presId="urn:microsoft.com/office/officeart/2005/8/layout/default"/>
    <dgm:cxn modelId="{7C95C33C-7CCA-4F60-83D5-66D8EE88E5D1}" type="presParOf" srcId="{55775A89-6E1A-452F-871A-2726D65B948A}" destId="{47366725-0B48-4BEB-95EE-3768F416B41F}" srcOrd="9" destOrd="0" presId="urn:microsoft.com/office/officeart/2005/8/layout/default"/>
    <dgm:cxn modelId="{AB2EC49A-AF02-4A3A-B98D-E26C2DCE6193}" type="presParOf" srcId="{55775A89-6E1A-452F-871A-2726D65B948A}" destId="{D611CBBB-9236-4D08-88C6-6A2BCBFC8F02}" srcOrd="10" destOrd="0" presId="urn:microsoft.com/office/officeart/2005/8/layout/default"/>
    <dgm:cxn modelId="{905E8C01-D105-4402-9835-850BC8396D70}" type="presParOf" srcId="{55775A89-6E1A-452F-871A-2726D65B948A}" destId="{1B662BA8-E85F-47DD-AA09-CE71AC999F95}" srcOrd="11" destOrd="0" presId="urn:microsoft.com/office/officeart/2005/8/layout/default"/>
    <dgm:cxn modelId="{80FB72B5-9492-4D1B-B6ED-8A187B8BCBAC}" type="presParOf" srcId="{55775A89-6E1A-452F-871A-2726D65B948A}" destId="{9B1C4F98-717E-497D-869F-1821744BA848}" srcOrd="12" destOrd="0" presId="urn:microsoft.com/office/officeart/2005/8/layout/default"/>
    <dgm:cxn modelId="{978C907D-8E5F-4A8A-80A5-66085086E27C}" type="presParOf" srcId="{55775A89-6E1A-452F-871A-2726D65B948A}" destId="{ACC24C05-7308-4E17-B1C9-009FA1644ABB}" srcOrd="13" destOrd="0" presId="urn:microsoft.com/office/officeart/2005/8/layout/default"/>
    <dgm:cxn modelId="{F9D0C07F-01E4-43D5-9F9A-6A4B1D39D3A2}" type="presParOf" srcId="{55775A89-6E1A-452F-871A-2726D65B948A}" destId="{2CC6E1BF-F8B9-431C-BE3B-DB46C18D1A6B}" srcOrd="14" destOrd="0" presId="urn:microsoft.com/office/officeart/2005/8/layout/default"/>
    <dgm:cxn modelId="{F5F433A7-06AB-41B6-B568-7C4408F237CB}" type="presParOf" srcId="{55775A89-6E1A-452F-871A-2726D65B948A}" destId="{8CEE8FAA-B2F4-4374-AC4B-E03EC3EC0ADB}" srcOrd="15" destOrd="0" presId="urn:microsoft.com/office/officeart/2005/8/layout/default"/>
    <dgm:cxn modelId="{94FF6A0C-DF7F-48F1-9CE0-89E8108F6253}" type="presParOf" srcId="{55775A89-6E1A-452F-871A-2726D65B948A}" destId="{463AF879-4DB2-4BDE-92A9-4C1830CFBD95}" srcOrd="16" destOrd="0" presId="urn:microsoft.com/office/officeart/2005/8/layout/default"/>
    <dgm:cxn modelId="{8211C9C9-06EB-4054-95E3-37C625F0742A}" type="presParOf" srcId="{55775A89-6E1A-452F-871A-2726D65B948A}" destId="{EE7B758A-FD0F-47B0-8D8F-7EDEFFEDB5FB}" srcOrd="17" destOrd="0" presId="urn:microsoft.com/office/officeart/2005/8/layout/default"/>
    <dgm:cxn modelId="{C119C5F9-572E-4B7F-B6C5-00508C49BCC1}" type="presParOf" srcId="{55775A89-6E1A-452F-871A-2726D65B948A}" destId="{435FCF27-BFFE-448C-94C5-BAF689B1E071}" srcOrd="18" destOrd="0" presId="urn:microsoft.com/office/officeart/2005/8/layout/default"/>
    <dgm:cxn modelId="{5C00BBA7-5E22-412B-8B2D-9D2A3AC1C856}" type="presParOf" srcId="{55775A89-6E1A-452F-871A-2726D65B948A}" destId="{5D9C5BD7-DD65-4A14-A514-5467C76EC447}" srcOrd="19" destOrd="0" presId="urn:microsoft.com/office/officeart/2005/8/layout/default"/>
    <dgm:cxn modelId="{928AB540-4408-4E73-A23A-5396D957394A}" type="presParOf" srcId="{55775A89-6E1A-452F-871A-2726D65B948A}" destId="{AA51E908-E976-4783-9BF1-24046D377DA6}" srcOrd="20" destOrd="0" presId="urn:microsoft.com/office/officeart/2005/8/layout/default"/>
    <dgm:cxn modelId="{AB3F361F-8D12-437A-9E9B-09A9228AB504}" type="presParOf" srcId="{55775A89-6E1A-452F-871A-2726D65B948A}" destId="{45309E04-57BA-4766-AA40-58D60AAC75C6}" srcOrd="21" destOrd="0" presId="urn:microsoft.com/office/officeart/2005/8/layout/default"/>
    <dgm:cxn modelId="{A651C688-413C-4ED0-8524-9369DF20347B}" type="presParOf" srcId="{55775A89-6E1A-452F-871A-2726D65B948A}" destId="{0BE83A70-C99A-4FBF-A71E-4BD7E0D88EC4}" srcOrd="22" destOrd="0" presId="urn:microsoft.com/office/officeart/2005/8/layout/default"/>
    <dgm:cxn modelId="{18F92CE0-5AD5-433D-A29D-91902EA5CE57}" type="presParOf" srcId="{55775A89-6E1A-452F-871A-2726D65B948A}" destId="{DBF11F6A-C5F1-4C5E-A017-16BA1BB32BCE}" srcOrd="23" destOrd="0" presId="urn:microsoft.com/office/officeart/2005/8/layout/default"/>
    <dgm:cxn modelId="{3EB485D2-D0C4-489D-9878-373362E3B22D}" type="presParOf" srcId="{55775A89-6E1A-452F-871A-2726D65B948A}" destId="{3F1A7829-7055-4101-9FFE-8E3DEDDE4BA8}" srcOrd="24" destOrd="0" presId="urn:microsoft.com/office/officeart/2005/8/layout/default"/>
    <dgm:cxn modelId="{F75C77C9-3695-4C11-A163-C7E1BC2E5404}" type="presParOf" srcId="{55775A89-6E1A-452F-871A-2726D65B948A}" destId="{7F2B3840-4873-41C8-B516-9E5D13A1F58C}" srcOrd="25" destOrd="0" presId="urn:microsoft.com/office/officeart/2005/8/layout/default"/>
    <dgm:cxn modelId="{D8770B5D-987A-4E9F-9D00-14E57D1AD185}" type="presParOf" srcId="{55775A89-6E1A-452F-871A-2726D65B948A}" destId="{5967FAC5-58CB-42BB-811C-81DF77B15A59}" srcOrd="26" destOrd="0" presId="urn:microsoft.com/office/officeart/2005/8/layout/default"/>
    <dgm:cxn modelId="{3A1FF1A8-FC98-45B6-909D-0B813D161733}" type="presParOf" srcId="{55775A89-6E1A-452F-871A-2726D65B948A}" destId="{7C55911D-48F5-4902-9ACE-B374AEE5C9A7}" srcOrd="27" destOrd="0" presId="urn:microsoft.com/office/officeart/2005/8/layout/default"/>
    <dgm:cxn modelId="{72F080A2-E1E9-4399-B15E-CC450C20BA4B}" type="presParOf" srcId="{55775A89-6E1A-452F-871A-2726D65B948A}" destId="{C96F822B-5333-4C0B-BB24-8416A24545E9}" srcOrd="28" destOrd="0" presId="urn:microsoft.com/office/officeart/2005/8/layout/default"/>
    <dgm:cxn modelId="{04A94D5C-A5B6-4C08-A949-D1C3CACAF802}" type="presParOf" srcId="{55775A89-6E1A-452F-871A-2726D65B948A}" destId="{105AE102-D666-4084-B874-8F6CA78BB85F}" srcOrd="29" destOrd="0" presId="urn:microsoft.com/office/officeart/2005/8/layout/default"/>
    <dgm:cxn modelId="{1ABB94A2-1FED-477A-B74B-E823070CF036}" type="presParOf" srcId="{55775A89-6E1A-452F-871A-2726D65B948A}" destId="{54F46163-223B-4935-A943-E04455D3EE82}" srcOrd="30" destOrd="0" presId="urn:microsoft.com/office/officeart/2005/8/layout/default"/>
    <dgm:cxn modelId="{A003239A-D839-4F62-BB30-2303A0A8B0F4}" type="presParOf" srcId="{55775A89-6E1A-452F-871A-2726D65B948A}" destId="{FC9CD708-32E8-44C8-BBB7-CE2ACE207E69}" srcOrd="31" destOrd="0" presId="urn:microsoft.com/office/officeart/2005/8/layout/default"/>
    <dgm:cxn modelId="{A92BA851-EA9C-4E7F-902D-4E91A3A05430}" type="presParOf" srcId="{55775A89-6E1A-452F-871A-2726D65B948A}" destId="{65BE11B8-0987-4683-A91E-6E0EF4087D8B}" srcOrd="3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2C157C4-1D25-4690-989F-083FAA23E147}"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0F6ADA64-2E76-4F16-9E37-1A210AE03F80}">
      <dgm:prSet custT="1"/>
      <dgm:spPr/>
      <dgm:t>
        <a:bodyPr/>
        <a:lstStyle/>
        <a:p>
          <a:pPr algn="just">
            <a:lnSpc>
              <a:spcPct val="100000"/>
            </a:lnSpc>
          </a:pPr>
          <a:r>
            <a:rPr lang="en-US" sz="2000" dirty="0"/>
            <a:t>The target variable is VIEWS, which gives the number of times a Ted Talk has been viewed</a:t>
          </a:r>
        </a:p>
      </dgm:t>
    </dgm:pt>
    <dgm:pt modelId="{764D3BB6-C7BC-4F88-8E82-276395403AC2}" type="parTrans" cxnId="{350D0940-C9FB-48D9-9630-0971A34DB7C8}">
      <dgm:prSet/>
      <dgm:spPr/>
      <dgm:t>
        <a:bodyPr/>
        <a:lstStyle/>
        <a:p>
          <a:endParaRPr lang="en-US"/>
        </a:p>
      </dgm:t>
    </dgm:pt>
    <dgm:pt modelId="{77712AA7-4978-4259-B4E0-B08C6065FB8D}" type="sibTrans" cxnId="{350D0940-C9FB-48D9-9630-0971A34DB7C8}">
      <dgm:prSet/>
      <dgm:spPr/>
      <dgm:t>
        <a:bodyPr/>
        <a:lstStyle/>
        <a:p>
          <a:endParaRPr lang="en-US"/>
        </a:p>
      </dgm:t>
    </dgm:pt>
    <dgm:pt modelId="{A7887710-AF3F-4597-A64E-7C90C84A81CE}">
      <dgm:prSet custT="1"/>
      <dgm:spPr/>
      <dgm:t>
        <a:bodyPr/>
        <a:lstStyle/>
        <a:p>
          <a:pPr algn="just">
            <a:lnSpc>
              <a:spcPct val="100000"/>
            </a:lnSpc>
          </a:pPr>
          <a:r>
            <a:rPr lang="en-US" sz="2000" dirty="0"/>
            <a:t>To understand the most influential factors for popularity of a Ted Talk and predict the number of views using those factors/variables</a:t>
          </a:r>
        </a:p>
      </dgm:t>
    </dgm:pt>
    <dgm:pt modelId="{ABBD7449-0194-4A0A-8D09-9CA91105E7F6}" type="parTrans" cxnId="{893D8F3B-AADB-4BB5-B490-9560000C4ADF}">
      <dgm:prSet/>
      <dgm:spPr/>
      <dgm:t>
        <a:bodyPr/>
        <a:lstStyle/>
        <a:p>
          <a:endParaRPr lang="en-US"/>
        </a:p>
      </dgm:t>
    </dgm:pt>
    <dgm:pt modelId="{5110B8BA-B0FC-4E0C-8128-F9A9D2EB98CE}" type="sibTrans" cxnId="{893D8F3B-AADB-4BB5-B490-9560000C4ADF}">
      <dgm:prSet/>
      <dgm:spPr/>
      <dgm:t>
        <a:bodyPr/>
        <a:lstStyle/>
        <a:p>
          <a:endParaRPr lang="en-US"/>
        </a:p>
      </dgm:t>
    </dgm:pt>
    <dgm:pt modelId="{B2A1FEDD-E58E-491C-910F-96A00C6BA6DF}">
      <dgm:prSet custT="1"/>
      <dgm:spPr/>
      <dgm:t>
        <a:bodyPr/>
        <a:lstStyle/>
        <a:p>
          <a:pPr algn="just">
            <a:lnSpc>
              <a:spcPct val="100000"/>
            </a:lnSpc>
          </a:pPr>
          <a:r>
            <a:rPr lang="en-US" sz="1900" dirty="0"/>
            <a:t>The model helps in accomplishing the goal of maximizing the views in advance. This will help Ted Conference LLC to attract more audience for their upcoming Ted Talks and make each Talk  more popular</a:t>
          </a:r>
        </a:p>
      </dgm:t>
    </dgm:pt>
    <dgm:pt modelId="{6E7D9D45-8F6F-4DE0-A7E3-3ED260198745}" type="parTrans" cxnId="{21C6AE82-F746-4915-966D-4093264A266E}">
      <dgm:prSet/>
      <dgm:spPr/>
      <dgm:t>
        <a:bodyPr/>
        <a:lstStyle/>
        <a:p>
          <a:endParaRPr lang="en-US"/>
        </a:p>
      </dgm:t>
    </dgm:pt>
    <dgm:pt modelId="{7F256AA4-BE67-433E-AE37-F4846A09691F}" type="sibTrans" cxnId="{21C6AE82-F746-4915-966D-4093264A266E}">
      <dgm:prSet/>
      <dgm:spPr/>
      <dgm:t>
        <a:bodyPr/>
        <a:lstStyle/>
        <a:p>
          <a:endParaRPr lang="en-US"/>
        </a:p>
      </dgm:t>
    </dgm:pt>
    <dgm:pt modelId="{57FC022C-3453-47C1-97ED-A39981FE935D}" type="pres">
      <dgm:prSet presAssocID="{22C157C4-1D25-4690-989F-083FAA23E147}" presName="root" presStyleCnt="0">
        <dgm:presLayoutVars>
          <dgm:dir/>
          <dgm:resizeHandles val="exact"/>
        </dgm:presLayoutVars>
      </dgm:prSet>
      <dgm:spPr/>
    </dgm:pt>
    <dgm:pt modelId="{7309EF9D-1477-4173-B59F-5B7D1B519143}" type="pres">
      <dgm:prSet presAssocID="{0F6ADA64-2E76-4F16-9E37-1A210AE03F80}" presName="compNode" presStyleCnt="0"/>
      <dgm:spPr/>
    </dgm:pt>
    <dgm:pt modelId="{A6334F9C-6588-4148-9B30-E4F626BE83FC}" type="pres">
      <dgm:prSet presAssocID="{0F6ADA64-2E76-4F16-9E37-1A210AE03F80}" presName="bgRect" presStyleLbl="bgShp" presStyleIdx="0" presStyleCnt="3"/>
      <dgm:spPr/>
    </dgm:pt>
    <dgm:pt modelId="{A15354B5-0B14-4AF7-B885-563D9C23BC89}" type="pres">
      <dgm:prSet presAssocID="{0F6ADA64-2E76-4F16-9E37-1A210AE03F80}"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erson with Idea"/>
        </a:ext>
      </dgm:extLst>
    </dgm:pt>
    <dgm:pt modelId="{F7CEFD1C-FDF1-4D41-89A9-2F0571951216}" type="pres">
      <dgm:prSet presAssocID="{0F6ADA64-2E76-4F16-9E37-1A210AE03F80}" presName="spaceRect" presStyleCnt="0"/>
      <dgm:spPr/>
    </dgm:pt>
    <dgm:pt modelId="{3F55D8A0-09B5-45DD-BF0A-32A0B97887E9}" type="pres">
      <dgm:prSet presAssocID="{0F6ADA64-2E76-4F16-9E37-1A210AE03F80}" presName="parTx" presStyleLbl="revTx" presStyleIdx="0" presStyleCnt="3">
        <dgm:presLayoutVars>
          <dgm:chMax val="0"/>
          <dgm:chPref val="0"/>
        </dgm:presLayoutVars>
      </dgm:prSet>
      <dgm:spPr/>
    </dgm:pt>
    <dgm:pt modelId="{24A428D7-F778-4D43-B98B-323ABF67E05F}" type="pres">
      <dgm:prSet presAssocID="{77712AA7-4978-4259-B4E0-B08C6065FB8D}" presName="sibTrans" presStyleCnt="0"/>
      <dgm:spPr/>
    </dgm:pt>
    <dgm:pt modelId="{8CFD803C-F8EE-4B88-A7A8-0E6EF45835C2}" type="pres">
      <dgm:prSet presAssocID="{A7887710-AF3F-4597-A64E-7C90C84A81CE}" presName="compNode" presStyleCnt="0"/>
      <dgm:spPr/>
    </dgm:pt>
    <dgm:pt modelId="{F10C55F2-5212-4690-87BF-C561BAE93DF9}" type="pres">
      <dgm:prSet presAssocID="{A7887710-AF3F-4597-A64E-7C90C84A81CE}" presName="bgRect" presStyleLbl="bgShp" presStyleIdx="1" presStyleCnt="3"/>
      <dgm:spPr/>
    </dgm:pt>
    <dgm:pt modelId="{87CEE1CC-FCFD-4BA7-8263-2D00C8BC82AC}" type="pres">
      <dgm:prSet presAssocID="{A7887710-AF3F-4597-A64E-7C90C84A81CE}"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ead with Gears"/>
        </a:ext>
      </dgm:extLst>
    </dgm:pt>
    <dgm:pt modelId="{9022A48D-09F3-4138-AB1D-5318A8937A9E}" type="pres">
      <dgm:prSet presAssocID="{A7887710-AF3F-4597-A64E-7C90C84A81CE}" presName="spaceRect" presStyleCnt="0"/>
      <dgm:spPr/>
    </dgm:pt>
    <dgm:pt modelId="{1582FC78-F152-4EB8-BB02-EE24E070B359}" type="pres">
      <dgm:prSet presAssocID="{A7887710-AF3F-4597-A64E-7C90C84A81CE}" presName="parTx" presStyleLbl="revTx" presStyleIdx="1" presStyleCnt="3">
        <dgm:presLayoutVars>
          <dgm:chMax val="0"/>
          <dgm:chPref val="0"/>
        </dgm:presLayoutVars>
      </dgm:prSet>
      <dgm:spPr/>
    </dgm:pt>
    <dgm:pt modelId="{BC60722D-3557-4332-A84C-FDF8F950A39D}" type="pres">
      <dgm:prSet presAssocID="{5110B8BA-B0FC-4E0C-8128-F9A9D2EB98CE}" presName="sibTrans" presStyleCnt="0"/>
      <dgm:spPr/>
    </dgm:pt>
    <dgm:pt modelId="{A221E444-9A49-470D-9E1D-6E426AF4A4CB}" type="pres">
      <dgm:prSet presAssocID="{B2A1FEDD-E58E-491C-910F-96A00C6BA6DF}" presName="compNode" presStyleCnt="0"/>
      <dgm:spPr/>
    </dgm:pt>
    <dgm:pt modelId="{8D397B9D-60C6-486E-BA4B-F05016BD07FE}" type="pres">
      <dgm:prSet presAssocID="{B2A1FEDD-E58E-491C-910F-96A00C6BA6DF}" presName="bgRect" presStyleLbl="bgShp" presStyleIdx="2" presStyleCnt="3"/>
      <dgm:spPr/>
    </dgm:pt>
    <dgm:pt modelId="{0AA69F44-6378-471F-AAB8-D4E695F50FEB}" type="pres">
      <dgm:prSet presAssocID="{B2A1FEDD-E58E-491C-910F-96A00C6BA6DF}"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Group"/>
        </a:ext>
      </dgm:extLst>
    </dgm:pt>
    <dgm:pt modelId="{81BE9B48-8E18-446C-B0E2-37263AC4D0E5}" type="pres">
      <dgm:prSet presAssocID="{B2A1FEDD-E58E-491C-910F-96A00C6BA6DF}" presName="spaceRect" presStyleCnt="0"/>
      <dgm:spPr/>
    </dgm:pt>
    <dgm:pt modelId="{E94A2600-2D7F-4E2E-B741-B4B31183B098}" type="pres">
      <dgm:prSet presAssocID="{B2A1FEDD-E58E-491C-910F-96A00C6BA6DF}" presName="parTx" presStyleLbl="revTx" presStyleIdx="2" presStyleCnt="3" custScaleX="106118">
        <dgm:presLayoutVars>
          <dgm:chMax val="0"/>
          <dgm:chPref val="0"/>
        </dgm:presLayoutVars>
      </dgm:prSet>
      <dgm:spPr/>
    </dgm:pt>
  </dgm:ptLst>
  <dgm:cxnLst>
    <dgm:cxn modelId="{425CE522-22CB-4A2E-A963-6C110DB94972}" type="presOf" srcId="{B2A1FEDD-E58E-491C-910F-96A00C6BA6DF}" destId="{E94A2600-2D7F-4E2E-B741-B4B31183B098}" srcOrd="0" destOrd="0" presId="urn:microsoft.com/office/officeart/2018/2/layout/IconVerticalSolidList"/>
    <dgm:cxn modelId="{893D8F3B-AADB-4BB5-B490-9560000C4ADF}" srcId="{22C157C4-1D25-4690-989F-083FAA23E147}" destId="{A7887710-AF3F-4597-A64E-7C90C84A81CE}" srcOrd="1" destOrd="0" parTransId="{ABBD7449-0194-4A0A-8D09-9CA91105E7F6}" sibTransId="{5110B8BA-B0FC-4E0C-8128-F9A9D2EB98CE}"/>
    <dgm:cxn modelId="{350D0940-C9FB-48D9-9630-0971A34DB7C8}" srcId="{22C157C4-1D25-4690-989F-083FAA23E147}" destId="{0F6ADA64-2E76-4F16-9E37-1A210AE03F80}" srcOrd="0" destOrd="0" parTransId="{764D3BB6-C7BC-4F88-8E82-276395403AC2}" sibTransId="{77712AA7-4978-4259-B4E0-B08C6065FB8D}"/>
    <dgm:cxn modelId="{B7249E44-48B7-4004-A8B4-7A0DBA39C30C}" type="presOf" srcId="{A7887710-AF3F-4597-A64E-7C90C84A81CE}" destId="{1582FC78-F152-4EB8-BB02-EE24E070B359}" srcOrd="0" destOrd="0" presId="urn:microsoft.com/office/officeart/2018/2/layout/IconVerticalSolidList"/>
    <dgm:cxn modelId="{56560F52-0E63-4309-AFEC-3637BDDBD85B}" type="presOf" srcId="{0F6ADA64-2E76-4F16-9E37-1A210AE03F80}" destId="{3F55D8A0-09B5-45DD-BF0A-32A0B97887E9}" srcOrd="0" destOrd="0" presId="urn:microsoft.com/office/officeart/2018/2/layout/IconVerticalSolidList"/>
    <dgm:cxn modelId="{21C6AE82-F746-4915-966D-4093264A266E}" srcId="{22C157C4-1D25-4690-989F-083FAA23E147}" destId="{B2A1FEDD-E58E-491C-910F-96A00C6BA6DF}" srcOrd="2" destOrd="0" parTransId="{6E7D9D45-8F6F-4DE0-A7E3-3ED260198745}" sibTransId="{7F256AA4-BE67-433E-AE37-F4846A09691F}"/>
    <dgm:cxn modelId="{26D5FFFE-F80C-4624-904C-59165426257D}" type="presOf" srcId="{22C157C4-1D25-4690-989F-083FAA23E147}" destId="{57FC022C-3453-47C1-97ED-A39981FE935D}" srcOrd="0" destOrd="0" presId="urn:microsoft.com/office/officeart/2018/2/layout/IconVerticalSolidList"/>
    <dgm:cxn modelId="{57C83B6A-E395-4458-B86C-0DA2C7007E66}" type="presParOf" srcId="{57FC022C-3453-47C1-97ED-A39981FE935D}" destId="{7309EF9D-1477-4173-B59F-5B7D1B519143}" srcOrd="0" destOrd="0" presId="urn:microsoft.com/office/officeart/2018/2/layout/IconVerticalSolidList"/>
    <dgm:cxn modelId="{42E30055-EB07-41ED-BE5C-55F9FC8B1AE7}" type="presParOf" srcId="{7309EF9D-1477-4173-B59F-5B7D1B519143}" destId="{A6334F9C-6588-4148-9B30-E4F626BE83FC}" srcOrd="0" destOrd="0" presId="urn:microsoft.com/office/officeart/2018/2/layout/IconVerticalSolidList"/>
    <dgm:cxn modelId="{13BCC9C7-255E-4B4A-97D5-612C83D99781}" type="presParOf" srcId="{7309EF9D-1477-4173-B59F-5B7D1B519143}" destId="{A15354B5-0B14-4AF7-B885-563D9C23BC89}" srcOrd="1" destOrd="0" presId="urn:microsoft.com/office/officeart/2018/2/layout/IconVerticalSolidList"/>
    <dgm:cxn modelId="{FB3B2E44-8B74-45A0-A850-4A2735E2A18E}" type="presParOf" srcId="{7309EF9D-1477-4173-B59F-5B7D1B519143}" destId="{F7CEFD1C-FDF1-4D41-89A9-2F0571951216}" srcOrd="2" destOrd="0" presId="urn:microsoft.com/office/officeart/2018/2/layout/IconVerticalSolidList"/>
    <dgm:cxn modelId="{F0844DC4-B7CF-4967-800E-A01C00792259}" type="presParOf" srcId="{7309EF9D-1477-4173-B59F-5B7D1B519143}" destId="{3F55D8A0-09B5-45DD-BF0A-32A0B97887E9}" srcOrd="3" destOrd="0" presId="urn:microsoft.com/office/officeart/2018/2/layout/IconVerticalSolidList"/>
    <dgm:cxn modelId="{19C706C7-9E5E-4ACE-9018-AC0E3238014E}" type="presParOf" srcId="{57FC022C-3453-47C1-97ED-A39981FE935D}" destId="{24A428D7-F778-4D43-B98B-323ABF67E05F}" srcOrd="1" destOrd="0" presId="urn:microsoft.com/office/officeart/2018/2/layout/IconVerticalSolidList"/>
    <dgm:cxn modelId="{5C553F4B-594E-4112-A7DF-7C5F96DBDD6E}" type="presParOf" srcId="{57FC022C-3453-47C1-97ED-A39981FE935D}" destId="{8CFD803C-F8EE-4B88-A7A8-0E6EF45835C2}" srcOrd="2" destOrd="0" presId="urn:microsoft.com/office/officeart/2018/2/layout/IconVerticalSolidList"/>
    <dgm:cxn modelId="{BEED4A45-7EAA-4941-A62C-DC03E581D991}" type="presParOf" srcId="{8CFD803C-F8EE-4B88-A7A8-0E6EF45835C2}" destId="{F10C55F2-5212-4690-87BF-C561BAE93DF9}" srcOrd="0" destOrd="0" presId="urn:microsoft.com/office/officeart/2018/2/layout/IconVerticalSolidList"/>
    <dgm:cxn modelId="{2965EEFB-DA78-40AA-9E5C-7BC51DC2A541}" type="presParOf" srcId="{8CFD803C-F8EE-4B88-A7A8-0E6EF45835C2}" destId="{87CEE1CC-FCFD-4BA7-8263-2D00C8BC82AC}" srcOrd="1" destOrd="0" presId="urn:microsoft.com/office/officeart/2018/2/layout/IconVerticalSolidList"/>
    <dgm:cxn modelId="{ABCAC656-82D1-4ABF-8398-039DF58A92DD}" type="presParOf" srcId="{8CFD803C-F8EE-4B88-A7A8-0E6EF45835C2}" destId="{9022A48D-09F3-4138-AB1D-5318A8937A9E}" srcOrd="2" destOrd="0" presId="urn:microsoft.com/office/officeart/2018/2/layout/IconVerticalSolidList"/>
    <dgm:cxn modelId="{B9CD6829-AFA3-4C55-9754-789C4613A80E}" type="presParOf" srcId="{8CFD803C-F8EE-4B88-A7A8-0E6EF45835C2}" destId="{1582FC78-F152-4EB8-BB02-EE24E070B359}" srcOrd="3" destOrd="0" presId="urn:microsoft.com/office/officeart/2018/2/layout/IconVerticalSolidList"/>
    <dgm:cxn modelId="{1B5A8DB5-07B4-458E-8551-8EE2489672FD}" type="presParOf" srcId="{57FC022C-3453-47C1-97ED-A39981FE935D}" destId="{BC60722D-3557-4332-A84C-FDF8F950A39D}" srcOrd="3" destOrd="0" presId="urn:microsoft.com/office/officeart/2018/2/layout/IconVerticalSolidList"/>
    <dgm:cxn modelId="{AAE7E521-4879-42D7-BC3D-D52A1ACC7785}" type="presParOf" srcId="{57FC022C-3453-47C1-97ED-A39981FE935D}" destId="{A221E444-9A49-470D-9E1D-6E426AF4A4CB}" srcOrd="4" destOrd="0" presId="urn:microsoft.com/office/officeart/2018/2/layout/IconVerticalSolidList"/>
    <dgm:cxn modelId="{E1F9227A-8ACC-4EB4-8B44-1875CE7CCF5A}" type="presParOf" srcId="{A221E444-9A49-470D-9E1D-6E426AF4A4CB}" destId="{8D397B9D-60C6-486E-BA4B-F05016BD07FE}" srcOrd="0" destOrd="0" presId="urn:microsoft.com/office/officeart/2018/2/layout/IconVerticalSolidList"/>
    <dgm:cxn modelId="{1AD9563E-F91C-4298-9160-98FF77398E7F}" type="presParOf" srcId="{A221E444-9A49-470D-9E1D-6E426AF4A4CB}" destId="{0AA69F44-6378-471F-AAB8-D4E695F50FEB}" srcOrd="1" destOrd="0" presId="urn:microsoft.com/office/officeart/2018/2/layout/IconVerticalSolidList"/>
    <dgm:cxn modelId="{ED29E18B-CEBD-4275-8952-9CB66449F7E9}" type="presParOf" srcId="{A221E444-9A49-470D-9E1D-6E426AF4A4CB}" destId="{81BE9B48-8E18-446C-B0E2-37263AC4D0E5}" srcOrd="2" destOrd="0" presId="urn:microsoft.com/office/officeart/2018/2/layout/IconVerticalSolidList"/>
    <dgm:cxn modelId="{E049181A-4E55-49C2-9585-0C31C89B74EC}" type="presParOf" srcId="{A221E444-9A49-470D-9E1D-6E426AF4A4CB}" destId="{E94A2600-2D7F-4E2E-B741-B4B31183B098}"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589874-F01A-48E5-8A3C-6017863C8CB7}">
      <dsp:nvSpPr>
        <dsp:cNvPr id="0" name=""/>
        <dsp:cNvSpPr/>
      </dsp:nvSpPr>
      <dsp:spPr>
        <a:xfrm>
          <a:off x="4867407" y="2278151"/>
          <a:ext cx="1941435" cy="1892256"/>
        </a:xfrm>
        <a:prstGeom prst="ellipse">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b="1" kern="1200" dirty="0"/>
            <a:t>Competitive Rivalry (LOW)</a:t>
          </a:r>
        </a:p>
        <a:p>
          <a:pPr marL="0" lvl="0" indent="0" algn="ctr" defTabSz="533400">
            <a:lnSpc>
              <a:spcPct val="90000"/>
            </a:lnSpc>
            <a:spcBef>
              <a:spcPct val="0"/>
            </a:spcBef>
            <a:spcAft>
              <a:spcPct val="35000"/>
            </a:spcAft>
            <a:buNone/>
          </a:pPr>
          <a:r>
            <a:rPr lang="en-US" sz="1200" kern="1200" dirty="0">
              <a:latin typeface="Calibri" panose="020F0502020204030204"/>
              <a:ea typeface="+mn-ea"/>
              <a:cs typeface="+mn-cs"/>
            </a:rPr>
            <a:t>Market dominance due to large scale operations, innovation and first entrants</a:t>
          </a:r>
        </a:p>
      </dsp:txBody>
      <dsp:txXfrm>
        <a:off x="5151724" y="2555265"/>
        <a:ext cx="1372801" cy="1338028"/>
      </dsp:txXfrm>
    </dsp:sp>
    <dsp:sp modelId="{C2804605-6152-432A-9B0F-4D87228A5523}">
      <dsp:nvSpPr>
        <dsp:cNvPr id="0" name=""/>
        <dsp:cNvSpPr/>
      </dsp:nvSpPr>
      <dsp:spPr>
        <a:xfrm rot="16200000">
          <a:off x="5637659" y="2063798"/>
          <a:ext cx="400931" cy="27774"/>
        </a:xfrm>
        <a:custGeom>
          <a:avLst/>
          <a:gdLst/>
          <a:ahLst/>
          <a:cxnLst/>
          <a:rect l="0" t="0" r="0" b="0"/>
          <a:pathLst>
            <a:path>
              <a:moveTo>
                <a:pt x="0" y="13887"/>
              </a:moveTo>
              <a:lnTo>
                <a:pt x="400931" y="13887"/>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828102" y="2067662"/>
        <a:ext cx="20046" cy="20046"/>
      </dsp:txXfrm>
    </dsp:sp>
    <dsp:sp modelId="{6168805F-44DA-4D1F-92FA-A7F63610E946}">
      <dsp:nvSpPr>
        <dsp:cNvPr id="0" name=""/>
        <dsp:cNvSpPr/>
      </dsp:nvSpPr>
      <dsp:spPr>
        <a:xfrm>
          <a:off x="4757715" y="-101423"/>
          <a:ext cx="2160820" cy="1978643"/>
        </a:xfrm>
        <a:prstGeom prst="ellips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l" defTabSz="533400">
            <a:lnSpc>
              <a:spcPct val="90000"/>
            </a:lnSpc>
            <a:spcBef>
              <a:spcPct val="0"/>
            </a:spcBef>
            <a:spcAft>
              <a:spcPct val="35000"/>
            </a:spcAft>
            <a:buNone/>
          </a:pPr>
          <a:r>
            <a:rPr lang="en-US" sz="1200" b="1" kern="1200" dirty="0"/>
            <a:t>Threat of New Entrants (HIGH)</a:t>
          </a:r>
          <a:endParaRPr lang="en-US" sz="1200" kern="1200" dirty="0"/>
        </a:p>
        <a:p>
          <a:pPr marL="57150" lvl="1" indent="-57150" algn="l" defTabSz="488950">
            <a:lnSpc>
              <a:spcPct val="90000"/>
            </a:lnSpc>
            <a:spcBef>
              <a:spcPct val="0"/>
            </a:spcBef>
            <a:spcAft>
              <a:spcPct val="15000"/>
            </a:spcAft>
            <a:buChar char="•"/>
          </a:pPr>
          <a:r>
            <a:rPr lang="en-US" sz="1100" kern="1200" dirty="0"/>
            <a:t>Easy to enter the market</a:t>
          </a:r>
        </a:p>
        <a:p>
          <a:pPr marL="57150" lvl="1" indent="-57150" algn="l" defTabSz="488950">
            <a:lnSpc>
              <a:spcPct val="90000"/>
            </a:lnSpc>
            <a:spcBef>
              <a:spcPct val="0"/>
            </a:spcBef>
            <a:spcAft>
              <a:spcPct val="15000"/>
            </a:spcAft>
            <a:buChar char="•"/>
          </a:pPr>
          <a:r>
            <a:rPr lang="en-US" sz="1100" kern="1200" dirty="0"/>
            <a:t>achieve high profitability with less initial cost</a:t>
          </a:r>
        </a:p>
      </dsp:txBody>
      <dsp:txXfrm>
        <a:off x="5074160" y="188343"/>
        <a:ext cx="1527930" cy="1399111"/>
      </dsp:txXfrm>
    </dsp:sp>
    <dsp:sp modelId="{F1F67399-41B8-48B3-9CF3-BF7B62F83F82}">
      <dsp:nvSpPr>
        <dsp:cNvPr id="0" name=""/>
        <dsp:cNvSpPr/>
      </dsp:nvSpPr>
      <dsp:spPr>
        <a:xfrm>
          <a:off x="6808843" y="3210393"/>
          <a:ext cx="271837" cy="27774"/>
        </a:xfrm>
        <a:custGeom>
          <a:avLst/>
          <a:gdLst/>
          <a:ahLst/>
          <a:cxnLst/>
          <a:rect l="0" t="0" r="0" b="0"/>
          <a:pathLst>
            <a:path>
              <a:moveTo>
                <a:pt x="0" y="13887"/>
              </a:moveTo>
              <a:lnTo>
                <a:pt x="271837" y="13887"/>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937966" y="3217484"/>
        <a:ext cx="13591" cy="13591"/>
      </dsp:txXfrm>
    </dsp:sp>
    <dsp:sp modelId="{C2B016D7-CB2A-4A81-995B-A8C76DF5CDDE}">
      <dsp:nvSpPr>
        <dsp:cNvPr id="0" name=""/>
        <dsp:cNvSpPr/>
      </dsp:nvSpPr>
      <dsp:spPr>
        <a:xfrm>
          <a:off x="7080680" y="2289100"/>
          <a:ext cx="2187653" cy="1870359"/>
        </a:xfrm>
        <a:prstGeom prst="ellipse">
          <a:avLst/>
        </a:prstGeom>
        <a:solidFill>
          <a:schemeClr val="accent5">
            <a:hueOff val="-2252848"/>
            <a:satOff val="-5806"/>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l" defTabSz="533400">
            <a:lnSpc>
              <a:spcPct val="90000"/>
            </a:lnSpc>
            <a:spcBef>
              <a:spcPct val="0"/>
            </a:spcBef>
            <a:spcAft>
              <a:spcPct val="35000"/>
            </a:spcAft>
            <a:buNone/>
          </a:pPr>
          <a:r>
            <a:rPr lang="en-US" sz="1200" b="1" kern="1200" dirty="0"/>
            <a:t>Bargaining Power of Customers (MODERATE)</a:t>
          </a:r>
          <a:endParaRPr lang="en-US" sz="1200" kern="1200" dirty="0"/>
        </a:p>
        <a:p>
          <a:pPr marL="114300" lvl="1" indent="-114300" algn="l" defTabSz="533400">
            <a:lnSpc>
              <a:spcPct val="90000"/>
            </a:lnSpc>
            <a:spcBef>
              <a:spcPct val="0"/>
            </a:spcBef>
            <a:spcAft>
              <a:spcPct val="15000"/>
            </a:spcAft>
            <a:buChar char="•"/>
          </a:pPr>
          <a:r>
            <a:rPr lang="en-US" sz="1200" kern="1200" dirty="0"/>
            <a:t>Differential Advantage with the streamers but the focus being on unique</a:t>
          </a:r>
        </a:p>
      </dsp:txBody>
      <dsp:txXfrm>
        <a:off x="7401054" y="2563008"/>
        <a:ext cx="1546905" cy="1322543"/>
      </dsp:txXfrm>
    </dsp:sp>
    <dsp:sp modelId="{37368624-94AC-489C-B8D5-AF5160DFAE71}">
      <dsp:nvSpPr>
        <dsp:cNvPr id="0" name=""/>
        <dsp:cNvSpPr/>
      </dsp:nvSpPr>
      <dsp:spPr>
        <a:xfrm rot="5400000">
          <a:off x="5673323" y="4321323"/>
          <a:ext cx="329604" cy="27774"/>
        </a:xfrm>
        <a:custGeom>
          <a:avLst/>
          <a:gdLst/>
          <a:ahLst/>
          <a:cxnLst/>
          <a:rect l="0" t="0" r="0" b="0"/>
          <a:pathLst>
            <a:path>
              <a:moveTo>
                <a:pt x="0" y="13887"/>
              </a:moveTo>
              <a:lnTo>
                <a:pt x="329604" y="13887"/>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829885" y="4326970"/>
        <a:ext cx="16480" cy="16480"/>
      </dsp:txXfrm>
    </dsp:sp>
    <dsp:sp modelId="{EAF7BE51-F381-403B-9281-5257CBDDCB33}">
      <dsp:nvSpPr>
        <dsp:cNvPr id="0" name=""/>
        <dsp:cNvSpPr/>
      </dsp:nvSpPr>
      <dsp:spPr>
        <a:xfrm>
          <a:off x="4707917" y="4500013"/>
          <a:ext cx="2260416" cy="2121297"/>
        </a:xfrm>
        <a:prstGeom prst="ellipse">
          <a:avLst/>
        </a:prstGeom>
        <a:solidFill>
          <a:schemeClr val="accent5">
            <a:hueOff val="-4505695"/>
            <a:satOff val="-11613"/>
            <a:lumOff val="-784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l" defTabSz="533400">
            <a:lnSpc>
              <a:spcPct val="90000"/>
            </a:lnSpc>
            <a:spcBef>
              <a:spcPct val="0"/>
            </a:spcBef>
            <a:spcAft>
              <a:spcPct val="35000"/>
            </a:spcAft>
            <a:buNone/>
          </a:pPr>
          <a:r>
            <a:rPr lang="en-US" sz="1200" b="1" kern="1200" dirty="0"/>
            <a:t>Availability of Substitute Products (MODERATE)</a:t>
          </a:r>
        </a:p>
        <a:p>
          <a:pPr marL="114300" lvl="1" indent="-114300" algn="l" defTabSz="533400">
            <a:lnSpc>
              <a:spcPct val="90000"/>
            </a:lnSpc>
            <a:spcBef>
              <a:spcPct val="0"/>
            </a:spcBef>
            <a:spcAft>
              <a:spcPct val="15000"/>
            </a:spcAft>
            <a:buChar char="•"/>
          </a:pPr>
          <a:r>
            <a:rPr lang="en-US" sz="1200" b="0" kern="1200" dirty="0"/>
            <a:t>Only a few like </a:t>
          </a:r>
          <a:r>
            <a:rPr lang="en-US" sz="1200" b="0" kern="1200" dirty="0" err="1"/>
            <a:t>Thinkr</a:t>
          </a:r>
          <a:r>
            <a:rPr lang="en-US" sz="1200" b="0" kern="1200" dirty="0"/>
            <a:t>, Creative Mornings not covering broader themes and audience</a:t>
          </a:r>
        </a:p>
        <a:p>
          <a:pPr marL="114300" lvl="1" indent="-114300" algn="l" defTabSz="533400">
            <a:lnSpc>
              <a:spcPct val="90000"/>
            </a:lnSpc>
            <a:spcBef>
              <a:spcPct val="0"/>
            </a:spcBef>
            <a:spcAft>
              <a:spcPct val="15000"/>
            </a:spcAft>
            <a:buChar char="•"/>
          </a:pPr>
          <a:r>
            <a:rPr lang="en-US" sz="1200" b="0" kern="1200" dirty="0"/>
            <a:t>Diligent followers</a:t>
          </a:r>
        </a:p>
      </dsp:txBody>
      <dsp:txXfrm>
        <a:off x="5038947" y="4810670"/>
        <a:ext cx="1598356" cy="1499983"/>
      </dsp:txXfrm>
    </dsp:sp>
    <dsp:sp modelId="{B62C3B4D-ECCA-41B6-B42F-0E3E14D47542}">
      <dsp:nvSpPr>
        <dsp:cNvPr id="0" name=""/>
        <dsp:cNvSpPr/>
      </dsp:nvSpPr>
      <dsp:spPr>
        <a:xfrm rot="10800000">
          <a:off x="4639804" y="3210393"/>
          <a:ext cx="227603" cy="27774"/>
        </a:xfrm>
        <a:custGeom>
          <a:avLst/>
          <a:gdLst/>
          <a:ahLst/>
          <a:cxnLst/>
          <a:rect l="0" t="0" r="0" b="0"/>
          <a:pathLst>
            <a:path>
              <a:moveTo>
                <a:pt x="0" y="13887"/>
              </a:moveTo>
              <a:lnTo>
                <a:pt x="227603" y="13887"/>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rot="10800000">
        <a:off x="4747915" y="3218590"/>
        <a:ext cx="11380" cy="11380"/>
      </dsp:txXfrm>
    </dsp:sp>
    <dsp:sp modelId="{9B23409C-80FE-4963-8FD0-69BB3BA55FB1}">
      <dsp:nvSpPr>
        <dsp:cNvPr id="0" name=""/>
        <dsp:cNvSpPr/>
      </dsp:nvSpPr>
      <dsp:spPr>
        <a:xfrm>
          <a:off x="2363682" y="2143035"/>
          <a:ext cx="2276121" cy="2162489"/>
        </a:xfrm>
        <a:prstGeom prst="ellipse">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l" defTabSz="533400">
            <a:lnSpc>
              <a:spcPct val="90000"/>
            </a:lnSpc>
            <a:spcBef>
              <a:spcPct val="0"/>
            </a:spcBef>
            <a:spcAft>
              <a:spcPct val="35000"/>
            </a:spcAft>
            <a:buNone/>
          </a:pPr>
          <a:r>
            <a:rPr lang="en-US" sz="1200" b="1" kern="1200" dirty="0"/>
            <a:t>Bargaining Power of Suppliers (LOW)</a:t>
          </a:r>
          <a:endParaRPr lang="en-US" sz="1200" kern="1200" dirty="0"/>
        </a:p>
        <a:p>
          <a:pPr marL="114300" lvl="1" indent="-114300" algn="l" defTabSz="533400">
            <a:lnSpc>
              <a:spcPct val="90000"/>
            </a:lnSpc>
            <a:spcBef>
              <a:spcPct val="0"/>
            </a:spcBef>
            <a:spcAft>
              <a:spcPct val="15000"/>
            </a:spcAft>
            <a:buChar char="•"/>
          </a:pPr>
          <a:r>
            <a:rPr lang="en-US" sz="1200" kern="1200" dirty="0"/>
            <a:t>Create their own streaming content with wide spread distribution channel</a:t>
          </a:r>
        </a:p>
        <a:p>
          <a:pPr marL="114300" lvl="1" indent="-114300" algn="l" defTabSz="533400">
            <a:lnSpc>
              <a:spcPct val="90000"/>
            </a:lnSpc>
            <a:spcBef>
              <a:spcPct val="0"/>
            </a:spcBef>
            <a:spcAft>
              <a:spcPct val="15000"/>
            </a:spcAft>
            <a:buChar char="•"/>
          </a:pPr>
          <a:r>
            <a:rPr lang="en-US" sz="1200" kern="1200" dirty="0"/>
            <a:t>Creative and reliable brand image</a:t>
          </a:r>
        </a:p>
      </dsp:txBody>
      <dsp:txXfrm>
        <a:off x="2697012" y="2459724"/>
        <a:ext cx="1609461" cy="152911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CAEC08-D2AB-48DC-8667-6DDA284A20C6}">
      <dsp:nvSpPr>
        <dsp:cNvPr id="0" name=""/>
        <dsp:cNvSpPr/>
      </dsp:nvSpPr>
      <dsp:spPr>
        <a:xfrm>
          <a:off x="2546009" y="0"/>
          <a:ext cx="6477128" cy="6477128"/>
        </a:xfrm>
        <a:prstGeom prst="quadArrow">
          <a:avLst>
            <a:gd name="adj1" fmla="val 2000"/>
            <a:gd name="adj2" fmla="val 4000"/>
            <a:gd name="adj3" fmla="val 5000"/>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E2218AC-7771-45BD-8772-D59A7A2041EE}">
      <dsp:nvSpPr>
        <dsp:cNvPr id="0" name=""/>
        <dsp:cNvSpPr/>
      </dsp:nvSpPr>
      <dsp:spPr>
        <a:xfrm>
          <a:off x="2967022" y="421013"/>
          <a:ext cx="2590851" cy="2590851"/>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t>STRENGTHS</a:t>
          </a:r>
        </a:p>
        <a:p>
          <a:pPr marL="114300" lvl="1" indent="-114300" algn="l" defTabSz="622300">
            <a:lnSpc>
              <a:spcPct val="90000"/>
            </a:lnSpc>
            <a:spcBef>
              <a:spcPct val="0"/>
            </a:spcBef>
            <a:spcAft>
              <a:spcPct val="15000"/>
            </a:spcAft>
            <a:buChar char="•"/>
          </a:pPr>
          <a:r>
            <a:rPr lang="en-US" sz="1400" kern="1200"/>
            <a:t>accessible format, available in copious languages, subtitles and categorization through tags</a:t>
          </a:r>
        </a:p>
        <a:p>
          <a:pPr marL="114300" lvl="1" indent="-114300" algn="l" defTabSz="622300">
            <a:lnSpc>
              <a:spcPct val="90000"/>
            </a:lnSpc>
            <a:spcBef>
              <a:spcPct val="0"/>
            </a:spcBef>
            <a:spcAft>
              <a:spcPct val="15000"/>
            </a:spcAft>
            <a:buChar char="•"/>
          </a:pPr>
          <a:r>
            <a:rPr lang="en-US" sz="1400" kern="1200"/>
            <a:t>have become some sort of 'beacon of intellectual light’ </a:t>
          </a:r>
        </a:p>
        <a:p>
          <a:pPr marL="114300" lvl="1" indent="-114300" algn="l" defTabSz="622300">
            <a:lnSpc>
              <a:spcPct val="90000"/>
            </a:lnSpc>
            <a:spcBef>
              <a:spcPct val="0"/>
            </a:spcBef>
            <a:spcAft>
              <a:spcPct val="15000"/>
            </a:spcAft>
            <a:buChar char="•"/>
          </a:pPr>
          <a:r>
            <a:rPr lang="en-US" sz="1400" kern="1200"/>
            <a:t>Available for free on the user-friendly website</a:t>
          </a:r>
        </a:p>
      </dsp:txBody>
      <dsp:txXfrm>
        <a:off x="3093497" y="547488"/>
        <a:ext cx="2337901" cy="2337901"/>
      </dsp:txXfrm>
    </dsp:sp>
    <dsp:sp modelId="{5CF88072-883F-4AE5-B3E9-EE9C177FED17}">
      <dsp:nvSpPr>
        <dsp:cNvPr id="0" name=""/>
        <dsp:cNvSpPr/>
      </dsp:nvSpPr>
      <dsp:spPr>
        <a:xfrm>
          <a:off x="6011272" y="421013"/>
          <a:ext cx="2590851" cy="2590851"/>
        </a:xfrm>
        <a:prstGeom prst="roundRect">
          <a:avLst/>
        </a:prstGeom>
        <a:solidFill>
          <a:schemeClr val="accent5">
            <a:hueOff val="-2252848"/>
            <a:satOff val="-5806"/>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t>WEAKNESSES</a:t>
          </a:r>
        </a:p>
        <a:p>
          <a:pPr marL="114300" lvl="1" indent="-114300" algn="l" defTabSz="622300">
            <a:lnSpc>
              <a:spcPct val="90000"/>
            </a:lnSpc>
            <a:spcBef>
              <a:spcPct val="0"/>
            </a:spcBef>
            <a:spcAft>
              <a:spcPct val="15000"/>
            </a:spcAft>
            <a:buChar char="•"/>
          </a:pPr>
          <a:r>
            <a:rPr lang="en-US" sz="1400" kern="1200"/>
            <a:t>Often, points of argument are left unsaid or not justified, which could affect the ethos of the speaker</a:t>
          </a:r>
        </a:p>
        <a:p>
          <a:pPr marL="114300" lvl="1" indent="-114300" algn="l" defTabSz="622300">
            <a:lnSpc>
              <a:spcPct val="90000"/>
            </a:lnSpc>
            <a:spcBef>
              <a:spcPct val="0"/>
            </a:spcBef>
            <a:spcAft>
              <a:spcPct val="15000"/>
            </a:spcAft>
            <a:buChar char="•"/>
          </a:pPr>
          <a:r>
            <a:rPr lang="en-US" sz="1400" kern="1200"/>
            <a:t>For short duration talks, the information presented is not very comprehensive</a:t>
          </a:r>
        </a:p>
      </dsp:txBody>
      <dsp:txXfrm>
        <a:off x="6137747" y="547488"/>
        <a:ext cx="2337901" cy="2337901"/>
      </dsp:txXfrm>
    </dsp:sp>
    <dsp:sp modelId="{5F1AC058-063B-4331-BB13-F335C76ECDFD}">
      <dsp:nvSpPr>
        <dsp:cNvPr id="0" name=""/>
        <dsp:cNvSpPr/>
      </dsp:nvSpPr>
      <dsp:spPr>
        <a:xfrm>
          <a:off x="2967022" y="3465263"/>
          <a:ext cx="2590851" cy="2590851"/>
        </a:xfrm>
        <a:prstGeom prst="roundRect">
          <a:avLst/>
        </a:prstGeom>
        <a:solidFill>
          <a:schemeClr val="accent5">
            <a:hueOff val="-4505695"/>
            <a:satOff val="-11613"/>
            <a:lumOff val="-784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t>OPPORTUNITIES</a:t>
          </a:r>
        </a:p>
        <a:p>
          <a:pPr marL="114300" lvl="1" indent="-114300" algn="l" defTabSz="622300">
            <a:lnSpc>
              <a:spcPct val="90000"/>
            </a:lnSpc>
            <a:spcBef>
              <a:spcPct val="0"/>
            </a:spcBef>
            <a:spcAft>
              <a:spcPct val="15000"/>
            </a:spcAft>
            <a:buChar char="•"/>
          </a:pPr>
          <a:r>
            <a:rPr lang="en-US" sz="1400" kern="1200" dirty="0"/>
            <a:t>Vast variety of topics that can be covered for every upcoming TED Conference</a:t>
          </a:r>
        </a:p>
        <a:p>
          <a:pPr marL="114300" lvl="1" indent="-114300" algn="l" defTabSz="622300">
            <a:lnSpc>
              <a:spcPct val="90000"/>
            </a:lnSpc>
            <a:spcBef>
              <a:spcPct val="0"/>
            </a:spcBef>
            <a:spcAft>
              <a:spcPct val="15000"/>
            </a:spcAft>
            <a:buChar char="•"/>
          </a:pPr>
          <a:r>
            <a:rPr lang="en-US" sz="1400" kern="1200" dirty="0"/>
            <a:t>Expand to new markets and service lines</a:t>
          </a:r>
        </a:p>
        <a:p>
          <a:pPr marL="114300" lvl="1" indent="-114300" algn="l" defTabSz="622300">
            <a:lnSpc>
              <a:spcPct val="90000"/>
            </a:lnSpc>
            <a:spcBef>
              <a:spcPct val="0"/>
            </a:spcBef>
            <a:spcAft>
              <a:spcPct val="15000"/>
            </a:spcAft>
            <a:buChar char="•"/>
          </a:pPr>
          <a:r>
            <a:rPr lang="en-US" sz="1400" kern="1200" dirty="0"/>
            <a:t>Cobranding</a:t>
          </a:r>
        </a:p>
      </dsp:txBody>
      <dsp:txXfrm>
        <a:off x="3093497" y="3591738"/>
        <a:ext cx="2337901" cy="2337901"/>
      </dsp:txXfrm>
    </dsp:sp>
    <dsp:sp modelId="{DA7EABF4-298C-4BF4-BA35-97746A046777}">
      <dsp:nvSpPr>
        <dsp:cNvPr id="0" name=""/>
        <dsp:cNvSpPr/>
      </dsp:nvSpPr>
      <dsp:spPr>
        <a:xfrm>
          <a:off x="6011272" y="3465263"/>
          <a:ext cx="2590851" cy="2590851"/>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t>THREATS</a:t>
          </a:r>
        </a:p>
        <a:p>
          <a:pPr marL="114300" lvl="1" indent="-114300" algn="l" defTabSz="622300">
            <a:lnSpc>
              <a:spcPct val="90000"/>
            </a:lnSpc>
            <a:spcBef>
              <a:spcPct val="0"/>
            </a:spcBef>
            <a:spcAft>
              <a:spcPct val="15000"/>
            </a:spcAft>
            <a:buChar char="•"/>
          </a:pPr>
          <a:r>
            <a:rPr lang="en-US" sz="1400" kern="1200"/>
            <a:t>Alternative to ted conference- Creative Mornings, Idea City, 99u, Pop Tech</a:t>
          </a:r>
        </a:p>
        <a:p>
          <a:pPr marL="114300" lvl="1" indent="-114300" algn="l" defTabSz="622300">
            <a:lnSpc>
              <a:spcPct val="90000"/>
            </a:lnSpc>
            <a:spcBef>
              <a:spcPct val="0"/>
            </a:spcBef>
            <a:spcAft>
              <a:spcPct val="15000"/>
            </a:spcAft>
            <a:buChar char="•"/>
          </a:pPr>
          <a:r>
            <a:rPr lang="en-US" sz="1400" kern="1200"/>
            <a:t>Negative themes/topics may adversely affect the audience and in-turn harm the brand image </a:t>
          </a:r>
        </a:p>
      </dsp:txBody>
      <dsp:txXfrm>
        <a:off x="6137747" y="3591738"/>
        <a:ext cx="2337901" cy="233790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DE5294-4DEE-4739-B21D-22BED960E406}">
      <dsp:nvSpPr>
        <dsp:cNvPr id="0" name=""/>
        <dsp:cNvSpPr/>
      </dsp:nvSpPr>
      <dsp:spPr>
        <a:xfrm>
          <a:off x="0" y="2442"/>
          <a:ext cx="6513603" cy="123800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5AC50CB-DA3E-43D1-9D59-3A4897C7A66C}">
      <dsp:nvSpPr>
        <dsp:cNvPr id="0" name=""/>
        <dsp:cNvSpPr/>
      </dsp:nvSpPr>
      <dsp:spPr>
        <a:xfrm>
          <a:off x="374497" y="280994"/>
          <a:ext cx="680904" cy="68090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2FF8200-0513-413C-B891-542E09AFE385}">
      <dsp:nvSpPr>
        <dsp:cNvPr id="0" name=""/>
        <dsp:cNvSpPr/>
      </dsp:nvSpPr>
      <dsp:spPr>
        <a:xfrm>
          <a:off x="1429899" y="2442"/>
          <a:ext cx="5083704" cy="1238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023" tIns="131023" rIns="131023" bIns="131023" numCol="1" spcCol="1270" anchor="ctr" anchorCtr="0">
          <a:noAutofit/>
        </a:bodyPr>
        <a:lstStyle/>
        <a:p>
          <a:pPr marL="0" lvl="0" indent="0" algn="l" defTabSz="666750">
            <a:lnSpc>
              <a:spcPct val="100000"/>
            </a:lnSpc>
            <a:spcBef>
              <a:spcPct val="0"/>
            </a:spcBef>
            <a:spcAft>
              <a:spcPct val="35000"/>
            </a:spcAft>
            <a:buNone/>
          </a:pPr>
          <a:r>
            <a:rPr lang="en-US" sz="1500" kern="1200"/>
            <a:t>All recordings of TED Talks posted on its official website from 2006 till 2017</a:t>
          </a:r>
        </a:p>
      </dsp:txBody>
      <dsp:txXfrm>
        <a:off x="1429899" y="2442"/>
        <a:ext cx="5083704" cy="1238008"/>
      </dsp:txXfrm>
    </dsp:sp>
    <dsp:sp modelId="{6BC57A0E-6114-4938-A0F1-9AA318147ABF}">
      <dsp:nvSpPr>
        <dsp:cNvPr id="0" name=""/>
        <dsp:cNvSpPr/>
      </dsp:nvSpPr>
      <dsp:spPr>
        <a:xfrm>
          <a:off x="0" y="1549953"/>
          <a:ext cx="6513603" cy="123800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8D0780A-5A0F-45CF-AC15-85F7057D91EA}">
      <dsp:nvSpPr>
        <dsp:cNvPr id="0" name=""/>
        <dsp:cNvSpPr/>
      </dsp:nvSpPr>
      <dsp:spPr>
        <a:xfrm>
          <a:off x="374497" y="1828505"/>
          <a:ext cx="680904" cy="68090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396C601-5C51-43C2-B9B7-190C3085672A}">
      <dsp:nvSpPr>
        <dsp:cNvPr id="0" name=""/>
        <dsp:cNvSpPr/>
      </dsp:nvSpPr>
      <dsp:spPr>
        <a:xfrm>
          <a:off x="1429899" y="1549953"/>
          <a:ext cx="5083704" cy="1238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023" tIns="131023" rIns="131023" bIns="131023" numCol="1" spcCol="1270" anchor="ctr" anchorCtr="0">
          <a:noAutofit/>
        </a:bodyPr>
        <a:lstStyle/>
        <a:p>
          <a:pPr marL="0" lvl="0" indent="0" algn="l" defTabSz="666750">
            <a:lnSpc>
              <a:spcPct val="100000"/>
            </a:lnSpc>
            <a:spcBef>
              <a:spcPct val="0"/>
            </a:spcBef>
            <a:spcAft>
              <a:spcPct val="35000"/>
            </a:spcAft>
            <a:buNone/>
          </a:pPr>
          <a:r>
            <a:rPr lang="en-US" sz="1500" kern="1200"/>
            <a:t>Number of Records = 2550 Number of Fields = 17</a:t>
          </a:r>
        </a:p>
      </dsp:txBody>
      <dsp:txXfrm>
        <a:off x="1429899" y="1549953"/>
        <a:ext cx="5083704" cy="1238008"/>
      </dsp:txXfrm>
    </dsp:sp>
    <dsp:sp modelId="{6C5EBB18-67C9-487B-842A-DE1D958329B6}">
      <dsp:nvSpPr>
        <dsp:cNvPr id="0" name=""/>
        <dsp:cNvSpPr/>
      </dsp:nvSpPr>
      <dsp:spPr>
        <a:xfrm>
          <a:off x="0" y="3097464"/>
          <a:ext cx="6513603" cy="123800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DE3A8D9-1A6D-4699-8079-3C8A6DAEA08F}">
      <dsp:nvSpPr>
        <dsp:cNvPr id="0" name=""/>
        <dsp:cNvSpPr/>
      </dsp:nvSpPr>
      <dsp:spPr>
        <a:xfrm>
          <a:off x="374497" y="3376015"/>
          <a:ext cx="680904" cy="68090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035C36F-B53A-404E-A392-D0F5AD01D49E}">
      <dsp:nvSpPr>
        <dsp:cNvPr id="0" name=""/>
        <dsp:cNvSpPr/>
      </dsp:nvSpPr>
      <dsp:spPr>
        <a:xfrm>
          <a:off x="1429899" y="3097464"/>
          <a:ext cx="5083704" cy="1238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023" tIns="131023" rIns="131023" bIns="131023" numCol="1" spcCol="1270" anchor="ctr" anchorCtr="0">
          <a:noAutofit/>
        </a:bodyPr>
        <a:lstStyle/>
        <a:p>
          <a:pPr marL="0" lvl="0" indent="0" algn="l" defTabSz="666750">
            <a:lnSpc>
              <a:spcPct val="100000"/>
            </a:lnSpc>
            <a:spcBef>
              <a:spcPct val="0"/>
            </a:spcBef>
            <a:spcAft>
              <a:spcPct val="35000"/>
            </a:spcAft>
            <a:buNone/>
          </a:pPr>
          <a:r>
            <a:rPr lang="en-US" sz="1500" kern="1200"/>
            <a:t>Target variable = VIEWS</a:t>
          </a:r>
        </a:p>
      </dsp:txBody>
      <dsp:txXfrm>
        <a:off x="1429899" y="3097464"/>
        <a:ext cx="5083704" cy="1238008"/>
      </dsp:txXfrm>
    </dsp:sp>
    <dsp:sp modelId="{7CB854E3-F7F6-4616-A694-2C6804F4B2C4}">
      <dsp:nvSpPr>
        <dsp:cNvPr id="0" name=""/>
        <dsp:cNvSpPr/>
      </dsp:nvSpPr>
      <dsp:spPr>
        <a:xfrm>
          <a:off x="0" y="4644974"/>
          <a:ext cx="6513603" cy="123800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0FFACA7-CEEF-43B1-900D-B16C81F2E477}">
      <dsp:nvSpPr>
        <dsp:cNvPr id="0" name=""/>
        <dsp:cNvSpPr/>
      </dsp:nvSpPr>
      <dsp:spPr>
        <a:xfrm>
          <a:off x="374497" y="4923526"/>
          <a:ext cx="680904" cy="68090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E985929-7495-4524-9694-3D6F0383E9B3}">
      <dsp:nvSpPr>
        <dsp:cNvPr id="0" name=""/>
        <dsp:cNvSpPr/>
      </dsp:nvSpPr>
      <dsp:spPr>
        <a:xfrm>
          <a:off x="1429899" y="4644974"/>
          <a:ext cx="5083704" cy="1238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023" tIns="131023" rIns="131023" bIns="131023" numCol="1" spcCol="1270" anchor="ctr" anchorCtr="0">
          <a:noAutofit/>
        </a:bodyPr>
        <a:lstStyle/>
        <a:p>
          <a:pPr marL="0" lvl="0" indent="0" algn="l" defTabSz="666750">
            <a:lnSpc>
              <a:spcPct val="100000"/>
            </a:lnSpc>
            <a:spcBef>
              <a:spcPct val="0"/>
            </a:spcBef>
            <a:spcAft>
              <a:spcPct val="35000"/>
            </a:spcAft>
            <a:buNone/>
          </a:pPr>
          <a:r>
            <a:rPr lang="en-US" sz="1500" kern="1200">
              <a:latin typeface="Century Gothic" panose="020B0502020202020204"/>
              <a:ea typeface="+mn-ea"/>
              <a:cs typeface="+mn-cs"/>
            </a:rPr>
            <a:t>Reference link:  </a:t>
          </a:r>
          <a:r>
            <a:rPr lang="en-US" sz="1500" kern="1200">
              <a:latin typeface="Century Gothic" panose="020B0502020202020204"/>
              <a:ea typeface="+mn-ea"/>
              <a:cs typeface="+mn-cs"/>
              <a:hlinkClick xmlns:r="http://schemas.openxmlformats.org/officeDocument/2006/relationships" r:id="rId9"/>
            </a:rPr>
            <a:t>https://www.kaggle.com/rounakbanik/ted-talks</a:t>
          </a:r>
          <a:endParaRPr lang="en-US" sz="1500" kern="1200">
            <a:latin typeface="Century Gothic" panose="020B0502020202020204"/>
            <a:ea typeface="+mn-ea"/>
            <a:cs typeface="+mn-cs"/>
          </a:endParaRPr>
        </a:p>
        <a:p>
          <a:pPr marL="0" lvl="0" indent="0" algn="l" defTabSz="666750">
            <a:lnSpc>
              <a:spcPct val="100000"/>
            </a:lnSpc>
            <a:spcBef>
              <a:spcPct val="0"/>
            </a:spcBef>
            <a:spcAft>
              <a:spcPct val="35000"/>
            </a:spcAft>
            <a:buNone/>
          </a:pPr>
          <a:r>
            <a:rPr lang="en-US" sz="1500" kern="1200">
              <a:latin typeface="Century Gothic" panose="020B0502020202020204"/>
              <a:ea typeface="+mn-ea"/>
              <a:cs typeface="+mn-cs"/>
            </a:rPr>
            <a:t>Data Source = Kaggle</a:t>
          </a:r>
        </a:p>
      </dsp:txBody>
      <dsp:txXfrm>
        <a:off x="1429899" y="4644974"/>
        <a:ext cx="5083704" cy="123800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796C02-5964-4673-8273-DB503DC29599}">
      <dsp:nvSpPr>
        <dsp:cNvPr id="0" name=""/>
        <dsp:cNvSpPr/>
      </dsp:nvSpPr>
      <dsp:spPr>
        <a:xfrm>
          <a:off x="2590" y="372135"/>
          <a:ext cx="1402625" cy="841575"/>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1" kern="1200"/>
            <a:t>Comments:  </a:t>
          </a:r>
        </a:p>
        <a:p>
          <a:pPr marL="0" lvl="0" indent="0" algn="ctr" defTabSz="488950">
            <a:lnSpc>
              <a:spcPct val="90000"/>
            </a:lnSpc>
            <a:spcBef>
              <a:spcPct val="0"/>
            </a:spcBef>
            <a:spcAft>
              <a:spcPct val="35000"/>
            </a:spcAft>
            <a:buNone/>
          </a:pPr>
          <a:r>
            <a:rPr lang="en-US" sz="1100" kern="1200"/>
            <a:t>number of comments made on the talk</a:t>
          </a:r>
        </a:p>
      </dsp:txBody>
      <dsp:txXfrm>
        <a:off x="2590" y="372135"/>
        <a:ext cx="1402625" cy="841575"/>
      </dsp:txXfrm>
    </dsp:sp>
    <dsp:sp modelId="{ED8A5746-8DBD-480E-A5D5-537B732EE155}">
      <dsp:nvSpPr>
        <dsp:cNvPr id="0" name=""/>
        <dsp:cNvSpPr/>
      </dsp:nvSpPr>
      <dsp:spPr>
        <a:xfrm>
          <a:off x="1545478" y="372135"/>
          <a:ext cx="1402625" cy="841575"/>
        </a:xfrm>
        <a:prstGeom prst="rect">
          <a:avLst/>
        </a:prstGeom>
        <a:solidFill>
          <a:schemeClr val="accent2">
            <a:hueOff val="-90960"/>
            <a:satOff val="-5246"/>
            <a:lumOff val="539"/>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1" kern="1200" dirty="0"/>
            <a:t>Description:  	</a:t>
          </a:r>
        </a:p>
        <a:p>
          <a:pPr marL="0" lvl="0" indent="0" algn="ctr" defTabSz="488950">
            <a:lnSpc>
              <a:spcPct val="90000"/>
            </a:lnSpc>
            <a:spcBef>
              <a:spcPct val="0"/>
            </a:spcBef>
            <a:spcAft>
              <a:spcPct val="35000"/>
            </a:spcAft>
            <a:buNone/>
          </a:pPr>
          <a:r>
            <a:rPr lang="en-US" sz="1100" kern="1200" dirty="0"/>
            <a:t>A blurb of what the talk is about</a:t>
          </a:r>
        </a:p>
      </dsp:txBody>
      <dsp:txXfrm>
        <a:off x="1545478" y="372135"/>
        <a:ext cx="1402625" cy="841575"/>
      </dsp:txXfrm>
    </dsp:sp>
    <dsp:sp modelId="{A1159C1E-BB9E-4333-8765-74E68D1A9BB9}">
      <dsp:nvSpPr>
        <dsp:cNvPr id="0" name=""/>
        <dsp:cNvSpPr/>
      </dsp:nvSpPr>
      <dsp:spPr>
        <a:xfrm>
          <a:off x="3088366" y="372135"/>
          <a:ext cx="1402625" cy="841575"/>
        </a:xfrm>
        <a:prstGeom prst="rect">
          <a:avLst/>
        </a:prstGeom>
        <a:solidFill>
          <a:schemeClr val="accent2">
            <a:hueOff val="-181920"/>
            <a:satOff val="-10491"/>
            <a:lumOff val="1078"/>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1" kern="1200" dirty="0"/>
            <a:t>    Duration:  </a:t>
          </a:r>
          <a:r>
            <a:rPr lang="en-US" sz="1100" kern="1200" dirty="0"/>
            <a:t>	</a:t>
          </a:r>
        </a:p>
        <a:p>
          <a:pPr marL="0" lvl="0" indent="0" algn="ctr" defTabSz="488950">
            <a:lnSpc>
              <a:spcPct val="90000"/>
            </a:lnSpc>
            <a:spcBef>
              <a:spcPct val="0"/>
            </a:spcBef>
            <a:spcAft>
              <a:spcPct val="35000"/>
            </a:spcAft>
            <a:buNone/>
          </a:pPr>
          <a:r>
            <a:rPr lang="en-US" sz="1100" kern="1200" dirty="0"/>
            <a:t>duration of the talk in seconds</a:t>
          </a:r>
        </a:p>
      </dsp:txBody>
      <dsp:txXfrm>
        <a:off x="3088366" y="372135"/>
        <a:ext cx="1402625" cy="841575"/>
      </dsp:txXfrm>
    </dsp:sp>
    <dsp:sp modelId="{4F3CE773-3389-41BA-935C-BA545833C092}">
      <dsp:nvSpPr>
        <dsp:cNvPr id="0" name=""/>
        <dsp:cNvSpPr/>
      </dsp:nvSpPr>
      <dsp:spPr>
        <a:xfrm>
          <a:off x="4631254" y="372135"/>
          <a:ext cx="1402625" cy="841575"/>
        </a:xfrm>
        <a:prstGeom prst="rect">
          <a:avLst/>
        </a:prstGeom>
        <a:solidFill>
          <a:schemeClr val="accent2">
            <a:hueOff val="-272881"/>
            <a:satOff val="-15736"/>
            <a:lumOff val="1618"/>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1" kern="1200" dirty="0"/>
            <a:t>          Event:  </a:t>
          </a:r>
          <a:r>
            <a:rPr lang="en-US" sz="1100" kern="1200" dirty="0"/>
            <a:t>			 TED/TEDx event where the talk took place</a:t>
          </a:r>
        </a:p>
      </dsp:txBody>
      <dsp:txXfrm>
        <a:off x="4631254" y="372135"/>
        <a:ext cx="1402625" cy="841575"/>
      </dsp:txXfrm>
    </dsp:sp>
    <dsp:sp modelId="{569E6DB9-0EBD-48C4-B3BE-1C514D2BA5E4}">
      <dsp:nvSpPr>
        <dsp:cNvPr id="0" name=""/>
        <dsp:cNvSpPr/>
      </dsp:nvSpPr>
      <dsp:spPr>
        <a:xfrm>
          <a:off x="6174142" y="372135"/>
          <a:ext cx="1402625" cy="841575"/>
        </a:xfrm>
        <a:prstGeom prst="rect">
          <a:avLst/>
        </a:prstGeom>
        <a:solidFill>
          <a:schemeClr val="accent2">
            <a:hueOff val="-363841"/>
            <a:satOff val="-20982"/>
            <a:lumOff val="2157"/>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1" kern="1200"/>
            <a:t>Film date:   </a:t>
          </a:r>
        </a:p>
        <a:p>
          <a:pPr marL="0" lvl="0" indent="0" algn="ctr" defTabSz="488950">
            <a:lnSpc>
              <a:spcPct val="90000"/>
            </a:lnSpc>
            <a:spcBef>
              <a:spcPct val="0"/>
            </a:spcBef>
            <a:spcAft>
              <a:spcPct val="35000"/>
            </a:spcAft>
            <a:buNone/>
          </a:pPr>
          <a:r>
            <a:rPr lang="en-US" sz="1100" kern="1200"/>
            <a:t>Unix timestamp of the filming</a:t>
          </a:r>
        </a:p>
      </dsp:txBody>
      <dsp:txXfrm>
        <a:off x="6174142" y="372135"/>
        <a:ext cx="1402625" cy="841575"/>
      </dsp:txXfrm>
    </dsp:sp>
    <dsp:sp modelId="{D611CBBB-9236-4D08-88C6-6A2BCBFC8F02}">
      <dsp:nvSpPr>
        <dsp:cNvPr id="0" name=""/>
        <dsp:cNvSpPr/>
      </dsp:nvSpPr>
      <dsp:spPr>
        <a:xfrm>
          <a:off x="2590" y="1353972"/>
          <a:ext cx="1402625" cy="841575"/>
        </a:xfrm>
        <a:prstGeom prst="rect">
          <a:avLst/>
        </a:prstGeom>
        <a:solidFill>
          <a:schemeClr val="accent2">
            <a:hueOff val="-454801"/>
            <a:satOff val="-26228"/>
            <a:lumOff val="2696"/>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1" kern="1200"/>
            <a:t>     Languages: </a:t>
          </a:r>
        </a:p>
        <a:p>
          <a:pPr marL="0" lvl="0" indent="0" algn="ctr" defTabSz="488950">
            <a:lnSpc>
              <a:spcPct val="90000"/>
            </a:lnSpc>
            <a:spcBef>
              <a:spcPct val="0"/>
            </a:spcBef>
            <a:spcAft>
              <a:spcPct val="35000"/>
            </a:spcAft>
            <a:buNone/>
          </a:pPr>
          <a:r>
            <a:rPr lang="en-US" sz="1100" kern="1200"/>
            <a:t> The number of languages in which the talk is available</a:t>
          </a:r>
        </a:p>
      </dsp:txBody>
      <dsp:txXfrm>
        <a:off x="2590" y="1353972"/>
        <a:ext cx="1402625" cy="841575"/>
      </dsp:txXfrm>
    </dsp:sp>
    <dsp:sp modelId="{9B1C4F98-717E-497D-869F-1821744BA848}">
      <dsp:nvSpPr>
        <dsp:cNvPr id="0" name=""/>
        <dsp:cNvSpPr/>
      </dsp:nvSpPr>
      <dsp:spPr>
        <a:xfrm>
          <a:off x="1545478" y="1353972"/>
          <a:ext cx="1402625" cy="841575"/>
        </a:xfrm>
        <a:prstGeom prst="rect">
          <a:avLst/>
        </a:prstGeom>
        <a:solidFill>
          <a:schemeClr val="accent2">
            <a:hueOff val="-545761"/>
            <a:satOff val="-31473"/>
            <a:lumOff val="3235"/>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1" kern="1200"/>
            <a:t>Main Speaker: </a:t>
          </a:r>
        </a:p>
        <a:p>
          <a:pPr marL="0" lvl="0" indent="0" algn="ctr" defTabSz="488950">
            <a:lnSpc>
              <a:spcPct val="90000"/>
            </a:lnSpc>
            <a:spcBef>
              <a:spcPct val="0"/>
            </a:spcBef>
            <a:spcAft>
              <a:spcPct val="35000"/>
            </a:spcAft>
            <a:buNone/>
          </a:pPr>
          <a:r>
            <a:rPr lang="en-US" sz="1100" kern="1200"/>
            <a:t>The first named speaker of the talk</a:t>
          </a:r>
        </a:p>
      </dsp:txBody>
      <dsp:txXfrm>
        <a:off x="1545478" y="1353972"/>
        <a:ext cx="1402625" cy="841575"/>
      </dsp:txXfrm>
    </dsp:sp>
    <dsp:sp modelId="{2CC6E1BF-F8B9-431C-BE3B-DB46C18D1A6B}">
      <dsp:nvSpPr>
        <dsp:cNvPr id="0" name=""/>
        <dsp:cNvSpPr/>
      </dsp:nvSpPr>
      <dsp:spPr>
        <a:xfrm>
          <a:off x="3088366" y="1353972"/>
          <a:ext cx="1402625" cy="841575"/>
        </a:xfrm>
        <a:prstGeom prst="rect">
          <a:avLst/>
        </a:prstGeom>
        <a:solidFill>
          <a:schemeClr val="accent2">
            <a:hueOff val="-636721"/>
            <a:satOff val="-36718"/>
            <a:lumOff val="3775"/>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1" kern="1200" dirty="0"/>
            <a:t>Name: </a:t>
          </a:r>
          <a:r>
            <a:rPr lang="en-US" sz="1100" kern="1200" dirty="0"/>
            <a:t>	</a:t>
          </a:r>
        </a:p>
        <a:p>
          <a:pPr marL="0" lvl="0" indent="0" algn="ctr" defTabSz="488950">
            <a:lnSpc>
              <a:spcPct val="90000"/>
            </a:lnSpc>
            <a:spcBef>
              <a:spcPct val="0"/>
            </a:spcBef>
            <a:spcAft>
              <a:spcPct val="35000"/>
            </a:spcAft>
            <a:buNone/>
          </a:pPr>
          <a:r>
            <a:rPr lang="en-US" sz="1100" kern="1200" dirty="0"/>
            <a:t>official name of the TED Talk. Includes the title and the speaker</a:t>
          </a:r>
        </a:p>
      </dsp:txBody>
      <dsp:txXfrm>
        <a:off x="3088366" y="1353972"/>
        <a:ext cx="1402625" cy="841575"/>
      </dsp:txXfrm>
    </dsp:sp>
    <dsp:sp modelId="{463AF879-4DB2-4BDE-92A9-4C1830CFBD95}">
      <dsp:nvSpPr>
        <dsp:cNvPr id="0" name=""/>
        <dsp:cNvSpPr/>
      </dsp:nvSpPr>
      <dsp:spPr>
        <a:xfrm>
          <a:off x="4631254" y="1353972"/>
          <a:ext cx="1402625" cy="841575"/>
        </a:xfrm>
        <a:prstGeom prst="rect">
          <a:avLst/>
        </a:prstGeom>
        <a:solidFill>
          <a:schemeClr val="accent2">
            <a:hueOff val="-727682"/>
            <a:satOff val="-41964"/>
            <a:lumOff val="4314"/>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1" kern="1200"/>
            <a:t>Num_speakers :  </a:t>
          </a:r>
          <a:r>
            <a:rPr lang="en-US" sz="1100" kern="1200"/>
            <a:t>number of speakers in the talk</a:t>
          </a:r>
        </a:p>
      </dsp:txBody>
      <dsp:txXfrm>
        <a:off x="4631254" y="1353972"/>
        <a:ext cx="1402625" cy="841575"/>
      </dsp:txXfrm>
    </dsp:sp>
    <dsp:sp modelId="{435FCF27-BFFE-448C-94C5-BAF689B1E071}">
      <dsp:nvSpPr>
        <dsp:cNvPr id="0" name=""/>
        <dsp:cNvSpPr/>
      </dsp:nvSpPr>
      <dsp:spPr>
        <a:xfrm>
          <a:off x="6174142" y="1353972"/>
          <a:ext cx="1402625" cy="841575"/>
        </a:xfrm>
        <a:prstGeom prst="rect">
          <a:avLst/>
        </a:prstGeom>
        <a:solidFill>
          <a:schemeClr val="accent2">
            <a:hueOff val="-818642"/>
            <a:satOff val="-47210"/>
            <a:lumOff val="4853"/>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1" kern="1200"/>
            <a:t>Published date: </a:t>
          </a:r>
        </a:p>
        <a:p>
          <a:pPr marL="0" lvl="0" indent="0" algn="ctr" defTabSz="488950">
            <a:lnSpc>
              <a:spcPct val="90000"/>
            </a:lnSpc>
            <a:spcBef>
              <a:spcPct val="0"/>
            </a:spcBef>
            <a:spcAft>
              <a:spcPct val="35000"/>
            </a:spcAft>
            <a:buNone/>
          </a:pPr>
          <a:r>
            <a:rPr lang="en-US" sz="1100" kern="1200"/>
            <a:t>Unix timestamp for the publication of the talk on TED.com</a:t>
          </a:r>
        </a:p>
      </dsp:txBody>
      <dsp:txXfrm>
        <a:off x="6174142" y="1353972"/>
        <a:ext cx="1402625" cy="841575"/>
      </dsp:txXfrm>
    </dsp:sp>
    <dsp:sp modelId="{AA51E908-E976-4783-9BF1-24046D377DA6}">
      <dsp:nvSpPr>
        <dsp:cNvPr id="0" name=""/>
        <dsp:cNvSpPr/>
      </dsp:nvSpPr>
      <dsp:spPr>
        <a:xfrm>
          <a:off x="2590" y="2335810"/>
          <a:ext cx="1402625" cy="841575"/>
        </a:xfrm>
        <a:prstGeom prst="rect">
          <a:avLst/>
        </a:prstGeom>
        <a:solidFill>
          <a:schemeClr val="accent2">
            <a:hueOff val="-909602"/>
            <a:satOff val="-52455"/>
            <a:lumOff val="5392"/>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1" kern="1200" dirty="0"/>
            <a:t>       Ratings:   </a:t>
          </a:r>
          <a:r>
            <a:rPr lang="en-US" sz="1100" kern="1200" dirty="0"/>
            <a:t>	</a:t>
          </a:r>
        </a:p>
        <a:p>
          <a:pPr marL="0" lvl="0" indent="0" algn="ctr" defTabSz="488950">
            <a:lnSpc>
              <a:spcPct val="90000"/>
            </a:lnSpc>
            <a:spcBef>
              <a:spcPct val="0"/>
            </a:spcBef>
            <a:spcAft>
              <a:spcPct val="35000"/>
            </a:spcAft>
            <a:buNone/>
          </a:pPr>
          <a:r>
            <a:rPr lang="en-US" sz="1100" kern="1200" dirty="0"/>
            <a:t>various ratings given to the talk </a:t>
          </a:r>
        </a:p>
      </dsp:txBody>
      <dsp:txXfrm>
        <a:off x="2590" y="2335810"/>
        <a:ext cx="1402625" cy="841575"/>
      </dsp:txXfrm>
    </dsp:sp>
    <dsp:sp modelId="{0BE83A70-C99A-4FBF-A71E-4BD7E0D88EC4}">
      <dsp:nvSpPr>
        <dsp:cNvPr id="0" name=""/>
        <dsp:cNvSpPr/>
      </dsp:nvSpPr>
      <dsp:spPr>
        <a:xfrm>
          <a:off x="1545478" y="2335810"/>
          <a:ext cx="1402625" cy="841575"/>
        </a:xfrm>
        <a:prstGeom prst="rect">
          <a:avLst/>
        </a:prstGeom>
        <a:solidFill>
          <a:schemeClr val="accent2">
            <a:hueOff val="-1000562"/>
            <a:satOff val="-57701"/>
            <a:lumOff val="5932"/>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1" kern="1200"/>
            <a:t>Related talks: </a:t>
          </a:r>
        </a:p>
        <a:p>
          <a:pPr marL="0" lvl="0" indent="0" algn="ctr" defTabSz="488950">
            <a:lnSpc>
              <a:spcPct val="90000"/>
            </a:lnSpc>
            <a:spcBef>
              <a:spcPct val="0"/>
            </a:spcBef>
            <a:spcAft>
              <a:spcPct val="35000"/>
            </a:spcAft>
            <a:buNone/>
          </a:pPr>
          <a:r>
            <a:rPr lang="en-US" sz="1100" kern="1200"/>
            <a:t>list of dictionaries of recommended talks to watch next</a:t>
          </a:r>
        </a:p>
      </dsp:txBody>
      <dsp:txXfrm>
        <a:off x="1545478" y="2335810"/>
        <a:ext cx="1402625" cy="841575"/>
      </dsp:txXfrm>
    </dsp:sp>
    <dsp:sp modelId="{3F1A7829-7055-4101-9FFE-8E3DEDDE4BA8}">
      <dsp:nvSpPr>
        <dsp:cNvPr id="0" name=""/>
        <dsp:cNvSpPr/>
      </dsp:nvSpPr>
      <dsp:spPr>
        <a:xfrm>
          <a:off x="3088366" y="2335810"/>
          <a:ext cx="1402625" cy="841575"/>
        </a:xfrm>
        <a:prstGeom prst="rect">
          <a:avLst/>
        </a:prstGeom>
        <a:solidFill>
          <a:schemeClr val="accent2">
            <a:hueOff val="-1091522"/>
            <a:satOff val="-62946"/>
            <a:lumOff val="6471"/>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1" kern="1200"/>
            <a:t>Speaker Occupation:  </a:t>
          </a:r>
          <a:r>
            <a:rPr lang="en-US" sz="1100" kern="1200"/>
            <a:t>occupation of the main speaker</a:t>
          </a:r>
        </a:p>
      </dsp:txBody>
      <dsp:txXfrm>
        <a:off x="3088366" y="2335810"/>
        <a:ext cx="1402625" cy="841575"/>
      </dsp:txXfrm>
    </dsp:sp>
    <dsp:sp modelId="{5967FAC5-58CB-42BB-811C-81DF77B15A59}">
      <dsp:nvSpPr>
        <dsp:cNvPr id="0" name=""/>
        <dsp:cNvSpPr/>
      </dsp:nvSpPr>
      <dsp:spPr>
        <a:xfrm>
          <a:off x="4631254" y="2335810"/>
          <a:ext cx="1402625" cy="841575"/>
        </a:xfrm>
        <a:prstGeom prst="rect">
          <a:avLst/>
        </a:prstGeom>
        <a:solidFill>
          <a:schemeClr val="accent2">
            <a:hueOff val="-1182482"/>
            <a:satOff val="-68191"/>
            <a:lumOff val="701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1" kern="1200" dirty="0"/>
            <a:t>         Tags: </a:t>
          </a:r>
          <a:r>
            <a:rPr lang="en-US" sz="1100" kern="1200" dirty="0"/>
            <a:t>	</a:t>
          </a:r>
        </a:p>
        <a:p>
          <a:pPr marL="0" lvl="0" indent="0" algn="ctr" defTabSz="488950">
            <a:lnSpc>
              <a:spcPct val="90000"/>
            </a:lnSpc>
            <a:spcBef>
              <a:spcPct val="0"/>
            </a:spcBef>
            <a:spcAft>
              <a:spcPct val="35000"/>
            </a:spcAft>
            <a:buNone/>
          </a:pPr>
          <a:r>
            <a:rPr lang="en-US" sz="1100" kern="1200" dirty="0"/>
            <a:t>themes associated with the talk</a:t>
          </a:r>
        </a:p>
      </dsp:txBody>
      <dsp:txXfrm>
        <a:off x="4631254" y="2335810"/>
        <a:ext cx="1402625" cy="841575"/>
      </dsp:txXfrm>
    </dsp:sp>
    <dsp:sp modelId="{C96F822B-5333-4C0B-BB24-8416A24545E9}">
      <dsp:nvSpPr>
        <dsp:cNvPr id="0" name=""/>
        <dsp:cNvSpPr/>
      </dsp:nvSpPr>
      <dsp:spPr>
        <a:xfrm>
          <a:off x="6174142" y="2335810"/>
          <a:ext cx="1402625" cy="841575"/>
        </a:xfrm>
        <a:prstGeom prst="rect">
          <a:avLst/>
        </a:prstGeom>
        <a:solidFill>
          <a:schemeClr val="accent2">
            <a:hueOff val="-1273443"/>
            <a:satOff val="-73437"/>
            <a:lumOff val="7549"/>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1" kern="1200" dirty="0"/>
            <a:t>           Title:  </a:t>
          </a:r>
          <a:r>
            <a:rPr lang="en-US" sz="1100" kern="1200" dirty="0"/>
            <a:t>	</a:t>
          </a:r>
        </a:p>
        <a:p>
          <a:pPr marL="0" lvl="0" indent="0" algn="ctr" defTabSz="488950">
            <a:lnSpc>
              <a:spcPct val="90000"/>
            </a:lnSpc>
            <a:spcBef>
              <a:spcPct val="0"/>
            </a:spcBef>
            <a:spcAft>
              <a:spcPct val="35000"/>
            </a:spcAft>
            <a:buNone/>
          </a:pPr>
          <a:r>
            <a:rPr lang="en-US" sz="1100" kern="1200" dirty="0"/>
            <a:t>The title of the talk</a:t>
          </a:r>
        </a:p>
      </dsp:txBody>
      <dsp:txXfrm>
        <a:off x="6174142" y="2335810"/>
        <a:ext cx="1402625" cy="841575"/>
      </dsp:txXfrm>
    </dsp:sp>
    <dsp:sp modelId="{54F46163-223B-4935-A943-E04455D3EE82}">
      <dsp:nvSpPr>
        <dsp:cNvPr id="0" name=""/>
        <dsp:cNvSpPr/>
      </dsp:nvSpPr>
      <dsp:spPr>
        <a:xfrm>
          <a:off x="2316922" y="3317648"/>
          <a:ext cx="1402625" cy="841575"/>
        </a:xfrm>
        <a:prstGeom prst="rect">
          <a:avLst/>
        </a:prstGeom>
        <a:solidFill>
          <a:schemeClr val="accent2">
            <a:hueOff val="-1364403"/>
            <a:satOff val="-78683"/>
            <a:lumOff val="8089"/>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1" kern="1200" dirty="0"/>
            <a:t>    URL: </a:t>
          </a:r>
          <a:r>
            <a:rPr lang="en-US" sz="1100" kern="1200" dirty="0"/>
            <a:t>	</a:t>
          </a:r>
        </a:p>
        <a:p>
          <a:pPr marL="0" lvl="0" indent="0" algn="ctr" defTabSz="488950">
            <a:lnSpc>
              <a:spcPct val="90000"/>
            </a:lnSpc>
            <a:spcBef>
              <a:spcPct val="0"/>
            </a:spcBef>
            <a:spcAft>
              <a:spcPct val="35000"/>
            </a:spcAft>
            <a:buNone/>
          </a:pPr>
          <a:r>
            <a:rPr lang="en-US" sz="1100" kern="1200" dirty="0"/>
            <a:t>URL of the talk</a:t>
          </a:r>
        </a:p>
      </dsp:txBody>
      <dsp:txXfrm>
        <a:off x="2316922" y="3317648"/>
        <a:ext cx="1402625" cy="841575"/>
      </dsp:txXfrm>
    </dsp:sp>
    <dsp:sp modelId="{65BE11B8-0987-4683-A91E-6E0EF4087D8B}">
      <dsp:nvSpPr>
        <dsp:cNvPr id="0" name=""/>
        <dsp:cNvSpPr/>
      </dsp:nvSpPr>
      <dsp:spPr>
        <a:xfrm>
          <a:off x="3859810" y="3317648"/>
          <a:ext cx="1402625" cy="841575"/>
        </a:xfrm>
        <a:prstGeom prst="rect">
          <a:avLst/>
        </a:prstGeom>
        <a:solidFill>
          <a:schemeClr val="accent2">
            <a:hueOff val="-1455363"/>
            <a:satOff val="-83928"/>
            <a:lumOff val="8628"/>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  </a:t>
          </a:r>
          <a:r>
            <a:rPr lang="en-US" sz="1100" b="1" kern="1200" dirty="0"/>
            <a:t>Views: </a:t>
          </a:r>
          <a:endParaRPr lang="en-US" sz="1100" kern="1200" dirty="0"/>
        </a:p>
        <a:p>
          <a:pPr marL="0" lvl="0" indent="0" algn="ctr" defTabSz="488950">
            <a:lnSpc>
              <a:spcPct val="90000"/>
            </a:lnSpc>
            <a:spcBef>
              <a:spcPct val="0"/>
            </a:spcBef>
            <a:spcAft>
              <a:spcPct val="35000"/>
            </a:spcAft>
            <a:buNone/>
          </a:pPr>
          <a:r>
            <a:rPr lang="en-US" sz="1100" kern="1200" dirty="0"/>
            <a:t>number of views on the talk</a:t>
          </a:r>
        </a:p>
      </dsp:txBody>
      <dsp:txXfrm>
        <a:off x="3859810" y="3317648"/>
        <a:ext cx="1402625" cy="84157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334F9C-6588-4148-9B30-E4F626BE83FC}">
      <dsp:nvSpPr>
        <dsp:cNvPr id="0" name=""/>
        <dsp:cNvSpPr/>
      </dsp:nvSpPr>
      <dsp:spPr>
        <a:xfrm>
          <a:off x="-15893" y="10672"/>
          <a:ext cx="6513603" cy="168800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15354B5-0B14-4AF7-B885-563D9C23BC89}">
      <dsp:nvSpPr>
        <dsp:cNvPr id="0" name=""/>
        <dsp:cNvSpPr/>
      </dsp:nvSpPr>
      <dsp:spPr>
        <a:xfrm>
          <a:off x="494726" y="390472"/>
          <a:ext cx="930216" cy="9284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F55D8A0-09B5-45DD-BF0A-32A0B97887E9}">
      <dsp:nvSpPr>
        <dsp:cNvPr id="0" name=""/>
        <dsp:cNvSpPr/>
      </dsp:nvSpPr>
      <dsp:spPr>
        <a:xfrm>
          <a:off x="1935563" y="10672"/>
          <a:ext cx="4457577" cy="16896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8821" tIns="178821" rIns="178821" bIns="178821" numCol="1" spcCol="1270" anchor="ctr" anchorCtr="0">
          <a:noAutofit/>
        </a:bodyPr>
        <a:lstStyle/>
        <a:p>
          <a:pPr marL="0" lvl="0" indent="0" algn="just" defTabSz="889000">
            <a:lnSpc>
              <a:spcPct val="100000"/>
            </a:lnSpc>
            <a:spcBef>
              <a:spcPct val="0"/>
            </a:spcBef>
            <a:spcAft>
              <a:spcPct val="35000"/>
            </a:spcAft>
            <a:buNone/>
          </a:pPr>
          <a:r>
            <a:rPr lang="en-US" sz="2000" kern="1200" dirty="0"/>
            <a:t>The target variable is VIEWS, which gives the number of times a Ted Talk has been viewed</a:t>
          </a:r>
        </a:p>
      </dsp:txBody>
      <dsp:txXfrm>
        <a:off x="1935563" y="10672"/>
        <a:ext cx="4457577" cy="1689650"/>
      </dsp:txXfrm>
    </dsp:sp>
    <dsp:sp modelId="{F10C55F2-5212-4690-87BF-C561BAE93DF9}">
      <dsp:nvSpPr>
        <dsp:cNvPr id="0" name=""/>
        <dsp:cNvSpPr/>
      </dsp:nvSpPr>
      <dsp:spPr>
        <a:xfrm>
          <a:off x="-15893" y="2097887"/>
          <a:ext cx="6513603" cy="168800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7CEE1CC-FCFD-4BA7-8263-2D00C8BC82AC}">
      <dsp:nvSpPr>
        <dsp:cNvPr id="0" name=""/>
        <dsp:cNvSpPr/>
      </dsp:nvSpPr>
      <dsp:spPr>
        <a:xfrm>
          <a:off x="494726" y="2477687"/>
          <a:ext cx="930216" cy="9284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582FC78-F152-4EB8-BB02-EE24E070B359}">
      <dsp:nvSpPr>
        <dsp:cNvPr id="0" name=""/>
        <dsp:cNvSpPr/>
      </dsp:nvSpPr>
      <dsp:spPr>
        <a:xfrm>
          <a:off x="1935563" y="2097887"/>
          <a:ext cx="4457577" cy="16896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8821" tIns="178821" rIns="178821" bIns="178821" numCol="1" spcCol="1270" anchor="ctr" anchorCtr="0">
          <a:noAutofit/>
        </a:bodyPr>
        <a:lstStyle/>
        <a:p>
          <a:pPr marL="0" lvl="0" indent="0" algn="just" defTabSz="889000">
            <a:lnSpc>
              <a:spcPct val="100000"/>
            </a:lnSpc>
            <a:spcBef>
              <a:spcPct val="0"/>
            </a:spcBef>
            <a:spcAft>
              <a:spcPct val="35000"/>
            </a:spcAft>
            <a:buNone/>
          </a:pPr>
          <a:r>
            <a:rPr lang="en-US" sz="2000" kern="1200" dirty="0"/>
            <a:t>To understand the most influential factors for popularity of a Ted Talk and predict the number of views using those factors/variables</a:t>
          </a:r>
        </a:p>
      </dsp:txBody>
      <dsp:txXfrm>
        <a:off x="1935563" y="2097887"/>
        <a:ext cx="4457577" cy="1689650"/>
      </dsp:txXfrm>
    </dsp:sp>
    <dsp:sp modelId="{8D397B9D-60C6-486E-BA4B-F05016BD07FE}">
      <dsp:nvSpPr>
        <dsp:cNvPr id="0" name=""/>
        <dsp:cNvSpPr/>
      </dsp:nvSpPr>
      <dsp:spPr>
        <a:xfrm>
          <a:off x="-15893" y="4185103"/>
          <a:ext cx="6513603" cy="168800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AA69F44-6378-471F-AAB8-D4E695F50FEB}">
      <dsp:nvSpPr>
        <dsp:cNvPr id="0" name=""/>
        <dsp:cNvSpPr/>
      </dsp:nvSpPr>
      <dsp:spPr>
        <a:xfrm>
          <a:off x="494726" y="4564903"/>
          <a:ext cx="930216" cy="9284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94A2600-2D7F-4E2E-B741-B4B31183B098}">
      <dsp:nvSpPr>
        <dsp:cNvPr id="0" name=""/>
        <dsp:cNvSpPr/>
      </dsp:nvSpPr>
      <dsp:spPr>
        <a:xfrm>
          <a:off x="1799205" y="4185103"/>
          <a:ext cx="4730291" cy="16896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8821" tIns="178821" rIns="178821" bIns="178821" numCol="1" spcCol="1270" anchor="ctr" anchorCtr="0">
          <a:noAutofit/>
        </a:bodyPr>
        <a:lstStyle/>
        <a:p>
          <a:pPr marL="0" lvl="0" indent="0" algn="just" defTabSz="844550">
            <a:lnSpc>
              <a:spcPct val="100000"/>
            </a:lnSpc>
            <a:spcBef>
              <a:spcPct val="0"/>
            </a:spcBef>
            <a:spcAft>
              <a:spcPct val="35000"/>
            </a:spcAft>
            <a:buNone/>
          </a:pPr>
          <a:r>
            <a:rPr lang="en-US" sz="1900" kern="1200" dirty="0"/>
            <a:t>The model helps in accomplishing the goal of maximizing the views in advance. This will help Ted Conference LLC to attract more audience for their upcoming Ted Talks and make each Talk  more popular</a:t>
          </a:r>
        </a:p>
      </dsp:txBody>
      <dsp:txXfrm>
        <a:off x="1799205" y="4185103"/>
        <a:ext cx="4730291" cy="1689650"/>
      </dsp:txXfrm>
    </dsp:sp>
  </dsp:spTree>
</dsp:drawing>
</file>

<file path=ppt/diagrams/layout1.xml><?xml version="1.0" encoding="utf-8"?>
<dgm:layoutDef xmlns:dgm="http://schemas.openxmlformats.org/drawingml/2006/diagram" xmlns:a="http://schemas.openxmlformats.org/drawingml/2006/main" uniqueId="urn:microsoft.com/office/officeart/2005/8/layout/radial1">
  <dgm:title val=""/>
  <dgm:desc val=""/>
  <dgm:catLst>
    <dgm:cat type="relationship" pri="22000"/>
    <dgm:cat type="cycle" pri="10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node" refType="w" refFor="ch" refForName="centerShape" op="equ"/>
      <dgm:constr type="sp" refType="w" refFor="ch" refForName="node" fact="0.3"/>
      <dgm:constr type="sibSp" refType="w" refFor="ch" refForName="node" fact="0.3"/>
      <dgm:constr type="primFontSz" for="ch" forName="centerShape" val="65"/>
      <dgm:constr type="primFontSz" for="des" forName="node" op="equ" val="65"/>
      <dgm:constr type="primFontSz" for="des" forName="connTx" val="55"/>
      <dgm:constr type="primFontSz" for="des" forName="connTx" refType="primFontSz" refFor="ch" refForName="centerShape" op="lte" fact="0.8"/>
    </dgm:constrLst>
    <dgm:ruleLst/>
    <dgm:forEach name="Name6"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name="Name7" axis="ch">
        <dgm:forEach name="Name8" axis="self" ptType="parTrans">
          <dgm:layoutNode name="Name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connDist"/>
              <dgm:constr type="userA" for="ch" refType="connDist"/>
              <dgm:constr type="w" val="1"/>
              <dgm:constr type="h" val="5"/>
              <dgm:constr type="begPad"/>
              <dgm:constr type="endPad"/>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w" val="NaN" fact="0.8" max="NaN"/>
                <dgm:rule type="h" val="NaN" fact="1" max="NaN"/>
                <dgm:rule type="primFontSz" val="5" fact="NaN" max="NaN"/>
              </dgm:ruleLst>
            </dgm:layoutNode>
          </dgm:layoutNode>
        </dgm:forEach>
        <dgm:forEach name="Name10"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matrix2">
  <dgm:title val=""/>
  <dgm:desc val=""/>
  <dgm:catLst>
    <dgm:cat type="matrix" pri="3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l" for="ch" forName="rect1" refType="w" fact="0.065"/>
          <dgm:constr type="t" for="ch" forName="rect1" refType="h" fact="0.065"/>
          <dgm:constr type="w" for="ch" forName="rect2" refType="w" fact="0.4"/>
          <dgm:constr type="h" for="ch" forName="rect2" refType="h" fact="0.4"/>
          <dgm:constr type="r" for="ch" forName="rect2" refType="w" fact="0.935"/>
          <dgm:constr type="t" for="ch" forName="rect2" refType="h" fact="0.065"/>
          <dgm:constr type="w" for="ch" forName="rect3" refType="w" fact="0.4"/>
          <dgm:constr type="h" for="ch" forName="rect3" refType="w" fact="0.4"/>
          <dgm:constr type="l" for="ch" forName="rect3" refType="w" fact="0.065"/>
          <dgm:constr type="b" for="ch" forName="rect3" refType="h" fact="0.935"/>
          <dgm:constr type="w" for="ch" forName="rect4" refType="w" fact="0.4"/>
          <dgm:constr type="h" for="ch" forName="rect4" refType="h" fact="0.4"/>
          <dgm:constr type="r" for="ch" forName="rect4" refType="w" fact="0.935"/>
          <dgm:constr type="b" for="ch" forName="rect4" refType="h" fact="0.935"/>
        </dgm:constrLst>
      </dgm:if>
      <dgm:else name="Name2">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r" for="ch" forName="rect1" refType="w" fact="0.935"/>
          <dgm:constr type="t" for="ch" forName="rect1" refType="h" fact="0.065"/>
          <dgm:constr type="w" for="ch" forName="rect2" refType="w" fact="0.4"/>
          <dgm:constr type="h" for="ch" forName="rect2" refType="h" fact="0.4"/>
          <dgm:constr type="l" for="ch" forName="rect2" refType="w" fact="0.065"/>
          <dgm:constr type="t" for="ch" forName="rect2" refType="h" fact="0.065"/>
          <dgm:constr type="w" for="ch" forName="rect3" refType="w" fact="0.4"/>
          <dgm:constr type="h" for="ch" forName="rect3" refType="w" fact="0.4"/>
          <dgm:constr type="r" for="ch" forName="rect3" refType="w" fact="0.935"/>
          <dgm:constr type="b" for="ch" forName="rect3" refType="h" fact="0.935"/>
          <dgm:constr type="w" for="ch" forName="rect4" refType="w" fact="0.4"/>
          <dgm:constr type="h" for="ch" forName="rect4" refType="h" fact="0.4"/>
          <dgm:constr type="l" for="ch" forName="rect4" refType="w" fact="0.065"/>
          <dgm:constr type="b" for="ch" forName="rect4" refType="h" fact="0.935"/>
        </dgm:constrLst>
      </dgm:else>
    </dgm:choose>
    <dgm:ruleLst/>
    <dgm:choose name="Name3">
      <dgm:if name="Name4" axis="ch" ptType="node" func="cnt" op="gte" val="1">
        <dgm:layoutNode name="axisShape" styleLbl="bgShp">
          <dgm:alg type="sp"/>
          <dgm:shape xmlns:r="http://schemas.openxmlformats.org/officeDocument/2006/relationships" type="quadArrow" r:blip="">
            <dgm:adjLst>
              <dgm:adj idx="1" val="0.02"/>
              <dgm:adj idx="2" val="0.04"/>
              <dgm:adj idx="3" val="0.05"/>
            </dgm:adjLst>
          </dgm:shape>
          <dgm:presOf/>
          <dgm:constrLst/>
          <dgm:ruleLst/>
        </dgm:layoutNode>
        <dgm:layoutNode name="rect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839A4-A37C-441A-8B34-86CD83810B5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DB0B3B9-990C-4484-9702-105D6BC6451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F614AA0-FD07-4C51-9986-4052F75D6CC9}"/>
              </a:ext>
            </a:extLst>
          </p:cNvPr>
          <p:cNvSpPr>
            <a:spLocks noGrp="1"/>
          </p:cNvSpPr>
          <p:nvPr>
            <p:ph type="dt" sz="half" idx="10"/>
          </p:nvPr>
        </p:nvSpPr>
        <p:spPr/>
        <p:txBody>
          <a:bodyPr/>
          <a:lstStyle/>
          <a:p>
            <a:fld id="{4AAD347D-5ACD-4C99-B74B-A9C85AD731AF}" type="datetimeFigureOut">
              <a:rPr lang="en-US" smtClean="0"/>
              <a:t>7/8/2019</a:t>
            </a:fld>
            <a:endParaRPr lang="en-US" dirty="0"/>
          </a:p>
        </p:txBody>
      </p:sp>
      <p:sp>
        <p:nvSpPr>
          <p:cNvPr id="5" name="Footer Placeholder 4">
            <a:extLst>
              <a:ext uri="{FF2B5EF4-FFF2-40B4-BE49-F238E27FC236}">
                <a16:creationId xmlns:a16="http://schemas.microsoft.com/office/drawing/2014/main" id="{13C75697-0639-48BE-8D60-AB8585ED4B4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D6DEC29-4899-45C9-820D-672CE886490A}"/>
              </a:ext>
            </a:extLst>
          </p:cNvPr>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6606523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94F6F6-2E9F-42AE-BAC6-68CAC60FA70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694B249-0CC4-46B7-BC8A-F47040989E7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6FEBE3-52A7-4237-8394-8A449CD7E68D}"/>
              </a:ext>
            </a:extLst>
          </p:cNvPr>
          <p:cNvSpPr>
            <a:spLocks noGrp="1"/>
          </p:cNvSpPr>
          <p:nvPr>
            <p:ph type="dt" sz="half" idx="10"/>
          </p:nvPr>
        </p:nvSpPr>
        <p:spPr/>
        <p:txBody>
          <a:bodyPr/>
          <a:lstStyle/>
          <a:p>
            <a:fld id="{4509A250-FF31-4206-8172-F9D3106AACB1}" type="datetimeFigureOut">
              <a:rPr lang="en-US" smtClean="0"/>
              <a:t>7/8/2019</a:t>
            </a:fld>
            <a:endParaRPr lang="en-US" dirty="0"/>
          </a:p>
        </p:txBody>
      </p:sp>
      <p:sp>
        <p:nvSpPr>
          <p:cNvPr id="5" name="Footer Placeholder 4">
            <a:extLst>
              <a:ext uri="{FF2B5EF4-FFF2-40B4-BE49-F238E27FC236}">
                <a16:creationId xmlns:a16="http://schemas.microsoft.com/office/drawing/2014/main" id="{19BA4245-9F22-464E-829F-F182D7B1D8C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3B512CB-0ADD-43B2-8673-DA03980315DC}"/>
              </a:ext>
            </a:extLst>
          </p:cNvPr>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4741798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3456861-9439-48A9-9E9E-23EDB89FE0E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D8A34B7-9C5B-4AF0-9D69-ED83C87D44B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7523EA8-A1E7-4B8F-A209-6B7DC118D147}"/>
              </a:ext>
            </a:extLst>
          </p:cNvPr>
          <p:cNvSpPr>
            <a:spLocks noGrp="1"/>
          </p:cNvSpPr>
          <p:nvPr>
            <p:ph type="dt" sz="half" idx="10"/>
          </p:nvPr>
        </p:nvSpPr>
        <p:spPr/>
        <p:txBody>
          <a:bodyPr/>
          <a:lstStyle/>
          <a:p>
            <a:fld id="{4509A250-FF31-4206-8172-F9D3106AACB1}" type="datetimeFigureOut">
              <a:rPr lang="en-US" smtClean="0"/>
              <a:t>7/8/2019</a:t>
            </a:fld>
            <a:endParaRPr lang="en-US" dirty="0"/>
          </a:p>
        </p:txBody>
      </p:sp>
      <p:sp>
        <p:nvSpPr>
          <p:cNvPr id="5" name="Footer Placeholder 4">
            <a:extLst>
              <a:ext uri="{FF2B5EF4-FFF2-40B4-BE49-F238E27FC236}">
                <a16:creationId xmlns:a16="http://schemas.microsoft.com/office/drawing/2014/main" id="{F37F0F43-2D2F-4EB7-95B3-9E2751DC1FB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A3C4E46-40AA-4630-80C9-F202B475BD8F}"/>
              </a:ext>
            </a:extLst>
          </p:cNvPr>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2903694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2F9124-2DEA-43F4-A638-FCF7A79951C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7DF875C-A35F-48D4-A833-52584BB1B0A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350D2D-05A3-40F4-B087-93608F609483}"/>
              </a:ext>
            </a:extLst>
          </p:cNvPr>
          <p:cNvSpPr>
            <a:spLocks noGrp="1"/>
          </p:cNvSpPr>
          <p:nvPr>
            <p:ph type="dt" sz="half" idx="10"/>
          </p:nvPr>
        </p:nvSpPr>
        <p:spPr/>
        <p:txBody>
          <a:bodyPr/>
          <a:lstStyle/>
          <a:p>
            <a:fld id="{4509A250-FF31-4206-8172-F9D3106AACB1}" type="datetimeFigureOut">
              <a:rPr lang="en-US" smtClean="0"/>
              <a:t>7/8/2019</a:t>
            </a:fld>
            <a:endParaRPr lang="en-US" dirty="0"/>
          </a:p>
        </p:txBody>
      </p:sp>
      <p:sp>
        <p:nvSpPr>
          <p:cNvPr id="5" name="Footer Placeholder 4">
            <a:extLst>
              <a:ext uri="{FF2B5EF4-FFF2-40B4-BE49-F238E27FC236}">
                <a16:creationId xmlns:a16="http://schemas.microsoft.com/office/drawing/2014/main" id="{2E3F795F-F07F-41B0-A478-92170DAB70A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1CC0677-423A-4FB2-86D8-AFF50D74264C}"/>
              </a:ext>
            </a:extLst>
          </p:cNvPr>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8825118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9C110B-4215-4805-AA49-B19C92DCC04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1568EAF-A07F-43ED-8578-0ACD16B72DA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7FCFDAC-01FC-41B1-ADA1-5F090077E0E4}"/>
              </a:ext>
            </a:extLst>
          </p:cNvPr>
          <p:cNvSpPr>
            <a:spLocks noGrp="1"/>
          </p:cNvSpPr>
          <p:nvPr>
            <p:ph type="dt" sz="half" idx="10"/>
          </p:nvPr>
        </p:nvSpPr>
        <p:spPr/>
        <p:txBody>
          <a:bodyPr/>
          <a:lstStyle/>
          <a:p>
            <a:fld id="{9796027F-7875-4030-9381-8BD8C4F21935}" type="datetimeFigureOut">
              <a:rPr lang="en-US" smtClean="0"/>
              <a:t>7/8/2019</a:t>
            </a:fld>
            <a:endParaRPr lang="en-US" dirty="0"/>
          </a:p>
        </p:txBody>
      </p:sp>
      <p:sp>
        <p:nvSpPr>
          <p:cNvPr id="5" name="Footer Placeholder 4">
            <a:extLst>
              <a:ext uri="{FF2B5EF4-FFF2-40B4-BE49-F238E27FC236}">
                <a16:creationId xmlns:a16="http://schemas.microsoft.com/office/drawing/2014/main" id="{B21E07EA-E613-4DE6-B323-43DD709F2CD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669620F-C6EC-4AD5-A6B0-F844FF6FDC55}"/>
              </a:ext>
            </a:extLst>
          </p:cNvPr>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4297502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17C730-69F8-4575-80A4-39F50C59BBA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52DA895-2601-42CB-B754-54665C7B18F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B6D5188-AA09-4EE4-9A52-AF8A78542BC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A539933-9F26-470A-84CD-AD7E083D41B5}"/>
              </a:ext>
            </a:extLst>
          </p:cNvPr>
          <p:cNvSpPr>
            <a:spLocks noGrp="1"/>
          </p:cNvSpPr>
          <p:nvPr>
            <p:ph type="dt" sz="half" idx="10"/>
          </p:nvPr>
        </p:nvSpPr>
        <p:spPr/>
        <p:txBody>
          <a:bodyPr/>
          <a:lstStyle/>
          <a:p>
            <a:fld id="{9796027F-7875-4030-9381-8BD8C4F21935}" type="datetimeFigureOut">
              <a:rPr lang="en-US" smtClean="0"/>
              <a:t>7/8/2019</a:t>
            </a:fld>
            <a:endParaRPr lang="en-US" dirty="0"/>
          </a:p>
        </p:txBody>
      </p:sp>
      <p:sp>
        <p:nvSpPr>
          <p:cNvPr id="6" name="Footer Placeholder 5">
            <a:extLst>
              <a:ext uri="{FF2B5EF4-FFF2-40B4-BE49-F238E27FC236}">
                <a16:creationId xmlns:a16="http://schemas.microsoft.com/office/drawing/2014/main" id="{13E92F2C-0505-4917-9EA7-20888FEC7FB8}"/>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F3EE39DF-1CC4-496B-BA62-77229BAA2566}"/>
              </a:ext>
            </a:extLst>
          </p:cNvPr>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42152761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C87E0-DC7D-4BE1-935C-A469224254E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926ECB5-C413-492B-A7F0-592384D5A91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7531D38-AB9D-47EE-AFDC-17EE37C5E8C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386DD05-65E4-4722-ACA7-5E812786AC7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AC5AC8A-DC4E-4344-A1FD-43BC7D375EE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C3BF956-DB83-420F-83E1-604D54F26DA6}"/>
              </a:ext>
            </a:extLst>
          </p:cNvPr>
          <p:cNvSpPr>
            <a:spLocks noGrp="1"/>
          </p:cNvSpPr>
          <p:nvPr>
            <p:ph type="dt" sz="half" idx="10"/>
          </p:nvPr>
        </p:nvSpPr>
        <p:spPr/>
        <p:txBody>
          <a:bodyPr/>
          <a:lstStyle/>
          <a:p>
            <a:fld id="{9796027F-7875-4030-9381-8BD8C4F21935}" type="datetimeFigureOut">
              <a:rPr lang="en-US" smtClean="0"/>
              <a:t>7/8/2019</a:t>
            </a:fld>
            <a:endParaRPr lang="en-US" dirty="0"/>
          </a:p>
        </p:txBody>
      </p:sp>
      <p:sp>
        <p:nvSpPr>
          <p:cNvPr id="8" name="Footer Placeholder 7">
            <a:extLst>
              <a:ext uri="{FF2B5EF4-FFF2-40B4-BE49-F238E27FC236}">
                <a16:creationId xmlns:a16="http://schemas.microsoft.com/office/drawing/2014/main" id="{FD226AE3-DE6C-4BFA-B5D0-A1AB0ACA5F77}"/>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F084A740-B3FB-4051-9671-706343DCF280}"/>
              </a:ext>
            </a:extLst>
          </p:cNvPr>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6266259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87FDE-19A0-4691-B862-5690D6348C9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1B79EBF-2627-4396-B909-D1C34B294BBD}"/>
              </a:ext>
            </a:extLst>
          </p:cNvPr>
          <p:cNvSpPr>
            <a:spLocks noGrp="1"/>
          </p:cNvSpPr>
          <p:nvPr>
            <p:ph type="dt" sz="half" idx="10"/>
          </p:nvPr>
        </p:nvSpPr>
        <p:spPr/>
        <p:txBody>
          <a:bodyPr/>
          <a:lstStyle/>
          <a:p>
            <a:fld id="{4509A250-FF31-4206-8172-F9D3106AACB1}" type="datetimeFigureOut">
              <a:rPr lang="en-US" smtClean="0"/>
              <a:t>7/8/2019</a:t>
            </a:fld>
            <a:endParaRPr lang="en-US" dirty="0"/>
          </a:p>
        </p:txBody>
      </p:sp>
      <p:sp>
        <p:nvSpPr>
          <p:cNvPr id="4" name="Footer Placeholder 3">
            <a:extLst>
              <a:ext uri="{FF2B5EF4-FFF2-40B4-BE49-F238E27FC236}">
                <a16:creationId xmlns:a16="http://schemas.microsoft.com/office/drawing/2014/main" id="{B8726FDB-B17E-41A3-8859-6CE5D06A149C}"/>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24575738-FFC6-4CC6-BD6A-27691444BAAA}"/>
              </a:ext>
            </a:extLst>
          </p:cNvPr>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5802207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08B0F25-564F-4E87-910E-0BBB44575E23}"/>
              </a:ext>
            </a:extLst>
          </p:cNvPr>
          <p:cNvSpPr>
            <a:spLocks noGrp="1"/>
          </p:cNvSpPr>
          <p:nvPr>
            <p:ph type="dt" sz="half" idx="10"/>
          </p:nvPr>
        </p:nvSpPr>
        <p:spPr/>
        <p:txBody>
          <a:bodyPr/>
          <a:lstStyle/>
          <a:p>
            <a:fld id="{4509A250-FF31-4206-8172-F9D3106AACB1}" type="datetimeFigureOut">
              <a:rPr lang="en-US" smtClean="0"/>
              <a:t>7/8/2019</a:t>
            </a:fld>
            <a:endParaRPr lang="en-US" dirty="0"/>
          </a:p>
        </p:txBody>
      </p:sp>
      <p:sp>
        <p:nvSpPr>
          <p:cNvPr id="3" name="Footer Placeholder 2">
            <a:extLst>
              <a:ext uri="{FF2B5EF4-FFF2-40B4-BE49-F238E27FC236}">
                <a16:creationId xmlns:a16="http://schemas.microsoft.com/office/drawing/2014/main" id="{93101D00-10F0-4992-B017-EF9FC9515E30}"/>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846A5B7C-DA9A-4C43-BF05-BC42B8B4A5C5}"/>
              </a:ext>
            </a:extLst>
          </p:cNvPr>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9469265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A63398-25D7-4A25-8440-7722D2E15BF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449FBA0-7636-4B6D-8E93-1C68FA563C1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F8845AD-F5C4-4A1C-B508-4DAD67198F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A855063-1F26-426A-9B00-2C9038939672}"/>
              </a:ext>
            </a:extLst>
          </p:cNvPr>
          <p:cNvSpPr>
            <a:spLocks noGrp="1"/>
          </p:cNvSpPr>
          <p:nvPr>
            <p:ph type="dt" sz="half" idx="10"/>
          </p:nvPr>
        </p:nvSpPr>
        <p:spPr/>
        <p:txBody>
          <a:bodyPr/>
          <a:lstStyle/>
          <a:p>
            <a:fld id="{4509A250-FF31-4206-8172-F9D3106AACB1}" type="datetimeFigureOut">
              <a:rPr lang="en-US" smtClean="0"/>
              <a:t>7/8/2019</a:t>
            </a:fld>
            <a:endParaRPr lang="en-US" dirty="0"/>
          </a:p>
        </p:txBody>
      </p:sp>
      <p:sp>
        <p:nvSpPr>
          <p:cNvPr id="6" name="Footer Placeholder 5">
            <a:extLst>
              <a:ext uri="{FF2B5EF4-FFF2-40B4-BE49-F238E27FC236}">
                <a16:creationId xmlns:a16="http://schemas.microsoft.com/office/drawing/2014/main" id="{0F6038C7-6D25-4EA6-BB77-1CF6B9D66E02}"/>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F18D47E0-78BC-4BAC-AD54-281B36545AA5}"/>
              </a:ext>
            </a:extLst>
          </p:cNvPr>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252893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827449-1945-4C01-8C0A-5757B7BDBA1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CA800A7-7A14-47DD-94E2-C9CEE8D6397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AFDC9EA-5CA9-4ACB-AF9E-2D4B9189C5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A76F7DB-EABE-40D2-A53B-AEABCBA8A132}"/>
              </a:ext>
            </a:extLst>
          </p:cNvPr>
          <p:cNvSpPr>
            <a:spLocks noGrp="1"/>
          </p:cNvSpPr>
          <p:nvPr>
            <p:ph type="dt" sz="half" idx="10"/>
          </p:nvPr>
        </p:nvSpPr>
        <p:spPr/>
        <p:txBody>
          <a:bodyPr/>
          <a:lstStyle/>
          <a:p>
            <a:fld id="{4509A250-FF31-4206-8172-F9D3106AACB1}" type="datetimeFigureOut">
              <a:rPr lang="en-US" smtClean="0"/>
              <a:t>7/8/2019</a:t>
            </a:fld>
            <a:endParaRPr lang="en-US" dirty="0"/>
          </a:p>
        </p:txBody>
      </p:sp>
      <p:sp>
        <p:nvSpPr>
          <p:cNvPr id="6" name="Footer Placeholder 5">
            <a:extLst>
              <a:ext uri="{FF2B5EF4-FFF2-40B4-BE49-F238E27FC236}">
                <a16:creationId xmlns:a16="http://schemas.microsoft.com/office/drawing/2014/main" id="{16BC7E5E-CF8D-45D9-B083-F119A7F8657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602A4FF-4D82-4A2A-95AB-E3E1A6FED4E1}"/>
              </a:ext>
            </a:extLst>
          </p:cNvPr>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8498044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0375A13-8774-48B3-BDE3-917A77C2E17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50B25D8-E4D8-47C3-B8C9-026C1C34B9B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78A2F88-8681-4EAC-BFA4-0A5045B95C0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AD347D-5ACD-4C99-B74B-A9C85AD731AF}" type="datetimeFigureOut">
              <a:rPr lang="en-US" smtClean="0"/>
              <a:t>7/8/2019</a:t>
            </a:fld>
            <a:endParaRPr lang="en-US" dirty="0"/>
          </a:p>
        </p:txBody>
      </p:sp>
      <p:sp>
        <p:nvSpPr>
          <p:cNvPr id="5" name="Footer Placeholder 4">
            <a:extLst>
              <a:ext uri="{FF2B5EF4-FFF2-40B4-BE49-F238E27FC236}">
                <a16:creationId xmlns:a16="http://schemas.microsoft.com/office/drawing/2014/main" id="{E421A1F4-298E-42C6-9221-14487D0F6AC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17CF704E-745E-4AAA-8F73-7BF85CBA8CB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1637991074"/>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e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4.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015B9-180B-4894-9CD3-23FE17778FF1}"/>
              </a:ext>
            </a:extLst>
          </p:cNvPr>
          <p:cNvSpPr>
            <a:spLocks noGrp="1"/>
          </p:cNvSpPr>
          <p:nvPr>
            <p:ph type="ctrTitle"/>
          </p:nvPr>
        </p:nvSpPr>
        <p:spPr>
          <a:xfrm>
            <a:off x="6238968" y="1240046"/>
            <a:ext cx="5810792" cy="2041633"/>
          </a:xfrm>
        </p:spPr>
        <p:txBody>
          <a:bodyPr vert="horz" lIns="91440" tIns="45720" rIns="91440" bIns="45720" rtlCol="0" anchor="b">
            <a:normAutofit/>
          </a:bodyPr>
          <a:lstStyle/>
          <a:p>
            <a:pPr algn="l"/>
            <a:r>
              <a:rPr lang="en-US" dirty="0"/>
              <a:t>Business Analytics with R Project</a:t>
            </a:r>
          </a:p>
        </p:txBody>
      </p:sp>
      <p:sp>
        <p:nvSpPr>
          <p:cNvPr id="3" name="Subtitle 2">
            <a:extLst>
              <a:ext uri="{FF2B5EF4-FFF2-40B4-BE49-F238E27FC236}">
                <a16:creationId xmlns:a16="http://schemas.microsoft.com/office/drawing/2014/main" id="{2901C299-247C-4AE6-9059-9A5356C34735}"/>
              </a:ext>
            </a:extLst>
          </p:cNvPr>
          <p:cNvSpPr>
            <a:spLocks noGrp="1"/>
          </p:cNvSpPr>
          <p:nvPr>
            <p:ph type="subTitle" idx="1"/>
          </p:nvPr>
        </p:nvSpPr>
        <p:spPr>
          <a:xfrm>
            <a:off x="8199507" y="4161924"/>
            <a:ext cx="3210173" cy="2041633"/>
          </a:xfrm>
        </p:spPr>
        <p:txBody>
          <a:bodyPr vert="horz" lIns="91440" tIns="45720" rIns="91440" bIns="45720" rtlCol="0" anchor="t">
            <a:normAutofit/>
          </a:bodyPr>
          <a:lstStyle/>
          <a:p>
            <a:pPr indent="-228600" algn="l">
              <a:buFont typeface="Arial" panose="020B0604020202020204" pitchFamily="34" charset="0"/>
              <a:buChar char="•"/>
            </a:pPr>
            <a:r>
              <a:rPr lang="en-US" sz="3200" b="1" i="1" dirty="0"/>
              <a:t>Nikita Gorathe</a:t>
            </a:r>
          </a:p>
          <a:p>
            <a:pPr indent="-228600" algn="l">
              <a:buFont typeface="Arial" panose="020B0604020202020204" pitchFamily="34" charset="0"/>
              <a:buChar char="•"/>
            </a:pPr>
            <a:endParaRPr lang="en-US" sz="900" dirty="0"/>
          </a:p>
        </p:txBody>
      </p:sp>
      <p:sp>
        <p:nvSpPr>
          <p:cNvPr id="22" name="Freeform: Shape 21">
            <a:extLst>
              <a:ext uri="{FF2B5EF4-FFF2-40B4-BE49-F238E27FC236}">
                <a16:creationId xmlns:a16="http://schemas.microsoft.com/office/drawing/2014/main" id="{1DB7C82F-AB7E-4F0C-B829-FA1B9C4151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a:extLst>
              <a:ext uri="{FF2B5EF4-FFF2-40B4-BE49-F238E27FC236}">
                <a16:creationId xmlns:a16="http://schemas.microsoft.com/office/drawing/2014/main" id="{0B352693-F42B-4517-BF8B-D90A51424690}"/>
              </a:ext>
            </a:extLst>
          </p:cNvPr>
          <p:cNvPicPr>
            <a:picLocks noChangeAspect="1"/>
          </p:cNvPicPr>
          <p:nvPr/>
        </p:nvPicPr>
        <p:blipFill rotWithShape="1">
          <a:blip r:embed="rId2"/>
          <a:srcRect l="6099" r="6060"/>
          <a:stretch/>
        </p:blipFill>
        <p:spPr>
          <a:xfrm>
            <a:off x="20" y="10"/>
            <a:ext cx="6024134" cy="6857990"/>
          </a:xfrm>
          <a:custGeom>
            <a:avLst/>
            <a:gdLst>
              <a:gd name="connsiteX0" fmla="*/ 0 w 6024154"/>
              <a:gd name="connsiteY0" fmla="*/ 0 h 6858000"/>
              <a:gd name="connsiteX1" fmla="*/ 5953780 w 6024154"/>
              <a:gd name="connsiteY1" fmla="*/ 0 h 6858000"/>
              <a:gd name="connsiteX2" fmla="*/ 5989880 w 6024154"/>
              <a:gd name="connsiteY2" fmla="*/ 284091 h 6858000"/>
              <a:gd name="connsiteX3" fmla="*/ 6024154 w 6024154"/>
              <a:gd name="connsiteY3" fmla="*/ 962844 h 6858000"/>
              <a:gd name="connsiteX4" fmla="*/ 2549934 w 6024154"/>
              <a:gd name="connsiteY4" fmla="*/ 6800152 h 6858000"/>
              <a:gd name="connsiteX5" fmla="*/ 2436987 w 6024154"/>
              <a:gd name="connsiteY5" fmla="*/ 6858000 h 6858000"/>
              <a:gd name="connsiteX6" fmla="*/ 0 w 602415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p:spPr>
      </p:pic>
    </p:spTree>
    <p:extLst>
      <p:ext uri="{BB962C8B-B14F-4D97-AF65-F5344CB8AC3E}">
        <p14:creationId xmlns:p14="http://schemas.microsoft.com/office/powerpoint/2010/main" val="4157599646"/>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6C20283-73E0-40EC-8AD8-057F581F64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28">
            <a:extLst>
              <a:ext uri="{FF2B5EF4-FFF2-40B4-BE49-F238E27FC236}">
                <a16:creationId xmlns:a16="http://schemas.microsoft.com/office/drawing/2014/main" id="{3FCC729B-E528-40C3-82D3-BA4375575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960120" y="0"/>
            <a:ext cx="11218661" cy="6858000"/>
          </a:xfrm>
          <a:custGeom>
            <a:avLst/>
            <a:gdLst>
              <a:gd name="connsiteX0" fmla="*/ 0 w 11218661"/>
              <a:gd name="connsiteY0" fmla="*/ 0 h 6858000"/>
              <a:gd name="connsiteX1" fmla="*/ 8042507 w 11218661"/>
              <a:gd name="connsiteY1" fmla="*/ 0 h 6858000"/>
              <a:gd name="connsiteX2" fmla="*/ 11218661 w 11218661"/>
              <a:gd name="connsiteY2" fmla="*/ 6858000 h 6858000"/>
              <a:gd name="connsiteX3" fmla="*/ 0 w 1121866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218661" h="6858000">
                <a:moveTo>
                  <a:pt x="0" y="0"/>
                </a:moveTo>
                <a:lnTo>
                  <a:pt x="8042507" y="0"/>
                </a:lnTo>
                <a:lnTo>
                  <a:pt x="11218661" y="6858000"/>
                </a:lnTo>
                <a:lnTo>
                  <a:pt x="0" y="685800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26">
            <a:extLst>
              <a:ext uri="{FF2B5EF4-FFF2-40B4-BE49-F238E27FC236}">
                <a16:creationId xmlns:a16="http://schemas.microsoft.com/office/drawing/2014/main" id="{58F1FB8D-1842-4A04-998D-6CF047AB27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420248" y="0"/>
            <a:ext cx="10771752" cy="6858000"/>
          </a:xfrm>
          <a:custGeom>
            <a:avLst/>
            <a:gdLst>
              <a:gd name="connsiteX0" fmla="*/ 0 w 10771752"/>
              <a:gd name="connsiteY0" fmla="*/ 0 h 6858000"/>
              <a:gd name="connsiteX1" fmla="*/ 7595598 w 10771752"/>
              <a:gd name="connsiteY1" fmla="*/ 0 h 6858000"/>
              <a:gd name="connsiteX2" fmla="*/ 10771752 w 10771752"/>
              <a:gd name="connsiteY2" fmla="*/ 6858000 h 6858000"/>
              <a:gd name="connsiteX3" fmla="*/ 0 w 1077175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771752" h="6858000">
                <a:moveTo>
                  <a:pt x="0" y="0"/>
                </a:moveTo>
                <a:lnTo>
                  <a:pt x="7595598" y="0"/>
                </a:lnTo>
                <a:lnTo>
                  <a:pt x="10771752" y="6858000"/>
                </a:lnTo>
                <a:lnTo>
                  <a:pt x="0" y="685800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781754A-E2C0-4363-B040-A089287C25E0}"/>
              </a:ext>
            </a:extLst>
          </p:cNvPr>
          <p:cNvSpPr>
            <a:spLocks noGrp="1"/>
          </p:cNvSpPr>
          <p:nvPr>
            <p:ph type="title"/>
          </p:nvPr>
        </p:nvSpPr>
        <p:spPr>
          <a:xfrm>
            <a:off x="4384039" y="365125"/>
            <a:ext cx="7164493" cy="1325563"/>
          </a:xfrm>
        </p:spPr>
        <p:txBody>
          <a:bodyPr>
            <a:normAutofit/>
          </a:bodyPr>
          <a:lstStyle/>
          <a:p>
            <a:r>
              <a:rPr lang="en-US"/>
              <a:t>Dataset Fields Description</a:t>
            </a:r>
          </a:p>
        </p:txBody>
      </p:sp>
      <p:graphicFrame>
        <p:nvGraphicFramePr>
          <p:cNvPr id="5" name="Content Placeholder 2">
            <a:extLst>
              <a:ext uri="{FF2B5EF4-FFF2-40B4-BE49-F238E27FC236}">
                <a16:creationId xmlns:a16="http://schemas.microsoft.com/office/drawing/2014/main" id="{DFB7DA15-3619-47D8-B036-214694AA7011}"/>
              </a:ext>
            </a:extLst>
          </p:cNvPr>
          <p:cNvGraphicFramePr>
            <a:graphicFrameLocks noGrp="1"/>
          </p:cNvGraphicFramePr>
          <p:nvPr>
            <p:ph idx="1"/>
            <p:extLst>
              <p:ext uri="{D42A27DB-BD31-4B8C-83A1-F6EECF244321}">
                <p14:modId xmlns:p14="http://schemas.microsoft.com/office/powerpoint/2010/main" val="712842646"/>
              </p:ext>
            </p:extLst>
          </p:nvPr>
        </p:nvGraphicFramePr>
        <p:xfrm>
          <a:off x="4257040" y="1798320"/>
          <a:ext cx="7579359" cy="453135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4418894"/>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34348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33175AC-A8CD-433C-80ED-65E62AE34506}"/>
              </a:ext>
            </a:extLst>
          </p:cNvPr>
          <p:cNvSpPr>
            <a:spLocks noGrp="1"/>
          </p:cNvSpPr>
          <p:nvPr>
            <p:ph type="title"/>
          </p:nvPr>
        </p:nvSpPr>
        <p:spPr>
          <a:xfrm>
            <a:off x="526073" y="466578"/>
            <a:ext cx="11139854" cy="930447"/>
          </a:xfrm>
          <a:prstGeom prst="ellipse">
            <a:avLst/>
          </a:prstGeom>
        </p:spPr>
        <p:txBody>
          <a:bodyPr vert="horz" lIns="91440" tIns="45720" rIns="91440" bIns="45720" rtlCol="0" anchor="b">
            <a:normAutofit/>
          </a:bodyPr>
          <a:lstStyle/>
          <a:p>
            <a:pPr algn="ctr"/>
            <a:r>
              <a:rPr lang="en-US" sz="3800" kern="1200">
                <a:solidFill>
                  <a:srgbClr val="FFFFFF"/>
                </a:solidFill>
                <a:latin typeface="+mj-lt"/>
                <a:ea typeface="+mj-ea"/>
                <a:cs typeface="+mj-cs"/>
              </a:rPr>
              <a:t>Descriptive Statistics</a:t>
            </a:r>
          </a:p>
        </p:txBody>
      </p:sp>
      <p:cxnSp>
        <p:nvCxnSpPr>
          <p:cNvPr id="22" name="Straight Connector 21">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144863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17" name="Content Placeholder 3">
            <a:extLst>
              <a:ext uri="{FF2B5EF4-FFF2-40B4-BE49-F238E27FC236}">
                <a16:creationId xmlns:a16="http://schemas.microsoft.com/office/drawing/2014/main" id="{397AE2DA-7F6F-4BE3-AE0B-B7D690302E81}"/>
              </a:ext>
            </a:extLst>
          </p:cNvPr>
          <p:cNvPicPr>
            <a:picLocks noGrp="1" noChangeAspect="1"/>
          </p:cNvPicPr>
          <p:nvPr>
            <p:ph idx="1"/>
          </p:nvPr>
        </p:nvPicPr>
        <p:blipFill>
          <a:blip r:embed="rId2"/>
          <a:stretch>
            <a:fillRect/>
          </a:stretch>
        </p:blipFill>
        <p:spPr>
          <a:xfrm>
            <a:off x="320040" y="2577050"/>
            <a:ext cx="11496821" cy="3863358"/>
          </a:xfrm>
          <a:prstGeom prst="rect">
            <a:avLst/>
          </a:prstGeom>
        </p:spPr>
      </p:pic>
    </p:spTree>
    <p:extLst>
      <p:ext uri="{BB962C8B-B14F-4D97-AF65-F5344CB8AC3E}">
        <p14:creationId xmlns:p14="http://schemas.microsoft.com/office/powerpoint/2010/main" val="33083082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B6498-4C60-4E61-89A0-766C36D25FFC}"/>
              </a:ext>
            </a:extLst>
          </p:cNvPr>
          <p:cNvSpPr>
            <a:spLocks noGrp="1"/>
          </p:cNvSpPr>
          <p:nvPr>
            <p:ph type="title"/>
          </p:nvPr>
        </p:nvSpPr>
        <p:spPr>
          <a:xfrm>
            <a:off x="7985761" y="5737324"/>
            <a:ext cx="3525520" cy="950157"/>
          </a:xfrm>
        </p:spPr>
        <p:txBody>
          <a:bodyPr vert="horz" lIns="91440" tIns="45720" rIns="91440" bIns="45720" rtlCol="0" anchor="b">
            <a:normAutofit/>
          </a:bodyPr>
          <a:lstStyle/>
          <a:p>
            <a:r>
              <a:rPr lang="en-US" sz="5400" dirty="0"/>
              <a:t>Box Plots</a:t>
            </a:r>
          </a:p>
        </p:txBody>
      </p:sp>
      <p:pic>
        <p:nvPicPr>
          <p:cNvPr id="5" name="Picture 4">
            <a:extLst>
              <a:ext uri="{FF2B5EF4-FFF2-40B4-BE49-F238E27FC236}">
                <a16:creationId xmlns:a16="http://schemas.microsoft.com/office/drawing/2014/main" id="{64290AFA-A202-4B4C-BA6C-CFE576931278}"/>
              </a:ext>
            </a:extLst>
          </p:cNvPr>
          <p:cNvPicPr>
            <a:picLocks noChangeAspect="1"/>
          </p:cNvPicPr>
          <p:nvPr/>
        </p:nvPicPr>
        <p:blipFill>
          <a:blip r:embed="rId3"/>
          <a:stretch>
            <a:fillRect/>
          </a:stretch>
        </p:blipFill>
        <p:spPr>
          <a:xfrm>
            <a:off x="6238875" y="170519"/>
            <a:ext cx="5737351" cy="3012107"/>
          </a:xfrm>
          <a:prstGeom prst="rect">
            <a:avLst/>
          </a:prstGeom>
          <a:effectLst/>
        </p:spPr>
      </p:pic>
      <p:pic>
        <p:nvPicPr>
          <p:cNvPr id="6" name="Picture 5">
            <a:extLst>
              <a:ext uri="{FF2B5EF4-FFF2-40B4-BE49-F238E27FC236}">
                <a16:creationId xmlns:a16="http://schemas.microsoft.com/office/drawing/2014/main" id="{B601690F-F81C-4167-A306-9E72B5F23FDA}"/>
              </a:ext>
            </a:extLst>
          </p:cNvPr>
          <p:cNvPicPr>
            <a:picLocks noChangeAspect="1"/>
          </p:cNvPicPr>
          <p:nvPr/>
        </p:nvPicPr>
        <p:blipFill>
          <a:blip r:embed="rId4"/>
          <a:stretch>
            <a:fillRect/>
          </a:stretch>
        </p:blipFill>
        <p:spPr>
          <a:xfrm>
            <a:off x="90657" y="3217203"/>
            <a:ext cx="7315983" cy="3567934"/>
          </a:xfrm>
          <a:prstGeom prst="rect">
            <a:avLst/>
          </a:prstGeom>
          <a:effectLst/>
        </p:spPr>
      </p:pic>
      <p:sp>
        <p:nvSpPr>
          <p:cNvPr id="3" name="TextBox 2">
            <a:extLst>
              <a:ext uri="{FF2B5EF4-FFF2-40B4-BE49-F238E27FC236}">
                <a16:creationId xmlns:a16="http://schemas.microsoft.com/office/drawing/2014/main" id="{62F1F1C6-F0BF-498A-948A-316C622DCD9E}"/>
              </a:ext>
            </a:extLst>
          </p:cNvPr>
          <p:cNvSpPr txBox="1"/>
          <p:nvPr/>
        </p:nvSpPr>
        <p:spPr>
          <a:xfrm>
            <a:off x="7406640" y="3429000"/>
            <a:ext cx="4569586" cy="2739211"/>
          </a:xfrm>
          <a:prstGeom prst="rect">
            <a:avLst/>
          </a:prstGeom>
          <a:noFill/>
        </p:spPr>
        <p:txBody>
          <a:bodyPr wrap="square" rtlCol="0">
            <a:spAutoFit/>
          </a:bodyPr>
          <a:lstStyle/>
          <a:p>
            <a:pPr marL="285750" indent="-285750" algn="just">
              <a:buFont typeface="Arial" panose="020B0604020202020204" pitchFamily="34" charset="0"/>
              <a:buChar char="•"/>
            </a:pPr>
            <a:r>
              <a:rPr lang="en-US" sz="2200" dirty="0"/>
              <a:t>As number of tags increases, the average views also increases</a:t>
            </a:r>
          </a:p>
          <a:p>
            <a:pPr marL="285750" indent="-285750" algn="just">
              <a:buFont typeface="Arial" panose="020B0604020202020204" pitchFamily="34" charset="0"/>
              <a:buChar char="•"/>
            </a:pPr>
            <a:r>
              <a:rPr lang="en-US" sz="2200" dirty="0"/>
              <a:t>The outliers reduce with increase in number of tags</a:t>
            </a:r>
          </a:p>
          <a:p>
            <a:pPr marL="285750" indent="-285750" algn="just">
              <a:buFont typeface="Arial" panose="020B0604020202020204" pitchFamily="34" charset="0"/>
              <a:buChar char="•"/>
            </a:pPr>
            <a:r>
              <a:rPr lang="en-US" sz="2200" dirty="0"/>
              <a:t>The average views is more when a Ted Talk is published on a weekday as compared to a weekend</a:t>
            </a:r>
          </a:p>
          <a:p>
            <a:pPr marL="285750" indent="-285750">
              <a:buFont typeface="Arial" panose="020B0604020202020204" pitchFamily="34" charset="0"/>
              <a:buChar char="•"/>
            </a:pPr>
            <a:endParaRPr lang="en-US" dirty="0"/>
          </a:p>
        </p:txBody>
      </p:sp>
      <p:pic>
        <p:nvPicPr>
          <p:cNvPr id="4" name="Content Placeholder 3">
            <a:extLst>
              <a:ext uri="{FF2B5EF4-FFF2-40B4-BE49-F238E27FC236}">
                <a16:creationId xmlns:a16="http://schemas.microsoft.com/office/drawing/2014/main" id="{F769E723-9C4B-43DE-B675-1DE8EA1C7CF4}"/>
              </a:ext>
            </a:extLst>
          </p:cNvPr>
          <p:cNvPicPr>
            <a:picLocks noGrp="1" noChangeAspect="1"/>
          </p:cNvPicPr>
          <p:nvPr>
            <p:ph idx="1"/>
          </p:nvPr>
        </p:nvPicPr>
        <p:blipFill>
          <a:blip r:embed="rId5"/>
          <a:stretch>
            <a:fillRect/>
          </a:stretch>
        </p:blipFill>
        <p:spPr>
          <a:xfrm>
            <a:off x="90657" y="170520"/>
            <a:ext cx="6005343" cy="2972644"/>
          </a:xfrm>
          <a:prstGeom prst="rect">
            <a:avLst/>
          </a:prstGeom>
          <a:effectLst/>
        </p:spPr>
      </p:pic>
    </p:spTree>
    <p:extLst>
      <p:ext uri="{BB962C8B-B14F-4D97-AF65-F5344CB8AC3E}">
        <p14:creationId xmlns:p14="http://schemas.microsoft.com/office/powerpoint/2010/main" val="2155395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2FC9B3-3BEB-4B16-91C2-526287B7ADE8}"/>
              </a:ext>
            </a:extLst>
          </p:cNvPr>
          <p:cNvSpPr>
            <a:spLocks noGrp="1"/>
          </p:cNvSpPr>
          <p:nvPr>
            <p:ph type="title"/>
          </p:nvPr>
        </p:nvSpPr>
        <p:spPr>
          <a:xfrm>
            <a:off x="7703788" y="5184823"/>
            <a:ext cx="4319077" cy="954397"/>
          </a:xfrm>
        </p:spPr>
        <p:txBody>
          <a:bodyPr>
            <a:normAutofit/>
          </a:bodyPr>
          <a:lstStyle/>
          <a:p>
            <a:r>
              <a:rPr lang="en-US" dirty="0"/>
              <a:t>Scatter plots</a:t>
            </a:r>
          </a:p>
        </p:txBody>
      </p:sp>
      <p:sp>
        <p:nvSpPr>
          <p:cNvPr id="44" name="Content Placeholder 8">
            <a:extLst>
              <a:ext uri="{FF2B5EF4-FFF2-40B4-BE49-F238E27FC236}">
                <a16:creationId xmlns:a16="http://schemas.microsoft.com/office/drawing/2014/main" id="{B2B4D6C8-82E5-4BCF-9780-408A68888B72}"/>
              </a:ext>
            </a:extLst>
          </p:cNvPr>
          <p:cNvSpPr>
            <a:spLocks noGrp="1"/>
          </p:cNvSpPr>
          <p:nvPr>
            <p:ph idx="1"/>
          </p:nvPr>
        </p:nvSpPr>
        <p:spPr>
          <a:xfrm>
            <a:off x="221979" y="186705"/>
            <a:ext cx="5652033" cy="1775445"/>
          </a:xfrm>
        </p:spPr>
        <p:txBody>
          <a:bodyPr anchor="t">
            <a:noAutofit/>
          </a:bodyPr>
          <a:lstStyle/>
          <a:p>
            <a:pPr algn="just">
              <a:lnSpc>
                <a:spcPct val="100000"/>
              </a:lnSpc>
            </a:pPr>
            <a:r>
              <a:rPr lang="en-US" sz="2200" dirty="0"/>
              <a:t>Ted Talks published on weekends have less views with Saturday being lowest and Friday is the most popular day.</a:t>
            </a:r>
          </a:p>
          <a:p>
            <a:pPr algn="just">
              <a:lnSpc>
                <a:spcPct val="100000"/>
              </a:lnSpc>
            </a:pPr>
            <a:r>
              <a:rPr lang="en-US" sz="2200" dirty="0"/>
              <a:t>Duration have no consistent correlation with views</a:t>
            </a:r>
          </a:p>
        </p:txBody>
      </p:sp>
      <p:sp>
        <p:nvSpPr>
          <p:cNvPr id="54" name="Rectangle 56">
            <a:extLst>
              <a:ext uri="{FF2B5EF4-FFF2-40B4-BE49-F238E27FC236}">
                <a16:creationId xmlns:a16="http://schemas.microsoft.com/office/drawing/2014/main" id="{61445B8C-D724-4F73-AB77-3CCE4E822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20963"/>
            <a:ext cx="4657345" cy="6816065"/>
          </a:xfrm>
          <a:prstGeom prst="rect">
            <a:avLst/>
          </a:prstGeom>
          <a:solidFill>
            <a:schemeClr val="bg1">
              <a:lumMod val="95000"/>
              <a:lumOff val="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5" name="Content Placeholder 3">
            <a:extLst>
              <a:ext uri="{FF2B5EF4-FFF2-40B4-BE49-F238E27FC236}">
                <a16:creationId xmlns:a16="http://schemas.microsoft.com/office/drawing/2014/main" id="{2E17C880-1752-4DE5-8CAD-835D8926501E}"/>
              </a:ext>
            </a:extLst>
          </p:cNvPr>
          <p:cNvPicPr>
            <a:picLocks noChangeAspect="1"/>
          </p:cNvPicPr>
          <p:nvPr/>
        </p:nvPicPr>
        <p:blipFill>
          <a:blip r:embed="rId2"/>
          <a:stretch>
            <a:fillRect/>
          </a:stretch>
        </p:blipFill>
        <p:spPr>
          <a:xfrm>
            <a:off x="74210" y="2347595"/>
            <a:ext cx="6391547" cy="4042652"/>
          </a:xfrm>
          <a:prstGeom prst="rect">
            <a:avLst/>
          </a:prstGeom>
        </p:spPr>
      </p:pic>
      <p:cxnSp>
        <p:nvCxnSpPr>
          <p:cNvPr id="55" name="Straight Connector 58">
            <a:extLst>
              <a:ext uri="{FF2B5EF4-FFF2-40B4-BE49-F238E27FC236}">
                <a16:creationId xmlns:a16="http://schemas.microsoft.com/office/drawing/2014/main" id="{99905336-A7CD-4C75-9E77-C704674F404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073347" y="3429000"/>
            <a:ext cx="1597456" cy="0"/>
          </a:xfrm>
          <a:prstGeom prst="line">
            <a:avLst/>
          </a:prstGeom>
          <a:ln w="50800">
            <a:solidFill>
              <a:schemeClr val="bg1">
                <a:lumMod val="65000"/>
                <a:lumOff val="35000"/>
              </a:schemeClr>
            </a:solidFill>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CBEF881C-4BAA-4117-9135-68656EC95427}"/>
              </a:ext>
            </a:extLst>
          </p:cNvPr>
          <p:cNvPicPr>
            <a:picLocks noChangeAspect="1"/>
          </p:cNvPicPr>
          <p:nvPr/>
        </p:nvPicPr>
        <p:blipFill>
          <a:blip r:embed="rId3"/>
          <a:stretch>
            <a:fillRect/>
          </a:stretch>
        </p:blipFill>
        <p:spPr>
          <a:xfrm>
            <a:off x="6317989" y="42574"/>
            <a:ext cx="5874011" cy="4229288"/>
          </a:xfrm>
          <a:prstGeom prst="rect">
            <a:avLst/>
          </a:prstGeom>
        </p:spPr>
      </p:pic>
    </p:spTree>
    <p:extLst>
      <p:ext uri="{BB962C8B-B14F-4D97-AF65-F5344CB8AC3E}">
        <p14:creationId xmlns:p14="http://schemas.microsoft.com/office/powerpoint/2010/main" val="2547510016"/>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48E98FC-C859-4DC9-AA1A-F2605641900F}"/>
              </a:ext>
            </a:extLst>
          </p:cNvPr>
          <p:cNvSpPr>
            <a:spLocks noGrp="1"/>
          </p:cNvSpPr>
          <p:nvPr>
            <p:ph type="title"/>
          </p:nvPr>
        </p:nvSpPr>
        <p:spPr>
          <a:xfrm>
            <a:off x="643467" y="643467"/>
            <a:ext cx="3363974" cy="1597315"/>
          </a:xfrm>
          <a:noFill/>
          <a:ln w="19050">
            <a:solidFill>
              <a:schemeClr val="bg1"/>
            </a:solidFill>
          </a:ln>
        </p:spPr>
        <p:txBody>
          <a:bodyPr wrap="square">
            <a:normAutofit/>
          </a:bodyPr>
          <a:lstStyle/>
          <a:p>
            <a:pPr algn="ctr"/>
            <a:r>
              <a:rPr lang="en-US" sz="2800">
                <a:solidFill>
                  <a:schemeClr val="bg1"/>
                </a:solidFill>
              </a:rPr>
              <a:t>Correlation Matrix</a:t>
            </a:r>
          </a:p>
        </p:txBody>
      </p:sp>
      <p:sp>
        <p:nvSpPr>
          <p:cNvPr id="9" name="Content Placeholder 8">
            <a:extLst>
              <a:ext uri="{FF2B5EF4-FFF2-40B4-BE49-F238E27FC236}">
                <a16:creationId xmlns:a16="http://schemas.microsoft.com/office/drawing/2014/main" id="{A01060A9-F59A-4307-B032-024CECCB0FD4}"/>
              </a:ext>
            </a:extLst>
          </p:cNvPr>
          <p:cNvSpPr>
            <a:spLocks noGrp="1"/>
          </p:cNvSpPr>
          <p:nvPr>
            <p:ph idx="1"/>
          </p:nvPr>
        </p:nvSpPr>
        <p:spPr>
          <a:xfrm>
            <a:off x="266700" y="2514599"/>
            <a:ext cx="4165600" cy="3725333"/>
          </a:xfrm>
        </p:spPr>
        <p:txBody>
          <a:bodyPr>
            <a:noAutofit/>
          </a:bodyPr>
          <a:lstStyle/>
          <a:p>
            <a:pPr algn="just"/>
            <a:r>
              <a:rPr lang="en-US" sz="2200" dirty="0">
                <a:solidFill>
                  <a:schemeClr val="bg1"/>
                </a:solidFill>
              </a:rPr>
              <a:t>There is a high correlation between number of comments and views (more audience more comments)</a:t>
            </a:r>
          </a:p>
          <a:p>
            <a:pPr algn="just"/>
            <a:r>
              <a:rPr lang="en-US" sz="2200" dirty="0">
                <a:solidFill>
                  <a:schemeClr val="bg1"/>
                </a:solidFill>
              </a:rPr>
              <a:t>There is a positive correlation between number of language translation and number of views and comments</a:t>
            </a:r>
          </a:p>
          <a:p>
            <a:pPr algn="just"/>
            <a:r>
              <a:rPr lang="en-US" sz="2200" dirty="0">
                <a:solidFill>
                  <a:schemeClr val="bg1"/>
                </a:solidFill>
              </a:rPr>
              <a:t>A negative correlation between duration and number of language translations</a:t>
            </a:r>
          </a:p>
        </p:txBody>
      </p:sp>
      <p:pic>
        <p:nvPicPr>
          <p:cNvPr id="7" name="Content Placeholder 3">
            <a:extLst>
              <a:ext uri="{FF2B5EF4-FFF2-40B4-BE49-F238E27FC236}">
                <a16:creationId xmlns:a16="http://schemas.microsoft.com/office/drawing/2014/main" id="{6E8273CB-F425-40A6-B71E-DDF077D2FEF5}"/>
              </a:ext>
            </a:extLst>
          </p:cNvPr>
          <p:cNvPicPr>
            <a:picLocks noChangeAspect="1"/>
          </p:cNvPicPr>
          <p:nvPr/>
        </p:nvPicPr>
        <p:blipFill>
          <a:blip r:embed="rId2"/>
          <a:stretch>
            <a:fillRect/>
          </a:stretch>
        </p:blipFill>
        <p:spPr>
          <a:xfrm>
            <a:off x="5425807" y="643467"/>
            <a:ext cx="5994680" cy="5410199"/>
          </a:xfrm>
          <a:prstGeom prst="rect">
            <a:avLst/>
          </a:prstGeom>
        </p:spPr>
      </p:pic>
    </p:spTree>
    <p:extLst>
      <p:ext uri="{BB962C8B-B14F-4D97-AF65-F5344CB8AC3E}">
        <p14:creationId xmlns:p14="http://schemas.microsoft.com/office/powerpoint/2010/main" val="1579973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363F309-0B86-442B-BA0C-B3561D7CCC36}"/>
              </a:ext>
            </a:extLst>
          </p:cNvPr>
          <p:cNvSpPr>
            <a:spLocks noGrp="1"/>
          </p:cNvSpPr>
          <p:nvPr>
            <p:ph type="title"/>
          </p:nvPr>
        </p:nvSpPr>
        <p:spPr>
          <a:xfrm>
            <a:off x="863029" y="1012004"/>
            <a:ext cx="3416158" cy="4795408"/>
          </a:xfrm>
        </p:spPr>
        <p:txBody>
          <a:bodyPr>
            <a:normAutofit/>
          </a:bodyPr>
          <a:lstStyle/>
          <a:p>
            <a:r>
              <a:rPr lang="en-US" dirty="0">
                <a:solidFill>
                  <a:srgbClr val="FFFFFF"/>
                </a:solidFill>
              </a:rPr>
              <a:t>Goals and Objectives of the Model</a:t>
            </a:r>
          </a:p>
        </p:txBody>
      </p:sp>
      <p:graphicFrame>
        <p:nvGraphicFramePr>
          <p:cNvPr id="5" name="Content Placeholder 2">
            <a:extLst>
              <a:ext uri="{FF2B5EF4-FFF2-40B4-BE49-F238E27FC236}">
                <a16:creationId xmlns:a16="http://schemas.microsoft.com/office/drawing/2014/main" id="{18A0623C-AB20-427B-ACDA-AFAA88DF82A3}"/>
              </a:ext>
            </a:extLst>
          </p:cNvPr>
          <p:cNvGraphicFramePr>
            <a:graphicFrameLocks noGrp="1"/>
          </p:cNvGraphicFramePr>
          <p:nvPr>
            <p:ph idx="1"/>
            <p:extLst>
              <p:ext uri="{D42A27DB-BD31-4B8C-83A1-F6EECF244321}">
                <p14:modId xmlns:p14="http://schemas.microsoft.com/office/powerpoint/2010/main" val="665791565"/>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076908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48A740BC-A0AA-45E0-B899-2AE9C6FE1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13121" y="-2"/>
            <a:ext cx="6278879" cy="6858002"/>
          </a:xfrm>
          <a:custGeom>
            <a:avLst/>
            <a:gdLst>
              <a:gd name="connsiteX0" fmla="*/ 45572 w 6278879"/>
              <a:gd name="connsiteY0" fmla="*/ 0 h 6858002"/>
              <a:gd name="connsiteX1" fmla="*/ 6278879 w 6278879"/>
              <a:gd name="connsiteY1" fmla="*/ 0 h 6858002"/>
              <a:gd name="connsiteX2" fmla="*/ 6278879 w 6278879"/>
              <a:gd name="connsiteY2" fmla="*/ 6858002 h 6858002"/>
              <a:gd name="connsiteX3" fmla="*/ 3292308 w 6278879"/>
              <a:gd name="connsiteY3" fmla="*/ 6858002 h 6858002"/>
              <a:gd name="connsiteX4" fmla="*/ 3181526 w 6278879"/>
              <a:gd name="connsiteY4" fmla="*/ 6786982 h 6858002"/>
              <a:gd name="connsiteX5" fmla="*/ 0 w 6278879"/>
              <a:gd name="connsiteY5" fmla="*/ 803254 h 6858002"/>
              <a:gd name="connsiteX6" fmla="*/ 37255 w 6278879"/>
              <a:gd name="connsiteY6" fmla="*/ 65447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78879" h="6858002">
                <a:moveTo>
                  <a:pt x="45572" y="0"/>
                </a:moveTo>
                <a:lnTo>
                  <a:pt x="6278879" y="0"/>
                </a:lnTo>
                <a:lnTo>
                  <a:pt x="6278879" y="6858002"/>
                </a:lnTo>
                <a:lnTo>
                  <a:pt x="3292308" y="6858002"/>
                </a:lnTo>
                <a:lnTo>
                  <a:pt x="3181526" y="6786982"/>
                </a:lnTo>
                <a:cubicBezTo>
                  <a:pt x="1262021" y="5490191"/>
                  <a:pt x="0" y="3294103"/>
                  <a:pt x="0" y="803254"/>
                </a:cubicBezTo>
                <a:cubicBezTo>
                  <a:pt x="0" y="554169"/>
                  <a:pt x="12620" y="308032"/>
                  <a:pt x="37255" y="65447"/>
                </a:cubicBez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9A6CC72-6596-4282-9B32-018687636BBE}"/>
              </a:ext>
            </a:extLst>
          </p:cNvPr>
          <p:cNvSpPr>
            <a:spLocks noGrp="1"/>
          </p:cNvSpPr>
          <p:nvPr>
            <p:ph type="title"/>
          </p:nvPr>
        </p:nvSpPr>
        <p:spPr>
          <a:xfrm>
            <a:off x="655320" y="365125"/>
            <a:ext cx="9013052" cy="1623312"/>
          </a:xfrm>
        </p:spPr>
        <p:txBody>
          <a:bodyPr anchor="b">
            <a:normAutofit/>
          </a:bodyPr>
          <a:lstStyle/>
          <a:p>
            <a:r>
              <a:rPr lang="en-US" sz="4000"/>
              <a:t>Building the Model</a:t>
            </a:r>
          </a:p>
        </p:txBody>
      </p:sp>
      <p:cxnSp>
        <p:nvCxnSpPr>
          <p:cNvPr id="10" name="Straight Arrow Connector 9">
            <a:extLst>
              <a:ext uri="{FF2B5EF4-FFF2-40B4-BE49-F238E27FC236}">
                <a16:creationId xmlns:a16="http://schemas.microsoft.com/office/drawing/2014/main" id="{B874EF51-C858-4BB9-97C3-D177557871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63661" y="2316480"/>
            <a:ext cx="8229600" cy="0"/>
          </a:xfrm>
          <a:prstGeom prst="straightConnector1">
            <a:avLst/>
          </a:prstGeom>
          <a:ln w="19050" cap="sq">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3B8EAF12-EB04-45FD-83D6-420C6DAE4876}"/>
              </a:ext>
            </a:extLst>
          </p:cNvPr>
          <p:cNvSpPr>
            <a:spLocks noGrp="1"/>
          </p:cNvSpPr>
          <p:nvPr>
            <p:ph idx="1"/>
          </p:nvPr>
        </p:nvSpPr>
        <p:spPr>
          <a:xfrm>
            <a:off x="655320" y="2644518"/>
            <a:ext cx="9974580" cy="3743581"/>
          </a:xfrm>
        </p:spPr>
        <p:txBody>
          <a:bodyPr>
            <a:normAutofit/>
          </a:bodyPr>
          <a:lstStyle/>
          <a:p>
            <a:pPr algn="just">
              <a:lnSpc>
                <a:spcPct val="150000"/>
              </a:lnSpc>
            </a:pPr>
            <a:r>
              <a:rPr lang="en-US" sz="2400" dirty="0"/>
              <a:t>To build a regression model as the target variable VIEWS is a numerical continuous variable ranging from 50K to over 47M</a:t>
            </a:r>
          </a:p>
          <a:p>
            <a:pPr algn="just">
              <a:lnSpc>
                <a:spcPct val="150000"/>
              </a:lnSpc>
            </a:pPr>
            <a:r>
              <a:rPr lang="en-US" sz="2400" dirty="0"/>
              <a:t>The </a:t>
            </a:r>
            <a:r>
              <a:rPr lang="en-US" sz="2400" i="1" dirty="0"/>
              <a:t>published date </a:t>
            </a:r>
            <a:r>
              <a:rPr lang="en-US" sz="2400" dirty="0"/>
              <a:t>field in the dataset is transformed into day of week and then categorized to weekend and weekday</a:t>
            </a:r>
          </a:p>
          <a:p>
            <a:pPr algn="just">
              <a:lnSpc>
                <a:spcPct val="150000"/>
              </a:lnSpc>
            </a:pPr>
            <a:r>
              <a:rPr lang="en-US" sz="2400" dirty="0"/>
              <a:t>The fields used for this model are </a:t>
            </a:r>
            <a:r>
              <a:rPr lang="en-US" sz="2400" i="1" dirty="0"/>
              <a:t>views, comments, languages, duration, number of tags</a:t>
            </a:r>
            <a:r>
              <a:rPr lang="en-US" sz="2400" dirty="0"/>
              <a:t> and </a:t>
            </a:r>
            <a:r>
              <a:rPr lang="en-US" sz="2400" i="1" dirty="0"/>
              <a:t>published day</a:t>
            </a:r>
            <a:r>
              <a:rPr lang="en-US" sz="2400" dirty="0"/>
              <a:t> with the dataset having no missing values</a:t>
            </a:r>
          </a:p>
          <a:p>
            <a:endParaRPr lang="en-US" sz="2000" dirty="0"/>
          </a:p>
        </p:txBody>
      </p:sp>
    </p:spTree>
    <p:extLst>
      <p:ext uri="{BB962C8B-B14F-4D97-AF65-F5344CB8AC3E}">
        <p14:creationId xmlns:p14="http://schemas.microsoft.com/office/powerpoint/2010/main" val="1968432306"/>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42A5316D-ED2F-4F89-B4B4-8D9240B1A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4B5A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CA35F7B-4D40-4518-983C-443C10534242}"/>
              </a:ext>
            </a:extLst>
          </p:cNvPr>
          <p:cNvSpPr>
            <a:spLocks noGrp="1"/>
          </p:cNvSpPr>
          <p:nvPr>
            <p:ph type="title"/>
          </p:nvPr>
        </p:nvSpPr>
        <p:spPr>
          <a:xfrm>
            <a:off x="525517" y="1492468"/>
            <a:ext cx="2912193" cy="2738003"/>
          </a:xfrm>
          <a:prstGeom prst="ellipse">
            <a:avLst/>
          </a:prstGeom>
          <a:solidFill>
            <a:srgbClr val="262626"/>
          </a:solidFill>
          <a:ln w="174625" cmpd="thinThick">
            <a:solidFill>
              <a:srgbClr val="262626"/>
            </a:solidFill>
          </a:ln>
        </p:spPr>
        <p:txBody>
          <a:bodyPr>
            <a:normAutofit/>
          </a:bodyPr>
          <a:lstStyle/>
          <a:p>
            <a:pPr algn="ctr"/>
            <a:r>
              <a:rPr lang="en-US" sz="2600" dirty="0">
                <a:solidFill>
                  <a:srgbClr val="FFFFFF"/>
                </a:solidFill>
              </a:rPr>
              <a:t>Regression Model – Individual Variables</a:t>
            </a:r>
          </a:p>
        </p:txBody>
      </p:sp>
      <p:pic>
        <p:nvPicPr>
          <p:cNvPr id="7" name="Content Placeholder 3">
            <a:extLst>
              <a:ext uri="{FF2B5EF4-FFF2-40B4-BE49-F238E27FC236}">
                <a16:creationId xmlns:a16="http://schemas.microsoft.com/office/drawing/2014/main" id="{1F69E2E5-B1C0-44B6-8851-73E9B3FECA22}"/>
              </a:ext>
            </a:extLst>
          </p:cNvPr>
          <p:cNvPicPr>
            <a:picLocks noChangeAspect="1"/>
          </p:cNvPicPr>
          <p:nvPr/>
        </p:nvPicPr>
        <p:blipFill>
          <a:blip r:embed="rId2"/>
          <a:stretch>
            <a:fillRect/>
          </a:stretch>
        </p:blipFill>
        <p:spPr>
          <a:xfrm>
            <a:off x="2931402" y="656954"/>
            <a:ext cx="8896047" cy="4403835"/>
          </a:xfrm>
          <a:prstGeom prst="rect">
            <a:avLst/>
          </a:prstGeom>
        </p:spPr>
      </p:pic>
      <p:sp>
        <p:nvSpPr>
          <p:cNvPr id="9" name="Content Placeholder 8">
            <a:extLst>
              <a:ext uri="{FF2B5EF4-FFF2-40B4-BE49-F238E27FC236}">
                <a16:creationId xmlns:a16="http://schemas.microsoft.com/office/drawing/2014/main" id="{D3021A3D-DC46-4477-BBFE-869CB3EADC1B}"/>
              </a:ext>
            </a:extLst>
          </p:cNvPr>
          <p:cNvSpPr>
            <a:spLocks noGrp="1"/>
          </p:cNvSpPr>
          <p:nvPr>
            <p:ph idx="1"/>
          </p:nvPr>
        </p:nvSpPr>
        <p:spPr>
          <a:xfrm>
            <a:off x="3163615" y="5370728"/>
            <a:ext cx="8366234" cy="1292090"/>
          </a:xfrm>
        </p:spPr>
        <p:txBody>
          <a:bodyPr>
            <a:normAutofit/>
          </a:bodyPr>
          <a:lstStyle/>
          <a:p>
            <a:pPr algn="just"/>
            <a:r>
              <a:rPr lang="en-US" sz="2400" dirty="0"/>
              <a:t>Regression of number of views performed on each variable of interest separately to see which variable has explanatory power and how strong is it</a:t>
            </a:r>
          </a:p>
          <a:p>
            <a:pPr marL="0" indent="0">
              <a:buNone/>
            </a:pPr>
            <a:endParaRPr lang="en-US" sz="2200" dirty="0"/>
          </a:p>
        </p:txBody>
      </p:sp>
    </p:spTree>
    <p:extLst>
      <p:ext uri="{BB962C8B-B14F-4D97-AF65-F5344CB8AC3E}">
        <p14:creationId xmlns:p14="http://schemas.microsoft.com/office/powerpoint/2010/main" val="23073916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Down Arrow 7">
            <a:extLst>
              <a:ext uri="{FF2B5EF4-FFF2-40B4-BE49-F238E27FC236}">
                <a16:creationId xmlns:a16="http://schemas.microsoft.com/office/drawing/2014/main" id="{73DE2CFE-42F2-48F0-8706-5264E012B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5662795" y="-3745097"/>
            <a:ext cx="1354979" cy="10750169"/>
          </a:xfrm>
          <a:prstGeom prst="downArrow">
            <a:avLst>
              <a:gd name="adj1" fmla="val 100000"/>
              <a:gd name="adj2" fmla="val 22582"/>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C6E9D3D-4DFA-4E28-9CCF-B4B53B05224E}"/>
              </a:ext>
            </a:extLst>
          </p:cNvPr>
          <p:cNvSpPr>
            <a:spLocks noGrp="1"/>
          </p:cNvSpPr>
          <p:nvPr>
            <p:ph type="title"/>
          </p:nvPr>
        </p:nvSpPr>
        <p:spPr>
          <a:xfrm>
            <a:off x="1286932" y="1204109"/>
            <a:ext cx="10023398" cy="857894"/>
          </a:xfrm>
        </p:spPr>
        <p:txBody>
          <a:bodyPr>
            <a:normAutofit/>
          </a:bodyPr>
          <a:lstStyle/>
          <a:p>
            <a:r>
              <a:rPr lang="en-US" sz="4000">
                <a:solidFill>
                  <a:srgbClr val="FFFFFF"/>
                </a:solidFill>
              </a:rPr>
              <a:t>Regression Model – Combined Variables</a:t>
            </a:r>
          </a:p>
        </p:txBody>
      </p:sp>
      <p:sp>
        <p:nvSpPr>
          <p:cNvPr id="9" name="Content Placeholder 8">
            <a:extLst>
              <a:ext uri="{FF2B5EF4-FFF2-40B4-BE49-F238E27FC236}">
                <a16:creationId xmlns:a16="http://schemas.microsoft.com/office/drawing/2014/main" id="{C489A953-6BF9-45D0-AD0B-822B57721E9B}"/>
              </a:ext>
            </a:extLst>
          </p:cNvPr>
          <p:cNvSpPr>
            <a:spLocks noGrp="1"/>
          </p:cNvSpPr>
          <p:nvPr>
            <p:ph idx="1"/>
          </p:nvPr>
        </p:nvSpPr>
        <p:spPr>
          <a:xfrm>
            <a:off x="304800" y="6207315"/>
            <a:ext cx="11704320" cy="550837"/>
          </a:xfrm>
        </p:spPr>
        <p:txBody>
          <a:bodyPr>
            <a:normAutofit/>
          </a:bodyPr>
          <a:lstStyle/>
          <a:p>
            <a:pPr marL="0" indent="0">
              <a:buNone/>
            </a:pPr>
            <a:r>
              <a:rPr lang="en-US" sz="1800" dirty="0"/>
              <a:t>Regression of number of views performed on combination of variables to check for any improvement in model performance</a:t>
            </a:r>
          </a:p>
        </p:txBody>
      </p:sp>
      <p:pic>
        <p:nvPicPr>
          <p:cNvPr id="3" name="Picture 2">
            <a:extLst>
              <a:ext uri="{FF2B5EF4-FFF2-40B4-BE49-F238E27FC236}">
                <a16:creationId xmlns:a16="http://schemas.microsoft.com/office/drawing/2014/main" id="{A28CEB92-D90E-4B97-99E6-30F2B4F178D7}"/>
              </a:ext>
            </a:extLst>
          </p:cNvPr>
          <p:cNvPicPr>
            <a:picLocks noChangeAspect="1"/>
          </p:cNvPicPr>
          <p:nvPr/>
        </p:nvPicPr>
        <p:blipFill>
          <a:blip r:embed="rId2"/>
          <a:stretch>
            <a:fillRect/>
          </a:stretch>
        </p:blipFill>
        <p:spPr>
          <a:xfrm>
            <a:off x="1021240" y="2426282"/>
            <a:ext cx="10631069" cy="3690064"/>
          </a:xfrm>
          <a:prstGeom prst="rect">
            <a:avLst/>
          </a:prstGeom>
        </p:spPr>
      </p:pic>
    </p:spTree>
    <p:extLst>
      <p:ext uri="{BB962C8B-B14F-4D97-AF65-F5344CB8AC3E}">
        <p14:creationId xmlns:p14="http://schemas.microsoft.com/office/powerpoint/2010/main" val="19194136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48A740BC-A0AA-45E0-B899-2AE9C6FE1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13121" y="-2"/>
            <a:ext cx="6278879" cy="6858002"/>
          </a:xfrm>
          <a:custGeom>
            <a:avLst/>
            <a:gdLst>
              <a:gd name="connsiteX0" fmla="*/ 45572 w 6278879"/>
              <a:gd name="connsiteY0" fmla="*/ 0 h 6858002"/>
              <a:gd name="connsiteX1" fmla="*/ 6278879 w 6278879"/>
              <a:gd name="connsiteY1" fmla="*/ 0 h 6858002"/>
              <a:gd name="connsiteX2" fmla="*/ 6278879 w 6278879"/>
              <a:gd name="connsiteY2" fmla="*/ 6858002 h 6858002"/>
              <a:gd name="connsiteX3" fmla="*/ 3292308 w 6278879"/>
              <a:gd name="connsiteY3" fmla="*/ 6858002 h 6858002"/>
              <a:gd name="connsiteX4" fmla="*/ 3181526 w 6278879"/>
              <a:gd name="connsiteY4" fmla="*/ 6786982 h 6858002"/>
              <a:gd name="connsiteX5" fmla="*/ 0 w 6278879"/>
              <a:gd name="connsiteY5" fmla="*/ 803254 h 6858002"/>
              <a:gd name="connsiteX6" fmla="*/ 37255 w 6278879"/>
              <a:gd name="connsiteY6" fmla="*/ 65447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78879" h="6858002">
                <a:moveTo>
                  <a:pt x="45572" y="0"/>
                </a:moveTo>
                <a:lnTo>
                  <a:pt x="6278879" y="0"/>
                </a:lnTo>
                <a:lnTo>
                  <a:pt x="6278879" y="6858002"/>
                </a:lnTo>
                <a:lnTo>
                  <a:pt x="3292308" y="6858002"/>
                </a:lnTo>
                <a:lnTo>
                  <a:pt x="3181526" y="6786982"/>
                </a:lnTo>
                <a:cubicBezTo>
                  <a:pt x="1262021" y="5490191"/>
                  <a:pt x="0" y="3294103"/>
                  <a:pt x="0" y="803254"/>
                </a:cubicBezTo>
                <a:cubicBezTo>
                  <a:pt x="0" y="554169"/>
                  <a:pt x="12620" y="308032"/>
                  <a:pt x="37255" y="65447"/>
                </a:cubicBez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D412A72-043B-4D2A-8A29-3B6D0359DFCB}"/>
              </a:ext>
            </a:extLst>
          </p:cNvPr>
          <p:cNvSpPr>
            <a:spLocks noGrp="1"/>
          </p:cNvSpPr>
          <p:nvPr>
            <p:ph type="title"/>
          </p:nvPr>
        </p:nvSpPr>
        <p:spPr>
          <a:xfrm>
            <a:off x="655320" y="365125"/>
            <a:ext cx="9013052" cy="1623312"/>
          </a:xfrm>
        </p:spPr>
        <p:txBody>
          <a:bodyPr anchor="b">
            <a:normAutofit/>
          </a:bodyPr>
          <a:lstStyle/>
          <a:p>
            <a:r>
              <a:rPr lang="en-US" sz="4000"/>
              <a:t>Model Performance</a:t>
            </a:r>
          </a:p>
        </p:txBody>
      </p:sp>
      <p:cxnSp>
        <p:nvCxnSpPr>
          <p:cNvPr id="20" name="Straight Arrow Connector 9">
            <a:extLst>
              <a:ext uri="{FF2B5EF4-FFF2-40B4-BE49-F238E27FC236}">
                <a16:creationId xmlns:a16="http://schemas.microsoft.com/office/drawing/2014/main" id="{B874EF51-C858-4BB9-97C3-D177557871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63661" y="2316480"/>
            <a:ext cx="8229600" cy="0"/>
          </a:xfrm>
          <a:prstGeom prst="straightConnector1">
            <a:avLst/>
          </a:prstGeom>
          <a:ln w="19050" cap="sq">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21" name="Content Placeholder 2">
            <a:extLst>
              <a:ext uri="{FF2B5EF4-FFF2-40B4-BE49-F238E27FC236}">
                <a16:creationId xmlns:a16="http://schemas.microsoft.com/office/drawing/2014/main" id="{DE662004-1ACE-4505-B14C-2F12B0495409}"/>
              </a:ext>
            </a:extLst>
          </p:cNvPr>
          <p:cNvSpPr>
            <a:spLocks noGrp="1"/>
          </p:cNvSpPr>
          <p:nvPr>
            <p:ph idx="1"/>
          </p:nvPr>
        </p:nvSpPr>
        <p:spPr>
          <a:xfrm>
            <a:off x="436880" y="2353565"/>
            <a:ext cx="9231492" cy="4321554"/>
          </a:xfrm>
        </p:spPr>
        <p:txBody>
          <a:bodyPr>
            <a:normAutofit fontScale="92500" lnSpcReduction="10000"/>
          </a:bodyPr>
          <a:lstStyle/>
          <a:p>
            <a:pPr algn="just">
              <a:lnSpc>
                <a:spcPct val="110000"/>
              </a:lnSpc>
            </a:pPr>
            <a:r>
              <a:rPr lang="en-US" sz="2000" dirty="0"/>
              <a:t>Model 5 which contains all the chosen variables has the best explanatory power in terms of R squared, adjusted R squared, p value and F-statistic</a:t>
            </a:r>
          </a:p>
          <a:p>
            <a:pPr algn="just">
              <a:lnSpc>
                <a:spcPct val="110000"/>
              </a:lnSpc>
            </a:pPr>
            <a:r>
              <a:rPr lang="en-US" sz="2000" dirty="0"/>
              <a:t>Although this model (R-squared of 0.336) have only marginal improvements over model 1 with only comments and languages translated</a:t>
            </a:r>
          </a:p>
          <a:p>
            <a:pPr algn="just">
              <a:lnSpc>
                <a:spcPct val="110000"/>
              </a:lnSpc>
            </a:pPr>
            <a:r>
              <a:rPr lang="en-US" sz="2000" dirty="0"/>
              <a:t>The chosen model suggests that every additional comment is associated with 4,044 more views (p-value &lt; 0.01) and every additional language translated is associated with 60,650 more views (p-value &lt; 0.01); these together explain 0.330 of the variance</a:t>
            </a:r>
          </a:p>
          <a:p>
            <a:pPr algn="just">
              <a:lnSpc>
                <a:spcPct val="110000"/>
              </a:lnSpc>
            </a:pPr>
            <a:r>
              <a:rPr lang="en-US" sz="2000" dirty="0"/>
              <a:t>Y(views) = -733892 + 4044*comments + 60650*languages</a:t>
            </a:r>
          </a:p>
          <a:p>
            <a:pPr algn="just">
              <a:lnSpc>
                <a:spcPct val="110000"/>
              </a:lnSpc>
            </a:pPr>
            <a:r>
              <a:rPr lang="en-US" sz="2000" dirty="0"/>
              <a:t>The only limitation of the chosen model having two variables is that it gives slightly less accurate predictions as compared to having all the variables; there is a trade-off between prediction accuracy and cost of the model and the chosen model balances this as it considers only two variables but at the cost of reduced accuracy</a:t>
            </a:r>
          </a:p>
          <a:p>
            <a:endParaRPr lang="en-US" sz="2000" dirty="0"/>
          </a:p>
        </p:txBody>
      </p:sp>
    </p:spTree>
    <p:extLst>
      <p:ext uri="{BB962C8B-B14F-4D97-AF65-F5344CB8AC3E}">
        <p14:creationId xmlns:p14="http://schemas.microsoft.com/office/powerpoint/2010/main" val="2255605359"/>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0057A9-AF2D-45E9-A7B4-3953FEEBF8DB}"/>
              </a:ext>
            </a:extLst>
          </p:cNvPr>
          <p:cNvSpPr>
            <a:spLocks noGrp="1"/>
          </p:cNvSpPr>
          <p:nvPr>
            <p:ph type="title"/>
          </p:nvPr>
        </p:nvSpPr>
        <p:spPr>
          <a:xfrm>
            <a:off x="762001" y="478205"/>
            <a:ext cx="5314536" cy="1325563"/>
          </a:xfrm>
        </p:spPr>
        <p:txBody>
          <a:bodyPr>
            <a:normAutofit/>
          </a:bodyPr>
          <a:lstStyle/>
          <a:p>
            <a:r>
              <a:rPr lang="en-US" dirty="0"/>
              <a:t>Goals and Objectives </a:t>
            </a:r>
          </a:p>
        </p:txBody>
      </p:sp>
      <p:sp>
        <p:nvSpPr>
          <p:cNvPr id="3" name="Content Placeholder 2">
            <a:extLst>
              <a:ext uri="{FF2B5EF4-FFF2-40B4-BE49-F238E27FC236}">
                <a16:creationId xmlns:a16="http://schemas.microsoft.com/office/drawing/2014/main" id="{5B4BBA66-0E44-46A7-A195-8D42E99A7F74}"/>
              </a:ext>
            </a:extLst>
          </p:cNvPr>
          <p:cNvSpPr>
            <a:spLocks noGrp="1"/>
          </p:cNvSpPr>
          <p:nvPr>
            <p:ph idx="1"/>
          </p:nvPr>
        </p:nvSpPr>
        <p:spPr>
          <a:xfrm>
            <a:off x="690880" y="1803766"/>
            <a:ext cx="5506720" cy="4749433"/>
          </a:xfrm>
        </p:spPr>
        <p:txBody>
          <a:bodyPr anchor="t">
            <a:normAutofit lnSpcReduction="10000"/>
          </a:bodyPr>
          <a:lstStyle/>
          <a:p>
            <a:pPr marL="0" indent="0" algn="just">
              <a:lnSpc>
                <a:spcPct val="100000"/>
              </a:lnSpc>
              <a:buNone/>
            </a:pPr>
            <a:r>
              <a:rPr lang="en-US" sz="2400" dirty="0"/>
              <a:t>Analyze various Ted Talks and build a predictive model which can be used by TED to</a:t>
            </a:r>
          </a:p>
          <a:p>
            <a:pPr algn="just">
              <a:lnSpc>
                <a:spcPct val="100000"/>
              </a:lnSpc>
            </a:pPr>
            <a:r>
              <a:rPr lang="en-US" sz="2400" dirty="0"/>
              <a:t>Achieve maximum views and increase its user base</a:t>
            </a:r>
          </a:p>
          <a:p>
            <a:pPr algn="just">
              <a:lnSpc>
                <a:spcPct val="100000"/>
              </a:lnSpc>
            </a:pPr>
            <a:r>
              <a:rPr lang="en-US" sz="2400" dirty="0"/>
              <a:t>Increase the popularity of Talks in advance</a:t>
            </a:r>
          </a:p>
          <a:p>
            <a:pPr algn="just">
              <a:lnSpc>
                <a:spcPct val="100000"/>
              </a:lnSpc>
            </a:pPr>
            <a:r>
              <a:rPr lang="en-US" sz="2400" dirty="0"/>
              <a:t>Spur a viral spread to attract more viewers</a:t>
            </a:r>
          </a:p>
          <a:p>
            <a:pPr algn="just">
              <a:lnSpc>
                <a:spcPct val="100000"/>
              </a:lnSpc>
            </a:pPr>
            <a:r>
              <a:rPr lang="en-US" sz="2400" dirty="0"/>
              <a:t>Entice more sponsorships and corporate collaborations</a:t>
            </a:r>
          </a:p>
          <a:p>
            <a:pPr marL="0" indent="0" algn="just">
              <a:lnSpc>
                <a:spcPct val="100000"/>
              </a:lnSpc>
              <a:buNone/>
            </a:pPr>
            <a:r>
              <a:rPr lang="en-US" sz="2400" dirty="0"/>
              <a:t>And thereby increase its revenue</a:t>
            </a:r>
            <a:endParaRPr lang="en-US" dirty="0"/>
          </a:p>
        </p:txBody>
      </p:sp>
      <p:sp>
        <p:nvSpPr>
          <p:cNvPr id="21" name="Freeform: Shape 20">
            <a:extLst>
              <a:ext uri="{FF2B5EF4-FFF2-40B4-BE49-F238E27FC236}">
                <a16:creationId xmlns:a16="http://schemas.microsoft.com/office/drawing/2014/main" id="{CF62D2A7-8207-488C-9F46-316BA81A16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82780" y="-2008"/>
            <a:ext cx="5609220" cy="5840278"/>
          </a:xfrm>
          <a:custGeom>
            <a:avLst/>
            <a:gdLst>
              <a:gd name="connsiteX0" fmla="*/ 0 w 5609220"/>
              <a:gd name="connsiteY0" fmla="*/ 0 h 5840278"/>
              <a:gd name="connsiteX1" fmla="*/ 4637091 w 5609220"/>
              <a:gd name="connsiteY1" fmla="*/ 0 h 5840278"/>
              <a:gd name="connsiteX2" fmla="*/ 4822569 w 5609220"/>
              <a:gd name="connsiteY2" fmla="*/ 204077 h 5840278"/>
              <a:gd name="connsiteX3" fmla="*/ 5609220 w 5609220"/>
              <a:gd name="connsiteY3" fmla="*/ 2395363 h 5840278"/>
              <a:gd name="connsiteX4" fmla="*/ 2164305 w 5609220"/>
              <a:gd name="connsiteY4" fmla="*/ 5840278 h 5840278"/>
              <a:gd name="connsiteX5" fmla="*/ 238220 w 5609220"/>
              <a:gd name="connsiteY5" fmla="*/ 5251941 h 5840278"/>
              <a:gd name="connsiteX6" fmla="*/ 0 w 5609220"/>
              <a:gd name="connsiteY6" fmla="*/ 5073803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09220" h="5840278">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1" name="Picture 10">
            <a:extLst>
              <a:ext uri="{FF2B5EF4-FFF2-40B4-BE49-F238E27FC236}">
                <a16:creationId xmlns:a16="http://schemas.microsoft.com/office/drawing/2014/main" id="{9793C808-6ABE-428F-8571-90CDB5B3C8E3}"/>
              </a:ext>
            </a:extLst>
          </p:cNvPr>
          <p:cNvPicPr>
            <a:picLocks noChangeAspect="1"/>
          </p:cNvPicPr>
          <p:nvPr/>
        </p:nvPicPr>
        <p:blipFill rotWithShape="1">
          <a:blip r:embed="rId2"/>
          <a:srcRect r="8398"/>
          <a:stretch/>
        </p:blipFill>
        <p:spPr>
          <a:xfrm>
            <a:off x="6750141" y="-2"/>
            <a:ext cx="5441859" cy="5654940"/>
          </a:xfrm>
          <a:custGeom>
            <a:avLst/>
            <a:gdLst>
              <a:gd name="connsiteX0" fmla="*/ 1041368 w 5441859"/>
              <a:gd name="connsiteY0" fmla="*/ 0 h 5654940"/>
              <a:gd name="connsiteX1" fmla="*/ 5441859 w 5441859"/>
              <a:gd name="connsiteY1" fmla="*/ 0 h 5654940"/>
              <a:gd name="connsiteX2" fmla="*/ 5441859 w 5441859"/>
              <a:gd name="connsiteY2" fmla="*/ 4820612 h 5654940"/>
              <a:gd name="connsiteX3" fmla="*/ 5285166 w 5441859"/>
              <a:gd name="connsiteY3" fmla="*/ 4957981 h 5654940"/>
              <a:gd name="connsiteX4" fmla="*/ 3267719 w 5441859"/>
              <a:gd name="connsiteY4" fmla="*/ 5654940 h 5654940"/>
              <a:gd name="connsiteX5" fmla="*/ 0 w 5441859"/>
              <a:gd name="connsiteY5" fmla="*/ 2387221 h 5654940"/>
              <a:gd name="connsiteX6" fmla="*/ 957093 w 5441859"/>
              <a:gd name="connsiteY6" fmla="*/ 76595 h 565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41859" h="5654940">
                <a:moveTo>
                  <a:pt x="1041368" y="0"/>
                </a:moveTo>
                <a:lnTo>
                  <a:pt x="5441859" y="0"/>
                </a:lnTo>
                <a:lnTo>
                  <a:pt x="5441859" y="4820612"/>
                </a:lnTo>
                <a:lnTo>
                  <a:pt x="5285166" y="4957981"/>
                </a:lnTo>
                <a:cubicBezTo>
                  <a:pt x="4729628" y="5394557"/>
                  <a:pt x="4029081" y="5654940"/>
                  <a:pt x="3267719" y="5654940"/>
                </a:cubicBezTo>
                <a:cubicBezTo>
                  <a:pt x="1463008" y="5654940"/>
                  <a:pt x="0" y="4191932"/>
                  <a:pt x="0" y="2387221"/>
                </a:cubicBezTo>
                <a:cubicBezTo>
                  <a:pt x="0" y="1484866"/>
                  <a:pt x="365752" y="667936"/>
                  <a:pt x="957093" y="76595"/>
                </a:cubicBezTo>
                <a:close/>
              </a:path>
            </a:pathLst>
          </a:custGeom>
        </p:spPr>
      </p:pic>
    </p:spTree>
    <p:extLst>
      <p:ext uri="{BB962C8B-B14F-4D97-AF65-F5344CB8AC3E}">
        <p14:creationId xmlns:p14="http://schemas.microsoft.com/office/powerpoint/2010/main" val="2446833032"/>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 name="Rectangle 35">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2856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8C892F4-C308-4C47-BB69-12E0B88FA771}"/>
              </a:ext>
            </a:extLst>
          </p:cNvPr>
          <p:cNvSpPr>
            <a:spLocks noGrp="1"/>
          </p:cNvSpPr>
          <p:nvPr>
            <p:ph type="title"/>
          </p:nvPr>
        </p:nvSpPr>
        <p:spPr>
          <a:xfrm>
            <a:off x="7682948" y="526775"/>
            <a:ext cx="4283765" cy="1798982"/>
          </a:xfrm>
          <a:prstGeom prst="ellipse">
            <a:avLst/>
          </a:prstGeom>
          <a:noFill/>
          <a:ln w="19050">
            <a:solidFill>
              <a:schemeClr val="bg1"/>
            </a:solidFill>
          </a:ln>
        </p:spPr>
        <p:txBody>
          <a:bodyPr vert="horz" wrap="square" lIns="91440" tIns="45720" rIns="91440" bIns="45720" rtlCol="0">
            <a:normAutofit/>
          </a:bodyPr>
          <a:lstStyle/>
          <a:p>
            <a:pPr algn="ctr"/>
            <a:r>
              <a:rPr lang="en-US" sz="2800" kern="1200" dirty="0">
                <a:solidFill>
                  <a:schemeClr val="bg1"/>
                </a:solidFill>
                <a:latin typeface="+mj-lt"/>
                <a:ea typeface="+mj-ea"/>
                <a:cs typeface="+mj-cs"/>
              </a:rPr>
              <a:t>Predicted vs Actual</a:t>
            </a:r>
          </a:p>
        </p:txBody>
      </p:sp>
      <p:sp>
        <p:nvSpPr>
          <p:cNvPr id="24" name="Content Placeholder 16">
            <a:extLst>
              <a:ext uri="{FF2B5EF4-FFF2-40B4-BE49-F238E27FC236}">
                <a16:creationId xmlns:a16="http://schemas.microsoft.com/office/drawing/2014/main" id="{CF493A5F-32FB-4DA8-8698-6950D31DAD0C}"/>
              </a:ext>
            </a:extLst>
          </p:cNvPr>
          <p:cNvSpPr>
            <a:spLocks noGrp="1"/>
          </p:cNvSpPr>
          <p:nvPr>
            <p:ph idx="1"/>
          </p:nvPr>
        </p:nvSpPr>
        <p:spPr>
          <a:xfrm>
            <a:off x="8172028" y="2991678"/>
            <a:ext cx="3363974" cy="3061988"/>
          </a:xfrm>
        </p:spPr>
        <p:txBody>
          <a:bodyPr>
            <a:normAutofit/>
          </a:bodyPr>
          <a:lstStyle/>
          <a:p>
            <a:pPr algn="just"/>
            <a:r>
              <a:rPr lang="en-US" sz="2000" dirty="0">
                <a:solidFill>
                  <a:schemeClr val="bg1"/>
                </a:solidFill>
              </a:rPr>
              <a:t>There is not much difference between the actual and predicted values for regression of the chosen  model</a:t>
            </a:r>
          </a:p>
        </p:txBody>
      </p:sp>
      <p:pic>
        <p:nvPicPr>
          <p:cNvPr id="23" name="Content Placeholder 3">
            <a:extLst>
              <a:ext uri="{FF2B5EF4-FFF2-40B4-BE49-F238E27FC236}">
                <a16:creationId xmlns:a16="http://schemas.microsoft.com/office/drawing/2014/main" id="{C17005E9-21C8-49C4-B82D-B58400BDE056}"/>
              </a:ext>
            </a:extLst>
          </p:cNvPr>
          <p:cNvPicPr>
            <a:picLocks noChangeAspect="1"/>
          </p:cNvPicPr>
          <p:nvPr/>
        </p:nvPicPr>
        <p:blipFill>
          <a:blip r:embed="rId2"/>
          <a:stretch>
            <a:fillRect/>
          </a:stretch>
        </p:blipFill>
        <p:spPr>
          <a:xfrm>
            <a:off x="129249" y="1361662"/>
            <a:ext cx="7276536" cy="3965712"/>
          </a:xfrm>
          <a:prstGeom prst="rect">
            <a:avLst/>
          </a:prstGeom>
        </p:spPr>
      </p:pic>
    </p:spTree>
    <p:extLst>
      <p:ext uri="{BB962C8B-B14F-4D97-AF65-F5344CB8AC3E}">
        <p14:creationId xmlns:p14="http://schemas.microsoft.com/office/powerpoint/2010/main" val="28968032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DA54B6D-CD5A-4798-89B1-6E305F23E02F}"/>
              </a:ext>
            </a:extLst>
          </p:cNvPr>
          <p:cNvSpPr>
            <a:spLocks noGrp="1"/>
          </p:cNvSpPr>
          <p:nvPr>
            <p:ph type="title"/>
          </p:nvPr>
        </p:nvSpPr>
        <p:spPr>
          <a:xfrm>
            <a:off x="643467" y="643467"/>
            <a:ext cx="3363974" cy="1597315"/>
          </a:xfrm>
          <a:noFill/>
          <a:ln w="19050">
            <a:solidFill>
              <a:schemeClr val="bg1"/>
            </a:solidFill>
          </a:ln>
        </p:spPr>
        <p:txBody>
          <a:bodyPr wrap="square">
            <a:normAutofit/>
          </a:bodyPr>
          <a:lstStyle/>
          <a:p>
            <a:pPr algn="ctr"/>
            <a:r>
              <a:rPr lang="en-US" sz="2800">
                <a:solidFill>
                  <a:schemeClr val="bg1"/>
                </a:solidFill>
              </a:rPr>
              <a:t>Model Improvement</a:t>
            </a:r>
          </a:p>
        </p:txBody>
      </p:sp>
      <p:sp>
        <p:nvSpPr>
          <p:cNvPr id="3" name="Content Placeholder 2">
            <a:extLst>
              <a:ext uri="{FF2B5EF4-FFF2-40B4-BE49-F238E27FC236}">
                <a16:creationId xmlns:a16="http://schemas.microsoft.com/office/drawing/2014/main" id="{9CD73669-1C64-4682-85FE-16D860FFF82D}"/>
              </a:ext>
            </a:extLst>
          </p:cNvPr>
          <p:cNvSpPr>
            <a:spLocks noGrp="1"/>
          </p:cNvSpPr>
          <p:nvPr>
            <p:ph idx="1"/>
          </p:nvPr>
        </p:nvSpPr>
        <p:spPr>
          <a:xfrm>
            <a:off x="542260" y="2658140"/>
            <a:ext cx="3674140" cy="3556392"/>
          </a:xfrm>
        </p:spPr>
        <p:txBody>
          <a:bodyPr>
            <a:normAutofit fontScale="92500"/>
          </a:bodyPr>
          <a:lstStyle/>
          <a:p>
            <a:pPr algn="just"/>
            <a:r>
              <a:rPr lang="en-US" sz="2400" dirty="0">
                <a:solidFill>
                  <a:schemeClr val="bg1"/>
                </a:solidFill>
              </a:rPr>
              <a:t>Regression with polynomials of tags and duration </a:t>
            </a:r>
            <a:r>
              <a:rPr lang="en-US" sz="2400" dirty="0" err="1">
                <a:solidFill>
                  <a:schemeClr val="bg1"/>
                </a:solidFill>
              </a:rPr>
              <a:t>upto</a:t>
            </a:r>
            <a:r>
              <a:rPr lang="en-US" sz="2400" dirty="0">
                <a:solidFill>
                  <a:schemeClr val="bg1"/>
                </a:solidFill>
              </a:rPr>
              <a:t> third degree, and adding interaction term between number of comments and number of languages made a significant contribution improving the accuracy with R-squared 0.437 and Adj R-squared 0.435</a:t>
            </a:r>
          </a:p>
        </p:txBody>
      </p:sp>
      <p:pic>
        <p:nvPicPr>
          <p:cNvPr id="4" name="Picture 3">
            <a:extLst>
              <a:ext uri="{FF2B5EF4-FFF2-40B4-BE49-F238E27FC236}">
                <a16:creationId xmlns:a16="http://schemas.microsoft.com/office/drawing/2014/main" id="{65BA7600-90E2-41D3-B79D-3C74095EC5B3}"/>
              </a:ext>
            </a:extLst>
          </p:cNvPr>
          <p:cNvPicPr>
            <a:picLocks noChangeAspect="1"/>
          </p:cNvPicPr>
          <p:nvPr/>
        </p:nvPicPr>
        <p:blipFill>
          <a:blip r:embed="rId2"/>
          <a:stretch>
            <a:fillRect/>
          </a:stretch>
        </p:blipFill>
        <p:spPr>
          <a:xfrm>
            <a:off x="4832873" y="482600"/>
            <a:ext cx="7302524" cy="5829300"/>
          </a:xfrm>
          <a:prstGeom prst="rect">
            <a:avLst/>
          </a:prstGeom>
        </p:spPr>
      </p:pic>
    </p:spTree>
    <p:extLst>
      <p:ext uri="{BB962C8B-B14F-4D97-AF65-F5344CB8AC3E}">
        <p14:creationId xmlns:p14="http://schemas.microsoft.com/office/powerpoint/2010/main" val="34364555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48A740BC-A0AA-45E0-B899-2AE9C6FE1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13121" y="-2"/>
            <a:ext cx="6278879" cy="6858002"/>
          </a:xfrm>
          <a:custGeom>
            <a:avLst/>
            <a:gdLst>
              <a:gd name="connsiteX0" fmla="*/ 45572 w 6278879"/>
              <a:gd name="connsiteY0" fmla="*/ 0 h 6858002"/>
              <a:gd name="connsiteX1" fmla="*/ 6278879 w 6278879"/>
              <a:gd name="connsiteY1" fmla="*/ 0 h 6858002"/>
              <a:gd name="connsiteX2" fmla="*/ 6278879 w 6278879"/>
              <a:gd name="connsiteY2" fmla="*/ 6858002 h 6858002"/>
              <a:gd name="connsiteX3" fmla="*/ 3292308 w 6278879"/>
              <a:gd name="connsiteY3" fmla="*/ 6858002 h 6858002"/>
              <a:gd name="connsiteX4" fmla="*/ 3181526 w 6278879"/>
              <a:gd name="connsiteY4" fmla="*/ 6786982 h 6858002"/>
              <a:gd name="connsiteX5" fmla="*/ 0 w 6278879"/>
              <a:gd name="connsiteY5" fmla="*/ 803254 h 6858002"/>
              <a:gd name="connsiteX6" fmla="*/ 37255 w 6278879"/>
              <a:gd name="connsiteY6" fmla="*/ 65447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78879" h="6858002">
                <a:moveTo>
                  <a:pt x="45572" y="0"/>
                </a:moveTo>
                <a:lnTo>
                  <a:pt x="6278879" y="0"/>
                </a:lnTo>
                <a:lnTo>
                  <a:pt x="6278879" y="6858002"/>
                </a:lnTo>
                <a:lnTo>
                  <a:pt x="3292308" y="6858002"/>
                </a:lnTo>
                <a:lnTo>
                  <a:pt x="3181526" y="6786982"/>
                </a:lnTo>
                <a:cubicBezTo>
                  <a:pt x="1262021" y="5490191"/>
                  <a:pt x="0" y="3294103"/>
                  <a:pt x="0" y="803254"/>
                </a:cubicBezTo>
                <a:cubicBezTo>
                  <a:pt x="0" y="554169"/>
                  <a:pt x="12620" y="308032"/>
                  <a:pt x="37255" y="65447"/>
                </a:cubicBez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4A4B7FD-D072-4174-8948-E866861691C3}"/>
              </a:ext>
            </a:extLst>
          </p:cNvPr>
          <p:cNvSpPr>
            <a:spLocks noGrp="1"/>
          </p:cNvSpPr>
          <p:nvPr>
            <p:ph type="title"/>
          </p:nvPr>
        </p:nvSpPr>
        <p:spPr>
          <a:xfrm>
            <a:off x="655320" y="365125"/>
            <a:ext cx="9013052" cy="1623312"/>
          </a:xfrm>
        </p:spPr>
        <p:txBody>
          <a:bodyPr anchor="b">
            <a:normAutofit/>
          </a:bodyPr>
          <a:lstStyle/>
          <a:p>
            <a:r>
              <a:rPr lang="en-US" sz="4000"/>
              <a:t>Recommendations</a:t>
            </a:r>
          </a:p>
        </p:txBody>
      </p:sp>
      <p:cxnSp>
        <p:nvCxnSpPr>
          <p:cNvPr id="10" name="Straight Arrow Connector 9">
            <a:extLst>
              <a:ext uri="{FF2B5EF4-FFF2-40B4-BE49-F238E27FC236}">
                <a16:creationId xmlns:a16="http://schemas.microsoft.com/office/drawing/2014/main" id="{B874EF51-C858-4BB9-97C3-D177557871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63661" y="2316480"/>
            <a:ext cx="8229600" cy="0"/>
          </a:xfrm>
          <a:prstGeom prst="straightConnector1">
            <a:avLst/>
          </a:prstGeom>
          <a:ln w="19050" cap="sq">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4175449-8619-4478-A962-2D6A045F50FC}"/>
              </a:ext>
            </a:extLst>
          </p:cNvPr>
          <p:cNvSpPr>
            <a:spLocks noGrp="1"/>
          </p:cNvSpPr>
          <p:nvPr>
            <p:ph idx="1"/>
          </p:nvPr>
        </p:nvSpPr>
        <p:spPr>
          <a:xfrm>
            <a:off x="655320" y="2644518"/>
            <a:ext cx="9013052" cy="3848355"/>
          </a:xfrm>
        </p:spPr>
        <p:txBody>
          <a:bodyPr>
            <a:normAutofit/>
          </a:bodyPr>
          <a:lstStyle/>
          <a:p>
            <a:pPr marL="0" indent="0">
              <a:lnSpc>
                <a:spcPct val="100000"/>
              </a:lnSpc>
              <a:buNone/>
            </a:pPr>
            <a:r>
              <a:rPr lang="en-US" sz="1800" dirty="0"/>
              <a:t>In order to maximize the popularity of Ted Talks and increase its views</a:t>
            </a:r>
          </a:p>
          <a:p>
            <a:pPr>
              <a:lnSpc>
                <a:spcPct val="100000"/>
              </a:lnSpc>
            </a:pPr>
            <a:r>
              <a:rPr lang="en-US" sz="1800" dirty="0"/>
              <a:t>Get maximum comments: It is likely that more views earns more comments, but it is also likely that causality goes both ways here; </a:t>
            </a:r>
          </a:p>
          <a:p>
            <a:pPr marL="0" indent="0">
              <a:lnSpc>
                <a:spcPct val="100000"/>
              </a:lnSpc>
              <a:buNone/>
            </a:pPr>
            <a:r>
              <a:rPr lang="en-US" sz="1800" dirty="0"/>
              <a:t>	the more comments -&gt; even more views</a:t>
            </a:r>
          </a:p>
          <a:p>
            <a:pPr>
              <a:lnSpc>
                <a:spcPct val="100000"/>
              </a:lnSpc>
            </a:pPr>
            <a:r>
              <a:rPr lang="en-US" sz="1800" dirty="0"/>
              <a:t>Translate to many languages: This also has double-sided causality</a:t>
            </a:r>
          </a:p>
          <a:p>
            <a:pPr marL="0" indent="0">
              <a:lnSpc>
                <a:spcPct val="100000"/>
              </a:lnSpc>
              <a:buNone/>
            </a:pPr>
            <a:r>
              <a:rPr lang="en-US" sz="1800" dirty="0"/>
              <a:t>	more views -&gt; more translations -&gt; more audience-&gt; even more views</a:t>
            </a:r>
          </a:p>
          <a:p>
            <a:pPr>
              <a:lnSpc>
                <a:spcPct val="100000"/>
              </a:lnSpc>
            </a:pPr>
            <a:r>
              <a:rPr lang="en-US" sz="1800" dirty="0"/>
              <a:t>To be uploaded on a weekday, preferably Friday: Uploading on a weekend have a negative effect; but undeniably the correlation between day of week to number of average views showed talks that are uploaded on weekdays, and particularly on Fridays, are significantly more popular than weekends</a:t>
            </a:r>
          </a:p>
          <a:p>
            <a:endParaRPr lang="en-US" sz="1700" dirty="0"/>
          </a:p>
        </p:txBody>
      </p:sp>
    </p:spTree>
    <p:extLst>
      <p:ext uri="{BB962C8B-B14F-4D97-AF65-F5344CB8AC3E}">
        <p14:creationId xmlns:p14="http://schemas.microsoft.com/office/powerpoint/2010/main" val="898063321"/>
      </p:ext>
    </p:extLst>
  </p:cSld>
  <p:clrMapOvr>
    <a:overrideClrMapping bg1="dk1" tx1="lt1" bg2="dk2" tx2="lt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AD105-EEA1-4822-B3F3-C70421F0880B}"/>
              </a:ext>
            </a:extLst>
          </p:cNvPr>
          <p:cNvSpPr>
            <a:spLocks noGrp="1"/>
          </p:cNvSpPr>
          <p:nvPr>
            <p:ph type="title"/>
          </p:nvPr>
        </p:nvSpPr>
        <p:spPr>
          <a:xfrm>
            <a:off x="534398" y="685089"/>
            <a:ext cx="6387102" cy="1325563"/>
          </a:xfrm>
        </p:spPr>
        <p:txBody>
          <a:bodyPr>
            <a:normAutofit/>
          </a:bodyPr>
          <a:lstStyle/>
          <a:p>
            <a:r>
              <a:rPr lang="en-US" dirty="0"/>
              <a:t>Recommendations from the Improved Model</a:t>
            </a:r>
          </a:p>
        </p:txBody>
      </p:sp>
      <p:sp>
        <p:nvSpPr>
          <p:cNvPr id="3" name="Content Placeholder 2">
            <a:extLst>
              <a:ext uri="{FF2B5EF4-FFF2-40B4-BE49-F238E27FC236}">
                <a16:creationId xmlns:a16="http://schemas.microsoft.com/office/drawing/2014/main" id="{2C18507D-169E-46A5-A220-851F53A52C3C}"/>
              </a:ext>
            </a:extLst>
          </p:cNvPr>
          <p:cNvSpPr>
            <a:spLocks noGrp="1"/>
          </p:cNvSpPr>
          <p:nvPr>
            <p:ph idx="1"/>
          </p:nvPr>
        </p:nvSpPr>
        <p:spPr>
          <a:xfrm>
            <a:off x="378208" y="2371455"/>
            <a:ext cx="6387102" cy="3801455"/>
          </a:xfrm>
        </p:spPr>
        <p:txBody>
          <a:bodyPr anchor="t">
            <a:normAutofit/>
          </a:bodyPr>
          <a:lstStyle/>
          <a:p>
            <a:pPr algn="just">
              <a:lnSpc>
                <a:spcPct val="100000"/>
              </a:lnSpc>
            </a:pPr>
            <a:r>
              <a:rPr lang="en-US" sz="2000" dirty="0"/>
              <a:t>No short Ted Talks video: Duration, a very slightly positive correlation shows the most popular talks being between 8-18 minutes. This indications that usually talks that are too short are not sufficiently deep to be inspiring enough.</a:t>
            </a:r>
          </a:p>
          <a:p>
            <a:pPr algn="just">
              <a:lnSpc>
                <a:spcPct val="100000"/>
              </a:lnSpc>
            </a:pPr>
            <a:endParaRPr lang="en-US" sz="2000" dirty="0"/>
          </a:p>
          <a:p>
            <a:pPr algn="just">
              <a:lnSpc>
                <a:spcPct val="100000"/>
              </a:lnSpc>
            </a:pPr>
            <a:r>
              <a:rPr lang="en-US" sz="2000" dirty="0"/>
              <a:t>High number of Tags: The regression suggested a positive effect for more tags, and suggested to view from more topics. The most popular talks have between 3-8 tags, so it’s not a good idea to have only focused themes but also broader ones.</a:t>
            </a:r>
          </a:p>
        </p:txBody>
      </p:sp>
      <p:sp>
        <p:nvSpPr>
          <p:cNvPr id="17" name="Rectangle 16">
            <a:extLst>
              <a:ext uri="{FF2B5EF4-FFF2-40B4-BE49-F238E27FC236}">
                <a16:creationId xmlns:a16="http://schemas.microsoft.com/office/drawing/2014/main" id="{61445B8C-D724-4F73-AB77-3CCE4E822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20963"/>
            <a:ext cx="4657345" cy="6816065"/>
          </a:xfrm>
          <a:prstGeom prst="rect">
            <a:avLst/>
          </a:prstGeom>
          <a:solidFill>
            <a:schemeClr val="bg1">
              <a:lumMod val="95000"/>
              <a:lumOff val="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9" name="Straight Connector 18">
            <a:extLst>
              <a:ext uri="{FF2B5EF4-FFF2-40B4-BE49-F238E27FC236}">
                <a16:creationId xmlns:a16="http://schemas.microsoft.com/office/drawing/2014/main" id="{99905336-A7CD-4C75-9E77-C704674F404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073347" y="3429000"/>
            <a:ext cx="1597456" cy="0"/>
          </a:xfrm>
          <a:prstGeom prst="line">
            <a:avLst/>
          </a:prstGeom>
          <a:ln w="50800">
            <a:solidFill>
              <a:schemeClr val="bg1">
                <a:lumMod val="65000"/>
                <a:lumOff val="35000"/>
              </a:schemeClr>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6E362DB5-8094-477A-8950-D589FCCC00BF}"/>
              </a:ext>
            </a:extLst>
          </p:cNvPr>
          <p:cNvPicPr>
            <a:picLocks noChangeAspect="1"/>
          </p:cNvPicPr>
          <p:nvPr/>
        </p:nvPicPr>
        <p:blipFill>
          <a:blip r:embed="rId2"/>
          <a:stretch>
            <a:fillRect/>
          </a:stretch>
        </p:blipFill>
        <p:spPr>
          <a:xfrm>
            <a:off x="7126499" y="3327242"/>
            <a:ext cx="4948013" cy="3550200"/>
          </a:xfrm>
          <a:prstGeom prst="rect">
            <a:avLst/>
          </a:prstGeom>
        </p:spPr>
      </p:pic>
      <p:pic>
        <p:nvPicPr>
          <p:cNvPr id="4" name="Picture 3">
            <a:extLst>
              <a:ext uri="{FF2B5EF4-FFF2-40B4-BE49-F238E27FC236}">
                <a16:creationId xmlns:a16="http://schemas.microsoft.com/office/drawing/2014/main" id="{402C5A65-8C38-4E61-894C-0F579CF97E18}"/>
              </a:ext>
            </a:extLst>
          </p:cNvPr>
          <p:cNvPicPr>
            <a:picLocks noChangeAspect="1"/>
          </p:cNvPicPr>
          <p:nvPr/>
        </p:nvPicPr>
        <p:blipFill>
          <a:blip r:embed="rId3"/>
          <a:stretch>
            <a:fillRect/>
          </a:stretch>
        </p:blipFill>
        <p:spPr>
          <a:xfrm>
            <a:off x="7126822" y="41057"/>
            <a:ext cx="4947690" cy="3402810"/>
          </a:xfrm>
          <a:prstGeom prst="rect">
            <a:avLst/>
          </a:prstGeom>
        </p:spPr>
      </p:pic>
    </p:spTree>
    <p:extLst>
      <p:ext uri="{BB962C8B-B14F-4D97-AF65-F5344CB8AC3E}">
        <p14:creationId xmlns:p14="http://schemas.microsoft.com/office/powerpoint/2010/main" val="1094644670"/>
      </p:ext>
    </p:extLst>
  </p:cSld>
  <p:clrMapOvr>
    <a:overrideClrMapping bg1="dk1" tx1="lt1" bg2="dk2" tx2="lt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0B27210-D0CA-4654-B3E3-9ABB4F178E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3B3859-9A67-4DEC-B56C-1B6A56D2A8F3}"/>
              </a:ext>
            </a:extLst>
          </p:cNvPr>
          <p:cNvSpPr>
            <a:spLocks noGrp="1"/>
          </p:cNvSpPr>
          <p:nvPr>
            <p:ph type="title"/>
          </p:nvPr>
        </p:nvSpPr>
        <p:spPr>
          <a:xfrm>
            <a:off x="6746628" y="1783959"/>
            <a:ext cx="4645250" cy="2889114"/>
          </a:xfrm>
        </p:spPr>
        <p:txBody>
          <a:bodyPr vert="horz" lIns="91440" tIns="45720" rIns="91440" bIns="45720" rtlCol="0" anchor="b">
            <a:normAutofit/>
          </a:bodyPr>
          <a:lstStyle/>
          <a:p>
            <a:r>
              <a:rPr lang="en-US" sz="6000" b="0" i="0" kern="1200">
                <a:solidFill>
                  <a:schemeClr val="bg1"/>
                </a:solidFill>
                <a:latin typeface="+mj-lt"/>
                <a:ea typeface="+mj-ea"/>
                <a:cs typeface="+mj-cs"/>
              </a:rPr>
              <a:t>Questions ?</a:t>
            </a:r>
          </a:p>
        </p:txBody>
      </p:sp>
      <p:sp>
        <p:nvSpPr>
          <p:cNvPr id="12" name="Freeform: Shape 11">
            <a:extLst>
              <a:ext uri="{FF2B5EF4-FFF2-40B4-BE49-F238E27FC236}">
                <a16:creationId xmlns:a16="http://schemas.microsoft.com/office/drawing/2014/main" id="{1DB7C82F-AB7E-4F0C-B829-FA1B9C4151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Freeform: Shape 13">
            <a:extLst>
              <a:ext uri="{FF2B5EF4-FFF2-40B4-BE49-F238E27FC236}">
                <a16:creationId xmlns:a16="http://schemas.microsoft.com/office/drawing/2014/main" id="{70B66945-4967-4040-926D-DCA44313CD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24154" cy="6858000"/>
          </a:xfrm>
          <a:custGeom>
            <a:avLst/>
            <a:gdLst>
              <a:gd name="connsiteX0" fmla="*/ 0 w 6024154"/>
              <a:gd name="connsiteY0" fmla="*/ 0 h 6858000"/>
              <a:gd name="connsiteX1" fmla="*/ 5953780 w 6024154"/>
              <a:gd name="connsiteY1" fmla="*/ 0 h 6858000"/>
              <a:gd name="connsiteX2" fmla="*/ 5989880 w 6024154"/>
              <a:gd name="connsiteY2" fmla="*/ 284091 h 6858000"/>
              <a:gd name="connsiteX3" fmla="*/ 6024154 w 6024154"/>
              <a:gd name="connsiteY3" fmla="*/ 962844 h 6858000"/>
              <a:gd name="connsiteX4" fmla="*/ 2549934 w 6024154"/>
              <a:gd name="connsiteY4" fmla="*/ 6800152 h 6858000"/>
              <a:gd name="connsiteX5" fmla="*/ 2436987 w 6024154"/>
              <a:gd name="connsiteY5" fmla="*/ 6858000 h 6858000"/>
              <a:gd name="connsiteX6" fmla="*/ 0 w 602415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Content Placeholder 4">
            <a:extLst>
              <a:ext uri="{FF2B5EF4-FFF2-40B4-BE49-F238E27FC236}">
                <a16:creationId xmlns:a16="http://schemas.microsoft.com/office/drawing/2014/main" id="{28F2CEBF-EF53-4223-9B4B-AA839990EDA9}"/>
              </a:ext>
            </a:extLst>
          </p:cNvPr>
          <p:cNvPicPr>
            <a:picLocks noGrp="1" noChangeAspect="1"/>
          </p:cNvPicPr>
          <p:nvPr>
            <p:ph idx="1"/>
          </p:nvPr>
        </p:nvPicPr>
        <p:blipFill rotWithShape="1">
          <a:blip r:embed="rId2"/>
          <a:srcRect l="1701"/>
          <a:stretch/>
        </p:blipFill>
        <p:spPr>
          <a:xfrm>
            <a:off x="918880" y="489204"/>
            <a:ext cx="3048846" cy="4511421"/>
          </a:xfrm>
          <a:prstGeom prst="rect">
            <a:avLst/>
          </a:prstGeom>
        </p:spPr>
      </p:pic>
    </p:spTree>
    <p:extLst>
      <p:ext uri="{BB962C8B-B14F-4D97-AF65-F5344CB8AC3E}">
        <p14:creationId xmlns:p14="http://schemas.microsoft.com/office/powerpoint/2010/main" val="755535738"/>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48A740BC-A0AA-45E0-B899-2AE9C6FE1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13121" y="-2"/>
            <a:ext cx="6278879" cy="6858002"/>
          </a:xfrm>
          <a:custGeom>
            <a:avLst/>
            <a:gdLst>
              <a:gd name="connsiteX0" fmla="*/ 45572 w 6278879"/>
              <a:gd name="connsiteY0" fmla="*/ 0 h 6858002"/>
              <a:gd name="connsiteX1" fmla="*/ 6278879 w 6278879"/>
              <a:gd name="connsiteY1" fmla="*/ 0 h 6858002"/>
              <a:gd name="connsiteX2" fmla="*/ 6278879 w 6278879"/>
              <a:gd name="connsiteY2" fmla="*/ 6858002 h 6858002"/>
              <a:gd name="connsiteX3" fmla="*/ 3292308 w 6278879"/>
              <a:gd name="connsiteY3" fmla="*/ 6858002 h 6858002"/>
              <a:gd name="connsiteX4" fmla="*/ 3181526 w 6278879"/>
              <a:gd name="connsiteY4" fmla="*/ 6786982 h 6858002"/>
              <a:gd name="connsiteX5" fmla="*/ 0 w 6278879"/>
              <a:gd name="connsiteY5" fmla="*/ 803254 h 6858002"/>
              <a:gd name="connsiteX6" fmla="*/ 37255 w 6278879"/>
              <a:gd name="connsiteY6" fmla="*/ 65447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78879" h="6858002">
                <a:moveTo>
                  <a:pt x="45572" y="0"/>
                </a:moveTo>
                <a:lnTo>
                  <a:pt x="6278879" y="0"/>
                </a:lnTo>
                <a:lnTo>
                  <a:pt x="6278879" y="6858002"/>
                </a:lnTo>
                <a:lnTo>
                  <a:pt x="3292308" y="6858002"/>
                </a:lnTo>
                <a:lnTo>
                  <a:pt x="3181526" y="6786982"/>
                </a:lnTo>
                <a:cubicBezTo>
                  <a:pt x="1262021" y="5490191"/>
                  <a:pt x="0" y="3294103"/>
                  <a:pt x="0" y="803254"/>
                </a:cubicBezTo>
                <a:cubicBezTo>
                  <a:pt x="0" y="554169"/>
                  <a:pt x="12620" y="308032"/>
                  <a:pt x="37255" y="65447"/>
                </a:cubicBez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0114C-A7DD-42A7-AABD-BD7868F28DE2}"/>
              </a:ext>
            </a:extLst>
          </p:cNvPr>
          <p:cNvSpPr>
            <a:spLocks noGrp="1"/>
          </p:cNvSpPr>
          <p:nvPr>
            <p:ph type="title"/>
          </p:nvPr>
        </p:nvSpPr>
        <p:spPr>
          <a:xfrm>
            <a:off x="655320" y="365125"/>
            <a:ext cx="9013052" cy="1623312"/>
          </a:xfrm>
        </p:spPr>
        <p:txBody>
          <a:bodyPr anchor="b">
            <a:normAutofit/>
          </a:bodyPr>
          <a:lstStyle/>
          <a:p>
            <a:r>
              <a:rPr lang="en-US" sz="4000"/>
              <a:t>Industry Analysis</a:t>
            </a:r>
          </a:p>
        </p:txBody>
      </p:sp>
      <p:cxnSp>
        <p:nvCxnSpPr>
          <p:cNvPr id="10" name="Straight Arrow Connector 9">
            <a:extLst>
              <a:ext uri="{FF2B5EF4-FFF2-40B4-BE49-F238E27FC236}">
                <a16:creationId xmlns:a16="http://schemas.microsoft.com/office/drawing/2014/main" id="{B874EF51-C858-4BB9-97C3-D177557871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63661" y="2316480"/>
            <a:ext cx="8229600" cy="0"/>
          </a:xfrm>
          <a:prstGeom prst="straightConnector1">
            <a:avLst/>
          </a:prstGeom>
          <a:ln w="19050" cap="sq">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1FE853A-7F8D-4F7F-A801-116851455366}"/>
              </a:ext>
            </a:extLst>
          </p:cNvPr>
          <p:cNvSpPr>
            <a:spLocks noGrp="1"/>
          </p:cNvSpPr>
          <p:nvPr>
            <p:ph idx="1"/>
          </p:nvPr>
        </p:nvSpPr>
        <p:spPr>
          <a:xfrm>
            <a:off x="558800" y="2644518"/>
            <a:ext cx="9109572" cy="3848351"/>
          </a:xfrm>
        </p:spPr>
        <p:txBody>
          <a:bodyPr>
            <a:normAutofit/>
          </a:bodyPr>
          <a:lstStyle/>
          <a:p>
            <a:pPr algn="just">
              <a:lnSpc>
                <a:spcPct val="100000"/>
              </a:lnSpc>
            </a:pPr>
            <a:r>
              <a:rPr lang="en-US" sz="2000" dirty="0"/>
              <a:t>Media and entertainment Industry- Specifically, Video-on demand and Live streaming services provider and content creator</a:t>
            </a:r>
          </a:p>
          <a:p>
            <a:pPr marL="0" indent="0" algn="just">
              <a:lnSpc>
                <a:spcPct val="100000"/>
              </a:lnSpc>
              <a:buNone/>
            </a:pPr>
            <a:endParaRPr lang="en-US" sz="1000" dirty="0"/>
          </a:p>
          <a:p>
            <a:pPr marL="0" indent="0" algn="just">
              <a:lnSpc>
                <a:spcPct val="100000"/>
              </a:lnSpc>
              <a:buNone/>
            </a:pPr>
            <a:r>
              <a:rPr lang="en-US" sz="2000" dirty="0"/>
              <a:t>Why is it relevant?  </a:t>
            </a:r>
          </a:p>
          <a:p>
            <a:pPr algn="just">
              <a:lnSpc>
                <a:spcPct val="100000"/>
              </a:lnSpc>
            </a:pPr>
            <a:r>
              <a:rPr lang="en-US" sz="2000" dirty="0"/>
              <a:t>Live streaming is going to be a $70.5 billion industry by 2021</a:t>
            </a:r>
          </a:p>
          <a:p>
            <a:pPr algn="just">
              <a:lnSpc>
                <a:spcPct val="100000"/>
              </a:lnSpc>
            </a:pPr>
            <a:r>
              <a:rPr lang="en-US" sz="2000" dirty="0"/>
              <a:t>Increasing popularity due to high-speed internet and easy accessibility</a:t>
            </a:r>
          </a:p>
          <a:p>
            <a:pPr algn="just">
              <a:lnSpc>
                <a:spcPct val="100000"/>
              </a:lnSpc>
            </a:pPr>
            <a:r>
              <a:rPr lang="en-US" sz="2000" dirty="0"/>
              <a:t>Growing business organization’s attraction towards popular e-learning programs initiatives	</a:t>
            </a:r>
          </a:p>
          <a:p>
            <a:pPr algn="just">
              <a:lnSpc>
                <a:spcPct val="100000"/>
              </a:lnSpc>
            </a:pPr>
            <a:r>
              <a:rPr lang="en-US" sz="2000" dirty="0"/>
              <a:t>Conferences and speakers are at second place at </a:t>
            </a:r>
            <a:r>
              <a:rPr lang="en-US" sz="2000" b="1" dirty="0"/>
              <a:t>43% </a:t>
            </a:r>
            <a:r>
              <a:rPr lang="en-US" sz="2000" dirty="0"/>
              <a:t>for most watched live content</a:t>
            </a:r>
          </a:p>
          <a:p>
            <a:pPr>
              <a:lnSpc>
                <a:spcPct val="100000"/>
              </a:lnSpc>
            </a:pPr>
            <a:endParaRPr lang="en-US" sz="1900" dirty="0"/>
          </a:p>
        </p:txBody>
      </p:sp>
    </p:spTree>
    <p:extLst>
      <p:ext uri="{BB962C8B-B14F-4D97-AF65-F5344CB8AC3E}">
        <p14:creationId xmlns:p14="http://schemas.microsoft.com/office/powerpoint/2010/main" val="2652010217"/>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Freeform: Shape 15">
            <a:extLst>
              <a:ext uri="{FF2B5EF4-FFF2-40B4-BE49-F238E27FC236}">
                <a16:creationId xmlns:a16="http://schemas.microsoft.com/office/drawing/2014/main" id="{E4505C23-674B-4195-81D6-0C127FEAE3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908"/>
            <a:ext cx="9161029" cy="1490093"/>
          </a:xfrm>
          <a:custGeom>
            <a:avLst/>
            <a:gdLst>
              <a:gd name="connsiteX0" fmla="*/ 0 w 9161029"/>
              <a:gd name="connsiteY0" fmla="*/ 0 h 1490093"/>
              <a:gd name="connsiteX1" fmla="*/ 2046494 w 9161029"/>
              <a:gd name="connsiteY1" fmla="*/ 0 h 1490093"/>
              <a:gd name="connsiteX2" fmla="*/ 2496613 w 9161029"/>
              <a:gd name="connsiteY2" fmla="*/ 0 h 1490093"/>
              <a:gd name="connsiteX3" fmla="*/ 3235839 w 9161029"/>
              <a:gd name="connsiteY3" fmla="*/ 0 h 1490093"/>
              <a:gd name="connsiteX4" fmla="*/ 9161029 w 9161029"/>
              <a:gd name="connsiteY4" fmla="*/ 0 h 1490093"/>
              <a:gd name="connsiteX5" fmla="*/ 8470921 w 9161029"/>
              <a:gd name="connsiteY5" fmla="*/ 1490093 h 1490093"/>
              <a:gd name="connsiteX6" fmla="*/ 0 w 9161029"/>
              <a:gd name="connsiteY6" fmla="*/ 1490093 h 1490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61029" h="1490093">
                <a:moveTo>
                  <a:pt x="0" y="0"/>
                </a:moveTo>
                <a:lnTo>
                  <a:pt x="2046494" y="0"/>
                </a:lnTo>
                <a:lnTo>
                  <a:pt x="2496613" y="0"/>
                </a:lnTo>
                <a:lnTo>
                  <a:pt x="3235839" y="0"/>
                </a:lnTo>
                <a:lnTo>
                  <a:pt x="9161029" y="0"/>
                </a:lnTo>
                <a:lnTo>
                  <a:pt x="8470921" y="1490093"/>
                </a:lnTo>
                <a:lnTo>
                  <a:pt x="0" y="1490093"/>
                </a:lnTo>
                <a:close/>
              </a:path>
            </a:pathLst>
          </a:custGeom>
          <a:solidFill>
            <a:schemeClr val="tx1">
              <a:lumMod val="50000"/>
              <a:lumOff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CCCBAE9-FB6A-45BD-B066-F8BFA6CC343E}"/>
              </a:ext>
            </a:extLst>
          </p:cNvPr>
          <p:cNvSpPr>
            <a:spLocks noGrp="1"/>
          </p:cNvSpPr>
          <p:nvPr>
            <p:ph type="title"/>
          </p:nvPr>
        </p:nvSpPr>
        <p:spPr>
          <a:xfrm>
            <a:off x="838200" y="5529884"/>
            <a:ext cx="7719381" cy="1096331"/>
          </a:xfrm>
        </p:spPr>
        <p:txBody>
          <a:bodyPr>
            <a:normAutofit/>
          </a:bodyPr>
          <a:lstStyle/>
          <a:p>
            <a:r>
              <a:rPr lang="en-US" dirty="0"/>
              <a:t>Porter’s Five Forces</a:t>
            </a:r>
          </a:p>
        </p:txBody>
      </p:sp>
      <p:sp>
        <p:nvSpPr>
          <p:cNvPr id="18" name="Freeform: Shape 17">
            <a:extLst>
              <a:ext uri="{FF2B5EF4-FFF2-40B4-BE49-F238E27FC236}">
                <a16:creationId xmlns:a16="http://schemas.microsoft.com/office/drawing/2014/main" id="{65C9B8F0-FF66-4C15-BD05-E86B87331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3037" y="5367908"/>
            <a:ext cx="3428963" cy="1490093"/>
          </a:xfrm>
          <a:custGeom>
            <a:avLst/>
            <a:gdLst>
              <a:gd name="connsiteX0" fmla="*/ 690108 w 3428963"/>
              <a:gd name="connsiteY0" fmla="*/ 0 h 1490093"/>
              <a:gd name="connsiteX1" fmla="*/ 3428963 w 3428963"/>
              <a:gd name="connsiteY1" fmla="*/ 0 h 1490093"/>
              <a:gd name="connsiteX2" fmla="*/ 3428963 w 3428963"/>
              <a:gd name="connsiteY2" fmla="*/ 1490093 h 1490093"/>
              <a:gd name="connsiteX3" fmla="*/ 0 w 3428963"/>
              <a:gd name="connsiteY3" fmla="*/ 1490093 h 1490093"/>
            </a:gdLst>
            <a:ahLst/>
            <a:cxnLst>
              <a:cxn ang="0">
                <a:pos x="connsiteX0" y="connsiteY0"/>
              </a:cxn>
              <a:cxn ang="0">
                <a:pos x="connsiteX1" y="connsiteY1"/>
              </a:cxn>
              <a:cxn ang="0">
                <a:pos x="connsiteX2" y="connsiteY2"/>
              </a:cxn>
              <a:cxn ang="0">
                <a:pos x="connsiteX3" y="connsiteY3"/>
              </a:cxn>
            </a:cxnLst>
            <a:rect l="l" t="t" r="r" b="b"/>
            <a:pathLst>
              <a:path w="3428963" h="1490093">
                <a:moveTo>
                  <a:pt x="690108" y="0"/>
                </a:moveTo>
                <a:lnTo>
                  <a:pt x="3428963" y="0"/>
                </a:lnTo>
                <a:lnTo>
                  <a:pt x="3428963" y="1490093"/>
                </a:lnTo>
                <a:lnTo>
                  <a:pt x="0" y="1490093"/>
                </a:lnTo>
                <a:close/>
              </a:path>
            </a:pathLst>
          </a:cu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aphicFrame>
        <p:nvGraphicFramePr>
          <p:cNvPr id="4" name="Content Placeholder 3">
            <a:extLst>
              <a:ext uri="{FF2B5EF4-FFF2-40B4-BE49-F238E27FC236}">
                <a16:creationId xmlns:a16="http://schemas.microsoft.com/office/drawing/2014/main" id="{EBA8385B-C158-4642-8450-97F304199FC7}"/>
              </a:ext>
            </a:extLst>
          </p:cNvPr>
          <p:cNvGraphicFramePr>
            <a:graphicFrameLocks noGrp="1"/>
          </p:cNvGraphicFramePr>
          <p:nvPr>
            <p:ph idx="1"/>
            <p:extLst>
              <p:ext uri="{D42A27DB-BD31-4B8C-83A1-F6EECF244321}">
                <p14:modId xmlns:p14="http://schemas.microsoft.com/office/powerpoint/2010/main" val="3129880649"/>
              </p:ext>
            </p:extLst>
          </p:nvPr>
        </p:nvGraphicFramePr>
        <p:xfrm>
          <a:off x="627321" y="231786"/>
          <a:ext cx="11632017" cy="65198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257256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56C20283-73E0-40EC-8AD8-057F581F64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28">
            <a:extLst>
              <a:ext uri="{FF2B5EF4-FFF2-40B4-BE49-F238E27FC236}">
                <a16:creationId xmlns:a16="http://schemas.microsoft.com/office/drawing/2014/main" id="{3FCC729B-E528-40C3-82D3-BA4375575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960120" y="0"/>
            <a:ext cx="11218661" cy="6858000"/>
          </a:xfrm>
          <a:custGeom>
            <a:avLst/>
            <a:gdLst>
              <a:gd name="connsiteX0" fmla="*/ 0 w 11218661"/>
              <a:gd name="connsiteY0" fmla="*/ 0 h 6858000"/>
              <a:gd name="connsiteX1" fmla="*/ 8042507 w 11218661"/>
              <a:gd name="connsiteY1" fmla="*/ 0 h 6858000"/>
              <a:gd name="connsiteX2" fmla="*/ 11218661 w 11218661"/>
              <a:gd name="connsiteY2" fmla="*/ 6858000 h 6858000"/>
              <a:gd name="connsiteX3" fmla="*/ 0 w 1121866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218661" h="6858000">
                <a:moveTo>
                  <a:pt x="0" y="0"/>
                </a:moveTo>
                <a:lnTo>
                  <a:pt x="8042507" y="0"/>
                </a:lnTo>
                <a:lnTo>
                  <a:pt x="11218661" y="6858000"/>
                </a:lnTo>
                <a:lnTo>
                  <a:pt x="0" y="685800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26">
            <a:extLst>
              <a:ext uri="{FF2B5EF4-FFF2-40B4-BE49-F238E27FC236}">
                <a16:creationId xmlns:a16="http://schemas.microsoft.com/office/drawing/2014/main" id="{58F1FB8D-1842-4A04-998D-6CF047AB27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420248" y="0"/>
            <a:ext cx="10771752" cy="6858000"/>
          </a:xfrm>
          <a:custGeom>
            <a:avLst/>
            <a:gdLst>
              <a:gd name="connsiteX0" fmla="*/ 0 w 10771752"/>
              <a:gd name="connsiteY0" fmla="*/ 0 h 6858000"/>
              <a:gd name="connsiteX1" fmla="*/ 7595598 w 10771752"/>
              <a:gd name="connsiteY1" fmla="*/ 0 h 6858000"/>
              <a:gd name="connsiteX2" fmla="*/ 10771752 w 10771752"/>
              <a:gd name="connsiteY2" fmla="*/ 6858000 h 6858000"/>
              <a:gd name="connsiteX3" fmla="*/ 0 w 1077175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771752" h="6858000">
                <a:moveTo>
                  <a:pt x="0" y="0"/>
                </a:moveTo>
                <a:lnTo>
                  <a:pt x="7595598" y="0"/>
                </a:lnTo>
                <a:lnTo>
                  <a:pt x="10771752" y="6858000"/>
                </a:lnTo>
                <a:lnTo>
                  <a:pt x="0" y="685800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66C87DF-5B43-4552-854A-70295DF9C96A}"/>
              </a:ext>
            </a:extLst>
          </p:cNvPr>
          <p:cNvSpPr>
            <a:spLocks noGrp="1"/>
          </p:cNvSpPr>
          <p:nvPr>
            <p:ph type="title"/>
          </p:nvPr>
        </p:nvSpPr>
        <p:spPr>
          <a:xfrm>
            <a:off x="4384039" y="365125"/>
            <a:ext cx="7164493" cy="1325563"/>
          </a:xfrm>
        </p:spPr>
        <p:txBody>
          <a:bodyPr>
            <a:normAutofit/>
          </a:bodyPr>
          <a:lstStyle/>
          <a:p>
            <a:r>
              <a:rPr lang="en-US"/>
              <a:t>TED Conference LLC</a:t>
            </a:r>
          </a:p>
        </p:txBody>
      </p:sp>
      <p:pic>
        <p:nvPicPr>
          <p:cNvPr id="6" name="Content Placeholder 4">
            <a:extLst>
              <a:ext uri="{FF2B5EF4-FFF2-40B4-BE49-F238E27FC236}">
                <a16:creationId xmlns:a16="http://schemas.microsoft.com/office/drawing/2014/main" id="{C2999091-A4B2-47F5-9344-C0CD4E8701E8}"/>
              </a:ext>
            </a:extLst>
          </p:cNvPr>
          <p:cNvPicPr>
            <a:picLocks noChangeAspect="1"/>
          </p:cNvPicPr>
          <p:nvPr/>
        </p:nvPicPr>
        <p:blipFill rotWithShape="1">
          <a:blip r:embed="rId2"/>
          <a:srcRect l="908" r="1177" b="3"/>
          <a:stretch/>
        </p:blipFill>
        <p:spPr>
          <a:xfrm>
            <a:off x="158774" y="2126619"/>
            <a:ext cx="3747243" cy="3826920"/>
          </a:xfrm>
          <a:prstGeom prst="rect">
            <a:avLst/>
          </a:prstGeom>
        </p:spPr>
      </p:pic>
      <p:sp>
        <p:nvSpPr>
          <p:cNvPr id="3" name="Content Placeholder 2">
            <a:extLst>
              <a:ext uri="{FF2B5EF4-FFF2-40B4-BE49-F238E27FC236}">
                <a16:creationId xmlns:a16="http://schemas.microsoft.com/office/drawing/2014/main" id="{0D9BD6A6-C40B-4658-B088-39F6541AA962}"/>
              </a:ext>
            </a:extLst>
          </p:cNvPr>
          <p:cNvSpPr>
            <a:spLocks noGrp="1"/>
          </p:cNvSpPr>
          <p:nvPr>
            <p:ph idx="1"/>
          </p:nvPr>
        </p:nvSpPr>
        <p:spPr>
          <a:xfrm>
            <a:off x="4387515" y="1574801"/>
            <a:ext cx="7161017" cy="4918074"/>
          </a:xfrm>
        </p:spPr>
        <p:txBody>
          <a:bodyPr>
            <a:normAutofit/>
          </a:bodyPr>
          <a:lstStyle/>
          <a:p>
            <a:pPr marL="0" indent="0">
              <a:lnSpc>
                <a:spcPct val="100000"/>
              </a:lnSpc>
              <a:buNone/>
            </a:pPr>
            <a:r>
              <a:rPr lang="en-US" sz="1800" dirty="0"/>
              <a:t>Firm Description </a:t>
            </a:r>
          </a:p>
          <a:p>
            <a:pPr marL="342900" indent="-342900">
              <a:lnSpc>
                <a:spcPct val="100000"/>
              </a:lnSpc>
            </a:pPr>
            <a:r>
              <a:rPr lang="en-US" sz="1800" dirty="0"/>
              <a:t>TED is a nonprofit devoted to spreading ideas, usually in the form of short, powerful talks</a:t>
            </a:r>
          </a:p>
          <a:p>
            <a:pPr marL="342900" indent="-342900">
              <a:lnSpc>
                <a:spcPct val="100000"/>
              </a:lnSpc>
            </a:pPr>
            <a:r>
              <a:rPr lang="en-US" sz="1800" dirty="0"/>
              <a:t>TED began in 1984 </a:t>
            </a:r>
          </a:p>
          <a:p>
            <a:pPr marL="342900" indent="-342900">
              <a:lnSpc>
                <a:spcPct val="100000"/>
              </a:lnSpc>
            </a:pPr>
            <a:r>
              <a:rPr lang="en-US" sz="1800" dirty="0"/>
              <a:t>+ 3000 talks From science to business to global issues — in more than 100 languages.</a:t>
            </a:r>
          </a:p>
          <a:p>
            <a:pPr marL="342900" indent="-342900">
              <a:lnSpc>
                <a:spcPct val="100000"/>
              </a:lnSpc>
            </a:pPr>
            <a:r>
              <a:rPr lang="en-US" sz="1800" dirty="0"/>
              <a:t>The TED staff consists of about 180 people headquartered in New York city and Vancouver.</a:t>
            </a:r>
          </a:p>
          <a:p>
            <a:pPr marL="342900" indent="-342900">
              <a:lnSpc>
                <a:spcPct val="100000"/>
              </a:lnSpc>
            </a:pPr>
            <a:r>
              <a:rPr lang="en-US" sz="1800" dirty="0"/>
              <a:t>Revenue‎: ‎US$66.2 million (2015)</a:t>
            </a:r>
          </a:p>
          <a:p>
            <a:pPr marL="342900" indent="-342900">
              <a:lnSpc>
                <a:spcPct val="100000"/>
              </a:lnSpc>
            </a:pPr>
            <a:r>
              <a:rPr lang="en-US" sz="1800" dirty="0"/>
              <a:t>TED is currently funded by a combination of various revenue streams, including conference attendance fees, corporate sponsorships, foundation support, licensing fees, and book sales.</a:t>
            </a:r>
          </a:p>
          <a:p>
            <a:pPr marL="342900" indent="-342900">
              <a:lnSpc>
                <a:spcPct val="100000"/>
              </a:lnSpc>
            </a:pPr>
            <a:r>
              <a:rPr lang="en-US" sz="1800" dirty="0"/>
              <a:t>Corporate sponsorships are diverse provided by companies such as GE, AOL, Goldman Sachs, Google and The Coca-Cola Company</a:t>
            </a:r>
          </a:p>
        </p:txBody>
      </p:sp>
    </p:spTree>
    <p:extLst>
      <p:ext uri="{BB962C8B-B14F-4D97-AF65-F5344CB8AC3E}">
        <p14:creationId xmlns:p14="http://schemas.microsoft.com/office/powerpoint/2010/main" val="3611751435"/>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0792D4F-247E-46FE-85FC-881DEFA41D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72457"/>
            <a:ext cx="12188952" cy="2285543"/>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2" name="Title 1">
            <a:extLst>
              <a:ext uri="{FF2B5EF4-FFF2-40B4-BE49-F238E27FC236}">
                <a16:creationId xmlns:a16="http://schemas.microsoft.com/office/drawing/2014/main" id="{74653CCC-08A3-404A-A73F-6EAB40BB1A85}"/>
              </a:ext>
            </a:extLst>
          </p:cNvPr>
          <p:cNvSpPr>
            <a:spLocks noGrp="1"/>
          </p:cNvSpPr>
          <p:nvPr>
            <p:ph type="title"/>
          </p:nvPr>
        </p:nvSpPr>
        <p:spPr>
          <a:xfrm>
            <a:off x="634276" y="4892358"/>
            <a:ext cx="3766272" cy="1325563"/>
          </a:xfrm>
        </p:spPr>
        <p:txBody>
          <a:bodyPr>
            <a:normAutofit/>
          </a:bodyPr>
          <a:lstStyle/>
          <a:p>
            <a:pPr algn="r"/>
            <a:r>
              <a:rPr lang="en-US" sz="2400" dirty="0">
                <a:solidFill>
                  <a:schemeClr val="bg1"/>
                </a:solidFill>
              </a:rPr>
              <a:t>Geographic Footprint</a:t>
            </a:r>
          </a:p>
        </p:txBody>
      </p:sp>
      <p:pic>
        <p:nvPicPr>
          <p:cNvPr id="4" name="Content Placeholder 3">
            <a:extLst>
              <a:ext uri="{FF2B5EF4-FFF2-40B4-BE49-F238E27FC236}">
                <a16:creationId xmlns:a16="http://schemas.microsoft.com/office/drawing/2014/main" id="{02A7D017-7299-4D5B-891A-787B463FA245}"/>
              </a:ext>
            </a:extLst>
          </p:cNvPr>
          <p:cNvPicPr>
            <a:picLocks noChangeAspect="1"/>
          </p:cNvPicPr>
          <p:nvPr/>
        </p:nvPicPr>
        <p:blipFill rotWithShape="1">
          <a:blip r:embed="rId2"/>
          <a:srcRect b="6065"/>
          <a:stretch/>
        </p:blipFill>
        <p:spPr>
          <a:xfrm>
            <a:off x="-38100" y="21234"/>
            <a:ext cx="12188948" cy="4665749"/>
          </a:xfrm>
          <a:prstGeom prst="rect">
            <a:avLst/>
          </a:prstGeom>
        </p:spPr>
      </p:pic>
      <p:cxnSp>
        <p:nvCxnSpPr>
          <p:cNvPr id="18" name="Straight Connector 17">
            <a:extLst>
              <a:ext uri="{FF2B5EF4-FFF2-40B4-BE49-F238E27FC236}">
                <a16:creationId xmlns:a16="http://schemas.microsoft.com/office/drawing/2014/main" id="{CE272F12-AF86-441A-BC1B-C014BBBF85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639665" y="5097939"/>
            <a:ext cx="0" cy="914400"/>
          </a:xfrm>
          <a:prstGeom prst="line">
            <a:avLst/>
          </a:prstGeom>
          <a:ln w="19050">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364FB8E7-FA83-4A5D-ABBE-3443A2506992}"/>
              </a:ext>
            </a:extLst>
          </p:cNvPr>
          <p:cNvSpPr>
            <a:spLocks noGrp="1"/>
          </p:cNvSpPr>
          <p:nvPr>
            <p:ph idx="1"/>
          </p:nvPr>
        </p:nvSpPr>
        <p:spPr>
          <a:xfrm>
            <a:off x="4860234" y="4824248"/>
            <a:ext cx="6830832" cy="1715699"/>
          </a:xfrm>
        </p:spPr>
        <p:txBody>
          <a:bodyPr anchor="ctr">
            <a:normAutofit/>
          </a:bodyPr>
          <a:lstStyle/>
          <a:p>
            <a:pPr marL="0" indent="0" algn="just">
              <a:buNone/>
            </a:pPr>
            <a:r>
              <a:rPr lang="en-US" sz="1800" dirty="0">
                <a:solidFill>
                  <a:schemeClr val="bg1"/>
                </a:solidFill>
              </a:rPr>
              <a:t>The main TED conference is held annually in Vancouver, British Columbia, Canada at the Vancouver Convention Centre</a:t>
            </a:r>
          </a:p>
          <a:p>
            <a:pPr marL="0" indent="0" algn="just">
              <a:buNone/>
            </a:pPr>
            <a:r>
              <a:rPr lang="en-US" sz="1800" dirty="0">
                <a:solidFill>
                  <a:schemeClr val="bg1"/>
                </a:solidFill>
              </a:rPr>
              <a:t>TED events are also held throughout North America and in Europe, Asia and Africa, offering live streaming of the talks</a:t>
            </a:r>
          </a:p>
        </p:txBody>
      </p:sp>
    </p:spTree>
    <p:extLst>
      <p:ext uri="{BB962C8B-B14F-4D97-AF65-F5344CB8AC3E}">
        <p14:creationId xmlns:p14="http://schemas.microsoft.com/office/powerpoint/2010/main" val="37109723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56C20283-73E0-40EC-8AD8-057F581F64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28">
            <a:extLst>
              <a:ext uri="{FF2B5EF4-FFF2-40B4-BE49-F238E27FC236}">
                <a16:creationId xmlns:a16="http://schemas.microsoft.com/office/drawing/2014/main" id="{3FCC729B-E528-40C3-82D3-BA4375575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960120" y="0"/>
            <a:ext cx="11218661" cy="6858000"/>
          </a:xfrm>
          <a:custGeom>
            <a:avLst/>
            <a:gdLst>
              <a:gd name="connsiteX0" fmla="*/ 0 w 11218661"/>
              <a:gd name="connsiteY0" fmla="*/ 0 h 6858000"/>
              <a:gd name="connsiteX1" fmla="*/ 8042507 w 11218661"/>
              <a:gd name="connsiteY1" fmla="*/ 0 h 6858000"/>
              <a:gd name="connsiteX2" fmla="*/ 11218661 w 11218661"/>
              <a:gd name="connsiteY2" fmla="*/ 6858000 h 6858000"/>
              <a:gd name="connsiteX3" fmla="*/ 0 w 1121866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218661" h="6858000">
                <a:moveTo>
                  <a:pt x="0" y="0"/>
                </a:moveTo>
                <a:lnTo>
                  <a:pt x="8042507" y="0"/>
                </a:lnTo>
                <a:lnTo>
                  <a:pt x="11218661" y="6858000"/>
                </a:lnTo>
                <a:lnTo>
                  <a:pt x="0" y="685800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Freeform 26">
            <a:extLst>
              <a:ext uri="{FF2B5EF4-FFF2-40B4-BE49-F238E27FC236}">
                <a16:creationId xmlns:a16="http://schemas.microsoft.com/office/drawing/2014/main" id="{58F1FB8D-1842-4A04-998D-6CF047AB27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420248" y="0"/>
            <a:ext cx="10771752" cy="6858000"/>
          </a:xfrm>
          <a:custGeom>
            <a:avLst/>
            <a:gdLst>
              <a:gd name="connsiteX0" fmla="*/ 0 w 10771752"/>
              <a:gd name="connsiteY0" fmla="*/ 0 h 6858000"/>
              <a:gd name="connsiteX1" fmla="*/ 7595598 w 10771752"/>
              <a:gd name="connsiteY1" fmla="*/ 0 h 6858000"/>
              <a:gd name="connsiteX2" fmla="*/ 10771752 w 10771752"/>
              <a:gd name="connsiteY2" fmla="*/ 6858000 h 6858000"/>
              <a:gd name="connsiteX3" fmla="*/ 0 w 1077175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771752" h="6858000">
                <a:moveTo>
                  <a:pt x="0" y="0"/>
                </a:moveTo>
                <a:lnTo>
                  <a:pt x="7595598" y="0"/>
                </a:lnTo>
                <a:lnTo>
                  <a:pt x="10771752" y="6858000"/>
                </a:lnTo>
                <a:lnTo>
                  <a:pt x="0" y="685800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2C2F25D-11FD-4F99-92B6-94498AE05B4B}"/>
              </a:ext>
            </a:extLst>
          </p:cNvPr>
          <p:cNvSpPr>
            <a:spLocks noGrp="1"/>
          </p:cNvSpPr>
          <p:nvPr>
            <p:ph type="title"/>
          </p:nvPr>
        </p:nvSpPr>
        <p:spPr>
          <a:xfrm>
            <a:off x="4384039" y="202565"/>
            <a:ext cx="7164493" cy="1097915"/>
          </a:xfrm>
        </p:spPr>
        <p:txBody>
          <a:bodyPr>
            <a:normAutofit/>
          </a:bodyPr>
          <a:lstStyle/>
          <a:p>
            <a:r>
              <a:rPr lang="en-US" dirty="0"/>
              <a:t>TED Product and Service Line</a:t>
            </a:r>
          </a:p>
        </p:txBody>
      </p:sp>
      <p:pic>
        <p:nvPicPr>
          <p:cNvPr id="6" name="Picture 5">
            <a:extLst>
              <a:ext uri="{FF2B5EF4-FFF2-40B4-BE49-F238E27FC236}">
                <a16:creationId xmlns:a16="http://schemas.microsoft.com/office/drawing/2014/main" id="{24EC5D3A-FF60-4309-B242-C7A630008588}"/>
              </a:ext>
            </a:extLst>
          </p:cNvPr>
          <p:cNvPicPr>
            <a:picLocks noChangeAspect="1"/>
          </p:cNvPicPr>
          <p:nvPr/>
        </p:nvPicPr>
        <p:blipFill>
          <a:blip r:embed="rId2"/>
          <a:stretch>
            <a:fillRect/>
          </a:stretch>
        </p:blipFill>
        <p:spPr>
          <a:xfrm>
            <a:off x="34419" y="3968307"/>
            <a:ext cx="4195659" cy="2402014"/>
          </a:xfrm>
          <a:prstGeom prst="rect">
            <a:avLst/>
          </a:prstGeom>
        </p:spPr>
      </p:pic>
      <p:sp>
        <p:nvSpPr>
          <p:cNvPr id="3" name="Content Placeholder 2">
            <a:extLst>
              <a:ext uri="{FF2B5EF4-FFF2-40B4-BE49-F238E27FC236}">
                <a16:creationId xmlns:a16="http://schemas.microsoft.com/office/drawing/2014/main" id="{2E0A089F-8D85-4944-BEDF-B34474942B4A}"/>
              </a:ext>
            </a:extLst>
          </p:cNvPr>
          <p:cNvSpPr>
            <a:spLocks noGrp="1"/>
          </p:cNvSpPr>
          <p:nvPr>
            <p:ph idx="1"/>
          </p:nvPr>
        </p:nvSpPr>
        <p:spPr>
          <a:xfrm>
            <a:off x="4230078" y="1300480"/>
            <a:ext cx="7720917" cy="5304155"/>
          </a:xfrm>
        </p:spPr>
        <p:txBody>
          <a:bodyPr>
            <a:normAutofit/>
          </a:bodyPr>
          <a:lstStyle/>
          <a:p>
            <a:pPr algn="just">
              <a:lnSpc>
                <a:spcPct val="110000"/>
              </a:lnSpc>
            </a:pPr>
            <a:r>
              <a:rPr lang="en-US" sz="1600" dirty="0"/>
              <a:t>Programs and Initiatives: TED Talks, TED-Ed, TED Books, TEDx, TED Conference, TED Institute, TED Podcasts</a:t>
            </a:r>
          </a:p>
          <a:p>
            <a:pPr algn="just">
              <a:lnSpc>
                <a:spcPct val="110000"/>
              </a:lnSpc>
            </a:pPr>
            <a:r>
              <a:rPr lang="en-US" sz="1600" dirty="0"/>
              <a:t>TED stands for Technology, Entertainment, Design — three broad subject areas that are collectively shaping our world. But a TED conference (</a:t>
            </a:r>
            <a:r>
              <a:rPr lang="en-US" sz="1600" i="1" dirty="0"/>
              <a:t>subject to analysis</a:t>
            </a:r>
            <a:r>
              <a:rPr lang="en-US" sz="1600" dirty="0"/>
              <a:t>) is broader still, showcasing important ideas from any discipline, and exploring how they all connect</a:t>
            </a:r>
          </a:p>
          <a:p>
            <a:pPr marL="0" indent="0" algn="just">
              <a:lnSpc>
                <a:spcPct val="110000"/>
              </a:lnSpc>
              <a:buNone/>
            </a:pPr>
            <a:r>
              <a:rPr lang="en-US" sz="1600" dirty="0"/>
              <a:t>Types of TED conferences:</a:t>
            </a:r>
          </a:p>
          <a:p>
            <a:pPr algn="just">
              <a:lnSpc>
                <a:spcPct val="110000"/>
              </a:lnSpc>
            </a:pPr>
            <a:r>
              <a:rPr lang="en-US" sz="1600" dirty="0"/>
              <a:t>TED- The breadth of content includes science, business, the arts, technology and global issues</a:t>
            </a:r>
          </a:p>
          <a:p>
            <a:pPr algn="just">
              <a:lnSpc>
                <a:spcPct val="110000"/>
              </a:lnSpc>
            </a:pPr>
            <a:r>
              <a:rPr lang="en-US" sz="1600" dirty="0"/>
              <a:t>TED Global- </a:t>
            </a:r>
            <a:r>
              <a:rPr lang="en-US" sz="1600" dirty="0" err="1"/>
              <a:t>TEDGlobal</a:t>
            </a:r>
            <a:r>
              <a:rPr lang="en-US" sz="1600" dirty="0"/>
              <a:t> is a conference that celebrates human ingenuity by exploring ideas, innovation and creativity from all around the world</a:t>
            </a:r>
          </a:p>
          <a:p>
            <a:pPr algn="just">
              <a:lnSpc>
                <a:spcPct val="110000"/>
              </a:lnSpc>
            </a:pPr>
            <a:r>
              <a:rPr lang="en-US" sz="1600" dirty="0"/>
              <a:t>TED Women-  TEDWomen is a three-day conference about the power of women and girls to be creators and change-makers</a:t>
            </a:r>
          </a:p>
          <a:p>
            <a:pPr algn="just">
              <a:lnSpc>
                <a:spcPct val="110000"/>
              </a:lnSpc>
            </a:pPr>
            <a:r>
              <a:rPr lang="en-US" sz="1600" dirty="0"/>
              <a:t>TED Youth- </a:t>
            </a:r>
            <a:r>
              <a:rPr lang="en-US" sz="1600" dirty="0" err="1"/>
              <a:t>TEDYouth</a:t>
            </a:r>
            <a:r>
              <a:rPr lang="en-US" sz="1600" dirty="0"/>
              <a:t> is a day-long event for middle and high school students, with live speakers, hands-on activities and great conversations</a:t>
            </a:r>
          </a:p>
          <a:p>
            <a:pPr algn="just">
              <a:lnSpc>
                <a:spcPct val="110000"/>
              </a:lnSpc>
            </a:pPr>
            <a:r>
              <a:rPr lang="en-US" sz="1600" dirty="0"/>
              <a:t>TED Fellows- TED Fellows were introduced in 2007, during the first </a:t>
            </a:r>
            <a:r>
              <a:rPr lang="en-US" sz="1600" dirty="0" err="1"/>
              <a:t>TEDAfrica</a:t>
            </a:r>
            <a:r>
              <a:rPr lang="en-US" sz="1600" dirty="0"/>
              <a:t> conference in Arusha, Tanzania, where 100 young people were selected from across the continent</a:t>
            </a:r>
          </a:p>
          <a:p>
            <a:pPr>
              <a:lnSpc>
                <a:spcPct val="110000"/>
              </a:lnSpc>
            </a:pPr>
            <a:endParaRPr lang="en-US" sz="1400" dirty="0"/>
          </a:p>
        </p:txBody>
      </p:sp>
    </p:spTree>
    <p:extLst>
      <p:ext uri="{BB962C8B-B14F-4D97-AF65-F5344CB8AC3E}">
        <p14:creationId xmlns:p14="http://schemas.microsoft.com/office/powerpoint/2010/main" val="666237897"/>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E4505C23-674B-4195-81D6-0C127FEAE3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908"/>
            <a:ext cx="9161029" cy="1490093"/>
          </a:xfrm>
          <a:custGeom>
            <a:avLst/>
            <a:gdLst>
              <a:gd name="connsiteX0" fmla="*/ 0 w 9161029"/>
              <a:gd name="connsiteY0" fmla="*/ 0 h 1490093"/>
              <a:gd name="connsiteX1" fmla="*/ 2046494 w 9161029"/>
              <a:gd name="connsiteY1" fmla="*/ 0 h 1490093"/>
              <a:gd name="connsiteX2" fmla="*/ 2496613 w 9161029"/>
              <a:gd name="connsiteY2" fmla="*/ 0 h 1490093"/>
              <a:gd name="connsiteX3" fmla="*/ 3235839 w 9161029"/>
              <a:gd name="connsiteY3" fmla="*/ 0 h 1490093"/>
              <a:gd name="connsiteX4" fmla="*/ 9161029 w 9161029"/>
              <a:gd name="connsiteY4" fmla="*/ 0 h 1490093"/>
              <a:gd name="connsiteX5" fmla="*/ 8470921 w 9161029"/>
              <a:gd name="connsiteY5" fmla="*/ 1490093 h 1490093"/>
              <a:gd name="connsiteX6" fmla="*/ 0 w 9161029"/>
              <a:gd name="connsiteY6" fmla="*/ 1490093 h 1490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61029" h="1490093">
                <a:moveTo>
                  <a:pt x="0" y="0"/>
                </a:moveTo>
                <a:lnTo>
                  <a:pt x="2046494" y="0"/>
                </a:lnTo>
                <a:lnTo>
                  <a:pt x="2496613" y="0"/>
                </a:lnTo>
                <a:lnTo>
                  <a:pt x="3235839" y="0"/>
                </a:lnTo>
                <a:lnTo>
                  <a:pt x="9161029" y="0"/>
                </a:lnTo>
                <a:lnTo>
                  <a:pt x="8470921" y="1490093"/>
                </a:lnTo>
                <a:lnTo>
                  <a:pt x="0" y="1490093"/>
                </a:lnTo>
                <a:close/>
              </a:path>
            </a:pathLst>
          </a:custGeom>
          <a:solidFill>
            <a:schemeClr val="tx1">
              <a:lumMod val="50000"/>
              <a:lumOff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4E05970-271A-49D7-9B97-901359C72B71}"/>
              </a:ext>
            </a:extLst>
          </p:cNvPr>
          <p:cNvSpPr>
            <a:spLocks noGrp="1"/>
          </p:cNvSpPr>
          <p:nvPr>
            <p:ph type="title"/>
          </p:nvPr>
        </p:nvSpPr>
        <p:spPr>
          <a:xfrm>
            <a:off x="838200" y="5529884"/>
            <a:ext cx="7719381" cy="1096331"/>
          </a:xfrm>
        </p:spPr>
        <p:txBody>
          <a:bodyPr>
            <a:normAutofit/>
          </a:bodyPr>
          <a:lstStyle/>
          <a:p>
            <a:r>
              <a:rPr lang="en-US" dirty="0"/>
              <a:t>SWOT</a:t>
            </a:r>
          </a:p>
        </p:txBody>
      </p:sp>
      <p:sp>
        <p:nvSpPr>
          <p:cNvPr id="11" name="Freeform: Shape 10">
            <a:extLst>
              <a:ext uri="{FF2B5EF4-FFF2-40B4-BE49-F238E27FC236}">
                <a16:creationId xmlns:a16="http://schemas.microsoft.com/office/drawing/2014/main" id="{65C9B8F0-FF66-4C15-BD05-E86B87331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3037" y="5367908"/>
            <a:ext cx="3428963" cy="1490093"/>
          </a:xfrm>
          <a:custGeom>
            <a:avLst/>
            <a:gdLst>
              <a:gd name="connsiteX0" fmla="*/ 690108 w 3428963"/>
              <a:gd name="connsiteY0" fmla="*/ 0 h 1490093"/>
              <a:gd name="connsiteX1" fmla="*/ 3428963 w 3428963"/>
              <a:gd name="connsiteY1" fmla="*/ 0 h 1490093"/>
              <a:gd name="connsiteX2" fmla="*/ 3428963 w 3428963"/>
              <a:gd name="connsiteY2" fmla="*/ 1490093 h 1490093"/>
              <a:gd name="connsiteX3" fmla="*/ 0 w 3428963"/>
              <a:gd name="connsiteY3" fmla="*/ 1490093 h 1490093"/>
            </a:gdLst>
            <a:ahLst/>
            <a:cxnLst>
              <a:cxn ang="0">
                <a:pos x="connsiteX0" y="connsiteY0"/>
              </a:cxn>
              <a:cxn ang="0">
                <a:pos x="connsiteX1" y="connsiteY1"/>
              </a:cxn>
              <a:cxn ang="0">
                <a:pos x="connsiteX2" y="connsiteY2"/>
              </a:cxn>
              <a:cxn ang="0">
                <a:pos x="connsiteX3" y="connsiteY3"/>
              </a:cxn>
            </a:cxnLst>
            <a:rect l="l" t="t" r="r" b="b"/>
            <a:pathLst>
              <a:path w="3428963" h="1490093">
                <a:moveTo>
                  <a:pt x="690108" y="0"/>
                </a:moveTo>
                <a:lnTo>
                  <a:pt x="3428963" y="0"/>
                </a:lnTo>
                <a:lnTo>
                  <a:pt x="3428963" y="1490093"/>
                </a:lnTo>
                <a:lnTo>
                  <a:pt x="0" y="1490093"/>
                </a:lnTo>
                <a:close/>
              </a:path>
            </a:pathLst>
          </a:cu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aphicFrame>
        <p:nvGraphicFramePr>
          <p:cNvPr id="4" name="Content Placeholder 3">
            <a:extLst>
              <a:ext uri="{FF2B5EF4-FFF2-40B4-BE49-F238E27FC236}">
                <a16:creationId xmlns:a16="http://schemas.microsoft.com/office/drawing/2014/main" id="{AC5C8267-7536-449C-A338-C45A00A2DCDA}"/>
              </a:ext>
            </a:extLst>
          </p:cNvPr>
          <p:cNvGraphicFramePr>
            <a:graphicFrameLocks noGrp="1"/>
          </p:cNvGraphicFramePr>
          <p:nvPr>
            <p:ph idx="1"/>
            <p:extLst>
              <p:ext uri="{D42A27DB-BD31-4B8C-83A1-F6EECF244321}">
                <p14:modId xmlns:p14="http://schemas.microsoft.com/office/powerpoint/2010/main" val="3350158124"/>
              </p:ext>
            </p:extLst>
          </p:nvPr>
        </p:nvGraphicFramePr>
        <p:xfrm>
          <a:off x="102628" y="149087"/>
          <a:ext cx="11569147" cy="64771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473204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Freeform: Shape 26">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064237F-D93F-4000-8502-FF52401F5756}"/>
              </a:ext>
            </a:extLst>
          </p:cNvPr>
          <p:cNvSpPr>
            <a:spLocks noGrp="1"/>
          </p:cNvSpPr>
          <p:nvPr>
            <p:ph type="title"/>
          </p:nvPr>
        </p:nvSpPr>
        <p:spPr>
          <a:xfrm>
            <a:off x="863029" y="1012004"/>
            <a:ext cx="3416158" cy="4795408"/>
          </a:xfrm>
        </p:spPr>
        <p:txBody>
          <a:bodyPr>
            <a:normAutofit/>
          </a:bodyPr>
          <a:lstStyle/>
          <a:p>
            <a:r>
              <a:rPr lang="en-US" dirty="0">
                <a:solidFill>
                  <a:srgbClr val="FFFFFF"/>
                </a:solidFill>
              </a:rPr>
              <a:t>Data Description</a:t>
            </a:r>
          </a:p>
        </p:txBody>
      </p:sp>
      <p:graphicFrame>
        <p:nvGraphicFramePr>
          <p:cNvPr id="22" name="Content Placeholder 2">
            <a:extLst>
              <a:ext uri="{FF2B5EF4-FFF2-40B4-BE49-F238E27FC236}">
                <a16:creationId xmlns:a16="http://schemas.microsoft.com/office/drawing/2014/main" id="{4AC87716-FAB6-4664-ADC8-8A831DD6ECA8}"/>
              </a:ext>
            </a:extLst>
          </p:cNvPr>
          <p:cNvGraphicFramePr>
            <a:graphicFrameLocks noGrp="1"/>
          </p:cNvGraphicFramePr>
          <p:nvPr>
            <p:ph idx="1"/>
            <p:extLst>
              <p:ext uri="{D42A27DB-BD31-4B8C-83A1-F6EECF244321}">
                <p14:modId xmlns:p14="http://schemas.microsoft.com/office/powerpoint/2010/main" val="2311063288"/>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182267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85</TotalTime>
  <Words>1390</Words>
  <Application>Microsoft Office PowerPoint</Application>
  <PresentationFormat>Widescreen</PresentationFormat>
  <Paragraphs>151</Paragraphs>
  <Slides>24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Calibri</vt:lpstr>
      <vt:lpstr>Calibri Light</vt:lpstr>
      <vt:lpstr>Century Gothic</vt:lpstr>
      <vt:lpstr>Tw Cen MT</vt:lpstr>
      <vt:lpstr>Office Theme</vt:lpstr>
      <vt:lpstr>Business Analytics with R Project</vt:lpstr>
      <vt:lpstr>Goals and Objectives </vt:lpstr>
      <vt:lpstr>Industry Analysis</vt:lpstr>
      <vt:lpstr>Porter’s Five Forces</vt:lpstr>
      <vt:lpstr>TED Conference LLC</vt:lpstr>
      <vt:lpstr>Geographic Footprint</vt:lpstr>
      <vt:lpstr>TED Product and Service Line</vt:lpstr>
      <vt:lpstr>SWOT</vt:lpstr>
      <vt:lpstr>Data Description</vt:lpstr>
      <vt:lpstr>Dataset Fields Description</vt:lpstr>
      <vt:lpstr>Descriptive Statistics</vt:lpstr>
      <vt:lpstr>Box Plots</vt:lpstr>
      <vt:lpstr>Scatter plots</vt:lpstr>
      <vt:lpstr>Correlation Matrix</vt:lpstr>
      <vt:lpstr>Goals and Objectives of the Model</vt:lpstr>
      <vt:lpstr>Building the Model</vt:lpstr>
      <vt:lpstr>Regression Model – Individual Variables</vt:lpstr>
      <vt:lpstr>Regression Model – Combined Variables</vt:lpstr>
      <vt:lpstr>Model Performance</vt:lpstr>
      <vt:lpstr>Predicted vs Actual</vt:lpstr>
      <vt:lpstr>Model Improvement</vt:lpstr>
      <vt:lpstr>Recommendations</vt:lpstr>
      <vt:lpstr>Recommendations from the Improved Model</vt:lpstr>
      <vt:lpstr>Questions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 Analytics with R Project</dc:title>
  <dc:creator>Roopam</dc:creator>
  <cp:lastModifiedBy>Gorathe, Nikita Vilas</cp:lastModifiedBy>
  <cp:revision>21</cp:revision>
  <dcterms:created xsi:type="dcterms:W3CDTF">2019-04-23T00:55:02Z</dcterms:created>
  <dcterms:modified xsi:type="dcterms:W3CDTF">2019-07-08T22:40:59Z</dcterms:modified>
</cp:coreProperties>
</file>