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Montserrat"/>
      <p:regular r:id="rId32"/>
      <p:bold r:id="rId33"/>
      <p:italic r:id="rId34"/>
      <p:boldItalic r:id="rId35"/>
    </p:embeddedFon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SourceSansPro-bold.fntdata"/><Relationship Id="rId14" Type="http://schemas.openxmlformats.org/officeDocument/2006/relationships/slide" Target="slides/slide10.xml"/><Relationship Id="rId36" Type="http://schemas.openxmlformats.org/officeDocument/2006/relationships/font" Target="fonts/SourceSansPro-regular.fntdata"/><Relationship Id="rId17" Type="http://schemas.openxmlformats.org/officeDocument/2006/relationships/slide" Target="slides/slide13.xml"/><Relationship Id="rId39" Type="http://schemas.openxmlformats.org/officeDocument/2006/relationships/font" Target="fonts/SourceSansPro-boldItalic.fntdata"/><Relationship Id="rId16" Type="http://schemas.openxmlformats.org/officeDocument/2006/relationships/slide" Target="slides/slide12.xml"/><Relationship Id="rId38" Type="http://schemas.openxmlformats.org/officeDocument/2006/relationships/font" Target="fonts/SourceSansPr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607ba6ba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607ba6b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9607ba6ba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9607ba6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583159da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8583159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8583159da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8583159d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8583159da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8583159d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8583159da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8583159d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8583159da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8583159d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8583159da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8583159d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8583159da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8583159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8583159da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8583159d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8583159da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8583159d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583159da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8583159d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8583159da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8583159d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8583159da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8583159d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8583159da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8583159d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8583159da_0_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8583159d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9607ba6ba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9607ba6b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9607ba6ba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9607ba6b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9607ba6ba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9607ba6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607ba6ba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607ba6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5" y="0"/>
            <a:ext cx="9144000" cy="25716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11" name="Google Shape;11;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Google Shape;12;p2"/>
          <p:cNvSpPr txBox="1"/>
          <p:nvPr>
            <p:ph type="ctrTitle"/>
          </p:nvPr>
        </p:nvSpPr>
        <p:spPr>
          <a:xfrm>
            <a:off x="1139200" y="645550"/>
            <a:ext cx="6865800" cy="1926300"/>
          </a:xfrm>
          <a:prstGeom prst="rect">
            <a:avLst/>
          </a:prstGeom>
        </p:spPr>
        <p:txBody>
          <a:bodyPr anchorCtr="0" anchor="b" bIns="91425" lIns="91425" spcFirstLastPara="1" rIns="91425" wrap="square" tIns="91425"/>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1"/>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60" name="Google Shape;60;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61" name="Google Shape;61;p11"/>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spTree>
      <p:nvGrpSpPr>
        <p:cNvPr id="62" name="Shape 62"/>
        <p:cNvGrpSpPr/>
        <p:nvPr/>
      </p:nvGrpSpPr>
      <p:grpSpPr>
        <a:xfrm>
          <a:off x="0" y="0"/>
          <a:ext cx="0" cy="0"/>
          <a:chOff x="0" y="0"/>
          <a:chExt cx="0" cy="0"/>
        </a:xfrm>
      </p:grpSpPr>
      <p:sp>
        <p:nvSpPr>
          <p:cNvPr id="63" name="Google Shape;63;p12"/>
          <p:cNvSpPr/>
          <p:nvPr/>
        </p:nvSpPr>
        <p:spPr>
          <a:xfrm flipH="1" rot="10800000">
            <a:off x="-25" y="1289850"/>
            <a:ext cx="9144000" cy="38568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64" name="Google Shape;64;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Google Shape;65;p12"/>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5" y="0"/>
            <a:ext cx="9144000" cy="25716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15" name="Google Shape;15;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p:nvPr>
            <p:ph type="ctrTitle"/>
          </p:nvPr>
        </p:nvSpPr>
        <p:spPr>
          <a:xfrm>
            <a:off x="1154400" y="2726350"/>
            <a:ext cx="6835200" cy="1159800"/>
          </a:xfrm>
          <a:prstGeom prst="rect">
            <a:avLst/>
          </a:prstGeom>
        </p:spPr>
        <p:txBody>
          <a:bodyPr anchorCtr="0" anchor="t" bIns="91425" lIns="91425" spcFirstLastPara="1" rIns="91425" wrap="square" tIns="91425"/>
          <a:lstStyle>
            <a:lvl1pPr lvl="0" rtl="0">
              <a:spcBef>
                <a:spcPts val="0"/>
              </a:spcBef>
              <a:spcAft>
                <a:spcPts val="0"/>
              </a:spcAft>
              <a:buClr>
                <a:srgbClr val="00BEF2"/>
              </a:buClr>
              <a:buSzPts val="3000"/>
              <a:buNone/>
              <a:defRPr sz="3000">
                <a:solidFill>
                  <a:srgbClr val="00BEF2"/>
                </a:solidFill>
              </a:defRPr>
            </a:lvl1pPr>
            <a:lvl2pPr lvl="1" rtl="0">
              <a:spcBef>
                <a:spcPts val="0"/>
              </a:spcBef>
              <a:spcAft>
                <a:spcPts val="0"/>
              </a:spcAft>
              <a:buClr>
                <a:srgbClr val="00BEF2"/>
              </a:buClr>
              <a:buSzPts val="3000"/>
              <a:buNone/>
              <a:defRPr sz="3000">
                <a:solidFill>
                  <a:srgbClr val="00BEF2"/>
                </a:solidFill>
              </a:defRPr>
            </a:lvl2pPr>
            <a:lvl3pPr lvl="2" rtl="0">
              <a:spcBef>
                <a:spcPts val="0"/>
              </a:spcBef>
              <a:spcAft>
                <a:spcPts val="0"/>
              </a:spcAft>
              <a:buClr>
                <a:srgbClr val="00BEF2"/>
              </a:buClr>
              <a:buSzPts val="3000"/>
              <a:buNone/>
              <a:defRPr sz="3000">
                <a:solidFill>
                  <a:srgbClr val="00BEF2"/>
                </a:solidFill>
              </a:defRPr>
            </a:lvl3pPr>
            <a:lvl4pPr lvl="3" rtl="0">
              <a:spcBef>
                <a:spcPts val="0"/>
              </a:spcBef>
              <a:spcAft>
                <a:spcPts val="0"/>
              </a:spcAft>
              <a:buClr>
                <a:srgbClr val="00BEF2"/>
              </a:buClr>
              <a:buSzPts val="3000"/>
              <a:buNone/>
              <a:defRPr sz="3000">
                <a:solidFill>
                  <a:srgbClr val="00BEF2"/>
                </a:solidFill>
              </a:defRPr>
            </a:lvl4pPr>
            <a:lvl5pPr lvl="4" rtl="0">
              <a:spcBef>
                <a:spcPts val="0"/>
              </a:spcBef>
              <a:spcAft>
                <a:spcPts val="0"/>
              </a:spcAft>
              <a:buClr>
                <a:srgbClr val="00BEF2"/>
              </a:buClr>
              <a:buSzPts val="3000"/>
              <a:buNone/>
              <a:defRPr sz="3000">
                <a:solidFill>
                  <a:srgbClr val="00BEF2"/>
                </a:solidFill>
              </a:defRPr>
            </a:lvl5pPr>
            <a:lvl6pPr lvl="5" rtl="0">
              <a:spcBef>
                <a:spcPts val="0"/>
              </a:spcBef>
              <a:spcAft>
                <a:spcPts val="0"/>
              </a:spcAft>
              <a:buClr>
                <a:srgbClr val="00BEF2"/>
              </a:buClr>
              <a:buSzPts val="3000"/>
              <a:buNone/>
              <a:defRPr sz="3000">
                <a:solidFill>
                  <a:srgbClr val="00BEF2"/>
                </a:solidFill>
              </a:defRPr>
            </a:lvl6pPr>
            <a:lvl7pPr lvl="6" rtl="0">
              <a:spcBef>
                <a:spcPts val="0"/>
              </a:spcBef>
              <a:spcAft>
                <a:spcPts val="0"/>
              </a:spcAft>
              <a:buClr>
                <a:srgbClr val="00BEF2"/>
              </a:buClr>
              <a:buSzPts val="3000"/>
              <a:buNone/>
              <a:defRPr sz="3000">
                <a:solidFill>
                  <a:srgbClr val="00BEF2"/>
                </a:solidFill>
              </a:defRPr>
            </a:lvl7pPr>
            <a:lvl8pPr lvl="7" rtl="0">
              <a:spcBef>
                <a:spcPts val="0"/>
              </a:spcBef>
              <a:spcAft>
                <a:spcPts val="0"/>
              </a:spcAft>
              <a:buClr>
                <a:srgbClr val="00BEF2"/>
              </a:buClr>
              <a:buSzPts val="3000"/>
              <a:buNone/>
              <a:defRPr sz="3000">
                <a:solidFill>
                  <a:srgbClr val="00BEF2"/>
                </a:solidFill>
              </a:defRPr>
            </a:lvl8pPr>
            <a:lvl9pPr lvl="8" rtl="0">
              <a:spcBef>
                <a:spcPts val="0"/>
              </a:spcBef>
              <a:spcAft>
                <a:spcPts val="0"/>
              </a:spcAft>
              <a:buClr>
                <a:srgbClr val="00BEF2"/>
              </a:buClr>
              <a:buSzPts val="3000"/>
              <a:buNone/>
              <a:defRPr sz="3000">
                <a:solidFill>
                  <a:srgbClr val="00BEF2"/>
                </a:solidFill>
              </a:defRPr>
            </a:lvl9pPr>
          </a:lstStyle>
          <a:p/>
        </p:txBody>
      </p:sp>
      <p:sp>
        <p:nvSpPr>
          <p:cNvPr id="17" name="Google Shape;17;p3"/>
          <p:cNvSpPr txBox="1"/>
          <p:nvPr>
            <p:ph idx="1" type="subTitle"/>
          </p:nvPr>
        </p:nvSpPr>
        <p:spPr>
          <a:xfrm>
            <a:off x="1154400" y="3221050"/>
            <a:ext cx="6835200" cy="784800"/>
          </a:xfrm>
          <a:prstGeom prst="rect">
            <a:avLst/>
          </a:prstGeom>
        </p:spPr>
        <p:txBody>
          <a:bodyPr anchorCtr="0" anchor="t" bIns="91425" lIns="91425" spcFirstLastPara="1" rIns="91425" wrap="square" tIns="91425"/>
          <a:lstStyle>
            <a:lvl1pPr lvl="0" rtl="0">
              <a:spcBef>
                <a:spcPts val="0"/>
              </a:spcBef>
              <a:spcAft>
                <a:spcPts val="0"/>
              </a:spcAft>
              <a:buClr>
                <a:srgbClr val="25516C"/>
              </a:buClr>
              <a:buSzPts val="1800"/>
              <a:buNone/>
              <a:defRPr sz="1800">
                <a:solidFill>
                  <a:srgbClr val="25516C"/>
                </a:solidFill>
              </a:defRPr>
            </a:lvl1pPr>
            <a:lvl2pPr lvl="1" rtl="0">
              <a:spcBef>
                <a:spcPts val="0"/>
              </a:spcBef>
              <a:spcAft>
                <a:spcPts val="0"/>
              </a:spcAft>
              <a:buClr>
                <a:srgbClr val="25516C"/>
              </a:buClr>
              <a:buSzPts val="1800"/>
              <a:buNone/>
              <a:defRPr sz="1800">
                <a:solidFill>
                  <a:srgbClr val="25516C"/>
                </a:solidFill>
              </a:defRPr>
            </a:lvl2pPr>
            <a:lvl3pPr lvl="2" rtl="0">
              <a:spcBef>
                <a:spcPts val="0"/>
              </a:spcBef>
              <a:spcAft>
                <a:spcPts val="0"/>
              </a:spcAft>
              <a:buClr>
                <a:srgbClr val="25516C"/>
              </a:buClr>
              <a:buSzPts val="1800"/>
              <a:buNone/>
              <a:defRPr sz="1800">
                <a:solidFill>
                  <a:srgbClr val="25516C"/>
                </a:solidFill>
              </a:defRPr>
            </a:lvl3pPr>
            <a:lvl4pPr lvl="3" rtl="0">
              <a:spcBef>
                <a:spcPts val="0"/>
              </a:spcBef>
              <a:spcAft>
                <a:spcPts val="0"/>
              </a:spcAft>
              <a:buClr>
                <a:srgbClr val="25516C"/>
              </a:buClr>
              <a:buSzPts val="1800"/>
              <a:buNone/>
              <a:defRPr sz="1800">
                <a:solidFill>
                  <a:srgbClr val="25516C"/>
                </a:solidFill>
              </a:defRPr>
            </a:lvl4pPr>
            <a:lvl5pPr lvl="4" rtl="0">
              <a:spcBef>
                <a:spcPts val="0"/>
              </a:spcBef>
              <a:spcAft>
                <a:spcPts val="0"/>
              </a:spcAft>
              <a:buClr>
                <a:srgbClr val="25516C"/>
              </a:buClr>
              <a:buSzPts val="1800"/>
              <a:buNone/>
              <a:defRPr sz="1800">
                <a:solidFill>
                  <a:srgbClr val="25516C"/>
                </a:solidFill>
              </a:defRPr>
            </a:lvl5pPr>
            <a:lvl6pPr lvl="5" rtl="0">
              <a:spcBef>
                <a:spcPts val="0"/>
              </a:spcBef>
              <a:spcAft>
                <a:spcPts val="0"/>
              </a:spcAft>
              <a:buClr>
                <a:srgbClr val="25516C"/>
              </a:buClr>
              <a:buSzPts val="1800"/>
              <a:buNone/>
              <a:defRPr sz="1800">
                <a:solidFill>
                  <a:srgbClr val="25516C"/>
                </a:solidFill>
              </a:defRPr>
            </a:lvl6pPr>
            <a:lvl7pPr lvl="6" rtl="0">
              <a:spcBef>
                <a:spcPts val="0"/>
              </a:spcBef>
              <a:spcAft>
                <a:spcPts val="0"/>
              </a:spcAft>
              <a:buClr>
                <a:srgbClr val="25516C"/>
              </a:buClr>
              <a:buSzPts val="1800"/>
              <a:buNone/>
              <a:defRPr sz="1800">
                <a:solidFill>
                  <a:srgbClr val="25516C"/>
                </a:solidFill>
              </a:defRPr>
            </a:lvl7pPr>
            <a:lvl8pPr lvl="7" rtl="0">
              <a:spcBef>
                <a:spcPts val="0"/>
              </a:spcBef>
              <a:spcAft>
                <a:spcPts val="0"/>
              </a:spcAft>
              <a:buClr>
                <a:srgbClr val="25516C"/>
              </a:buClr>
              <a:buSzPts val="1800"/>
              <a:buNone/>
              <a:defRPr sz="1800">
                <a:solidFill>
                  <a:srgbClr val="25516C"/>
                </a:solidFill>
              </a:defRPr>
            </a:lvl8pPr>
            <a:lvl9pPr lvl="8" rtl="0">
              <a:spcBef>
                <a:spcPts val="0"/>
              </a:spcBef>
              <a:spcAft>
                <a:spcPts val="0"/>
              </a:spcAft>
              <a:buClr>
                <a:srgbClr val="25516C"/>
              </a:buClr>
              <a:buSzPts val="1800"/>
              <a:buNone/>
              <a:defRPr sz="1800">
                <a:solidFill>
                  <a:srgbClr val="25516C"/>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25" y="1320125"/>
            <a:ext cx="9144000" cy="3823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20" name="Google Shape;20;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4"/>
          <p:cNvSpPr txBox="1"/>
          <p:nvPr>
            <p:ph idx="1" type="body"/>
          </p:nvPr>
        </p:nvSpPr>
        <p:spPr>
          <a:xfrm>
            <a:off x="1450250" y="765525"/>
            <a:ext cx="5939100" cy="3175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lstStyle>
            <a:lvl1pPr indent="-381000" lvl="0" marL="457200" rtl="0" algn="ctr">
              <a:spcBef>
                <a:spcPts val="600"/>
              </a:spcBef>
              <a:spcAft>
                <a:spcPts val="0"/>
              </a:spcAft>
              <a:buClr>
                <a:srgbClr val="FFFFFF"/>
              </a:buClr>
              <a:buSzPts val="2400"/>
              <a:buChar char="»"/>
              <a:defRPr i="1">
                <a:solidFill>
                  <a:srgbClr val="FFFFFF"/>
                </a:solidFill>
              </a:defRPr>
            </a:lvl1pPr>
            <a:lvl2pPr indent="-381000" lvl="1" marL="914400" rtl="0" algn="ctr">
              <a:spcBef>
                <a:spcPts val="0"/>
              </a:spcBef>
              <a:spcAft>
                <a:spcPts val="0"/>
              </a:spcAft>
              <a:buClr>
                <a:srgbClr val="FFFFFF"/>
              </a:buClr>
              <a:buSzPts val="2400"/>
              <a:buChar char="»"/>
              <a:defRPr i="1">
                <a:solidFill>
                  <a:srgbClr val="FFFFFF"/>
                </a:solidFill>
              </a:defRPr>
            </a:lvl2pPr>
            <a:lvl3pPr indent="-381000" lvl="2" marL="1371600" rtl="0" algn="ctr">
              <a:spcBef>
                <a:spcPts val="0"/>
              </a:spcBef>
              <a:spcAft>
                <a:spcPts val="0"/>
              </a:spcAft>
              <a:buClr>
                <a:srgbClr val="FFFFFF"/>
              </a:buClr>
              <a:buSzPts val="2400"/>
              <a:buChar char="»"/>
              <a:defRPr i="1">
                <a:solidFill>
                  <a:srgbClr val="FFFFFF"/>
                </a:solidFill>
              </a:defRPr>
            </a:lvl3pPr>
            <a:lvl4pPr indent="-381000" lvl="3" marL="1828800" rtl="0" algn="ctr">
              <a:spcBef>
                <a:spcPts val="0"/>
              </a:spcBef>
              <a:spcAft>
                <a:spcPts val="0"/>
              </a:spcAft>
              <a:buClr>
                <a:srgbClr val="FFFFFF"/>
              </a:buClr>
              <a:buSzPts val="2400"/>
              <a:buChar char="●"/>
              <a:defRPr i="1">
                <a:solidFill>
                  <a:srgbClr val="FFFFFF"/>
                </a:solidFill>
              </a:defRPr>
            </a:lvl4pPr>
            <a:lvl5pPr indent="-381000" lvl="4" marL="2286000" rtl="0" algn="ctr">
              <a:spcBef>
                <a:spcPts val="0"/>
              </a:spcBef>
              <a:spcAft>
                <a:spcPts val="0"/>
              </a:spcAft>
              <a:buClr>
                <a:srgbClr val="FFFFFF"/>
              </a:buClr>
              <a:buSzPts val="2400"/>
              <a:buChar char="○"/>
              <a:defRPr i="1">
                <a:solidFill>
                  <a:srgbClr val="FFFFFF"/>
                </a:solidFill>
              </a:defRPr>
            </a:lvl5pPr>
            <a:lvl6pPr indent="-381000" lvl="5" marL="2743200" rtl="0" algn="ctr">
              <a:spcBef>
                <a:spcPts val="0"/>
              </a:spcBef>
              <a:spcAft>
                <a:spcPts val="0"/>
              </a:spcAft>
              <a:buClr>
                <a:srgbClr val="FFFFFF"/>
              </a:buClr>
              <a:buSzPts val="2400"/>
              <a:buChar char="■"/>
              <a:defRPr i="1">
                <a:solidFill>
                  <a:srgbClr val="FFFFFF"/>
                </a:solidFill>
              </a:defRPr>
            </a:lvl6pPr>
            <a:lvl7pPr indent="-381000" lvl="6" marL="3200400" rtl="0" algn="ctr">
              <a:spcBef>
                <a:spcPts val="0"/>
              </a:spcBef>
              <a:spcAft>
                <a:spcPts val="0"/>
              </a:spcAft>
              <a:buClr>
                <a:srgbClr val="FFFFFF"/>
              </a:buClr>
              <a:buSzPts val="2400"/>
              <a:buChar char="●"/>
              <a:defRPr i="1">
                <a:solidFill>
                  <a:srgbClr val="FFFFFF"/>
                </a:solidFill>
              </a:defRPr>
            </a:lvl7pPr>
            <a:lvl8pPr indent="-381000" lvl="7" marL="3657600" rtl="0" algn="ctr">
              <a:spcBef>
                <a:spcPts val="0"/>
              </a:spcBef>
              <a:spcAft>
                <a:spcPts val="0"/>
              </a:spcAft>
              <a:buClr>
                <a:srgbClr val="FFFFFF"/>
              </a:buClr>
              <a:buSzPts val="2400"/>
              <a:buChar char="○"/>
              <a:defRPr i="1">
                <a:solidFill>
                  <a:srgbClr val="FFFFFF"/>
                </a:solidFill>
              </a:defRPr>
            </a:lvl8pPr>
            <a:lvl9pPr indent="-381000" lvl="8" marL="4114800" algn="ctr">
              <a:spcBef>
                <a:spcPts val="0"/>
              </a:spcBef>
              <a:spcAft>
                <a:spcPts val="0"/>
              </a:spcAft>
              <a:buClr>
                <a:srgbClr val="FFFFFF"/>
              </a:buClr>
              <a:buSzPts val="2400"/>
              <a:buChar char="■"/>
              <a:defRPr i="1">
                <a:solidFill>
                  <a:srgbClr val="FFFFFF"/>
                </a:solidFill>
              </a:defRPr>
            </a:lvl9pPr>
          </a:lstStyle>
          <a:p/>
        </p:txBody>
      </p:sp>
      <p:sp>
        <p:nvSpPr>
          <p:cNvPr id="22" name="Google Shape;22;p4"/>
          <p:cNvSpPr txBox="1"/>
          <p:nvPr/>
        </p:nvSpPr>
        <p:spPr>
          <a:xfrm>
            <a:off x="3593400" y="468974"/>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25516C"/>
                </a:solidFill>
                <a:latin typeface="Montserrat"/>
                <a:ea typeface="Montserrat"/>
                <a:cs typeface="Montserrat"/>
                <a:sym typeface="Montserrat"/>
              </a:rPr>
              <a:t>“</a:t>
            </a:r>
            <a:endParaRPr sz="9600">
              <a:solidFill>
                <a:srgbClr val="25516C"/>
              </a:solidFill>
              <a:latin typeface="Montserrat"/>
              <a:ea typeface="Montserrat"/>
              <a:cs typeface="Montserrat"/>
              <a:sym typeface="Montserrat"/>
            </a:endParaRPr>
          </a:p>
        </p:txBody>
      </p:sp>
      <p:sp>
        <p:nvSpPr>
          <p:cNvPr id="23" name="Google Shape;23;p4"/>
          <p:cNvSpPr txBox="1"/>
          <p:nvPr>
            <p:ph idx="12" type="sldNum"/>
          </p:nvPr>
        </p:nvSpPr>
        <p:spPr>
          <a:xfrm>
            <a:off x="637950" y="0"/>
            <a:ext cx="7860600" cy="637800"/>
          </a:xfrm>
          <a:prstGeom prst="rect">
            <a:avLst/>
          </a:prstGeom>
        </p:spPr>
        <p:txBody>
          <a:bodyPr anchorCtr="0" anchor="b"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 name="Shape 24"/>
        <p:cNvGrpSpPr/>
        <p:nvPr/>
      </p:nvGrpSpPr>
      <p:grpSpPr>
        <a:xfrm>
          <a:off x="0" y="0"/>
          <a:ext cx="0" cy="0"/>
          <a:chOff x="0" y="0"/>
          <a:chExt cx="0" cy="0"/>
        </a:xfrm>
      </p:grpSpPr>
      <p:sp>
        <p:nvSpPr>
          <p:cNvPr id="25" name="Google Shape;25;p5"/>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26" name="Google Shape;26;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5"/>
          <p:cNvSpPr txBox="1"/>
          <p:nvPr>
            <p:ph type="title"/>
          </p:nvPr>
        </p:nvSpPr>
        <p:spPr>
          <a:xfrm>
            <a:off x="1010200" y="648725"/>
            <a:ext cx="7131300" cy="671400"/>
          </a:xfrm>
          <a:prstGeom prst="rect">
            <a:avLst/>
          </a:prstGeom>
        </p:spPr>
        <p:txBody>
          <a:bodyPr anchorCtr="0" anchor="b" bIns="91425" lIns="91425" spcFirstLastPara="1" rIns="91425" wrap="square" tIns="91425"/>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1010200" y="1434950"/>
            <a:ext cx="7131300" cy="27801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9" name="Google Shape;29;p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32" name="Google Shape;32;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6"/>
          <p:cNvSpPr txBox="1"/>
          <p:nvPr>
            <p:ph type="title"/>
          </p:nvPr>
        </p:nvSpPr>
        <p:spPr>
          <a:xfrm>
            <a:off x="1010200" y="648725"/>
            <a:ext cx="7131300" cy="671400"/>
          </a:xfrm>
          <a:prstGeom prst="rect">
            <a:avLst/>
          </a:prstGeom>
        </p:spPr>
        <p:txBody>
          <a:bodyPr anchorCtr="0" anchor="b" bIns="91425" lIns="91425" spcFirstLastPara="1" rIns="91425" wrap="square" tIns="91425"/>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1010200" y="1443000"/>
            <a:ext cx="3461400" cy="27645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80125" y="1443000"/>
            <a:ext cx="3461400" cy="27645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7" name="Shape 37"/>
        <p:cNvGrpSpPr/>
        <p:nvPr/>
      </p:nvGrpSpPr>
      <p:grpSpPr>
        <a:xfrm>
          <a:off x="0" y="0"/>
          <a:ext cx="0" cy="0"/>
          <a:chOff x="0" y="0"/>
          <a:chExt cx="0" cy="0"/>
        </a:xfrm>
      </p:grpSpPr>
      <p:sp>
        <p:nvSpPr>
          <p:cNvPr id="38" name="Google Shape;38;p7"/>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39" name="Google Shape;39;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7"/>
          <p:cNvSpPr txBox="1"/>
          <p:nvPr>
            <p:ph type="title"/>
          </p:nvPr>
        </p:nvSpPr>
        <p:spPr>
          <a:xfrm>
            <a:off x="1010200" y="648725"/>
            <a:ext cx="7131300" cy="671400"/>
          </a:xfrm>
          <a:prstGeom prst="rect">
            <a:avLst/>
          </a:prstGeom>
        </p:spPr>
        <p:txBody>
          <a:bodyPr anchorCtr="0" anchor="b"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1010200" y="1458421"/>
            <a:ext cx="2298600" cy="2855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2" name="Google Shape;42;p7"/>
          <p:cNvSpPr txBox="1"/>
          <p:nvPr>
            <p:ph idx="2" type="body"/>
          </p:nvPr>
        </p:nvSpPr>
        <p:spPr>
          <a:xfrm>
            <a:off x="3426550" y="1458421"/>
            <a:ext cx="2298600" cy="2855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3" type="body"/>
          </p:nvPr>
        </p:nvSpPr>
        <p:spPr>
          <a:xfrm>
            <a:off x="5842900" y="1458421"/>
            <a:ext cx="2298600" cy="2855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47" name="Google Shape;4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8"/>
          <p:cNvSpPr txBox="1"/>
          <p:nvPr>
            <p:ph type="title"/>
          </p:nvPr>
        </p:nvSpPr>
        <p:spPr>
          <a:xfrm>
            <a:off x="1010200" y="648725"/>
            <a:ext cx="7131300" cy="671400"/>
          </a:xfrm>
          <a:prstGeom prst="rect">
            <a:avLst/>
          </a:prstGeom>
        </p:spPr>
        <p:txBody>
          <a:bodyPr anchorCtr="0" anchor="b" bIns="91425" lIns="91425" spcFirstLastPara="1" rIns="91425" wrap="square" tIns="91425"/>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TITLE_ONLY_1">
    <p:spTree>
      <p:nvGrpSpPr>
        <p:cNvPr id="50" name="Shape 50"/>
        <p:cNvGrpSpPr/>
        <p:nvPr/>
      </p:nvGrpSpPr>
      <p:grpSpPr>
        <a:xfrm>
          <a:off x="0" y="0"/>
          <a:ext cx="0" cy="0"/>
          <a:chOff x="0" y="0"/>
          <a:chExt cx="0" cy="0"/>
        </a:xfrm>
      </p:grpSpPr>
      <p:pic>
        <p:nvPicPr>
          <p:cNvPr descr="marco.png" id="51" name="Google Shape;51;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 name="Google Shape;52;p9"/>
          <p:cNvSpPr txBox="1"/>
          <p:nvPr>
            <p:ph idx="12" type="sldNum"/>
          </p:nvPr>
        </p:nvSpPr>
        <p:spPr>
          <a:xfrm>
            <a:off x="637950" y="0"/>
            <a:ext cx="7860600" cy="637800"/>
          </a:xfrm>
          <a:prstGeom prst="rect">
            <a:avLst/>
          </a:prstGeom>
        </p:spPr>
        <p:txBody>
          <a:bodyPr anchorCtr="0" anchor="b"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p:nvPr/>
        </p:nvSpPr>
        <p:spPr>
          <a:xfrm>
            <a:off x="-25" y="3825189"/>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rco.png" id="55" name="Google Shape;55;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Google Shape;56;p10"/>
          <p:cNvSpPr txBox="1"/>
          <p:nvPr>
            <p:ph idx="1" type="body"/>
          </p:nvPr>
        </p:nvSpPr>
        <p:spPr>
          <a:xfrm>
            <a:off x="782250" y="3825200"/>
            <a:ext cx="7609200" cy="671400"/>
          </a:xfrm>
          <a:prstGeom prst="rect">
            <a:avLst/>
          </a:prstGeom>
        </p:spPr>
        <p:txBody>
          <a:bodyPr anchorCtr="0" anchor="ctr" bIns="91425" lIns="91425" spcFirstLastPara="1" rIns="91425" wrap="square" tIns="91425"/>
          <a:lstStyle>
            <a:lvl1pPr indent="-228600" lvl="0" marL="457200">
              <a:spcBef>
                <a:spcPts val="360"/>
              </a:spcBef>
              <a:spcAft>
                <a:spcPts val="0"/>
              </a:spcAft>
              <a:buClr>
                <a:srgbClr val="FFFFFF"/>
              </a:buClr>
              <a:buSzPts val="1400"/>
              <a:buNone/>
              <a:defRPr sz="1400">
                <a:solidFill>
                  <a:srgbClr val="FFFFFF"/>
                </a:solidFill>
              </a:defRPr>
            </a:lvl1pPr>
          </a:lstStyle>
          <a:p/>
        </p:txBody>
      </p:sp>
      <p:sp>
        <p:nvSpPr>
          <p:cNvPr id="57" name="Google Shape;57;p10"/>
          <p:cNvSpPr txBox="1"/>
          <p:nvPr>
            <p:ph idx="12" type="sldNum"/>
          </p:nvPr>
        </p:nvSpPr>
        <p:spPr>
          <a:xfrm>
            <a:off x="7842625" y="648725"/>
            <a:ext cx="548700" cy="414600"/>
          </a:xfrm>
          <a:prstGeom prst="rect">
            <a:avLst/>
          </a:prstGeom>
        </p:spPr>
        <p:txBody>
          <a:bodyPr anchorCtr="0" anchor="b" bIns="91425" lIns="91425" spcFirstLastPara="1" rIns="91425" wrap="square" tIns="91425">
            <a:noAutofit/>
          </a:bodyPr>
          <a:lstStyle>
            <a:lvl1pPr lvl="0">
              <a:buNone/>
              <a:defRPr>
                <a:solidFill>
                  <a:srgbClr val="00BEF2"/>
                </a:solidFill>
              </a:defRPr>
            </a:lvl1pPr>
            <a:lvl2pPr lvl="1">
              <a:buNone/>
              <a:defRPr>
                <a:solidFill>
                  <a:srgbClr val="00BEF2"/>
                </a:solidFill>
              </a:defRPr>
            </a:lvl2pPr>
            <a:lvl3pPr lvl="2">
              <a:buNone/>
              <a:defRPr>
                <a:solidFill>
                  <a:srgbClr val="00BEF2"/>
                </a:solidFill>
              </a:defRPr>
            </a:lvl3pPr>
            <a:lvl4pPr lvl="3">
              <a:buNone/>
              <a:defRPr>
                <a:solidFill>
                  <a:srgbClr val="00BEF2"/>
                </a:solidFill>
              </a:defRPr>
            </a:lvl4pPr>
            <a:lvl5pPr lvl="4">
              <a:buNone/>
              <a:defRPr>
                <a:solidFill>
                  <a:srgbClr val="00BEF2"/>
                </a:solidFill>
              </a:defRPr>
            </a:lvl5pPr>
            <a:lvl6pPr lvl="5">
              <a:buNone/>
              <a:defRPr>
                <a:solidFill>
                  <a:srgbClr val="00BEF2"/>
                </a:solidFill>
              </a:defRPr>
            </a:lvl6pPr>
            <a:lvl7pPr lvl="6">
              <a:buNone/>
              <a:defRPr>
                <a:solidFill>
                  <a:srgbClr val="00BEF2"/>
                </a:solidFill>
              </a:defRPr>
            </a:lvl7pPr>
            <a:lvl8pPr lvl="7">
              <a:buNone/>
              <a:defRPr>
                <a:solidFill>
                  <a:srgbClr val="00BEF2"/>
                </a:solidFill>
              </a:defRPr>
            </a:lvl8pPr>
            <a:lvl9pPr lvl="8">
              <a:buNone/>
              <a:defRPr>
                <a:solidFill>
                  <a:srgbClr val="00BEF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10200" y="648725"/>
            <a:ext cx="7131300" cy="671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p:txBody>
      </p:sp>
      <p:sp>
        <p:nvSpPr>
          <p:cNvPr id="7" name="Google Shape;7;p1"/>
          <p:cNvSpPr txBox="1"/>
          <p:nvPr>
            <p:ph idx="1" type="body"/>
          </p:nvPr>
        </p:nvSpPr>
        <p:spPr>
          <a:xfrm>
            <a:off x="1010200" y="1434950"/>
            <a:ext cx="7131300" cy="27801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indent="-381000" lvl="1" marL="9144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indent="-381000" lvl="2" marL="13716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indent="-381000" lvl="3" marL="18288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indent="-381000" lvl="4" marL="2286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indent="-381000" lvl="5" marL="27432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indent="-381000" lvl="6" marL="32004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indent="-381000" lvl="7" marL="36576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indent="-381000" lvl="8" marL="41148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7766425" y="648725"/>
            <a:ext cx="548700" cy="671400"/>
          </a:xfrm>
          <a:prstGeom prst="rect">
            <a:avLst/>
          </a:prstGeom>
          <a:noFill/>
          <a:ln>
            <a:noFill/>
          </a:ln>
        </p:spPr>
        <p:txBody>
          <a:bodyPr anchorCtr="0" anchor="b" bIns="91425" lIns="91425" spcFirstLastPara="1" rIns="91425" wrap="square" tIns="91425">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mailto:prabhat.kumar.sahu@suiit.ac.in" TargetMode="External"/><Relationship Id="rId4" Type="http://schemas.openxmlformats.org/officeDocument/2006/relationships/hyperlink" Target="https://github.com/TheCaffeineDev/Seismic-Data-Analysis" TargetMode="External"/><Relationship Id="rId5" Type="http://schemas.openxmlformats.org/officeDocument/2006/relationships/hyperlink" Target="https://bit.ly/2Qm16Zi" TargetMode="External"/><Relationship Id="rId6"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ctrTitle"/>
          </p:nvPr>
        </p:nvSpPr>
        <p:spPr>
          <a:xfrm>
            <a:off x="754425" y="0"/>
            <a:ext cx="6865800" cy="192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Seismic Data Analysis</a:t>
            </a:r>
            <a:endParaRPr/>
          </a:p>
        </p:txBody>
      </p:sp>
      <p:grpSp>
        <p:nvGrpSpPr>
          <p:cNvPr id="71" name="Google Shape;71;p13"/>
          <p:cNvGrpSpPr/>
          <p:nvPr/>
        </p:nvGrpSpPr>
        <p:grpSpPr>
          <a:xfrm>
            <a:off x="6953510" y="2778353"/>
            <a:ext cx="1006738" cy="954227"/>
            <a:chOff x="5300400" y="3670175"/>
            <a:chExt cx="421300" cy="399325"/>
          </a:xfrm>
        </p:grpSpPr>
        <p:sp>
          <p:nvSpPr>
            <p:cNvPr id="72" name="Google Shape;72;p13"/>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EF2"/>
                </a:solidFill>
              </a:endParaRPr>
            </a:p>
          </p:txBody>
        </p:sp>
        <p:sp>
          <p:nvSpPr>
            <p:cNvPr id="73" name="Google Shape;73;p13"/>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EF2"/>
                </a:solidFill>
              </a:endParaRPr>
            </a:p>
          </p:txBody>
        </p:sp>
        <p:sp>
          <p:nvSpPr>
            <p:cNvPr id="74" name="Google Shape;74;p13"/>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EF2"/>
                </a:solidFill>
              </a:endParaRPr>
            </a:p>
          </p:txBody>
        </p:sp>
        <p:sp>
          <p:nvSpPr>
            <p:cNvPr id="75" name="Google Shape;75;p13"/>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EF2"/>
                </a:solidFill>
              </a:endParaRPr>
            </a:p>
          </p:txBody>
        </p:sp>
        <p:sp>
          <p:nvSpPr>
            <p:cNvPr id="76" name="Google Shape;76;p13"/>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BE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EF2"/>
                </a:solidFill>
              </a:endParaRPr>
            </a:p>
          </p:txBody>
        </p:sp>
      </p:grpSp>
      <p:sp>
        <p:nvSpPr>
          <p:cNvPr id="77" name="Google Shape;77;p13"/>
          <p:cNvSpPr/>
          <p:nvPr/>
        </p:nvSpPr>
        <p:spPr>
          <a:xfrm>
            <a:off x="820925" y="2721225"/>
            <a:ext cx="3937788" cy="331524"/>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rgbClr val="434343"/>
                </a:solidFill>
                <a:latin typeface="Arial"/>
              </a:rPr>
              <a:t>Presented By - The Geeks</a:t>
            </a:r>
          </a:p>
        </p:txBody>
      </p:sp>
      <p:sp>
        <p:nvSpPr>
          <p:cNvPr id="78" name="Google Shape;78;p13"/>
          <p:cNvSpPr txBox="1"/>
          <p:nvPr/>
        </p:nvSpPr>
        <p:spPr>
          <a:xfrm>
            <a:off x="695925" y="3175275"/>
            <a:ext cx="4219200" cy="9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1.</a:t>
            </a:r>
            <a:r>
              <a:rPr lang="en" sz="1800"/>
              <a:t>Prabhat Kumar Sahu</a:t>
            </a:r>
            <a:endParaRPr sz="1800"/>
          </a:p>
          <a:p>
            <a:pPr indent="0" lvl="0" marL="0" rtl="0" algn="l">
              <a:spcBef>
                <a:spcPts val="0"/>
              </a:spcBef>
              <a:spcAft>
                <a:spcPts val="0"/>
              </a:spcAft>
              <a:buNone/>
            </a:pPr>
            <a:r>
              <a:rPr lang="en" sz="1800"/>
              <a:t>2.</a:t>
            </a:r>
            <a:r>
              <a:rPr lang="en" sz="1800"/>
              <a:t>Batakrishna Sahu</a:t>
            </a:r>
            <a:endParaRPr sz="1800"/>
          </a:p>
          <a:p>
            <a:pPr indent="0" lvl="0" marL="0" rtl="0" algn="l">
              <a:spcBef>
                <a:spcPts val="0"/>
              </a:spcBef>
              <a:spcAft>
                <a:spcPts val="0"/>
              </a:spcAft>
              <a:buNone/>
            </a:pPr>
            <a:r>
              <a:rPr lang="en" sz="1800"/>
              <a:t>3.</a:t>
            </a:r>
            <a:r>
              <a:rPr lang="en" sz="1800"/>
              <a:t>Suman Mishra</a:t>
            </a:r>
            <a:endParaRPr sz="1800"/>
          </a:p>
          <a:p>
            <a:pPr indent="0" lvl="0" marL="0" rtl="0" algn="l">
              <a:spcBef>
                <a:spcPts val="0"/>
              </a:spcBef>
              <a:spcAft>
                <a:spcPts val="0"/>
              </a:spcAft>
              <a:buNone/>
            </a:pPr>
            <a:r>
              <a:rPr lang="en" sz="1800"/>
              <a:t>4.Nikita Jit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People Working Under Mines</a:t>
            </a:r>
            <a:endParaRPr sz="1400"/>
          </a:p>
        </p:txBody>
      </p:sp>
      <p:sp>
        <p:nvSpPr>
          <p:cNvPr id="147" name="Google Shape;147;p22"/>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sp>
        <p:nvSpPr>
          <p:cNvPr id="148" name="Google Shape;148;p22"/>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2"/>
          <p:cNvPicPr preferRelativeResize="0"/>
          <p:nvPr/>
        </p:nvPicPr>
        <p:blipFill>
          <a:blip r:embed="rId3">
            <a:alphaModFix/>
          </a:blip>
          <a:stretch>
            <a:fillRect/>
          </a:stretch>
        </p:blipFill>
        <p:spPr>
          <a:xfrm>
            <a:off x="670025" y="1320125"/>
            <a:ext cx="3639750" cy="3156375"/>
          </a:xfrm>
          <a:prstGeom prst="rect">
            <a:avLst/>
          </a:prstGeom>
          <a:noFill/>
          <a:ln>
            <a:noFill/>
          </a:ln>
        </p:spPr>
      </p:pic>
      <p:pic>
        <p:nvPicPr>
          <p:cNvPr id="150" name="Google Shape;150;p22"/>
          <p:cNvPicPr preferRelativeResize="0"/>
          <p:nvPr/>
        </p:nvPicPr>
        <p:blipFill>
          <a:blip r:embed="rId4">
            <a:alphaModFix/>
          </a:blip>
          <a:stretch>
            <a:fillRect/>
          </a:stretch>
        </p:blipFill>
        <p:spPr>
          <a:xfrm>
            <a:off x="4629109" y="1320125"/>
            <a:ext cx="3886287" cy="3156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Seismic Data Analysis : Introduction</a:t>
            </a:r>
            <a:endParaRPr/>
          </a:p>
        </p:txBody>
      </p:sp>
      <p:sp>
        <p:nvSpPr>
          <p:cNvPr id="156" name="Google Shape;156;p23"/>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The dangers associated with coal mining are myriad; black lung, flammable gas pockets, rock-bursts, and tunnel collapses are all very real dangers that mining companies must consider when attempting to provide safe working conditions for miners. </a:t>
            </a:r>
            <a:endParaRPr sz="1600"/>
          </a:p>
          <a:p>
            <a:pPr indent="-330200" lvl="0" marL="457200" rtl="0" algn="l">
              <a:spcBef>
                <a:spcPts val="0"/>
              </a:spcBef>
              <a:spcAft>
                <a:spcPts val="0"/>
              </a:spcAft>
              <a:buSzPts val="1600"/>
              <a:buChar char="»"/>
            </a:pPr>
            <a:r>
              <a:rPr lang="en" sz="1600"/>
              <a:t>One class of mining hazard, commonly called </a:t>
            </a:r>
            <a:r>
              <a:rPr b="1" lang="en" sz="1600"/>
              <a:t>'seismic hazards'</a:t>
            </a:r>
            <a:r>
              <a:rPr lang="en" sz="1600"/>
              <a:t>, are notoriously difficult to protect against and even more difficult to predict with certainty. Therefore, predicting these hazards has become a well-known problem for machine learning and predictive analytics.</a:t>
            </a:r>
            <a:endParaRPr sz="1600"/>
          </a:p>
        </p:txBody>
      </p:sp>
      <p:sp>
        <p:nvSpPr>
          <p:cNvPr id="157" name="Google Shape;157;p23"/>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46421" y="539975"/>
            <a:ext cx="46200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Attribute Information</a:t>
            </a:r>
            <a:endParaRPr sz="1400"/>
          </a:p>
        </p:txBody>
      </p:sp>
      <p:sp>
        <p:nvSpPr>
          <p:cNvPr id="163" name="Google Shape;163;p24"/>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200">
              <a:solidFill>
                <a:srgbClr val="595959"/>
              </a:solidFill>
              <a:latin typeface="Trebuchet MS"/>
              <a:ea typeface="Trebuchet MS"/>
              <a:cs typeface="Trebuchet MS"/>
              <a:sym typeface="Trebuchet MS"/>
            </a:endParaRPr>
          </a:p>
        </p:txBody>
      </p:sp>
      <p:sp>
        <p:nvSpPr>
          <p:cNvPr id="164" name="Google Shape;164;p24"/>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4"/>
          <p:cNvPicPr preferRelativeResize="0"/>
          <p:nvPr/>
        </p:nvPicPr>
        <p:blipFill>
          <a:blip r:embed="rId3">
            <a:alphaModFix/>
          </a:blip>
          <a:stretch>
            <a:fillRect/>
          </a:stretch>
        </p:blipFill>
        <p:spPr>
          <a:xfrm>
            <a:off x="598875" y="1320125"/>
            <a:ext cx="7937374" cy="3181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idx="1" type="body"/>
          </p:nvPr>
        </p:nvSpPr>
        <p:spPr>
          <a:xfrm>
            <a:off x="1006350" y="1478350"/>
            <a:ext cx="7131300" cy="2780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The data were taken from instruments in the Zabrze-Bielszowice coal mine, in Poland.</a:t>
            </a:r>
            <a:endParaRPr sz="1400"/>
          </a:p>
          <a:p>
            <a:pPr indent="-317500" lvl="0" marL="457200" rtl="0" algn="l">
              <a:spcBef>
                <a:spcPts val="0"/>
              </a:spcBef>
              <a:spcAft>
                <a:spcPts val="0"/>
              </a:spcAft>
              <a:buSzPts val="1400"/>
              <a:buChar char="»"/>
            </a:pPr>
            <a:r>
              <a:rPr lang="en" sz="1400"/>
              <a:t>There are 2,584 records, with only 170 class = 1 variables, so the data are significantly skewed towards non-hazardous training data.</a:t>
            </a:r>
            <a:endParaRPr sz="1400"/>
          </a:p>
          <a:p>
            <a:pPr indent="-317500" lvl="0" marL="457200" rtl="0" algn="l">
              <a:spcBef>
                <a:spcPts val="0"/>
              </a:spcBef>
              <a:spcAft>
                <a:spcPts val="0"/>
              </a:spcAft>
              <a:buSzPts val="1400"/>
              <a:buChar char="»"/>
            </a:pPr>
            <a:r>
              <a:rPr lang="en" sz="1400"/>
              <a:t>Essentially energy readings and bump counts during one work shift are used to predict a 'hazardous' bump during the next shift</a:t>
            </a:r>
            <a:endParaRPr sz="1400"/>
          </a:p>
          <a:p>
            <a:pPr indent="-317500" lvl="0" marL="457200" rtl="0" algn="l">
              <a:spcBef>
                <a:spcPts val="0"/>
              </a:spcBef>
              <a:spcAft>
                <a:spcPts val="0"/>
              </a:spcAft>
              <a:buSzPts val="1400"/>
              <a:buChar char="»"/>
            </a:pPr>
            <a:r>
              <a:rPr lang="en" sz="1400"/>
              <a:t>From the data description, a 'hazardous bump' is a seismic event with &gt; 10,000 Joules, and a 'shift' is a period of 8 hours.</a:t>
            </a:r>
            <a:endParaRPr sz="1400"/>
          </a:p>
          <a:p>
            <a:pPr indent="-317500" lvl="0" marL="457200" rtl="0" algn="l">
              <a:spcBef>
                <a:spcPts val="0"/>
              </a:spcBef>
              <a:spcAft>
                <a:spcPts val="0"/>
              </a:spcAft>
              <a:buSzPts val="1400"/>
              <a:buChar char="»"/>
            </a:pPr>
            <a:r>
              <a:rPr lang="en" sz="1400"/>
              <a:t>For the sake of reference, a practical example of 10,000 Joules would be the approximate energy required to lift 10,000 tomatoes 1m above the ground.</a:t>
            </a:r>
            <a:endParaRPr sz="1400"/>
          </a:p>
          <a:p>
            <a:pPr indent="-317500" lvl="0" marL="457200" rtl="0" algn="l">
              <a:spcBef>
                <a:spcPts val="0"/>
              </a:spcBef>
              <a:spcAft>
                <a:spcPts val="0"/>
              </a:spcAft>
              <a:buSzPts val="1400"/>
              <a:buChar char="»"/>
            </a:pPr>
            <a:r>
              <a:rPr lang="en" sz="1400"/>
              <a:t>A class = 1 variable result signifies that a hazardous bump did, indeed, occur in the following shift to the measured data.</a:t>
            </a:r>
            <a:endParaRPr sz="1400"/>
          </a:p>
        </p:txBody>
      </p:sp>
      <p:sp>
        <p:nvSpPr>
          <p:cNvPr id="171" name="Google Shape;171;p25"/>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172" name="Google Shape;172;p2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1006350" y="533300"/>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 Effects </a:t>
            </a:r>
            <a:endParaRPr/>
          </a:p>
        </p:txBody>
      </p:sp>
      <p:sp>
        <p:nvSpPr>
          <p:cNvPr id="178" name="Google Shape;178;p26"/>
          <p:cNvSpPr txBox="1"/>
          <p:nvPr>
            <p:ph idx="1" type="body"/>
          </p:nvPr>
        </p:nvSpPr>
        <p:spPr>
          <a:xfrm>
            <a:off x="689525" y="1181700"/>
            <a:ext cx="3620100" cy="27801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200"/>
              <a:t>The main effects for this study are considered to be the all numeric variables, plus ghazard, seismoacoustic and shift.</a:t>
            </a:r>
            <a:endParaRPr sz="1200"/>
          </a:p>
          <a:p>
            <a:pPr indent="-304800" lvl="0" marL="457200" rtl="0" algn="l">
              <a:spcBef>
                <a:spcPts val="0"/>
              </a:spcBef>
              <a:spcAft>
                <a:spcPts val="0"/>
              </a:spcAft>
              <a:buSzPts val="1200"/>
              <a:buChar char="»"/>
            </a:pPr>
            <a:r>
              <a:rPr lang="en" sz="1200"/>
              <a:t>The nbumps class of variables are left out for more advanced models</a:t>
            </a:r>
            <a:endParaRPr sz="1200"/>
          </a:p>
          <a:p>
            <a:pPr indent="-304800" lvl="0" marL="457200" rtl="0" algn="l">
              <a:spcBef>
                <a:spcPts val="0"/>
              </a:spcBef>
              <a:spcAft>
                <a:spcPts val="0"/>
              </a:spcAft>
              <a:buSzPts val="1200"/>
              <a:buChar char="»"/>
            </a:pPr>
            <a:r>
              <a:rPr lang="en" sz="1200"/>
              <a:t>Since the resonance and frequency ranges could have a multitude of confounding variables that we, without significant mining expertise, would miss.</a:t>
            </a:r>
            <a:endParaRPr sz="1200"/>
          </a:p>
          <a:p>
            <a:pPr indent="-304800" lvl="0" marL="457200" rtl="0" algn="l">
              <a:spcBef>
                <a:spcPts val="0"/>
              </a:spcBef>
              <a:spcAft>
                <a:spcPts val="0"/>
              </a:spcAft>
              <a:buSzPts val="1200"/>
              <a:buChar char="»"/>
            </a:pPr>
            <a:r>
              <a:rPr lang="en" sz="1200"/>
              <a:t>To test that nbumps isn’t necessarily the largest effect, we looked at a side-by-side histogram of nbump records for each of the two output classes:</a:t>
            </a:r>
            <a:endParaRPr sz="1200"/>
          </a:p>
          <a:p>
            <a:pPr indent="-304800" lvl="0" marL="457200" rtl="0" algn="l">
              <a:spcBef>
                <a:spcPts val="0"/>
              </a:spcBef>
              <a:spcAft>
                <a:spcPts val="0"/>
              </a:spcAft>
              <a:buSzPts val="1200"/>
              <a:buChar char="»"/>
            </a:pPr>
            <a:r>
              <a:rPr lang="en" sz="1200"/>
              <a:t>The pattern of frequency distributions appears to be consistent, regardless of class. Therefore, we will not be making ‘nbumps’ one of our main effects variables.</a:t>
            </a:r>
            <a:endParaRPr sz="1200"/>
          </a:p>
        </p:txBody>
      </p:sp>
      <p:sp>
        <p:nvSpPr>
          <p:cNvPr id="179" name="Google Shape;179;p2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80" name="Google Shape;180;p26"/>
          <p:cNvPicPr preferRelativeResize="0"/>
          <p:nvPr/>
        </p:nvPicPr>
        <p:blipFill>
          <a:blip r:embed="rId3">
            <a:alphaModFix/>
          </a:blip>
          <a:stretch>
            <a:fillRect/>
          </a:stretch>
        </p:blipFill>
        <p:spPr>
          <a:xfrm>
            <a:off x="4502025" y="1320125"/>
            <a:ext cx="3992674" cy="284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Assumptions</a:t>
            </a:r>
            <a:endParaRPr/>
          </a:p>
        </p:txBody>
      </p:sp>
      <p:sp>
        <p:nvSpPr>
          <p:cNvPr id="186" name="Google Shape;186;p27"/>
          <p:cNvSpPr txBox="1"/>
          <p:nvPr>
            <p:ph idx="1" type="body"/>
          </p:nvPr>
        </p:nvSpPr>
        <p:spPr>
          <a:xfrm>
            <a:off x="1010200" y="1443000"/>
            <a:ext cx="3461400" cy="276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Output Variable : </a:t>
            </a:r>
            <a:endParaRPr/>
          </a:p>
          <a:p>
            <a:pPr indent="0" lvl="0" marL="0" rtl="0" algn="l">
              <a:spcBef>
                <a:spcPts val="600"/>
              </a:spcBef>
              <a:spcAft>
                <a:spcPts val="0"/>
              </a:spcAft>
              <a:buNone/>
            </a:pPr>
            <a:r>
              <a:rPr lang="en" sz="1800"/>
              <a:t>Logistic regression requires a categorical output variable. In this case, our output variable (class) is a binary categorical variable.</a:t>
            </a:r>
            <a:endParaRPr sz="1800"/>
          </a:p>
        </p:txBody>
      </p:sp>
      <p:sp>
        <p:nvSpPr>
          <p:cNvPr id="187" name="Google Shape;187;p2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8" name="Google Shape;188;p27"/>
          <p:cNvSpPr txBox="1"/>
          <p:nvPr>
            <p:ph idx="2" type="body"/>
          </p:nvPr>
        </p:nvSpPr>
        <p:spPr>
          <a:xfrm>
            <a:off x="4680100" y="1320125"/>
            <a:ext cx="3461400" cy="276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Independence of Observations:</a:t>
            </a:r>
            <a:endParaRPr/>
          </a:p>
          <a:p>
            <a:pPr indent="0" lvl="0" marL="0" rtl="0" algn="l">
              <a:spcBef>
                <a:spcPts val="600"/>
              </a:spcBef>
              <a:spcAft>
                <a:spcPts val="0"/>
              </a:spcAft>
              <a:buNone/>
            </a:pPr>
            <a:r>
              <a:rPr lang="en" sz="1600"/>
              <a:t>We are making the assumption that each measurement is an independent measurement, taken at different times, from the same mine. This is based on the data set description at the UCI Machine Learning repository, and the fact that you can’t take multiple simultaneous readings from the same instrument.</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Multi-collinearity</a:t>
            </a:r>
            <a:endParaRPr/>
          </a:p>
        </p:txBody>
      </p:sp>
      <p:sp>
        <p:nvSpPr>
          <p:cNvPr id="194" name="Google Shape;194;p28"/>
          <p:cNvSpPr txBox="1"/>
          <p:nvPr>
            <p:ph idx="2" type="body"/>
          </p:nvPr>
        </p:nvSpPr>
        <p:spPr>
          <a:xfrm>
            <a:off x="4680125" y="1443000"/>
            <a:ext cx="3461400" cy="2764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We used the following chart to assess the correlation of variables with each other. The most highly correlated variables are energy and maxenergy.</a:t>
            </a:r>
            <a:endParaRPr sz="1400"/>
          </a:p>
          <a:p>
            <a:pPr indent="-317500" lvl="0" marL="457200" rtl="0" algn="l">
              <a:spcBef>
                <a:spcPts val="0"/>
              </a:spcBef>
              <a:spcAft>
                <a:spcPts val="0"/>
              </a:spcAft>
              <a:buSzPts val="1400"/>
              <a:buChar char="»"/>
            </a:pPr>
            <a:r>
              <a:rPr lang="en" sz="1400"/>
              <a:t>It is also interesting that the gpuls:genergy and gdpuls:gdenergy are somewhat correlated</a:t>
            </a:r>
            <a:endParaRPr sz="1400"/>
          </a:p>
          <a:p>
            <a:pPr indent="-317500" lvl="0" marL="457200" rtl="0" algn="l">
              <a:spcBef>
                <a:spcPts val="0"/>
              </a:spcBef>
              <a:spcAft>
                <a:spcPts val="0"/>
              </a:spcAft>
              <a:buSzPts val="1400"/>
              <a:buChar char="»"/>
            </a:pPr>
            <a:r>
              <a:rPr lang="en" sz="1400"/>
              <a:t>For this model, we decided to leave all the main effects variables intact and address any multicollinearity issues after glmnet’s automatic feature selection, if necessary (spoiler: it wasn’t).</a:t>
            </a:r>
            <a:endParaRPr sz="1400"/>
          </a:p>
        </p:txBody>
      </p:sp>
      <p:sp>
        <p:nvSpPr>
          <p:cNvPr id="195" name="Google Shape;195;p28"/>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96" name="Google Shape;196;p28"/>
          <p:cNvPicPr preferRelativeResize="0"/>
          <p:nvPr/>
        </p:nvPicPr>
        <p:blipFill>
          <a:blip r:embed="rId3">
            <a:alphaModFix/>
          </a:blip>
          <a:stretch>
            <a:fillRect/>
          </a:stretch>
        </p:blipFill>
        <p:spPr>
          <a:xfrm>
            <a:off x="692675" y="1320125"/>
            <a:ext cx="3796700" cy="316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Full Model</a:t>
            </a:r>
            <a:endParaRPr/>
          </a:p>
        </p:txBody>
      </p:sp>
      <p:sp>
        <p:nvSpPr>
          <p:cNvPr id="202" name="Google Shape;202;p29"/>
          <p:cNvSpPr txBox="1"/>
          <p:nvPr>
            <p:ph idx="2" type="body"/>
          </p:nvPr>
        </p:nvSpPr>
        <p:spPr>
          <a:xfrm>
            <a:off x="782425" y="1443000"/>
            <a:ext cx="7359000" cy="2764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We first built a logistic regression model taking all the observations and variables into account</a:t>
            </a:r>
            <a:endParaRPr sz="1400"/>
          </a:p>
          <a:p>
            <a:pPr indent="-317500" lvl="0" marL="457200" rtl="0" algn="l">
              <a:spcBef>
                <a:spcPts val="0"/>
              </a:spcBef>
              <a:spcAft>
                <a:spcPts val="0"/>
              </a:spcAft>
              <a:buSzPts val="1400"/>
              <a:buChar char="»"/>
            </a:pPr>
            <a:r>
              <a:rPr lang="en" sz="1400"/>
              <a:t>Next we predict using this full model and calculate the probability of getting a hazardous bump.</a:t>
            </a:r>
            <a:endParaRPr sz="1400"/>
          </a:p>
          <a:p>
            <a:pPr indent="-317500" lvl="0" marL="457200" rtl="0" algn="l">
              <a:spcBef>
                <a:spcPts val="0"/>
              </a:spcBef>
              <a:spcAft>
                <a:spcPts val="0"/>
              </a:spcAft>
              <a:buSzPts val="1400"/>
              <a:buChar char="»"/>
            </a:pPr>
            <a:r>
              <a:rPr lang="en" sz="1400"/>
              <a:t>To convert these probabilities to classes, we defined a threshold.</a:t>
            </a:r>
            <a:endParaRPr sz="1400"/>
          </a:p>
          <a:p>
            <a:pPr indent="-317500" lvl="0" marL="457200" rtl="0" algn="l">
              <a:spcBef>
                <a:spcPts val="0"/>
              </a:spcBef>
              <a:spcAft>
                <a:spcPts val="0"/>
              </a:spcAft>
              <a:buSzPts val="1400"/>
              <a:buChar char="»"/>
            </a:pPr>
            <a:r>
              <a:rPr lang="en" sz="1400"/>
              <a:t>A good value for threshold is the mean of the original response variable.</a:t>
            </a:r>
            <a:endParaRPr sz="1400"/>
          </a:p>
          <a:p>
            <a:pPr indent="-317500" lvl="0" marL="457200" rtl="0" algn="l">
              <a:spcBef>
                <a:spcPts val="0"/>
              </a:spcBef>
              <a:spcAft>
                <a:spcPts val="0"/>
              </a:spcAft>
              <a:buSzPts val="1400"/>
              <a:buChar char="»"/>
            </a:pPr>
            <a:r>
              <a:rPr lang="en" sz="1400"/>
              <a:t>Probabilities greater than this threshold are categorized into hazardous bump class and probabilities lesser than the threshold are categorized into non-hazardous bump class.</a:t>
            </a:r>
            <a:endParaRPr sz="1400"/>
          </a:p>
          <a:p>
            <a:pPr indent="-317500" lvl="0" marL="457200" rtl="0" algn="l">
              <a:spcBef>
                <a:spcPts val="0"/>
              </a:spcBef>
              <a:spcAft>
                <a:spcPts val="0"/>
              </a:spcAft>
              <a:buSzPts val="1400"/>
              <a:buChar char="»"/>
            </a:pPr>
            <a:r>
              <a:rPr lang="en" sz="1400"/>
              <a:t>Model accuracy is then calculated by comparing with the actual class variable. Our calculation show that the logistic regression model with all the observations and variables made a correct prediction 59% of the time.</a:t>
            </a:r>
            <a:endParaRPr sz="1400"/>
          </a:p>
        </p:txBody>
      </p:sp>
      <p:sp>
        <p:nvSpPr>
          <p:cNvPr id="203" name="Google Shape;203;p2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Accuracy using other ML Algorithms</a:t>
            </a:r>
            <a:endParaRPr/>
          </a:p>
        </p:txBody>
      </p:sp>
      <p:sp>
        <p:nvSpPr>
          <p:cNvPr id="209" name="Google Shape;209;p30"/>
          <p:cNvSpPr txBox="1"/>
          <p:nvPr>
            <p:ph idx="1" type="body"/>
          </p:nvPr>
        </p:nvSpPr>
        <p:spPr>
          <a:xfrm>
            <a:off x="1010200" y="1443000"/>
            <a:ext cx="7131300" cy="2764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Decision Tree : 0.8897485493230</a:t>
            </a:r>
            <a:endParaRPr/>
          </a:p>
          <a:p>
            <a:pPr indent="-355600" lvl="0" marL="457200" rtl="0" algn="l">
              <a:spcBef>
                <a:spcPts val="0"/>
              </a:spcBef>
              <a:spcAft>
                <a:spcPts val="0"/>
              </a:spcAft>
              <a:buSzPts val="2000"/>
              <a:buChar char="»"/>
            </a:pPr>
            <a:r>
              <a:rPr lang="en"/>
              <a:t>KNN: 0.9323017408123792</a:t>
            </a:r>
            <a:endParaRPr/>
          </a:p>
          <a:p>
            <a:pPr indent="-355600" lvl="0" marL="457200" rtl="0" algn="l">
              <a:spcBef>
                <a:spcPts val="0"/>
              </a:spcBef>
              <a:spcAft>
                <a:spcPts val="0"/>
              </a:spcAft>
              <a:buSzPts val="2000"/>
              <a:buChar char="»"/>
            </a:pPr>
            <a:r>
              <a:rPr lang="en"/>
              <a:t>Naive Bayes: 0.11798839458413926,</a:t>
            </a:r>
            <a:endParaRPr/>
          </a:p>
          <a:p>
            <a:pPr indent="-355600" lvl="0" marL="457200" rtl="0" algn="l">
              <a:spcBef>
                <a:spcPts val="0"/>
              </a:spcBef>
              <a:spcAft>
                <a:spcPts val="0"/>
              </a:spcAft>
              <a:buSzPts val="2000"/>
              <a:buChar char="»"/>
            </a:pPr>
            <a:r>
              <a:rPr lang="en"/>
              <a:t>Random Forest': 0.9226305609284333</a:t>
            </a:r>
            <a:endParaRPr/>
          </a:p>
          <a:p>
            <a:pPr indent="-355600" lvl="0" marL="457200" rtl="0" algn="l">
              <a:spcBef>
                <a:spcPts val="0"/>
              </a:spcBef>
              <a:spcAft>
                <a:spcPts val="0"/>
              </a:spcAft>
              <a:buSzPts val="2000"/>
              <a:buChar char="»"/>
            </a:pPr>
            <a:r>
              <a:rPr lang="en"/>
              <a:t>LinearSVC': 0.9264990328820116</a:t>
            </a:r>
            <a:endParaRPr/>
          </a:p>
          <a:p>
            <a:pPr indent="-355600" lvl="0" marL="457200" rtl="0" algn="l">
              <a:spcBef>
                <a:spcPts val="0"/>
              </a:spcBef>
              <a:spcAft>
                <a:spcPts val="0"/>
              </a:spcAft>
              <a:buSzPts val="2000"/>
              <a:buChar char="»"/>
            </a:pPr>
            <a:r>
              <a:rPr lang="en"/>
              <a:t>Feed Forward NN : 0.9129593810444874</a:t>
            </a:r>
            <a:endParaRPr/>
          </a:p>
        </p:txBody>
      </p:sp>
      <p:sp>
        <p:nvSpPr>
          <p:cNvPr id="210" name="Google Shape;210;p30"/>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Application In Production : Part - 1 ( Data Visualization)</a:t>
            </a:r>
            <a:endParaRPr sz="1800"/>
          </a:p>
        </p:txBody>
      </p:sp>
      <p:sp>
        <p:nvSpPr>
          <p:cNvPr id="216" name="Google Shape;216;p31"/>
          <p:cNvSpPr txBox="1"/>
          <p:nvPr>
            <p:ph idx="2" type="body"/>
          </p:nvPr>
        </p:nvSpPr>
        <p:spPr>
          <a:xfrm>
            <a:off x="4680125" y="1443000"/>
            <a:ext cx="3461400" cy="2764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Writing code for data </a:t>
            </a:r>
            <a:r>
              <a:rPr lang="en" sz="1400"/>
              <a:t>visualization takes  lot of time &amp; effort </a:t>
            </a:r>
            <a:endParaRPr sz="1400"/>
          </a:p>
          <a:p>
            <a:pPr indent="-317500" lvl="0" marL="457200" rtl="0" algn="l">
              <a:spcBef>
                <a:spcPts val="0"/>
              </a:spcBef>
              <a:spcAft>
                <a:spcPts val="0"/>
              </a:spcAft>
              <a:buSzPts val="1400"/>
              <a:buChar char="»"/>
            </a:pPr>
            <a:r>
              <a:rPr b="1" lang="en" sz="1400"/>
              <a:t>Solution :</a:t>
            </a:r>
            <a:endParaRPr b="1" sz="1400"/>
          </a:p>
          <a:p>
            <a:pPr indent="-317500" lvl="1" marL="914400" rtl="0" algn="l">
              <a:spcBef>
                <a:spcPts val="0"/>
              </a:spcBef>
              <a:spcAft>
                <a:spcPts val="0"/>
              </a:spcAft>
              <a:buSzPts val="1400"/>
              <a:buChar char="»"/>
            </a:pPr>
            <a:r>
              <a:rPr lang="en" sz="1400"/>
              <a:t>Using Apache Superset</a:t>
            </a:r>
            <a:endParaRPr sz="1400"/>
          </a:p>
          <a:p>
            <a:pPr indent="-317500" lvl="1" marL="914400" rtl="0" algn="l">
              <a:spcBef>
                <a:spcPts val="0"/>
              </a:spcBef>
              <a:spcAft>
                <a:spcPts val="0"/>
              </a:spcAft>
              <a:buSzPts val="1400"/>
              <a:buChar char="»"/>
            </a:pPr>
            <a:r>
              <a:rPr lang="en" sz="1400"/>
              <a:t>Upload Your CSV or Connect to Your Database and Visualize like a pro.</a:t>
            </a:r>
            <a:endParaRPr sz="1400"/>
          </a:p>
          <a:p>
            <a:pPr indent="-317500" lvl="1" marL="914400" rtl="0" algn="l">
              <a:spcBef>
                <a:spcPts val="0"/>
              </a:spcBef>
              <a:spcAft>
                <a:spcPts val="0"/>
              </a:spcAft>
              <a:buSzPts val="1400"/>
              <a:buChar char="»"/>
            </a:pPr>
            <a:r>
              <a:rPr lang="en" sz="1400"/>
              <a:t>Multiple chats are available.</a:t>
            </a:r>
            <a:endParaRPr sz="1400"/>
          </a:p>
        </p:txBody>
      </p:sp>
      <p:sp>
        <p:nvSpPr>
          <p:cNvPr id="217" name="Google Shape;217;p31"/>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18" name="Google Shape;218;p31"/>
          <p:cNvPicPr preferRelativeResize="0"/>
          <p:nvPr/>
        </p:nvPicPr>
        <p:blipFill>
          <a:blip r:embed="rId3">
            <a:alphaModFix/>
          </a:blip>
          <a:stretch>
            <a:fillRect/>
          </a:stretch>
        </p:blipFill>
        <p:spPr>
          <a:xfrm>
            <a:off x="705475" y="1374563"/>
            <a:ext cx="3835074" cy="290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ctrTitle"/>
          </p:nvPr>
        </p:nvSpPr>
        <p:spPr>
          <a:xfrm>
            <a:off x="1139200" y="645550"/>
            <a:ext cx="6865800" cy="192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4" name="Google Shape;84;p14"/>
          <p:cNvSpPr txBox="1"/>
          <p:nvPr/>
        </p:nvSpPr>
        <p:spPr>
          <a:xfrm>
            <a:off x="808075" y="2886000"/>
            <a:ext cx="7439400" cy="12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600"/>
              </a:spcBef>
              <a:spcAft>
                <a:spcPts val="0"/>
              </a:spcAft>
              <a:buClr>
                <a:schemeClr val="dk1"/>
              </a:buClr>
              <a:buSzPts val="1100"/>
              <a:buFont typeface="Arial"/>
              <a:buNone/>
            </a:pPr>
            <a:r>
              <a:rPr b="1" lang="en" sz="2400">
                <a:solidFill>
                  <a:srgbClr val="25516C"/>
                </a:solidFill>
                <a:latin typeface="Source Sans Pro"/>
                <a:ea typeface="Source Sans Pro"/>
                <a:cs typeface="Source Sans Pro"/>
                <a:sym typeface="Source Sans Pro"/>
              </a:rPr>
              <a:t>Data Analysis and Development of Environmental Information System for Mining Areas in Odisha.</a:t>
            </a:r>
            <a:endParaRPr b="1" sz="2400">
              <a:solidFill>
                <a:srgbClr val="25516C"/>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idx="12" type="sldNum"/>
          </p:nvPr>
        </p:nvSpPr>
        <p:spPr>
          <a:xfrm>
            <a:off x="637950" y="0"/>
            <a:ext cx="7860600" cy="63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24" name="Google Shape;224;p32"/>
          <p:cNvPicPr preferRelativeResize="0"/>
          <p:nvPr/>
        </p:nvPicPr>
        <p:blipFill>
          <a:blip r:embed="rId3">
            <a:alphaModFix/>
          </a:blip>
          <a:stretch>
            <a:fillRect/>
          </a:stretch>
        </p:blipFill>
        <p:spPr>
          <a:xfrm>
            <a:off x="637950" y="637800"/>
            <a:ext cx="7860600" cy="4200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Application In Production : Part - 2 ( Building Model )</a:t>
            </a:r>
            <a:endParaRPr/>
          </a:p>
        </p:txBody>
      </p:sp>
      <p:sp>
        <p:nvSpPr>
          <p:cNvPr id="230" name="Google Shape;230;p33"/>
          <p:cNvSpPr txBox="1"/>
          <p:nvPr>
            <p:ph idx="2" type="body"/>
          </p:nvPr>
        </p:nvSpPr>
        <p:spPr>
          <a:xfrm>
            <a:off x="5037750" y="1545600"/>
            <a:ext cx="3277200" cy="276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Minio </a:t>
            </a:r>
            <a:endParaRPr b="1"/>
          </a:p>
          <a:p>
            <a:pPr indent="-317500" lvl="0" marL="457200" rtl="0" algn="l">
              <a:spcBef>
                <a:spcPts val="600"/>
              </a:spcBef>
              <a:spcAft>
                <a:spcPts val="0"/>
              </a:spcAft>
              <a:buSzPts val="1400"/>
              <a:buChar char="»"/>
            </a:pPr>
            <a:r>
              <a:rPr lang="en" sz="1400"/>
              <a:t>Minio Browser provides minimal set of UI to manage buckets and objects on minio server.</a:t>
            </a:r>
            <a:endParaRPr sz="1400"/>
          </a:p>
          <a:p>
            <a:pPr indent="-317500" lvl="0" marL="457200" rtl="0" algn="l">
              <a:spcBef>
                <a:spcPts val="0"/>
              </a:spcBef>
              <a:spcAft>
                <a:spcPts val="0"/>
              </a:spcAft>
              <a:buSzPts val="1400"/>
              <a:buChar char="»"/>
            </a:pPr>
            <a:r>
              <a:rPr lang="en" sz="1400"/>
              <a:t>Having an S3-compatible API means once configured, Minio acts as a gateway to B2.</a:t>
            </a:r>
            <a:endParaRPr sz="1400"/>
          </a:p>
          <a:p>
            <a:pPr indent="-317500" lvl="0" marL="457200" rtl="0" algn="l">
              <a:spcBef>
                <a:spcPts val="0"/>
              </a:spcBef>
              <a:spcAft>
                <a:spcPts val="0"/>
              </a:spcAft>
              <a:buSzPts val="1400"/>
              <a:buChar char="»"/>
            </a:pPr>
            <a:r>
              <a:t/>
            </a:r>
            <a:endParaRPr sz="1400"/>
          </a:p>
        </p:txBody>
      </p:sp>
      <p:sp>
        <p:nvSpPr>
          <p:cNvPr id="231" name="Google Shape;231;p33"/>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32" name="Google Shape;232;p33"/>
          <p:cNvPicPr preferRelativeResize="0"/>
          <p:nvPr/>
        </p:nvPicPr>
        <p:blipFill>
          <a:blip r:embed="rId3">
            <a:alphaModFix/>
          </a:blip>
          <a:stretch>
            <a:fillRect/>
          </a:stretch>
        </p:blipFill>
        <p:spPr>
          <a:xfrm>
            <a:off x="676675" y="1384244"/>
            <a:ext cx="811225" cy="811225"/>
          </a:xfrm>
          <a:prstGeom prst="rect">
            <a:avLst/>
          </a:prstGeom>
          <a:noFill/>
          <a:ln>
            <a:noFill/>
          </a:ln>
        </p:spPr>
      </p:pic>
      <p:pic>
        <p:nvPicPr>
          <p:cNvPr id="233" name="Google Shape;233;p33"/>
          <p:cNvPicPr preferRelativeResize="0"/>
          <p:nvPr/>
        </p:nvPicPr>
        <p:blipFill>
          <a:blip r:embed="rId4">
            <a:alphaModFix/>
          </a:blip>
          <a:stretch>
            <a:fillRect/>
          </a:stretch>
        </p:blipFill>
        <p:spPr>
          <a:xfrm>
            <a:off x="612525" y="2259600"/>
            <a:ext cx="4361075" cy="2114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Application In Production : Part - 3 ( Predict as a Service)</a:t>
            </a:r>
            <a:endParaRPr>
              <a:solidFill>
                <a:schemeClr val="lt1"/>
              </a:solidFill>
            </a:endParaRPr>
          </a:p>
          <a:p>
            <a:pPr indent="0" lvl="0" marL="0" rtl="0" algn="l">
              <a:spcBef>
                <a:spcPts val="0"/>
              </a:spcBef>
              <a:spcAft>
                <a:spcPts val="0"/>
              </a:spcAft>
              <a:buNone/>
            </a:pPr>
            <a:r>
              <a:t/>
            </a:r>
            <a:endParaRPr/>
          </a:p>
        </p:txBody>
      </p:sp>
      <p:sp>
        <p:nvSpPr>
          <p:cNvPr id="239" name="Google Shape;239;p34"/>
          <p:cNvSpPr txBox="1"/>
          <p:nvPr>
            <p:ph idx="2" type="body"/>
          </p:nvPr>
        </p:nvSpPr>
        <p:spPr>
          <a:xfrm>
            <a:off x="4680125" y="1443000"/>
            <a:ext cx="3461400" cy="276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API Star</a:t>
            </a:r>
            <a:endParaRPr b="1"/>
          </a:p>
          <a:p>
            <a:pPr indent="-317500" lvl="0" marL="457200" rtl="0" algn="l">
              <a:spcBef>
                <a:spcPts val="600"/>
              </a:spcBef>
              <a:spcAft>
                <a:spcPts val="0"/>
              </a:spcAft>
              <a:buSzPts val="1400"/>
              <a:buChar char="»"/>
            </a:pPr>
            <a:r>
              <a:rPr lang="en" sz="1400"/>
              <a:t>API Star is a toolkit for working with OpenAPI or Swagger schemas.</a:t>
            </a:r>
            <a:endParaRPr sz="1400"/>
          </a:p>
          <a:p>
            <a:pPr indent="-317500" lvl="0" marL="457200" rtl="0" algn="l">
              <a:spcBef>
                <a:spcPts val="0"/>
              </a:spcBef>
              <a:spcAft>
                <a:spcPts val="0"/>
              </a:spcAft>
              <a:buSzPts val="1400"/>
              <a:buChar char="»"/>
            </a:pPr>
            <a:r>
              <a:rPr lang="en" sz="1400"/>
              <a:t>No need to write REST-API From scratch.</a:t>
            </a:r>
            <a:endParaRPr sz="1400"/>
          </a:p>
          <a:p>
            <a:pPr indent="-317500" lvl="0" marL="457200" rtl="0" algn="l">
              <a:spcBef>
                <a:spcPts val="0"/>
              </a:spcBef>
              <a:spcAft>
                <a:spcPts val="0"/>
              </a:spcAft>
              <a:buSzPts val="1400"/>
              <a:buChar char="»"/>
            </a:pPr>
            <a:r>
              <a:rPr lang="en" sz="1400"/>
              <a:t>Validate API schema documents, and provide contextual errors.</a:t>
            </a:r>
            <a:endParaRPr sz="1400"/>
          </a:p>
          <a:p>
            <a:pPr indent="-317500" lvl="0" marL="457200" rtl="0" algn="l">
              <a:spcBef>
                <a:spcPts val="0"/>
              </a:spcBef>
              <a:spcAft>
                <a:spcPts val="0"/>
              </a:spcAft>
              <a:buSzPts val="1400"/>
              <a:buChar char="»"/>
            </a:pPr>
            <a:r>
              <a:rPr lang="en" sz="1400"/>
              <a:t>Validate requests and responses</a:t>
            </a:r>
            <a:endParaRPr sz="1400"/>
          </a:p>
          <a:p>
            <a:pPr indent="-317500" lvl="0" marL="457200" rtl="0" algn="l">
              <a:spcBef>
                <a:spcPts val="0"/>
              </a:spcBef>
              <a:spcAft>
                <a:spcPts val="0"/>
              </a:spcAft>
              <a:buSzPts val="1400"/>
              <a:buChar char="»"/>
            </a:pPr>
            <a:r>
              <a:rPr lang="en" sz="1400"/>
              <a:t>Can integrate with frameworks like Django &amp; Flask.</a:t>
            </a:r>
            <a:endParaRPr sz="1400"/>
          </a:p>
        </p:txBody>
      </p:sp>
      <p:sp>
        <p:nvSpPr>
          <p:cNvPr id="240" name="Google Shape;240;p34"/>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1" name="Google Shape;241;p34"/>
          <p:cNvPicPr preferRelativeResize="0"/>
          <p:nvPr/>
        </p:nvPicPr>
        <p:blipFill>
          <a:blip r:embed="rId3">
            <a:alphaModFix/>
          </a:blip>
          <a:stretch>
            <a:fillRect/>
          </a:stretch>
        </p:blipFill>
        <p:spPr>
          <a:xfrm>
            <a:off x="806575" y="1727250"/>
            <a:ext cx="3734075" cy="2313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7" name="Google Shape;247;p35"/>
          <p:cNvPicPr preferRelativeResize="0"/>
          <p:nvPr/>
        </p:nvPicPr>
        <p:blipFill>
          <a:blip r:embed="rId3">
            <a:alphaModFix/>
          </a:blip>
          <a:stretch>
            <a:fillRect/>
          </a:stretch>
        </p:blipFill>
        <p:spPr>
          <a:xfrm>
            <a:off x="654150" y="1320125"/>
            <a:ext cx="7875600" cy="338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53" name="Google Shape;253;p36"/>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Conclusion</a:t>
            </a:r>
            <a:endParaRPr sz="1800"/>
          </a:p>
        </p:txBody>
      </p:sp>
      <p:sp>
        <p:nvSpPr>
          <p:cNvPr id="254" name="Google Shape;254;p36"/>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This seismic bump problem is an interesting problem, an important problem, and has a fascinating data set.</a:t>
            </a:r>
            <a:endParaRPr sz="1400"/>
          </a:p>
          <a:p>
            <a:pPr indent="-317500" lvl="0" marL="457200" rtl="0" algn="l">
              <a:spcBef>
                <a:spcPts val="0"/>
              </a:spcBef>
              <a:spcAft>
                <a:spcPts val="0"/>
              </a:spcAft>
              <a:buSzPts val="1400"/>
              <a:buChar char="»"/>
            </a:pPr>
            <a:r>
              <a:rPr lang="en" sz="1400"/>
              <a:t>We chose to Randomly Under-Sample, but we could also do Synthetic Minority Over-Sampling, Cluster-Based Over-Sampling, Random Over-Sampling, Algorithmic Ensemble Sampling, Bagging, Boosting, and probably many other techniques which aren’t covered in a graduate level statistics course.</a:t>
            </a:r>
            <a:endParaRPr sz="1400"/>
          </a:p>
          <a:p>
            <a:pPr indent="-317500" lvl="0" marL="457200" rtl="0" algn="l">
              <a:spcBef>
                <a:spcPts val="0"/>
              </a:spcBef>
              <a:spcAft>
                <a:spcPts val="0"/>
              </a:spcAft>
              <a:buSzPts val="1400"/>
              <a:buChar char="»"/>
            </a:pPr>
            <a:r>
              <a:rPr lang="en" sz="1400"/>
              <a:t>We chose a pretty straightforward solution, which definitely impacts the performance of our model. Our logistic regression model predicts the test set with around 60 to 70% accuracy, after random under-sampling.</a:t>
            </a:r>
            <a:endParaRPr sz="1400"/>
          </a:p>
          <a:p>
            <a:pPr indent="-317500" lvl="0" marL="457200" rtl="0" algn="l">
              <a:spcBef>
                <a:spcPts val="0"/>
              </a:spcBef>
              <a:spcAft>
                <a:spcPts val="0"/>
              </a:spcAft>
              <a:buSzPts val="1400"/>
              <a:buChar char="»"/>
            </a:pPr>
            <a:r>
              <a:rPr lang="en" sz="1400"/>
              <a:t>While the methods for calculating the results of these various methods aren’t clearly documented in the data set, we can assume that we understand a few of them through inference. Accuracy (Acc.) is the percentage of times our model correctly predicted the class in the test set.</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Some different ideas on this dataset:</a:t>
            </a:r>
            <a:endParaRPr sz="1800"/>
          </a:p>
        </p:txBody>
      </p:sp>
      <p:sp>
        <p:nvSpPr>
          <p:cNvPr id="260" name="Google Shape;260;p37"/>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Where are the geophones located? Is it possible to do TRM (time reverse modeling) of stress wave propagation? With this dataset we simply know that if a rock burst occurs in a longwall but not where.</a:t>
            </a:r>
            <a:endParaRPr sz="1400"/>
          </a:p>
          <a:p>
            <a:pPr indent="-317500" lvl="0" marL="457200" rtl="0" algn="l">
              <a:spcBef>
                <a:spcPts val="0"/>
              </a:spcBef>
              <a:spcAft>
                <a:spcPts val="0"/>
              </a:spcAft>
              <a:buSzPts val="1400"/>
              <a:buChar char="»"/>
            </a:pPr>
            <a:r>
              <a:rPr lang="en" sz="1400"/>
              <a:t>What to do with the results? We may end up knowing if a rock burst is likely to occur or not. Can we use the recorded data to estimate locations and therefore control stress release before the burst?</a:t>
            </a:r>
            <a:endParaRPr sz="1400"/>
          </a:p>
          <a:p>
            <a:pPr indent="-317500" lvl="0" marL="457200" rtl="0" algn="l">
              <a:spcBef>
                <a:spcPts val="0"/>
              </a:spcBef>
              <a:spcAft>
                <a:spcPts val="0"/>
              </a:spcAft>
              <a:buSzPts val="1400"/>
              <a:buChar char="»"/>
            </a:pPr>
            <a:r>
              <a:rPr lang="en" sz="1400"/>
              <a:t>Can we extract another set of useful information from the raw data from the geophones (what we got here is heavily processed)?</a:t>
            </a:r>
            <a:endParaRPr sz="1400"/>
          </a:p>
        </p:txBody>
      </p:sp>
      <p:sp>
        <p:nvSpPr>
          <p:cNvPr id="261" name="Google Shape;261;p3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Future </a:t>
            </a:r>
            <a:r>
              <a:rPr lang="en" sz="1800"/>
              <a:t>Improvements</a:t>
            </a:r>
            <a:endParaRPr sz="1800"/>
          </a:p>
        </p:txBody>
      </p:sp>
      <p:sp>
        <p:nvSpPr>
          <p:cNvPr id="267" name="Google Shape;267;p38"/>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We can use Deep Learning Algorithms like RNN, LSTM models to improve the accuracy.</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Can make a Docker Image of our architecture and serve it as a web app.</a:t>
            </a:r>
            <a:endParaRPr sz="1800"/>
          </a:p>
        </p:txBody>
      </p:sp>
      <p:sp>
        <p:nvSpPr>
          <p:cNvPr id="268" name="Google Shape;268;p38"/>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idx="1" type="body"/>
          </p:nvPr>
        </p:nvSpPr>
        <p:spPr>
          <a:xfrm>
            <a:off x="625400" y="1383625"/>
            <a:ext cx="4951200" cy="313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a:p>
            <a:pPr indent="0" lvl="0" marL="0" rtl="0" algn="l">
              <a:spcBef>
                <a:spcPts val="600"/>
              </a:spcBef>
              <a:spcAft>
                <a:spcPts val="0"/>
              </a:spcAft>
              <a:buNone/>
            </a:pPr>
            <a:r>
              <a:t/>
            </a:r>
            <a:endParaRPr b="1" sz="1100"/>
          </a:p>
          <a:p>
            <a:pPr indent="0" lvl="0" marL="0" rtl="0" algn="l">
              <a:spcBef>
                <a:spcPts val="600"/>
              </a:spcBef>
              <a:spcAft>
                <a:spcPts val="0"/>
              </a:spcAft>
              <a:buNone/>
            </a:pPr>
            <a:r>
              <a:t/>
            </a:r>
            <a:endParaRPr b="1" sz="1100"/>
          </a:p>
          <a:p>
            <a:pPr indent="0" lvl="0" marL="0" rtl="0" algn="l">
              <a:spcBef>
                <a:spcPts val="600"/>
              </a:spcBef>
              <a:spcAft>
                <a:spcPts val="0"/>
              </a:spcAft>
              <a:buNone/>
            </a:pPr>
            <a:r>
              <a:rPr b="1" lang="en" sz="1400"/>
              <a:t>Drop a mail at : </a:t>
            </a:r>
            <a:r>
              <a:rPr b="1" lang="en" sz="1400" u="sng">
                <a:solidFill>
                  <a:schemeClr val="hlink"/>
                </a:solidFill>
                <a:hlinkClick r:id="rId3"/>
              </a:rPr>
              <a:t>prabhat.kumar.sahu@suiit.ac.in</a:t>
            </a:r>
            <a:endParaRPr b="1" sz="1400"/>
          </a:p>
          <a:p>
            <a:pPr indent="0" lvl="0" marL="0" rtl="0" algn="l">
              <a:spcBef>
                <a:spcPts val="600"/>
              </a:spcBef>
              <a:spcAft>
                <a:spcPts val="0"/>
              </a:spcAft>
              <a:buNone/>
            </a:pPr>
            <a:r>
              <a:t/>
            </a:r>
            <a:endParaRPr b="1" sz="1400"/>
          </a:p>
          <a:p>
            <a:pPr indent="0" lvl="0" marL="0" rtl="0" algn="l">
              <a:spcBef>
                <a:spcPts val="600"/>
              </a:spcBef>
              <a:spcAft>
                <a:spcPts val="0"/>
              </a:spcAft>
              <a:buNone/>
            </a:pPr>
            <a:r>
              <a:rPr lang="en" sz="1400"/>
              <a:t>You can get the code at my Github repo- </a:t>
            </a:r>
            <a:endParaRPr sz="1400"/>
          </a:p>
          <a:p>
            <a:pPr indent="0" lvl="0" marL="0" rtl="0" algn="l">
              <a:spcBef>
                <a:spcPts val="600"/>
              </a:spcBef>
              <a:spcAft>
                <a:spcPts val="0"/>
              </a:spcAft>
              <a:buNone/>
            </a:pPr>
            <a:r>
              <a:rPr lang="en" sz="1400" u="sng">
                <a:solidFill>
                  <a:schemeClr val="hlink"/>
                </a:solidFill>
                <a:hlinkClick r:id="rId4"/>
              </a:rPr>
              <a:t>https://github.com/TheCaffeineDev/Seismic-Data-Analysis</a:t>
            </a:r>
            <a:endParaRPr sz="1400"/>
          </a:p>
          <a:p>
            <a:pPr indent="0" lvl="0" marL="0" rtl="0" algn="l">
              <a:spcBef>
                <a:spcPts val="600"/>
              </a:spcBef>
              <a:spcAft>
                <a:spcPts val="0"/>
              </a:spcAft>
              <a:buNone/>
            </a:pPr>
            <a:r>
              <a:rPr lang="en" sz="1400"/>
              <a:t>Or </a:t>
            </a:r>
            <a:endParaRPr sz="1400"/>
          </a:p>
          <a:p>
            <a:pPr indent="0" lvl="0" marL="0" rtl="0" algn="l">
              <a:spcBef>
                <a:spcPts val="600"/>
              </a:spcBef>
              <a:spcAft>
                <a:spcPts val="0"/>
              </a:spcAft>
              <a:buNone/>
            </a:pPr>
            <a:r>
              <a:rPr lang="en" sz="1400" u="sng">
                <a:solidFill>
                  <a:schemeClr val="hlink"/>
                </a:solidFill>
                <a:hlinkClick r:id="rId5"/>
              </a:rPr>
              <a:t>https://bit.ly/2Qm16Zi</a:t>
            </a:r>
            <a:endParaRPr sz="1400"/>
          </a:p>
        </p:txBody>
      </p:sp>
      <p:sp>
        <p:nvSpPr>
          <p:cNvPr id="274" name="Google Shape;274;p3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9"/>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Thank You !                          </a:t>
            </a:r>
            <a:endParaRPr sz="2400"/>
          </a:p>
        </p:txBody>
      </p:sp>
      <p:pic>
        <p:nvPicPr>
          <p:cNvPr descr="photo-1434030216411-0b793f4b4173.jpg" id="276" name="Google Shape;276;p39"/>
          <p:cNvPicPr preferRelativeResize="0"/>
          <p:nvPr/>
        </p:nvPicPr>
        <p:blipFill>
          <a:blip r:embed="rId6">
            <a:alphaModFix/>
          </a:blip>
          <a:stretch>
            <a:fillRect/>
          </a:stretch>
        </p:blipFill>
        <p:spPr>
          <a:xfrm>
            <a:off x="5576675" y="1571425"/>
            <a:ext cx="2665025" cy="266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Data &amp; Why It’s Important ?</a:t>
            </a:r>
            <a:endParaRPr/>
          </a:p>
        </p:txBody>
      </p:sp>
      <p:sp>
        <p:nvSpPr>
          <p:cNvPr id="90" name="Google Shape;90;p15"/>
          <p:cNvSpPr txBox="1"/>
          <p:nvPr>
            <p:ph idx="2" type="body"/>
          </p:nvPr>
        </p:nvSpPr>
        <p:spPr>
          <a:xfrm>
            <a:off x="4680125" y="1690563"/>
            <a:ext cx="3461400" cy="24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00BEF2"/>
                </a:solidFill>
              </a:rPr>
              <a:t>Why Data Is Important ?</a:t>
            </a:r>
            <a:endParaRPr b="1" sz="1200"/>
          </a:p>
          <a:p>
            <a:pPr indent="-304800" lvl="0" marL="457200" rtl="0" algn="l">
              <a:spcBef>
                <a:spcPts val="600"/>
              </a:spcBef>
              <a:spcAft>
                <a:spcPts val="0"/>
              </a:spcAft>
              <a:buSzPts val="1200"/>
              <a:buChar char="»"/>
            </a:pPr>
            <a:r>
              <a:rPr lang="en" sz="1200"/>
              <a:t>Used to help decision-making</a:t>
            </a:r>
            <a:endParaRPr sz="1200"/>
          </a:p>
          <a:p>
            <a:pPr indent="-304800" lvl="0" marL="457200" rtl="0" algn="l">
              <a:spcBef>
                <a:spcPts val="0"/>
              </a:spcBef>
              <a:spcAft>
                <a:spcPts val="0"/>
              </a:spcAft>
              <a:buSzPts val="1200"/>
              <a:buChar char="»"/>
            </a:pPr>
            <a:r>
              <a:rPr lang="en" sz="1200"/>
              <a:t>Predictive analytics</a:t>
            </a:r>
            <a:endParaRPr sz="1200"/>
          </a:p>
          <a:p>
            <a:pPr indent="-304800" lvl="0" marL="457200" rtl="0" algn="l">
              <a:spcBef>
                <a:spcPts val="0"/>
              </a:spcBef>
              <a:spcAft>
                <a:spcPts val="0"/>
              </a:spcAft>
              <a:buSzPts val="1200"/>
              <a:buChar char="»"/>
            </a:pPr>
            <a:r>
              <a:rPr lang="en" sz="1200"/>
              <a:t>Can reveal patterns and trends and other crucial facts</a:t>
            </a:r>
            <a:endParaRPr sz="1200"/>
          </a:p>
          <a:p>
            <a:pPr indent="-304800" lvl="0" marL="457200" rtl="0" algn="l">
              <a:spcBef>
                <a:spcPts val="0"/>
              </a:spcBef>
              <a:spcAft>
                <a:spcPts val="0"/>
              </a:spcAft>
              <a:buSzPts val="1200"/>
              <a:buChar char="»"/>
            </a:pPr>
            <a:r>
              <a:rPr lang="en" sz="1200"/>
              <a:t>Business Intelligence</a:t>
            </a:r>
            <a:endParaRPr sz="1200"/>
          </a:p>
          <a:p>
            <a:pPr indent="0" lvl="0" marL="457200" rtl="0" algn="l">
              <a:spcBef>
                <a:spcPts val="600"/>
              </a:spcBef>
              <a:spcAft>
                <a:spcPts val="0"/>
              </a:spcAft>
              <a:buNone/>
            </a:pPr>
            <a:r>
              <a:t/>
            </a:r>
            <a:endParaRPr b="1" sz="1200"/>
          </a:p>
        </p:txBody>
      </p:sp>
      <p:sp>
        <p:nvSpPr>
          <p:cNvPr id="91" name="Google Shape;91;p15"/>
          <p:cNvSpPr txBox="1"/>
          <p:nvPr>
            <p:ph idx="2" type="body"/>
          </p:nvPr>
        </p:nvSpPr>
        <p:spPr>
          <a:xfrm>
            <a:off x="647475" y="4488750"/>
            <a:ext cx="78426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p:txBody>
      </p:sp>
      <p:sp>
        <p:nvSpPr>
          <p:cNvPr id="92" name="Google Shape;92;p1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5"/>
          <p:cNvSpPr txBox="1"/>
          <p:nvPr>
            <p:ph idx="1" type="body"/>
          </p:nvPr>
        </p:nvSpPr>
        <p:spPr>
          <a:xfrm>
            <a:off x="1010200" y="1690563"/>
            <a:ext cx="3461400" cy="24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00BEF2"/>
                </a:solidFill>
              </a:rPr>
              <a:t>What is Data ?</a:t>
            </a:r>
            <a:endParaRPr b="1" sz="1800">
              <a:solidFill>
                <a:srgbClr val="00BEF2"/>
              </a:solidFill>
            </a:endParaRPr>
          </a:p>
          <a:p>
            <a:pPr indent="0" lvl="0" marL="0" rtl="0" algn="l">
              <a:spcBef>
                <a:spcPts val="600"/>
              </a:spcBef>
              <a:spcAft>
                <a:spcPts val="0"/>
              </a:spcAft>
              <a:buClr>
                <a:schemeClr val="dk1"/>
              </a:buClr>
              <a:buSzPts val="1100"/>
              <a:buFont typeface="Arial"/>
              <a:buNone/>
            </a:pPr>
            <a:r>
              <a:rPr lang="en" sz="1200"/>
              <a:t>In general, data is any set of characters that has been gathered and translated for some purpose, usually analysis. It can be any character, including text and numbers, pictures, sound, or video. If data is not put into context, it doesn't do anything to a human or computer.</a:t>
            </a:r>
            <a:endParaRPr sz="1200"/>
          </a:p>
          <a:p>
            <a:pPr indent="0" lvl="0" marL="0" rtl="0" algn="l">
              <a:spcBef>
                <a:spcPts val="600"/>
              </a:spcBef>
              <a:spcAft>
                <a:spcPts val="0"/>
              </a:spcAft>
              <a:buClr>
                <a:schemeClr val="dk1"/>
              </a:buClr>
              <a:buSzPts val="1100"/>
              <a:buFont typeface="Arial"/>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idx="1" type="body"/>
          </p:nvPr>
        </p:nvSpPr>
        <p:spPr>
          <a:xfrm>
            <a:off x="1010200" y="1434950"/>
            <a:ext cx="3776700" cy="278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You name any thing, the word Data is associated with it.</a:t>
            </a:r>
            <a:endParaRPr b="1"/>
          </a:p>
        </p:txBody>
      </p:sp>
      <p:sp>
        <p:nvSpPr>
          <p:cNvPr id="99" name="Google Shape;99;p1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6"/>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is the key”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idx="4294967295" type="ctrTitle"/>
          </p:nvPr>
        </p:nvSpPr>
        <p:spPr>
          <a:xfrm>
            <a:off x="1154400" y="2726350"/>
            <a:ext cx="6835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 HEADLINE</a:t>
            </a:r>
            <a:endParaRPr/>
          </a:p>
        </p:txBody>
      </p:sp>
      <p:sp>
        <p:nvSpPr>
          <p:cNvPr id="106" name="Google Shape;106;p17"/>
          <p:cNvSpPr txBox="1"/>
          <p:nvPr>
            <p:ph idx="4294967295" type="subTitle"/>
          </p:nvPr>
        </p:nvSpPr>
        <p:spPr>
          <a:xfrm>
            <a:off x="675950" y="766025"/>
            <a:ext cx="68352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The Buzz Words </a:t>
            </a:r>
            <a:endParaRPr b="1">
              <a:solidFill>
                <a:schemeClr val="lt1"/>
              </a:solidFill>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107" name="Google Shape;107;p1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8" name="Google Shape;108;p17"/>
          <p:cNvSpPr txBox="1"/>
          <p:nvPr/>
        </p:nvSpPr>
        <p:spPr>
          <a:xfrm>
            <a:off x="969550" y="822250"/>
            <a:ext cx="1733700" cy="1702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200">
                <a:solidFill>
                  <a:srgbClr val="FFFFFF"/>
                </a:solidFill>
                <a:latin typeface="Montserrat"/>
                <a:ea typeface="Montserrat"/>
                <a:cs typeface="Montserrat"/>
                <a:sym typeface="Montserrat"/>
              </a:rPr>
              <a:t>1.</a:t>
            </a:r>
            <a:endParaRPr sz="7200">
              <a:solidFill>
                <a:srgbClr val="FFFFFF"/>
              </a:solidFill>
              <a:latin typeface="Montserrat"/>
              <a:ea typeface="Montserrat"/>
              <a:cs typeface="Montserrat"/>
              <a:sym typeface="Montserrat"/>
            </a:endParaRPr>
          </a:p>
        </p:txBody>
      </p:sp>
      <p:pic>
        <p:nvPicPr>
          <p:cNvPr id="109" name="Google Shape;109;p17"/>
          <p:cNvPicPr preferRelativeResize="0"/>
          <p:nvPr/>
        </p:nvPicPr>
        <p:blipFill>
          <a:blip r:embed="rId3">
            <a:alphaModFix/>
          </a:blip>
          <a:stretch>
            <a:fillRect/>
          </a:stretch>
        </p:blipFill>
        <p:spPr>
          <a:xfrm>
            <a:off x="621575" y="1320125"/>
            <a:ext cx="5120001" cy="3181800"/>
          </a:xfrm>
          <a:prstGeom prst="rect">
            <a:avLst/>
          </a:prstGeom>
          <a:noFill/>
          <a:ln>
            <a:noFill/>
          </a:ln>
        </p:spPr>
      </p:pic>
      <p:sp>
        <p:nvSpPr>
          <p:cNvPr id="110" name="Google Shape;110;p17"/>
          <p:cNvSpPr txBox="1"/>
          <p:nvPr/>
        </p:nvSpPr>
        <p:spPr>
          <a:xfrm>
            <a:off x="5741575" y="1320125"/>
            <a:ext cx="2642400" cy="3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 analysis :</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Data analysis is a process of inspecting, cleansing, transforming, and modeling data with the goal of discovering useful information, informing conclusions, and supporting decision-making. Data analysis has multiple facets and approaches, encompassing diverse techniques under a variety of names, while being used in different business, science, and social science domains.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6" name="Google Shape;116;p18"/>
          <p:cNvSpPr txBox="1"/>
          <p:nvPr/>
        </p:nvSpPr>
        <p:spPr>
          <a:xfrm>
            <a:off x="761200" y="869925"/>
            <a:ext cx="57306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type="title"/>
          </p:nvPr>
        </p:nvSpPr>
        <p:spPr>
          <a:xfrm>
            <a:off x="1006350" y="771600"/>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800">
                <a:solidFill>
                  <a:srgbClr val="FFFFFF"/>
                </a:solidFill>
                <a:latin typeface="Arial"/>
                <a:ea typeface="Arial"/>
                <a:cs typeface="Arial"/>
                <a:sym typeface="Arial"/>
              </a:rPr>
              <a:t>How big organization use Machine Learning &amp; Data Analysis ?</a:t>
            </a:r>
            <a:endParaRPr b="0" sz="18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18" name="Google Shape;118;p18"/>
          <p:cNvSpPr txBox="1"/>
          <p:nvPr>
            <p:ph idx="1" type="body"/>
          </p:nvPr>
        </p:nvSpPr>
        <p:spPr>
          <a:xfrm>
            <a:off x="1010200" y="1443000"/>
            <a:ext cx="3461400" cy="2764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R</a:t>
            </a:r>
            <a:r>
              <a:rPr lang="en" sz="1400"/>
              <a:t>ecommendation</a:t>
            </a:r>
            <a:endParaRPr sz="1400"/>
          </a:p>
          <a:p>
            <a:pPr indent="-317500" lvl="1" marL="914400" rtl="0" algn="l">
              <a:spcBef>
                <a:spcPts val="0"/>
              </a:spcBef>
              <a:spcAft>
                <a:spcPts val="0"/>
              </a:spcAft>
              <a:buSzPts val="1400"/>
              <a:buChar char="»"/>
            </a:pPr>
            <a:r>
              <a:rPr lang="en" sz="1400"/>
              <a:t>Ecommerce (Flipkart,Amazon,Myntra..etc)</a:t>
            </a:r>
            <a:endParaRPr sz="1400"/>
          </a:p>
          <a:p>
            <a:pPr indent="-317500" lvl="1" marL="914400" rtl="0" algn="l">
              <a:spcBef>
                <a:spcPts val="0"/>
              </a:spcBef>
              <a:spcAft>
                <a:spcPts val="0"/>
              </a:spcAft>
              <a:buSzPts val="1400"/>
              <a:buChar char="»"/>
            </a:pPr>
            <a:r>
              <a:rPr lang="en" sz="1400"/>
              <a:t>Netflix (Movie, Tv Series)</a:t>
            </a:r>
            <a:endParaRPr sz="1400"/>
          </a:p>
          <a:p>
            <a:pPr indent="-317500" lvl="1" marL="914400" rtl="0" algn="l">
              <a:spcBef>
                <a:spcPts val="0"/>
              </a:spcBef>
              <a:spcAft>
                <a:spcPts val="0"/>
              </a:spcAft>
              <a:buSzPts val="1400"/>
              <a:buChar char="»"/>
            </a:pPr>
            <a:r>
              <a:rPr lang="en" sz="1400"/>
              <a:t>Spotify (Music)</a:t>
            </a:r>
            <a:endParaRPr sz="1400"/>
          </a:p>
          <a:p>
            <a:pPr indent="-317500" lvl="1" marL="914400" rtl="0" algn="l">
              <a:spcBef>
                <a:spcPts val="0"/>
              </a:spcBef>
              <a:spcAft>
                <a:spcPts val="0"/>
              </a:spcAft>
              <a:buSzPts val="1400"/>
              <a:buChar char="»"/>
            </a:pPr>
            <a:r>
              <a:rPr lang="en" sz="1400"/>
              <a:t>Youtube (R</a:t>
            </a:r>
            <a:r>
              <a:rPr lang="en" sz="1400"/>
              <a:t>elevant Videos)</a:t>
            </a:r>
            <a:endParaRPr sz="1400"/>
          </a:p>
          <a:p>
            <a:pPr indent="-317500" lvl="1" marL="914400" rtl="0" algn="l">
              <a:spcBef>
                <a:spcPts val="0"/>
              </a:spcBef>
              <a:spcAft>
                <a:spcPts val="0"/>
              </a:spcAft>
              <a:buSzPts val="1400"/>
              <a:buChar char="»"/>
            </a:pPr>
            <a:r>
              <a:rPr lang="en" sz="1400"/>
              <a:t>Facebook news feed</a:t>
            </a:r>
            <a:endParaRPr sz="1400"/>
          </a:p>
          <a:p>
            <a:pPr indent="-317500" lvl="0" marL="457200" rtl="0" algn="l">
              <a:spcBef>
                <a:spcPts val="0"/>
              </a:spcBef>
              <a:spcAft>
                <a:spcPts val="0"/>
              </a:spcAft>
              <a:buSzPts val="1400"/>
              <a:buChar char="»"/>
            </a:pPr>
            <a:r>
              <a:rPr lang="en" sz="1400"/>
              <a:t>Fraud and Risk Detection</a:t>
            </a:r>
            <a:endParaRPr sz="1400"/>
          </a:p>
          <a:p>
            <a:pPr indent="-317500" lvl="0" marL="457200" rtl="0" algn="l">
              <a:spcBef>
                <a:spcPts val="0"/>
              </a:spcBef>
              <a:spcAft>
                <a:spcPts val="0"/>
              </a:spcAft>
              <a:buSzPts val="1400"/>
              <a:buChar char="»"/>
            </a:pPr>
            <a:r>
              <a:rPr lang="en" sz="1400"/>
              <a:t>Internet/Web Search</a:t>
            </a:r>
            <a:endParaRPr sz="1400"/>
          </a:p>
          <a:p>
            <a:pPr indent="-317500" lvl="0" marL="457200" rtl="0" algn="l">
              <a:spcBef>
                <a:spcPts val="0"/>
              </a:spcBef>
              <a:spcAft>
                <a:spcPts val="0"/>
              </a:spcAft>
              <a:buSzPts val="1400"/>
              <a:buChar char="»"/>
            </a:pPr>
            <a:r>
              <a:rPr lang="en" sz="1400"/>
              <a:t>Digital Advertisement</a:t>
            </a:r>
            <a:endParaRPr sz="1400"/>
          </a:p>
          <a:p>
            <a:pPr indent="-317500" lvl="0" marL="457200" rtl="0" algn="l">
              <a:spcBef>
                <a:spcPts val="0"/>
              </a:spcBef>
              <a:spcAft>
                <a:spcPts val="0"/>
              </a:spcAft>
              <a:buSzPts val="1400"/>
              <a:buChar char="»"/>
            </a:pPr>
            <a:r>
              <a:rPr lang="en" sz="1400"/>
              <a:t>Customer Interactions</a:t>
            </a:r>
            <a:endParaRPr sz="1400"/>
          </a:p>
          <a:p>
            <a:pPr indent="-317500" lvl="0" marL="457200" rtl="0" algn="l">
              <a:spcBef>
                <a:spcPts val="0"/>
              </a:spcBef>
              <a:spcAft>
                <a:spcPts val="0"/>
              </a:spcAft>
              <a:buSzPts val="1400"/>
              <a:buChar char="»"/>
            </a:pPr>
            <a:r>
              <a:rPr lang="en" sz="1400"/>
              <a:t>Delivery logistics</a:t>
            </a:r>
            <a:endParaRPr sz="1400"/>
          </a:p>
          <a:p>
            <a:pPr indent="-317500" lvl="0" marL="457200" rtl="0" algn="l">
              <a:spcBef>
                <a:spcPts val="0"/>
              </a:spcBef>
              <a:spcAft>
                <a:spcPts val="0"/>
              </a:spcAft>
              <a:buSzPts val="1400"/>
              <a:buChar char="»"/>
            </a:pPr>
            <a:r>
              <a:rPr lang="en" sz="1400"/>
              <a:t>Weather Prediction</a:t>
            </a:r>
            <a:endParaRPr sz="1400"/>
          </a:p>
          <a:p>
            <a:pPr indent="0" lvl="0" marL="0" rtl="0" algn="l">
              <a:spcBef>
                <a:spcPts val="600"/>
              </a:spcBef>
              <a:spcAft>
                <a:spcPts val="0"/>
              </a:spcAft>
              <a:buNone/>
            </a:pPr>
            <a:r>
              <a:rPr lang="en" sz="1400"/>
              <a:t>  </a:t>
            </a:r>
            <a:endParaRPr sz="1400"/>
          </a:p>
        </p:txBody>
      </p:sp>
      <p:sp>
        <p:nvSpPr>
          <p:cNvPr id="119" name="Google Shape;119;p18"/>
          <p:cNvSpPr txBox="1"/>
          <p:nvPr>
            <p:ph idx="2" type="body"/>
          </p:nvPr>
        </p:nvSpPr>
        <p:spPr>
          <a:xfrm>
            <a:off x="4680125" y="1443000"/>
            <a:ext cx="3461400" cy="276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More Use Cases</a:t>
            </a:r>
            <a:endParaRPr b="1" sz="1400"/>
          </a:p>
          <a:p>
            <a:pPr indent="-317500" lvl="0" marL="457200" rtl="0" algn="l">
              <a:spcBef>
                <a:spcPts val="600"/>
              </a:spcBef>
              <a:spcAft>
                <a:spcPts val="0"/>
              </a:spcAft>
              <a:buSzPts val="1400"/>
              <a:buChar char="»"/>
            </a:pPr>
            <a:r>
              <a:rPr lang="en" sz="1400"/>
              <a:t>Image Recognition</a:t>
            </a:r>
            <a:endParaRPr sz="1400"/>
          </a:p>
          <a:p>
            <a:pPr indent="-317500" lvl="0" marL="457200" rtl="0" algn="l">
              <a:spcBef>
                <a:spcPts val="0"/>
              </a:spcBef>
              <a:spcAft>
                <a:spcPts val="0"/>
              </a:spcAft>
              <a:buSzPts val="1400"/>
              <a:buChar char="»"/>
            </a:pPr>
            <a:r>
              <a:rPr lang="en" sz="1400"/>
              <a:t>Speech Recognition</a:t>
            </a:r>
            <a:endParaRPr sz="1400"/>
          </a:p>
          <a:p>
            <a:pPr indent="-317500" lvl="0" marL="457200" rtl="0" algn="l">
              <a:spcBef>
                <a:spcPts val="0"/>
              </a:spcBef>
              <a:spcAft>
                <a:spcPts val="0"/>
              </a:spcAft>
              <a:buSzPts val="1400"/>
              <a:buChar char="»"/>
            </a:pPr>
            <a:r>
              <a:rPr lang="en" sz="1400"/>
              <a:t>Gaming</a:t>
            </a:r>
            <a:endParaRPr sz="1400"/>
          </a:p>
          <a:p>
            <a:pPr indent="-317500" lvl="0" marL="457200" rtl="0" algn="l">
              <a:spcBef>
                <a:spcPts val="0"/>
              </a:spcBef>
              <a:spcAft>
                <a:spcPts val="0"/>
              </a:spcAft>
              <a:buSzPts val="1400"/>
              <a:buChar char="»"/>
            </a:pPr>
            <a:r>
              <a:rPr lang="en" sz="1400"/>
              <a:t>Smart Chatbots</a:t>
            </a:r>
            <a:endParaRPr sz="1400"/>
          </a:p>
          <a:p>
            <a:pPr indent="-317500" lvl="0" marL="457200" rtl="0" algn="l">
              <a:spcBef>
                <a:spcPts val="0"/>
              </a:spcBef>
              <a:spcAft>
                <a:spcPts val="0"/>
              </a:spcAft>
              <a:buSzPts val="1400"/>
              <a:buChar char="»"/>
            </a:pPr>
            <a:r>
              <a:rPr lang="en" sz="1400"/>
              <a:t>Robotics</a:t>
            </a:r>
            <a:endParaRPr sz="1400"/>
          </a:p>
          <a:p>
            <a:pPr indent="-317500" lvl="0" marL="457200" rtl="0" algn="l">
              <a:spcBef>
                <a:spcPts val="0"/>
              </a:spcBef>
              <a:spcAft>
                <a:spcPts val="0"/>
              </a:spcAft>
              <a:buSzPts val="1400"/>
              <a:buChar char="»"/>
            </a:pPr>
            <a:r>
              <a:rPr lang="en" sz="1400"/>
              <a:t>Self Driving Cars</a:t>
            </a:r>
            <a:endParaRPr sz="1400"/>
          </a:p>
          <a:p>
            <a:pPr indent="-317500" lvl="0" marL="457200" rtl="0" algn="l">
              <a:spcBef>
                <a:spcPts val="0"/>
              </a:spcBef>
              <a:spcAft>
                <a:spcPts val="0"/>
              </a:spcAft>
              <a:buSzPts val="1400"/>
              <a:buChar char="»"/>
            </a:pPr>
            <a:r>
              <a:rPr lang="en" sz="1400"/>
              <a:t>Healthcare (Medical Imaging ..etc)</a:t>
            </a:r>
            <a:endParaRPr sz="1400"/>
          </a:p>
          <a:p>
            <a:pPr indent="-317500" lvl="0" marL="457200" rtl="0" algn="l">
              <a:spcBef>
                <a:spcPts val="0"/>
              </a:spcBef>
              <a:spcAft>
                <a:spcPts val="0"/>
              </a:spcAft>
              <a:buSzPts val="1400"/>
              <a:buChar char="»"/>
            </a:pPr>
            <a:r>
              <a:rPr lang="en" sz="1400"/>
              <a:t>Intelligent transport systems</a:t>
            </a:r>
            <a:endParaRPr sz="1400"/>
          </a:p>
          <a:p>
            <a:pPr indent="-317500" lvl="0" marL="457200" rtl="0" algn="l">
              <a:spcBef>
                <a:spcPts val="0"/>
              </a:spcBef>
              <a:spcAft>
                <a:spcPts val="0"/>
              </a:spcAft>
              <a:buSzPts val="1400"/>
              <a:buChar char="»"/>
            </a:pPr>
            <a:r>
              <a:rPr lang="en" sz="1400"/>
              <a:t>Congestion management by predicting traffic conditions</a:t>
            </a:r>
            <a:endParaRPr sz="1400"/>
          </a:p>
          <a:p>
            <a:pPr indent="0" lvl="0" marL="0" rtl="0" algn="l">
              <a:spcBef>
                <a:spcPts val="60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Seismic Data Analysis </a:t>
            </a:r>
            <a:endParaRPr/>
          </a:p>
        </p:txBody>
      </p:sp>
      <p:sp>
        <p:nvSpPr>
          <p:cNvPr id="125" name="Google Shape;125;p19"/>
          <p:cNvSpPr txBox="1"/>
          <p:nvPr>
            <p:ph idx="1" type="body"/>
          </p:nvPr>
        </p:nvSpPr>
        <p:spPr>
          <a:xfrm>
            <a:off x="1010200" y="1443000"/>
            <a:ext cx="3461400" cy="276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Agenda :</a:t>
            </a:r>
            <a:endParaRPr/>
          </a:p>
          <a:p>
            <a:pPr indent="0" lvl="0" marL="0" rtl="0" algn="l">
              <a:spcBef>
                <a:spcPts val="600"/>
              </a:spcBef>
              <a:spcAft>
                <a:spcPts val="0"/>
              </a:spcAft>
              <a:buNone/>
            </a:pPr>
            <a:r>
              <a:rPr lang="en" sz="1400"/>
              <a:t>Mines collect a lot of data but they don’t analyse and get the proper insights out of it.</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With the information about the possibility of hazardous situation occurrence, an appropriate supervision service can reduce a risk of rockburst .</a:t>
            </a:r>
            <a:endParaRPr sz="1400"/>
          </a:p>
        </p:txBody>
      </p:sp>
      <p:sp>
        <p:nvSpPr>
          <p:cNvPr id="126" name="Google Shape;126;p1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27" name="Google Shape;127;p19"/>
          <p:cNvSpPr txBox="1"/>
          <p:nvPr>
            <p:ph idx="2" type="body"/>
          </p:nvPr>
        </p:nvSpPr>
        <p:spPr>
          <a:xfrm>
            <a:off x="4680125" y="1443000"/>
            <a:ext cx="3461400" cy="276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Solution :</a:t>
            </a:r>
            <a:endParaRPr/>
          </a:p>
          <a:p>
            <a:pPr indent="0" lvl="0" marL="0" rtl="0" algn="l">
              <a:spcBef>
                <a:spcPts val="600"/>
              </a:spcBef>
              <a:spcAft>
                <a:spcPts val="0"/>
              </a:spcAft>
              <a:buNone/>
            </a:pPr>
            <a:r>
              <a:rPr lang="en" sz="1400"/>
              <a:t>Our analysis attempts to use logistic regression techniques to predict whether a seismic 'bump' is predictive of a notable seismic hazard. We attempt to characterize our prediction accuracy and compare the results against the state of the art results from other statistical and machine learning techniques, that are included within the data set.</a:t>
            </a:r>
            <a:endParaRPr sz="1400"/>
          </a:p>
          <a:p>
            <a:pPr indent="0" lvl="0" marL="0" rtl="0" algn="l">
              <a:spcBef>
                <a:spcPts val="60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Seismic Data ?</a:t>
            </a:r>
            <a:endParaRPr sz="1400"/>
          </a:p>
        </p:txBody>
      </p:sp>
      <p:sp>
        <p:nvSpPr>
          <p:cNvPr id="133" name="Google Shape;133;p20"/>
          <p:cNvSpPr txBox="1"/>
          <p:nvPr>
            <p:ph idx="1" type="body"/>
          </p:nvPr>
        </p:nvSpPr>
        <p:spPr>
          <a:xfrm>
            <a:off x="1010200" y="1434950"/>
            <a:ext cx="7131300" cy="2780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solidFill>
                  <a:srgbClr val="595959"/>
                </a:solidFill>
                <a:latin typeface="Trebuchet MS"/>
                <a:ea typeface="Trebuchet MS"/>
                <a:cs typeface="Trebuchet MS"/>
                <a:sym typeface="Trebuchet MS"/>
              </a:rPr>
              <a:t>Mining activity has long been associated with mining hazards, such as fires, floods, and toxic contaminants </a:t>
            </a:r>
            <a:r>
              <a:rPr lang="en" sz="1400"/>
              <a:t>.</a:t>
            </a:r>
            <a:endParaRPr sz="1400"/>
          </a:p>
          <a:p>
            <a:pPr indent="-317500" lvl="0" marL="457200" rtl="0" algn="l">
              <a:spcBef>
                <a:spcPts val="0"/>
              </a:spcBef>
              <a:spcAft>
                <a:spcPts val="0"/>
              </a:spcAft>
              <a:buSzPts val="1400"/>
              <a:buChar char="»"/>
            </a:pPr>
            <a:r>
              <a:rPr lang="en" sz="1400">
                <a:solidFill>
                  <a:srgbClr val="595959"/>
                </a:solidFill>
                <a:latin typeface="Trebuchet MS"/>
                <a:ea typeface="Trebuchet MS"/>
                <a:cs typeface="Trebuchet MS"/>
                <a:sym typeface="Trebuchet MS"/>
              </a:rPr>
              <a:t>Among these hazards, seismic hazards are the hardest to detect and predict.Minimizing loss from seismic hazards requires advanced data collection and analysis.</a:t>
            </a:r>
            <a:endParaRPr sz="1400">
              <a:solidFill>
                <a:srgbClr val="595959"/>
              </a:solidFill>
              <a:latin typeface="Trebuchet MS"/>
              <a:ea typeface="Trebuchet MS"/>
              <a:cs typeface="Trebuchet MS"/>
              <a:sym typeface="Trebuchet MS"/>
            </a:endParaRPr>
          </a:p>
          <a:p>
            <a:pPr indent="-317500" lvl="0" marL="457200" rtl="0" algn="l">
              <a:spcBef>
                <a:spcPts val="0"/>
              </a:spcBef>
              <a:spcAft>
                <a:spcPts val="0"/>
              </a:spcAft>
              <a:buClr>
                <a:srgbClr val="595959"/>
              </a:buClr>
              <a:buSzPts val="1400"/>
              <a:buFont typeface="Trebuchet MS"/>
              <a:buChar char="»"/>
            </a:pPr>
            <a:r>
              <a:rPr lang="en" sz="1400">
                <a:solidFill>
                  <a:srgbClr val="595959"/>
                </a:solidFill>
                <a:latin typeface="Trebuchet MS"/>
                <a:ea typeface="Trebuchet MS"/>
                <a:cs typeface="Trebuchet MS"/>
                <a:sym typeface="Trebuchet MS"/>
              </a:rPr>
              <a:t>In recent years, more and more cutting-edge seismic and seismo-acoustic monitoring systems have come about. Still, the disproportionate number of low-energy versus high-energy seismic phenomena renders traditional analysis methods insufficient in making accurate predictions.</a:t>
            </a:r>
            <a:endParaRPr sz="1400">
              <a:solidFill>
                <a:srgbClr val="595959"/>
              </a:solidFill>
              <a:latin typeface="Trebuchet MS"/>
              <a:ea typeface="Trebuchet MS"/>
              <a:cs typeface="Trebuchet MS"/>
              <a:sym typeface="Trebuchet MS"/>
            </a:endParaRPr>
          </a:p>
          <a:p>
            <a:pPr indent="0" lvl="0" marL="457200" rtl="0" algn="l">
              <a:spcBef>
                <a:spcPts val="600"/>
              </a:spcBef>
              <a:spcAft>
                <a:spcPts val="0"/>
              </a:spcAft>
              <a:buNone/>
            </a:pPr>
            <a:r>
              <a:t/>
            </a:r>
            <a:endParaRPr sz="1200">
              <a:solidFill>
                <a:srgbClr val="595959"/>
              </a:solidFill>
              <a:latin typeface="Trebuchet MS"/>
              <a:ea typeface="Trebuchet MS"/>
              <a:cs typeface="Trebuchet MS"/>
              <a:sym typeface="Trebuchet MS"/>
            </a:endParaRPr>
          </a:p>
          <a:p>
            <a:pPr indent="0" lvl="0" marL="457200" rtl="0" algn="l">
              <a:spcBef>
                <a:spcPts val="600"/>
              </a:spcBef>
              <a:spcAft>
                <a:spcPts val="0"/>
              </a:spcAft>
              <a:buNone/>
            </a:pPr>
            <a:r>
              <a:t/>
            </a:r>
            <a:endParaRPr sz="1200">
              <a:solidFill>
                <a:srgbClr val="595959"/>
              </a:solidFill>
              <a:latin typeface="Trebuchet MS"/>
              <a:ea typeface="Trebuchet MS"/>
              <a:cs typeface="Trebuchet MS"/>
              <a:sym typeface="Trebuchet MS"/>
            </a:endParaRPr>
          </a:p>
        </p:txBody>
      </p:sp>
      <p:sp>
        <p:nvSpPr>
          <p:cNvPr id="134" name="Google Shape;134;p20"/>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 name="Google Shape;140;p21"/>
          <p:cNvSpPr txBox="1"/>
          <p:nvPr>
            <p:ph idx="1" type="body"/>
          </p:nvPr>
        </p:nvSpPr>
        <p:spPr>
          <a:xfrm>
            <a:off x="1118925" y="1989525"/>
            <a:ext cx="8220900" cy="190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How People Work  At Coal Mines?</a:t>
            </a:r>
            <a:endParaRPr b="1" sz="3600"/>
          </a:p>
        </p:txBody>
      </p:sp>
      <p:sp>
        <p:nvSpPr>
          <p:cNvPr id="141" name="Google Shape;141;p21"/>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