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FD83D-2455-430B-8AB4-C9327C5DE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5C8F87-E38B-46CB-B263-747DAA8FA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A9138D-BF3D-4D29-8DBA-C8D2CF99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719AFE-28BF-48E9-A72D-78FD46D4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FE5DFE-791F-4A24-90FB-8F346006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99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21D8F-C077-4F6B-80A4-708ED6BA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E98C87-72D0-4F98-B71F-123E4F382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22D96C-8599-4079-B988-81C09AF3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964640-B95C-4D25-9D34-F6041867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0708CB-5529-4EEB-B6E2-D0759C19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41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748038-D1B4-428D-BC48-7586EC41A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B94D07-15D4-4225-BD5B-A2B9E4CD0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F3212A-F40B-43A2-A0E6-165FE79F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241594-178F-4158-905A-6D51519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BAF1CA-AE60-4D44-B78B-E5827F32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23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16C151-C789-4F8B-B11C-5490065F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8AA07-53CA-4C20-9C92-0749FF7C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1B3B6A-04ED-42A1-BD88-89C73085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608EF6-FF59-4440-B7E9-AC71D1A2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2C5CB6-55E8-406C-9785-A8EE4353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52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16D85-B21C-4A5B-9667-D9405886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6493A-2B7D-4814-9162-274AC17A5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05BDEE-67F2-4FAE-A5F4-B87F4E43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982790-E7DF-40D5-BF16-41E1F6FF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0CADB1-67ED-463C-BCAE-E329F004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37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784DE-F3E3-4179-BB3F-2E64F0A7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96CAA-CBFB-498B-968D-BE46C6212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FD996B-B366-462E-9369-F67F44DF8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4BB1A4-B451-4EC1-BC9B-7075E993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59E043-045B-4DC7-B63B-4ABAA36D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F203EB-4340-4EC9-BF12-A5D33398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40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8E5E8-F730-4F53-8DA6-CE901CC6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A8DD61-C6AA-4C34-93EA-7FF3C2C2A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4E9734-CE12-45BB-B060-36D5762F6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44A472-0A6D-4452-8779-F1E11E319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788E22-368D-40B0-9F35-7A6BC408C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76A1D7-41E8-42C6-9D56-157A4AFF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B652D7-A2D3-4193-A0A7-A943D129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9577B1-EFFD-4643-823C-0FDCB94F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22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49ED9-C9A2-4CD0-86F6-37A44FC1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7BA7F0-115B-4E6D-99EC-98A8769E1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09B3ED-F2B5-44C1-9F4D-263BEEEC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57DA58-E30D-4F0F-912E-ADBF3988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0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78CEB4-D172-48E4-B24C-5D0241B7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5728031-E5B7-498D-A7BE-2C6B152A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400194-E353-4D91-8059-8852567D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24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4F21B-6104-45B8-A0DC-325A76CB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CAFB56-BD36-47CC-84AF-1D350452B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988400-7A20-4D1E-9C35-98ACEA2E7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58B648-69D7-49BB-A795-23A68EAC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9CC16E-C8EB-40C6-850A-00903A462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BA5AD2-C16C-49E8-8D80-19ACC9C3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65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7E3A4-B59A-4AC2-B67A-6E95ED6D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D71691-A849-4C4A-946E-111421866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15167F-478D-4C0A-8DB0-3DAB6FCCD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A9B0E7-DE15-4DBB-9AF0-7248BC25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11949-215D-4BE2-8444-E33C437A6654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BC3361-CFEF-4517-B1C3-0D120D5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881895-9909-4B15-8AC9-E8734164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56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77668-64A9-4D73-9189-C7E95635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BE97B7-51F8-45B5-82E7-74352BFE8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15FCB7-8086-4497-AFCA-5CDDF9967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11949-215D-4BE2-8444-E33C437A6654}" type="datetimeFigureOut">
              <a:rPr lang="ru-RU" smtClean="0"/>
              <a:t>10.12.2019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82DA4E-A80E-4537-AA1E-661F247C3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40B6B3-B0D2-4CE2-81D3-E7F7A9F0D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743DD-9B8D-4B91-9FD5-AE7554E860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15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F69B7-80AA-4A28-B715-E668F9EB0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/>
              <a:t>Разработка алгоритма предотвращения столкновений манипулятора с препятствиями в режиме ручного управления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C0BD44-F92A-49B2-A1A3-FA8E237F4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Студент: Халявин Никита Андреевич, группа 3331506/60401</a:t>
            </a:r>
          </a:p>
          <a:p>
            <a:r>
              <a:rPr lang="ru-RU" dirty="0"/>
              <a:t>Руководитель: </a:t>
            </a:r>
            <a:r>
              <a:rPr lang="ru-RU" dirty="0" err="1"/>
              <a:t>Хазанский</a:t>
            </a:r>
            <a:r>
              <a:rPr lang="ru-RU" dirty="0"/>
              <a:t> Роман </a:t>
            </a:r>
            <a:r>
              <a:rPr lang="ru-RU" dirty="0" err="1"/>
              <a:t>Роленович</a:t>
            </a:r>
            <a:r>
              <a:rPr lang="ru-RU" dirty="0"/>
              <a:t>, лаб. 5215</a:t>
            </a:r>
          </a:p>
        </p:txBody>
      </p:sp>
    </p:spTree>
    <p:extLst>
      <p:ext uri="{BB962C8B-B14F-4D97-AF65-F5344CB8AC3E}">
        <p14:creationId xmlns:p14="http://schemas.microsoft.com/office/powerpoint/2010/main" val="1966281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0E36A-CF33-4CDB-8591-E960856F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Геометрическая аппроксимация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8833B1-CB1C-4E5F-9D29-B8EA846B5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Решение задачи обнаружения и прогнозирования пересечений трёхмерных объектов усложняется по мере увеличения количества поверхностей. С целью уменьшения количества поверхностей вместо сложной модели объекта используется его аппроксимация ограничивающим объёмом – областью пространства, которая содержит в себе рассматриваемый объект целиком. Чаще всего для этого используют выпуклые объекты, так как с ними удобнее работать. Обычно используются сферы, выровненные по осям прямоугольные параллелепипеды (в англоязычной литературе </a:t>
            </a:r>
            <a:r>
              <a:rPr lang="en-US" dirty="0"/>
              <a:t>AABB</a:t>
            </a:r>
            <a:r>
              <a:rPr lang="ru-RU" dirty="0"/>
              <a:t>), ориентированные прямоугольные параллелепипеды (</a:t>
            </a:r>
            <a:r>
              <a:rPr lang="en-US" dirty="0"/>
              <a:t>OBB</a:t>
            </a:r>
            <a:r>
              <a:rPr lang="ru-RU" dirty="0"/>
              <a:t>) и дискретно ориентированные многогранники. С целью уменьшения вычислительных затрат может также использоваться иерархическая структура, что позволяет не производить сложных вычислений для объектов, которые находятся далеко друг от друга.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064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434FA-8FC3-4C33-AE08-E242B19F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обнаружения столкновений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FB7D4D-D79E-47A8-8DDC-6E13D4857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данной работе используется 2 типа алгоритмов: алгоритм на основе теоремы о разделяющей оси (далее </a:t>
            </a:r>
            <a:r>
              <a:rPr lang="en-US" dirty="0"/>
              <a:t>SAT</a:t>
            </a:r>
            <a:r>
              <a:rPr lang="ru-RU" dirty="0"/>
              <a:t>) для широкой фазы и алгоритм Гилберта-Джонсона-</a:t>
            </a:r>
            <a:r>
              <a:rPr lang="ru-RU" dirty="0" err="1"/>
              <a:t>Кирти</a:t>
            </a:r>
            <a:r>
              <a:rPr lang="ru-RU" dirty="0"/>
              <a:t> </a:t>
            </a:r>
            <a:r>
              <a:rPr lang="en-US" dirty="0"/>
              <a:t>(GJK)</a:t>
            </a:r>
            <a:r>
              <a:rPr lang="ru-RU" dirty="0"/>
              <a:t> для узкой.</a:t>
            </a:r>
          </a:p>
          <a:p>
            <a:pPr marL="0" indent="0">
              <a:buNone/>
            </a:pPr>
            <a:r>
              <a:rPr lang="en-US" dirty="0"/>
              <a:t>SAT </a:t>
            </a:r>
            <a:r>
              <a:rPr lang="ru-RU" dirty="0"/>
              <a:t>работает за константное время (в худшем случае для </a:t>
            </a:r>
            <a:r>
              <a:rPr lang="en-US" dirty="0"/>
              <a:t>OBB </a:t>
            </a:r>
            <a:r>
              <a:rPr lang="ru-RU" dirty="0"/>
              <a:t>рассматриваются проекции точек на 15 направлений) и позволяет определить факт наличия уже существующего пересечения тел.</a:t>
            </a:r>
          </a:p>
          <a:p>
            <a:pPr marL="0" indent="0">
              <a:buNone/>
            </a:pPr>
            <a:r>
              <a:rPr lang="en-US" dirty="0"/>
              <a:t>GJK </a:t>
            </a:r>
            <a:r>
              <a:rPr lang="ru-RU" dirty="0"/>
              <a:t>работает является итеративным алгоритмом и работает существенно дольше, но зато позволяет вычислить расстояние между объектами. Кроме того, он может работать с любыми выпуклыми объектами (хотя от формы зависит </a:t>
            </a:r>
            <a:r>
              <a:rPr lang="ru-RU"/>
              <a:t>скорость схождения).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0411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5B4EA-6F3E-4B9D-A49D-A42D84DB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Выбранный путь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CA8FBF-D40F-468E-9081-E5175E25B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Поскольку существующие подходы не удовлетворяют выдвинутым требованиям, был разработан альтернативный подход к решению задачи. Он основан на приближённом вычислении минимально возможного времени до ближайшего столкновения при условии движения с заданной оператором скоростью. В случае если это время оказывается меньше установленного порогового, скорость движения манипулятора уменьшается таким образом, чтобы время оказалось равно пороговому.</a:t>
            </a:r>
          </a:p>
          <a:p>
            <a:pPr marL="0" indent="0">
              <a:buNone/>
            </a:pPr>
            <a:r>
              <a:rPr lang="ru-RU" dirty="0"/>
              <a:t>При вычисление приближённого времени вращение звеньев не учитывается, только линейные перемещения. Для двух конфигураций манипулятора (текущей и предполагаемой следующей) выполняется поиск вектора кратчайшего расстояния между объектами, и по величине проекции изменения этого вектора на вектор текущего расстояния определяется приближённая максимальная скорость сближения, а после и минимальное время до столкновения.</a:t>
            </a:r>
          </a:p>
        </p:txBody>
      </p:sp>
    </p:spTree>
    <p:extLst>
      <p:ext uri="{BB962C8B-B14F-4D97-AF65-F5344CB8AC3E}">
        <p14:creationId xmlns:p14="http://schemas.microsoft.com/office/powerpoint/2010/main" val="1720807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83875-4E8B-4F05-AD01-4C53A7F0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Разработанное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C4CEDA-FEF9-413C-B7AC-32EFE3B5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Иерархия аппроксимирующих объёмов имеет следующий вид. Для каждого звена на широкой фазе создаётся </a:t>
            </a:r>
            <a:r>
              <a:rPr lang="en-US" dirty="0"/>
              <a:t>OBB</a:t>
            </a:r>
            <a:r>
              <a:rPr lang="ru-RU" dirty="0"/>
              <a:t>, включающий в себя звено и зону безопасности вокруг него, определение коллизий происходит по </a:t>
            </a:r>
            <a:r>
              <a:rPr lang="en-US" dirty="0"/>
              <a:t>SAT</a:t>
            </a:r>
            <a:r>
              <a:rPr lang="ru-RU" dirty="0"/>
              <a:t>. На узкой фазе применено три типа ограничивающих объёмов: </a:t>
            </a:r>
            <a:r>
              <a:rPr lang="en-US" dirty="0"/>
              <a:t>OBB, </a:t>
            </a:r>
            <a:r>
              <a:rPr lang="ru-RU" dirty="0"/>
              <a:t>сфера и цилиндр, а для вычисления вектора расстояния применён алгоритм </a:t>
            </a:r>
            <a:r>
              <a:rPr lang="en-US" dirty="0"/>
              <a:t>GJK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1651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6215E-2043-41F4-819B-8E300590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413E9F-A6C3-4410-B949-FF9A060D2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ходе тестирования программа была запущена на отладочной плате </a:t>
            </a:r>
            <a:r>
              <a:rPr lang="en-US" dirty="0"/>
              <a:t>stm32discaveryf4</a:t>
            </a:r>
            <a:r>
              <a:rPr lang="ru-RU" dirty="0"/>
              <a:t>, ввод вектора желаемой скорости осуществлялся с помощью тактовых кнопок. Вектор конфигурации манипулятора, получаемый в результате работы программы, отправлялся по протоколу </a:t>
            </a:r>
            <a:r>
              <a:rPr lang="en-US" dirty="0"/>
              <a:t>UART </a:t>
            </a:r>
            <a:r>
              <a:rPr lang="ru-RU" dirty="0"/>
              <a:t>на персональный компьютер, где конфигурация манипулятора визуализировалась с помощью программы, написанной в среде разработки </a:t>
            </a:r>
            <a:r>
              <a:rPr lang="en-US" dirty="0"/>
              <a:t>unity</a:t>
            </a:r>
            <a:r>
              <a:rPr lang="ru-RU" dirty="0"/>
              <a:t>, чтобы оператор мог получить сведения о текущем положении манипулятора. Контроль правильности работы вследствие высокой сложности задачи производился оператором вручную.</a:t>
            </a:r>
          </a:p>
          <a:p>
            <a:pPr marL="0" indent="0">
              <a:buNone/>
            </a:pPr>
            <a:r>
              <a:rPr lang="ru-RU" dirty="0"/>
              <a:t>Также с помощью встроенного в программу наблюдателя на основе аппаратного таймера микроконтроллера было произведено измерение времени, затрачиваемого наиболее ресурсоёмкими частями решения.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52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05EE4-EE0E-42BE-8A08-13F369FE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качественного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9B8DB4-3A82-4050-8BF5-5B79110D4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Хотя алгоритму и удалось успешно справиться с задачей предотвращения коллизий, программная реализация решения на данный момент работает некорректно, поскольку в некоторых положениях происходят ложные срабатывания алгоритма. Непосредственная причина такого поведения пока не обнаружена, однако установлено что это происходит вследствие ошибки в работе реализации алгоритма </a:t>
            </a:r>
            <a:r>
              <a:rPr lang="en-US" dirty="0"/>
              <a:t>GJK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794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7D13A-C9CE-4286-8F92-1A191925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тестирования затрачиваемого времени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E11032-B919-48CA-9021-77F8006CE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756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Тестирование было проведено с отключенной и включенной оптимизацией при компиляции, здесь приведены результаты с оптимизацией. Статистические данные собраны для некоторого продолжительного  времени работы алгоритма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C382600-D945-4C15-95CE-1CDD20F40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22843"/>
              </p:ext>
            </p:extLst>
          </p:nvPr>
        </p:nvGraphicFramePr>
        <p:xfrm>
          <a:off x="1007012" y="3573194"/>
          <a:ext cx="9670366" cy="31309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43954">
                  <a:extLst>
                    <a:ext uri="{9D8B030D-6E8A-4147-A177-3AD203B41FA5}">
                      <a16:colId xmlns:a16="http://schemas.microsoft.com/office/drawing/2014/main" val="4289919192"/>
                    </a:ext>
                  </a:extLst>
                </a:gridCol>
                <a:gridCol w="1772529">
                  <a:extLst>
                    <a:ext uri="{9D8B030D-6E8A-4147-A177-3AD203B41FA5}">
                      <a16:colId xmlns:a16="http://schemas.microsoft.com/office/drawing/2014/main" val="1220807851"/>
                    </a:ext>
                  </a:extLst>
                </a:gridCol>
                <a:gridCol w="2053883">
                  <a:extLst>
                    <a:ext uri="{9D8B030D-6E8A-4147-A177-3AD203B41FA5}">
                      <a16:colId xmlns:a16="http://schemas.microsoft.com/office/drawing/2014/main" val="1780326536"/>
                    </a:ext>
                  </a:extLst>
                </a:gridCol>
              </a:tblGrid>
              <a:tr h="4668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Алгоритм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SAT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GJK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9739902"/>
                  </a:ext>
                </a:extLst>
              </a:tr>
              <a:tr h="4668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Максимальное время, мкс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260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5003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4589538"/>
                  </a:ext>
                </a:extLst>
              </a:tr>
              <a:tr h="4668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Минимальное время, мкс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673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005173"/>
                  </a:ext>
                </a:extLst>
              </a:tr>
              <a:tr h="4668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Среднее время период измерений, мкс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65,90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2343,40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6175383"/>
                  </a:ext>
                </a:extLst>
              </a:tr>
              <a:tr h="6712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Количество вызовов за период измерений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2232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3424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2245355"/>
                  </a:ext>
                </a:extLst>
              </a:tr>
              <a:tr h="4668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Общее время за период измерений, мкс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</a:rPr>
                        <a:t>147100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8023785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7342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162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9835C-1A5B-4C12-B1AC-39C4B339D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и план дальнейших действий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4A2DDA-B9A8-4634-89A1-6841322D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Как видно из результатов тестирования, разработанная программа после исправления существующей ошибки будет пригодна для решения поставленной задачи.</a:t>
            </a:r>
          </a:p>
          <a:p>
            <a:pPr marL="0" indent="0">
              <a:buNone/>
            </a:pPr>
            <a:r>
              <a:rPr lang="ru-RU" dirty="0"/>
              <a:t>Перспективными направлениями для дальнейшей оптимизации программы являются: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Уменьшение времени, затрачиваемого реализацией алгоритма </a:t>
            </a:r>
            <a:r>
              <a:rPr lang="en-US" dirty="0"/>
              <a:t>GJK</a:t>
            </a:r>
            <a:r>
              <a:rPr lang="ru-RU" dirty="0"/>
              <a:t> (или использование другого алгоритма определения кратчайшего вектора)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Снижение частоты обращений к алгоритму </a:t>
            </a:r>
            <a:r>
              <a:rPr lang="en-US" dirty="0"/>
              <a:t>GJK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Также необходимо провести более детальное тестирование решения с применением различных кинематических схем манипулятора, а также с более детальным моделированием поведения манипулятора, то есть с учётом движения манипулятора во время вычислений и времени переходного процесса при изменении скорости звеньев.</a:t>
            </a:r>
          </a:p>
          <a:p>
            <a:pPr marL="0" indent="0">
              <a:buNone/>
            </a:pPr>
            <a:r>
              <a:rPr lang="ru-RU" dirty="0"/>
              <a:t>После этого также целесообразно провести тестирование данного решения на реальном манипуляторе.</a:t>
            </a:r>
          </a:p>
        </p:txBody>
      </p:sp>
    </p:spTree>
    <p:extLst>
      <p:ext uri="{BB962C8B-B14F-4D97-AF65-F5344CB8AC3E}">
        <p14:creationId xmlns:p14="http://schemas.microsoft.com/office/powerpoint/2010/main" val="652709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C623C-9E9C-43DF-97CF-F24A5CB0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351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3C3BC6-2AAF-457D-9200-EF28E9407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817625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900" dirty="0"/>
              <a:t>Определение коллизий аппроксимирующих сфер и прямоугольных параллелепипедов в системах трехмерного моделирования - Трушин А.М., 2015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3D Collision Detection: A Survey Pablo Jimenez, Carme </a:t>
            </a:r>
            <a:r>
              <a:rPr lang="en-US" sz="2900" dirty="0" err="1"/>
              <a:t>Torras</a:t>
            </a:r>
            <a:r>
              <a:rPr lang="en-US" sz="2900" dirty="0"/>
              <a:t>, Federico Thomas, 2001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A 3-dimensional force field method for robot collision avoidance in complex environments – </a:t>
            </a:r>
            <a:r>
              <a:rPr lang="en-US" sz="2900" dirty="0" err="1"/>
              <a:t>P.Chotiprayanakul</a:t>
            </a:r>
            <a:r>
              <a:rPr lang="en-US" sz="2900" dirty="0"/>
              <a:t>, </a:t>
            </a:r>
            <a:r>
              <a:rPr lang="en-US" sz="2900" dirty="0" err="1"/>
              <a:t>D.K.Liu</a:t>
            </a:r>
            <a:r>
              <a:rPr lang="en-US" sz="2900" dirty="0"/>
              <a:t>, </a:t>
            </a:r>
            <a:r>
              <a:rPr lang="en-US" sz="2900" dirty="0" err="1"/>
              <a:t>D.Wang</a:t>
            </a:r>
            <a:r>
              <a:rPr lang="en-US" sz="2900" dirty="0"/>
              <a:t>, </a:t>
            </a:r>
            <a:r>
              <a:rPr lang="en-US" sz="2900" dirty="0" err="1"/>
              <a:t>G.Dissanayake</a:t>
            </a:r>
            <a:r>
              <a:rPr lang="en-US" sz="2900" dirty="0"/>
              <a:t>, 2007 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Real-Time Obstacle Avoidance for Manipulators and Mobile Robots – Oussama Khatib, 1986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On-line collision avoidance for collaborative robot manipulators by adjusting off-line generated paths: an industrial use case – Mohammad </a:t>
            </a:r>
            <a:r>
              <a:rPr lang="en-US" sz="2900" dirty="0" err="1"/>
              <a:t>Safeea</a:t>
            </a:r>
            <a:r>
              <a:rPr lang="en-US" sz="2900" dirty="0"/>
              <a:t>, Pedro </a:t>
            </a:r>
            <a:r>
              <a:rPr lang="en-US" sz="2900" dirty="0" err="1"/>
              <a:t>Neto</a:t>
            </a:r>
            <a:r>
              <a:rPr lang="en-US" sz="2900" dirty="0"/>
              <a:t>, Richard </a:t>
            </a:r>
            <a:r>
              <a:rPr lang="en-US" sz="2900" dirty="0" err="1"/>
              <a:t>Bearee</a:t>
            </a:r>
            <a:r>
              <a:rPr lang="en-US" sz="2900" dirty="0"/>
              <a:t>, 2019 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r>
              <a:rPr lang="ru-RU" sz="2900" dirty="0"/>
              <a:t>Анализ столкновений – Горячкина А. Ю., 2014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900" dirty="0"/>
              <a:t>Алгоритмы обнаружения столкновений – Д.И. Собинов, В.В. Коробицын, 2010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Collision Detection Algorithms for Motion Planning – P. </a:t>
            </a:r>
            <a:r>
              <a:rPr lang="en-US" sz="2900" dirty="0" err="1"/>
              <a:t>Jim´enez</a:t>
            </a:r>
            <a:r>
              <a:rPr lang="en-US" sz="2900" dirty="0"/>
              <a:t>, F. Thomas and C. </a:t>
            </a:r>
            <a:r>
              <a:rPr lang="en-US" sz="2900" dirty="0" err="1"/>
              <a:t>Torras</a:t>
            </a:r>
            <a:r>
              <a:rPr lang="en-US" sz="2900" dirty="0"/>
              <a:t>, 1998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A New Fast and Robust Collision Detection and Force Computation Algorithm Applied to the Physics Engine Bullet: Method, Integration, and Evaluation – Mikel </a:t>
            </a:r>
            <a:r>
              <a:rPr lang="en-US" sz="2900" dirty="0" err="1"/>
              <a:t>Sagardia</a:t>
            </a:r>
            <a:r>
              <a:rPr lang="en-US" sz="2900" dirty="0"/>
              <a:t>, Theodoros </a:t>
            </a:r>
            <a:r>
              <a:rPr lang="en-US" sz="2900" dirty="0" err="1"/>
              <a:t>Stouraitis</a:t>
            </a:r>
            <a:r>
              <a:rPr lang="en-US" sz="2900" dirty="0"/>
              <a:t>, and João Lopes e Silva, 2014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New trends in collision detection performance – Quentin Avril, Valérie </a:t>
            </a:r>
            <a:r>
              <a:rPr lang="en-US" sz="2900" dirty="0" err="1"/>
              <a:t>Gouranton</a:t>
            </a:r>
            <a:r>
              <a:rPr lang="en-US" sz="2900" dirty="0"/>
              <a:t>, Bruno </a:t>
            </a:r>
            <a:r>
              <a:rPr lang="en-US" sz="2900" dirty="0" err="1"/>
              <a:t>Arnaldi</a:t>
            </a:r>
            <a:r>
              <a:rPr lang="en-US" sz="2900" dirty="0"/>
              <a:t>, 2009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The Gilbert-Johnson-Keerthi Distance Algorithm – Patrick Lindemann, 2009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Technical Report TR-TI-2005-1-Collision Detection for k-DOPs using SAT with Error Bounded Fixed-Point Arithmetic - Stefan </a:t>
            </a:r>
            <a:r>
              <a:rPr lang="en-US" sz="2900" dirty="0" err="1"/>
              <a:t>Hochgürtel</a:t>
            </a:r>
            <a:r>
              <a:rPr lang="en-US" sz="2900" dirty="0"/>
              <a:t>, Andreas Raabe, Joachim K </a:t>
            </a:r>
            <a:r>
              <a:rPr lang="en-US" sz="2900" dirty="0" err="1"/>
              <a:t>Anlauf</a:t>
            </a:r>
            <a:r>
              <a:rPr lang="en-US" sz="2900" dirty="0"/>
              <a:t>, Gabriel </a:t>
            </a:r>
            <a:r>
              <a:rPr lang="en-US" sz="2900" dirty="0" err="1"/>
              <a:t>Zachmann</a:t>
            </a:r>
            <a:r>
              <a:rPr lang="en-US" sz="2900" dirty="0"/>
              <a:t>, 2005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Sensor covering of a robot arm for collision avoidance - D. Gandhi, </a:t>
            </a:r>
            <a:r>
              <a:rPr lang="en-US" sz="2900" dirty="0" err="1"/>
              <a:t>Enric</a:t>
            </a:r>
            <a:r>
              <a:rPr lang="en-US" sz="2900" dirty="0"/>
              <a:t> </a:t>
            </a:r>
            <a:r>
              <a:rPr lang="en-US" sz="2900" dirty="0" err="1"/>
              <a:t>Cervera</a:t>
            </a:r>
            <a:r>
              <a:rPr lang="en-US" sz="2900" dirty="0"/>
              <a:t>, 2003</a:t>
            </a:r>
            <a:endParaRPr lang="ru-RU" sz="29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 improved artificial potential field method of trajectory planning and obstacle avoidance for redundant manipulators – </a:t>
            </a:r>
            <a:r>
              <a:rPr lang="en-US" dirty="0" err="1"/>
              <a:t>Wenrui</a:t>
            </a:r>
            <a:r>
              <a:rPr lang="en-US" dirty="0"/>
              <a:t> Wang, </a:t>
            </a:r>
            <a:r>
              <a:rPr lang="en-US" dirty="0" err="1"/>
              <a:t>Mingchao</a:t>
            </a:r>
            <a:r>
              <a:rPr lang="en-US" dirty="0"/>
              <a:t> Zhu, </a:t>
            </a:r>
            <a:r>
              <a:rPr lang="en-US" dirty="0" err="1"/>
              <a:t>Xiaoming</a:t>
            </a:r>
            <a:r>
              <a:rPr lang="en-US" dirty="0"/>
              <a:t> Wang, Shuai He, </a:t>
            </a:r>
            <a:r>
              <a:rPr lang="en-US" dirty="0" err="1"/>
              <a:t>Junpei</a:t>
            </a:r>
            <a:r>
              <a:rPr lang="en-US" dirty="0"/>
              <a:t> He, </a:t>
            </a:r>
            <a:r>
              <a:rPr lang="en-US" dirty="0" err="1"/>
              <a:t>Zhenbang</a:t>
            </a:r>
            <a:r>
              <a:rPr lang="en-US" dirty="0"/>
              <a:t> Xu, 2018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Efficient Computation of Configuration Space Transforms for Collision free motion planning - </a:t>
            </a:r>
            <a:r>
              <a:rPr lang="en-US" dirty="0" err="1"/>
              <a:t>Rachit</a:t>
            </a:r>
            <a:r>
              <a:rPr lang="en-US" dirty="0"/>
              <a:t> </a:t>
            </a:r>
            <a:r>
              <a:rPr lang="en-US" dirty="0" err="1"/>
              <a:t>Sapra</a:t>
            </a:r>
            <a:r>
              <a:rPr lang="en-US" dirty="0"/>
              <a:t>, </a:t>
            </a:r>
            <a:r>
              <a:rPr lang="en-US" dirty="0" err="1"/>
              <a:t>Somajyoti</a:t>
            </a:r>
            <a:r>
              <a:rPr lang="en-US" dirty="0"/>
              <a:t> Majumder, Michael Mathew, 2014</a:t>
            </a:r>
            <a:endParaRPr lang="ru-RU" sz="29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44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56C78-E864-42B7-8DFD-D4114155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Обоснование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ACDC6-1DD9-47EA-AB43-5CE3C707F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При выполнении работ с использованием манипулятора оператор не всегда может уследить за положением звеньев и предотвратить их столкновение с препятствиями, что может привести к повреждению дорогостоящего оборудования и помешать выполнению поставленной задачи. </a:t>
            </a:r>
          </a:p>
          <a:p>
            <a:r>
              <a:rPr lang="ru-RU" dirty="0"/>
              <a:t>Используемые на данный момент алгоритмы требуют больших вычислительных мощностей и объёмов памяти, что не позволяет использовать их на мобильных роботах, которые по каким-то причинам не могут использовать высокопроизводительные вычислительные системы (например из-за слишком маленьких габаритов или трудностей с охлаждением).</a:t>
            </a:r>
            <a:r>
              <a:rPr lang="en-US" dirty="0"/>
              <a:t> </a:t>
            </a:r>
            <a:r>
              <a:rPr lang="ru-RU" dirty="0"/>
              <a:t>Решения же, основанные на использовании дополнительных сенсорных систем, сложны в реализации, и также не могут быть использованы для малогабаритных роботов.</a:t>
            </a:r>
          </a:p>
        </p:txBody>
      </p:sp>
    </p:spTree>
    <p:extLst>
      <p:ext uri="{BB962C8B-B14F-4D97-AF65-F5344CB8AC3E}">
        <p14:creationId xmlns:p14="http://schemas.microsoft.com/office/powerpoint/2010/main" val="393653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F54A4-FBD4-4DD8-8584-C5EC832A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70"/>
            <a:ext cx="10515600" cy="1325563"/>
          </a:xfrm>
        </p:spPr>
        <p:txBody>
          <a:bodyPr/>
          <a:lstStyle/>
          <a:p>
            <a:r>
              <a:rPr lang="ru-RU" dirty="0"/>
              <a:t>Цель и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6204A0-2AB0-4EC5-96D3-564ADABAA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91"/>
            <a:ext cx="10515600" cy="4946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 – разработать и </a:t>
            </a:r>
            <a:r>
              <a:rPr lang="ru-RU" dirty="0" err="1"/>
              <a:t>программно</a:t>
            </a:r>
            <a:r>
              <a:rPr lang="ru-RU" dirty="0"/>
              <a:t> реализовать алгоритм, предотвращающий столкновение звеньев трёхзвенного манипулятора с препятствиями и друг с другом.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Аналитический обзор существующих подходов к решению проблемы</a:t>
            </a:r>
          </a:p>
          <a:p>
            <a:r>
              <a:rPr lang="ru-RU" dirty="0"/>
              <a:t>Выбор и, при необходимости, доработка пути решения</a:t>
            </a:r>
          </a:p>
          <a:p>
            <a:r>
              <a:rPr lang="ru-RU" dirty="0"/>
              <a:t>Тестирование на виртуальном манипуляторе, но с использованием реального микроконтроллера</a:t>
            </a:r>
          </a:p>
        </p:txBody>
      </p:sp>
    </p:spTree>
    <p:extLst>
      <p:ext uri="{BB962C8B-B14F-4D97-AF65-F5344CB8AC3E}">
        <p14:creationId xmlns:p14="http://schemas.microsoft.com/office/powerpoint/2010/main" val="86639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B905E-0539-4EE2-AF8B-3B67F64F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разрабатываемому решению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05BBD-4C03-4F93-9E4B-F5FADFA14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должно быть универсальным;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не должно быть причиной столкновений, которых бы не произошло без его применения;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не должно ухудшать характеристики манипулятора;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ru-RU" dirty="0"/>
              <a:t>программная реализация должна быть способна корректно работать на микроконтроллере </a:t>
            </a:r>
            <a:r>
              <a:rPr lang="en-US" dirty="0"/>
              <a:t>STM32F</a:t>
            </a:r>
            <a:r>
              <a:rPr lang="ru-RU" dirty="0"/>
              <a:t>407</a:t>
            </a:r>
            <a:r>
              <a:rPr lang="en-US" dirty="0"/>
              <a:t>VH</a:t>
            </a:r>
            <a:r>
              <a:rPr lang="ru-RU" dirty="0"/>
              <a:t> производителя </a:t>
            </a:r>
            <a:r>
              <a:rPr lang="en-US" dirty="0"/>
              <a:t>ST Microelectronics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423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F5CA42-A066-470B-B052-5BB9C7AA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Аналитический обзор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ABFD88-5964-45CB-96DA-145D9391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обзора существующих решений было обнаружено несколько основных путей решения проблемы. На следующих слайдах приведены их основные преимущества и недостатки</a:t>
            </a:r>
          </a:p>
        </p:txBody>
      </p:sp>
    </p:spTree>
    <p:extLst>
      <p:ext uri="{BB962C8B-B14F-4D97-AF65-F5344CB8AC3E}">
        <p14:creationId xmlns:p14="http://schemas.microsoft.com/office/powerpoint/2010/main" val="213299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7DDDA-0895-4537-B3C9-B470319E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Решения на основе установки дополнительных сенсорных систем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074AC8-5532-4ADD-829A-830CB5FBB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Преимущества: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Алгоритмы работы просты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Могут работать со всеми препятствиями, даже с недетерминированными</a:t>
            </a:r>
          </a:p>
          <a:p>
            <a:pPr marL="0" indent="0">
              <a:buNone/>
            </a:pPr>
            <a:r>
              <a:rPr lang="ru-RU" dirty="0"/>
              <a:t>Основной недостаток этого типа решений заключается в том, что установка таких дополнительного оборудования затруднена ограничениями на габариты робота, а потому это решение не может являться универсальным. По этой причине этот способ решения задачи далее не рассматривается.</a:t>
            </a:r>
          </a:p>
        </p:txBody>
      </p:sp>
    </p:spTree>
    <p:extLst>
      <p:ext uri="{BB962C8B-B14F-4D97-AF65-F5344CB8AC3E}">
        <p14:creationId xmlns:p14="http://schemas.microsoft.com/office/powerpoint/2010/main" val="331143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5B0B6-3CB9-4122-B768-A89522D0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Решения на основе алгоритмов потенциального планирования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7ED075-A303-41A3-A14A-427BD49C3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этом методе используется поле отталкивающего потенциала, причём потенциал точки определяется в зависимости от её близости к препятствию. Поскольку определение потенциала большого числа точек является трудоёмкой задачей, вместо этого вычисляется только виртуальная сила, действующая на звено, в зависимости от расстояния до препятствия.</a:t>
            </a:r>
          </a:p>
          <a:p>
            <a:pPr marL="0" indent="0">
              <a:buNone/>
            </a:pPr>
            <a:r>
              <a:rPr lang="ru-RU" dirty="0"/>
              <a:t>Преимущества: простота, плавность работы, возможность использовать тот же подход для планирования траектории в автоматическом режиме.</a:t>
            </a:r>
          </a:p>
          <a:p>
            <a:pPr marL="0" indent="0">
              <a:buNone/>
            </a:pPr>
            <a:r>
              <a:rPr lang="ru-RU" dirty="0"/>
              <a:t>Недостатки: траектория движения может отличаться от той, которую укажет оператор, при отпускании ручки управления манипулятор может переместиться. В результате могут произойти другие столкновения, поэтому такой подход далее не рассматривается.</a:t>
            </a:r>
          </a:p>
        </p:txBody>
      </p:sp>
    </p:spTree>
    <p:extLst>
      <p:ext uri="{BB962C8B-B14F-4D97-AF65-F5344CB8AC3E}">
        <p14:creationId xmlns:p14="http://schemas.microsoft.com/office/powerpoint/2010/main" val="426935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C2572-551A-4657-A539-6A2F2946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Решения, действующие в пространстве конфигураций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30B840-D2B6-4EF8-8CC2-ACC971E0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Для решения поставленной задачи для каждой точки пространства конфигураций определяется наличие пересечения звеньев с препятствиями или друг с другом. Далее требуется лишь проверить, нет ли коллизии в точке пространства, в которую необходимо переместиться.</a:t>
            </a:r>
          </a:p>
          <a:p>
            <a:pPr marL="0" indent="0">
              <a:buNone/>
            </a:pPr>
            <a:r>
              <a:rPr lang="ru-RU" dirty="0"/>
              <a:t>Преимущества: быстрота и надёжность работы, а также возможность использовать то же изображение в пространстве конфигураций для алгоритма автоматического планирования траектории. </a:t>
            </a:r>
          </a:p>
          <a:p>
            <a:pPr marL="0" indent="0">
              <a:buNone/>
            </a:pPr>
            <a:r>
              <a:rPr lang="ru-RU" dirty="0"/>
              <a:t>Недостатки: компромисс между дискретностью и занимаемой памятью, из-за чего обеспечить плавное движение манипулятора с имеющимися ресурсами не удастся, а потому данное решение далее не рассматривается.</a:t>
            </a:r>
          </a:p>
        </p:txBody>
      </p:sp>
    </p:spTree>
    <p:extLst>
      <p:ext uri="{BB962C8B-B14F-4D97-AF65-F5344CB8AC3E}">
        <p14:creationId xmlns:p14="http://schemas.microsoft.com/office/powerpoint/2010/main" val="72307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F938D-36B1-4616-BE93-AE4567D9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Алгоритмы обнаружения столкновений </a:t>
            </a:r>
            <a:r>
              <a:rPr lang="en-US" dirty="0"/>
              <a:t>(collision detection)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BFE0CB-E6E7-4B3C-BFDB-DCAD43496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решения проблемы в рабочем пространстве применяются алгоритмы обнаружения столкновений. Они делятся на априорные(прогнозирование траектории и вычисление точного времени столкновения) и апостериорные (проверка только пересечений, которые уже произошли после перемещения объектов). Априорные алгоритмы позволяют с большой точностью проводить физические симуляции, однако для предотвращения столкновений это не важно, а для их применения требуется большая производительность вычислительного устройства. По этой причине далее рассматриваются апостериорные алгоритмы.</a:t>
            </a:r>
          </a:p>
        </p:txBody>
      </p:sp>
    </p:spTree>
    <p:extLst>
      <p:ext uri="{BB962C8B-B14F-4D97-AF65-F5344CB8AC3E}">
        <p14:creationId xmlns:p14="http://schemas.microsoft.com/office/powerpoint/2010/main" val="32896741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1635</Words>
  <Application>Microsoft Office PowerPoint</Application>
  <PresentationFormat>Широкоэкранный</PresentationFormat>
  <Paragraphs>93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Разработка алгоритма предотвращения столкновений манипулятора с препятствиями в режиме ручного управления </vt:lpstr>
      <vt:lpstr>Обоснование темы</vt:lpstr>
      <vt:lpstr>Цель и задачи:</vt:lpstr>
      <vt:lpstr>Требования к разрабатываемому решению</vt:lpstr>
      <vt:lpstr>Аналитический обзор</vt:lpstr>
      <vt:lpstr>Решения на основе установки дополнительных сенсорных систем </vt:lpstr>
      <vt:lpstr>Решения на основе алгоритмов потенциального планирования </vt:lpstr>
      <vt:lpstr>Решения, действующие в пространстве конфигураций </vt:lpstr>
      <vt:lpstr>Алгоритмы обнаружения столкновений (collision detection)</vt:lpstr>
      <vt:lpstr>Геометрическая аппроксимация</vt:lpstr>
      <vt:lpstr>Алгоритмы обнаружения столкновений</vt:lpstr>
      <vt:lpstr>Выбранный путь решения</vt:lpstr>
      <vt:lpstr>Разработанное решение</vt:lpstr>
      <vt:lpstr>Тестирование</vt:lpstr>
      <vt:lpstr>Результаты качественного тестирования</vt:lpstr>
      <vt:lpstr>Результаты тестирования затрачиваемого времени</vt:lpstr>
      <vt:lpstr>Вывод и план дальнейших действий</vt:lpstr>
      <vt:lpstr>Список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алгоритма предотвращения столкновений манипулятора с препятствиями в режиме ручного управления </dc:title>
  <dc:creator>Nikita</dc:creator>
  <cp:lastModifiedBy>Nikita</cp:lastModifiedBy>
  <cp:revision>23</cp:revision>
  <dcterms:created xsi:type="dcterms:W3CDTF">2019-12-10T09:12:08Z</dcterms:created>
  <dcterms:modified xsi:type="dcterms:W3CDTF">2019-12-10T19:44:25Z</dcterms:modified>
</cp:coreProperties>
</file>