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57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FD83D-2455-430B-8AB4-C9327C5D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5C8F87-E38B-46CB-B263-747DAA8F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9138D-BF3D-4D29-8DBA-C8D2CF99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9AFE-28BF-48E9-A72D-78FD46D4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E5DFE-791F-4A24-90FB-8F34600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9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1D8F-C077-4F6B-80A4-708ED6BA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E98C87-72D0-4F98-B71F-123E4F38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2D96C-8599-4079-B988-81C09AF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64640-B95C-4D25-9D34-F604186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708CB-5529-4EEB-B6E2-D0759C1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48038-D1B4-428D-BC48-7586EC41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94D07-15D4-4225-BD5B-A2B9E4CD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F3212A-F40B-43A2-A0E6-165FE79F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1594-178F-4158-905A-6D51519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AF1CA-AE60-4D44-B78B-E5827F3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151-C789-4F8B-B11C-5490065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8AA07-53CA-4C20-9C92-0749FF7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B3B6A-04ED-42A1-BD88-89C73085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08EF6-FF59-4440-B7E9-AC71D1A2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C5CB6-55E8-406C-9785-A8EE435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6D85-B21C-4A5B-9667-D9405886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6493A-2B7D-4814-9162-274AC17A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5BDEE-67F2-4FAE-A5F4-B87F4E43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82790-E7DF-40D5-BF16-41E1F6F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CADB1-67ED-463C-BCAE-E329F004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84DE-F3E3-4179-BB3F-2E64F0A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96CAA-CBFB-498B-968D-BE46C6212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D996B-B366-462E-9369-F67F44DF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4BB1A4-B451-4EC1-BC9B-7075E993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9E043-045B-4DC7-B63B-4ABAA36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203EB-4340-4EC9-BF12-A5D3339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E5E8-F730-4F53-8DA6-CE901CC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8DD61-C6AA-4C34-93EA-7FF3C2C2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4E9734-CE12-45BB-B060-36D5762F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4A472-0A6D-4452-8779-F1E11E31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788E22-368D-40B0-9F35-7A6BC408C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76A1D7-41E8-42C6-9D56-157A4AF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B652D7-A2D3-4193-A0A7-A943D12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577B1-EFFD-4643-823C-0FDCB94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9ED9-C9A2-4CD0-86F6-37A44FC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7BA7F0-115B-4E6D-99EC-98A8769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9B3ED-F2B5-44C1-9F4D-263BEEEC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57DA58-E30D-4F0F-912E-ADBF3988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8CEB4-D172-48E4-B24C-5D0241B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28031-E5B7-498D-A7BE-2C6B152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00194-E353-4D91-8059-8852567D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4F21B-6104-45B8-A0DC-325A76C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AFB56-BD36-47CC-84AF-1D350452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88400-7A20-4D1E-9C35-98ACEA2E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8B648-69D7-49BB-A795-23A68EAC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CC16E-C8EB-40C6-850A-00903A4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A5AD2-C16C-49E8-8D80-19ACC9C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E3A4-B59A-4AC2-B67A-6E95ED6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D71691-A849-4C4A-946E-11142186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5167F-478D-4C0A-8DB0-3DAB6FCC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9B0E7-DE15-4DBB-9AF0-7248BC25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C3361-CFEF-4517-B1C3-0D120D5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81895-9909-4B15-8AC9-E873416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77668-64A9-4D73-9189-C7E9563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97B7-51F8-45B5-82E7-74352BFE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FCB7-8086-4497-AFCA-5CDDF9967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2DA4E-A80E-4537-AA1E-661F247C3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0B6B3-B0D2-4CE2-81D3-E7F7A9F0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69B7-80AA-4A28-B715-E668F9EB0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Разработка алгоритма предотвращения столкновений манипулятора с препятствиями в режиме ручного управления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C0BD44-F92A-49B2-A1A3-FA8E237F4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Халявин Никита Андреевич, группа 3331506/60401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Хазанский</a:t>
            </a:r>
            <a:r>
              <a:rPr lang="ru-RU" dirty="0"/>
              <a:t> Роман </a:t>
            </a:r>
            <a:r>
              <a:rPr lang="ru-RU" dirty="0" err="1"/>
              <a:t>Роленович</a:t>
            </a:r>
            <a:r>
              <a:rPr lang="ru-RU" dirty="0"/>
              <a:t>, лаб. 5215</a:t>
            </a:r>
          </a:p>
        </p:txBody>
      </p:sp>
    </p:spTree>
    <p:extLst>
      <p:ext uri="{BB962C8B-B14F-4D97-AF65-F5344CB8AC3E}">
        <p14:creationId xmlns:p14="http://schemas.microsoft.com/office/powerpoint/2010/main" val="196628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0E36A-CF33-4CDB-8591-E960856F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аппроксимация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CA654A-5D27-43D3-873B-123841AAE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20" y="1536082"/>
            <a:ext cx="10272360" cy="20652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DA7069-FAD3-4D62-B6A3-7D763267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27" y="3717023"/>
            <a:ext cx="7063891" cy="24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B4EA-6F3E-4B9D-A49D-A42D84D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Выбранный путь 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88D35B-EE46-4198-9754-812B249502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964" y="1690688"/>
            <a:ext cx="5298036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E9ED5-D576-4234-A18A-57CC1F3B2E6E}"/>
                  </a:ext>
                </a:extLst>
              </p:cNvPr>
              <p:cNvSpPr txBox="1"/>
              <p:nvPr/>
            </p:nvSpPr>
            <p:spPr>
              <a:xfrm>
                <a:off x="6865034" y="1856936"/>
                <a:ext cx="4206240" cy="363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−текущее кратчайшее 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р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асстояние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спрогнозированное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кратчайшее расстояние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изменение 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кратчайшего расстояния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проекция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на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далее</m:t>
                    </m:r>
                  </m:oMath>
                </a14:m>
                <a:r>
                  <a:rPr lang="ru-RU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называемая сближением</m:t>
                    </m:r>
                  </m:oMath>
                </a14:m>
                <a:r>
                  <a:rPr lang="ru-RU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6E9ED5-D576-4234-A18A-57CC1F3B2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034" y="1856936"/>
                <a:ext cx="4206240" cy="3634585"/>
              </a:xfrm>
              <a:prstGeom prst="rect">
                <a:avLst/>
              </a:prstGeom>
              <a:blipFill>
                <a:blip r:embed="rId3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8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3875-4E8B-4F05-AD01-4C53A7F0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173450"/>
            <a:ext cx="10515600" cy="1325563"/>
          </a:xfrm>
        </p:spPr>
        <p:txBody>
          <a:bodyPr/>
          <a:lstStyle/>
          <a:p>
            <a:r>
              <a:rPr lang="ru-RU" dirty="0"/>
              <a:t>Разработанное </a:t>
            </a:r>
            <a:br>
              <a:rPr lang="ru-RU" dirty="0"/>
            </a:br>
            <a:r>
              <a:rPr lang="ru-RU" dirty="0"/>
              <a:t>решение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3BB745-FB83-4AF5-85CA-13F8B4ACBA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17" y="3672462"/>
            <a:ext cx="6163261" cy="28204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60FFE6-BE7F-4460-BC57-49955255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78" y="0"/>
            <a:ext cx="5685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6215E-2043-41F4-819B-8E30059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A1768F-503C-40FC-892A-A8B911A2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7" y="2293034"/>
            <a:ext cx="4458442" cy="38259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EE416-A74B-43F0-96C7-06D322E0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886" y="960096"/>
            <a:ext cx="6228008" cy="44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05EE4-EE0E-42BE-8A08-13F369F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качественного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B8DB4-3A82-4050-8BF5-5B79110D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824431"/>
            <a:ext cx="8185052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00B050"/>
                </a:solidFill>
              </a:rPr>
              <a:t>Коллизии предотвращены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FF0000"/>
                </a:solidFill>
              </a:rPr>
              <a:t>Присутствуют ложные срабатывания</a:t>
            </a:r>
          </a:p>
        </p:txBody>
      </p:sp>
    </p:spTree>
    <p:extLst>
      <p:ext uri="{BB962C8B-B14F-4D97-AF65-F5344CB8AC3E}">
        <p14:creationId xmlns:p14="http://schemas.microsoft.com/office/powerpoint/2010/main" val="34079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D13A-C9CE-4286-8F92-1A19192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 затрачиваемого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11032-B919-48CA-9021-77F8006C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5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таблице представлены статистические данные, собранные при работе алгоритма в течение продолжительного  времени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C382600-D945-4C15-95CE-1CDD20F4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4694"/>
              </p:ext>
            </p:extLst>
          </p:nvPr>
        </p:nvGraphicFramePr>
        <p:xfrm>
          <a:off x="1007012" y="2757268"/>
          <a:ext cx="9670366" cy="3757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3954">
                  <a:extLst>
                    <a:ext uri="{9D8B030D-6E8A-4147-A177-3AD203B41FA5}">
                      <a16:colId xmlns:a16="http://schemas.microsoft.com/office/drawing/2014/main" val="4289919192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1220807851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1780326536"/>
                    </a:ext>
                  </a:extLst>
                </a:gridCol>
              </a:tblGrid>
              <a:tr h="6201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Алгоритм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GJK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39902"/>
                  </a:ext>
                </a:extLst>
              </a:tr>
              <a:tr h="6201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Максимальное время, мкс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260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5003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589538"/>
                  </a:ext>
                </a:extLst>
              </a:tr>
              <a:tr h="6201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Минимальное время, мкс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673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005173"/>
                  </a:ext>
                </a:extLst>
              </a:tr>
              <a:tr h="6201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Среднее время период измерений, мкс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65,90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2343,40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175383"/>
                  </a:ext>
                </a:extLst>
              </a:tr>
              <a:tr h="6565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Количество вызовов за период измерений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3424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245355"/>
                  </a:ext>
                </a:extLst>
              </a:tr>
              <a:tr h="6201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Общее время за период измерений, мкс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147100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8023785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34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9835C-1A5B-4C12-B1AC-39C4B339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A2DDA-B9A8-4634-89A1-6841322D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Как видно из результатов тестирования, разработанная программа после исправления существующей ошибки будет пригодна для решения поставленной задачи.</a:t>
            </a:r>
          </a:p>
          <a:p>
            <a:pPr marL="0" indent="0">
              <a:buNone/>
            </a:pPr>
            <a:r>
              <a:rPr lang="ru-RU" dirty="0"/>
              <a:t>Перспективными направлениями для дальнейшей оптимизации программы являются: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Уменьшение времени, затрачиваемого реализацией алгоритма </a:t>
            </a:r>
            <a:r>
              <a:rPr lang="en-US" dirty="0"/>
              <a:t>GJK</a:t>
            </a:r>
            <a:r>
              <a:rPr lang="ru-RU" dirty="0"/>
              <a:t> (или использование другого алгоритма определения кратчайшего вектора)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Снижение частоты обращений к алгоритму </a:t>
            </a:r>
            <a:r>
              <a:rPr lang="en-US" dirty="0"/>
              <a:t>GJK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Также необходимо провести более детальное тестирование решения с применением различных кинематических схем манипулятора, а также с более детальным моделированием поведения манипулятора, то есть с учётом движения манипулятора во время вычислений и времени переходного процесса при изменении скорости звеньев.</a:t>
            </a:r>
          </a:p>
          <a:p>
            <a:pPr marL="0" indent="0">
              <a:buNone/>
            </a:pPr>
            <a:r>
              <a:rPr lang="ru-RU" dirty="0"/>
              <a:t>После этого также целесообразно провести тестирование данного решения на реальном манипуляторе.</a:t>
            </a:r>
          </a:p>
        </p:txBody>
      </p:sp>
    </p:spTree>
    <p:extLst>
      <p:ext uri="{BB962C8B-B14F-4D97-AF65-F5344CB8AC3E}">
        <p14:creationId xmlns:p14="http://schemas.microsoft.com/office/powerpoint/2010/main" val="6527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623C-9E9C-43DF-97CF-F24A5CB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C3BC6-2AAF-457D-9200-EF28E940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1762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900" dirty="0"/>
              <a:t>Определение коллизий аппроксимирующих сфер и прямоугольных параллелепипедов в системах трехмерного моделирования - Трушин А.М., 2015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3D Collision Detection: A Survey Pablo Jimenez, Carme </a:t>
            </a:r>
            <a:r>
              <a:rPr lang="en-US" sz="2900" dirty="0" err="1"/>
              <a:t>Torras</a:t>
            </a:r>
            <a:r>
              <a:rPr lang="en-US" sz="2900" dirty="0"/>
              <a:t>, Federico Thomas, 2001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3-dimensional force field method for robot collision avoidance in complex environments – </a:t>
            </a:r>
            <a:r>
              <a:rPr lang="en-US" sz="2900" dirty="0" err="1"/>
              <a:t>P.Chotiprayanakul</a:t>
            </a:r>
            <a:r>
              <a:rPr lang="en-US" sz="2900" dirty="0"/>
              <a:t>, </a:t>
            </a:r>
            <a:r>
              <a:rPr lang="en-US" sz="2900" dirty="0" err="1"/>
              <a:t>D.K.Liu</a:t>
            </a:r>
            <a:r>
              <a:rPr lang="en-US" sz="2900" dirty="0"/>
              <a:t>, </a:t>
            </a:r>
            <a:r>
              <a:rPr lang="en-US" sz="2900" dirty="0" err="1"/>
              <a:t>D.Wang</a:t>
            </a:r>
            <a:r>
              <a:rPr lang="en-US" sz="2900" dirty="0"/>
              <a:t>, </a:t>
            </a:r>
            <a:r>
              <a:rPr lang="en-US" sz="2900" dirty="0" err="1"/>
              <a:t>G.Dissanayake</a:t>
            </a:r>
            <a:r>
              <a:rPr lang="en-US" sz="2900" dirty="0"/>
              <a:t>, 2007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Real-Time Obstacle Avoidance for Manipulators and Mobile Robots – Oussama Khatib, 1986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On-line collision avoidance for collaborative robot manipulators by adjusting off-line generated paths: an industrial use case – Mohammad </a:t>
            </a:r>
            <a:r>
              <a:rPr lang="en-US" sz="2900" dirty="0" err="1"/>
              <a:t>Safeea</a:t>
            </a:r>
            <a:r>
              <a:rPr lang="en-US" sz="2900" dirty="0"/>
              <a:t>, Pedro </a:t>
            </a:r>
            <a:r>
              <a:rPr lang="en-US" sz="2900" dirty="0" err="1"/>
              <a:t>Neto</a:t>
            </a:r>
            <a:r>
              <a:rPr lang="en-US" sz="2900" dirty="0"/>
              <a:t>, Richard </a:t>
            </a:r>
            <a:r>
              <a:rPr lang="en-US" sz="2900" dirty="0" err="1"/>
              <a:t>Bearee</a:t>
            </a:r>
            <a:r>
              <a:rPr lang="en-US" sz="2900" dirty="0"/>
              <a:t>, 2019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Анализ столкновений – Горячкина А. Ю., 2014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Алгоритмы обнаружения столкновений – Д.И. Собинов, В.В. Коробицын,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Collision Detection Algorithms for Motion Planning – P. </a:t>
            </a:r>
            <a:r>
              <a:rPr lang="en-US" sz="2900" dirty="0" err="1"/>
              <a:t>Jim´enez</a:t>
            </a:r>
            <a:r>
              <a:rPr lang="en-US" sz="2900" dirty="0"/>
              <a:t>, F. Thomas and C. </a:t>
            </a:r>
            <a:r>
              <a:rPr lang="en-US" sz="2900" dirty="0" err="1"/>
              <a:t>Torras</a:t>
            </a:r>
            <a:r>
              <a:rPr lang="en-US" sz="2900" dirty="0"/>
              <a:t>, 1998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New Fast and Robust Collision Detection and Force Computation Algorithm Applied to the Physics Engine Bullet: Method, Integration, and Evaluation – Mikel </a:t>
            </a:r>
            <a:r>
              <a:rPr lang="en-US" sz="2900" dirty="0" err="1"/>
              <a:t>Sagardia</a:t>
            </a:r>
            <a:r>
              <a:rPr lang="en-US" sz="2900" dirty="0"/>
              <a:t>, Theodoros </a:t>
            </a:r>
            <a:r>
              <a:rPr lang="en-US" sz="2900" dirty="0" err="1"/>
              <a:t>Stouraitis</a:t>
            </a:r>
            <a:r>
              <a:rPr lang="en-US" sz="2900" dirty="0"/>
              <a:t>, and João Lopes e Silva, 2014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New trends in collision detection performance – Quentin Avril, Valérie </a:t>
            </a:r>
            <a:r>
              <a:rPr lang="en-US" sz="2900" dirty="0" err="1"/>
              <a:t>Gouranton</a:t>
            </a:r>
            <a:r>
              <a:rPr lang="en-US" sz="2900" dirty="0"/>
              <a:t>, Bruno </a:t>
            </a:r>
            <a:r>
              <a:rPr lang="en-US" sz="2900" dirty="0" err="1"/>
              <a:t>Arnaldi</a:t>
            </a:r>
            <a:r>
              <a:rPr lang="en-US" sz="2900" dirty="0"/>
              <a:t>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The Gilbert-Johnson-Keerthi Distance Algorithm – Patrick Lindemann,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Technical Report TR-TI-2005-1-Collision Detection for k-DOPs using SAT with Error Bounded Fixed-Point Arithmetic - Stefan </a:t>
            </a:r>
            <a:r>
              <a:rPr lang="en-US" sz="2900" dirty="0" err="1"/>
              <a:t>Hochgürtel</a:t>
            </a:r>
            <a:r>
              <a:rPr lang="en-US" sz="2900" dirty="0"/>
              <a:t>, Andreas Raabe, Joachim K </a:t>
            </a:r>
            <a:r>
              <a:rPr lang="en-US" sz="2900" dirty="0" err="1"/>
              <a:t>Anlauf</a:t>
            </a:r>
            <a:r>
              <a:rPr lang="en-US" sz="2900" dirty="0"/>
              <a:t>, Gabriel </a:t>
            </a:r>
            <a:r>
              <a:rPr lang="en-US" sz="2900" dirty="0" err="1"/>
              <a:t>Zachmann</a:t>
            </a:r>
            <a:r>
              <a:rPr lang="en-US" sz="2900" dirty="0"/>
              <a:t>, 2005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Sensor covering of a robot arm for collision avoidance - D. Gandhi, </a:t>
            </a:r>
            <a:r>
              <a:rPr lang="en-US" sz="2900" dirty="0" err="1"/>
              <a:t>Enric</a:t>
            </a:r>
            <a:r>
              <a:rPr lang="en-US" sz="2900" dirty="0"/>
              <a:t> </a:t>
            </a:r>
            <a:r>
              <a:rPr lang="en-US" sz="2900" dirty="0" err="1"/>
              <a:t>Cervera</a:t>
            </a:r>
            <a:r>
              <a:rPr lang="en-US" sz="2900" dirty="0"/>
              <a:t>, 2003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improved artificial potential field method of trajectory planning and obstacle avoidance for redundant manipulators – </a:t>
            </a:r>
            <a:r>
              <a:rPr lang="en-US" dirty="0" err="1"/>
              <a:t>Wenrui</a:t>
            </a:r>
            <a:r>
              <a:rPr lang="en-US" dirty="0"/>
              <a:t> Wang, </a:t>
            </a:r>
            <a:r>
              <a:rPr lang="en-US" dirty="0" err="1"/>
              <a:t>Mingchao</a:t>
            </a:r>
            <a:r>
              <a:rPr lang="en-US" dirty="0"/>
              <a:t> Zhu, </a:t>
            </a:r>
            <a:r>
              <a:rPr lang="en-US" dirty="0" err="1"/>
              <a:t>Xiaoming</a:t>
            </a:r>
            <a:r>
              <a:rPr lang="en-US" dirty="0"/>
              <a:t> Wang, Shuai He, </a:t>
            </a:r>
            <a:r>
              <a:rPr lang="en-US" dirty="0" err="1"/>
              <a:t>Junpei</a:t>
            </a:r>
            <a:r>
              <a:rPr lang="en-US" dirty="0"/>
              <a:t> He, </a:t>
            </a:r>
            <a:r>
              <a:rPr lang="en-US" dirty="0" err="1"/>
              <a:t>Zhenbang</a:t>
            </a:r>
            <a:r>
              <a:rPr lang="en-US" dirty="0"/>
              <a:t> Xu, 2018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Efficient Computation of Configuration Space Transforms for Collision free motion planning - </a:t>
            </a:r>
            <a:r>
              <a:rPr lang="en-US" dirty="0" err="1"/>
              <a:t>Rachit</a:t>
            </a:r>
            <a:r>
              <a:rPr lang="en-US" dirty="0"/>
              <a:t> </a:t>
            </a:r>
            <a:r>
              <a:rPr lang="en-US" dirty="0" err="1"/>
              <a:t>Sapra</a:t>
            </a:r>
            <a:r>
              <a:rPr lang="en-US" dirty="0"/>
              <a:t>, </a:t>
            </a:r>
            <a:r>
              <a:rPr lang="en-US" dirty="0" err="1"/>
              <a:t>Somajyoti</a:t>
            </a:r>
            <a:r>
              <a:rPr lang="en-US" dirty="0"/>
              <a:t> Majumder, Michael Mathew, 2014</a:t>
            </a:r>
            <a:endParaRPr lang="ru-RU" sz="2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5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6C78-E864-42B7-8DFD-D411415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ACDC6-1DD9-47EA-AB43-5CE3C707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При выполнении работ с использованием манипулятора оператор не всегда может уследить за положением звеньев и предотвратить их столкновение с препятствиями, что может привести к повреждению дорогостоящего оборудования и помешать выполнению поставленной задачи. </a:t>
            </a:r>
          </a:p>
          <a:p>
            <a:pPr marL="0" indent="0">
              <a:buNone/>
            </a:pPr>
            <a:r>
              <a:rPr lang="ru-RU" dirty="0"/>
              <a:t>Используемые на данный момент алгоритмы требуют больших вычислительных мощностей и объёмов памяти, что не позволяет использовать их на мобильных роботах, которые по каким-то причинам не могут использовать высокопроизводительные вычислительные системы (например из-за слишком маленьких габаритов или трудностей с охлаждением).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Решения же, основанные на использовании дополнительных сенсорных систем, сложны в реализации, и также не могут быть использованы для малогабаритных роботов.</a:t>
            </a:r>
          </a:p>
        </p:txBody>
      </p:sp>
    </p:spTree>
    <p:extLst>
      <p:ext uri="{BB962C8B-B14F-4D97-AF65-F5344CB8AC3E}">
        <p14:creationId xmlns:p14="http://schemas.microsoft.com/office/powerpoint/2010/main" val="39365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54A4-FBD4-4DD8-8584-C5EC832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ru-RU" dirty="0"/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204A0-2AB0-4EC5-96D3-564ADABA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94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– разработать и </a:t>
            </a:r>
            <a:r>
              <a:rPr lang="ru-RU" dirty="0" err="1"/>
              <a:t>программно</a:t>
            </a:r>
            <a:r>
              <a:rPr lang="ru-RU" dirty="0"/>
              <a:t> реализовать алгоритм, предотвращающий столкновение звеньев трёхзвенного манипулятора с препятствиями и друг с другом.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аналитический обзор существующих подходов к решению проблемы;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выбор и, при необходимости, доработка пути решения;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тестирование на виртуальном манипуляторе, но с использованием реального микроконтроллера.</a:t>
            </a:r>
          </a:p>
        </p:txBody>
      </p:sp>
    </p:spTree>
    <p:extLst>
      <p:ext uri="{BB962C8B-B14F-4D97-AF65-F5344CB8AC3E}">
        <p14:creationId xmlns:p14="http://schemas.microsoft.com/office/powerpoint/2010/main" val="8663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905E-0539-4EE2-AF8B-3B67F64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разрабатываемому решению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05BBD-4C03-4F93-9E4B-F5FADFA1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должно быть универсальным;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 должно быть причиной столкновений, которых бы не произошло без его применения;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 должно ухудшать характеристики манипулятора;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программная реализация должна быть способна корректно работать на микроконтроллере </a:t>
            </a:r>
            <a:r>
              <a:rPr lang="en-US" dirty="0"/>
              <a:t>STM32F</a:t>
            </a:r>
            <a:r>
              <a:rPr lang="ru-RU" dirty="0"/>
              <a:t>407 производителя </a:t>
            </a:r>
            <a:r>
              <a:rPr lang="en-US" dirty="0"/>
              <a:t>ST Microelectronics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2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CA42-A066-470B-B052-5BB9C7AA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BFD88-5964-45CB-96DA-145D939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В ходе обзора существующих решений было обнаружено несколько основных путей решения проблемы. На следующих слайдах приведены их основные преимущества и недостатки.</a:t>
            </a:r>
          </a:p>
        </p:txBody>
      </p:sp>
    </p:spTree>
    <p:extLst>
      <p:ext uri="{BB962C8B-B14F-4D97-AF65-F5344CB8AC3E}">
        <p14:creationId xmlns:p14="http://schemas.microsoft.com/office/powerpoint/2010/main" val="21329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7DDDA-0895-4537-B3C9-B470319E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Решения на основе установки дополнительных сенсорных систем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74AC8-5532-4ADD-829A-830CB5FB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Достоинства: 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sz="4000" dirty="0"/>
              <a:t>алгоритмы работы просты;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sz="4000" dirty="0"/>
              <a:t>могут работать со всеми препятствиями, даже с недетерминированными.</a:t>
            </a:r>
          </a:p>
          <a:p>
            <a:pPr marL="0" indent="0">
              <a:buNone/>
            </a:pPr>
            <a:r>
              <a:rPr lang="ru-RU" sz="4000" dirty="0"/>
              <a:t>Основной недостаток – установка затруднена ограничениями на габариты.</a:t>
            </a:r>
          </a:p>
        </p:txBody>
      </p:sp>
    </p:spTree>
    <p:extLst>
      <p:ext uri="{BB962C8B-B14F-4D97-AF65-F5344CB8AC3E}">
        <p14:creationId xmlns:p14="http://schemas.microsoft.com/office/powerpoint/2010/main" val="33114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5B0B6-3CB9-4122-B768-A89522D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Решения на основе алгоритмов потенциального планирования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66FDE9-A55F-4CB8-976B-64843883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8435"/>
            <a:ext cx="5199467" cy="481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90FB9-C97C-4187-9B9D-FEEAD75DD927}"/>
              </a:ext>
            </a:extLst>
          </p:cNvPr>
          <p:cNvSpPr txBox="1"/>
          <p:nvPr/>
        </p:nvSpPr>
        <p:spPr>
          <a:xfrm>
            <a:off x="7324381" y="1881777"/>
            <a:ext cx="470430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Достоинства: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простота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плавность работы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применимость при 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планировании траектории</a:t>
            </a:r>
          </a:p>
          <a:p>
            <a:r>
              <a:rPr lang="ru-RU" sz="2800" dirty="0"/>
              <a:t>Недостатки: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траектория изменяется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возможно перемещение </a:t>
            </a:r>
            <a:br>
              <a:rPr lang="ru-RU" sz="2800" dirty="0"/>
            </a:br>
            <a:r>
              <a:rPr lang="ru-RU" sz="2800" dirty="0"/>
              <a:t>после отпускания ручки</a:t>
            </a:r>
            <a:br>
              <a:rPr lang="ru-RU" sz="2800" dirty="0"/>
            </a:br>
            <a:r>
              <a:rPr lang="ru-RU" sz="2800" dirty="0"/>
              <a:t>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42693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2572-551A-4657-A539-6A2F294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Решения, действующие в пространстве конфигураций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33CAD3-14FE-4066-8FB4-5625F23319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08" y="1690688"/>
            <a:ext cx="808105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EFCF8-DF68-4DCF-8CC0-255B970509A5}"/>
              </a:ext>
            </a:extLst>
          </p:cNvPr>
          <p:cNvSpPr txBox="1"/>
          <p:nvPr/>
        </p:nvSpPr>
        <p:spPr>
          <a:xfrm>
            <a:off x="8463864" y="1887689"/>
            <a:ext cx="37281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Достоинства: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высокая скорость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надёжность</a:t>
            </a:r>
          </a:p>
          <a:p>
            <a:r>
              <a:rPr lang="ru-RU" sz="2800" dirty="0"/>
              <a:t>Недостатки: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компромисс между </a:t>
            </a:r>
            <a:br>
              <a:rPr lang="ru-RU" sz="2800" dirty="0"/>
            </a:br>
            <a:r>
              <a:rPr lang="ru-RU" sz="2800" dirty="0"/>
              <a:t>памятью и </a:t>
            </a:r>
            <a:br>
              <a:rPr lang="ru-RU" sz="2800" dirty="0"/>
            </a:br>
            <a:r>
              <a:rPr lang="ru-RU" sz="2800" dirty="0"/>
              <a:t>дискретностью</a:t>
            </a:r>
          </a:p>
          <a:p>
            <a:pPr marL="457200" indent="-457200">
              <a:buFont typeface="Calibri" panose="020F0502020204030204" pitchFamily="34" charset="0"/>
              <a:buChar char="⁻"/>
            </a:pPr>
            <a:r>
              <a:rPr lang="ru-RU" sz="2800" dirty="0"/>
              <a:t>отсутствие </a:t>
            </a:r>
            <a:br>
              <a:rPr lang="ru-RU" sz="2800" dirty="0"/>
            </a:br>
            <a:r>
              <a:rPr lang="ru-RU" sz="2800" dirty="0"/>
              <a:t>адаптивности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7230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F938D-36B1-4616-BE93-AE4567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Алгоритмы обнаружения столкновений </a:t>
            </a:r>
            <a:r>
              <a:rPr lang="en-US" dirty="0"/>
              <a:t>(collision detection)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FE0CB-E6E7-4B3C-BFDB-DCAD4349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Априорные (непрерывные) – медленные, но большая точность</a:t>
            </a:r>
          </a:p>
          <a:p>
            <a:pPr marL="0" indent="0">
              <a:buNone/>
            </a:pPr>
            <a:r>
              <a:rPr lang="ru-RU" sz="4000" dirty="0"/>
              <a:t>Апостериорные – быстрые, но маленькая точность и туннелирование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2896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896</Words>
  <Application>Microsoft Office PowerPoint</Application>
  <PresentationFormat>Широкоэкранный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Разработка алгоритма предотвращения столкновений манипулятора с препятствиями в режиме ручного управления </vt:lpstr>
      <vt:lpstr>Обоснование темы</vt:lpstr>
      <vt:lpstr>Цель и задачи:</vt:lpstr>
      <vt:lpstr>Требования к разрабатываемому решению</vt:lpstr>
      <vt:lpstr>Аналитический обзор</vt:lpstr>
      <vt:lpstr>Решения на основе установки дополнительных сенсорных систем </vt:lpstr>
      <vt:lpstr>Решения на основе алгоритмов потенциального планирования </vt:lpstr>
      <vt:lpstr>Решения, действующие в пространстве конфигураций </vt:lpstr>
      <vt:lpstr>Алгоритмы обнаружения столкновений (collision detection)</vt:lpstr>
      <vt:lpstr>Геометрическая аппроксимация</vt:lpstr>
      <vt:lpstr>Выбранный путь решения</vt:lpstr>
      <vt:lpstr>Разработанное  решение</vt:lpstr>
      <vt:lpstr>Тестирование</vt:lpstr>
      <vt:lpstr>Результаты качественного тестирования</vt:lpstr>
      <vt:lpstr>Результаты тестирования затрачиваемого времени</vt:lpstr>
      <vt:lpstr>Заключение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предотвращения столкновений манипулятора с препятствиями в режиме ручного управления </dc:title>
  <dc:creator>Nikita</dc:creator>
  <cp:lastModifiedBy>Nikita</cp:lastModifiedBy>
  <cp:revision>39</cp:revision>
  <dcterms:created xsi:type="dcterms:W3CDTF">2019-12-10T09:12:08Z</dcterms:created>
  <dcterms:modified xsi:type="dcterms:W3CDTF">2019-12-10T19:44:07Z</dcterms:modified>
</cp:coreProperties>
</file>