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gNWsMyjYNg9VeFI5q0mk5xnBHy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5B477-54B4-461D-BB83-66956BB1750C}">
  <a:tblStyle styleId="{FB45B477-54B4-461D-BB83-66956BB175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212ec0c4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212ec0c4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e212ec0c4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212ec0c4_2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7e212ec0c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212ec0c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212ec0c4_2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e212ec0c4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e71658f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e71658f34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e71658f34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e71658f3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e71658f34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e71658f34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71658f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71658f3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e71658f3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71658f3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71658f3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7e71658f3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e71658f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e71658f3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e71658f34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71658f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e71658f3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e71658f3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4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5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825038" y="959667"/>
            <a:ext cx="7543800" cy="284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ru-RU" dirty="0"/>
              <a:t>Сервис для сопровождения паводка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3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/>
              <a:t>ВЫПОЛНИЛИ: КОРАБЛЕВ НИКИТА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dirty="0"/>
              <a:t>БАСЫРОВ АЛЕКСАНДР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dirty="0" smtClean="0"/>
              <a:t>НАУЧНЫЙ </a:t>
            </a:r>
            <a:r>
              <a:rPr lang="ru-RU" dirty="0"/>
              <a:t>РУКОВОДИТЕЛЬ: ГЕТМАНСКАЯ А.А.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Реализованный скрипт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1952700"/>
            <a:ext cx="4033951" cy="393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025" y="1952700"/>
            <a:ext cx="2892716" cy="393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ru-RU" sz="4100"/>
              <a:t>Результаты работы скрипта со снимком сделанным 18.04.2019</a:t>
            </a:r>
            <a:endParaRPr sz="4100"/>
          </a:p>
        </p:txBody>
      </p:sp>
      <p:sp>
        <p:nvSpPr>
          <p:cNvPr id="230" name="Google Shape;230;p13"/>
          <p:cNvSpPr txBox="1"/>
          <p:nvPr/>
        </p:nvSpPr>
        <p:spPr>
          <a:xfrm>
            <a:off x="145142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AWEI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023350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NDWI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659527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RGB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1032325" y="5120667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0.1897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3604238" y="5120647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0.3877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77" y="2568426"/>
            <a:ext cx="2295895" cy="22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562" y="2568427"/>
            <a:ext cx="2203033" cy="22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285" y="2597889"/>
            <a:ext cx="2167718" cy="225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e212ec0c4_2_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Разница в индексах:</a:t>
            </a:r>
            <a:endParaRPr/>
          </a:p>
        </p:txBody>
      </p:sp>
      <p:pic>
        <p:nvPicPr>
          <p:cNvPr id="245" name="Google Shape;245;g7e212ec0c4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76" y="1961989"/>
            <a:ext cx="3638767" cy="35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5;p13"/>
          <p:cNvSpPr txBox="1"/>
          <p:nvPr/>
        </p:nvSpPr>
        <p:spPr>
          <a:xfrm>
            <a:off x="822960" y="5548219"/>
            <a:ext cx="7909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/>
                <a:ea typeface="Calibri"/>
                <a:cs typeface="Calibri"/>
                <a:sym typeface="Calibri"/>
              </a:rPr>
              <a:t>Количество различающихся пикселей: 8499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e212ec0c4_2_2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ru-RU" sz="4100"/>
              <a:t>Результаты работы скрипта со снимком сделанным 14.12.2019</a:t>
            </a:r>
            <a:endParaRPr sz="4100"/>
          </a:p>
        </p:txBody>
      </p:sp>
      <p:sp>
        <p:nvSpPr>
          <p:cNvPr id="251" name="Google Shape;251;g7e212ec0c4_2_27"/>
          <p:cNvSpPr txBox="1"/>
          <p:nvPr/>
        </p:nvSpPr>
        <p:spPr>
          <a:xfrm>
            <a:off x="145142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AWEI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7e212ec0c4_2_27"/>
          <p:cNvSpPr txBox="1"/>
          <p:nvPr/>
        </p:nvSpPr>
        <p:spPr>
          <a:xfrm>
            <a:off x="4023350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NDWI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7e212ec0c4_2_27"/>
          <p:cNvSpPr txBox="1"/>
          <p:nvPr/>
        </p:nvSpPr>
        <p:spPr>
          <a:xfrm>
            <a:off x="6546488" y="18781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RGB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7e212ec0c4_2_27"/>
          <p:cNvSpPr txBox="1"/>
          <p:nvPr/>
        </p:nvSpPr>
        <p:spPr>
          <a:xfrm>
            <a:off x="1050525" y="5041483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0.1897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7e212ec0c4_2_27"/>
          <p:cNvSpPr txBox="1"/>
          <p:nvPr/>
        </p:nvSpPr>
        <p:spPr>
          <a:xfrm>
            <a:off x="3622437" y="5041483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0.3877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7e212ec0c4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1" y="2548325"/>
            <a:ext cx="2172390" cy="224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7e212ec0c4_2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483" y="2505025"/>
            <a:ext cx="2176479" cy="227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91" y="2548325"/>
            <a:ext cx="2225794" cy="2243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212ec0c4_2_4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Разница в индексах:</a:t>
            </a:r>
            <a:endParaRPr/>
          </a:p>
        </p:txBody>
      </p:sp>
      <p:pic>
        <p:nvPicPr>
          <p:cNvPr id="266" name="Google Shape;266;g7e212ec0c4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073" y="1871103"/>
            <a:ext cx="3465132" cy="3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56;g7e212ec0c4_2_27"/>
          <p:cNvSpPr txBox="1"/>
          <p:nvPr/>
        </p:nvSpPr>
        <p:spPr>
          <a:xfrm>
            <a:off x="640110" y="5492777"/>
            <a:ext cx="7909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/>
                <a:ea typeface="Calibri"/>
                <a:cs typeface="Calibri"/>
                <a:sym typeface="Calibri"/>
              </a:rPr>
              <a:t>Количество различающихся пикселей: 54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71658f34_0_2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73" name="Google Shape;273;g7e71658f34_0_25"/>
          <p:cNvSpPr txBox="1">
            <a:spLocks noGrp="1"/>
          </p:cNvSpPr>
          <p:nvPr>
            <p:ph type="body" idx="1"/>
          </p:nvPr>
        </p:nvSpPr>
        <p:spPr>
          <a:xfrm>
            <a:off x="800100" y="1936754"/>
            <a:ext cx="7543800" cy="2707674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Был написан скрипт, реализующий расчет индексов NDWI и  AWEI по космическим снимкам с Landsat </a:t>
            </a:r>
            <a:r>
              <a:rPr lang="ru-RU" dirty="0" smtClean="0"/>
              <a:t>8.</a:t>
            </a:r>
            <a:endParaRPr dirty="0"/>
          </a:p>
          <a:p>
            <a:pPr marL="0" indent="0">
              <a:buNone/>
            </a:pPr>
            <a:r>
              <a:rPr lang="ru-RU" dirty="0"/>
              <a:t>На исследованных изображениях не выявлено </a:t>
            </a:r>
            <a:r>
              <a:rPr lang="ru-RU" dirty="0" smtClean="0"/>
              <a:t>явное преимущество </a:t>
            </a:r>
            <a:r>
              <a:rPr lang="ru-RU" dirty="0"/>
              <a:t>одного из подходов, по сравнению с </a:t>
            </a:r>
            <a:r>
              <a:rPr lang="ru-RU" dirty="0" smtClean="0"/>
              <a:t>другим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Осознавая </a:t>
            </a:r>
            <a:r>
              <a:rPr lang="ru-RU" dirty="0"/>
              <a:t>ничтожность выборки на данном этапе работы, считаю правильным в дальнейших исследованиях проследить похожесть либо выявить различие индексов в задаче сопровождения паводка на сотнях изображений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71658f34_0_3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Основная литература</a:t>
            </a:r>
            <a:endParaRPr/>
          </a:p>
        </p:txBody>
      </p:sp>
      <p:sp>
        <p:nvSpPr>
          <p:cNvPr id="280" name="Google Shape;280;g7e71658f34_0_31"/>
          <p:cNvSpPr txBox="1">
            <a:spLocks noGrp="1"/>
          </p:cNvSpPr>
          <p:nvPr>
            <p:ph type="body" idx="1"/>
          </p:nvPr>
        </p:nvSpPr>
        <p:spPr>
          <a:xfrm>
            <a:off x="822950" y="1845725"/>
            <a:ext cx="78942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Морозова В. А. Расчет индексов для выявления и анализа характеристик водных объектов с помощью данных дистанционного зондирования // Современные проблемы территориального развития: электрон. журн. –2019. –No 2. –1.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М.Ю. Катаев, А.А. Бекеров. Методика обнаружения водных объектов по многоспектральным спутниковым измерениям // Доклады ТУСУРа,том 20,No 4, 2017, С. 105-108</a:t>
            </a:r>
            <a:endParaRPr sz="2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Цель работы: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822950" y="2492900"/>
            <a:ext cx="76353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Написание python скрипта для</a:t>
            </a:r>
            <a:r>
              <a:rPr lang="ru-RU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авто</a:t>
            </a: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ru-RU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атизированного обнаружения участков затопления по данным дистанционного зондирования Земли (ДЗЗ)</a:t>
            </a: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71658f34_0_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120" name="Google Shape;120;g7e71658f34_0_0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19100" algn="l" rtl="0">
              <a:spcBef>
                <a:spcPts val="1200"/>
              </a:spcBef>
              <a:spcAft>
                <a:spcPts val="0"/>
              </a:spcAft>
              <a:buSzPts val="3000"/>
              <a:buChar char="★"/>
            </a:pPr>
            <a:r>
              <a:rPr lang="ru-RU" sz="3000"/>
              <a:t>Потопы, наводнения, подтопления - </a:t>
            </a:r>
            <a:r>
              <a:rPr lang="ru-RU" sz="3000" b="1"/>
              <a:t>ПЛОХО</a:t>
            </a:r>
            <a:r>
              <a:rPr lang="ru-RU" sz="3000"/>
              <a:t>!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lang="ru-RU" sz="3000"/>
              <a:t>Паводок в Тулуне 2019 - проблема требует решения.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 smtClean="0"/>
              <a:t>Прогноз</a:t>
            </a:r>
            <a:endParaRPr dirty="0"/>
          </a:p>
        </p:txBody>
      </p:sp>
      <p:sp>
        <p:nvSpPr>
          <p:cNvPr id="126" name="Google Shape;126;p3"/>
          <p:cNvSpPr/>
          <p:nvPr/>
        </p:nvSpPr>
        <p:spPr>
          <a:xfrm>
            <a:off x="822825" y="2276875"/>
            <a:ext cx="754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Прогноз паводка традиционно составляется на основе анализа прохождения весеннего половодья за последние годы, фактических данных по снегозапасу, толщине льда на водоемах и глубине промерзания почвы.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71658f34_0_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Мониторинг</a:t>
            </a:r>
            <a:endParaRPr/>
          </a:p>
        </p:txBody>
      </p:sp>
      <p:sp>
        <p:nvSpPr>
          <p:cNvPr id="133" name="Google Shape;133;g7e71658f34_0_7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</a:rPr>
              <a:t>В настоящее время развиваются способы мониторинга при помощи оптических и радиолокационных космических снимков для: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наблюдения </a:t>
            </a:r>
            <a:r>
              <a:rPr lang="ru-RU" sz="2400">
                <a:solidFill>
                  <a:schemeClr val="dk1"/>
                </a:solidFill>
              </a:rPr>
              <a:t>за развитием паводков или половодий;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>
                <a:solidFill>
                  <a:schemeClr val="dk1"/>
                </a:solidFill>
              </a:rPr>
              <a:t>оперативного </a:t>
            </a:r>
            <a:r>
              <a:rPr lang="ru-RU" sz="2400" b="1">
                <a:solidFill>
                  <a:schemeClr val="dk1"/>
                </a:solidFill>
              </a:rPr>
              <a:t>прогноза </a:t>
            </a:r>
            <a:r>
              <a:rPr lang="ru-RU" sz="2400">
                <a:solidFill>
                  <a:schemeClr val="dk1"/>
                </a:solidFill>
              </a:rPr>
              <a:t>зон затопления;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определения </a:t>
            </a:r>
            <a:r>
              <a:rPr lang="ru-RU" sz="2400">
                <a:solidFill>
                  <a:schemeClr val="dk1"/>
                </a:solidFill>
              </a:rPr>
              <a:t>пострадавших зданий и сооружений;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оценки </a:t>
            </a:r>
            <a:r>
              <a:rPr lang="ru-RU" sz="2400">
                <a:solidFill>
                  <a:schemeClr val="dk1"/>
                </a:solidFill>
              </a:rPr>
              <a:t>площади затопления территорий и принесенного ущерба;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выявления </a:t>
            </a:r>
            <a:r>
              <a:rPr lang="ru-RU" sz="2400">
                <a:solidFill>
                  <a:schemeClr val="dk1"/>
                </a:solidFill>
              </a:rPr>
              <a:t>участков, которым еще угрожает затопление.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3200">
                <a:solidFill>
                  <a:schemeClr val="dk1"/>
                </a:solidFill>
              </a:rPr>
              <a:t>Основные преимущества использования данных дистанционного зондирования (ДДЗ):</a:t>
            </a:r>
            <a:r>
              <a:rPr lang="ru-RU" sz="2000" u="sng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космические снимки позволяют охватить большие территории;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высокая периодичность получения оперативных данных;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возможность получить данные о труднодоступных областях</a:t>
            </a:r>
            <a:r>
              <a:rPr lang="ru-RU" sz="24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  <a:sym typeface="Arial"/>
              </a:rPr>
              <a:t>т</a:t>
            </a:r>
            <a:r>
              <a:rPr lang="ru-RU" sz="2400" dirty="0" smtClean="0">
                <a:solidFill>
                  <a:schemeClr val="dk1"/>
                </a:solidFill>
                <a:sym typeface="Arial"/>
              </a:rPr>
              <a:t>ребует меньше денежных затрат</a:t>
            </a:r>
            <a:endParaRPr sz="2400" dirty="0">
              <a:solidFill>
                <a:schemeClr val="dk1"/>
              </a:solidFill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u="sng" dirty="0">
                <a:solidFill>
                  <a:schemeClr val="dk1"/>
                </a:solidFill>
              </a:rPr>
              <a:t>НО!</a:t>
            </a:r>
            <a:endParaRPr sz="2400" b="1" u="sng" dirty="0">
              <a:solidFill>
                <a:schemeClr val="dk1"/>
              </a:solidFill>
            </a:endParaRPr>
          </a:p>
          <a:p>
            <a:pPr marL="0" lvl="0" indent="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</a:rPr>
              <a:t>	требуется высокая квалификация и практический опыт оператора для их обработки;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822960" y="286605"/>
            <a:ext cx="7543800" cy="83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Каналы спутника Landsat 8</a:t>
            </a:r>
            <a:endParaRPr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7"/>
          <p:cNvGraphicFramePr/>
          <p:nvPr/>
        </p:nvGraphicFramePr>
        <p:xfrm>
          <a:off x="1562000" y="1124745"/>
          <a:ext cx="6065700" cy="4937880"/>
        </p:xfrm>
        <a:graphic>
          <a:graphicData uri="http://schemas.openxmlformats.org/drawingml/2006/table">
            <a:tbl>
              <a:tblPr firstRow="1" bandRow="1">
                <a:noFill/>
                <a:tableStyleId>{FB45B477-54B4-461D-BB83-66956BB1750C}</a:tableStyleId>
              </a:tblPr>
              <a:tblGrid>
                <a:gridCol w="9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Спутник/сенсор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Канал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Длины волн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Имя канала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Разрешение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50">
                <a:tc row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8 / OLI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0,433-0,453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Coestal Aerosol (CA)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0,45-0,515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3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0,525-0,6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Green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4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0,63-0,68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5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0,845-0,885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Near Infrared (NIR)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6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1,56-1,66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Shortwave NIR1 (SWIR1)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7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2,1-2,3 мкм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Shortwave NIR2 (SWIR2)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8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0,5-0,68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Panchromatic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9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1,36-1,39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Cirrus (SWIR, перистые облака)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8 / TIR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10,3-11,3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Long Wavelength Infrared (TIR1)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100 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11,5-12,5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Long Wavelength Infrared (TIR2)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71658f34_0_1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NDWI</a:t>
            </a:r>
            <a:endParaRPr/>
          </a:p>
        </p:txBody>
      </p:sp>
      <p:sp>
        <p:nvSpPr>
          <p:cNvPr id="210" name="Google Shape;210;g7e71658f34_0_15"/>
          <p:cNvSpPr txBox="1"/>
          <p:nvPr/>
        </p:nvSpPr>
        <p:spPr>
          <a:xfrm>
            <a:off x="551333" y="2495475"/>
            <a:ext cx="8087053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Нормализованный разностный водный индекс (NDWI) необходим для того, чтобы обнаруживать поверхностные воды среди заболоченной местности; измерять степень покрытия поверхностными водами.</a:t>
            </a: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NDWI = (GREEN [3] – NIR [5]) / (GREEN [3] + NIR [5])</a:t>
            </a: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71658f34_0_2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AWEI</a:t>
            </a:r>
            <a:endParaRPr/>
          </a:p>
        </p:txBody>
      </p:sp>
      <p:sp>
        <p:nvSpPr>
          <p:cNvPr id="217" name="Google Shape;217;g7e71658f34_0_20"/>
          <p:cNvSpPr txBox="1"/>
          <p:nvPr/>
        </p:nvSpPr>
        <p:spPr>
          <a:xfrm>
            <a:off x="786280" y="2213653"/>
            <a:ext cx="7617159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Автоматизированный индекс выделения воды позволяет эффективно разделить водные и неводные пиксели за счет одновременного использования трёх спектральных каналов Landsat-8. Коэффициенты в выражении для этого индекса эмпирически подобраны таким образом, чтобы наблюдалось максимальное отличие водных пикселей от пикселей различных типов растительного покрова.</a:t>
            </a: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AWEI = 4*(GREEN [3] – NIR [5]) – (0.25*NIR [5] + 2.75*SWIR [9])</a:t>
            </a: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579</Words>
  <Application>Microsoft Office PowerPoint</Application>
  <PresentationFormat>Экран (4:3)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Maven Pro</vt:lpstr>
      <vt:lpstr>Calibri</vt:lpstr>
      <vt:lpstr>Ретро</vt:lpstr>
      <vt:lpstr>Сервис для сопровождения паводка</vt:lpstr>
      <vt:lpstr>Цель работы:</vt:lpstr>
      <vt:lpstr>Актуальность</vt:lpstr>
      <vt:lpstr>Прогноз</vt:lpstr>
      <vt:lpstr>Мониторинг</vt:lpstr>
      <vt:lpstr>Основные преимущества использования данных дистанционного зондирования (ДДЗ): </vt:lpstr>
      <vt:lpstr>Презентация PowerPoint</vt:lpstr>
      <vt:lpstr>NDWI</vt:lpstr>
      <vt:lpstr>AWEI</vt:lpstr>
      <vt:lpstr>Реализованный скрипт</vt:lpstr>
      <vt:lpstr>Результаты работы скрипта со снимком сделанным 18.04.2019</vt:lpstr>
      <vt:lpstr>Разница в индексах:</vt:lpstr>
      <vt:lpstr>Результаты работы скрипта со снимком сделанным 14.12.2019</vt:lpstr>
      <vt:lpstr>Разница в индексах:</vt:lpstr>
      <vt:lpstr>Заключение</vt:lpstr>
      <vt:lpstr>Основная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сопровождения паводка</dc:title>
  <dc:creator>labgraph1</dc:creator>
  <cp:lastModifiedBy>Nikita Korablev</cp:lastModifiedBy>
  <cp:revision>9</cp:revision>
  <dcterms:created xsi:type="dcterms:W3CDTF">2020-02-07T12:11:32Z</dcterms:created>
  <dcterms:modified xsi:type="dcterms:W3CDTF">2020-05-25T15:52:28Z</dcterms:modified>
</cp:coreProperties>
</file>