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87" r:id="rId5"/>
    <p:sldId id="259" r:id="rId6"/>
    <p:sldId id="260" r:id="rId7"/>
    <p:sldId id="261" r:id="rId8"/>
    <p:sldId id="266" r:id="rId9"/>
    <p:sldId id="263" r:id="rId10"/>
    <p:sldId id="264" r:id="rId11"/>
    <p:sldId id="265" r:id="rId12"/>
    <p:sldId id="267" r:id="rId13"/>
    <p:sldId id="268" r:id="rId14"/>
    <p:sldId id="269" r:id="rId15"/>
    <p:sldId id="270" r:id="rId16"/>
    <p:sldId id="272" r:id="rId17"/>
    <p:sldId id="273" r:id="rId18"/>
    <p:sldId id="276" r:id="rId19"/>
    <p:sldId id="286" r:id="rId20"/>
    <p:sldId id="277" r:id="rId21"/>
    <p:sldId id="278" r:id="rId22"/>
    <p:sldId id="279" r:id="rId23"/>
    <p:sldId id="280" r:id="rId24"/>
    <p:sldId id="281" r:id="rId25"/>
    <p:sldId id="282" r:id="rId26"/>
    <p:sldId id="283" r:id="rId27"/>
    <p:sldId id="285"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ita Krotenko" initials="NK" lastIdx="1" clrIdx="0">
    <p:extLst>
      <p:ext uri="{19B8F6BF-5375-455C-9EA6-DF929625EA0E}">
        <p15:presenceInfo xmlns:p15="http://schemas.microsoft.com/office/powerpoint/2012/main" userId="f8a793b92bc68c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114" d="100"/>
          <a:sy n="114"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22T21:23:48.285" idx="1">
    <p:pos x="1247" y="3107"/>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5BFF-C72F-4DEE-B341-DB4A86081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D845BB-BFB3-4EB1-B16F-E6F89C635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462F48-3109-4145-8C35-CEDCE20BA916}"/>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5" name="Footer Placeholder 4">
            <a:extLst>
              <a:ext uri="{FF2B5EF4-FFF2-40B4-BE49-F238E27FC236}">
                <a16:creationId xmlns:a16="http://schemas.microsoft.com/office/drawing/2014/main" id="{3F855079-6C0A-4EDE-8340-55755B5658F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CACD3BE-8FB3-4648-96CF-E4E4601A1A97}"/>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1073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494E-C299-4F39-A2AE-A871B2E6D8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9B0C22-5805-4C2F-B86F-78791558F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1A5DE-F0D2-45BC-8DA3-34FA108B367E}"/>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5" name="Footer Placeholder 4">
            <a:extLst>
              <a:ext uri="{FF2B5EF4-FFF2-40B4-BE49-F238E27FC236}">
                <a16:creationId xmlns:a16="http://schemas.microsoft.com/office/drawing/2014/main" id="{332FF168-F62C-4704-B0ED-76893B10764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C056791-D572-4E5D-ACB1-941F175AA7E4}"/>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00651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94EE7-274E-4A51-96DB-9A7C4B5709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15A1B2-08C7-4A04-AE98-6ADFEF786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38486-5A38-4F40-9601-4C0762D151C9}"/>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5" name="Footer Placeholder 4">
            <a:extLst>
              <a:ext uri="{FF2B5EF4-FFF2-40B4-BE49-F238E27FC236}">
                <a16:creationId xmlns:a16="http://schemas.microsoft.com/office/drawing/2014/main" id="{AD62AF27-3C0E-4A34-AAD4-BB4C5D5F709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0BA2D64-CABF-4AF3-B91A-51A55FBA8452}"/>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52059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84A3-C469-4D98-B733-9D5D9FBE5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12B41-D2E7-467B-999E-AD29CE66E8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60F54-F241-44A3-A5DF-BC5752A81E5A}"/>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5" name="Footer Placeholder 4">
            <a:extLst>
              <a:ext uri="{FF2B5EF4-FFF2-40B4-BE49-F238E27FC236}">
                <a16:creationId xmlns:a16="http://schemas.microsoft.com/office/drawing/2014/main" id="{23423FFC-BDE4-406E-BBD1-768753FD05DE}"/>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70160C2-AD1C-4789-891B-CD9CF1A679BF}"/>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9648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D006-2199-4306-8C71-AF1C4563A6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B9F4CD-36BE-43D8-A0DF-DBAD5B0E3D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CFCF7-6F8F-413E-8EF9-0CC803A2E662}"/>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5" name="Footer Placeholder 4">
            <a:extLst>
              <a:ext uri="{FF2B5EF4-FFF2-40B4-BE49-F238E27FC236}">
                <a16:creationId xmlns:a16="http://schemas.microsoft.com/office/drawing/2014/main" id="{B80D5442-A987-42FD-B4F8-F60FEC23CA3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662CDC-F92B-48EC-8AFA-DEC887CB1AF2}"/>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0851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E674-4722-4AD9-9E1E-E1D8FC10E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74125-75DC-45D0-881A-FAC1609E58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3B9D00-FB23-44BE-9F8E-52BDEFE7A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923608-DBEF-43C8-8965-E71862BA8606}"/>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6" name="Footer Placeholder 5">
            <a:extLst>
              <a:ext uri="{FF2B5EF4-FFF2-40B4-BE49-F238E27FC236}">
                <a16:creationId xmlns:a16="http://schemas.microsoft.com/office/drawing/2014/main" id="{8C29F3D0-D7AE-45E8-8D04-85F92BC8DBE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38F5A56-CC0F-443C-8A26-5C276574DB53}"/>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27039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A3A0-19E4-409D-8502-765034C25F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B5024-4678-4F70-B961-685452310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F92C0-B67B-4537-AA4F-6D5C21EDC9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DB710B-7DD6-4BB5-8751-E3B487B5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B32F69-A3DA-4375-9F39-04FC23E68A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30CE99-3C3D-477B-A0A9-856C720C5779}"/>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8" name="Footer Placeholder 7">
            <a:extLst>
              <a:ext uri="{FF2B5EF4-FFF2-40B4-BE49-F238E27FC236}">
                <a16:creationId xmlns:a16="http://schemas.microsoft.com/office/drawing/2014/main" id="{4DDC8FE7-309B-4FFE-A524-C8CACD09284B}"/>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1F085328-9113-43D1-B5B3-E6D1A21973A5}"/>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51349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2462-567F-4C0D-A5C5-1B2A5F76DD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3573B3-5E44-4877-BB75-D5998D60E51E}"/>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4" name="Footer Placeholder 3">
            <a:extLst>
              <a:ext uri="{FF2B5EF4-FFF2-40B4-BE49-F238E27FC236}">
                <a16:creationId xmlns:a16="http://schemas.microsoft.com/office/drawing/2014/main" id="{7F5E7A98-D1D3-49CA-AD9D-7008DE810A01}"/>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2C17658A-F393-470B-A8E3-85DE65EAFCD9}"/>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91334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27294-4D72-443A-ABA3-7F26C458AE6B}"/>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3" name="Footer Placeholder 2">
            <a:extLst>
              <a:ext uri="{FF2B5EF4-FFF2-40B4-BE49-F238E27FC236}">
                <a16:creationId xmlns:a16="http://schemas.microsoft.com/office/drawing/2014/main" id="{F07B1204-4255-44F3-B8EE-0CA973989B35}"/>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E2EA1202-6D20-43AE-B487-73E636644FD0}"/>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1296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4D96-E9CF-4A9A-AD8F-E04522123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008B6-0B47-4E81-9E24-9EA904003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DF98F1-AB6E-4C6E-880F-CE6983F21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EA796-12E4-42C9-9681-D11E5A8D3A24}"/>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6" name="Footer Placeholder 5">
            <a:extLst>
              <a:ext uri="{FF2B5EF4-FFF2-40B4-BE49-F238E27FC236}">
                <a16:creationId xmlns:a16="http://schemas.microsoft.com/office/drawing/2014/main" id="{3415C04F-99BE-432D-8005-DEBE1A390A68}"/>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1EEC810-B690-435D-9391-E9BA09FA31C0}"/>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61364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9A51-4ABA-4926-8F55-4722C7D1C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6F891A-BD81-46EC-BE77-9CD609386F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07FF094-27E4-4BE1-81F1-38542CE8D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DEF99-C3CE-47C9-9585-D27C15AAFED9}"/>
              </a:ext>
            </a:extLst>
          </p:cNvPr>
          <p:cNvSpPr>
            <a:spLocks noGrp="1"/>
          </p:cNvSpPr>
          <p:nvPr>
            <p:ph type="dt" sz="half" idx="10"/>
          </p:nvPr>
        </p:nvSpPr>
        <p:spPr/>
        <p:txBody>
          <a:bodyPr/>
          <a:lstStyle/>
          <a:p>
            <a:fld id="{F2FFB779-270B-4192-84BA-A697F48306DC}" type="datetimeFigureOut">
              <a:rPr lang="ru-RU" smtClean="0"/>
              <a:t>23.06.2023</a:t>
            </a:fld>
            <a:endParaRPr lang="ru-RU"/>
          </a:p>
        </p:txBody>
      </p:sp>
      <p:sp>
        <p:nvSpPr>
          <p:cNvPr id="6" name="Footer Placeholder 5">
            <a:extLst>
              <a:ext uri="{FF2B5EF4-FFF2-40B4-BE49-F238E27FC236}">
                <a16:creationId xmlns:a16="http://schemas.microsoft.com/office/drawing/2014/main" id="{7502117B-E3DC-4114-8029-915BA4ACF372}"/>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C100990-5785-4216-880A-C62A2CDC2557}"/>
              </a:ext>
            </a:extLst>
          </p:cNvPr>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3587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4D6476-5A66-4B7F-B77A-92CE5CEA4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A608EE-1365-4735-85B8-103B7557F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98C60-0A78-4354-9A8B-D803F6566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23.06.2023</a:t>
            </a:fld>
            <a:endParaRPr lang="ru-RU"/>
          </a:p>
        </p:txBody>
      </p:sp>
      <p:sp>
        <p:nvSpPr>
          <p:cNvPr id="5" name="Footer Placeholder 4">
            <a:extLst>
              <a:ext uri="{FF2B5EF4-FFF2-40B4-BE49-F238E27FC236}">
                <a16:creationId xmlns:a16="http://schemas.microsoft.com/office/drawing/2014/main" id="{7B5361DD-6E3C-49F7-BAC0-211E39AC7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EEA9850C-11EE-4AF7-9177-12F57FFB3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116573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codecogs.com/eqnedit.php?latex=score%3D%5Csqrt%7Bprediction-target%7D#0"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codecogs.com/eqnedit.php?latex=score%3D10*%5Csqrt%7Bprediction-target%7D#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783696"/>
            <a:ext cx="9144000" cy="2387600"/>
          </a:xfrm>
        </p:spPr>
        <p:txBody>
          <a:bodyPr vert="horz" lIns="91440" tIns="45720" rIns="91440" bIns="45720" rtlCol="0" anchor="b">
            <a:noAutofit/>
          </a:bodyPr>
          <a:lstStyle/>
          <a:p>
            <a:r>
              <a:rPr lang="ru-RU" sz="3200" dirty="0">
                <a:ea typeface="+mj-lt"/>
                <a:cs typeface="+mj-lt"/>
              </a:rPr>
              <a:t>Дослідження ефективності алгоритмів машинного навчання для задачі управління активами на ринку криптовалют з урахуванням оцінки довіри користувачів до криптовалюти</a:t>
            </a:r>
            <a:endParaRPr lang="ru-RU" sz="3200" dirty="0">
              <a:ea typeface="Calibri Light"/>
              <a:cs typeface="Calibri Light"/>
            </a:endParaRPr>
          </a:p>
        </p:txBody>
      </p:sp>
      <p:sp>
        <p:nvSpPr>
          <p:cNvPr id="3" name="Подзаголовок 2"/>
          <p:cNvSpPr>
            <a:spLocks noGrp="1"/>
          </p:cNvSpPr>
          <p:nvPr>
            <p:ph type="subTitle" idx="1"/>
          </p:nvPr>
        </p:nvSpPr>
        <p:spPr/>
        <p:txBody>
          <a:bodyPr vert="horz" lIns="91440" tIns="45720" rIns="91440" bIns="45720" rtlCol="0" anchor="t">
            <a:normAutofit fontScale="92500" lnSpcReduction="20000"/>
          </a:bodyPr>
          <a:lstStyle/>
          <a:p>
            <a:pPr algn="l"/>
            <a:r>
              <a:rPr lang="ru-RU" dirty="0">
                <a:ea typeface="Calibri"/>
                <a:cs typeface="Calibri"/>
              </a:rPr>
              <a:t>Виконав:</a:t>
            </a:r>
            <a:br>
              <a:rPr lang="ru-RU" dirty="0">
                <a:ea typeface="Calibri"/>
                <a:cs typeface="Calibri"/>
              </a:rPr>
            </a:br>
            <a:r>
              <a:rPr lang="ru-RU" dirty="0">
                <a:ea typeface="Calibri"/>
                <a:cs typeface="Calibri"/>
              </a:rPr>
              <a:t>студент 4 курсу, групи КА-93</a:t>
            </a:r>
            <a:br>
              <a:rPr lang="ru-RU" dirty="0">
                <a:ea typeface="Calibri"/>
                <a:cs typeface="Calibri"/>
              </a:rPr>
            </a:br>
            <a:r>
              <a:rPr lang="ru-RU" dirty="0">
                <a:ea typeface="Calibri"/>
                <a:cs typeface="Calibri"/>
              </a:rPr>
              <a:t>Кротенко Нікіта Сергійович</a:t>
            </a:r>
            <a:endParaRPr lang="ru-RU" dirty="0"/>
          </a:p>
          <a:p>
            <a:pPr algn="l"/>
            <a:r>
              <a:rPr lang="ru-RU" dirty="0">
                <a:ea typeface="Calibri"/>
                <a:cs typeface="Calibri"/>
              </a:rPr>
              <a:t>Керівник:</a:t>
            </a:r>
            <a:br>
              <a:rPr lang="ru-RU" dirty="0">
                <a:ea typeface="Calibri"/>
                <a:cs typeface="Calibri"/>
              </a:rPr>
            </a:br>
            <a:r>
              <a:rPr lang="ru-RU" dirty="0">
                <a:ea typeface="Calibri"/>
                <a:cs typeface="Calibri"/>
              </a:rPr>
              <a:t>Ассистент кафедри ММСА</a:t>
            </a:r>
            <a:br>
              <a:rPr lang="ru-RU" dirty="0">
                <a:ea typeface="Calibri"/>
                <a:cs typeface="Calibri"/>
              </a:rPr>
            </a:br>
            <a:r>
              <a:rPr lang="ru-RU" dirty="0">
                <a:ea typeface="Calibri"/>
                <a:cs typeface="Calibri"/>
              </a:rPr>
              <a:t>Канцедал Георгій Олегович</a:t>
            </a: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091F6A-F018-671C-CF40-421A4E365ED4}"/>
              </a:ext>
            </a:extLst>
          </p:cNvPr>
          <p:cNvSpPr>
            <a:spLocks noGrp="1"/>
          </p:cNvSpPr>
          <p:nvPr>
            <p:ph type="title"/>
          </p:nvPr>
        </p:nvSpPr>
        <p:spPr/>
        <p:txBody>
          <a:bodyPr>
            <a:normAutofit fontScale="90000"/>
          </a:bodyPr>
          <a:lstStyle/>
          <a:p>
            <a:r>
              <a:rPr lang="ru-RU" dirty="0"/>
              <a:t>Створення розмітки даних</a:t>
            </a:r>
            <a:br>
              <a:rPr lang="ru-RU" dirty="0"/>
            </a:br>
            <a:r>
              <a:rPr lang="ru-RU" dirty="0"/>
              <a:t>4. Пошук неправильно визначених екстремумів</a:t>
            </a:r>
          </a:p>
        </p:txBody>
      </p:sp>
      <p:pic>
        <p:nvPicPr>
          <p:cNvPr id="7" name="image36.png">
            <a:extLst>
              <a:ext uri="{FF2B5EF4-FFF2-40B4-BE49-F238E27FC236}">
                <a16:creationId xmlns:a16="http://schemas.microsoft.com/office/drawing/2014/main" id="{3A496AAB-6BBB-4657-B4EF-90859A6A7B67}"/>
              </a:ext>
            </a:extLst>
          </p:cNvPr>
          <p:cNvPicPr>
            <a:picLocks noGrp="1" noChangeAspect="1"/>
          </p:cNvPicPr>
          <p:nvPr>
            <p:ph idx="1"/>
          </p:nvPr>
        </p:nvPicPr>
        <p:blipFill>
          <a:blip r:embed="rId2"/>
          <a:stretch>
            <a:fillRect/>
          </a:stretch>
        </p:blipFill>
        <p:spPr bwMode="auto">
          <a:xfrm>
            <a:off x="2420928" y="2071688"/>
            <a:ext cx="7359437" cy="3996434"/>
          </a:xfrm>
          <a:prstGeom prst="rect">
            <a:avLst/>
          </a:prstGeom>
        </p:spPr>
      </p:pic>
    </p:spTree>
    <p:extLst>
      <p:ext uri="{BB962C8B-B14F-4D97-AF65-F5344CB8AC3E}">
        <p14:creationId xmlns:p14="http://schemas.microsoft.com/office/powerpoint/2010/main" val="358591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091F6A-F018-671C-CF40-421A4E365ED4}"/>
              </a:ext>
            </a:extLst>
          </p:cNvPr>
          <p:cNvSpPr>
            <a:spLocks noGrp="1"/>
          </p:cNvSpPr>
          <p:nvPr>
            <p:ph type="title"/>
          </p:nvPr>
        </p:nvSpPr>
        <p:spPr/>
        <p:txBody>
          <a:bodyPr>
            <a:normAutofit/>
          </a:bodyPr>
          <a:lstStyle/>
          <a:p>
            <a:r>
              <a:rPr lang="ru-RU" dirty="0"/>
              <a:t>Створення розмітки даних</a:t>
            </a:r>
            <a:br>
              <a:rPr lang="ru-RU" dirty="0"/>
            </a:br>
            <a:r>
              <a:rPr lang="ru-RU" dirty="0"/>
              <a:t>5. Пошук пропущених екстремумів</a:t>
            </a:r>
          </a:p>
        </p:txBody>
      </p:sp>
      <p:pic>
        <p:nvPicPr>
          <p:cNvPr id="6" name="image92.png">
            <a:extLst>
              <a:ext uri="{FF2B5EF4-FFF2-40B4-BE49-F238E27FC236}">
                <a16:creationId xmlns:a16="http://schemas.microsoft.com/office/drawing/2014/main" id="{0A244867-2F5E-4DA2-9D14-3CE038CBA72B}"/>
              </a:ext>
            </a:extLst>
          </p:cNvPr>
          <p:cNvPicPr>
            <a:picLocks noGrp="1" noChangeAspect="1"/>
          </p:cNvPicPr>
          <p:nvPr>
            <p:ph idx="1"/>
          </p:nvPr>
        </p:nvPicPr>
        <p:blipFill>
          <a:blip r:embed="rId2"/>
          <a:stretch>
            <a:fillRect/>
          </a:stretch>
        </p:blipFill>
        <p:spPr bwMode="auto">
          <a:xfrm>
            <a:off x="2059237" y="2229664"/>
            <a:ext cx="8082820" cy="3568972"/>
          </a:xfrm>
          <a:prstGeom prst="rect">
            <a:avLst/>
          </a:prstGeom>
        </p:spPr>
      </p:pic>
    </p:spTree>
    <p:extLst>
      <p:ext uri="{BB962C8B-B14F-4D97-AF65-F5344CB8AC3E}">
        <p14:creationId xmlns:p14="http://schemas.microsoft.com/office/powerpoint/2010/main" val="101595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2D82-DA4C-40DB-8ED7-19F9D70C5E55}"/>
              </a:ext>
            </a:extLst>
          </p:cNvPr>
          <p:cNvSpPr>
            <a:spLocks noGrp="1"/>
          </p:cNvSpPr>
          <p:nvPr>
            <p:ph type="title"/>
          </p:nvPr>
        </p:nvSpPr>
        <p:spPr/>
        <p:txBody>
          <a:bodyPr/>
          <a:lstStyle/>
          <a:p>
            <a:r>
              <a:rPr lang="ru-RU" dirty="0"/>
              <a:t>Створення розмітки даних</a:t>
            </a:r>
            <a:br>
              <a:rPr lang="ru-RU" dirty="0"/>
            </a:br>
            <a:r>
              <a:rPr lang="ru-RU" dirty="0"/>
              <a:t>Результати</a:t>
            </a:r>
            <a:endParaRPr lang="en-US" dirty="0"/>
          </a:p>
        </p:txBody>
      </p:sp>
      <p:graphicFrame>
        <p:nvGraphicFramePr>
          <p:cNvPr id="4" name="Content Placeholder 3">
            <a:extLst>
              <a:ext uri="{FF2B5EF4-FFF2-40B4-BE49-F238E27FC236}">
                <a16:creationId xmlns:a16="http://schemas.microsoft.com/office/drawing/2014/main" id="{9841C3F4-71E2-49F3-A30C-80D6937DA727}"/>
              </a:ext>
            </a:extLst>
          </p:cNvPr>
          <p:cNvGraphicFramePr>
            <a:graphicFrameLocks noGrp="1"/>
          </p:cNvGraphicFramePr>
          <p:nvPr>
            <p:ph idx="1"/>
            <p:extLst>
              <p:ext uri="{D42A27DB-BD31-4B8C-83A1-F6EECF244321}">
                <p14:modId xmlns:p14="http://schemas.microsoft.com/office/powerpoint/2010/main" val="3428176179"/>
              </p:ext>
            </p:extLst>
          </p:nvPr>
        </p:nvGraphicFramePr>
        <p:xfrm>
          <a:off x="838200" y="4015990"/>
          <a:ext cx="10515600" cy="2476884"/>
        </p:xfrm>
        <a:graphic>
          <a:graphicData uri="http://schemas.openxmlformats.org/drawingml/2006/table">
            <a:tbl>
              <a:tblPr>
                <a:tableStyleId>{5C22544A-7EE6-4342-B048-85BDC9FD1C3A}</a:tableStyleId>
              </a:tblPr>
              <a:tblGrid>
                <a:gridCol w="6855996">
                  <a:extLst>
                    <a:ext uri="{9D8B030D-6E8A-4147-A177-3AD203B41FA5}">
                      <a16:colId xmlns:a16="http://schemas.microsoft.com/office/drawing/2014/main" val="2211935615"/>
                    </a:ext>
                  </a:extLst>
                </a:gridCol>
                <a:gridCol w="3659604">
                  <a:extLst>
                    <a:ext uri="{9D8B030D-6E8A-4147-A177-3AD203B41FA5}">
                      <a16:colId xmlns:a16="http://schemas.microsoft.com/office/drawing/2014/main" val="120208104"/>
                    </a:ext>
                  </a:extLst>
                </a:gridCol>
              </a:tblGrid>
              <a:tr h="382193">
                <a:tc>
                  <a:txBody>
                    <a:bodyPr/>
                    <a:lstStyle/>
                    <a:p>
                      <a:pPr marL="0" marR="0" indent="540385" algn="l">
                        <a:lnSpc>
                          <a:spcPct val="150000"/>
                        </a:lnSpc>
                        <a:spcBef>
                          <a:spcPts val="0"/>
                        </a:spcBef>
                        <a:spcAft>
                          <a:spcPts val="0"/>
                        </a:spcAft>
                      </a:pPr>
                      <a:r>
                        <a:rPr lang="uk-UA" sz="1400" dirty="0">
                          <a:effectLst/>
                        </a:rPr>
                        <a:t>1. Екстремумів всього</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indent="540385" algn="ctr">
                        <a:lnSpc>
                          <a:spcPct val="150000"/>
                        </a:lnSpc>
                        <a:spcBef>
                          <a:spcPts val="0"/>
                        </a:spcBef>
                        <a:spcAft>
                          <a:spcPts val="0"/>
                        </a:spcAft>
                      </a:pPr>
                      <a:r>
                        <a:rPr lang="uk-UA" sz="1400">
                          <a:effectLst/>
                        </a:rPr>
                        <a:t>188275</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771577246"/>
                  </a:ext>
                </a:extLst>
              </a:tr>
              <a:tr h="382193">
                <a:tc>
                  <a:txBody>
                    <a:bodyPr/>
                    <a:lstStyle/>
                    <a:p>
                      <a:pPr marL="0" marR="0" indent="540385" algn="l">
                        <a:lnSpc>
                          <a:spcPct val="150000"/>
                        </a:lnSpc>
                        <a:spcBef>
                          <a:spcPts val="0"/>
                        </a:spcBef>
                        <a:spcAft>
                          <a:spcPts val="0"/>
                        </a:spcAft>
                      </a:pPr>
                      <a:r>
                        <a:rPr lang="uk-UA" sz="1400" dirty="0">
                          <a:effectLst/>
                        </a:rPr>
                        <a:t>2. Екстремумів після виділення початкових</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indent="540385" algn="ctr">
                        <a:lnSpc>
                          <a:spcPct val="150000"/>
                        </a:lnSpc>
                        <a:spcBef>
                          <a:spcPts val="0"/>
                        </a:spcBef>
                        <a:spcAft>
                          <a:spcPts val="0"/>
                        </a:spcAft>
                      </a:pPr>
                      <a:r>
                        <a:rPr lang="uk-UA" sz="1400">
                          <a:effectLst/>
                        </a:rPr>
                        <a:t>18620</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620841033"/>
                  </a:ext>
                </a:extLst>
              </a:tr>
              <a:tr h="382193">
                <a:tc>
                  <a:txBody>
                    <a:bodyPr/>
                    <a:lstStyle/>
                    <a:p>
                      <a:pPr marL="0" marR="0" indent="540385" algn="l">
                        <a:lnSpc>
                          <a:spcPct val="150000"/>
                        </a:lnSpc>
                        <a:spcBef>
                          <a:spcPts val="0"/>
                        </a:spcBef>
                        <a:spcAft>
                          <a:spcPts val="0"/>
                        </a:spcAft>
                      </a:pPr>
                      <a:r>
                        <a:rPr lang="uk-UA" sz="1400" dirty="0">
                          <a:effectLst/>
                        </a:rPr>
                        <a:t>3. Екстремумів після знайдення глобальних по відрізкам</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indent="540385" algn="ctr">
                        <a:lnSpc>
                          <a:spcPct val="150000"/>
                        </a:lnSpc>
                        <a:spcBef>
                          <a:spcPts val="0"/>
                        </a:spcBef>
                        <a:spcAft>
                          <a:spcPts val="0"/>
                        </a:spcAft>
                      </a:pPr>
                      <a:r>
                        <a:rPr lang="uk-UA" sz="1400" dirty="0">
                          <a:effectLst/>
                        </a:rPr>
                        <a:t>16024</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612493526"/>
                  </a:ext>
                </a:extLst>
              </a:tr>
              <a:tr h="382193">
                <a:tc>
                  <a:txBody>
                    <a:bodyPr/>
                    <a:lstStyle/>
                    <a:p>
                      <a:pPr marL="0" marR="0" indent="540385" algn="l">
                        <a:lnSpc>
                          <a:spcPct val="150000"/>
                        </a:lnSpc>
                        <a:spcBef>
                          <a:spcPts val="0"/>
                        </a:spcBef>
                        <a:spcAft>
                          <a:spcPts val="0"/>
                        </a:spcAft>
                      </a:pPr>
                      <a:r>
                        <a:rPr lang="uk-UA" sz="1400" dirty="0">
                          <a:effectLst/>
                        </a:rPr>
                        <a:t>4. Екстремумів після видалення зайвих</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indent="540385" algn="ctr">
                        <a:lnSpc>
                          <a:spcPct val="150000"/>
                        </a:lnSpc>
                        <a:spcBef>
                          <a:spcPts val="0"/>
                        </a:spcBef>
                        <a:spcAft>
                          <a:spcPts val="0"/>
                        </a:spcAft>
                      </a:pPr>
                      <a:r>
                        <a:rPr lang="uk-UA" sz="1400" dirty="0">
                          <a:effectLst/>
                        </a:rPr>
                        <a:t>15078</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314702818"/>
                  </a:ext>
                </a:extLst>
              </a:tr>
              <a:tr h="382193">
                <a:tc>
                  <a:txBody>
                    <a:bodyPr/>
                    <a:lstStyle/>
                    <a:p>
                      <a:pPr marL="0" marR="0" indent="540385" algn="l">
                        <a:lnSpc>
                          <a:spcPct val="150000"/>
                        </a:lnSpc>
                        <a:spcBef>
                          <a:spcPts val="0"/>
                        </a:spcBef>
                        <a:spcAft>
                          <a:spcPts val="0"/>
                        </a:spcAft>
                      </a:pPr>
                      <a:r>
                        <a:rPr lang="uk-UA" sz="1400" dirty="0">
                          <a:effectLst/>
                        </a:rPr>
                        <a:t>5. Екстремумів після додавання попередніх</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indent="540385" algn="ctr">
                        <a:lnSpc>
                          <a:spcPct val="150000"/>
                        </a:lnSpc>
                        <a:spcBef>
                          <a:spcPts val="0"/>
                        </a:spcBef>
                        <a:spcAft>
                          <a:spcPts val="0"/>
                        </a:spcAft>
                      </a:pPr>
                      <a:r>
                        <a:rPr lang="uk-UA" sz="1400">
                          <a:effectLst/>
                        </a:rPr>
                        <a:t>18406</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284408207"/>
                  </a:ext>
                </a:extLst>
              </a:tr>
              <a:tr h="382193">
                <a:tc>
                  <a:txBody>
                    <a:bodyPr/>
                    <a:lstStyle/>
                    <a:p>
                      <a:pPr marL="0" marR="0" indent="540385" algn="l">
                        <a:lnSpc>
                          <a:spcPct val="150000"/>
                        </a:lnSpc>
                        <a:spcBef>
                          <a:spcPts val="0"/>
                        </a:spcBef>
                        <a:spcAft>
                          <a:spcPts val="0"/>
                        </a:spcAft>
                      </a:pPr>
                      <a:r>
                        <a:rPr lang="uk-UA" sz="1400" dirty="0">
                          <a:effectLst/>
                        </a:rPr>
                        <a:t>6. Екстремумів повтору кроків 4 і 5</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indent="540385" algn="ctr">
                        <a:lnSpc>
                          <a:spcPct val="150000"/>
                        </a:lnSpc>
                        <a:spcBef>
                          <a:spcPts val="0"/>
                        </a:spcBef>
                        <a:spcAft>
                          <a:spcPts val="0"/>
                        </a:spcAft>
                      </a:pPr>
                      <a:r>
                        <a:rPr lang="uk-UA" sz="1400" dirty="0">
                          <a:effectLst/>
                        </a:rPr>
                        <a:t>18324</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848729479"/>
                  </a:ext>
                </a:extLst>
              </a:tr>
            </a:tbl>
          </a:graphicData>
        </a:graphic>
      </p:graphicFrame>
      <p:pic>
        <p:nvPicPr>
          <p:cNvPr id="5" name="image15.png">
            <a:extLst>
              <a:ext uri="{FF2B5EF4-FFF2-40B4-BE49-F238E27FC236}">
                <a16:creationId xmlns:a16="http://schemas.microsoft.com/office/drawing/2014/main" id="{596C4104-B4DA-4615-AB36-4D7CB8B4D051}"/>
              </a:ext>
            </a:extLst>
          </p:cNvPr>
          <p:cNvPicPr>
            <a:picLocks noChangeAspect="1"/>
          </p:cNvPicPr>
          <p:nvPr/>
        </p:nvPicPr>
        <p:blipFill>
          <a:blip r:embed="rId2"/>
          <a:stretch>
            <a:fillRect/>
          </a:stretch>
        </p:blipFill>
        <p:spPr bwMode="auto">
          <a:xfrm>
            <a:off x="4836235" y="992221"/>
            <a:ext cx="6595397" cy="3023769"/>
          </a:xfrm>
          <a:prstGeom prst="rect">
            <a:avLst/>
          </a:prstGeom>
        </p:spPr>
      </p:pic>
    </p:spTree>
    <p:extLst>
      <p:ext uri="{BB962C8B-B14F-4D97-AF65-F5344CB8AC3E}">
        <p14:creationId xmlns:p14="http://schemas.microsoft.com/office/powerpoint/2010/main" val="47187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FF4A-7A6C-4E91-BFB9-06067E3DDD3D}"/>
              </a:ext>
            </a:extLst>
          </p:cNvPr>
          <p:cNvSpPr>
            <a:spLocks noGrp="1"/>
          </p:cNvSpPr>
          <p:nvPr>
            <p:ph type="title"/>
          </p:nvPr>
        </p:nvSpPr>
        <p:spPr/>
        <p:txBody>
          <a:bodyPr/>
          <a:lstStyle/>
          <a:p>
            <a:r>
              <a:rPr lang="ru-RU" dirty="0"/>
              <a:t>Огляд створеної розмітки</a:t>
            </a:r>
            <a:endParaRPr lang="en-US" dirty="0"/>
          </a:p>
        </p:txBody>
      </p:sp>
      <p:sp>
        <p:nvSpPr>
          <p:cNvPr id="3" name="Content Placeholder 2">
            <a:extLst>
              <a:ext uri="{FF2B5EF4-FFF2-40B4-BE49-F238E27FC236}">
                <a16:creationId xmlns:a16="http://schemas.microsoft.com/office/drawing/2014/main" id="{DC79E501-0CAD-443B-96D3-68E08DFD7273}"/>
              </a:ext>
            </a:extLst>
          </p:cNvPr>
          <p:cNvSpPr>
            <a:spLocks noGrp="1"/>
          </p:cNvSpPr>
          <p:nvPr>
            <p:ph idx="1"/>
          </p:nvPr>
        </p:nvSpPr>
        <p:spPr/>
        <p:txBody>
          <a:bodyPr/>
          <a:lstStyle/>
          <a:p>
            <a:pPr marL="0" indent="0">
              <a:buNone/>
            </a:pPr>
            <a:r>
              <a:rPr lang="ru-RU" sz="2400" dirty="0">
                <a:latin typeface="Times New Roman" panose="02020603050405020304" pitchFamily="18" charset="0"/>
                <a:cs typeface="Times New Roman" panose="02020603050405020304" pitchFamily="18" charset="0"/>
              </a:rPr>
              <a:t>Кумулятивний розподіл часу тривалості контрактів</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80.77%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контрактів</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тривають</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до</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30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хвилин</a:t>
            </a:r>
            <a:r>
              <a:rPr lang="uk-UA" sz="20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93.48%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контрактів</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тривають</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до</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60</a:t>
            </a:r>
            <a:r>
              <a:rPr lang="ru-RU" sz="2000" dirty="0">
                <a:effectLst/>
                <a:latin typeface="Times New Roman" panose="02020603050405020304" pitchFamily="18" charset="0"/>
                <a:ea typeface="Arial" panose="020B0604020202020204" pitchFamily="34" charset="0"/>
                <a:cs typeface="Times New Roman" panose="02020603050405020304" pitchFamily="18" charset="0"/>
              </a:rPr>
              <a:t> хвилин</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t>
            </a:r>
          </a:p>
          <a:p>
            <a:pPr marL="0" indent="0">
              <a:buNone/>
            </a:pPr>
            <a:endParaRPr lang="en-US" dirty="0"/>
          </a:p>
        </p:txBody>
      </p:sp>
      <p:pic>
        <p:nvPicPr>
          <p:cNvPr id="6" name="image61.png">
            <a:extLst>
              <a:ext uri="{FF2B5EF4-FFF2-40B4-BE49-F238E27FC236}">
                <a16:creationId xmlns:a16="http://schemas.microsoft.com/office/drawing/2014/main" id="{C9F64583-AE87-4BFD-AC97-2F7D903F783B}"/>
              </a:ext>
            </a:extLst>
          </p:cNvPr>
          <p:cNvPicPr>
            <a:picLocks noChangeAspect="1"/>
          </p:cNvPicPr>
          <p:nvPr/>
        </p:nvPicPr>
        <p:blipFill>
          <a:blip r:embed="rId2"/>
          <a:stretch>
            <a:fillRect/>
          </a:stretch>
        </p:blipFill>
        <p:spPr bwMode="auto">
          <a:xfrm>
            <a:off x="5561748" y="3083668"/>
            <a:ext cx="6150528" cy="3409206"/>
          </a:xfrm>
          <a:prstGeom prst="rect">
            <a:avLst/>
          </a:prstGeom>
        </p:spPr>
      </p:pic>
    </p:spTree>
    <p:extLst>
      <p:ext uri="{BB962C8B-B14F-4D97-AF65-F5344CB8AC3E}">
        <p14:creationId xmlns:p14="http://schemas.microsoft.com/office/powerpoint/2010/main" val="258682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7EEA70-BBD4-4DF2-8305-4113139FF21A}"/>
              </a:ext>
            </a:extLst>
          </p:cNvPr>
          <p:cNvPicPr>
            <a:picLocks noChangeAspect="1"/>
          </p:cNvPicPr>
          <p:nvPr/>
        </p:nvPicPr>
        <p:blipFill>
          <a:blip r:embed="rId2"/>
          <a:stretch>
            <a:fillRect/>
          </a:stretch>
        </p:blipFill>
        <p:spPr>
          <a:xfrm>
            <a:off x="5133107" y="1359297"/>
            <a:ext cx="6220693" cy="3238952"/>
          </a:xfrm>
          <a:prstGeom prst="rect">
            <a:avLst/>
          </a:prstGeom>
        </p:spPr>
      </p:pic>
      <p:sp>
        <p:nvSpPr>
          <p:cNvPr id="2" name="Title 1">
            <a:extLst>
              <a:ext uri="{FF2B5EF4-FFF2-40B4-BE49-F238E27FC236}">
                <a16:creationId xmlns:a16="http://schemas.microsoft.com/office/drawing/2014/main" id="{63E0B96F-4894-44B7-A640-9672316511D6}"/>
              </a:ext>
            </a:extLst>
          </p:cNvPr>
          <p:cNvSpPr>
            <a:spLocks noGrp="1"/>
          </p:cNvSpPr>
          <p:nvPr>
            <p:ph type="title"/>
          </p:nvPr>
        </p:nvSpPr>
        <p:spPr/>
        <p:txBody>
          <a:bodyPr/>
          <a:lstStyle/>
          <a:p>
            <a:r>
              <a:rPr lang="ru-RU" dirty="0"/>
              <a:t>Генерація нових ознак</a:t>
            </a:r>
            <a:br>
              <a:rPr lang="ru-RU" dirty="0"/>
            </a:br>
            <a:r>
              <a:rPr lang="ru-RU" dirty="0"/>
              <a:t>По-хвилинні ознаки</a:t>
            </a:r>
            <a:endParaRPr lang="en-US" dirty="0"/>
          </a:p>
        </p:txBody>
      </p:sp>
      <p:pic>
        <p:nvPicPr>
          <p:cNvPr id="12" name="Content Placeholder 11">
            <a:extLst>
              <a:ext uri="{FF2B5EF4-FFF2-40B4-BE49-F238E27FC236}">
                <a16:creationId xmlns:a16="http://schemas.microsoft.com/office/drawing/2014/main" id="{587716C1-2F23-49FE-926B-EE383ABE77B7}"/>
              </a:ext>
            </a:extLst>
          </p:cNvPr>
          <p:cNvPicPr>
            <a:picLocks noGrp="1" noChangeAspect="1"/>
          </p:cNvPicPr>
          <p:nvPr>
            <p:ph idx="1"/>
          </p:nvPr>
        </p:nvPicPr>
        <p:blipFill>
          <a:blip r:embed="rId3"/>
          <a:stretch>
            <a:fillRect/>
          </a:stretch>
        </p:blipFill>
        <p:spPr>
          <a:xfrm>
            <a:off x="745792" y="4266858"/>
            <a:ext cx="4144990" cy="2133545"/>
          </a:xfrm>
        </p:spPr>
      </p:pic>
    </p:spTree>
    <p:extLst>
      <p:ext uri="{BB962C8B-B14F-4D97-AF65-F5344CB8AC3E}">
        <p14:creationId xmlns:p14="http://schemas.microsoft.com/office/powerpoint/2010/main" val="203849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B96F-4894-44B7-A640-9672316511D6}"/>
              </a:ext>
            </a:extLst>
          </p:cNvPr>
          <p:cNvSpPr>
            <a:spLocks noGrp="1"/>
          </p:cNvSpPr>
          <p:nvPr>
            <p:ph type="title"/>
          </p:nvPr>
        </p:nvSpPr>
        <p:spPr/>
        <p:txBody>
          <a:bodyPr>
            <a:normAutofit fontScale="90000"/>
          </a:bodyPr>
          <a:lstStyle/>
          <a:p>
            <a:r>
              <a:rPr lang="ru-RU" dirty="0"/>
              <a:t>Генерація нових ознак</a:t>
            </a:r>
            <a:br>
              <a:rPr lang="ru-RU" dirty="0"/>
            </a:br>
            <a:r>
              <a:rPr lang="ru-RU" dirty="0"/>
              <a:t>Ознаки групи «Короткострокові очікування»</a:t>
            </a:r>
            <a:endParaRPr lang="en-US" dirty="0"/>
          </a:p>
        </p:txBody>
      </p:sp>
      <p:pic>
        <p:nvPicPr>
          <p:cNvPr id="6" name="Content Placeholder 5">
            <a:extLst>
              <a:ext uri="{FF2B5EF4-FFF2-40B4-BE49-F238E27FC236}">
                <a16:creationId xmlns:a16="http://schemas.microsoft.com/office/drawing/2014/main" id="{9556FD11-8F86-4889-A557-EBCFFA3C15F5}"/>
              </a:ext>
            </a:extLst>
          </p:cNvPr>
          <p:cNvPicPr>
            <a:picLocks noGrp="1" noChangeAspect="1"/>
          </p:cNvPicPr>
          <p:nvPr>
            <p:ph idx="1"/>
          </p:nvPr>
        </p:nvPicPr>
        <p:blipFill>
          <a:blip r:embed="rId2"/>
          <a:stretch>
            <a:fillRect/>
          </a:stretch>
        </p:blipFill>
        <p:spPr>
          <a:xfrm>
            <a:off x="838200" y="1940655"/>
            <a:ext cx="6382641" cy="4296375"/>
          </a:xfrm>
        </p:spPr>
      </p:pic>
    </p:spTree>
    <p:extLst>
      <p:ext uri="{BB962C8B-B14F-4D97-AF65-F5344CB8AC3E}">
        <p14:creationId xmlns:p14="http://schemas.microsoft.com/office/powerpoint/2010/main" val="224831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5C50-1EFB-4DF9-A66E-9748A02130D8}"/>
              </a:ext>
            </a:extLst>
          </p:cNvPr>
          <p:cNvSpPr>
            <a:spLocks noGrp="1"/>
          </p:cNvSpPr>
          <p:nvPr>
            <p:ph type="title"/>
          </p:nvPr>
        </p:nvSpPr>
        <p:spPr/>
        <p:txBody>
          <a:bodyPr/>
          <a:lstStyle/>
          <a:p>
            <a:r>
              <a:rPr lang="ru-RU" dirty="0"/>
              <a:t>Вибір роду задачі: Регресія чи Класифікація</a:t>
            </a:r>
            <a:endParaRPr lang="en-US" dirty="0"/>
          </a:p>
        </p:txBody>
      </p:sp>
      <p:sp>
        <p:nvSpPr>
          <p:cNvPr id="3" name="Content Placeholder 2">
            <a:extLst>
              <a:ext uri="{FF2B5EF4-FFF2-40B4-BE49-F238E27FC236}">
                <a16:creationId xmlns:a16="http://schemas.microsoft.com/office/drawing/2014/main" id="{CC7A5C7C-4899-4DEA-9AF2-6EF7CCC53E40}"/>
              </a:ext>
            </a:extLst>
          </p:cNvPr>
          <p:cNvSpPr>
            <a:spLocks noGrp="1"/>
          </p:cNvSpPr>
          <p:nvPr>
            <p:ph idx="1"/>
          </p:nvPr>
        </p:nvSpPr>
        <p:spPr/>
        <p:txBody>
          <a:bodyPr>
            <a:normAutofit fontScale="92500" lnSpcReduction="10000"/>
          </a:bodyPr>
          <a:lstStyle/>
          <a:p>
            <a:pPr marL="0" indent="0">
              <a:buNone/>
            </a:pPr>
            <a:r>
              <a:rPr lang="ru-RU" sz="1800" dirty="0">
                <a:effectLst/>
                <a:latin typeface="Times New Roman" panose="02020603050405020304" pitchFamily="18" charset="0"/>
                <a:ea typeface="Times New Roman" panose="02020603050405020304" pitchFamily="18" charset="0"/>
              </a:rPr>
              <a:t>Задача торгівлі на ринку криптовалют може бути розглянута як задача регресії – визначення ціни відкриття/закриття позиції, або як задача класифікації – визначення моменту відкриття/закриття позиції.</a:t>
            </a:r>
          </a:p>
          <a:p>
            <a:pPr marL="0" indent="0">
              <a:buNone/>
            </a:pPr>
            <a:endParaRPr lang="ru-RU" sz="1800" dirty="0">
              <a:effectLst/>
              <a:latin typeface="Times New Roman" panose="02020603050405020304" pitchFamily="18" charset="0"/>
              <a:ea typeface="Times New Roman" panose="02020603050405020304" pitchFamily="18" charset="0"/>
            </a:endParaRPr>
          </a:p>
          <a:p>
            <a:pPr marL="0" indent="0">
              <a:buNone/>
            </a:pPr>
            <a:r>
              <a:rPr lang="ru-RU" sz="1800" dirty="0">
                <a:effectLst/>
                <a:latin typeface="Times New Roman" panose="02020603050405020304" pitchFamily="18" charset="0"/>
                <a:ea typeface="Times New Roman" panose="02020603050405020304" pitchFamily="18" charset="0"/>
              </a:rPr>
              <a:t>Недоліки задачі класифікації:</a:t>
            </a:r>
          </a:p>
          <a:p>
            <a:pPr marL="342900" indent="-342900">
              <a:buAutoNum type="arabicPeriod"/>
            </a:pPr>
            <a:r>
              <a:rPr lang="ru-RU" sz="1800" dirty="0">
                <a:latin typeface="Times New Roman" panose="02020603050405020304" pitchFamily="18" charset="0"/>
                <a:ea typeface="Times New Roman" panose="02020603050405020304" pitchFamily="18" charset="0"/>
              </a:rPr>
              <a:t>Модель </a:t>
            </a:r>
            <a:r>
              <a:rPr lang="ru-RU" sz="1800" dirty="0">
                <a:effectLst/>
                <a:latin typeface="Times New Roman" panose="02020603050405020304" pitchFamily="18" charset="0"/>
                <a:ea typeface="Times New Roman" panose="02020603050405020304" pitchFamily="18" charset="0"/>
              </a:rPr>
              <a:t>не може отримати переваги від хвилинних коливань ціни і повинна закривати або відкривати  контракти лише у фіксовану секунду хвилини і лише за ринковими ордерами.</a:t>
            </a:r>
          </a:p>
          <a:p>
            <a:pPr marL="342900" indent="-342900">
              <a:buAutoNum type="arabicPeriod"/>
            </a:pPr>
            <a:r>
              <a:rPr lang="ru-RU" sz="1800" dirty="0">
                <a:effectLst/>
                <a:latin typeface="Times New Roman" panose="02020603050405020304" pitchFamily="18" charset="0"/>
                <a:ea typeface="Times New Roman" panose="02020603050405020304" pitchFamily="18" charset="0"/>
              </a:rPr>
              <a:t>Цільовий показник незбалансований, що ускладнює вибір метрики і потребує додаткових маніпуляцій над даними.</a:t>
            </a:r>
          </a:p>
          <a:p>
            <a:pPr marL="0" indent="0">
              <a:buNone/>
            </a:pPr>
            <a:r>
              <a:rPr lang="ru-RU" sz="1800" dirty="0">
                <a:latin typeface="Times New Roman" panose="02020603050405020304" pitchFamily="18" charset="0"/>
                <a:ea typeface="Times New Roman" panose="02020603050405020304" pitchFamily="18" charset="0"/>
              </a:rPr>
              <a:t>Переваги задачі регресії:</a:t>
            </a:r>
          </a:p>
          <a:p>
            <a:pPr marL="342900" indent="-342900">
              <a:buAutoNum type="arabicPeriod"/>
            </a:pPr>
            <a:r>
              <a:rPr lang="ru-RU" sz="1800" dirty="0">
                <a:effectLst/>
                <a:latin typeface="Times New Roman" panose="02020603050405020304" pitchFamily="18" charset="0"/>
                <a:ea typeface="Times New Roman" panose="02020603050405020304" pitchFamily="18" charset="0"/>
              </a:rPr>
              <a:t>З можливістю відкривати лімітні ордери ми можемо отримати додатковий прибуток за рахунок коливання ціни контракту протягом хвилини.</a:t>
            </a:r>
          </a:p>
          <a:p>
            <a:pPr marL="342900" indent="-342900">
              <a:buAutoNum type="arabicPeriod"/>
            </a:pPr>
            <a:r>
              <a:rPr lang="ru-RU" sz="1800" dirty="0">
                <a:latin typeface="Times New Roman" panose="02020603050405020304" pitchFamily="18" charset="0"/>
                <a:ea typeface="Times New Roman" panose="02020603050405020304" pitchFamily="18" charset="0"/>
              </a:rPr>
              <a:t>За допомогою введення другої цільової змінної ми можемо не відкривати контракти на інтервалах, на яких для отримання бажаного прибутку тривалість контракту перевищуватиме комфортні для нас 30 хвилин.</a:t>
            </a:r>
          </a:p>
          <a:p>
            <a:pPr marL="342900" indent="-342900">
              <a:buAutoNum type="arabicPeriod"/>
            </a:pPr>
            <a:endParaRPr lang="ru-RU" sz="1800" dirty="0">
              <a:effectLst/>
              <a:latin typeface="Times New Roman" panose="02020603050405020304" pitchFamily="18" charset="0"/>
              <a:ea typeface="Times New Roman" panose="02020603050405020304" pitchFamily="18" charset="0"/>
            </a:endParaRPr>
          </a:p>
          <a:p>
            <a:pPr marL="0" indent="0">
              <a:buNone/>
            </a:pPr>
            <a:r>
              <a:rPr lang="ru-RU" sz="1800" dirty="0">
                <a:latin typeface="Times New Roman" panose="02020603050405020304" pitchFamily="18" charset="0"/>
                <a:ea typeface="Times New Roman" panose="02020603050405020304" pitchFamily="18" charset="0"/>
              </a:rPr>
              <a:t>Враховуючи вищезазначені властивості було </a:t>
            </a:r>
            <a:r>
              <a:rPr lang="ru-RU" sz="1800" b="1" dirty="0">
                <a:latin typeface="Times New Roman" panose="02020603050405020304" pitchFamily="18" charset="0"/>
                <a:ea typeface="Times New Roman" panose="02020603050405020304" pitchFamily="18" charset="0"/>
              </a:rPr>
              <a:t>вирішено розглядати задачу як задачу регресії.</a:t>
            </a:r>
            <a:endParaRPr lang="ru-RU" sz="1800" b="1" dirty="0">
              <a:effectLst/>
              <a:latin typeface="Times New Roman" panose="02020603050405020304" pitchFamily="18" charset="0"/>
              <a:ea typeface="Times New Roman" panose="02020603050405020304" pitchFamily="18" charset="0"/>
            </a:endParaRPr>
          </a:p>
          <a:p>
            <a:pPr marL="342900" indent="-342900">
              <a:buAutoNum type="arabicPeriod"/>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195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2376-EFB6-498E-A56E-9F750B833825}"/>
              </a:ext>
            </a:extLst>
          </p:cNvPr>
          <p:cNvSpPr>
            <a:spLocks noGrp="1"/>
          </p:cNvSpPr>
          <p:nvPr>
            <p:ph type="title"/>
          </p:nvPr>
        </p:nvSpPr>
        <p:spPr/>
        <p:txBody>
          <a:bodyPr/>
          <a:lstStyle/>
          <a:p>
            <a:r>
              <a:rPr lang="ru-RU" dirty="0">
                <a:ea typeface="Calibri Light"/>
                <a:cs typeface="Calibri Light"/>
              </a:rPr>
              <a:t>Цільові показники</a:t>
            </a:r>
            <a:endParaRPr lang="en-US" dirty="0" err="1"/>
          </a:p>
        </p:txBody>
      </p:sp>
      <p:sp>
        <p:nvSpPr>
          <p:cNvPr id="6" name="Объект 5">
            <a:extLst>
              <a:ext uri="{FF2B5EF4-FFF2-40B4-BE49-F238E27FC236}">
                <a16:creationId xmlns:a16="http://schemas.microsoft.com/office/drawing/2014/main" id="{13051F49-2393-648F-1DD6-E8B314E8F1E4}"/>
              </a:ext>
            </a:extLst>
          </p:cNvPr>
          <p:cNvSpPr>
            <a:spLocks noGrp="1"/>
          </p:cNvSpPr>
          <p:nvPr>
            <p:ph idx="1"/>
          </p:nvPr>
        </p:nvSpPr>
        <p:spPr/>
        <p:txBody>
          <a:bodyPr vert="horz" lIns="91440" tIns="45720" rIns="91440" bIns="45720" rtlCol="0" anchor="t">
            <a:normAutofit lnSpcReduction="10000"/>
          </a:bodyPr>
          <a:lstStyle/>
          <a:p>
            <a:r>
              <a:rPr lang="ru-RU" sz="2400" b="1" dirty="0">
                <a:ea typeface="Calibri"/>
                <a:cs typeface="Calibri"/>
              </a:rPr>
              <a:t>Ціна найближчого закриття (ЦП1)</a:t>
            </a:r>
          </a:p>
          <a:p>
            <a:pPr marL="0" indent="0">
              <a:buNone/>
            </a:pPr>
            <a:r>
              <a:rPr lang="ru-RU" sz="2000" dirty="0">
                <a:ea typeface="Calibri"/>
                <a:cs typeface="Calibri"/>
              </a:rPr>
              <a:t>Додатково визначимо:</a:t>
            </a:r>
          </a:p>
          <a:p>
            <a:pPr marL="0" indent="0">
              <a:buNone/>
            </a:pPr>
            <a:endParaRPr lang="ru-RU" sz="2000" dirty="0">
              <a:ea typeface="Calibri"/>
              <a:cs typeface="Calibri"/>
            </a:endParaRPr>
          </a:p>
          <a:p>
            <a:pPr marL="0" indent="0">
              <a:buNone/>
            </a:pPr>
            <a:endParaRPr lang="ru-RU" sz="2000" dirty="0">
              <a:ea typeface="Calibri"/>
              <a:cs typeface="Times New Roman"/>
            </a:endParaRPr>
          </a:p>
          <a:p>
            <a:pPr marL="0" indent="0">
              <a:buNone/>
            </a:pPr>
            <a:r>
              <a:rPr lang="ru-RU" sz="2000" dirty="0">
                <a:ea typeface="Calibri"/>
                <a:cs typeface="Times New Roman"/>
              </a:rPr>
              <a:t>Тоді значення показника «ціна закриття» визначається наступним чином в залежності від типу контракту:</a:t>
            </a:r>
            <a:endParaRPr lang="ru-RU" sz="2000" dirty="0">
              <a:ea typeface="Calibri"/>
              <a:cs typeface="Calibri"/>
            </a:endParaRPr>
          </a:p>
          <a:p>
            <a:pPr marL="0" indent="0">
              <a:buNone/>
            </a:pPr>
            <a:r>
              <a:rPr lang="ru-RU" sz="2000" dirty="0">
                <a:ea typeface="Calibri"/>
                <a:cs typeface="Times New Roman"/>
              </a:rPr>
              <a:t>Для мінімумів - low_border</a:t>
            </a:r>
          </a:p>
          <a:p>
            <a:pPr marL="0" indent="0">
              <a:buNone/>
            </a:pPr>
            <a:r>
              <a:rPr lang="ru-RU" sz="2000" dirty="0">
                <a:ea typeface="Calibri"/>
                <a:cs typeface="Times New Roman"/>
              </a:rPr>
              <a:t>Для максимумів - up_border</a:t>
            </a:r>
          </a:p>
          <a:p>
            <a:pPr marL="0" indent="0">
              <a:buNone/>
            </a:pPr>
            <a:endParaRPr lang="ru-RU" sz="2000" dirty="0">
              <a:ea typeface="Calibri"/>
              <a:cs typeface="Times New Roman"/>
            </a:endParaRPr>
          </a:p>
          <a:p>
            <a:r>
              <a:rPr lang="ru-RU" sz="2400" dirty="0">
                <a:ea typeface="Calibri"/>
                <a:cs typeface="Calibri"/>
              </a:rPr>
              <a:t> </a:t>
            </a:r>
            <a:r>
              <a:rPr lang="ru-RU" sz="2400" b="1" dirty="0">
                <a:ea typeface="Calibri"/>
                <a:cs typeface="Calibri"/>
              </a:rPr>
              <a:t>Ціна майбутнього закриття (ЦП2)</a:t>
            </a:r>
          </a:p>
          <a:p>
            <a:pPr marL="0" indent="0">
              <a:buNone/>
            </a:pPr>
            <a:r>
              <a:rPr lang="ru-RU" sz="2000" dirty="0">
                <a:ea typeface="Calibri"/>
                <a:cs typeface="Calibri"/>
              </a:rPr>
              <a:t>Мінімальний </a:t>
            </a:r>
            <a:r>
              <a:rPr lang="en-US" sz="2000" dirty="0" err="1">
                <a:ea typeface="Calibri"/>
                <a:cs typeface="Calibri"/>
              </a:rPr>
              <a:t>low_border</a:t>
            </a:r>
            <a:r>
              <a:rPr lang="en-US" sz="2000" dirty="0">
                <a:ea typeface="Calibri"/>
                <a:cs typeface="Calibri"/>
              </a:rPr>
              <a:t> </a:t>
            </a:r>
            <a:r>
              <a:rPr lang="ru-RU" sz="2000" dirty="0">
                <a:ea typeface="Calibri"/>
                <a:cs typeface="Calibri"/>
              </a:rPr>
              <a:t>та максимальний</a:t>
            </a:r>
            <a:r>
              <a:rPr lang="en-US" sz="2000" dirty="0">
                <a:ea typeface="Calibri"/>
                <a:cs typeface="Calibri"/>
              </a:rPr>
              <a:t> </a:t>
            </a:r>
            <a:r>
              <a:rPr lang="en-US" sz="2000" dirty="0" err="1">
                <a:ea typeface="Calibri"/>
                <a:cs typeface="Calibri"/>
              </a:rPr>
              <a:t>up_border</a:t>
            </a:r>
            <a:r>
              <a:rPr lang="en-US" sz="2000" dirty="0">
                <a:ea typeface="Calibri"/>
                <a:cs typeface="Calibri"/>
              </a:rPr>
              <a:t> </a:t>
            </a:r>
            <a:r>
              <a:rPr lang="ru-RU" sz="2000" dirty="0">
                <a:ea typeface="Calibri"/>
                <a:cs typeface="Calibri"/>
              </a:rPr>
              <a:t>за наступні 30 хвилин.</a:t>
            </a:r>
          </a:p>
        </p:txBody>
      </p:sp>
      <p:pic>
        <p:nvPicPr>
          <p:cNvPr id="7" name="Рисунок 7">
            <a:extLst>
              <a:ext uri="{FF2B5EF4-FFF2-40B4-BE49-F238E27FC236}">
                <a16:creationId xmlns:a16="http://schemas.microsoft.com/office/drawing/2014/main" id="{D5439F52-9777-2249-8448-AA1956D69286}"/>
              </a:ext>
            </a:extLst>
          </p:cNvPr>
          <p:cNvPicPr>
            <a:picLocks noChangeAspect="1"/>
          </p:cNvPicPr>
          <p:nvPr/>
        </p:nvPicPr>
        <p:blipFill>
          <a:blip r:embed="rId2"/>
          <a:stretch>
            <a:fillRect/>
          </a:stretch>
        </p:blipFill>
        <p:spPr>
          <a:xfrm>
            <a:off x="1196401" y="2704629"/>
            <a:ext cx="3877380" cy="513174"/>
          </a:xfrm>
          <a:prstGeom prst="rect">
            <a:avLst/>
          </a:prstGeom>
        </p:spPr>
      </p:pic>
      <p:pic>
        <p:nvPicPr>
          <p:cNvPr id="8" name="Рисунок 8">
            <a:extLst>
              <a:ext uri="{FF2B5EF4-FFF2-40B4-BE49-F238E27FC236}">
                <a16:creationId xmlns:a16="http://schemas.microsoft.com/office/drawing/2014/main" id="{77B96174-294D-BBD9-66AF-802221639BC1}"/>
              </a:ext>
            </a:extLst>
          </p:cNvPr>
          <p:cNvPicPr>
            <a:picLocks noChangeAspect="1"/>
          </p:cNvPicPr>
          <p:nvPr/>
        </p:nvPicPr>
        <p:blipFill>
          <a:blip r:embed="rId3"/>
          <a:stretch>
            <a:fillRect/>
          </a:stretch>
        </p:blipFill>
        <p:spPr>
          <a:xfrm>
            <a:off x="5957444" y="2693892"/>
            <a:ext cx="3924182" cy="522581"/>
          </a:xfrm>
          <a:prstGeom prst="rect">
            <a:avLst/>
          </a:prstGeom>
        </p:spPr>
      </p:pic>
    </p:spTree>
    <p:extLst>
      <p:ext uri="{BB962C8B-B14F-4D97-AF65-F5344CB8AC3E}">
        <p14:creationId xmlns:p14="http://schemas.microsoft.com/office/powerpoint/2010/main" val="38781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A48F46-5926-FC35-2E70-08C026561854}"/>
              </a:ext>
            </a:extLst>
          </p:cNvPr>
          <p:cNvSpPr>
            <a:spLocks noGrp="1"/>
          </p:cNvSpPr>
          <p:nvPr>
            <p:ph type="title"/>
          </p:nvPr>
        </p:nvSpPr>
        <p:spPr/>
        <p:txBody>
          <a:bodyPr>
            <a:normAutofit/>
          </a:bodyPr>
          <a:lstStyle/>
          <a:p>
            <a:r>
              <a:rPr lang="ru-RU" dirty="0">
                <a:ea typeface="Calibri Light"/>
                <a:cs typeface="Calibri Light"/>
              </a:rPr>
              <a:t>Метрика</a:t>
            </a:r>
            <a:br>
              <a:rPr lang="ru-RU" dirty="0">
                <a:ea typeface="Calibri Light"/>
                <a:cs typeface="Calibri Light"/>
              </a:rPr>
            </a:br>
            <a:r>
              <a:rPr lang="ru-RU" dirty="0">
                <a:ea typeface="Calibri Light"/>
                <a:cs typeface="Calibri Light"/>
              </a:rPr>
              <a:t>1. В точках відкриття/закриття контракту</a:t>
            </a:r>
            <a:endParaRPr lang="ru-RU" dirty="0"/>
          </a:p>
        </p:txBody>
      </p:sp>
      <p:pic>
        <p:nvPicPr>
          <p:cNvPr id="5" name="Рисунок 5" descr="Изображение выглядит как диаграмма&#10;&#10;Автоматически созданное описание">
            <a:extLst>
              <a:ext uri="{FF2B5EF4-FFF2-40B4-BE49-F238E27FC236}">
                <a16:creationId xmlns:a16="http://schemas.microsoft.com/office/drawing/2014/main" id="{9F312CEC-217A-75A9-736D-DAA432E066A5}"/>
              </a:ext>
            </a:extLst>
          </p:cNvPr>
          <p:cNvPicPr>
            <a:picLocks noChangeAspect="1"/>
          </p:cNvPicPr>
          <p:nvPr/>
        </p:nvPicPr>
        <p:blipFill>
          <a:blip r:embed="rId2"/>
          <a:stretch>
            <a:fillRect/>
          </a:stretch>
        </p:blipFill>
        <p:spPr>
          <a:xfrm>
            <a:off x="6671734" y="2181517"/>
            <a:ext cx="5076236" cy="3670892"/>
          </a:xfrm>
          <a:prstGeom prst="rect">
            <a:avLst/>
          </a:prstGeom>
        </p:spPr>
      </p:pic>
      <p:sp>
        <p:nvSpPr>
          <p:cNvPr id="6" name="Content Placeholder 5">
            <a:extLst>
              <a:ext uri="{FF2B5EF4-FFF2-40B4-BE49-F238E27FC236}">
                <a16:creationId xmlns:a16="http://schemas.microsoft.com/office/drawing/2014/main" id="{D6CB1580-496F-4ED9-BDBB-65B2C09BD883}"/>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25858A0C-F25C-4775-AECE-B438679D2587}"/>
              </a:ext>
            </a:extLst>
          </p:cNvPr>
          <p:cNvPicPr>
            <a:picLocks noChangeAspect="1"/>
          </p:cNvPicPr>
          <p:nvPr/>
        </p:nvPicPr>
        <p:blipFill>
          <a:blip r:embed="rId3"/>
          <a:stretch>
            <a:fillRect/>
          </a:stretch>
        </p:blipFill>
        <p:spPr>
          <a:xfrm>
            <a:off x="838200" y="2181518"/>
            <a:ext cx="4866314" cy="3526770"/>
          </a:xfrm>
          <a:prstGeom prst="rect">
            <a:avLst/>
          </a:prstGeom>
        </p:spPr>
      </p:pic>
    </p:spTree>
    <p:extLst>
      <p:ext uri="{BB962C8B-B14F-4D97-AF65-F5344CB8AC3E}">
        <p14:creationId xmlns:p14="http://schemas.microsoft.com/office/powerpoint/2010/main" val="316486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A48F46-5926-FC35-2E70-08C026561854}"/>
              </a:ext>
            </a:extLst>
          </p:cNvPr>
          <p:cNvSpPr>
            <a:spLocks noGrp="1"/>
          </p:cNvSpPr>
          <p:nvPr>
            <p:ph type="title"/>
          </p:nvPr>
        </p:nvSpPr>
        <p:spPr/>
        <p:txBody>
          <a:bodyPr>
            <a:normAutofit/>
          </a:bodyPr>
          <a:lstStyle/>
          <a:p>
            <a:r>
              <a:rPr lang="ru-RU" dirty="0">
                <a:ea typeface="Calibri Light"/>
                <a:cs typeface="Calibri Light"/>
              </a:rPr>
              <a:t>Метрика</a:t>
            </a:r>
            <a:br>
              <a:rPr lang="ru-RU" dirty="0">
                <a:ea typeface="Calibri Light"/>
                <a:cs typeface="Calibri Light"/>
              </a:rPr>
            </a:br>
            <a:r>
              <a:rPr lang="ru-RU" dirty="0">
                <a:ea typeface="Calibri Light"/>
                <a:cs typeface="Calibri Light"/>
              </a:rPr>
              <a:t>2. В усіх інших точках</a:t>
            </a:r>
            <a:endParaRPr lang="ru-RU" dirty="0"/>
          </a:p>
        </p:txBody>
      </p:sp>
      <p:sp>
        <p:nvSpPr>
          <p:cNvPr id="6" name="Content Placeholder 5">
            <a:extLst>
              <a:ext uri="{FF2B5EF4-FFF2-40B4-BE49-F238E27FC236}">
                <a16:creationId xmlns:a16="http://schemas.microsoft.com/office/drawing/2014/main" id="{D6CB1580-496F-4ED9-BDBB-65B2C09BD883}"/>
              </a:ext>
            </a:extLst>
          </p:cNvPr>
          <p:cNvSpPr>
            <a:spLocks noGrp="1"/>
          </p:cNvSpPr>
          <p:nvPr>
            <p:ph idx="1"/>
          </p:nvPr>
        </p:nvSpPr>
        <p:spPr>
          <a:xfrm>
            <a:off x="838201" y="1825625"/>
            <a:ext cx="9320868" cy="4351338"/>
          </a:xfrm>
        </p:spPr>
        <p:txBody>
          <a:bodyPr/>
          <a:lstStyle/>
          <a:p>
            <a:pPr marL="457200" indent="-457200">
              <a:buAutoNum type="arabicPeriod"/>
            </a:pPr>
            <a:r>
              <a:rPr lang="ru-RU" sz="2000" dirty="0">
                <a:effectLst/>
                <a:ea typeface="Arial" panose="020B0604020202020204" pitchFamily="34" charset="0"/>
              </a:rPr>
              <a:t>якщо передбачувана ціна більша за максимальну хвилинну ціну:</a:t>
            </a:r>
          </a:p>
          <a:p>
            <a:pPr marL="0" indent="0">
              <a:buNone/>
            </a:pPr>
            <a:endParaRPr lang="ru-RU" sz="2000" dirty="0">
              <a:effectLst/>
              <a:ea typeface="Arial" panose="020B0604020202020204" pitchFamily="34" charset="0"/>
            </a:endParaRPr>
          </a:p>
          <a:p>
            <a:pPr marL="0" indent="0">
              <a:buNone/>
            </a:pPr>
            <a:endParaRPr lang="en-US" sz="2000" dirty="0">
              <a:effectLst/>
              <a:ea typeface="Arial" panose="020B0604020202020204" pitchFamily="34" charset="0"/>
            </a:endParaRPr>
          </a:p>
          <a:p>
            <a:pPr marL="0" indent="0">
              <a:buNone/>
            </a:pPr>
            <a:r>
              <a:rPr lang="ru-RU" sz="2000" dirty="0"/>
              <a:t>2. </a:t>
            </a:r>
            <a:r>
              <a:rPr lang="ru-RU" sz="2000" dirty="0">
                <a:effectLst/>
                <a:ea typeface="Arial" panose="020B0604020202020204" pitchFamily="34" charset="0"/>
              </a:rPr>
              <a:t>якщо передбачувана ціна менша за максимальну хвилинну ціну:</a:t>
            </a:r>
            <a:endParaRPr lang="en-US" sz="2000" dirty="0">
              <a:effectLst/>
              <a:ea typeface="Arial" panose="020B0604020202020204" pitchFamily="34" charset="0"/>
            </a:endParaRPr>
          </a:p>
          <a:p>
            <a:pPr marL="0" indent="0">
              <a:buNone/>
            </a:pPr>
            <a:endParaRPr lang="ru-RU" dirty="0"/>
          </a:p>
          <a:p>
            <a:pPr marL="0" indent="0">
              <a:buNone/>
            </a:pPr>
            <a:endParaRPr lang="ru-RU" dirty="0"/>
          </a:p>
          <a:p>
            <a:pPr marL="0" indent="0">
              <a:buNone/>
            </a:pPr>
            <a:r>
              <a:rPr lang="ru-RU" sz="2000" dirty="0"/>
              <a:t>Тобто в 2 випадку ми закрили контракт раніше часу, що збільшує потенційні ризики, а тому такий сценарій штрафується сильніше.</a:t>
            </a:r>
            <a:endParaRPr lang="ru-RU" dirty="0"/>
          </a:p>
        </p:txBody>
      </p:sp>
      <p:pic>
        <p:nvPicPr>
          <p:cNvPr id="17" name="Picture 16">
            <a:hlinkClick r:id="rId2"/>
            <a:extLst>
              <a:ext uri="{FF2B5EF4-FFF2-40B4-BE49-F238E27FC236}">
                <a16:creationId xmlns:a16="http://schemas.microsoft.com/office/drawing/2014/main" id="{3607D4EB-5304-49F3-8DC5-D4509135654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0163" y="2349965"/>
            <a:ext cx="3735373" cy="334511"/>
          </a:xfrm>
          <a:prstGeom prst="rect">
            <a:avLst/>
          </a:prstGeom>
          <a:noFill/>
          <a:ln>
            <a:noFill/>
          </a:ln>
        </p:spPr>
      </p:pic>
      <p:pic>
        <p:nvPicPr>
          <p:cNvPr id="18" name="Picture 17">
            <a:hlinkClick r:id="rId4"/>
            <a:extLst>
              <a:ext uri="{FF2B5EF4-FFF2-40B4-BE49-F238E27FC236}">
                <a16:creationId xmlns:a16="http://schemas.microsoft.com/office/drawing/2014/main" id="{AA1AC499-1F66-41E4-8BDC-333BB8A7266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0162" y="3549079"/>
            <a:ext cx="4292891" cy="334511"/>
          </a:xfrm>
          <a:prstGeom prst="rect">
            <a:avLst/>
          </a:prstGeom>
          <a:noFill/>
          <a:ln>
            <a:noFill/>
          </a:ln>
        </p:spPr>
      </p:pic>
    </p:spTree>
    <p:extLst>
      <p:ext uri="{BB962C8B-B14F-4D97-AF65-F5344CB8AC3E}">
        <p14:creationId xmlns:p14="http://schemas.microsoft.com/office/powerpoint/2010/main" val="406752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C2A2DA-342E-AFB0-2370-F5B5C6716976}"/>
              </a:ext>
            </a:extLst>
          </p:cNvPr>
          <p:cNvSpPr>
            <a:spLocks noGrp="1"/>
          </p:cNvSpPr>
          <p:nvPr>
            <p:ph type="title"/>
          </p:nvPr>
        </p:nvSpPr>
        <p:spPr/>
        <p:txBody>
          <a:bodyPr/>
          <a:lstStyle/>
          <a:p>
            <a:endParaRPr lang="ru-RU" dirty="0">
              <a:cs typeface="Calibri Light"/>
            </a:endParaRPr>
          </a:p>
        </p:txBody>
      </p:sp>
      <p:sp>
        <p:nvSpPr>
          <p:cNvPr id="3" name="Объект 2">
            <a:extLst>
              <a:ext uri="{FF2B5EF4-FFF2-40B4-BE49-F238E27FC236}">
                <a16:creationId xmlns:a16="http://schemas.microsoft.com/office/drawing/2014/main" id="{1945BCE9-9D4F-274F-C29E-E758929ED4A2}"/>
              </a:ext>
            </a:extLst>
          </p:cNvPr>
          <p:cNvSpPr>
            <a:spLocks noGrp="1"/>
          </p:cNvSpPr>
          <p:nvPr>
            <p:ph idx="1"/>
          </p:nvPr>
        </p:nvSpPr>
        <p:spPr>
          <a:xfrm>
            <a:off x="838200" y="1850232"/>
            <a:ext cx="10515600" cy="3157535"/>
          </a:xfrm>
        </p:spPr>
        <p:txBody>
          <a:bodyPr vert="horz" lIns="91440" tIns="45720" rIns="91440" bIns="45720" rtlCol="0" anchor="t">
            <a:normAutofit lnSpcReduction="10000"/>
          </a:bodyPr>
          <a:lstStyle/>
          <a:p>
            <a:pPr marL="0" indent="0">
              <a:buNone/>
            </a:pPr>
            <a:r>
              <a:rPr lang="ru-RU" sz="2200" b="1" dirty="0">
                <a:cs typeface="Calibri" panose="020F0502020204030204"/>
              </a:rPr>
              <a:t>Об’єкт дослідження </a:t>
            </a:r>
            <a:r>
              <a:rPr lang="ru-RU" sz="2200" dirty="0">
                <a:cs typeface="Calibri" panose="020F0502020204030204"/>
              </a:rPr>
              <a:t>– по-хвилинні дані ф’ючерсних контрактів криптовалюти </a:t>
            </a:r>
            <a:r>
              <a:rPr lang="en-US" sz="2200" dirty="0">
                <a:cs typeface="Calibri" panose="020F0502020204030204"/>
              </a:rPr>
              <a:t>BTC.</a:t>
            </a:r>
            <a:endParaRPr lang="ru-RU" sz="2200" dirty="0">
              <a:cs typeface="Calibri" panose="020F0502020204030204"/>
            </a:endParaRPr>
          </a:p>
          <a:p>
            <a:pPr marL="0" indent="0">
              <a:buNone/>
            </a:pPr>
            <a:endParaRPr lang="ru-RU" sz="2200" dirty="0">
              <a:cs typeface="Calibri" panose="020F0502020204030204"/>
            </a:endParaRPr>
          </a:p>
          <a:p>
            <a:pPr marL="0" indent="0">
              <a:buNone/>
            </a:pPr>
            <a:r>
              <a:rPr lang="ru-RU" sz="2200" b="1" dirty="0">
                <a:cs typeface="Calibri" panose="020F0502020204030204"/>
              </a:rPr>
              <a:t>Предмет дослідження</a:t>
            </a:r>
            <a:r>
              <a:rPr lang="ru-RU" sz="2200" dirty="0">
                <a:cs typeface="Calibri" panose="020F0502020204030204"/>
              </a:rPr>
              <a:t> – моделі на основі нейронних мереж для передбачення часових рядів.</a:t>
            </a:r>
          </a:p>
          <a:p>
            <a:pPr marL="0" indent="0">
              <a:buNone/>
            </a:pPr>
            <a:endParaRPr lang="ru-RU" sz="2200" dirty="0">
              <a:cs typeface="Calibri" panose="020F0502020204030204"/>
            </a:endParaRPr>
          </a:p>
          <a:p>
            <a:pPr marL="0" indent="0">
              <a:buNone/>
            </a:pPr>
            <a:r>
              <a:rPr lang="ru-RU" sz="2200" b="1" dirty="0">
                <a:cs typeface="Calibri" panose="020F0502020204030204"/>
              </a:rPr>
              <a:t>Мета роботи </a:t>
            </a:r>
            <a:r>
              <a:rPr lang="ru-RU" sz="2200" dirty="0">
                <a:cs typeface="Calibri" panose="020F0502020204030204"/>
              </a:rPr>
              <a:t>– проведення повного циклу дослідження, що включає збір і підготовку даних, визначення цільових метрик та безпосередню розробку і налаштування моделей машинного навчання, для їх подальшого порівняння.</a:t>
            </a:r>
          </a:p>
          <a:p>
            <a:pPr marL="0" indent="0">
              <a:buNone/>
            </a:pPr>
            <a:r>
              <a:rPr lang="ru-RU" sz="2200" dirty="0">
                <a:cs typeface="Calibri" panose="020F0502020204030204"/>
              </a:rPr>
              <a:t> </a:t>
            </a:r>
          </a:p>
        </p:txBody>
      </p:sp>
    </p:spTree>
    <p:extLst>
      <p:ext uri="{BB962C8B-B14F-4D97-AF65-F5344CB8AC3E}">
        <p14:creationId xmlns:p14="http://schemas.microsoft.com/office/powerpoint/2010/main" val="910796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4E179B-248E-73C7-831D-34BE2B546544}"/>
              </a:ext>
            </a:extLst>
          </p:cNvPr>
          <p:cNvSpPr>
            <a:spLocks noGrp="1"/>
          </p:cNvSpPr>
          <p:nvPr>
            <p:ph type="title"/>
          </p:nvPr>
        </p:nvSpPr>
        <p:spPr/>
        <p:txBody>
          <a:bodyPr/>
          <a:lstStyle/>
          <a:p>
            <a:r>
              <a:rPr lang="ru-RU" dirty="0" err="1">
                <a:ea typeface="Calibri Light"/>
                <a:cs typeface="Calibri Light"/>
              </a:rPr>
              <a:t>Розбиття</a:t>
            </a:r>
            <a:r>
              <a:rPr lang="ru-RU" dirty="0">
                <a:ea typeface="Calibri Light"/>
                <a:cs typeface="Calibri Light"/>
              </a:rPr>
              <a:t> </a:t>
            </a:r>
            <a:r>
              <a:rPr lang="ru-RU" dirty="0" err="1">
                <a:ea typeface="Calibri Light"/>
                <a:cs typeface="Calibri Light"/>
              </a:rPr>
              <a:t>даних</a:t>
            </a:r>
            <a:r>
              <a:rPr lang="ru-RU" dirty="0">
                <a:ea typeface="Calibri Light"/>
                <a:cs typeface="Calibri Light"/>
              </a:rPr>
              <a:t> на </a:t>
            </a:r>
            <a:r>
              <a:rPr lang="ru-RU" dirty="0" err="1">
                <a:ea typeface="Calibri Light"/>
                <a:cs typeface="Calibri Light"/>
              </a:rPr>
              <a:t>тренувальну</a:t>
            </a:r>
            <a:r>
              <a:rPr lang="ru-RU" dirty="0">
                <a:ea typeface="Calibri Light"/>
                <a:cs typeface="Calibri Light"/>
              </a:rPr>
              <a:t>, </a:t>
            </a:r>
            <a:r>
              <a:rPr lang="ru-RU" dirty="0" err="1">
                <a:ea typeface="Calibri Light"/>
                <a:cs typeface="Calibri Light"/>
              </a:rPr>
              <a:t>тестову</a:t>
            </a:r>
            <a:r>
              <a:rPr lang="ru-RU" dirty="0">
                <a:ea typeface="Calibri Light"/>
                <a:cs typeface="Calibri Light"/>
              </a:rPr>
              <a:t> і </a:t>
            </a:r>
            <a:r>
              <a:rPr lang="ru-RU" dirty="0" err="1">
                <a:ea typeface="Calibri Light"/>
                <a:cs typeface="Calibri Light"/>
              </a:rPr>
              <a:t>валідаційну</a:t>
            </a:r>
            <a:r>
              <a:rPr lang="ru-RU" dirty="0">
                <a:ea typeface="Calibri Light"/>
                <a:cs typeface="Calibri Light"/>
              </a:rPr>
              <a:t> </a:t>
            </a:r>
            <a:r>
              <a:rPr lang="ru-RU" dirty="0" err="1">
                <a:ea typeface="Calibri Light"/>
                <a:cs typeface="Calibri Light"/>
              </a:rPr>
              <a:t>вибірки</a:t>
            </a:r>
          </a:p>
        </p:txBody>
      </p:sp>
      <p:pic>
        <p:nvPicPr>
          <p:cNvPr id="4" name="Рисунок 4" descr="Изображение выглядит как диаграмма&#10;&#10;Автоматически созданное описание">
            <a:extLst>
              <a:ext uri="{FF2B5EF4-FFF2-40B4-BE49-F238E27FC236}">
                <a16:creationId xmlns:a16="http://schemas.microsoft.com/office/drawing/2014/main" id="{EE4AEFD6-DD4D-4B7B-A8AE-AFF6D0AEDD02}"/>
              </a:ext>
            </a:extLst>
          </p:cNvPr>
          <p:cNvPicPr>
            <a:picLocks noGrp="1" noChangeAspect="1"/>
          </p:cNvPicPr>
          <p:nvPr>
            <p:ph idx="1"/>
          </p:nvPr>
        </p:nvPicPr>
        <p:blipFill>
          <a:blip r:embed="rId2"/>
          <a:stretch>
            <a:fillRect/>
          </a:stretch>
        </p:blipFill>
        <p:spPr>
          <a:xfrm>
            <a:off x="2093089" y="2488994"/>
            <a:ext cx="7996413" cy="3335043"/>
          </a:xfrm>
        </p:spPr>
      </p:pic>
    </p:spTree>
    <p:extLst>
      <p:ext uri="{BB962C8B-B14F-4D97-AF65-F5344CB8AC3E}">
        <p14:creationId xmlns:p14="http://schemas.microsoft.com/office/powerpoint/2010/main" val="84748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CD070B-4B0C-49BA-763C-386F207F8ADD}"/>
              </a:ext>
            </a:extLst>
          </p:cNvPr>
          <p:cNvSpPr>
            <a:spLocks noGrp="1"/>
          </p:cNvSpPr>
          <p:nvPr>
            <p:ph type="title"/>
          </p:nvPr>
        </p:nvSpPr>
        <p:spPr/>
        <p:txBody>
          <a:bodyPr/>
          <a:lstStyle/>
          <a:p>
            <a:r>
              <a:rPr lang="ru-RU" dirty="0">
                <a:ea typeface="Calibri Light"/>
                <a:cs typeface="Calibri Light"/>
              </a:rPr>
              <a:t>Структура LSTM </a:t>
            </a:r>
            <a:r>
              <a:rPr lang="ru-RU" dirty="0" err="1">
                <a:ea typeface="Calibri Light"/>
                <a:cs typeface="Calibri Light"/>
              </a:rPr>
              <a:t>моделі</a:t>
            </a:r>
            <a:r>
              <a:rPr lang="ru-RU" dirty="0">
                <a:ea typeface="Calibri Light"/>
                <a:cs typeface="Calibri Light"/>
              </a:rPr>
              <a:t> </a:t>
            </a:r>
          </a:p>
        </p:txBody>
      </p:sp>
      <p:sp>
        <p:nvSpPr>
          <p:cNvPr id="5" name="Content Placeholder 4">
            <a:extLst>
              <a:ext uri="{FF2B5EF4-FFF2-40B4-BE49-F238E27FC236}">
                <a16:creationId xmlns:a16="http://schemas.microsoft.com/office/drawing/2014/main" id="{70EB8768-B739-446C-8371-98CA938EDE76}"/>
              </a:ext>
            </a:extLst>
          </p:cNvPr>
          <p:cNvSpPr>
            <a:spLocks noGrp="1"/>
          </p:cNvSpPr>
          <p:nvPr>
            <p:ph idx="1"/>
          </p:nvPr>
        </p:nvSpPr>
        <p:spPr/>
        <p:txBody>
          <a:bodyPr/>
          <a:lstStyle/>
          <a:p>
            <a:pPr marL="0" indent="0">
              <a:buNone/>
            </a:pPr>
            <a:r>
              <a:rPr lang="ru-RU" sz="2400" dirty="0"/>
              <a:t>Гіперпараметри для підбору:</a:t>
            </a:r>
          </a:p>
          <a:p>
            <a:pPr marL="514350" indent="-514350">
              <a:buAutoNum type="arabicPeriod"/>
            </a:pPr>
            <a:r>
              <a:rPr lang="ru-RU" sz="2400" dirty="0"/>
              <a:t>Кількість </a:t>
            </a:r>
            <a:r>
              <a:rPr lang="en-US" sz="2400" dirty="0"/>
              <a:t>Dense </a:t>
            </a:r>
            <a:r>
              <a:rPr lang="ru-RU" sz="2400" dirty="0"/>
              <a:t>шарів: </a:t>
            </a:r>
            <a:endParaRPr lang="en-US" sz="2400" dirty="0"/>
          </a:p>
          <a:p>
            <a:pPr marL="914400" lvl="2" indent="0">
              <a:buNone/>
            </a:pPr>
            <a:r>
              <a:rPr lang="en-US" sz="2400" dirty="0"/>
              <a:t>[</a:t>
            </a:r>
            <a:r>
              <a:rPr lang="en-US" sz="2400" b="1" dirty="0"/>
              <a:t>3</a:t>
            </a:r>
            <a:r>
              <a:rPr lang="en-US" sz="2400" dirty="0"/>
              <a:t>,4,5]</a:t>
            </a:r>
          </a:p>
          <a:p>
            <a:pPr marL="914400" lvl="2" indent="0">
              <a:buNone/>
            </a:pPr>
            <a:endParaRPr lang="en-US" sz="2400" dirty="0"/>
          </a:p>
          <a:p>
            <a:pPr marL="0" indent="0">
              <a:buNone/>
            </a:pPr>
            <a:r>
              <a:rPr lang="en-US" sz="2400" dirty="0"/>
              <a:t>2. </a:t>
            </a:r>
            <a:r>
              <a:rPr lang="ru-RU" sz="2400" dirty="0"/>
              <a:t>Кількість нейронів в шарах: </a:t>
            </a:r>
            <a:endParaRPr lang="en-US" sz="2400" dirty="0"/>
          </a:p>
          <a:p>
            <a:pPr marL="0" indent="0">
              <a:buNone/>
            </a:pPr>
            <a:r>
              <a:rPr lang="en-US" sz="2400" dirty="0"/>
              <a:t>	[</a:t>
            </a:r>
            <a:r>
              <a:rPr lang="en-US" sz="2400" b="1" dirty="0"/>
              <a:t>32</a:t>
            </a:r>
            <a:r>
              <a:rPr lang="en-US" sz="2400" dirty="0"/>
              <a:t>,64,128]</a:t>
            </a:r>
          </a:p>
          <a:p>
            <a:pPr marL="0" indent="0">
              <a:buNone/>
            </a:pPr>
            <a:endParaRPr lang="en-US" sz="2400" dirty="0"/>
          </a:p>
          <a:p>
            <a:pPr marL="0" indent="0">
              <a:buNone/>
            </a:pPr>
            <a:r>
              <a:rPr lang="en-US" sz="2400" dirty="0"/>
              <a:t>3. </a:t>
            </a:r>
            <a:r>
              <a:rPr lang="ru-RU" sz="2400" dirty="0"/>
              <a:t>Параметр </a:t>
            </a:r>
            <a:r>
              <a:rPr lang="en-US" sz="2400" dirty="0" err="1"/>
              <a:t>learning_rate</a:t>
            </a:r>
            <a:r>
              <a:rPr lang="en-US" sz="2400" dirty="0"/>
              <a:t>: </a:t>
            </a:r>
          </a:p>
          <a:p>
            <a:pPr marL="0" indent="0">
              <a:buNone/>
            </a:pPr>
            <a:r>
              <a:rPr lang="en-US" sz="2400" dirty="0"/>
              <a:t>	[1e-4,</a:t>
            </a:r>
            <a:r>
              <a:rPr lang="en-US" sz="2400" b="1" dirty="0"/>
              <a:t>1e-3</a:t>
            </a:r>
            <a:r>
              <a:rPr lang="en-US" sz="2400" dirty="0"/>
              <a:t>,1e-2]</a:t>
            </a:r>
          </a:p>
          <a:p>
            <a:pPr marL="0" indent="0">
              <a:buNone/>
            </a:pPr>
            <a:endParaRPr lang="en-US" dirty="0"/>
          </a:p>
        </p:txBody>
      </p:sp>
      <p:pic>
        <p:nvPicPr>
          <p:cNvPr id="6" name="Рисунок 4" descr="Изображение выглядит как диаграмма&#10;&#10;Автоматически созданное описание">
            <a:extLst>
              <a:ext uri="{FF2B5EF4-FFF2-40B4-BE49-F238E27FC236}">
                <a16:creationId xmlns:a16="http://schemas.microsoft.com/office/drawing/2014/main" id="{893E26FC-9E18-4C2B-B370-E98BC2610DBB}"/>
              </a:ext>
            </a:extLst>
          </p:cNvPr>
          <p:cNvPicPr>
            <a:picLocks noChangeAspect="1"/>
          </p:cNvPicPr>
          <p:nvPr/>
        </p:nvPicPr>
        <p:blipFill>
          <a:blip r:embed="rId2"/>
          <a:stretch>
            <a:fillRect/>
          </a:stretch>
        </p:blipFill>
        <p:spPr>
          <a:xfrm>
            <a:off x="7860484" y="810557"/>
            <a:ext cx="2881143" cy="5463058"/>
          </a:xfrm>
          <a:prstGeom prst="rect">
            <a:avLst/>
          </a:prstGeom>
        </p:spPr>
      </p:pic>
    </p:spTree>
    <p:extLst>
      <p:ext uri="{BB962C8B-B14F-4D97-AF65-F5344CB8AC3E}">
        <p14:creationId xmlns:p14="http://schemas.microsoft.com/office/powerpoint/2010/main" val="949530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43E1C-02A2-AF65-6171-0E0B21E30852}"/>
              </a:ext>
            </a:extLst>
          </p:cNvPr>
          <p:cNvSpPr>
            <a:spLocks noGrp="1"/>
          </p:cNvSpPr>
          <p:nvPr>
            <p:ph type="title"/>
          </p:nvPr>
        </p:nvSpPr>
        <p:spPr/>
        <p:txBody>
          <a:bodyPr/>
          <a:lstStyle/>
          <a:p>
            <a:r>
              <a:rPr lang="ru-RU" dirty="0">
                <a:ea typeface="Calibri Light"/>
                <a:cs typeface="Calibri Light"/>
              </a:rPr>
              <a:t>Структура 1D-CNN </a:t>
            </a:r>
            <a:r>
              <a:rPr lang="ru-RU" dirty="0" err="1">
                <a:ea typeface="Calibri Light"/>
                <a:cs typeface="Calibri Light"/>
              </a:rPr>
              <a:t>моделі</a:t>
            </a:r>
            <a:endParaRPr lang="ru-RU" dirty="0" err="1"/>
          </a:p>
        </p:txBody>
      </p:sp>
      <p:pic>
        <p:nvPicPr>
          <p:cNvPr id="4" name="Рисунок 4" descr="Изображение выглядит как текст, чек, снимок экрана&#10;&#10;Автоматически созданное описание">
            <a:extLst>
              <a:ext uri="{FF2B5EF4-FFF2-40B4-BE49-F238E27FC236}">
                <a16:creationId xmlns:a16="http://schemas.microsoft.com/office/drawing/2014/main" id="{D36D5AAE-0636-313B-2055-797FBD90EC3B}"/>
              </a:ext>
            </a:extLst>
          </p:cNvPr>
          <p:cNvPicPr>
            <a:picLocks noGrp="1" noChangeAspect="1"/>
          </p:cNvPicPr>
          <p:nvPr>
            <p:ph idx="1"/>
          </p:nvPr>
        </p:nvPicPr>
        <p:blipFill>
          <a:blip r:embed="rId2"/>
          <a:stretch>
            <a:fillRect/>
          </a:stretch>
        </p:blipFill>
        <p:spPr>
          <a:xfrm>
            <a:off x="2691481" y="1825625"/>
            <a:ext cx="6809038" cy="4351338"/>
          </a:xfrm>
        </p:spPr>
      </p:pic>
    </p:spTree>
    <p:extLst>
      <p:ext uri="{BB962C8B-B14F-4D97-AF65-F5344CB8AC3E}">
        <p14:creationId xmlns:p14="http://schemas.microsoft.com/office/powerpoint/2010/main" val="1875386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223973-01F1-490B-61FD-3ABB444E8C20}"/>
              </a:ext>
            </a:extLst>
          </p:cNvPr>
          <p:cNvSpPr>
            <a:spLocks noGrp="1"/>
          </p:cNvSpPr>
          <p:nvPr>
            <p:ph type="title"/>
          </p:nvPr>
        </p:nvSpPr>
        <p:spPr/>
        <p:txBody>
          <a:bodyPr/>
          <a:lstStyle/>
          <a:p>
            <a:r>
              <a:rPr lang="ru-RU" dirty="0">
                <a:ea typeface="Calibri Light"/>
                <a:cs typeface="Calibri Light"/>
              </a:rPr>
              <a:t>Структура </a:t>
            </a:r>
            <a:r>
              <a:rPr lang="ru-RU" dirty="0" err="1">
                <a:ea typeface="Calibri Light"/>
                <a:cs typeface="Calibri Light"/>
              </a:rPr>
              <a:t>ансамблевої</a:t>
            </a:r>
            <a:r>
              <a:rPr lang="ru-RU" dirty="0">
                <a:ea typeface="Calibri Light"/>
                <a:cs typeface="Calibri Light"/>
              </a:rPr>
              <a:t> </a:t>
            </a:r>
            <a:r>
              <a:rPr lang="ru-RU" dirty="0" err="1">
                <a:ea typeface="Calibri Light"/>
                <a:cs typeface="Calibri Light"/>
              </a:rPr>
              <a:t>моделі</a:t>
            </a:r>
            <a:endParaRPr lang="ru-RU" dirty="0" err="1"/>
          </a:p>
        </p:txBody>
      </p:sp>
      <p:pic>
        <p:nvPicPr>
          <p:cNvPr id="4" name="Рисунок 4" descr="Изображение выглядит как диаграмма&#10;&#10;Автоматически созданное описание">
            <a:extLst>
              <a:ext uri="{FF2B5EF4-FFF2-40B4-BE49-F238E27FC236}">
                <a16:creationId xmlns:a16="http://schemas.microsoft.com/office/drawing/2014/main" id="{58D5C217-CC27-ACB3-FC26-6CE8398B4A5A}"/>
              </a:ext>
            </a:extLst>
          </p:cNvPr>
          <p:cNvPicPr>
            <a:picLocks noGrp="1" noChangeAspect="1"/>
          </p:cNvPicPr>
          <p:nvPr>
            <p:ph idx="1"/>
          </p:nvPr>
        </p:nvPicPr>
        <p:blipFill>
          <a:blip r:embed="rId2"/>
          <a:stretch>
            <a:fillRect/>
          </a:stretch>
        </p:blipFill>
        <p:spPr>
          <a:xfrm>
            <a:off x="3076535" y="1825625"/>
            <a:ext cx="6038929" cy="4351338"/>
          </a:xfrm>
        </p:spPr>
      </p:pic>
    </p:spTree>
    <p:extLst>
      <p:ext uri="{BB962C8B-B14F-4D97-AF65-F5344CB8AC3E}">
        <p14:creationId xmlns:p14="http://schemas.microsoft.com/office/powerpoint/2010/main" val="1082525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3BA91B-18C9-4FF2-83FC-8B5CB4E74EDD}"/>
              </a:ext>
            </a:extLst>
          </p:cNvPr>
          <p:cNvSpPr>
            <a:spLocks noGrp="1"/>
          </p:cNvSpPr>
          <p:nvPr>
            <p:ph type="title"/>
          </p:nvPr>
        </p:nvSpPr>
        <p:spPr/>
        <p:txBody>
          <a:bodyPr/>
          <a:lstStyle/>
          <a:p>
            <a:r>
              <a:rPr lang="ru-RU" dirty="0" err="1">
                <a:ea typeface="Calibri Light"/>
                <a:cs typeface="Calibri Light"/>
              </a:rPr>
              <a:t>Порівняння</a:t>
            </a:r>
            <a:r>
              <a:rPr lang="ru-RU" dirty="0">
                <a:ea typeface="Calibri Light"/>
                <a:cs typeface="Calibri Light"/>
              </a:rPr>
              <a:t> моделей</a:t>
            </a:r>
          </a:p>
        </p:txBody>
      </p:sp>
      <p:graphicFrame>
        <p:nvGraphicFramePr>
          <p:cNvPr id="5" name="Объект 4">
            <a:extLst>
              <a:ext uri="{FF2B5EF4-FFF2-40B4-BE49-F238E27FC236}">
                <a16:creationId xmlns:a16="http://schemas.microsoft.com/office/drawing/2014/main" id="{DE00FB84-86DB-9001-6BD8-74A1DCEA0F90}"/>
              </a:ext>
            </a:extLst>
          </p:cNvPr>
          <p:cNvGraphicFramePr>
            <a:graphicFrameLocks noGrp="1"/>
          </p:cNvGraphicFramePr>
          <p:nvPr>
            <p:ph idx="1"/>
            <p:extLst>
              <p:ext uri="{D42A27DB-BD31-4B8C-83A1-F6EECF244321}">
                <p14:modId xmlns:p14="http://schemas.microsoft.com/office/powerpoint/2010/main" val="3273917081"/>
              </p:ext>
            </p:extLst>
          </p:nvPr>
        </p:nvGraphicFramePr>
        <p:xfrm>
          <a:off x="838200" y="1797403"/>
          <a:ext cx="10515598" cy="1578864"/>
        </p:xfrm>
        <a:graphic>
          <a:graphicData uri="http://schemas.openxmlformats.org/drawingml/2006/table">
            <a:tbl>
              <a:tblPr firstRow="1" bandRow="1">
                <a:tableStyleId>{5C22544A-7EE6-4342-B048-85BDC9FD1C3A}</a:tableStyleId>
              </a:tblPr>
              <a:tblGrid>
                <a:gridCol w="2083825">
                  <a:extLst>
                    <a:ext uri="{9D8B030D-6E8A-4147-A177-3AD203B41FA5}">
                      <a16:colId xmlns:a16="http://schemas.microsoft.com/office/drawing/2014/main" val="2725413897"/>
                    </a:ext>
                  </a:extLst>
                </a:gridCol>
                <a:gridCol w="2083825">
                  <a:extLst>
                    <a:ext uri="{9D8B030D-6E8A-4147-A177-3AD203B41FA5}">
                      <a16:colId xmlns:a16="http://schemas.microsoft.com/office/drawing/2014/main" val="1430277159"/>
                    </a:ext>
                  </a:extLst>
                </a:gridCol>
                <a:gridCol w="2083825">
                  <a:extLst>
                    <a:ext uri="{9D8B030D-6E8A-4147-A177-3AD203B41FA5}">
                      <a16:colId xmlns:a16="http://schemas.microsoft.com/office/drawing/2014/main" val="3288190072"/>
                    </a:ext>
                  </a:extLst>
                </a:gridCol>
                <a:gridCol w="2083825">
                  <a:extLst>
                    <a:ext uri="{9D8B030D-6E8A-4147-A177-3AD203B41FA5}">
                      <a16:colId xmlns:a16="http://schemas.microsoft.com/office/drawing/2014/main" val="2619264955"/>
                    </a:ext>
                  </a:extLst>
                </a:gridCol>
                <a:gridCol w="2180298">
                  <a:extLst>
                    <a:ext uri="{9D8B030D-6E8A-4147-A177-3AD203B41FA5}">
                      <a16:colId xmlns:a16="http://schemas.microsoft.com/office/drawing/2014/main" val="4102780492"/>
                    </a:ext>
                  </a:extLst>
                </a:gridCol>
              </a:tblGrid>
              <a:tr h="0">
                <a:tc>
                  <a:txBody>
                    <a:bodyPr/>
                    <a:lstStyle/>
                    <a:p>
                      <a:r>
                        <a:rPr lang="ru-RU" sz="1400">
                          <a:effectLst/>
                        </a:rPr>
                        <a:t>Модель</a:t>
                      </a:r>
                      <a:endParaRPr lang="ru-RU">
                        <a:effectLst/>
                      </a:endParaRPr>
                    </a:p>
                  </a:txBody>
                  <a:tcPr marL="64008" marR="64008" marT="64008" marB="64008" anchor="ctr"/>
                </a:tc>
                <a:tc>
                  <a:txBody>
                    <a:bodyPr/>
                    <a:lstStyle/>
                    <a:p>
                      <a:r>
                        <a:rPr lang="ru-RU" sz="1400" dirty="0">
                          <a:effectLst/>
                        </a:rPr>
                        <a:t>Час навчання</a:t>
                      </a:r>
                      <a:endParaRPr lang="ru-RU" dirty="0">
                        <a:effectLst/>
                      </a:endParaRPr>
                    </a:p>
                  </a:txBody>
                  <a:tcPr marL="64008" marR="64008" marT="64008" marB="64008" anchor="ctr"/>
                </a:tc>
                <a:tc>
                  <a:txBody>
                    <a:bodyPr/>
                    <a:lstStyle/>
                    <a:p>
                      <a:r>
                        <a:rPr lang="ru-RU" sz="1400">
                          <a:effectLst/>
                        </a:rPr>
                        <a:t>Кількість епох</a:t>
                      </a:r>
                      <a:endParaRPr lang="ru-RU">
                        <a:effectLst/>
                      </a:endParaRPr>
                    </a:p>
                  </a:txBody>
                  <a:tcPr marL="64008" marR="64008" marT="64008" marB="64008" anchor="ctr"/>
                </a:tc>
                <a:tc>
                  <a:txBody>
                    <a:bodyPr/>
                    <a:lstStyle/>
                    <a:p>
                      <a:r>
                        <a:rPr lang="ru-RU" sz="1400">
                          <a:effectLst/>
                        </a:rPr>
                        <a:t>Похибка валідаційної вибірки</a:t>
                      </a:r>
                      <a:endParaRPr lang="ru-RU">
                        <a:effectLst/>
                      </a:endParaRPr>
                    </a:p>
                  </a:txBody>
                  <a:tcPr marL="64008" marR="64008" marT="64008" marB="64008" anchor="ctr"/>
                </a:tc>
                <a:tc>
                  <a:txBody>
                    <a:bodyPr/>
                    <a:lstStyle/>
                    <a:p>
                      <a:r>
                        <a:rPr lang="ru-RU" sz="1400">
                          <a:effectLst/>
                        </a:rPr>
                        <a:t>Похибка тренувальної вибірки</a:t>
                      </a:r>
                      <a:endParaRPr lang="ru-RU">
                        <a:effectLst/>
                      </a:endParaRPr>
                    </a:p>
                  </a:txBody>
                  <a:tcPr marL="64008" marR="64008" marT="64008" marB="64008" anchor="ctr"/>
                </a:tc>
                <a:extLst>
                  <a:ext uri="{0D108BD9-81ED-4DB2-BD59-A6C34878D82A}">
                    <a16:rowId xmlns:a16="http://schemas.microsoft.com/office/drawing/2014/main" val="2427393431"/>
                  </a:ext>
                </a:extLst>
              </a:tr>
              <a:tr h="0">
                <a:tc>
                  <a:txBody>
                    <a:bodyPr/>
                    <a:lstStyle/>
                    <a:p>
                      <a:r>
                        <a:rPr lang="af-ZA" sz="1400">
                          <a:effectLst/>
                        </a:rPr>
                        <a:t>LSTM</a:t>
                      </a:r>
                      <a:endParaRPr lang="af-ZA">
                        <a:effectLst/>
                      </a:endParaRPr>
                    </a:p>
                  </a:txBody>
                  <a:tcPr marL="64008" marR="64008" marT="64008" marB="64008" anchor="ctr"/>
                </a:tc>
                <a:tc>
                  <a:txBody>
                    <a:bodyPr/>
                    <a:lstStyle/>
                    <a:p>
                      <a:r>
                        <a:rPr lang="ru-RU" sz="1400">
                          <a:effectLst/>
                        </a:rPr>
                        <a:t>5:33</a:t>
                      </a:r>
                      <a:endParaRPr lang="ru-RU">
                        <a:effectLst/>
                      </a:endParaRPr>
                    </a:p>
                  </a:txBody>
                  <a:tcPr marL="64008" marR="64008" marT="64008" marB="64008" anchor="ctr"/>
                </a:tc>
                <a:tc>
                  <a:txBody>
                    <a:bodyPr/>
                    <a:lstStyle/>
                    <a:p>
                      <a:r>
                        <a:rPr lang="ru-RU" sz="1400">
                          <a:effectLst/>
                        </a:rPr>
                        <a:t>140</a:t>
                      </a:r>
                      <a:endParaRPr lang="ru-RU">
                        <a:effectLst/>
                      </a:endParaRPr>
                    </a:p>
                  </a:txBody>
                  <a:tcPr marL="64008" marR="64008" marT="64008" marB="64008" anchor="ctr"/>
                </a:tc>
                <a:tc>
                  <a:txBody>
                    <a:bodyPr/>
                    <a:lstStyle/>
                    <a:p>
                      <a:r>
                        <a:rPr lang="af-ZA" sz="1400">
                          <a:effectLst/>
                        </a:rPr>
                        <a:t>6.184e-4</a:t>
                      </a:r>
                      <a:endParaRPr lang="af-ZA">
                        <a:effectLst/>
                      </a:endParaRPr>
                    </a:p>
                  </a:txBody>
                  <a:tcPr marL="64008" marR="64008" marT="64008" marB="64008" anchor="ctr"/>
                </a:tc>
                <a:tc>
                  <a:txBody>
                    <a:bodyPr/>
                    <a:lstStyle/>
                    <a:p>
                      <a:r>
                        <a:rPr lang="af-ZA" sz="1400">
                          <a:effectLst/>
                        </a:rPr>
                        <a:t>5.903e-5</a:t>
                      </a:r>
                      <a:endParaRPr lang="af-ZA">
                        <a:effectLst/>
                      </a:endParaRPr>
                    </a:p>
                  </a:txBody>
                  <a:tcPr marL="64008" marR="64008" marT="64008" marB="64008" anchor="ctr"/>
                </a:tc>
                <a:extLst>
                  <a:ext uri="{0D108BD9-81ED-4DB2-BD59-A6C34878D82A}">
                    <a16:rowId xmlns:a16="http://schemas.microsoft.com/office/drawing/2014/main" val="219388080"/>
                  </a:ext>
                </a:extLst>
              </a:tr>
              <a:tr h="0">
                <a:tc>
                  <a:txBody>
                    <a:bodyPr/>
                    <a:lstStyle/>
                    <a:p>
                      <a:r>
                        <a:rPr lang="af-ZA" sz="1400">
                          <a:effectLst/>
                        </a:rPr>
                        <a:t>1D-CNN</a:t>
                      </a:r>
                      <a:endParaRPr lang="af-ZA">
                        <a:effectLst/>
                      </a:endParaRPr>
                    </a:p>
                  </a:txBody>
                  <a:tcPr marL="64008" marR="64008" marT="64008" marB="64008" anchor="ctr"/>
                </a:tc>
                <a:tc>
                  <a:txBody>
                    <a:bodyPr/>
                    <a:lstStyle/>
                    <a:p>
                      <a:r>
                        <a:rPr lang="ru-RU" sz="1400">
                          <a:effectLst/>
                        </a:rPr>
                        <a:t>43:08</a:t>
                      </a:r>
                      <a:endParaRPr lang="ru-RU">
                        <a:effectLst/>
                      </a:endParaRPr>
                    </a:p>
                  </a:txBody>
                  <a:tcPr marL="64008" marR="64008" marT="64008" marB="64008" anchor="ctr"/>
                </a:tc>
                <a:tc>
                  <a:txBody>
                    <a:bodyPr/>
                    <a:lstStyle/>
                    <a:p>
                      <a:r>
                        <a:rPr lang="ru-RU" sz="1400">
                          <a:effectLst/>
                        </a:rPr>
                        <a:t>100</a:t>
                      </a:r>
                      <a:endParaRPr lang="ru-RU">
                        <a:effectLst/>
                      </a:endParaRPr>
                    </a:p>
                  </a:txBody>
                  <a:tcPr marL="64008" marR="64008" marT="64008" marB="64008" anchor="ctr"/>
                </a:tc>
                <a:tc>
                  <a:txBody>
                    <a:bodyPr/>
                    <a:lstStyle/>
                    <a:p>
                      <a:r>
                        <a:rPr lang="af-ZA" sz="1400">
                          <a:effectLst/>
                        </a:rPr>
                        <a:t>2.885e-4</a:t>
                      </a:r>
                      <a:endParaRPr lang="af-ZA">
                        <a:effectLst/>
                      </a:endParaRPr>
                    </a:p>
                  </a:txBody>
                  <a:tcPr marL="64008" marR="64008" marT="64008" marB="64008" anchor="ctr"/>
                </a:tc>
                <a:tc>
                  <a:txBody>
                    <a:bodyPr/>
                    <a:lstStyle/>
                    <a:p>
                      <a:r>
                        <a:rPr lang="af-ZA" sz="1400">
                          <a:effectLst/>
                        </a:rPr>
                        <a:t>1.358e-4</a:t>
                      </a:r>
                      <a:endParaRPr lang="af-ZA">
                        <a:effectLst/>
                      </a:endParaRPr>
                    </a:p>
                  </a:txBody>
                  <a:tcPr marL="64008" marR="64008" marT="64008" marB="64008" anchor="ctr"/>
                </a:tc>
                <a:extLst>
                  <a:ext uri="{0D108BD9-81ED-4DB2-BD59-A6C34878D82A}">
                    <a16:rowId xmlns:a16="http://schemas.microsoft.com/office/drawing/2014/main" val="2276489178"/>
                  </a:ext>
                </a:extLst>
              </a:tr>
              <a:tr h="0">
                <a:tc>
                  <a:txBody>
                    <a:bodyPr/>
                    <a:lstStyle/>
                    <a:p>
                      <a:r>
                        <a:rPr lang="af-ZA" sz="1400">
                          <a:effectLst/>
                        </a:rPr>
                        <a:t>Ensemble</a:t>
                      </a:r>
                      <a:endParaRPr lang="af-ZA">
                        <a:effectLst/>
                      </a:endParaRPr>
                    </a:p>
                  </a:txBody>
                  <a:tcPr marL="64008" marR="64008" marT="64008" marB="64008" anchor="ctr"/>
                </a:tc>
                <a:tc>
                  <a:txBody>
                    <a:bodyPr/>
                    <a:lstStyle/>
                    <a:p>
                      <a:r>
                        <a:rPr lang="ru-RU" sz="1400">
                          <a:effectLst/>
                        </a:rPr>
                        <a:t>22:45</a:t>
                      </a:r>
                      <a:endParaRPr lang="ru-RU">
                        <a:effectLst/>
                      </a:endParaRPr>
                    </a:p>
                  </a:txBody>
                  <a:tcPr marL="64008" marR="64008" marT="64008" marB="64008" anchor="ctr"/>
                </a:tc>
                <a:tc>
                  <a:txBody>
                    <a:bodyPr/>
                    <a:lstStyle/>
                    <a:p>
                      <a:r>
                        <a:rPr lang="ru-RU" sz="1400">
                          <a:effectLst/>
                        </a:rPr>
                        <a:t>53</a:t>
                      </a:r>
                      <a:endParaRPr lang="ru-RU">
                        <a:effectLst/>
                      </a:endParaRPr>
                    </a:p>
                  </a:txBody>
                  <a:tcPr marL="64008" marR="64008" marT="64008" marB="64008" anchor="ctr"/>
                </a:tc>
                <a:tc>
                  <a:txBody>
                    <a:bodyPr/>
                    <a:lstStyle/>
                    <a:p>
                      <a:r>
                        <a:rPr lang="af-ZA" sz="1400">
                          <a:effectLst/>
                        </a:rPr>
                        <a:t>9.904e-4</a:t>
                      </a:r>
                      <a:endParaRPr lang="af-ZA">
                        <a:effectLst/>
                      </a:endParaRPr>
                    </a:p>
                  </a:txBody>
                  <a:tcPr marL="64008" marR="64008" marT="64008" marB="64008" anchor="ctr"/>
                </a:tc>
                <a:tc>
                  <a:txBody>
                    <a:bodyPr/>
                    <a:lstStyle/>
                    <a:p>
                      <a:r>
                        <a:rPr lang="af-ZA" sz="1400" dirty="0">
                          <a:effectLst/>
                        </a:rPr>
                        <a:t>1.841e-4</a:t>
                      </a:r>
                      <a:endParaRPr lang="af-ZA" dirty="0">
                        <a:effectLst/>
                      </a:endParaRPr>
                    </a:p>
                  </a:txBody>
                  <a:tcPr marL="64008" marR="64008" marT="64008" marB="64008" anchor="ctr"/>
                </a:tc>
                <a:extLst>
                  <a:ext uri="{0D108BD9-81ED-4DB2-BD59-A6C34878D82A}">
                    <a16:rowId xmlns:a16="http://schemas.microsoft.com/office/drawing/2014/main" val="654318021"/>
                  </a:ext>
                </a:extLst>
              </a:tr>
            </a:tbl>
          </a:graphicData>
        </a:graphic>
      </p:graphicFrame>
      <p:sp>
        <p:nvSpPr>
          <p:cNvPr id="6" name="TextBox 5">
            <a:extLst>
              <a:ext uri="{FF2B5EF4-FFF2-40B4-BE49-F238E27FC236}">
                <a16:creationId xmlns:a16="http://schemas.microsoft.com/office/drawing/2014/main" id="{D8305571-90CA-F210-46F5-197EE418C82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ru-RU"/>
          </a:p>
        </p:txBody>
      </p:sp>
    </p:spTree>
    <p:extLst>
      <p:ext uri="{BB962C8B-B14F-4D97-AF65-F5344CB8AC3E}">
        <p14:creationId xmlns:p14="http://schemas.microsoft.com/office/powerpoint/2010/main" val="276238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01B06A-23FA-31C5-D3D0-273FC5B96EED}"/>
              </a:ext>
            </a:extLst>
          </p:cNvPr>
          <p:cNvSpPr>
            <a:spLocks noGrp="1"/>
          </p:cNvSpPr>
          <p:nvPr>
            <p:ph type="title"/>
          </p:nvPr>
        </p:nvSpPr>
        <p:spPr/>
        <p:txBody>
          <a:bodyPr>
            <a:normAutofit/>
          </a:bodyPr>
          <a:lstStyle/>
          <a:p>
            <a:r>
              <a:rPr lang="ru-RU" dirty="0">
                <a:ea typeface="Calibri Light"/>
                <a:cs typeface="Calibri Light"/>
              </a:rPr>
              <a:t>Проблеми знайденого рішення</a:t>
            </a:r>
          </a:p>
        </p:txBody>
      </p:sp>
      <p:sp>
        <p:nvSpPr>
          <p:cNvPr id="3" name="Объект 2">
            <a:extLst>
              <a:ext uri="{FF2B5EF4-FFF2-40B4-BE49-F238E27FC236}">
                <a16:creationId xmlns:a16="http://schemas.microsoft.com/office/drawing/2014/main" id="{9626E987-0FE8-0AEA-4A05-B9B28484EF39}"/>
              </a:ext>
            </a:extLst>
          </p:cNvPr>
          <p:cNvSpPr>
            <a:spLocks noGrp="1"/>
          </p:cNvSpPr>
          <p:nvPr>
            <p:ph idx="1"/>
          </p:nvPr>
        </p:nvSpPr>
        <p:spPr>
          <a:xfrm>
            <a:off x="838200" y="2141537"/>
            <a:ext cx="10515600" cy="4351338"/>
          </a:xfrm>
        </p:spPr>
        <p:txBody>
          <a:bodyPr vert="horz" lIns="91440" tIns="45720" rIns="91440" bIns="45720" rtlCol="0" anchor="t">
            <a:normAutofit/>
          </a:bodyPr>
          <a:lstStyle/>
          <a:p>
            <a:pPr marL="342900" indent="-342900" algn="just">
              <a:buAutoNum type="arabicPeriod"/>
            </a:pPr>
            <a:r>
              <a:rPr lang="ru-RU" dirty="0">
                <a:latin typeface="Calibri"/>
                <a:ea typeface="Calibri" panose="020F0502020204030204"/>
                <a:cs typeface="Times New Roman"/>
              </a:rPr>
              <a:t>Множина можливих комбінацій гіпер-параметрів неповна (навіть в адекватних межах);</a:t>
            </a:r>
            <a:endParaRPr lang="ru-RU" dirty="0">
              <a:latin typeface="Calibri"/>
              <a:ea typeface="Calibri" panose="020F0502020204030204"/>
              <a:cs typeface="Calibri" panose="020F0502020204030204"/>
            </a:endParaRPr>
          </a:p>
          <a:p>
            <a:pPr marL="342900" indent="-342900" algn="just">
              <a:buAutoNum type="arabicPeriod"/>
            </a:pPr>
            <a:r>
              <a:rPr lang="ru-RU" dirty="0">
                <a:latin typeface="Calibri"/>
                <a:ea typeface="Calibri" panose="020F0502020204030204"/>
                <a:cs typeface="Times New Roman"/>
              </a:rPr>
              <a:t>Початкові ваги нейронної мережі випадково ініціалізуються перед тренуванням. Ці ваги впливають на те, які важливі функції та особливості модель може навчитися розпізнавати. Так як ми тренували кожну мережу лише по одному разу - результати можуть значно змінитись при перетренуванні навіть вже існуючих мереж.</a:t>
            </a:r>
            <a:endParaRPr lang="ru-RU" dirty="0">
              <a:latin typeface="Calibri"/>
              <a:ea typeface="Calibri" panose="020F0502020204030204"/>
              <a:cs typeface="Calibri" panose="020F0502020204030204"/>
            </a:endParaRPr>
          </a:p>
          <a:p>
            <a:pPr marL="0" indent="0">
              <a:buNone/>
            </a:pPr>
            <a:endParaRPr lang="ru-RU" dirty="0">
              <a:ea typeface="Calibri" panose="020F0502020204030204"/>
              <a:cs typeface="Calibri" panose="020F0502020204030204"/>
            </a:endParaRPr>
          </a:p>
        </p:txBody>
      </p:sp>
    </p:spTree>
    <p:extLst>
      <p:ext uri="{BB962C8B-B14F-4D97-AF65-F5344CB8AC3E}">
        <p14:creationId xmlns:p14="http://schemas.microsoft.com/office/powerpoint/2010/main" val="309815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69ED-4DB1-4B62-A929-E40397EA3FC1}"/>
              </a:ext>
            </a:extLst>
          </p:cNvPr>
          <p:cNvSpPr>
            <a:spLocks noGrp="1"/>
          </p:cNvSpPr>
          <p:nvPr>
            <p:ph type="title"/>
          </p:nvPr>
        </p:nvSpPr>
        <p:spPr/>
        <p:txBody>
          <a:bodyPr/>
          <a:lstStyle/>
          <a:p>
            <a:r>
              <a:rPr lang="ru-RU" dirty="0"/>
              <a:t>Подальший розвиток дослідження</a:t>
            </a:r>
            <a:endParaRPr lang="en-US" dirty="0"/>
          </a:p>
        </p:txBody>
      </p:sp>
      <p:sp>
        <p:nvSpPr>
          <p:cNvPr id="3" name="Content Placeholder 2">
            <a:extLst>
              <a:ext uri="{FF2B5EF4-FFF2-40B4-BE49-F238E27FC236}">
                <a16:creationId xmlns:a16="http://schemas.microsoft.com/office/drawing/2014/main" id="{188E3DF5-92C1-415A-A5B7-CF6A5E1CA7E4}"/>
              </a:ext>
            </a:extLst>
          </p:cNvPr>
          <p:cNvSpPr>
            <a:spLocks noGrp="1"/>
          </p:cNvSpPr>
          <p:nvPr>
            <p:ph idx="1"/>
          </p:nvPr>
        </p:nvSpPr>
        <p:spPr/>
        <p:txBody>
          <a:bodyPr>
            <a:normAutofit fontScale="92500" lnSpcReduction="10000"/>
          </a:bodyPr>
          <a:lstStyle/>
          <a:p>
            <a:pPr marL="342900" marR="0" lvl="0" indent="-342900" algn="just">
              <a:lnSpc>
                <a:spcPct val="150000"/>
              </a:lnSpc>
              <a:spcBef>
                <a:spcPts val="0"/>
              </a:spcBef>
              <a:spcAft>
                <a:spcPts val="0"/>
              </a:spcAft>
              <a:buFont typeface="+mj-lt"/>
              <a:buAutoNum type="arabicParenR"/>
            </a:pPr>
            <a:r>
              <a:rPr lang="ru-RU" sz="2000" dirty="0">
                <a:effectLst/>
                <a:ea typeface="Arial" panose="020B0604020202020204" pitchFamily="34" charset="0"/>
              </a:rPr>
              <a:t>хоча й було налаштовано систему сповіщень, в даних все одно наявні пропуски в моментах, коли виникали помилки з боку </a:t>
            </a:r>
            <a:r>
              <a:rPr lang="en-US" sz="2000" dirty="0" err="1">
                <a:effectLst/>
                <a:ea typeface="Arial" panose="020B0604020202020204" pitchFamily="34" charset="0"/>
              </a:rPr>
              <a:t>Binance</a:t>
            </a:r>
            <a:r>
              <a:rPr lang="en-US" sz="2000" dirty="0">
                <a:effectLst/>
                <a:ea typeface="Arial" panose="020B0604020202020204" pitchFamily="34" charset="0"/>
              </a:rPr>
              <a:t> API</a:t>
            </a:r>
            <a:r>
              <a:rPr lang="ru-RU" sz="2000" dirty="0">
                <a:effectLst/>
                <a:ea typeface="Arial" panose="020B0604020202020204" pitchFamily="34" charset="0"/>
              </a:rPr>
              <a:t> або </a:t>
            </a:r>
            <a:r>
              <a:rPr lang="en-US" sz="2000" dirty="0">
                <a:effectLst/>
                <a:ea typeface="Arial" panose="020B0604020202020204" pitchFamily="34" charset="0"/>
              </a:rPr>
              <a:t>Python</a:t>
            </a:r>
            <a:r>
              <a:rPr lang="ru-RU" sz="2000" dirty="0">
                <a:effectLst/>
                <a:ea typeface="Arial" panose="020B0604020202020204" pitchFamily="34" charset="0"/>
              </a:rPr>
              <a:t> додатку. Так як пропуски даних виникали не часто і зазвичай не перевищували 20 хвилин - дані було заповнено методом інтерполяції;</a:t>
            </a:r>
            <a:endParaRPr lang="en-US" sz="2000" dirty="0">
              <a:effectLst/>
              <a:ea typeface="Arial" panose="020B0604020202020204" pitchFamily="34" charset="0"/>
            </a:endParaRPr>
          </a:p>
          <a:p>
            <a:pPr marL="342900" marR="0" lvl="0" indent="-342900" algn="just">
              <a:lnSpc>
                <a:spcPct val="150000"/>
              </a:lnSpc>
              <a:spcBef>
                <a:spcPts val="0"/>
              </a:spcBef>
              <a:spcAft>
                <a:spcPts val="0"/>
              </a:spcAft>
              <a:buFont typeface="+mj-lt"/>
              <a:buAutoNum type="arabicParenR"/>
            </a:pPr>
            <a:r>
              <a:rPr lang="en-US" sz="2000" dirty="0" err="1">
                <a:effectLst/>
                <a:ea typeface="Arial" panose="020B0604020202020204" pitchFamily="34" charset="0"/>
              </a:rPr>
              <a:t>реалізувати</a:t>
            </a:r>
            <a:r>
              <a:rPr lang="en-US" sz="2000" dirty="0">
                <a:effectLst/>
                <a:ea typeface="Arial" panose="020B0604020202020204" pitchFamily="34" charset="0"/>
              </a:rPr>
              <a:t> </a:t>
            </a:r>
            <a:r>
              <a:rPr lang="en-US" sz="2000" dirty="0" err="1">
                <a:effectLst/>
                <a:ea typeface="Arial" panose="020B0604020202020204" pitchFamily="34" charset="0"/>
              </a:rPr>
              <a:t>фільтрацію</a:t>
            </a:r>
            <a:r>
              <a:rPr lang="en-US" sz="2000" dirty="0">
                <a:effectLst/>
                <a:ea typeface="Arial" panose="020B0604020202020204" pitchFamily="34" charset="0"/>
              </a:rPr>
              <a:t> </a:t>
            </a:r>
            <a:r>
              <a:rPr lang="en-US" sz="2000" dirty="0" err="1">
                <a:effectLst/>
                <a:ea typeface="Arial" panose="020B0604020202020204" pitchFamily="34" charset="0"/>
              </a:rPr>
              <a:t>ознак</a:t>
            </a:r>
            <a:r>
              <a:rPr lang="en-US" sz="2000" dirty="0">
                <a:effectLst/>
                <a:ea typeface="Arial" panose="020B0604020202020204" pitchFamily="34" charset="0"/>
              </a:rPr>
              <a:t>;</a:t>
            </a:r>
          </a:p>
          <a:p>
            <a:pPr marL="342900" marR="0" lvl="0" indent="-342900" algn="just">
              <a:lnSpc>
                <a:spcPct val="150000"/>
              </a:lnSpc>
              <a:spcBef>
                <a:spcPts val="0"/>
              </a:spcBef>
              <a:spcAft>
                <a:spcPts val="0"/>
              </a:spcAft>
              <a:buFont typeface="+mj-lt"/>
              <a:buAutoNum type="arabicParenR"/>
            </a:pPr>
            <a:r>
              <a:rPr lang="ru-RU" sz="2000" dirty="0">
                <a:effectLst/>
                <a:ea typeface="Arial" panose="020B0604020202020204" pitchFamily="34" charset="0"/>
              </a:rPr>
              <a:t>пошук моментів відкриття/закриття був реалізований спираючись на ціну відкриття свічки. Оптимальніше було б це зробити спираючись на ознаки “</a:t>
            </a:r>
            <a:r>
              <a:rPr lang="en-US" sz="2000" dirty="0">
                <a:effectLst/>
                <a:ea typeface="Arial" panose="020B0604020202020204" pitchFamily="34" charset="0"/>
              </a:rPr>
              <a:t>low</a:t>
            </a:r>
            <a:r>
              <a:rPr lang="ru-RU" sz="2000" dirty="0">
                <a:effectLst/>
                <a:ea typeface="Arial" panose="020B0604020202020204" pitchFamily="34" charset="0"/>
              </a:rPr>
              <a:t>_</a:t>
            </a:r>
            <a:r>
              <a:rPr lang="en-US" sz="2000" dirty="0">
                <a:effectLst/>
                <a:ea typeface="Arial" panose="020B0604020202020204" pitchFamily="34" charset="0"/>
              </a:rPr>
              <a:t>border</a:t>
            </a:r>
            <a:r>
              <a:rPr lang="ru-RU" sz="2000" dirty="0">
                <a:effectLst/>
                <a:ea typeface="Arial" panose="020B0604020202020204" pitchFamily="34" charset="0"/>
              </a:rPr>
              <a:t>”, “</a:t>
            </a:r>
            <a:r>
              <a:rPr lang="en-US" sz="2000" dirty="0">
                <a:effectLst/>
                <a:ea typeface="Arial" panose="020B0604020202020204" pitchFamily="34" charset="0"/>
              </a:rPr>
              <a:t>high</a:t>
            </a:r>
            <a:r>
              <a:rPr lang="ru-RU" sz="2000" dirty="0">
                <a:effectLst/>
                <a:ea typeface="Arial" panose="020B0604020202020204" pitchFamily="34" charset="0"/>
              </a:rPr>
              <a:t>_</a:t>
            </a:r>
            <a:r>
              <a:rPr lang="en-US" sz="2000" dirty="0">
                <a:effectLst/>
                <a:ea typeface="Arial" panose="020B0604020202020204" pitchFamily="34" charset="0"/>
              </a:rPr>
              <a:t>border</a:t>
            </a:r>
            <a:r>
              <a:rPr lang="ru-RU" sz="2000" dirty="0">
                <a:effectLst/>
                <a:ea typeface="Arial" panose="020B0604020202020204" pitchFamily="34" charset="0"/>
              </a:rPr>
              <a:t>”, створені пізніше;</a:t>
            </a:r>
            <a:endParaRPr lang="en-US" sz="2000" dirty="0">
              <a:effectLst/>
              <a:ea typeface="Arial" panose="020B0604020202020204" pitchFamily="34" charset="0"/>
            </a:endParaRPr>
          </a:p>
          <a:p>
            <a:pPr marL="342900" marR="0" lvl="0" indent="-342900" algn="just">
              <a:lnSpc>
                <a:spcPct val="150000"/>
              </a:lnSpc>
              <a:spcBef>
                <a:spcPts val="0"/>
              </a:spcBef>
              <a:spcAft>
                <a:spcPts val="0"/>
              </a:spcAft>
              <a:buFont typeface="+mj-lt"/>
              <a:buAutoNum type="arabicParenR"/>
            </a:pPr>
            <a:r>
              <a:rPr lang="ru-RU" sz="2000" dirty="0">
                <a:effectLst/>
                <a:ea typeface="Arial" panose="020B0604020202020204" pitchFamily="34" charset="0"/>
              </a:rPr>
              <a:t>реалізувати автоматичну генерацію ознак за допомогою бібліотек </a:t>
            </a:r>
            <a:r>
              <a:rPr lang="en-US" sz="2000" dirty="0" err="1">
                <a:effectLst/>
                <a:ea typeface="Arial" panose="020B0604020202020204" pitchFamily="34" charset="0"/>
              </a:rPr>
              <a:t>tsfresh</a:t>
            </a:r>
            <a:r>
              <a:rPr lang="ru-RU" sz="2000" dirty="0">
                <a:effectLst/>
                <a:ea typeface="Arial" panose="020B0604020202020204" pitchFamily="34" charset="0"/>
              </a:rPr>
              <a:t>/</a:t>
            </a:r>
            <a:r>
              <a:rPr lang="en-US" sz="2000" dirty="0" err="1">
                <a:effectLst/>
                <a:ea typeface="Arial" panose="020B0604020202020204" pitchFamily="34" charset="0"/>
              </a:rPr>
              <a:t>tsfel</a:t>
            </a:r>
            <a:r>
              <a:rPr lang="ru-RU" sz="2000" dirty="0">
                <a:effectLst/>
                <a:ea typeface="Arial" panose="020B0604020202020204" pitchFamily="34" charset="0"/>
              </a:rPr>
              <a:t>;</a:t>
            </a:r>
            <a:endParaRPr lang="en-US" sz="2000" dirty="0">
              <a:effectLst/>
              <a:ea typeface="Arial" panose="020B0604020202020204" pitchFamily="34" charset="0"/>
            </a:endParaRPr>
          </a:p>
          <a:p>
            <a:pPr marL="342900" marR="0" lvl="0" indent="-342900" algn="just">
              <a:lnSpc>
                <a:spcPct val="150000"/>
              </a:lnSpc>
              <a:spcBef>
                <a:spcPts val="0"/>
              </a:spcBef>
              <a:spcAft>
                <a:spcPts val="0"/>
              </a:spcAft>
              <a:buFont typeface="+mj-lt"/>
              <a:buAutoNum type="arabicParenR"/>
            </a:pPr>
            <a:r>
              <a:rPr lang="ru-RU" sz="2000" dirty="0">
                <a:effectLst/>
                <a:ea typeface="Arial" panose="020B0604020202020204" pitchFamily="34" charset="0"/>
              </a:rPr>
              <a:t>реалізувати моделі на основі дерев рішень (</a:t>
            </a:r>
            <a:r>
              <a:rPr lang="en-US" sz="2000" dirty="0" err="1">
                <a:effectLst/>
                <a:ea typeface="Arial" panose="020B0604020202020204" pitchFamily="34" charset="0"/>
              </a:rPr>
              <a:t>RandomForest</a:t>
            </a:r>
            <a:r>
              <a:rPr lang="ru-RU" sz="2000" dirty="0">
                <a:effectLst/>
                <a:ea typeface="Arial" panose="020B0604020202020204" pitchFamily="34" charset="0"/>
              </a:rPr>
              <a:t>) і моделі на основі градієнтного бустингу (</a:t>
            </a:r>
            <a:r>
              <a:rPr lang="en-US" sz="2000" dirty="0" err="1">
                <a:effectLst/>
                <a:ea typeface="Arial" panose="020B0604020202020204" pitchFamily="34" charset="0"/>
              </a:rPr>
              <a:t>XGBoost</a:t>
            </a:r>
            <a:r>
              <a:rPr lang="ru-RU" sz="2000" dirty="0">
                <a:effectLst/>
                <a:ea typeface="Arial" panose="020B0604020202020204" pitchFamily="34" charset="0"/>
              </a:rPr>
              <a:t>, </a:t>
            </a:r>
            <a:r>
              <a:rPr lang="en-US" sz="2000" dirty="0" err="1">
                <a:effectLst/>
                <a:ea typeface="Arial" panose="020B0604020202020204" pitchFamily="34" charset="0"/>
              </a:rPr>
              <a:t>LightGBM</a:t>
            </a:r>
            <a:r>
              <a:rPr lang="ru-RU" sz="2000" dirty="0">
                <a:effectLst/>
                <a:ea typeface="Arial" panose="020B0604020202020204" pitchFamily="34" charset="0"/>
              </a:rPr>
              <a:t>, </a:t>
            </a:r>
            <a:r>
              <a:rPr lang="en-US" sz="2000" dirty="0" err="1">
                <a:effectLst/>
                <a:ea typeface="Arial" panose="020B0604020202020204" pitchFamily="34" charset="0"/>
              </a:rPr>
              <a:t>CatBoost</a:t>
            </a:r>
            <a:r>
              <a:rPr lang="ru-RU" sz="2000" dirty="0">
                <a:effectLst/>
                <a:ea typeface="Arial" panose="020B0604020202020204" pitchFamily="34" charset="0"/>
              </a:rPr>
              <a:t>) та інших моделей, спробувати інші ансамблі моделей</a:t>
            </a:r>
            <a:endParaRPr lang="en-US" sz="2000" dirty="0">
              <a:effectLst/>
              <a:ea typeface="Arial" panose="020B0604020202020204" pitchFamily="34" charset="0"/>
            </a:endParaRPr>
          </a:p>
          <a:p>
            <a:endParaRPr lang="en-US" sz="3200" dirty="0"/>
          </a:p>
        </p:txBody>
      </p:sp>
    </p:spTree>
    <p:extLst>
      <p:ext uri="{BB962C8B-B14F-4D97-AF65-F5344CB8AC3E}">
        <p14:creationId xmlns:p14="http://schemas.microsoft.com/office/powerpoint/2010/main" val="2395643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B130-1582-405C-8EB8-EDA625A3586E}"/>
              </a:ext>
            </a:extLst>
          </p:cNvPr>
          <p:cNvSpPr>
            <a:spLocks noGrp="1"/>
          </p:cNvSpPr>
          <p:nvPr>
            <p:ph type="title"/>
          </p:nvPr>
        </p:nvSpPr>
        <p:spPr/>
        <p:txBody>
          <a:bodyPr/>
          <a:lstStyle/>
          <a:p>
            <a:r>
              <a:rPr lang="ru-RU" dirty="0"/>
              <a:t>Висновки</a:t>
            </a:r>
            <a:endParaRPr lang="en-US" dirty="0"/>
          </a:p>
        </p:txBody>
      </p:sp>
      <p:sp>
        <p:nvSpPr>
          <p:cNvPr id="3" name="Content Placeholder 2">
            <a:extLst>
              <a:ext uri="{FF2B5EF4-FFF2-40B4-BE49-F238E27FC236}">
                <a16:creationId xmlns:a16="http://schemas.microsoft.com/office/drawing/2014/main" id="{5E4EE3A0-A07A-41AE-A68B-FFE63E0E68BA}"/>
              </a:ext>
            </a:extLst>
          </p:cNvPr>
          <p:cNvSpPr>
            <a:spLocks noGrp="1"/>
          </p:cNvSpPr>
          <p:nvPr>
            <p:ph idx="1"/>
          </p:nvPr>
        </p:nvSpPr>
        <p:spPr/>
        <p:txBody>
          <a:bodyPr/>
          <a:lstStyle/>
          <a:p>
            <a:pPr marL="0" indent="0">
              <a:buNone/>
            </a:pPr>
            <a:r>
              <a:rPr lang="ru-RU" dirty="0"/>
              <a:t>Незважаючи на те, що не всі заплановані підходи вдалося втілити, і не було повністю реалізовано всі потенційні можливості для зросту, в даній роботі було детально описано весь цикл такого виду досліджень. Він включав збір і підготовку даних, визначення цілей і ключових метрик, а також підготовку та налаштування моделей для подальшого порівняння. Був розроблений механізм розмітки даних та введені показники короткострокових очікувань користувачів.</a:t>
            </a:r>
          </a:p>
          <a:p>
            <a:pPr marL="0" indent="0">
              <a:buNone/>
            </a:pPr>
            <a:r>
              <a:rPr lang="ru-RU" dirty="0"/>
              <a:t>Розглянута тема дуже широка і актуальна, а тому вона потребує подальшого дослідження. Це дипломна є чудовою основою для майбутньої магістрської роботи.</a:t>
            </a:r>
            <a:endParaRPr lang="en-US" dirty="0"/>
          </a:p>
        </p:txBody>
      </p:sp>
    </p:spTree>
    <p:extLst>
      <p:ext uri="{BB962C8B-B14F-4D97-AF65-F5344CB8AC3E}">
        <p14:creationId xmlns:p14="http://schemas.microsoft.com/office/powerpoint/2010/main" val="4174410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9F32-634B-4BAB-8A92-081C4338A620}"/>
              </a:ext>
            </a:extLst>
          </p:cNvPr>
          <p:cNvSpPr>
            <a:spLocks noGrp="1"/>
          </p:cNvSpPr>
          <p:nvPr>
            <p:ph type="title"/>
          </p:nvPr>
        </p:nvSpPr>
        <p:spPr/>
        <p:txBody>
          <a:bodyPr/>
          <a:lstStyle/>
          <a:p>
            <a:r>
              <a:rPr lang="ru-RU" dirty="0"/>
              <a:t>Дякую за увагу!</a:t>
            </a:r>
            <a:endParaRPr lang="en-US" dirty="0"/>
          </a:p>
        </p:txBody>
      </p:sp>
      <p:sp>
        <p:nvSpPr>
          <p:cNvPr id="3" name="Content Placeholder 2">
            <a:extLst>
              <a:ext uri="{FF2B5EF4-FFF2-40B4-BE49-F238E27FC236}">
                <a16:creationId xmlns:a16="http://schemas.microsoft.com/office/drawing/2014/main" id="{2AF56284-877C-4B75-A3E5-F289885DC7B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7823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6168D-1E50-B883-4012-D82D90B841EE}"/>
              </a:ext>
            </a:extLst>
          </p:cNvPr>
          <p:cNvSpPr>
            <a:spLocks noGrp="1"/>
          </p:cNvSpPr>
          <p:nvPr>
            <p:ph type="title"/>
          </p:nvPr>
        </p:nvSpPr>
        <p:spPr/>
        <p:txBody>
          <a:bodyPr/>
          <a:lstStyle/>
          <a:p>
            <a:r>
              <a:rPr lang="ru-RU">
                <a:cs typeface="Calibri Light"/>
              </a:rPr>
              <a:t>Блок-схема організації </a:t>
            </a:r>
            <a:r>
              <a:rPr lang="ru-RU" dirty="0">
                <a:cs typeface="Calibri Light"/>
              </a:rPr>
              <a:t>хмарного сервера </a:t>
            </a:r>
            <a:br>
              <a:rPr lang="ru-RU" dirty="0">
                <a:cs typeface="Calibri Light"/>
              </a:rPr>
            </a:br>
            <a:r>
              <a:rPr lang="ru-RU" dirty="0">
                <a:cs typeface="Calibri Light"/>
              </a:rPr>
              <a:t>для збору даних</a:t>
            </a:r>
            <a:endParaRPr lang="ru-RU" dirty="0"/>
          </a:p>
        </p:txBody>
      </p:sp>
      <p:pic>
        <p:nvPicPr>
          <p:cNvPr id="4" name="Рисунок 4" descr="Изображение выглядит как диаграмма&#10;&#10;Автоматически созданное описание">
            <a:extLst>
              <a:ext uri="{FF2B5EF4-FFF2-40B4-BE49-F238E27FC236}">
                <a16:creationId xmlns:a16="http://schemas.microsoft.com/office/drawing/2014/main" id="{B35643E1-1EC3-6EF2-1EAE-4CACD9C0FA45}"/>
              </a:ext>
            </a:extLst>
          </p:cNvPr>
          <p:cNvPicPr>
            <a:picLocks noGrp="1" noChangeAspect="1"/>
          </p:cNvPicPr>
          <p:nvPr>
            <p:ph idx="1"/>
          </p:nvPr>
        </p:nvPicPr>
        <p:blipFill>
          <a:blip r:embed="rId2"/>
          <a:stretch>
            <a:fillRect/>
          </a:stretch>
        </p:blipFill>
        <p:spPr>
          <a:xfrm>
            <a:off x="4087369" y="1825625"/>
            <a:ext cx="4017262" cy="4351338"/>
          </a:xfrm>
        </p:spPr>
      </p:pic>
    </p:spTree>
    <p:extLst>
      <p:ext uri="{BB962C8B-B14F-4D97-AF65-F5344CB8AC3E}">
        <p14:creationId xmlns:p14="http://schemas.microsoft.com/office/powerpoint/2010/main" val="177801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C36F82-9A15-18CD-AB54-50F28156A192}"/>
              </a:ext>
            </a:extLst>
          </p:cNvPr>
          <p:cNvSpPr>
            <a:spLocks noGrp="1"/>
          </p:cNvSpPr>
          <p:nvPr>
            <p:ph type="title"/>
          </p:nvPr>
        </p:nvSpPr>
        <p:spPr/>
        <p:txBody>
          <a:bodyPr/>
          <a:lstStyle/>
          <a:p>
            <a:r>
              <a:rPr lang="ru-RU" dirty="0"/>
              <a:t>Створення розмітки даних</a:t>
            </a:r>
          </a:p>
        </p:txBody>
      </p:sp>
      <p:sp>
        <p:nvSpPr>
          <p:cNvPr id="4" name="Content Placeholder 3">
            <a:extLst>
              <a:ext uri="{FF2B5EF4-FFF2-40B4-BE49-F238E27FC236}">
                <a16:creationId xmlns:a16="http://schemas.microsoft.com/office/drawing/2014/main" id="{CFA756F0-27CC-4BEF-8551-00144E692188}"/>
              </a:ext>
            </a:extLst>
          </p:cNvPr>
          <p:cNvSpPr>
            <a:spLocks noGrp="1"/>
          </p:cNvSpPr>
          <p:nvPr>
            <p:ph idx="1"/>
          </p:nvPr>
        </p:nvSpPr>
        <p:spPr/>
        <p:txBody>
          <a:bodyPr/>
          <a:lstStyle/>
          <a:p>
            <a:r>
              <a:rPr lang="ru-RU" dirty="0"/>
              <a:t>У кожній з виділених точок відбуватиметься закриття актуального контракту і відкриття протилежного йому.</a:t>
            </a:r>
          </a:p>
          <a:p>
            <a:r>
              <a:rPr lang="ru-RU" dirty="0"/>
              <a:t>Торгове плече 5</a:t>
            </a:r>
          </a:p>
          <a:p>
            <a:r>
              <a:rPr lang="ru-RU" dirty="0"/>
              <a:t>Комісія за відкриття/закриття контракту становить 0.08% від суми контракту</a:t>
            </a:r>
          </a:p>
          <a:p>
            <a:r>
              <a:rPr lang="ru-RU" dirty="0"/>
              <a:t>Мінімальний прибуток повинен складати 0.8% від суми контракту, тобто 10-кратну суму комісії</a:t>
            </a:r>
            <a:endParaRPr lang="en-US" dirty="0"/>
          </a:p>
        </p:txBody>
      </p:sp>
    </p:spTree>
    <p:extLst>
      <p:ext uri="{BB962C8B-B14F-4D97-AF65-F5344CB8AC3E}">
        <p14:creationId xmlns:p14="http://schemas.microsoft.com/office/powerpoint/2010/main" val="164089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C36F82-9A15-18CD-AB54-50F28156A192}"/>
              </a:ext>
            </a:extLst>
          </p:cNvPr>
          <p:cNvSpPr>
            <a:spLocks noGrp="1"/>
          </p:cNvSpPr>
          <p:nvPr>
            <p:ph type="title"/>
          </p:nvPr>
        </p:nvSpPr>
        <p:spPr/>
        <p:txBody>
          <a:bodyPr/>
          <a:lstStyle/>
          <a:p>
            <a:r>
              <a:rPr lang="ru-RU" dirty="0"/>
              <a:t>Створення розмітки даних</a:t>
            </a:r>
            <a:br>
              <a:rPr lang="ru-RU" dirty="0"/>
            </a:br>
            <a:r>
              <a:rPr lang="ru-RU" dirty="0"/>
              <a:t>1. Виділення локальних екстремумів</a:t>
            </a:r>
          </a:p>
        </p:txBody>
      </p:sp>
      <p:pic>
        <p:nvPicPr>
          <p:cNvPr id="7" name="image67.png">
            <a:extLst>
              <a:ext uri="{FF2B5EF4-FFF2-40B4-BE49-F238E27FC236}">
                <a16:creationId xmlns:a16="http://schemas.microsoft.com/office/drawing/2014/main" id="{96DAFBDC-4EBB-48E6-A32D-1535055D9F45}"/>
              </a:ext>
            </a:extLst>
          </p:cNvPr>
          <p:cNvPicPr>
            <a:picLocks noGrp="1" noChangeAspect="1"/>
          </p:cNvPicPr>
          <p:nvPr>
            <p:ph idx="1"/>
          </p:nvPr>
        </p:nvPicPr>
        <p:blipFill>
          <a:blip r:embed="rId2"/>
          <a:stretch>
            <a:fillRect/>
          </a:stretch>
        </p:blipFill>
        <p:spPr bwMode="auto">
          <a:xfrm>
            <a:off x="3090862" y="2367756"/>
            <a:ext cx="6010275" cy="3267075"/>
          </a:xfrm>
          <a:prstGeom prst="rect">
            <a:avLst/>
          </a:prstGeom>
        </p:spPr>
      </p:pic>
    </p:spTree>
    <p:extLst>
      <p:ext uri="{BB962C8B-B14F-4D97-AF65-F5344CB8AC3E}">
        <p14:creationId xmlns:p14="http://schemas.microsoft.com/office/powerpoint/2010/main" val="263599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C90F7D-263A-6C0E-9582-998F2D185C6C}"/>
              </a:ext>
            </a:extLst>
          </p:cNvPr>
          <p:cNvSpPr>
            <a:spLocks noGrp="1"/>
          </p:cNvSpPr>
          <p:nvPr>
            <p:ph type="title"/>
          </p:nvPr>
        </p:nvSpPr>
        <p:spPr/>
        <p:txBody>
          <a:bodyPr/>
          <a:lstStyle/>
          <a:p>
            <a:r>
              <a:rPr lang="ru-RU" dirty="0"/>
              <a:t>Створення розмітки даних</a:t>
            </a:r>
            <a:br>
              <a:rPr lang="ru-RU" dirty="0"/>
            </a:br>
            <a:r>
              <a:rPr lang="ru-RU" dirty="0"/>
              <a:t>2. Пошук початкових екстремумів</a:t>
            </a:r>
          </a:p>
        </p:txBody>
      </p:sp>
      <p:pic>
        <p:nvPicPr>
          <p:cNvPr id="5" name="image32.png">
            <a:extLst>
              <a:ext uri="{FF2B5EF4-FFF2-40B4-BE49-F238E27FC236}">
                <a16:creationId xmlns:a16="http://schemas.microsoft.com/office/drawing/2014/main" id="{270E5935-683F-40E0-83D5-246F12CAC6C5}"/>
              </a:ext>
            </a:extLst>
          </p:cNvPr>
          <p:cNvPicPr>
            <a:picLocks noGrp="1" noChangeAspect="1"/>
          </p:cNvPicPr>
          <p:nvPr>
            <p:ph idx="1"/>
          </p:nvPr>
        </p:nvPicPr>
        <p:blipFill>
          <a:blip r:embed="rId2"/>
          <a:stretch>
            <a:fillRect/>
          </a:stretch>
        </p:blipFill>
        <p:spPr bwMode="auto">
          <a:xfrm>
            <a:off x="2843212" y="2186781"/>
            <a:ext cx="6505575" cy="3629025"/>
          </a:xfrm>
          <a:prstGeom prst="rect">
            <a:avLst/>
          </a:prstGeom>
        </p:spPr>
      </p:pic>
    </p:spTree>
    <p:extLst>
      <p:ext uri="{BB962C8B-B14F-4D97-AF65-F5344CB8AC3E}">
        <p14:creationId xmlns:p14="http://schemas.microsoft.com/office/powerpoint/2010/main" val="188810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091F6A-F018-671C-CF40-421A4E365ED4}"/>
              </a:ext>
            </a:extLst>
          </p:cNvPr>
          <p:cNvSpPr>
            <a:spLocks noGrp="1"/>
          </p:cNvSpPr>
          <p:nvPr>
            <p:ph type="title"/>
          </p:nvPr>
        </p:nvSpPr>
        <p:spPr/>
        <p:txBody>
          <a:bodyPr/>
          <a:lstStyle/>
          <a:p>
            <a:r>
              <a:rPr lang="ru-RU" dirty="0"/>
              <a:t>Створення розмітки даних</a:t>
            </a:r>
            <a:br>
              <a:rPr lang="ru-RU" dirty="0"/>
            </a:br>
            <a:r>
              <a:rPr lang="ru-RU" dirty="0"/>
              <a:t>2. Пошук початкових екстремумів</a:t>
            </a:r>
          </a:p>
        </p:txBody>
      </p:sp>
      <p:pic>
        <p:nvPicPr>
          <p:cNvPr id="4" name="image87.png">
            <a:extLst>
              <a:ext uri="{FF2B5EF4-FFF2-40B4-BE49-F238E27FC236}">
                <a16:creationId xmlns:a16="http://schemas.microsoft.com/office/drawing/2014/main" id="{7CC5831B-26B2-4FC1-B601-889FFF41E937}"/>
              </a:ext>
            </a:extLst>
          </p:cNvPr>
          <p:cNvPicPr>
            <a:picLocks noGrp="1" noChangeAspect="1"/>
          </p:cNvPicPr>
          <p:nvPr>
            <p:ph idx="1"/>
          </p:nvPr>
        </p:nvPicPr>
        <p:blipFill>
          <a:blip r:embed="rId2"/>
          <a:stretch>
            <a:fillRect/>
          </a:stretch>
        </p:blipFill>
        <p:spPr bwMode="auto">
          <a:xfrm>
            <a:off x="3090862" y="2367756"/>
            <a:ext cx="6010275" cy="3267075"/>
          </a:xfrm>
          <a:prstGeom prst="rect">
            <a:avLst/>
          </a:prstGeom>
        </p:spPr>
      </p:pic>
    </p:spTree>
    <p:extLst>
      <p:ext uri="{BB962C8B-B14F-4D97-AF65-F5344CB8AC3E}">
        <p14:creationId xmlns:p14="http://schemas.microsoft.com/office/powerpoint/2010/main" val="182912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091F6A-F018-671C-CF40-421A4E365ED4}"/>
              </a:ext>
            </a:extLst>
          </p:cNvPr>
          <p:cNvSpPr>
            <a:spLocks noGrp="1"/>
          </p:cNvSpPr>
          <p:nvPr>
            <p:ph type="title"/>
          </p:nvPr>
        </p:nvSpPr>
        <p:spPr/>
        <p:txBody>
          <a:bodyPr>
            <a:normAutofit fontScale="90000"/>
          </a:bodyPr>
          <a:lstStyle/>
          <a:p>
            <a:r>
              <a:rPr lang="ru-RU" dirty="0"/>
              <a:t>Створення розмітки даних</a:t>
            </a:r>
            <a:br>
              <a:rPr lang="ru-RU" dirty="0"/>
            </a:br>
            <a:r>
              <a:rPr lang="ru-RU" dirty="0"/>
              <a:t>3. Пошук глобальних екстремумів на відрізках</a:t>
            </a:r>
          </a:p>
        </p:txBody>
      </p:sp>
      <p:pic>
        <p:nvPicPr>
          <p:cNvPr id="9" name="image96.png">
            <a:extLst>
              <a:ext uri="{FF2B5EF4-FFF2-40B4-BE49-F238E27FC236}">
                <a16:creationId xmlns:a16="http://schemas.microsoft.com/office/drawing/2014/main" id="{D2AAE8B1-1F78-4531-A68A-C4AA42868E5B}"/>
              </a:ext>
            </a:extLst>
          </p:cNvPr>
          <p:cNvPicPr>
            <a:picLocks noGrp="1" noChangeAspect="1"/>
          </p:cNvPicPr>
          <p:nvPr>
            <p:ph idx="1"/>
          </p:nvPr>
        </p:nvPicPr>
        <p:blipFill>
          <a:blip r:embed="rId2"/>
          <a:stretch>
            <a:fillRect/>
          </a:stretch>
        </p:blipFill>
        <p:spPr bwMode="auto">
          <a:xfrm>
            <a:off x="0" y="3038722"/>
            <a:ext cx="4017296" cy="2183728"/>
          </a:xfrm>
          <a:prstGeom prst="rect">
            <a:avLst/>
          </a:prstGeom>
        </p:spPr>
      </p:pic>
      <p:pic>
        <p:nvPicPr>
          <p:cNvPr id="10" name="image7.png">
            <a:extLst>
              <a:ext uri="{FF2B5EF4-FFF2-40B4-BE49-F238E27FC236}">
                <a16:creationId xmlns:a16="http://schemas.microsoft.com/office/drawing/2014/main" id="{E2D901DB-DB2A-41B0-B3CB-CD61EAC6C529}"/>
              </a:ext>
            </a:extLst>
          </p:cNvPr>
          <p:cNvPicPr>
            <a:picLocks noChangeAspect="1"/>
          </p:cNvPicPr>
          <p:nvPr/>
        </p:nvPicPr>
        <p:blipFill>
          <a:blip r:embed="rId3"/>
          <a:stretch>
            <a:fillRect/>
          </a:stretch>
        </p:blipFill>
        <p:spPr bwMode="auto">
          <a:xfrm>
            <a:off x="4017296" y="3038722"/>
            <a:ext cx="4001153" cy="2183728"/>
          </a:xfrm>
          <a:prstGeom prst="rect">
            <a:avLst/>
          </a:prstGeom>
        </p:spPr>
      </p:pic>
      <p:pic>
        <p:nvPicPr>
          <p:cNvPr id="11" name="image41.png">
            <a:extLst>
              <a:ext uri="{FF2B5EF4-FFF2-40B4-BE49-F238E27FC236}">
                <a16:creationId xmlns:a16="http://schemas.microsoft.com/office/drawing/2014/main" id="{5FC2A400-E289-4DCD-AF33-0CD4098E2BDB}"/>
              </a:ext>
            </a:extLst>
          </p:cNvPr>
          <p:cNvPicPr>
            <a:picLocks noChangeAspect="1"/>
          </p:cNvPicPr>
          <p:nvPr/>
        </p:nvPicPr>
        <p:blipFill>
          <a:blip r:embed="rId4"/>
          <a:stretch>
            <a:fillRect/>
          </a:stretch>
        </p:blipFill>
        <p:spPr bwMode="auto">
          <a:xfrm>
            <a:off x="8018449" y="3038722"/>
            <a:ext cx="3951160" cy="2183728"/>
          </a:xfrm>
          <a:prstGeom prst="rect">
            <a:avLst/>
          </a:prstGeom>
        </p:spPr>
      </p:pic>
    </p:spTree>
    <p:extLst>
      <p:ext uri="{BB962C8B-B14F-4D97-AF65-F5344CB8AC3E}">
        <p14:creationId xmlns:p14="http://schemas.microsoft.com/office/powerpoint/2010/main" val="77492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091F6A-F018-671C-CF40-421A4E365ED4}"/>
              </a:ext>
            </a:extLst>
          </p:cNvPr>
          <p:cNvSpPr>
            <a:spLocks noGrp="1"/>
          </p:cNvSpPr>
          <p:nvPr>
            <p:ph type="title"/>
          </p:nvPr>
        </p:nvSpPr>
        <p:spPr/>
        <p:txBody>
          <a:bodyPr>
            <a:normAutofit fontScale="90000"/>
          </a:bodyPr>
          <a:lstStyle/>
          <a:p>
            <a:r>
              <a:rPr lang="ru-RU" dirty="0"/>
              <a:t>Створення розмітки даних</a:t>
            </a:r>
            <a:br>
              <a:rPr lang="ru-RU" dirty="0"/>
            </a:br>
            <a:r>
              <a:rPr lang="ru-RU" dirty="0"/>
              <a:t>3. Пошук глобальних екстремумів на відрізках</a:t>
            </a:r>
          </a:p>
        </p:txBody>
      </p:sp>
      <p:pic>
        <p:nvPicPr>
          <p:cNvPr id="7" name="image8.png">
            <a:extLst>
              <a:ext uri="{FF2B5EF4-FFF2-40B4-BE49-F238E27FC236}">
                <a16:creationId xmlns:a16="http://schemas.microsoft.com/office/drawing/2014/main" id="{4CD56B56-E32C-49B6-AF50-B364916D51C6}"/>
              </a:ext>
            </a:extLst>
          </p:cNvPr>
          <p:cNvPicPr>
            <a:picLocks noGrp="1" noChangeAspect="1"/>
          </p:cNvPicPr>
          <p:nvPr>
            <p:ph idx="1"/>
          </p:nvPr>
        </p:nvPicPr>
        <p:blipFill>
          <a:blip r:embed="rId2"/>
          <a:stretch>
            <a:fillRect/>
          </a:stretch>
        </p:blipFill>
        <p:spPr bwMode="auto">
          <a:xfrm>
            <a:off x="3145757" y="2543124"/>
            <a:ext cx="5919071" cy="3197265"/>
          </a:xfrm>
          <a:prstGeom prst="rect">
            <a:avLst/>
          </a:prstGeom>
        </p:spPr>
      </p:pic>
    </p:spTree>
    <p:extLst>
      <p:ext uri="{BB962C8B-B14F-4D97-AF65-F5344CB8AC3E}">
        <p14:creationId xmlns:p14="http://schemas.microsoft.com/office/powerpoint/2010/main" val="3096300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Презентация 3</Template>
  <TotalTime>316</TotalTime>
  <Words>943</Words>
  <Application>Microsoft Office PowerPoint</Application>
  <PresentationFormat>Widescreen</PresentationFormat>
  <Paragraphs>119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Symbol</vt:lpstr>
      <vt:lpstr>Times New Roman</vt:lpstr>
      <vt:lpstr>Office Theme</vt:lpstr>
      <vt:lpstr>Дослідження ефективності алгоритмів машинного навчання для задачі управління активами на ринку криптовалют з урахуванням оцінки довіри користувачів до криптовалюти</vt:lpstr>
      <vt:lpstr>PowerPoint Presentation</vt:lpstr>
      <vt:lpstr>Блок-схема організації хмарного сервера  для збору даних</vt:lpstr>
      <vt:lpstr>Створення розмітки даних</vt:lpstr>
      <vt:lpstr>Створення розмітки даних 1. Виділення локальних екстремумів</vt:lpstr>
      <vt:lpstr>Створення розмітки даних 2. Пошук початкових екстремумів</vt:lpstr>
      <vt:lpstr>Створення розмітки даних 2. Пошук початкових екстремумів</vt:lpstr>
      <vt:lpstr>Створення розмітки даних 3. Пошук глобальних екстремумів на відрізках</vt:lpstr>
      <vt:lpstr>Створення розмітки даних 3. Пошук глобальних екстремумів на відрізках</vt:lpstr>
      <vt:lpstr>Створення розмітки даних 4. Пошук неправильно визначених екстремумів</vt:lpstr>
      <vt:lpstr>Створення розмітки даних 5. Пошук пропущених екстремумів</vt:lpstr>
      <vt:lpstr>Створення розмітки даних Результати</vt:lpstr>
      <vt:lpstr>Огляд створеної розмітки</vt:lpstr>
      <vt:lpstr>Генерація нових ознак По-хвилинні ознаки</vt:lpstr>
      <vt:lpstr>Генерація нових ознак Ознаки групи «Короткострокові очікування»</vt:lpstr>
      <vt:lpstr>Вибір роду задачі: Регресія чи Класифікація</vt:lpstr>
      <vt:lpstr>Цільові показники</vt:lpstr>
      <vt:lpstr>Метрика 1. В точках відкриття/закриття контракту</vt:lpstr>
      <vt:lpstr>Метрика 2. В усіх інших точках</vt:lpstr>
      <vt:lpstr>Розбиття даних на тренувальну, тестову і валідаційну вибірки</vt:lpstr>
      <vt:lpstr>Структура LSTM моделі </vt:lpstr>
      <vt:lpstr>Структура 1D-CNN моделі</vt:lpstr>
      <vt:lpstr>Структура ансамблевої моделі</vt:lpstr>
      <vt:lpstr>Порівняння моделей</vt:lpstr>
      <vt:lpstr>Проблеми знайденого рішення</vt:lpstr>
      <vt:lpstr>Подальший розвиток дослідження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Дослідження ефективності алгоритмів машинного навчання для задачі управління активами на ринку криптовалют з урахуванням оцінки довіри користувачів до криптовалюти</dc:title>
  <dc:creator>Nikita Krotenko</dc:creator>
  <cp:lastModifiedBy>Nikita Krotenko</cp:lastModifiedBy>
  <cp:revision>27</cp:revision>
  <dcterms:created xsi:type="dcterms:W3CDTF">2023-06-14T18:19:39Z</dcterms:created>
  <dcterms:modified xsi:type="dcterms:W3CDTF">2023-06-23T11:07:15Z</dcterms:modified>
</cp:coreProperties>
</file>