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nva Sans" panose="020B0604020202020204" charset="0"/>
      <p:regular r:id="rId21"/>
    </p:embeddedFont>
    <p:embeddedFont>
      <p:font typeface="Canva Sans Bold" panose="020B0604020202020204" charset="0"/>
      <p:regular r:id="rId22"/>
    </p:embeddedFont>
    <p:embeddedFont>
      <p:font typeface="Poppins Light" panose="020B0502040204020203" pitchFamily="2" charset="0"/>
      <p:regular r:id="rId23"/>
    </p:embeddedFont>
    <p:embeddedFont>
      <p:font typeface="Poppins Light Bold" panose="020B0604020202020204" charset="0"/>
      <p:regular r:id="rId24"/>
    </p:embeddedFont>
    <p:embeddedFont>
      <p:font typeface="Poppins Medium" panose="020B0502040204020203" pitchFamily="2" charset="0"/>
      <p:regular r:id="rId25"/>
    </p:embeddedFont>
    <p:embeddedFont>
      <p:font typeface="Poppins Medium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0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3043548" y="-1135104"/>
            <a:ext cx="6808222" cy="4864784"/>
          </a:xfrm>
          <a:custGeom>
            <a:avLst/>
            <a:gdLst/>
            <a:ahLst/>
            <a:cxnLst/>
            <a:rect l="l" t="t" r="r" b="b"/>
            <a:pathLst>
              <a:path w="6808222" h="4864784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11725" y="1297288"/>
            <a:ext cx="6848526" cy="8989712"/>
          </a:xfrm>
          <a:custGeom>
            <a:avLst/>
            <a:gdLst/>
            <a:ahLst/>
            <a:cxnLst/>
            <a:rect l="l" t="t" r="r" b="b"/>
            <a:pathLst>
              <a:path w="6848526" h="8989712">
                <a:moveTo>
                  <a:pt x="0" y="0"/>
                </a:moveTo>
                <a:lnTo>
                  <a:pt x="6848526" y="0"/>
                </a:lnTo>
                <a:lnTo>
                  <a:pt x="6848526" y="8989712"/>
                </a:lnTo>
                <a:lnTo>
                  <a:pt x="0" y="8989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679269" y="8051760"/>
            <a:ext cx="6256396" cy="4470480"/>
          </a:xfrm>
          <a:custGeom>
            <a:avLst/>
            <a:gdLst/>
            <a:ahLst/>
            <a:cxnLst/>
            <a:rect l="l" t="t" r="r" b="b"/>
            <a:pathLst>
              <a:path w="6256396" h="4470480">
                <a:moveTo>
                  <a:pt x="0" y="0"/>
                </a:moveTo>
                <a:lnTo>
                  <a:pt x="6256397" y="0"/>
                </a:lnTo>
                <a:lnTo>
                  <a:pt x="6256397" y="4470480"/>
                </a:lnTo>
                <a:lnTo>
                  <a:pt x="0" y="4470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8748634" y="2123012"/>
            <a:ext cx="7850072" cy="5335173"/>
            <a:chOff x="0" y="0"/>
            <a:chExt cx="10466763" cy="7113564"/>
          </a:xfrm>
        </p:grpSpPr>
        <p:sp>
          <p:nvSpPr>
            <p:cNvPr id="6" name="TextBox 6"/>
            <p:cNvSpPr txBox="1"/>
            <p:nvPr/>
          </p:nvSpPr>
          <p:spPr>
            <a:xfrm>
              <a:off x="0" y="1173139"/>
              <a:ext cx="10466763" cy="5940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550"/>
                </a:lnSpc>
              </a:pPr>
              <a:r>
                <a:rPr lang="en-US" sz="10500">
                  <a:solidFill>
                    <a:srgbClr val="2F2535"/>
                  </a:solidFill>
                  <a:latin typeface="Poppins Bold Bold"/>
                </a:rPr>
                <a:t>COVID-19 IN TODAY'S SOCIETY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8284285" cy="590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sz="3000" spc="60">
                  <a:solidFill>
                    <a:srgbClr val="407BFF"/>
                  </a:solidFill>
                  <a:latin typeface="Poppins Medium Bold"/>
                </a:rPr>
                <a:t>Present by. Nikita lamsoge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734440" y="2208376"/>
            <a:ext cx="11130367" cy="6241215"/>
          </a:xfrm>
          <a:custGeom>
            <a:avLst/>
            <a:gdLst/>
            <a:ahLst/>
            <a:cxnLst/>
            <a:rect l="l" t="t" r="r" b="b"/>
            <a:pathLst>
              <a:path w="11130367" h="6241215">
                <a:moveTo>
                  <a:pt x="0" y="0"/>
                </a:moveTo>
                <a:lnTo>
                  <a:pt x="11130368" y="0"/>
                </a:lnTo>
                <a:lnTo>
                  <a:pt x="11130368" y="6241215"/>
                </a:lnTo>
                <a:lnTo>
                  <a:pt x="0" y="62412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606795" y="811724"/>
            <a:ext cx="6747867" cy="828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>
                <a:solidFill>
                  <a:srgbClr val="2F2535"/>
                </a:solidFill>
                <a:latin typeface="Canva Sans Bold"/>
              </a:rPr>
              <a:t>6.Hospitalization Rate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46442" y="8630905"/>
            <a:ext cx="15182561" cy="1188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8"/>
              </a:lnSpc>
            </a:pPr>
            <a:r>
              <a:rPr lang="en-US" sz="3398">
                <a:solidFill>
                  <a:srgbClr val="000000"/>
                </a:solidFill>
                <a:latin typeface="Canva Sans Bold"/>
              </a:rPr>
              <a:t>Hospitalization rate was all time high at 0.0004 in the </a:t>
            </a:r>
          </a:p>
          <a:p>
            <a:pPr algn="ctr">
              <a:lnSpc>
                <a:spcPts val="4758"/>
              </a:lnSpc>
              <a:spcBef>
                <a:spcPct val="0"/>
              </a:spcBef>
            </a:pPr>
            <a:r>
              <a:rPr lang="en-US" sz="3398">
                <a:solidFill>
                  <a:srgbClr val="000000"/>
                </a:solidFill>
                <a:latin typeface="Canva Sans Bold"/>
              </a:rPr>
              <a:t> month of january - 2021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158038" y="1971403"/>
            <a:ext cx="11971923" cy="6344195"/>
          </a:xfrm>
          <a:custGeom>
            <a:avLst/>
            <a:gdLst/>
            <a:ahLst/>
            <a:cxnLst/>
            <a:rect l="l" t="t" r="r" b="b"/>
            <a:pathLst>
              <a:path w="11971923" h="6344195">
                <a:moveTo>
                  <a:pt x="0" y="0"/>
                </a:moveTo>
                <a:lnTo>
                  <a:pt x="11971924" y="0"/>
                </a:lnTo>
                <a:lnTo>
                  <a:pt x="11971924" y="6344194"/>
                </a:lnTo>
                <a:lnTo>
                  <a:pt x="0" y="63441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94900" y="1125415"/>
            <a:ext cx="13703260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7. Percentage of COVID-19 Cases Among the Elderly Population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15599" y="8674069"/>
            <a:ext cx="15182561" cy="58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8"/>
              </a:lnSpc>
              <a:spcBef>
                <a:spcPct val="0"/>
              </a:spcBef>
            </a:pPr>
            <a:r>
              <a:rPr lang="en-US" sz="3398">
                <a:solidFill>
                  <a:srgbClr val="000000"/>
                </a:solidFill>
                <a:latin typeface="Canva Sans Bold"/>
              </a:rPr>
              <a:t>1.37% of cases were highest in january 2020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319882" y="2059769"/>
            <a:ext cx="11648236" cy="6167461"/>
          </a:xfrm>
          <a:custGeom>
            <a:avLst/>
            <a:gdLst/>
            <a:ahLst/>
            <a:cxnLst/>
            <a:rect l="l" t="t" r="r" b="b"/>
            <a:pathLst>
              <a:path w="11648236" h="6167461">
                <a:moveTo>
                  <a:pt x="0" y="0"/>
                </a:moveTo>
                <a:lnTo>
                  <a:pt x="11648236" y="0"/>
                </a:lnTo>
                <a:lnTo>
                  <a:pt x="11648236" y="6167462"/>
                </a:lnTo>
                <a:lnTo>
                  <a:pt x="0" y="6167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356422" y="933450"/>
            <a:ext cx="10611695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8.Recovery Rate and Death Rate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55172" y="8338487"/>
            <a:ext cx="15182561" cy="1607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8"/>
              </a:lnSpc>
              <a:spcBef>
                <a:spcPct val="0"/>
              </a:spcBef>
            </a:pPr>
            <a:r>
              <a:rPr lang="en-US" sz="3098">
                <a:solidFill>
                  <a:srgbClr val="000000"/>
                </a:solidFill>
                <a:latin typeface="Canva Sans Bold"/>
              </a:rPr>
              <a:t>comparing both the rates, recovery rate (89867668495900)was the highest which shows that covid-19 was a deadly pandemic or vaccination were properly provided resulting in bigger recovery rate.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316978" y="2139371"/>
            <a:ext cx="9654045" cy="6008258"/>
          </a:xfrm>
          <a:custGeom>
            <a:avLst/>
            <a:gdLst/>
            <a:ahLst/>
            <a:cxnLst/>
            <a:rect l="l" t="t" r="r" b="b"/>
            <a:pathLst>
              <a:path w="9654045" h="6008258">
                <a:moveTo>
                  <a:pt x="0" y="0"/>
                </a:moveTo>
                <a:lnTo>
                  <a:pt x="9654044" y="0"/>
                </a:lnTo>
                <a:lnTo>
                  <a:pt x="9654044" y="6008258"/>
                </a:lnTo>
                <a:lnTo>
                  <a:pt x="0" y="60082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899342" y="942975"/>
            <a:ext cx="1186314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9.Testing and Positivity Rate by Age Group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38613" y="8821852"/>
            <a:ext cx="13984606" cy="82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7"/>
              </a:lnSpc>
            </a:pPr>
            <a:r>
              <a:rPr lang="en-US" sz="2384">
                <a:solidFill>
                  <a:srgbClr val="000000"/>
                </a:solidFill>
                <a:latin typeface="Canva Sans Bold"/>
              </a:rPr>
              <a:t>The relationship between testing efforts and the positivity rate among the elderly population.</a:t>
            </a:r>
          </a:p>
          <a:p>
            <a:pPr algn="ctr">
              <a:lnSpc>
                <a:spcPts val="3337"/>
              </a:lnSpc>
            </a:pPr>
            <a:r>
              <a:rPr lang="en-US" sz="2384">
                <a:solidFill>
                  <a:srgbClr val="000000"/>
                </a:solidFill>
                <a:latin typeface="Canva Sans Bold"/>
              </a:rPr>
              <a:t> A higher positivity rate in the elderly group could indicate the need for targeted interventions.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304478" y="2109325"/>
            <a:ext cx="10227462" cy="5540314"/>
          </a:xfrm>
          <a:custGeom>
            <a:avLst/>
            <a:gdLst/>
            <a:ahLst/>
            <a:cxnLst/>
            <a:rect l="l" t="t" r="r" b="b"/>
            <a:pathLst>
              <a:path w="10227462" h="5540314">
                <a:moveTo>
                  <a:pt x="0" y="0"/>
                </a:moveTo>
                <a:lnTo>
                  <a:pt x="10227462" y="0"/>
                </a:lnTo>
                <a:lnTo>
                  <a:pt x="10227462" y="5540314"/>
                </a:lnTo>
                <a:lnTo>
                  <a:pt x="0" y="55403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149161" y="802199"/>
            <a:ext cx="598967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10. Impact on GDP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8403" y="8216590"/>
            <a:ext cx="16230600" cy="1526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Canva Sans Bold"/>
              </a:rPr>
              <a:t>The Impact on GDP assesses how external factors, like COVID-19, affect a country's economic performance. It measures economic contractions, recoveries, and informs policy decisions for resilience during and after crises.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33278" y="4166069"/>
            <a:ext cx="12221444" cy="1954862"/>
            <a:chOff x="0" y="0"/>
            <a:chExt cx="16295259" cy="2606482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6295259" cy="2606482"/>
            </a:xfrm>
            <a:prstGeom prst="rect">
              <a:avLst/>
            </a:prstGeom>
            <a:solidFill>
              <a:srgbClr val="407B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76254" y="666746"/>
              <a:ext cx="14742751" cy="1339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85"/>
                </a:lnSpc>
              </a:pPr>
              <a:r>
                <a:rPr lang="en-US" sz="6986" spc="139">
                  <a:solidFill>
                    <a:srgbClr val="FFFFFF"/>
                  </a:solidFill>
                  <a:latin typeface="Poppins Medium Bold"/>
                </a:rPr>
                <a:t>Thank You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14069444" y="-1539583"/>
            <a:ext cx="7188578" cy="5136566"/>
          </a:xfrm>
          <a:custGeom>
            <a:avLst/>
            <a:gdLst/>
            <a:ahLst/>
            <a:cxnLst/>
            <a:rect l="l" t="t" r="r" b="b"/>
            <a:pathLst>
              <a:path w="7188578" h="5136566">
                <a:moveTo>
                  <a:pt x="7188578" y="0"/>
                </a:moveTo>
                <a:lnTo>
                  <a:pt x="0" y="0"/>
                </a:lnTo>
                <a:lnTo>
                  <a:pt x="0" y="5136566"/>
                </a:lnTo>
                <a:lnTo>
                  <a:pt x="7188578" y="5136566"/>
                </a:lnTo>
                <a:lnTo>
                  <a:pt x="7188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10297" y="1028700"/>
            <a:ext cx="4796251" cy="14494165"/>
          </a:xfrm>
          <a:custGeom>
            <a:avLst/>
            <a:gdLst/>
            <a:ahLst/>
            <a:cxnLst/>
            <a:rect l="l" t="t" r="r" b="b"/>
            <a:pathLst>
              <a:path w="4796251" h="14494165">
                <a:moveTo>
                  <a:pt x="0" y="0"/>
                </a:moveTo>
                <a:lnTo>
                  <a:pt x="4796250" y="0"/>
                </a:lnTo>
                <a:lnTo>
                  <a:pt x="4796250" y="14494165"/>
                </a:lnTo>
                <a:lnTo>
                  <a:pt x="0" y="14494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12400" y="3422748"/>
            <a:ext cx="4664861" cy="805142"/>
            <a:chOff x="0" y="0"/>
            <a:chExt cx="6219814" cy="1073523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6219814" cy="1073523"/>
            </a:xfrm>
            <a:prstGeom prst="rect">
              <a:avLst/>
            </a:prstGeom>
            <a:solidFill>
              <a:srgbClr val="407B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319164" y="304352"/>
              <a:ext cx="5581486" cy="502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70"/>
                </a:lnSpc>
              </a:pPr>
              <a:r>
                <a:rPr lang="en-US" sz="2700" spc="54">
                  <a:solidFill>
                    <a:srgbClr val="FFFFFF"/>
                  </a:solidFill>
                  <a:latin typeface="Poppins Medium Bold"/>
                </a:rPr>
                <a:t>Presentation Outline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12400" y="960825"/>
            <a:ext cx="6112823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TABLE OF CONTENTS</a:t>
            </a:r>
          </a:p>
        </p:txBody>
      </p:sp>
      <p:sp>
        <p:nvSpPr>
          <p:cNvPr id="8" name="TextBox 8"/>
          <p:cNvSpPr txBox="1"/>
          <p:nvPr/>
        </p:nvSpPr>
        <p:spPr>
          <a:xfrm rot="5400000">
            <a:off x="15643988" y="7835807"/>
            <a:ext cx="2589081" cy="25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080"/>
              </a:lnSpc>
            </a:pPr>
            <a:r>
              <a:rPr lang="en-US" sz="1600" spc="48">
                <a:solidFill>
                  <a:srgbClr val="2F2535"/>
                </a:solidFill>
                <a:latin typeface="Poppins Medium"/>
              </a:rPr>
              <a:t>COVID-19 | 2020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8728" y="4929649"/>
            <a:ext cx="6914079" cy="4174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27"/>
              </a:lnSpc>
            </a:pPr>
            <a:r>
              <a:rPr lang="en-US" sz="2162">
                <a:solidFill>
                  <a:srgbClr val="000000"/>
                </a:solidFill>
                <a:latin typeface="Canva Sans"/>
              </a:rPr>
              <a:t> *KPIs*</a:t>
            </a:r>
          </a:p>
          <a:p>
            <a:pPr>
              <a:lnSpc>
                <a:spcPts val="3027"/>
              </a:lnSpc>
            </a:pPr>
            <a:r>
              <a:rPr lang="en-US" sz="2162">
                <a:solidFill>
                  <a:srgbClr val="000000"/>
                </a:solidFill>
                <a:latin typeface="Canva Sans"/>
              </a:rPr>
              <a:t>1.Total Cases and Total Deaths, </a:t>
            </a:r>
          </a:p>
          <a:p>
            <a:pPr>
              <a:lnSpc>
                <a:spcPts val="3027"/>
              </a:lnSpc>
            </a:pPr>
            <a:r>
              <a:rPr lang="en-US" sz="2162">
                <a:solidFill>
                  <a:srgbClr val="000000"/>
                </a:solidFill>
                <a:latin typeface="Canva Sans"/>
              </a:rPr>
              <a:t>2.New Cases and New Deaths per Day,</a:t>
            </a:r>
          </a:p>
          <a:p>
            <a:pPr>
              <a:lnSpc>
                <a:spcPts val="3027"/>
              </a:lnSpc>
            </a:pPr>
            <a:r>
              <a:rPr lang="en-US" sz="2162">
                <a:solidFill>
                  <a:srgbClr val="000000"/>
                </a:solidFill>
                <a:latin typeface="Canva Sans"/>
              </a:rPr>
              <a:t>3.Total Tests and Tests per Million, </a:t>
            </a:r>
          </a:p>
          <a:p>
            <a:pPr>
              <a:lnSpc>
                <a:spcPts val="3027"/>
              </a:lnSpc>
            </a:pPr>
            <a:r>
              <a:rPr lang="en-US" sz="2162">
                <a:solidFill>
                  <a:srgbClr val="000000"/>
                </a:solidFill>
                <a:latin typeface="Canva Sans"/>
              </a:rPr>
              <a:t>4. Total Vaccinations and Vaccination Rate,</a:t>
            </a:r>
          </a:p>
          <a:p>
            <a:pPr>
              <a:lnSpc>
                <a:spcPts val="3027"/>
              </a:lnSpc>
            </a:pPr>
            <a:r>
              <a:rPr lang="en-US" sz="2162">
                <a:solidFill>
                  <a:srgbClr val="000000"/>
                </a:solidFill>
                <a:latin typeface="Canva Sans"/>
              </a:rPr>
              <a:t>5.People Fully Vaccinated and Fully Vaccinated Rate</a:t>
            </a:r>
          </a:p>
          <a:p>
            <a:pPr>
              <a:lnSpc>
                <a:spcPts val="3027"/>
              </a:lnSpc>
            </a:pPr>
            <a:r>
              <a:rPr lang="en-US" sz="2162">
                <a:solidFill>
                  <a:srgbClr val="000000"/>
                </a:solidFill>
                <a:latin typeface="Canva Sans"/>
              </a:rPr>
              <a:t>6. Hospitalization Rate,</a:t>
            </a:r>
          </a:p>
          <a:p>
            <a:pPr>
              <a:lnSpc>
                <a:spcPts val="3027"/>
              </a:lnSpc>
            </a:pPr>
            <a:r>
              <a:rPr lang="en-US" sz="2162">
                <a:solidFill>
                  <a:srgbClr val="000000"/>
                </a:solidFill>
                <a:latin typeface="Canva Sans"/>
              </a:rPr>
              <a:t>7. Case Fatality Rate CFR,</a:t>
            </a:r>
          </a:p>
          <a:p>
            <a:pPr>
              <a:lnSpc>
                <a:spcPts val="3027"/>
              </a:lnSpc>
            </a:pPr>
            <a:r>
              <a:rPr lang="en-US" sz="2162">
                <a:solidFill>
                  <a:srgbClr val="000000"/>
                </a:solidFill>
                <a:latin typeface="Canva Sans"/>
              </a:rPr>
              <a:t>8. Recovery Rate and Death Rate, </a:t>
            </a:r>
          </a:p>
          <a:p>
            <a:pPr>
              <a:lnSpc>
                <a:spcPts val="3027"/>
              </a:lnSpc>
            </a:pPr>
            <a:r>
              <a:rPr lang="en-US" sz="2162">
                <a:solidFill>
                  <a:srgbClr val="000000"/>
                </a:solidFill>
                <a:latin typeface="Canva Sans"/>
              </a:rPr>
              <a:t>9.Testing and Positivity Rate by Age Group,</a:t>
            </a:r>
          </a:p>
          <a:p>
            <a:pPr>
              <a:lnSpc>
                <a:spcPts val="3027"/>
              </a:lnSpc>
            </a:pPr>
            <a:r>
              <a:rPr lang="en-US" sz="2162">
                <a:solidFill>
                  <a:srgbClr val="000000"/>
                </a:solidFill>
                <a:latin typeface="Canva Sans"/>
              </a:rPr>
              <a:t>10.Impact on GD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4831734"/>
            <a:ext cx="4664861" cy="825462"/>
            <a:chOff x="0" y="0"/>
            <a:chExt cx="6219814" cy="110061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6219814" cy="1100616"/>
            </a:xfrm>
            <a:prstGeom prst="rect">
              <a:avLst/>
            </a:prstGeom>
            <a:solidFill>
              <a:srgbClr val="407B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319164" y="294827"/>
              <a:ext cx="5581486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799" spc="55">
                  <a:solidFill>
                    <a:srgbClr val="FFFFFF"/>
                  </a:solidFill>
                  <a:latin typeface="Poppins Medium Bold"/>
                </a:rPr>
                <a:t>Presentation Outline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44000" y="6183254"/>
            <a:ext cx="6396996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1999" spc="19">
                <a:solidFill>
                  <a:srgbClr val="2F2535"/>
                </a:solidFill>
                <a:latin typeface="Poppins Light"/>
              </a:rPr>
              <a:t>This KPIs agenda provides a comprehensive snapshot of the COVID-19 pandemic, covering its spread, vaccination efforts, impact on healthcare systems, socio-demographic factors, economic repercussions, geographical variations, and concludes with actionable recommendations based on the data analysis.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2133976"/>
            <a:ext cx="6396996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THE BEGINNINGS</a:t>
            </a:r>
          </a:p>
        </p:txBody>
      </p:sp>
      <p:sp>
        <p:nvSpPr>
          <p:cNvPr id="7" name="Freeform 7"/>
          <p:cNvSpPr/>
          <p:nvPr/>
        </p:nvSpPr>
        <p:spPr>
          <a:xfrm>
            <a:off x="2478167" y="1787038"/>
            <a:ext cx="5143525" cy="6176722"/>
          </a:xfrm>
          <a:custGeom>
            <a:avLst/>
            <a:gdLst/>
            <a:ahLst/>
            <a:cxnLst/>
            <a:rect l="l" t="t" r="r" b="b"/>
            <a:pathLst>
              <a:path w="5143525" h="6176722">
                <a:moveTo>
                  <a:pt x="0" y="0"/>
                </a:moveTo>
                <a:lnTo>
                  <a:pt x="5143525" y="0"/>
                </a:lnTo>
                <a:lnTo>
                  <a:pt x="5143525" y="6176722"/>
                </a:lnTo>
                <a:lnTo>
                  <a:pt x="0" y="6176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 rot="5400000">
            <a:off x="15643988" y="7835807"/>
            <a:ext cx="2589081" cy="25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080"/>
              </a:lnSpc>
            </a:pPr>
            <a:r>
              <a:rPr lang="en-US" sz="1600" spc="48">
                <a:solidFill>
                  <a:srgbClr val="2F2535"/>
                </a:solidFill>
                <a:latin typeface="Poppins Medium"/>
              </a:rPr>
              <a:t>COVID-19 | 2020</a:t>
            </a:r>
          </a:p>
        </p:txBody>
      </p:sp>
      <p:sp>
        <p:nvSpPr>
          <p:cNvPr id="9" name="Freeform 9"/>
          <p:cNvSpPr/>
          <p:nvPr/>
        </p:nvSpPr>
        <p:spPr>
          <a:xfrm rot="2192574">
            <a:off x="1270630" y="4180463"/>
            <a:ext cx="3363589" cy="2794837"/>
          </a:xfrm>
          <a:custGeom>
            <a:avLst/>
            <a:gdLst/>
            <a:ahLst/>
            <a:cxnLst/>
            <a:rect l="l" t="t" r="r" b="b"/>
            <a:pathLst>
              <a:path w="3363589" h="2794837">
                <a:moveTo>
                  <a:pt x="0" y="0"/>
                </a:moveTo>
                <a:lnTo>
                  <a:pt x="3363589" y="0"/>
                </a:lnTo>
                <a:lnTo>
                  <a:pt x="3363589" y="2794837"/>
                </a:lnTo>
                <a:lnTo>
                  <a:pt x="0" y="2794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3624602">
            <a:off x="-1493869" y="7692679"/>
            <a:ext cx="6808222" cy="4864784"/>
          </a:xfrm>
          <a:custGeom>
            <a:avLst/>
            <a:gdLst/>
            <a:ahLst/>
            <a:cxnLst/>
            <a:rect l="l" t="t" r="r" b="b"/>
            <a:pathLst>
              <a:path w="6808222" h="4864784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11570" y="1961482"/>
            <a:ext cx="4664861" cy="774027"/>
            <a:chOff x="0" y="0"/>
            <a:chExt cx="6219814" cy="103203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6219814" cy="1032036"/>
            </a:xfrm>
            <a:prstGeom prst="rect">
              <a:avLst/>
            </a:prstGeom>
            <a:solidFill>
              <a:srgbClr val="407B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319164" y="285302"/>
              <a:ext cx="5581486" cy="4804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50"/>
                </a:lnSpc>
              </a:pPr>
              <a:r>
                <a:rPr lang="en-US" sz="2500" spc="50">
                  <a:solidFill>
                    <a:srgbClr val="FFFFFF"/>
                  </a:solidFill>
                  <a:latin typeface="Poppins Medium Bold"/>
                </a:rPr>
                <a:t>Keep In Mind: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14325" y="3420409"/>
            <a:ext cx="12459349" cy="4905110"/>
            <a:chOff x="0" y="0"/>
            <a:chExt cx="16612466" cy="6540146"/>
          </a:xfrm>
        </p:grpSpPr>
        <p:sp>
          <p:nvSpPr>
            <p:cNvPr id="6" name="TextBox 6"/>
            <p:cNvSpPr txBox="1"/>
            <p:nvPr/>
          </p:nvSpPr>
          <p:spPr>
            <a:xfrm>
              <a:off x="3008561" y="6075750"/>
              <a:ext cx="10595344" cy="464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0"/>
                </a:lnSpc>
              </a:pPr>
              <a:r>
                <a:rPr lang="en-US" sz="2200" spc="21">
                  <a:solidFill>
                    <a:srgbClr val="2F2535"/>
                  </a:solidFill>
                  <a:latin typeface="Poppins Light Bold"/>
                </a:rPr>
                <a:t>Dr. Tedros Adhanom, WHO Director General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6612466" cy="5257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500">
                  <a:solidFill>
                    <a:srgbClr val="2F2535"/>
                  </a:solidFill>
                  <a:latin typeface="Poppins Medium"/>
                </a:rPr>
                <a:t>Pandemic is not a word to use lightly or carelessly. It is a word that, if misused, can cause unreasonable fear, or unjustified acceptance that the fight is over, leading to unnecessary suffering and death.</a:t>
              </a:r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-2778320" y="-1073395"/>
            <a:ext cx="6808222" cy="4864784"/>
          </a:xfrm>
          <a:custGeom>
            <a:avLst/>
            <a:gdLst/>
            <a:ahLst/>
            <a:cxnLst/>
            <a:rect l="l" t="t" r="r" b="b"/>
            <a:pathLst>
              <a:path w="6808222" h="4864784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470508" y="8051760"/>
            <a:ext cx="6256396" cy="4470480"/>
          </a:xfrm>
          <a:custGeom>
            <a:avLst/>
            <a:gdLst/>
            <a:ahLst/>
            <a:cxnLst/>
            <a:rect l="l" t="t" r="r" b="b"/>
            <a:pathLst>
              <a:path w="6256396" h="4470480">
                <a:moveTo>
                  <a:pt x="0" y="0"/>
                </a:moveTo>
                <a:lnTo>
                  <a:pt x="6256396" y="0"/>
                </a:lnTo>
                <a:lnTo>
                  <a:pt x="6256396" y="4470480"/>
                </a:lnTo>
                <a:lnTo>
                  <a:pt x="0" y="4470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18281" y="958112"/>
            <a:ext cx="10963308" cy="801770"/>
            <a:chOff x="0" y="0"/>
            <a:chExt cx="14617743" cy="106902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617743" cy="1069026"/>
            </a:xfrm>
            <a:prstGeom prst="rect">
              <a:avLst/>
            </a:prstGeom>
            <a:solidFill>
              <a:srgbClr val="407B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50096" y="294844"/>
              <a:ext cx="13117551" cy="4983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48"/>
                </a:lnSpc>
              </a:pPr>
              <a:r>
                <a:rPr lang="en-US" sz="2589" spc="51">
                  <a:solidFill>
                    <a:srgbClr val="FFFFFF"/>
                  </a:solidFill>
                  <a:latin typeface="Poppins Medium Bold"/>
                </a:rPr>
                <a:t>1.Total Number of Cases And Total Number Of Deaths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941879" y="7671367"/>
            <a:ext cx="9425396" cy="5231267"/>
            <a:chOff x="0" y="0"/>
            <a:chExt cx="12567195" cy="6975023"/>
          </a:xfrm>
        </p:grpSpPr>
        <p:sp>
          <p:nvSpPr>
            <p:cNvPr id="6" name="TextBox 6"/>
            <p:cNvSpPr txBox="1"/>
            <p:nvPr/>
          </p:nvSpPr>
          <p:spPr>
            <a:xfrm>
              <a:off x="0" y="47625"/>
              <a:ext cx="12567195" cy="39182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48"/>
                </a:lnSpc>
              </a:pPr>
              <a:r>
                <a:rPr lang="en-US" sz="4407">
                  <a:solidFill>
                    <a:srgbClr val="2F2535"/>
                  </a:solidFill>
                  <a:latin typeface="Poppins Bold Bold"/>
                </a:rPr>
                <a:t>TOTAL CASES</a:t>
              </a:r>
            </a:p>
            <a:p>
              <a:pPr>
                <a:lnSpc>
                  <a:spcPts val="4848"/>
                </a:lnSpc>
              </a:pPr>
              <a:r>
                <a:rPr lang="en-US" sz="4407">
                  <a:solidFill>
                    <a:srgbClr val="407BFF"/>
                  </a:solidFill>
                  <a:latin typeface="Poppins Bold Bold"/>
                </a:rPr>
                <a:t> 619712995</a:t>
              </a:r>
            </a:p>
            <a:p>
              <a:pPr>
                <a:lnSpc>
                  <a:spcPts val="4848"/>
                </a:lnSpc>
              </a:pPr>
              <a:r>
                <a:rPr lang="en-US" sz="4407">
                  <a:solidFill>
                    <a:srgbClr val="2F2535"/>
                  </a:solidFill>
                  <a:latin typeface="Poppins Bold Bold"/>
                </a:rPr>
                <a:t>TOTAL DEATH</a:t>
              </a:r>
            </a:p>
            <a:p>
              <a:pPr>
                <a:lnSpc>
                  <a:spcPts val="4848"/>
                </a:lnSpc>
              </a:pPr>
              <a:r>
                <a:rPr lang="en-US" sz="4407">
                  <a:solidFill>
                    <a:srgbClr val="2F2535"/>
                  </a:solidFill>
                  <a:latin typeface="Poppins Bold Bold"/>
                </a:rPr>
                <a:t> </a:t>
              </a:r>
              <a:r>
                <a:rPr lang="en-US" sz="4407">
                  <a:solidFill>
                    <a:srgbClr val="FF3131"/>
                  </a:solidFill>
                  <a:latin typeface="Poppins Bold Bold"/>
                </a:rPr>
                <a:t>6552099</a:t>
              </a:r>
            </a:p>
            <a:p>
              <a:pPr>
                <a:lnSpc>
                  <a:spcPts val="3858"/>
                </a:lnSpc>
              </a:pPr>
              <a:endParaRPr lang="en-US" sz="4407">
                <a:solidFill>
                  <a:srgbClr val="FF3131"/>
                </a:solidFill>
                <a:latin typeface="Poppins Bold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537311"/>
              <a:ext cx="12567195" cy="1470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3"/>
                </a:lnSpc>
              </a:pPr>
              <a:endParaRPr/>
            </a:p>
            <a:p>
              <a:pPr>
                <a:lnSpc>
                  <a:spcPts val="2943"/>
                </a:lnSpc>
              </a:pPr>
              <a:r>
                <a:rPr lang="en-US" sz="2264" spc="22">
                  <a:solidFill>
                    <a:srgbClr val="407BFF"/>
                  </a:solidFill>
                  <a:latin typeface="Poppins Light Bold"/>
                </a:rPr>
                <a:t>6552099</a:t>
              </a:r>
            </a:p>
            <a:p>
              <a:pPr>
                <a:lnSpc>
                  <a:spcPts val="2943"/>
                </a:lnSpc>
              </a:pPr>
              <a:endParaRPr lang="en-US" sz="2264" spc="22">
                <a:solidFill>
                  <a:srgbClr val="407BFF"/>
                </a:solidFill>
                <a:latin typeface="Poppins Light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541423"/>
              <a:ext cx="12567195" cy="4335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78"/>
                </a:lnSpc>
              </a:pPr>
              <a:r>
                <a:rPr lang="en-US" sz="1852" spc="18">
                  <a:solidFill>
                    <a:srgbClr val="2F2535"/>
                  </a:solidFill>
                  <a:latin typeface="Poppins Light"/>
                </a:rPr>
                <a:t>.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47517" y="1358997"/>
            <a:ext cx="5772181" cy="12957957"/>
          </a:xfrm>
          <a:custGeom>
            <a:avLst/>
            <a:gdLst/>
            <a:ahLst/>
            <a:cxnLst/>
            <a:rect l="l" t="t" r="r" b="b"/>
            <a:pathLst>
              <a:path w="5772181" h="12957957">
                <a:moveTo>
                  <a:pt x="0" y="0"/>
                </a:moveTo>
                <a:lnTo>
                  <a:pt x="5772181" y="0"/>
                </a:lnTo>
                <a:lnTo>
                  <a:pt x="5772181" y="12957957"/>
                </a:lnTo>
                <a:lnTo>
                  <a:pt x="0" y="129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-3574615" y="-1073395"/>
            <a:ext cx="6808222" cy="4864784"/>
          </a:xfrm>
          <a:custGeom>
            <a:avLst/>
            <a:gdLst/>
            <a:ahLst/>
            <a:cxnLst/>
            <a:rect l="l" t="t" r="r" b="b"/>
            <a:pathLst>
              <a:path w="6808222" h="4864784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925553" y="8051760"/>
            <a:ext cx="6256396" cy="4470480"/>
          </a:xfrm>
          <a:custGeom>
            <a:avLst/>
            <a:gdLst/>
            <a:ahLst/>
            <a:cxnLst/>
            <a:rect l="l" t="t" r="r" b="b"/>
            <a:pathLst>
              <a:path w="6256396" h="4470480">
                <a:moveTo>
                  <a:pt x="0" y="0"/>
                </a:moveTo>
                <a:lnTo>
                  <a:pt x="6256396" y="0"/>
                </a:lnTo>
                <a:lnTo>
                  <a:pt x="6256396" y="4470480"/>
                </a:lnTo>
                <a:lnTo>
                  <a:pt x="0" y="44704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941879" y="1998481"/>
            <a:ext cx="9656827" cy="5508056"/>
          </a:xfrm>
          <a:custGeom>
            <a:avLst/>
            <a:gdLst/>
            <a:ahLst/>
            <a:cxnLst/>
            <a:rect l="l" t="t" r="r" b="b"/>
            <a:pathLst>
              <a:path w="9656827" h="5508056">
                <a:moveTo>
                  <a:pt x="0" y="0"/>
                </a:moveTo>
                <a:lnTo>
                  <a:pt x="9656827" y="0"/>
                </a:lnTo>
                <a:lnTo>
                  <a:pt x="9656827" y="5508056"/>
                </a:lnTo>
                <a:lnTo>
                  <a:pt x="0" y="55080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669871" y="2176192"/>
            <a:ext cx="11377969" cy="5903259"/>
          </a:xfrm>
          <a:custGeom>
            <a:avLst/>
            <a:gdLst/>
            <a:ahLst/>
            <a:cxnLst/>
            <a:rect l="l" t="t" r="r" b="b"/>
            <a:pathLst>
              <a:path w="11377969" h="5903259">
                <a:moveTo>
                  <a:pt x="0" y="0"/>
                </a:moveTo>
                <a:lnTo>
                  <a:pt x="11377969" y="0"/>
                </a:lnTo>
                <a:lnTo>
                  <a:pt x="11377969" y="5903259"/>
                </a:lnTo>
                <a:lnTo>
                  <a:pt x="0" y="59032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669871" y="811724"/>
            <a:ext cx="11377969" cy="828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>
                <a:solidFill>
                  <a:srgbClr val="000000"/>
                </a:solidFill>
                <a:latin typeface="Canva Sans Bold"/>
              </a:rPr>
              <a:t>2.New Cases And New Deaths per day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884614" y="2150160"/>
            <a:ext cx="7368895" cy="4444900"/>
          </a:xfrm>
          <a:custGeom>
            <a:avLst/>
            <a:gdLst/>
            <a:ahLst/>
            <a:cxnLst/>
            <a:rect l="l" t="t" r="r" b="b"/>
            <a:pathLst>
              <a:path w="7368895" h="4444900">
                <a:moveTo>
                  <a:pt x="0" y="0"/>
                </a:moveTo>
                <a:lnTo>
                  <a:pt x="7368894" y="0"/>
                </a:lnTo>
                <a:lnTo>
                  <a:pt x="7368894" y="4444900"/>
                </a:lnTo>
                <a:lnTo>
                  <a:pt x="0" y="444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84646" y="2150160"/>
            <a:ext cx="8759354" cy="4592533"/>
          </a:xfrm>
          <a:custGeom>
            <a:avLst/>
            <a:gdLst/>
            <a:ahLst/>
            <a:cxnLst/>
            <a:rect l="l" t="t" r="r" b="b"/>
            <a:pathLst>
              <a:path w="8759354" h="4592533">
                <a:moveTo>
                  <a:pt x="0" y="0"/>
                </a:moveTo>
                <a:lnTo>
                  <a:pt x="8759354" y="0"/>
                </a:lnTo>
                <a:lnTo>
                  <a:pt x="8759354" y="4592533"/>
                </a:lnTo>
                <a:lnTo>
                  <a:pt x="0" y="45925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04208" y="867824"/>
            <a:ext cx="1040308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3.Total Test And Test Per Million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7847020"/>
            <a:ext cx="18288000" cy="2018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This KPI provides an overview of the cumulative number of COVID-19 tests conducted, reflecting the extent of testing efforts to identify and manage cases.</a:t>
            </a:r>
          </a:p>
          <a:p>
            <a:pPr algn="ctr">
              <a:lnSpc>
                <a:spcPts val="3360"/>
              </a:lnSpc>
            </a:pPr>
            <a:endParaRPr lang="en-US" sz="2400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"/>
              </a:rPr>
              <a:t>1675428811217 number of tests were conducted overall from</a:t>
            </a:r>
          </a:p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"/>
              </a:rPr>
              <a:t> which 2641751351</a:t>
            </a:r>
            <a:r>
              <a:rPr lang="en-US" sz="2200">
                <a:solidFill>
                  <a:srgbClr val="FF3131"/>
                </a:solidFill>
                <a:latin typeface="Canva Sans"/>
              </a:rPr>
              <a:t> </a:t>
            </a:r>
            <a:r>
              <a:rPr lang="en-US" sz="2200">
                <a:solidFill>
                  <a:srgbClr val="000000"/>
                </a:solidFill>
                <a:latin typeface="Canva Sans"/>
              </a:rPr>
              <a:t>number of cases has been found to be positive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609371" y="2006728"/>
            <a:ext cx="12010009" cy="6273544"/>
          </a:xfrm>
          <a:custGeom>
            <a:avLst/>
            <a:gdLst/>
            <a:ahLst/>
            <a:cxnLst/>
            <a:rect l="l" t="t" r="r" b="b"/>
            <a:pathLst>
              <a:path w="12010009" h="6273544">
                <a:moveTo>
                  <a:pt x="0" y="0"/>
                </a:moveTo>
                <a:lnTo>
                  <a:pt x="12010008" y="0"/>
                </a:lnTo>
                <a:lnTo>
                  <a:pt x="12010008" y="6273544"/>
                </a:lnTo>
                <a:lnTo>
                  <a:pt x="0" y="62735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385025" y="879754"/>
            <a:ext cx="12458700" cy="812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</a:pPr>
            <a:r>
              <a:rPr lang="en-US" sz="4743">
                <a:solidFill>
                  <a:srgbClr val="000000"/>
                </a:solidFill>
                <a:latin typeface="Canva Sans Bold"/>
              </a:rPr>
              <a:t>4.Total Vaccinations And Vaccination Rate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23094" y="8630905"/>
            <a:ext cx="15182561" cy="1188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8"/>
              </a:lnSpc>
            </a:pPr>
            <a:r>
              <a:rPr lang="en-US" sz="3398">
                <a:solidFill>
                  <a:srgbClr val="000000"/>
                </a:solidFill>
                <a:latin typeface="Canva Sans Bold"/>
              </a:rPr>
              <a:t>17674037830244</a:t>
            </a:r>
          </a:p>
          <a:p>
            <a:pPr algn="ctr">
              <a:lnSpc>
                <a:spcPts val="4758"/>
              </a:lnSpc>
              <a:spcBef>
                <a:spcPct val="0"/>
              </a:spcBef>
            </a:pPr>
            <a:r>
              <a:rPr lang="en-US" sz="3398">
                <a:solidFill>
                  <a:srgbClr val="000000"/>
                </a:solidFill>
                <a:latin typeface="Canva Sans Bold"/>
              </a:rPr>
              <a:t> number of vaccinations were carried out from 2020-2022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446698" y="2169676"/>
            <a:ext cx="11746214" cy="5582848"/>
          </a:xfrm>
          <a:custGeom>
            <a:avLst/>
            <a:gdLst/>
            <a:ahLst/>
            <a:cxnLst/>
            <a:rect l="l" t="t" r="r" b="b"/>
            <a:pathLst>
              <a:path w="11746214" h="5582848">
                <a:moveTo>
                  <a:pt x="0" y="0"/>
                </a:moveTo>
                <a:lnTo>
                  <a:pt x="11746213" y="0"/>
                </a:lnTo>
                <a:lnTo>
                  <a:pt x="11746213" y="5582848"/>
                </a:lnTo>
                <a:lnTo>
                  <a:pt x="0" y="55828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869115" y="952500"/>
            <a:ext cx="13310117" cy="6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2F2535"/>
                </a:solidFill>
                <a:latin typeface="Canva Sans Bold"/>
              </a:rPr>
              <a:t>5.People Fully Vaccinated and Fully Vaccinated Rate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76739" y="8209724"/>
            <a:ext cx="15182561" cy="1188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8"/>
              </a:lnSpc>
              <a:spcBef>
                <a:spcPct val="0"/>
              </a:spcBef>
            </a:pPr>
            <a:r>
              <a:rPr lang="en-US" sz="3398">
                <a:solidFill>
                  <a:srgbClr val="000000"/>
                </a:solidFill>
                <a:latin typeface="Canva Sans Bold"/>
              </a:rPr>
              <a:t>From july 2021 to 2022 the vaccination rate has increased rapidly as new vaccines were mass produced to reduce covid-19s spread.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497</Words>
  <Application>Microsoft Office PowerPoint</Application>
  <PresentationFormat>Custom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Canva Sans</vt:lpstr>
      <vt:lpstr>Arial</vt:lpstr>
      <vt:lpstr>Canva Sans Bold</vt:lpstr>
      <vt:lpstr>Calibri</vt:lpstr>
      <vt:lpstr>Poppins Bold Bold</vt:lpstr>
      <vt:lpstr>Poppins Light Bold</vt:lpstr>
      <vt:lpstr>Poppins Medium Bold</vt:lpstr>
      <vt:lpstr>Poppins Medium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in Today's Society</dc:title>
  <cp:lastModifiedBy>nirnay gajbhiye</cp:lastModifiedBy>
  <cp:revision>2</cp:revision>
  <dcterms:created xsi:type="dcterms:W3CDTF">2006-08-16T00:00:00Z</dcterms:created>
  <dcterms:modified xsi:type="dcterms:W3CDTF">2023-10-04T17:58:23Z</dcterms:modified>
  <dc:identifier>DAFqqPU90Io</dc:identifier>
</cp:coreProperties>
</file>