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753600" cy="7315200"/>
  <p:notesSz cx="6858000" cy="9144000"/>
  <p:embeddedFontLst>
    <p:embeddedFont>
      <p:font typeface="Inter Bold" panose="020B0604020202020204" charset="0"/>
      <p:regular r:id="rId14"/>
    </p:embeddedFon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Inter" panose="020B0604020202020204" charset="0"/>
      <p:regular r:id="rId20"/>
    </p:embeddedFont>
    <p:embeddedFont>
      <p:font typeface="Canva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6" d="100"/>
          <a:sy n="76" d="100"/>
        </p:scale>
        <p:origin x="10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7595357" y="731520"/>
            <a:ext cx="1875032" cy="3744757"/>
            <a:chOff x="0" y="0"/>
            <a:chExt cx="4589780" cy="4578350"/>
          </a:xfrm>
        </p:grpSpPr>
        <p:sp>
          <p:nvSpPr>
            <p:cNvPr id="3" name="Freeform 3"/>
            <p:cNvSpPr/>
            <p:nvPr/>
          </p:nvSpPr>
          <p:spPr>
            <a:xfrm>
              <a:off x="232345" y="430142"/>
              <a:ext cx="2418937" cy="4804851"/>
            </a:xfrm>
            <a:custGeom>
              <a:avLst/>
              <a:gdLst/>
              <a:ahLst/>
              <a:cxnLst/>
              <a:rect l="l" t="t" r="r" b="b"/>
              <a:pathLst>
                <a:path w="2418937" h="4804851">
                  <a:moveTo>
                    <a:pt x="20688" y="286762"/>
                  </a:moveTo>
                  <a:lnTo>
                    <a:pt x="20688" y="238969"/>
                  </a:lnTo>
                  <a:cubicBezTo>
                    <a:pt x="46947" y="238969"/>
                    <a:pt x="68431" y="195954"/>
                    <a:pt x="68431" y="143381"/>
                  </a:cubicBezTo>
                  <a:cubicBezTo>
                    <a:pt x="68431" y="90808"/>
                    <a:pt x="46947" y="47794"/>
                    <a:pt x="20688" y="47794"/>
                  </a:cubicBezTo>
                  <a:lnTo>
                    <a:pt x="20688" y="0"/>
                  </a:lnTo>
                  <a:cubicBezTo>
                    <a:pt x="60474" y="0"/>
                    <a:pt x="92302" y="63725"/>
                    <a:pt x="92302" y="143381"/>
                  </a:cubicBezTo>
                  <a:cubicBezTo>
                    <a:pt x="92302" y="223037"/>
                    <a:pt x="60474" y="286762"/>
                    <a:pt x="20688" y="286762"/>
                  </a:cubicBezTo>
                  <a:close/>
                  <a:moveTo>
                    <a:pt x="1273125" y="165685"/>
                  </a:moveTo>
                  <a:lnTo>
                    <a:pt x="1273125" y="117891"/>
                  </a:lnTo>
                  <a:lnTo>
                    <a:pt x="1129898" y="117891"/>
                  </a:lnTo>
                  <a:lnTo>
                    <a:pt x="1129898" y="165685"/>
                  </a:lnTo>
                  <a:lnTo>
                    <a:pt x="1273125" y="165685"/>
                  </a:lnTo>
                  <a:close/>
                  <a:moveTo>
                    <a:pt x="1201511" y="4804852"/>
                  </a:moveTo>
                  <a:cubicBezTo>
                    <a:pt x="1241297" y="4804852"/>
                    <a:pt x="1273125" y="4741127"/>
                    <a:pt x="1273125" y="4661471"/>
                  </a:cubicBezTo>
                  <a:lnTo>
                    <a:pt x="1249254" y="4661471"/>
                  </a:lnTo>
                  <a:cubicBezTo>
                    <a:pt x="1249254" y="4714044"/>
                    <a:pt x="1227770" y="4757058"/>
                    <a:pt x="1201511" y="4757058"/>
                  </a:cubicBezTo>
                  <a:cubicBezTo>
                    <a:pt x="1175253" y="4757058"/>
                    <a:pt x="1153769" y="4714044"/>
                    <a:pt x="1153769" y="4661471"/>
                  </a:cubicBezTo>
                  <a:lnTo>
                    <a:pt x="1129898" y="4661471"/>
                  </a:lnTo>
                  <a:cubicBezTo>
                    <a:pt x="1129898" y="4739534"/>
                    <a:pt x="1161726" y="4804852"/>
                    <a:pt x="1201511" y="4804852"/>
                  </a:cubicBezTo>
                  <a:close/>
                  <a:moveTo>
                    <a:pt x="592799" y="3582928"/>
                  </a:moveTo>
                  <a:cubicBezTo>
                    <a:pt x="592799" y="3662584"/>
                    <a:pt x="624627" y="3726309"/>
                    <a:pt x="664412" y="3726309"/>
                  </a:cubicBezTo>
                  <a:lnTo>
                    <a:pt x="664412" y="3678515"/>
                  </a:lnTo>
                  <a:cubicBezTo>
                    <a:pt x="638154" y="3678515"/>
                    <a:pt x="616670" y="3635501"/>
                    <a:pt x="616670" y="3582928"/>
                  </a:cubicBezTo>
                  <a:cubicBezTo>
                    <a:pt x="616670" y="3530355"/>
                    <a:pt x="638154" y="3487341"/>
                    <a:pt x="664412" y="3487341"/>
                  </a:cubicBezTo>
                  <a:lnTo>
                    <a:pt x="664412" y="3439547"/>
                  </a:lnTo>
                  <a:cubicBezTo>
                    <a:pt x="625423" y="3439547"/>
                    <a:pt x="592799" y="3504865"/>
                    <a:pt x="592799" y="3582928"/>
                  </a:cubicBezTo>
                  <a:close/>
                  <a:moveTo>
                    <a:pt x="101054" y="2552179"/>
                  </a:moveTo>
                  <a:lnTo>
                    <a:pt x="117764" y="2517131"/>
                  </a:lnTo>
                  <a:lnTo>
                    <a:pt x="16710" y="2314804"/>
                  </a:lnTo>
                  <a:lnTo>
                    <a:pt x="0" y="2348260"/>
                  </a:lnTo>
                  <a:lnTo>
                    <a:pt x="101054" y="2552179"/>
                  </a:lnTo>
                  <a:close/>
                  <a:moveTo>
                    <a:pt x="2418937" y="1320697"/>
                  </a:moveTo>
                  <a:lnTo>
                    <a:pt x="2418937" y="1272904"/>
                  </a:lnTo>
                  <a:lnTo>
                    <a:pt x="2275710" y="1272904"/>
                  </a:lnTo>
                  <a:lnTo>
                    <a:pt x="2275710" y="1320697"/>
                  </a:lnTo>
                  <a:lnTo>
                    <a:pt x="2418937" y="1320697"/>
                  </a:lnTo>
                  <a:close/>
                  <a:moveTo>
                    <a:pt x="2311517" y="2442254"/>
                  </a:moveTo>
                  <a:cubicBezTo>
                    <a:pt x="2311517" y="2521910"/>
                    <a:pt x="2343345" y="2585635"/>
                    <a:pt x="2383130" y="2585635"/>
                  </a:cubicBezTo>
                  <a:lnTo>
                    <a:pt x="2383130" y="2537841"/>
                  </a:lnTo>
                  <a:cubicBezTo>
                    <a:pt x="2356872" y="2537841"/>
                    <a:pt x="2335388" y="2494827"/>
                    <a:pt x="2335388" y="2442254"/>
                  </a:cubicBezTo>
                  <a:cubicBezTo>
                    <a:pt x="2335388" y="2389681"/>
                    <a:pt x="2356872" y="2346667"/>
                    <a:pt x="2383130" y="2346667"/>
                  </a:cubicBezTo>
                  <a:lnTo>
                    <a:pt x="2383130" y="2298873"/>
                  </a:lnTo>
                  <a:cubicBezTo>
                    <a:pt x="2344141" y="2298873"/>
                    <a:pt x="2311517" y="2362598"/>
                    <a:pt x="2311517" y="2442254"/>
                  </a:cubicBezTo>
                  <a:close/>
                  <a:moveTo>
                    <a:pt x="1235727" y="1292021"/>
                  </a:moveTo>
                  <a:cubicBezTo>
                    <a:pt x="1235727" y="1212365"/>
                    <a:pt x="1203899" y="1148640"/>
                    <a:pt x="1164113" y="1148640"/>
                  </a:cubicBezTo>
                  <a:lnTo>
                    <a:pt x="1164113" y="1196434"/>
                  </a:lnTo>
                  <a:cubicBezTo>
                    <a:pt x="1190372" y="1196434"/>
                    <a:pt x="1211856" y="1239448"/>
                    <a:pt x="1211856" y="1292021"/>
                  </a:cubicBezTo>
                  <a:cubicBezTo>
                    <a:pt x="1211856" y="1344594"/>
                    <a:pt x="1190372" y="1387608"/>
                    <a:pt x="1164113" y="1387608"/>
                  </a:cubicBezTo>
                  <a:lnTo>
                    <a:pt x="1164113" y="1435402"/>
                  </a:lnTo>
                  <a:cubicBezTo>
                    <a:pt x="1203899" y="1435402"/>
                    <a:pt x="1235727" y="1370084"/>
                    <a:pt x="1235727" y="1292021"/>
                  </a:cubicBezTo>
                  <a:close/>
                  <a:moveTo>
                    <a:pt x="639745" y="1145454"/>
                  </a:moveTo>
                  <a:lnTo>
                    <a:pt x="615874" y="1145454"/>
                  </a:lnTo>
                  <a:lnTo>
                    <a:pt x="615874" y="1432216"/>
                  </a:lnTo>
                  <a:lnTo>
                    <a:pt x="639745" y="1432216"/>
                  </a:lnTo>
                  <a:lnTo>
                    <a:pt x="639745" y="1145454"/>
                  </a:lnTo>
                  <a:close/>
                  <a:moveTo>
                    <a:pt x="1272329" y="2461372"/>
                  </a:moveTo>
                  <a:lnTo>
                    <a:pt x="1272329" y="2413578"/>
                  </a:lnTo>
                  <a:lnTo>
                    <a:pt x="1129103" y="2413578"/>
                  </a:lnTo>
                  <a:lnTo>
                    <a:pt x="1129103" y="2461372"/>
                  </a:lnTo>
                  <a:lnTo>
                    <a:pt x="1272329" y="2461372"/>
                  </a:lnTo>
                  <a:close/>
                  <a:moveTo>
                    <a:pt x="2418937" y="4753872"/>
                  </a:moveTo>
                  <a:lnTo>
                    <a:pt x="2418937" y="4706078"/>
                  </a:lnTo>
                  <a:lnTo>
                    <a:pt x="2275710" y="4706078"/>
                  </a:lnTo>
                  <a:lnTo>
                    <a:pt x="2275710" y="4753872"/>
                  </a:lnTo>
                  <a:lnTo>
                    <a:pt x="2418937" y="4753872"/>
                  </a:lnTo>
                  <a:close/>
                </a:path>
              </a:pathLst>
            </a:custGeom>
            <a:solidFill>
              <a:srgbClr val="383838"/>
            </a:solidFill>
          </p:spPr>
        </p:sp>
        <p:sp>
          <p:nvSpPr>
            <p:cNvPr id="4" name="Freeform 4"/>
            <p:cNvSpPr/>
            <p:nvPr/>
          </p:nvSpPr>
          <p:spPr>
            <a:xfrm>
              <a:off x="214840" y="430142"/>
              <a:ext cx="2423711" cy="4874948"/>
            </a:xfrm>
            <a:custGeom>
              <a:avLst/>
              <a:gdLst/>
              <a:ahLst/>
              <a:cxnLst/>
              <a:rect l="l" t="t" r="r" b="b"/>
              <a:pathLst>
                <a:path w="2423711" h="4874948">
                  <a:moveTo>
                    <a:pt x="2376764" y="3729496"/>
                  </a:moveTo>
                  <a:lnTo>
                    <a:pt x="2352893" y="3729496"/>
                  </a:lnTo>
                  <a:lnTo>
                    <a:pt x="2352893" y="3442734"/>
                  </a:lnTo>
                  <a:lnTo>
                    <a:pt x="2376764" y="3442734"/>
                  </a:lnTo>
                  <a:lnTo>
                    <a:pt x="2376764" y="3729496"/>
                  </a:lnTo>
                  <a:close/>
                  <a:moveTo>
                    <a:pt x="657250" y="0"/>
                  </a:moveTo>
                  <a:lnTo>
                    <a:pt x="633379" y="0"/>
                  </a:lnTo>
                  <a:lnTo>
                    <a:pt x="633379" y="286762"/>
                  </a:lnTo>
                  <a:lnTo>
                    <a:pt x="657250" y="286762"/>
                  </a:lnTo>
                  <a:lnTo>
                    <a:pt x="657250" y="0"/>
                  </a:lnTo>
                  <a:close/>
                  <a:moveTo>
                    <a:pt x="33419" y="1414692"/>
                  </a:moveTo>
                  <a:lnTo>
                    <a:pt x="16710" y="1381236"/>
                  </a:lnTo>
                  <a:lnTo>
                    <a:pt x="117764" y="1178910"/>
                  </a:lnTo>
                  <a:lnTo>
                    <a:pt x="134474" y="1212365"/>
                  </a:lnTo>
                  <a:lnTo>
                    <a:pt x="33419" y="1414692"/>
                  </a:lnTo>
                  <a:close/>
                  <a:moveTo>
                    <a:pt x="1729858" y="57353"/>
                  </a:moveTo>
                  <a:lnTo>
                    <a:pt x="1746567" y="23897"/>
                  </a:lnTo>
                  <a:lnTo>
                    <a:pt x="1847622" y="226224"/>
                  </a:lnTo>
                  <a:lnTo>
                    <a:pt x="1830912" y="259679"/>
                  </a:lnTo>
                  <a:lnTo>
                    <a:pt x="1729858" y="57353"/>
                  </a:lnTo>
                  <a:close/>
                  <a:moveTo>
                    <a:pt x="1863536" y="1362119"/>
                  </a:moveTo>
                  <a:lnTo>
                    <a:pt x="1839665" y="1362119"/>
                  </a:lnTo>
                  <a:cubicBezTo>
                    <a:pt x="1839665" y="1309545"/>
                    <a:pt x="1818181" y="1266531"/>
                    <a:pt x="1791923" y="1266531"/>
                  </a:cubicBezTo>
                  <a:cubicBezTo>
                    <a:pt x="1765664" y="1266531"/>
                    <a:pt x="1744180" y="1309545"/>
                    <a:pt x="1744180" y="1362119"/>
                  </a:cubicBezTo>
                  <a:lnTo>
                    <a:pt x="1720309" y="1362119"/>
                  </a:lnTo>
                  <a:cubicBezTo>
                    <a:pt x="1720309" y="1282462"/>
                    <a:pt x="1752137" y="1218738"/>
                    <a:pt x="1791923" y="1218738"/>
                  </a:cubicBezTo>
                  <a:cubicBezTo>
                    <a:pt x="1830912" y="1218738"/>
                    <a:pt x="1863536" y="1284055"/>
                    <a:pt x="1863536" y="1362119"/>
                  </a:cubicBezTo>
                  <a:close/>
                  <a:moveTo>
                    <a:pt x="1180823" y="3713564"/>
                  </a:moveTo>
                  <a:lnTo>
                    <a:pt x="1164113" y="3680109"/>
                  </a:lnTo>
                  <a:lnTo>
                    <a:pt x="1265167" y="3477783"/>
                  </a:lnTo>
                  <a:lnTo>
                    <a:pt x="1281877" y="3511238"/>
                  </a:lnTo>
                  <a:lnTo>
                    <a:pt x="1180823" y="3713564"/>
                  </a:lnTo>
                  <a:close/>
                  <a:moveTo>
                    <a:pt x="82753" y="3727902"/>
                  </a:moveTo>
                  <a:lnTo>
                    <a:pt x="58882" y="3727902"/>
                  </a:lnTo>
                  <a:lnTo>
                    <a:pt x="58882" y="3441141"/>
                  </a:lnTo>
                  <a:lnTo>
                    <a:pt x="82753" y="3441141"/>
                  </a:lnTo>
                  <a:lnTo>
                    <a:pt x="82753" y="3727902"/>
                  </a:lnTo>
                  <a:close/>
                  <a:moveTo>
                    <a:pt x="1803062" y="4874949"/>
                  </a:moveTo>
                  <a:lnTo>
                    <a:pt x="1779191" y="4874949"/>
                  </a:lnTo>
                  <a:lnTo>
                    <a:pt x="1779191" y="4588187"/>
                  </a:lnTo>
                  <a:lnTo>
                    <a:pt x="1803062" y="4588187"/>
                  </a:lnTo>
                  <a:lnTo>
                    <a:pt x="1803062" y="4874949"/>
                  </a:lnTo>
                  <a:close/>
                  <a:moveTo>
                    <a:pt x="143226" y="4803259"/>
                  </a:moveTo>
                  <a:lnTo>
                    <a:pt x="119355" y="4803259"/>
                  </a:lnTo>
                  <a:cubicBezTo>
                    <a:pt x="119355" y="4750686"/>
                    <a:pt x="97871" y="4707672"/>
                    <a:pt x="71613" y="4707672"/>
                  </a:cubicBezTo>
                  <a:cubicBezTo>
                    <a:pt x="45355" y="4707672"/>
                    <a:pt x="23871" y="4750686"/>
                    <a:pt x="23871" y="4803259"/>
                  </a:cubicBezTo>
                  <a:lnTo>
                    <a:pt x="0" y="4803259"/>
                  </a:lnTo>
                  <a:cubicBezTo>
                    <a:pt x="0" y="4723603"/>
                    <a:pt x="31828" y="4659878"/>
                    <a:pt x="71613" y="4659878"/>
                  </a:cubicBezTo>
                  <a:cubicBezTo>
                    <a:pt x="111398" y="4659878"/>
                    <a:pt x="143226" y="4723603"/>
                    <a:pt x="143226" y="4803259"/>
                  </a:cubicBezTo>
                  <a:close/>
                  <a:moveTo>
                    <a:pt x="2322656" y="261272"/>
                  </a:moveTo>
                  <a:lnTo>
                    <a:pt x="2305946" y="227817"/>
                  </a:lnTo>
                  <a:lnTo>
                    <a:pt x="2407001" y="25490"/>
                  </a:lnTo>
                  <a:lnTo>
                    <a:pt x="2423710" y="58946"/>
                  </a:lnTo>
                  <a:lnTo>
                    <a:pt x="2322656" y="261272"/>
                  </a:lnTo>
                  <a:close/>
                  <a:moveTo>
                    <a:pt x="601551" y="4855831"/>
                  </a:moveTo>
                  <a:lnTo>
                    <a:pt x="584841" y="4822376"/>
                  </a:lnTo>
                  <a:lnTo>
                    <a:pt x="685896" y="4620049"/>
                  </a:lnTo>
                  <a:lnTo>
                    <a:pt x="702605" y="4653505"/>
                  </a:lnTo>
                  <a:lnTo>
                    <a:pt x="601551" y="4855831"/>
                  </a:lnTo>
                  <a:close/>
                  <a:moveTo>
                    <a:pt x="1746567" y="2560145"/>
                  </a:moveTo>
                  <a:lnTo>
                    <a:pt x="1729858" y="2526690"/>
                  </a:lnTo>
                  <a:lnTo>
                    <a:pt x="1830912" y="2324363"/>
                  </a:lnTo>
                  <a:lnTo>
                    <a:pt x="1847622" y="2357819"/>
                  </a:lnTo>
                  <a:lnTo>
                    <a:pt x="1746567" y="2560145"/>
                  </a:lnTo>
                  <a:close/>
                  <a:moveTo>
                    <a:pt x="573701" y="2365784"/>
                  </a:moveTo>
                  <a:lnTo>
                    <a:pt x="597573" y="2365784"/>
                  </a:lnTo>
                  <a:cubicBezTo>
                    <a:pt x="597573" y="2418357"/>
                    <a:pt x="619056" y="2461372"/>
                    <a:pt x="645315" y="2461372"/>
                  </a:cubicBezTo>
                  <a:cubicBezTo>
                    <a:pt x="671573" y="2461372"/>
                    <a:pt x="693057" y="2418357"/>
                    <a:pt x="693057" y="2365784"/>
                  </a:cubicBezTo>
                  <a:lnTo>
                    <a:pt x="716928" y="2365784"/>
                  </a:lnTo>
                  <a:cubicBezTo>
                    <a:pt x="716928" y="2445440"/>
                    <a:pt x="685100" y="2509165"/>
                    <a:pt x="645315" y="2509165"/>
                  </a:cubicBezTo>
                  <a:cubicBezTo>
                    <a:pt x="606325" y="2509165"/>
                    <a:pt x="573701" y="2445440"/>
                    <a:pt x="573701" y="2365784"/>
                  </a:cubicBezTo>
                  <a:close/>
                  <a:moveTo>
                    <a:pt x="1863536" y="3654619"/>
                  </a:moveTo>
                  <a:lnTo>
                    <a:pt x="1839665" y="3654619"/>
                  </a:lnTo>
                  <a:cubicBezTo>
                    <a:pt x="1839665" y="3602046"/>
                    <a:pt x="1818181" y="3559032"/>
                    <a:pt x="1791923" y="3559032"/>
                  </a:cubicBezTo>
                  <a:cubicBezTo>
                    <a:pt x="1765664" y="3559032"/>
                    <a:pt x="1744180" y="3602046"/>
                    <a:pt x="1744180" y="3654619"/>
                  </a:cubicBezTo>
                  <a:lnTo>
                    <a:pt x="1720309" y="3654619"/>
                  </a:lnTo>
                  <a:cubicBezTo>
                    <a:pt x="1720309" y="3574963"/>
                    <a:pt x="1752137" y="3511238"/>
                    <a:pt x="1791923" y="3511238"/>
                  </a:cubicBezTo>
                  <a:cubicBezTo>
                    <a:pt x="1831708" y="3511238"/>
                    <a:pt x="1863536" y="3576556"/>
                    <a:pt x="1863536" y="3654619"/>
                  </a:cubicBezTo>
                  <a:close/>
                </a:path>
              </a:pathLst>
            </a:custGeom>
            <a:solidFill>
              <a:srgbClr val="2ED47B"/>
            </a:solidFill>
          </p:spPr>
        </p:sp>
      </p:grpSp>
      <p:grpSp>
        <p:nvGrpSpPr>
          <p:cNvPr id="5" name="Group 5"/>
          <p:cNvGrpSpPr/>
          <p:nvPr/>
        </p:nvGrpSpPr>
        <p:grpSpPr>
          <a:xfrm>
            <a:off x="5256159" y="1180325"/>
            <a:ext cx="3698157" cy="369815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6"/>
              </a:srgbClr>
            </a:solidFill>
          </p:spPr>
        </p:sp>
      </p:grpSp>
      <p:sp>
        <p:nvSpPr>
          <p:cNvPr id="7" name="Freeform 7"/>
          <p:cNvSpPr/>
          <p:nvPr/>
        </p:nvSpPr>
        <p:spPr>
          <a:xfrm>
            <a:off x="2632598" y="1709286"/>
            <a:ext cx="6507080" cy="4874394"/>
          </a:xfrm>
          <a:custGeom>
            <a:avLst/>
            <a:gdLst/>
            <a:ahLst/>
            <a:cxnLst/>
            <a:rect l="l" t="t" r="r" b="b"/>
            <a:pathLst>
              <a:path w="6507080" h="4874394">
                <a:moveTo>
                  <a:pt x="0" y="0"/>
                </a:moveTo>
                <a:lnTo>
                  <a:pt x="6507080" y="0"/>
                </a:lnTo>
                <a:lnTo>
                  <a:pt x="6507080" y="4874394"/>
                </a:lnTo>
                <a:lnTo>
                  <a:pt x="0" y="487439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8" name="Group 8"/>
          <p:cNvGrpSpPr/>
          <p:nvPr/>
        </p:nvGrpSpPr>
        <p:grpSpPr>
          <a:xfrm>
            <a:off x="731520" y="731520"/>
            <a:ext cx="4067453" cy="2520336"/>
            <a:chOff x="0" y="0"/>
            <a:chExt cx="5423271" cy="3360448"/>
          </a:xfrm>
        </p:grpSpPr>
        <p:sp>
          <p:nvSpPr>
            <p:cNvPr id="9" name="TextBox 9"/>
            <p:cNvSpPr txBox="1"/>
            <p:nvPr/>
          </p:nvSpPr>
          <p:spPr>
            <a:xfrm>
              <a:off x="0" y="114300"/>
              <a:ext cx="5423271" cy="2600452"/>
            </a:xfrm>
            <a:prstGeom prst="rect">
              <a:avLst/>
            </a:prstGeom>
          </p:spPr>
          <p:txBody>
            <a:bodyPr lIns="0" tIns="0" rIns="0" bIns="0" rtlCol="0" anchor="t">
              <a:spAutoFit/>
            </a:bodyPr>
            <a:lstStyle/>
            <a:p>
              <a:pPr>
                <a:lnSpc>
                  <a:spcPts val="7416"/>
                </a:lnSpc>
              </a:pPr>
              <a:r>
                <a:rPr lang="en-US" sz="7200">
                  <a:solidFill>
                    <a:srgbClr val="242725"/>
                  </a:solidFill>
                  <a:latin typeface="Inter Bold"/>
                </a:rPr>
                <a:t>DVD's Store</a:t>
              </a:r>
            </a:p>
          </p:txBody>
        </p:sp>
        <p:sp>
          <p:nvSpPr>
            <p:cNvPr id="10" name="TextBox 10"/>
            <p:cNvSpPr txBox="1"/>
            <p:nvPr/>
          </p:nvSpPr>
          <p:spPr>
            <a:xfrm>
              <a:off x="0" y="2998804"/>
              <a:ext cx="5423271" cy="361644"/>
            </a:xfrm>
            <a:prstGeom prst="rect">
              <a:avLst/>
            </a:prstGeom>
          </p:spPr>
          <p:txBody>
            <a:bodyPr lIns="0" tIns="0" rIns="0" bIns="0" rtlCol="0" anchor="t">
              <a:spAutoFit/>
            </a:bodyPr>
            <a:lstStyle/>
            <a:p>
              <a:pPr>
                <a:lnSpc>
                  <a:spcPts val="2240"/>
                </a:lnSpc>
                <a:spcBef>
                  <a:spcPct val="0"/>
                </a:spcBef>
              </a:pPr>
              <a:r>
                <a:rPr lang="en-US" sz="1600">
                  <a:solidFill>
                    <a:srgbClr val="242725"/>
                  </a:solidFill>
                  <a:latin typeface="Inter"/>
                </a:rPr>
                <a:t>PRESENTED BY : NIKITA LAMSOGE</a:t>
              </a:r>
            </a:p>
          </p:txBody>
        </p:sp>
      </p:grpSp>
      <p:grpSp>
        <p:nvGrpSpPr>
          <p:cNvPr id="11" name="Group 11"/>
          <p:cNvGrpSpPr/>
          <p:nvPr/>
        </p:nvGrpSpPr>
        <p:grpSpPr>
          <a:xfrm>
            <a:off x="4076321" y="3963059"/>
            <a:ext cx="722652" cy="72265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6"/>
              </a:srgbClr>
            </a:solidFill>
          </p:spPr>
        </p:sp>
      </p:grpSp>
      <p:sp>
        <p:nvSpPr>
          <p:cNvPr id="13" name="AutoShape 13"/>
          <p:cNvSpPr/>
          <p:nvPr/>
        </p:nvSpPr>
        <p:spPr>
          <a:xfrm>
            <a:off x="-308226" y="6583680"/>
            <a:ext cx="10061826" cy="731520"/>
          </a:xfrm>
          <a:prstGeom prst="rect">
            <a:avLst/>
          </a:prstGeom>
          <a:solidFill>
            <a:srgbClr val="2ED47B"/>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8040483" y="731520"/>
            <a:ext cx="1553375" cy="1514194"/>
            <a:chOff x="0" y="0"/>
            <a:chExt cx="4589780" cy="4578350"/>
          </a:xfrm>
        </p:grpSpPr>
        <p:sp>
          <p:nvSpPr>
            <p:cNvPr id="3" name="Freeform 3"/>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4" name="Freeform 4"/>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5" name="Group 5"/>
          <p:cNvGrpSpPr/>
          <p:nvPr/>
        </p:nvGrpSpPr>
        <p:grpSpPr>
          <a:xfrm>
            <a:off x="572492" y="5656717"/>
            <a:ext cx="1553375" cy="1514194"/>
            <a:chOff x="0" y="0"/>
            <a:chExt cx="4589780" cy="4578350"/>
          </a:xfrm>
        </p:grpSpPr>
        <p:sp>
          <p:nvSpPr>
            <p:cNvPr id="6" name="Freeform 6"/>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7" name="Freeform 7"/>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8" name="AutoShape 8"/>
          <p:cNvSpPr/>
          <p:nvPr/>
        </p:nvSpPr>
        <p:spPr>
          <a:xfrm rot="-5400000">
            <a:off x="-4815851" y="4581016"/>
            <a:ext cx="10061826" cy="430124"/>
          </a:xfrm>
          <a:prstGeom prst="rect">
            <a:avLst/>
          </a:prstGeom>
          <a:solidFill>
            <a:srgbClr val="2ED47B"/>
          </a:solidFill>
        </p:spPr>
      </p:sp>
      <p:sp>
        <p:nvSpPr>
          <p:cNvPr id="9" name="Freeform 9"/>
          <p:cNvSpPr/>
          <p:nvPr/>
        </p:nvSpPr>
        <p:spPr>
          <a:xfrm>
            <a:off x="1848177" y="1727769"/>
            <a:ext cx="6057245" cy="3640791"/>
          </a:xfrm>
          <a:custGeom>
            <a:avLst/>
            <a:gdLst/>
            <a:ahLst/>
            <a:cxnLst/>
            <a:rect l="l" t="t" r="r" b="b"/>
            <a:pathLst>
              <a:path w="6057245" h="3640791">
                <a:moveTo>
                  <a:pt x="0" y="0"/>
                </a:moveTo>
                <a:lnTo>
                  <a:pt x="6057246" y="0"/>
                </a:lnTo>
                <a:lnTo>
                  <a:pt x="6057246" y="3640791"/>
                </a:lnTo>
                <a:lnTo>
                  <a:pt x="0" y="3640791"/>
                </a:lnTo>
                <a:lnTo>
                  <a:pt x="0" y="0"/>
                </a:lnTo>
                <a:close/>
              </a:path>
            </a:pathLst>
          </a:custGeom>
          <a:blipFill>
            <a:blip r:embed="rId2"/>
            <a:stretch>
              <a:fillRect/>
            </a:stretch>
          </a:blipFill>
        </p:spPr>
      </p:sp>
      <p:sp>
        <p:nvSpPr>
          <p:cNvPr id="10" name="TextBox 10"/>
          <p:cNvSpPr txBox="1"/>
          <p:nvPr/>
        </p:nvSpPr>
        <p:spPr>
          <a:xfrm>
            <a:off x="0" y="153035"/>
            <a:ext cx="9753600" cy="1064260"/>
          </a:xfrm>
          <a:prstGeom prst="rect">
            <a:avLst/>
          </a:prstGeom>
        </p:spPr>
        <p:txBody>
          <a:bodyPr lIns="0" tIns="0" rIns="0" bIns="0" rtlCol="0" anchor="t">
            <a:spAutoFit/>
          </a:bodyPr>
          <a:lstStyle/>
          <a:p>
            <a:pPr algn="ctr">
              <a:lnSpc>
                <a:spcPts val="4340"/>
              </a:lnSpc>
            </a:pPr>
            <a:r>
              <a:rPr lang="en-US" sz="3100">
                <a:solidFill>
                  <a:srgbClr val="000000"/>
                </a:solidFill>
                <a:latin typeface="Canva Sans Bold"/>
              </a:rPr>
              <a:t> Q-7: What is the total revenue earned for each month in the year 2005?</a:t>
            </a:r>
          </a:p>
        </p:txBody>
      </p:sp>
      <p:sp>
        <p:nvSpPr>
          <p:cNvPr id="11" name="TextBox 11"/>
          <p:cNvSpPr txBox="1"/>
          <p:nvPr/>
        </p:nvSpPr>
        <p:spPr>
          <a:xfrm>
            <a:off x="1657343" y="5609092"/>
            <a:ext cx="8290560" cy="1406525"/>
          </a:xfrm>
          <a:prstGeom prst="rect">
            <a:avLst/>
          </a:prstGeom>
        </p:spPr>
        <p:txBody>
          <a:bodyPr lIns="0" tIns="0" rIns="0" bIns="0" rtlCol="0" anchor="t">
            <a:spAutoFit/>
          </a:bodyPr>
          <a:lstStyle/>
          <a:p>
            <a:pPr algn="ctr">
              <a:lnSpc>
                <a:spcPts val="2800"/>
              </a:lnSpc>
            </a:pPr>
            <a:r>
              <a:rPr lang="en-US" sz="2000">
                <a:solidFill>
                  <a:srgbClr val="000000"/>
                </a:solidFill>
                <a:latin typeface="Canva Sans"/>
              </a:rPr>
              <a:t>The rental revenue data for </a:t>
            </a:r>
            <a:r>
              <a:rPr lang="en-US" sz="2000">
                <a:solidFill>
                  <a:srgbClr val="2ED47B"/>
                </a:solidFill>
                <a:latin typeface="Canva Sans Bold"/>
              </a:rPr>
              <a:t>2005</a:t>
            </a:r>
            <a:r>
              <a:rPr lang="en-US" sz="2000">
                <a:solidFill>
                  <a:srgbClr val="000000"/>
                </a:solidFill>
                <a:latin typeface="Canva Sans"/>
              </a:rPr>
              <a:t>, emphasizing May to August. Revenue progressively rises, with July reaching the highest at </a:t>
            </a:r>
            <a:r>
              <a:rPr lang="en-US" sz="2000">
                <a:solidFill>
                  <a:srgbClr val="2ED47B"/>
                </a:solidFill>
                <a:latin typeface="Canva Sans Bold"/>
              </a:rPr>
              <a:t>28,368.91</a:t>
            </a:r>
            <a:r>
              <a:rPr lang="en-US" sz="2000">
                <a:solidFill>
                  <a:srgbClr val="000000"/>
                </a:solidFill>
                <a:latin typeface="Canva Sans"/>
              </a:rPr>
              <a:t>. This aids in recognizing successful periods and strategizing for improved revenue.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236307" y="6885076"/>
            <a:ext cx="10061826" cy="430124"/>
          </a:xfrm>
          <a:prstGeom prst="rect">
            <a:avLst/>
          </a:prstGeom>
          <a:solidFill>
            <a:srgbClr val="2ED47B"/>
          </a:solidFill>
        </p:spPr>
      </p:sp>
      <p:grpSp>
        <p:nvGrpSpPr>
          <p:cNvPr id="3" name="Group 3"/>
          <p:cNvGrpSpPr/>
          <p:nvPr/>
        </p:nvGrpSpPr>
        <p:grpSpPr>
          <a:xfrm>
            <a:off x="8200225" y="623935"/>
            <a:ext cx="1553375" cy="1514194"/>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155147" y="5215314"/>
            <a:ext cx="1553375" cy="1514194"/>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Freeform 9"/>
          <p:cNvSpPr/>
          <p:nvPr/>
        </p:nvSpPr>
        <p:spPr>
          <a:xfrm>
            <a:off x="1400206" y="1985729"/>
            <a:ext cx="6953187" cy="3077185"/>
          </a:xfrm>
          <a:custGeom>
            <a:avLst/>
            <a:gdLst/>
            <a:ahLst/>
            <a:cxnLst/>
            <a:rect l="l" t="t" r="r" b="b"/>
            <a:pathLst>
              <a:path w="6953187" h="3077185">
                <a:moveTo>
                  <a:pt x="0" y="0"/>
                </a:moveTo>
                <a:lnTo>
                  <a:pt x="6953188" y="0"/>
                </a:lnTo>
                <a:lnTo>
                  <a:pt x="6953188" y="3077185"/>
                </a:lnTo>
                <a:lnTo>
                  <a:pt x="0" y="3077185"/>
                </a:lnTo>
                <a:lnTo>
                  <a:pt x="0" y="0"/>
                </a:lnTo>
                <a:close/>
              </a:path>
            </a:pathLst>
          </a:custGeom>
          <a:blipFill>
            <a:blip r:embed="rId2"/>
            <a:stretch>
              <a:fillRect/>
            </a:stretch>
          </a:blipFill>
        </p:spPr>
      </p:sp>
      <p:sp>
        <p:nvSpPr>
          <p:cNvPr id="10" name="TextBox 10"/>
          <p:cNvSpPr txBox="1"/>
          <p:nvPr/>
        </p:nvSpPr>
        <p:spPr>
          <a:xfrm>
            <a:off x="0" y="153035"/>
            <a:ext cx="9753600" cy="1099820"/>
          </a:xfrm>
          <a:prstGeom prst="rect">
            <a:avLst/>
          </a:prstGeom>
        </p:spPr>
        <p:txBody>
          <a:bodyPr lIns="0" tIns="0" rIns="0" bIns="0" rtlCol="0" anchor="t">
            <a:spAutoFit/>
          </a:bodyPr>
          <a:lstStyle/>
          <a:p>
            <a:pPr algn="ctr">
              <a:lnSpc>
                <a:spcPts val="4480"/>
              </a:lnSpc>
            </a:pPr>
            <a:r>
              <a:rPr lang="en-US" sz="3200">
                <a:solidFill>
                  <a:srgbClr val="000000"/>
                </a:solidFill>
                <a:latin typeface="Canva Sans Bold"/>
              </a:rPr>
              <a:t>Q-8: How does DVD rental activity vary over time?</a:t>
            </a:r>
          </a:p>
        </p:txBody>
      </p:sp>
      <p:sp>
        <p:nvSpPr>
          <p:cNvPr id="11" name="TextBox 11"/>
          <p:cNvSpPr txBox="1"/>
          <p:nvPr/>
        </p:nvSpPr>
        <p:spPr>
          <a:xfrm>
            <a:off x="1858778" y="5278120"/>
            <a:ext cx="6918841" cy="1305560"/>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This data offers insights into fluctuations in rental demand, </a:t>
            </a:r>
          </a:p>
          <a:p>
            <a:pPr algn="ctr">
              <a:lnSpc>
                <a:spcPts val="2660"/>
              </a:lnSpc>
            </a:pPr>
            <a:r>
              <a:rPr lang="en-US" sz="1900">
                <a:solidFill>
                  <a:srgbClr val="000000"/>
                </a:solidFill>
                <a:latin typeface="Canva Sans"/>
              </a:rPr>
              <a:t>helping the store allocate resources and plan promotions </a:t>
            </a:r>
          </a:p>
          <a:p>
            <a:pPr algn="ctr">
              <a:lnSpc>
                <a:spcPts val="2660"/>
              </a:lnSpc>
            </a:pPr>
            <a:r>
              <a:rPr lang="en-US" sz="1900">
                <a:solidFill>
                  <a:srgbClr val="000000"/>
                </a:solidFill>
                <a:latin typeface="Canva Sans"/>
              </a:rPr>
              <a:t>effectively. In the rental year 2005, the month of July has </a:t>
            </a:r>
          </a:p>
          <a:p>
            <a:pPr algn="ctr">
              <a:lnSpc>
                <a:spcPts val="2520"/>
              </a:lnSpc>
            </a:pPr>
            <a:r>
              <a:rPr lang="en-US" sz="1800">
                <a:solidFill>
                  <a:srgbClr val="000000"/>
                </a:solidFill>
                <a:latin typeface="Canva Sans"/>
              </a:rPr>
              <a:t>the highest rental count, which is 6709.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5356227" y="4049719"/>
            <a:ext cx="4224957" cy="759480"/>
          </a:xfrm>
          <a:prstGeom prst="rect">
            <a:avLst/>
          </a:prstGeom>
        </p:spPr>
        <p:txBody>
          <a:bodyPr lIns="0" tIns="0" rIns="0" bIns="0" rtlCol="0" anchor="t">
            <a:spAutoFit/>
          </a:bodyPr>
          <a:lstStyle/>
          <a:p>
            <a:pPr>
              <a:lnSpc>
                <a:spcPts val="6000"/>
              </a:lnSpc>
            </a:pPr>
            <a:r>
              <a:rPr lang="en-US" sz="5000">
                <a:solidFill>
                  <a:srgbClr val="242725"/>
                </a:solidFill>
                <a:latin typeface="Inter Bold"/>
              </a:rPr>
              <a:t>Thank You</a:t>
            </a:r>
          </a:p>
        </p:txBody>
      </p:sp>
      <p:grpSp>
        <p:nvGrpSpPr>
          <p:cNvPr id="3" name="Group 3"/>
          <p:cNvGrpSpPr/>
          <p:nvPr/>
        </p:nvGrpSpPr>
        <p:grpSpPr>
          <a:xfrm>
            <a:off x="7468705" y="-1325518"/>
            <a:ext cx="3315390" cy="331539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6"/>
              </a:srgbClr>
            </a:solidFill>
          </p:spPr>
        </p:sp>
      </p:grpSp>
      <p:grpSp>
        <p:nvGrpSpPr>
          <p:cNvPr id="5" name="Group 5"/>
          <p:cNvGrpSpPr/>
          <p:nvPr/>
        </p:nvGrpSpPr>
        <p:grpSpPr>
          <a:xfrm>
            <a:off x="7205275" y="841111"/>
            <a:ext cx="1666117" cy="1624093"/>
            <a:chOff x="0" y="0"/>
            <a:chExt cx="4589780" cy="4578350"/>
          </a:xfrm>
        </p:grpSpPr>
        <p:sp>
          <p:nvSpPr>
            <p:cNvPr id="6" name="Freeform 6"/>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7" name="Freeform 7"/>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8" name="Group 8"/>
          <p:cNvGrpSpPr/>
          <p:nvPr/>
        </p:nvGrpSpPr>
        <p:grpSpPr>
          <a:xfrm>
            <a:off x="-926175" y="5191743"/>
            <a:ext cx="3315390" cy="331539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6"/>
              </a:srgbClr>
            </a:solidFill>
          </p:spPr>
        </p:sp>
      </p:grpSp>
      <p:sp>
        <p:nvSpPr>
          <p:cNvPr id="10" name="Freeform 10"/>
          <p:cNvSpPr/>
          <p:nvPr/>
        </p:nvSpPr>
        <p:spPr>
          <a:xfrm>
            <a:off x="540686" y="3034716"/>
            <a:ext cx="4224957" cy="3548964"/>
          </a:xfrm>
          <a:custGeom>
            <a:avLst/>
            <a:gdLst/>
            <a:ahLst/>
            <a:cxnLst/>
            <a:rect l="l" t="t" r="r" b="b"/>
            <a:pathLst>
              <a:path w="4224957" h="3548964">
                <a:moveTo>
                  <a:pt x="0" y="0"/>
                </a:moveTo>
                <a:lnTo>
                  <a:pt x="4224957" y="0"/>
                </a:lnTo>
                <a:lnTo>
                  <a:pt x="4224957" y="3548964"/>
                </a:lnTo>
                <a:lnTo>
                  <a:pt x="0" y="35489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693595" y="1881099"/>
            <a:ext cx="6907106" cy="3777333"/>
            <a:chOff x="0" y="0"/>
            <a:chExt cx="9209475" cy="5036443"/>
          </a:xfrm>
        </p:grpSpPr>
        <p:sp>
          <p:nvSpPr>
            <p:cNvPr id="3" name="TextBox 3"/>
            <p:cNvSpPr txBox="1"/>
            <p:nvPr/>
          </p:nvSpPr>
          <p:spPr>
            <a:xfrm>
              <a:off x="0" y="0"/>
              <a:ext cx="9209475" cy="3037918"/>
            </a:xfrm>
            <a:prstGeom prst="rect">
              <a:avLst/>
            </a:prstGeom>
          </p:spPr>
          <p:txBody>
            <a:bodyPr lIns="0" tIns="0" rIns="0" bIns="0" rtlCol="0" anchor="t">
              <a:spAutoFit/>
            </a:bodyPr>
            <a:lstStyle/>
            <a:p>
              <a:pPr algn="ctr">
                <a:lnSpc>
                  <a:spcPts val="6000"/>
                </a:lnSpc>
              </a:pPr>
              <a:r>
                <a:rPr lang="en-US" sz="5000">
                  <a:solidFill>
                    <a:srgbClr val="242725"/>
                  </a:solidFill>
                  <a:latin typeface="Inter Bold"/>
                </a:rPr>
                <a:t>Analyzing DVD Rental Activity Over Time in Sakila Database</a:t>
              </a:r>
            </a:p>
          </p:txBody>
        </p:sp>
        <p:sp>
          <p:nvSpPr>
            <p:cNvPr id="4" name="TextBox 4"/>
            <p:cNvSpPr txBox="1"/>
            <p:nvPr/>
          </p:nvSpPr>
          <p:spPr>
            <a:xfrm>
              <a:off x="0" y="3541608"/>
              <a:ext cx="9209475" cy="1494836"/>
            </a:xfrm>
            <a:prstGeom prst="rect">
              <a:avLst/>
            </a:prstGeom>
          </p:spPr>
          <p:txBody>
            <a:bodyPr lIns="0" tIns="0" rIns="0" bIns="0" rtlCol="0" anchor="t">
              <a:spAutoFit/>
            </a:bodyPr>
            <a:lstStyle/>
            <a:p>
              <a:pPr algn="ctr">
                <a:lnSpc>
                  <a:spcPts val="2240"/>
                </a:lnSpc>
                <a:spcBef>
                  <a:spcPct val="0"/>
                </a:spcBef>
              </a:pPr>
              <a:r>
                <a:rPr lang="en-US" sz="1600">
                  <a:solidFill>
                    <a:srgbClr val="242725"/>
                  </a:solidFill>
                  <a:latin typeface="Inter"/>
                </a:rPr>
                <a:t>Welcome to our analysis of DVD rental activity over time using the Sakila DVD Store Database. We'll explore how DVD rentals have varied throughout different periods, providing insights that can aid decision-making and strategic planning for the store.</a:t>
              </a:r>
            </a:p>
          </p:txBody>
        </p:sp>
      </p:grpSp>
      <p:sp>
        <p:nvSpPr>
          <p:cNvPr id="5" name="AutoShape 5"/>
          <p:cNvSpPr/>
          <p:nvPr/>
        </p:nvSpPr>
        <p:spPr>
          <a:xfrm>
            <a:off x="-236307" y="6885076"/>
            <a:ext cx="10061826" cy="430124"/>
          </a:xfrm>
          <a:prstGeom prst="rect">
            <a:avLst/>
          </a:prstGeom>
          <a:solidFill>
            <a:srgbClr val="2ED47B"/>
          </a:solidFill>
        </p:spPr>
      </p:sp>
      <p:grpSp>
        <p:nvGrpSpPr>
          <p:cNvPr id="6" name="Group 6"/>
          <p:cNvGrpSpPr/>
          <p:nvPr/>
        </p:nvGrpSpPr>
        <p:grpSpPr>
          <a:xfrm>
            <a:off x="7685834" y="496713"/>
            <a:ext cx="1553375" cy="1514194"/>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9" name="Group 9"/>
          <p:cNvGrpSpPr/>
          <p:nvPr/>
        </p:nvGrpSpPr>
        <p:grpSpPr>
          <a:xfrm>
            <a:off x="397950" y="5037164"/>
            <a:ext cx="1553375" cy="1514194"/>
            <a:chOff x="0" y="0"/>
            <a:chExt cx="4589780" cy="4578350"/>
          </a:xfrm>
        </p:grpSpPr>
        <p:sp>
          <p:nvSpPr>
            <p:cNvPr id="10" name="Freeform 10"/>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1" name="Freeform 11"/>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6163818" y="-1608501"/>
            <a:ext cx="2858262" cy="285826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D47B"/>
            </a:solidFill>
          </p:spPr>
        </p:sp>
      </p:grpSp>
      <p:sp>
        <p:nvSpPr>
          <p:cNvPr id="4" name="TextBox 4"/>
          <p:cNvSpPr txBox="1"/>
          <p:nvPr/>
        </p:nvSpPr>
        <p:spPr>
          <a:xfrm>
            <a:off x="731520" y="731520"/>
            <a:ext cx="4961859" cy="2278439"/>
          </a:xfrm>
          <a:prstGeom prst="rect">
            <a:avLst/>
          </a:prstGeom>
        </p:spPr>
        <p:txBody>
          <a:bodyPr lIns="0" tIns="0" rIns="0" bIns="0" rtlCol="0" anchor="t">
            <a:spAutoFit/>
          </a:bodyPr>
          <a:lstStyle/>
          <a:p>
            <a:pPr>
              <a:lnSpc>
                <a:spcPts val="6000"/>
              </a:lnSpc>
            </a:pPr>
            <a:r>
              <a:rPr lang="en-US" sz="5000">
                <a:solidFill>
                  <a:srgbClr val="242725"/>
                </a:solidFill>
                <a:latin typeface="Inter Bold"/>
              </a:rPr>
              <a:t>8 Most Important Questions</a:t>
            </a:r>
          </a:p>
        </p:txBody>
      </p:sp>
      <p:grpSp>
        <p:nvGrpSpPr>
          <p:cNvPr id="5" name="Group 5"/>
          <p:cNvGrpSpPr/>
          <p:nvPr/>
        </p:nvGrpSpPr>
        <p:grpSpPr>
          <a:xfrm>
            <a:off x="7457962" y="519347"/>
            <a:ext cx="1733204" cy="2402833"/>
            <a:chOff x="0" y="0"/>
            <a:chExt cx="4589780" cy="4578350"/>
          </a:xfrm>
        </p:grpSpPr>
        <p:sp>
          <p:nvSpPr>
            <p:cNvPr id="6" name="Freeform 6"/>
            <p:cNvSpPr/>
            <p:nvPr/>
          </p:nvSpPr>
          <p:spPr>
            <a:xfrm>
              <a:off x="232345" y="298587"/>
              <a:ext cx="2418937" cy="3335331"/>
            </a:xfrm>
            <a:custGeom>
              <a:avLst/>
              <a:gdLst/>
              <a:ahLst/>
              <a:cxnLst/>
              <a:rect l="l" t="t" r="r" b="b"/>
              <a:pathLst>
                <a:path w="2418937" h="3335331">
                  <a:moveTo>
                    <a:pt x="20688" y="199059"/>
                  </a:moveTo>
                  <a:lnTo>
                    <a:pt x="20688" y="165882"/>
                  </a:lnTo>
                  <a:cubicBezTo>
                    <a:pt x="46947" y="165882"/>
                    <a:pt x="68431" y="136023"/>
                    <a:pt x="68431" y="99529"/>
                  </a:cubicBezTo>
                  <a:cubicBezTo>
                    <a:pt x="68431" y="63035"/>
                    <a:pt x="46947" y="33177"/>
                    <a:pt x="20688" y="33177"/>
                  </a:cubicBezTo>
                  <a:lnTo>
                    <a:pt x="20688" y="0"/>
                  </a:lnTo>
                  <a:cubicBezTo>
                    <a:pt x="60474" y="0"/>
                    <a:pt x="92302" y="44235"/>
                    <a:pt x="92302" y="99529"/>
                  </a:cubicBezTo>
                  <a:cubicBezTo>
                    <a:pt x="92302" y="154823"/>
                    <a:pt x="60474" y="199059"/>
                    <a:pt x="20688" y="199059"/>
                  </a:cubicBezTo>
                  <a:close/>
                  <a:moveTo>
                    <a:pt x="1273125" y="115012"/>
                  </a:moveTo>
                  <a:lnTo>
                    <a:pt x="1273125" y="81835"/>
                  </a:lnTo>
                  <a:lnTo>
                    <a:pt x="1129898" y="81835"/>
                  </a:lnTo>
                  <a:lnTo>
                    <a:pt x="1129898" y="115012"/>
                  </a:lnTo>
                  <a:lnTo>
                    <a:pt x="1273125" y="115012"/>
                  </a:lnTo>
                  <a:close/>
                  <a:moveTo>
                    <a:pt x="1201511" y="3335331"/>
                  </a:moveTo>
                  <a:cubicBezTo>
                    <a:pt x="1241297" y="3335331"/>
                    <a:pt x="1273125" y="3291096"/>
                    <a:pt x="1273125" y="3235802"/>
                  </a:cubicBezTo>
                  <a:lnTo>
                    <a:pt x="1249254" y="3235802"/>
                  </a:lnTo>
                  <a:cubicBezTo>
                    <a:pt x="1249254" y="3272296"/>
                    <a:pt x="1227770" y="3302155"/>
                    <a:pt x="1201511" y="3302155"/>
                  </a:cubicBezTo>
                  <a:cubicBezTo>
                    <a:pt x="1175253" y="3302155"/>
                    <a:pt x="1153769" y="3272296"/>
                    <a:pt x="1153769" y="3235802"/>
                  </a:cubicBezTo>
                  <a:lnTo>
                    <a:pt x="1129898" y="3235802"/>
                  </a:lnTo>
                  <a:cubicBezTo>
                    <a:pt x="1129898" y="3289990"/>
                    <a:pt x="1161726" y="3335331"/>
                    <a:pt x="1201511" y="3335331"/>
                  </a:cubicBezTo>
                  <a:close/>
                  <a:moveTo>
                    <a:pt x="592799" y="2487122"/>
                  </a:moveTo>
                  <a:cubicBezTo>
                    <a:pt x="592799" y="2542416"/>
                    <a:pt x="624627" y="2586651"/>
                    <a:pt x="664412" y="2586651"/>
                  </a:cubicBezTo>
                  <a:lnTo>
                    <a:pt x="664412" y="2553475"/>
                  </a:lnTo>
                  <a:cubicBezTo>
                    <a:pt x="638154" y="2553475"/>
                    <a:pt x="616670" y="2523616"/>
                    <a:pt x="616670" y="2487122"/>
                  </a:cubicBezTo>
                  <a:cubicBezTo>
                    <a:pt x="616670" y="2450628"/>
                    <a:pt x="638154" y="2420769"/>
                    <a:pt x="664412" y="2420769"/>
                  </a:cubicBezTo>
                  <a:lnTo>
                    <a:pt x="664412" y="2387593"/>
                  </a:lnTo>
                  <a:cubicBezTo>
                    <a:pt x="625423" y="2387593"/>
                    <a:pt x="592799" y="2432934"/>
                    <a:pt x="592799" y="2487122"/>
                  </a:cubicBezTo>
                  <a:close/>
                  <a:moveTo>
                    <a:pt x="101054" y="1771618"/>
                  </a:moveTo>
                  <a:lnTo>
                    <a:pt x="117764" y="1747289"/>
                  </a:lnTo>
                  <a:lnTo>
                    <a:pt x="16710" y="1606842"/>
                  </a:lnTo>
                  <a:lnTo>
                    <a:pt x="0" y="1630066"/>
                  </a:lnTo>
                  <a:lnTo>
                    <a:pt x="101054" y="1771618"/>
                  </a:lnTo>
                  <a:close/>
                  <a:moveTo>
                    <a:pt x="2418937" y="916774"/>
                  </a:moveTo>
                  <a:lnTo>
                    <a:pt x="2418937" y="883598"/>
                  </a:lnTo>
                  <a:lnTo>
                    <a:pt x="2275710" y="883598"/>
                  </a:lnTo>
                  <a:lnTo>
                    <a:pt x="2275710" y="916774"/>
                  </a:lnTo>
                  <a:lnTo>
                    <a:pt x="2418937" y="916774"/>
                  </a:lnTo>
                  <a:close/>
                  <a:moveTo>
                    <a:pt x="2311517" y="1695313"/>
                  </a:moveTo>
                  <a:cubicBezTo>
                    <a:pt x="2311517" y="1750607"/>
                    <a:pt x="2343345" y="1794842"/>
                    <a:pt x="2383130" y="1794842"/>
                  </a:cubicBezTo>
                  <a:lnTo>
                    <a:pt x="2383130" y="1761666"/>
                  </a:lnTo>
                  <a:cubicBezTo>
                    <a:pt x="2356872" y="1761666"/>
                    <a:pt x="2335388" y="1731807"/>
                    <a:pt x="2335388" y="1695313"/>
                  </a:cubicBezTo>
                  <a:cubicBezTo>
                    <a:pt x="2335388" y="1658819"/>
                    <a:pt x="2356872" y="1628960"/>
                    <a:pt x="2383130" y="1628960"/>
                  </a:cubicBezTo>
                  <a:lnTo>
                    <a:pt x="2383130" y="1595784"/>
                  </a:lnTo>
                  <a:cubicBezTo>
                    <a:pt x="2344141" y="1595784"/>
                    <a:pt x="2311517" y="1640019"/>
                    <a:pt x="2311517" y="1695313"/>
                  </a:cubicBezTo>
                  <a:close/>
                  <a:moveTo>
                    <a:pt x="1235727" y="896868"/>
                  </a:moveTo>
                  <a:cubicBezTo>
                    <a:pt x="1235727" y="841574"/>
                    <a:pt x="1203899" y="797339"/>
                    <a:pt x="1164113" y="797339"/>
                  </a:cubicBezTo>
                  <a:lnTo>
                    <a:pt x="1164113" y="830515"/>
                  </a:lnTo>
                  <a:cubicBezTo>
                    <a:pt x="1190372" y="830515"/>
                    <a:pt x="1211856" y="860374"/>
                    <a:pt x="1211856" y="896868"/>
                  </a:cubicBezTo>
                  <a:cubicBezTo>
                    <a:pt x="1211856" y="933362"/>
                    <a:pt x="1190372" y="963221"/>
                    <a:pt x="1164113" y="963221"/>
                  </a:cubicBezTo>
                  <a:lnTo>
                    <a:pt x="1164113" y="996397"/>
                  </a:lnTo>
                  <a:cubicBezTo>
                    <a:pt x="1203899" y="996397"/>
                    <a:pt x="1235727" y="951056"/>
                    <a:pt x="1235727" y="896868"/>
                  </a:cubicBezTo>
                  <a:close/>
                  <a:moveTo>
                    <a:pt x="639745" y="795127"/>
                  </a:moveTo>
                  <a:lnTo>
                    <a:pt x="615874" y="795127"/>
                  </a:lnTo>
                  <a:lnTo>
                    <a:pt x="615874" y="994186"/>
                  </a:lnTo>
                  <a:lnTo>
                    <a:pt x="639745" y="994186"/>
                  </a:lnTo>
                  <a:lnTo>
                    <a:pt x="639745" y="795127"/>
                  </a:lnTo>
                  <a:close/>
                  <a:moveTo>
                    <a:pt x="1272329" y="1708583"/>
                  </a:moveTo>
                  <a:lnTo>
                    <a:pt x="1272329" y="1675407"/>
                  </a:lnTo>
                  <a:lnTo>
                    <a:pt x="1129103" y="1675407"/>
                  </a:lnTo>
                  <a:lnTo>
                    <a:pt x="1129103" y="1708583"/>
                  </a:lnTo>
                  <a:lnTo>
                    <a:pt x="1272329" y="1708583"/>
                  </a:lnTo>
                  <a:close/>
                  <a:moveTo>
                    <a:pt x="2418937" y="3299943"/>
                  </a:moveTo>
                  <a:lnTo>
                    <a:pt x="2418937" y="3266767"/>
                  </a:lnTo>
                  <a:lnTo>
                    <a:pt x="2275710" y="3266767"/>
                  </a:lnTo>
                  <a:lnTo>
                    <a:pt x="2275710" y="3299943"/>
                  </a:lnTo>
                  <a:lnTo>
                    <a:pt x="2418937" y="3299943"/>
                  </a:lnTo>
                  <a:close/>
                </a:path>
              </a:pathLst>
            </a:custGeom>
            <a:solidFill>
              <a:srgbClr val="383838"/>
            </a:solidFill>
          </p:spPr>
        </p:sp>
        <p:sp>
          <p:nvSpPr>
            <p:cNvPr id="7" name="Freeform 7"/>
            <p:cNvSpPr/>
            <p:nvPr/>
          </p:nvSpPr>
          <p:spPr>
            <a:xfrm>
              <a:off x="214840" y="298587"/>
              <a:ext cx="2423711" cy="3383989"/>
            </a:xfrm>
            <a:custGeom>
              <a:avLst/>
              <a:gdLst/>
              <a:ahLst/>
              <a:cxnLst/>
              <a:rect l="l" t="t" r="r" b="b"/>
              <a:pathLst>
                <a:path w="2423711" h="3383989">
                  <a:moveTo>
                    <a:pt x="2376764" y="2588863"/>
                  </a:moveTo>
                  <a:lnTo>
                    <a:pt x="2352893" y="2588863"/>
                  </a:lnTo>
                  <a:lnTo>
                    <a:pt x="2352893" y="2389805"/>
                  </a:lnTo>
                  <a:lnTo>
                    <a:pt x="2376764" y="2389805"/>
                  </a:lnTo>
                  <a:lnTo>
                    <a:pt x="2376764" y="2588863"/>
                  </a:lnTo>
                  <a:close/>
                  <a:moveTo>
                    <a:pt x="657250" y="0"/>
                  </a:moveTo>
                  <a:lnTo>
                    <a:pt x="633379" y="0"/>
                  </a:lnTo>
                  <a:lnTo>
                    <a:pt x="633379" y="199059"/>
                  </a:lnTo>
                  <a:lnTo>
                    <a:pt x="657250" y="199059"/>
                  </a:lnTo>
                  <a:lnTo>
                    <a:pt x="657250" y="0"/>
                  </a:lnTo>
                  <a:close/>
                  <a:moveTo>
                    <a:pt x="33419" y="982021"/>
                  </a:moveTo>
                  <a:lnTo>
                    <a:pt x="16710" y="958797"/>
                  </a:lnTo>
                  <a:lnTo>
                    <a:pt x="117764" y="818351"/>
                  </a:lnTo>
                  <a:lnTo>
                    <a:pt x="134474" y="841574"/>
                  </a:lnTo>
                  <a:lnTo>
                    <a:pt x="33419" y="982021"/>
                  </a:lnTo>
                  <a:close/>
                  <a:moveTo>
                    <a:pt x="1729858" y="39812"/>
                  </a:moveTo>
                  <a:lnTo>
                    <a:pt x="1746567" y="16589"/>
                  </a:lnTo>
                  <a:lnTo>
                    <a:pt x="1847622" y="157035"/>
                  </a:lnTo>
                  <a:lnTo>
                    <a:pt x="1830912" y="180259"/>
                  </a:lnTo>
                  <a:lnTo>
                    <a:pt x="1729858" y="39812"/>
                  </a:lnTo>
                  <a:close/>
                  <a:moveTo>
                    <a:pt x="1863536" y="945527"/>
                  </a:moveTo>
                  <a:lnTo>
                    <a:pt x="1839665" y="945527"/>
                  </a:lnTo>
                  <a:cubicBezTo>
                    <a:pt x="1839665" y="909033"/>
                    <a:pt x="1818181" y="879174"/>
                    <a:pt x="1791923" y="879174"/>
                  </a:cubicBezTo>
                  <a:cubicBezTo>
                    <a:pt x="1765664" y="879174"/>
                    <a:pt x="1744180" y="909033"/>
                    <a:pt x="1744180" y="945527"/>
                  </a:cubicBezTo>
                  <a:lnTo>
                    <a:pt x="1720309" y="945527"/>
                  </a:lnTo>
                  <a:cubicBezTo>
                    <a:pt x="1720309" y="890233"/>
                    <a:pt x="1752137" y="845998"/>
                    <a:pt x="1791923" y="845998"/>
                  </a:cubicBezTo>
                  <a:cubicBezTo>
                    <a:pt x="1830912" y="845998"/>
                    <a:pt x="1863536" y="891339"/>
                    <a:pt x="1863536" y="945527"/>
                  </a:cubicBezTo>
                  <a:close/>
                  <a:moveTo>
                    <a:pt x="1180823" y="2577804"/>
                  </a:moveTo>
                  <a:lnTo>
                    <a:pt x="1164113" y="2554581"/>
                  </a:lnTo>
                  <a:lnTo>
                    <a:pt x="1265167" y="2414134"/>
                  </a:lnTo>
                  <a:lnTo>
                    <a:pt x="1281877" y="2437358"/>
                  </a:lnTo>
                  <a:lnTo>
                    <a:pt x="1180823" y="2577804"/>
                  </a:lnTo>
                  <a:close/>
                  <a:moveTo>
                    <a:pt x="82753" y="2587757"/>
                  </a:moveTo>
                  <a:lnTo>
                    <a:pt x="58882" y="2587757"/>
                  </a:lnTo>
                  <a:lnTo>
                    <a:pt x="58882" y="2388699"/>
                  </a:lnTo>
                  <a:lnTo>
                    <a:pt x="82753" y="2388699"/>
                  </a:lnTo>
                  <a:lnTo>
                    <a:pt x="82753" y="2587757"/>
                  </a:lnTo>
                  <a:close/>
                  <a:moveTo>
                    <a:pt x="1803062" y="3383990"/>
                  </a:moveTo>
                  <a:lnTo>
                    <a:pt x="1779191" y="3383990"/>
                  </a:lnTo>
                  <a:lnTo>
                    <a:pt x="1779191" y="3184932"/>
                  </a:lnTo>
                  <a:lnTo>
                    <a:pt x="1803062" y="3184932"/>
                  </a:lnTo>
                  <a:lnTo>
                    <a:pt x="1803062" y="3383990"/>
                  </a:lnTo>
                  <a:close/>
                  <a:moveTo>
                    <a:pt x="143226" y="3334225"/>
                  </a:moveTo>
                  <a:lnTo>
                    <a:pt x="119355" y="3334225"/>
                  </a:lnTo>
                  <a:cubicBezTo>
                    <a:pt x="119355" y="3297731"/>
                    <a:pt x="97871" y="3267872"/>
                    <a:pt x="71613" y="3267872"/>
                  </a:cubicBezTo>
                  <a:cubicBezTo>
                    <a:pt x="45355" y="3267872"/>
                    <a:pt x="23871" y="3297731"/>
                    <a:pt x="23871" y="3334225"/>
                  </a:cubicBezTo>
                  <a:lnTo>
                    <a:pt x="0" y="3334225"/>
                  </a:lnTo>
                  <a:cubicBezTo>
                    <a:pt x="0" y="3278931"/>
                    <a:pt x="31828" y="3234696"/>
                    <a:pt x="71613" y="3234696"/>
                  </a:cubicBezTo>
                  <a:cubicBezTo>
                    <a:pt x="111398" y="3234696"/>
                    <a:pt x="143226" y="3278931"/>
                    <a:pt x="143226" y="3334225"/>
                  </a:cubicBezTo>
                  <a:close/>
                  <a:moveTo>
                    <a:pt x="2322656" y="181364"/>
                  </a:moveTo>
                  <a:lnTo>
                    <a:pt x="2305946" y="158141"/>
                  </a:lnTo>
                  <a:lnTo>
                    <a:pt x="2407001" y="17694"/>
                  </a:lnTo>
                  <a:lnTo>
                    <a:pt x="2423710" y="40918"/>
                  </a:lnTo>
                  <a:lnTo>
                    <a:pt x="2322656" y="181364"/>
                  </a:lnTo>
                  <a:close/>
                  <a:moveTo>
                    <a:pt x="601551" y="3370719"/>
                  </a:moveTo>
                  <a:lnTo>
                    <a:pt x="584841" y="3347496"/>
                  </a:lnTo>
                  <a:lnTo>
                    <a:pt x="685896" y="3207049"/>
                  </a:lnTo>
                  <a:lnTo>
                    <a:pt x="702605" y="3230273"/>
                  </a:lnTo>
                  <a:lnTo>
                    <a:pt x="601551" y="3370719"/>
                  </a:lnTo>
                  <a:close/>
                  <a:moveTo>
                    <a:pt x="1746567" y="1777148"/>
                  </a:moveTo>
                  <a:lnTo>
                    <a:pt x="1729858" y="1753924"/>
                  </a:lnTo>
                  <a:lnTo>
                    <a:pt x="1830912" y="1613478"/>
                  </a:lnTo>
                  <a:lnTo>
                    <a:pt x="1847622" y="1636701"/>
                  </a:lnTo>
                  <a:lnTo>
                    <a:pt x="1746567" y="1777148"/>
                  </a:lnTo>
                  <a:close/>
                  <a:moveTo>
                    <a:pt x="573701" y="1642231"/>
                  </a:moveTo>
                  <a:lnTo>
                    <a:pt x="597573" y="1642231"/>
                  </a:lnTo>
                  <a:cubicBezTo>
                    <a:pt x="597573" y="1678724"/>
                    <a:pt x="619056" y="1708583"/>
                    <a:pt x="645315" y="1708583"/>
                  </a:cubicBezTo>
                  <a:cubicBezTo>
                    <a:pt x="671573" y="1708583"/>
                    <a:pt x="693057" y="1678724"/>
                    <a:pt x="693057" y="1642231"/>
                  </a:cubicBezTo>
                  <a:lnTo>
                    <a:pt x="716928" y="1642231"/>
                  </a:lnTo>
                  <a:cubicBezTo>
                    <a:pt x="716928" y="1697524"/>
                    <a:pt x="685100" y="1741760"/>
                    <a:pt x="645315" y="1741760"/>
                  </a:cubicBezTo>
                  <a:cubicBezTo>
                    <a:pt x="606325" y="1741760"/>
                    <a:pt x="573701" y="1697524"/>
                    <a:pt x="573701" y="1642231"/>
                  </a:cubicBezTo>
                  <a:close/>
                  <a:moveTo>
                    <a:pt x="1863536" y="2536887"/>
                  </a:moveTo>
                  <a:lnTo>
                    <a:pt x="1839665" y="2536887"/>
                  </a:lnTo>
                  <a:cubicBezTo>
                    <a:pt x="1839665" y="2500393"/>
                    <a:pt x="1818181" y="2470534"/>
                    <a:pt x="1791923" y="2470534"/>
                  </a:cubicBezTo>
                  <a:cubicBezTo>
                    <a:pt x="1765664" y="2470534"/>
                    <a:pt x="1744180" y="2500393"/>
                    <a:pt x="1744180" y="2536887"/>
                  </a:cubicBezTo>
                  <a:lnTo>
                    <a:pt x="1720309" y="2536887"/>
                  </a:lnTo>
                  <a:cubicBezTo>
                    <a:pt x="1720309" y="2481593"/>
                    <a:pt x="1752137" y="2437357"/>
                    <a:pt x="1791923" y="2437357"/>
                  </a:cubicBezTo>
                  <a:cubicBezTo>
                    <a:pt x="1831708" y="2437357"/>
                    <a:pt x="1863536" y="2482698"/>
                    <a:pt x="1863536" y="2536887"/>
                  </a:cubicBezTo>
                  <a:close/>
                </a:path>
              </a:pathLst>
            </a:custGeom>
            <a:solidFill>
              <a:srgbClr val="2ED47B"/>
            </a:solidFill>
          </p:spPr>
        </p:sp>
      </p:grpSp>
      <p:sp>
        <p:nvSpPr>
          <p:cNvPr id="8" name="TextBox 8"/>
          <p:cNvSpPr txBox="1"/>
          <p:nvPr/>
        </p:nvSpPr>
        <p:spPr>
          <a:xfrm>
            <a:off x="731520" y="3461702"/>
            <a:ext cx="7871341" cy="2497455"/>
          </a:xfrm>
          <a:prstGeom prst="rect">
            <a:avLst/>
          </a:prstGeom>
        </p:spPr>
        <p:txBody>
          <a:bodyPr lIns="0" tIns="0" rIns="0" bIns="0" rtlCol="0" anchor="t">
            <a:spAutoFit/>
          </a:bodyPr>
          <a:lstStyle/>
          <a:p>
            <a:pPr>
              <a:lnSpc>
                <a:spcPts val="2520"/>
              </a:lnSpc>
            </a:pPr>
            <a:r>
              <a:rPr lang="en-US" sz="1800">
                <a:solidFill>
                  <a:srgbClr val="242725"/>
                </a:solidFill>
                <a:latin typeface="Canva Sans"/>
              </a:rPr>
              <a:t>Q-1: How many DVDs are currently available for rent/sale?</a:t>
            </a:r>
          </a:p>
          <a:p>
            <a:pPr>
              <a:lnSpc>
                <a:spcPts val="2520"/>
              </a:lnSpc>
            </a:pPr>
            <a:r>
              <a:rPr lang="en-US" sz="1800">
                <a:solidFill>
                  <a:srgbClr val="242725"/>
                </a:solidFill>
                <a:latin typeface="Canva Sans"/>
              </a:rPr>
              <a:t>Q-2: Which DVDs are currently checked out by customers?</a:t>
            </a:r>
          </a:p>
          <a:p>
            <a:pPr>
              <a:lnSpc>
                <a:spcPts val="2520"/>
              </a:lnSpc>
            </a:pPr>
            <a:r>
              <a:rPr lang="en-US" sz="1800">
                <a:solidFill>
                  <a:srgbClr val="242725"/>
                </a:solidFill>
                <a:latin typeface="Canva Sans"/>
              </a:rPr>
              <a:t>Q-3: Who are the top 10 customers by rental frequency?</a:t>
            </a:r>
          </a:p>
          <a:p>
            <a:pPr>
              <a:lnSpc>
                <a:spcPts val="2520"/>
              </a:lnSpc>
            </a:pPr>
            <a:r>
              <a:rPr lang="en-US" sz="1800">
                <a:solidFill>
                  <a:srgbClr val="242725"/>
                </a:solidFill>
                <a:latin typeface="Canva Sans"/>
              </a:rPr>
              <a:t>Q-4: What are the most popular movie genres among customers?</a:t>
            </a:r>
          </a:p>
          <a:p>
            <a:pPr>
              <a:lnSpc>
                <a:spcPts val="2520"/>
              </a:lnSpc>
            </a:pPr>
            <a:r>
              <a:rPr lang="en-US" sz="1800">
                <a:solidFill>
                  <a:srgbClr val="242725"/>
                </a:solidFill>
                <a:latin typeface="Canva Sans"/>
              </a:rPr>
              <a:t>Q-5: How is the revenue distributed by film rating? </a:t>
            </a:r>
          </a:p>
          <a:p>
            <a:pPr>
              <a:lnSpc>
                <a:spcPts val="2520"/>
              </a:lnSpc>
            </a:pPr>
            <a:r>
              <a:rPr lang="en-US" sz="1800">
                <a:solidFill>
                  <a:srgbClr val="242725"/>
                </a:solidFill>
                <a:latin typeface="Canva Sans"/>
              </a:rPr>
              <a:t>Q-6: Which actors have appeared in the most films?</a:t>
            </a:r>
          </a:p>
          <a:p>
            <a:pPr>
              <a:lnSpc>
                <a:spcPts val="2520"/>
              </a:lnSpc>
            </a:pPr>
            <a:r>
              <a:rPr lang="en-US" sz="1800">
                <a:solidFill>
                  <a:srgbClr val="242725"/>
                </a:solidFill>
                <a:latin typeface="Canva Sans"/>
              </a:rPr>
              <a:t> Q-7: What is the total revenue earned for each month in the year 2005?</a:t>
            </a:r>
          </a:p>
          <a:p>
            <a:pPr>
              <a:lnSpc>
                <a:spcPts val="2520"/>
              </a:lnSpc>
            </a:pPr>
            <a:r>
              <a:rPr lang="en-US" sz="1800">
                <a:solidFill>
                  <a:srgbClr val="242725"/>
                </a:solidFill>
                <a:latin typeface="Canva Sans"/>
              </a:rPr>
              <a:t>Q-8: How does DVD rental activity vary over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649326" y="505051"/>
            <a:ext cx="8290560" cy="866775"/>
          </a:xfrm>
          <a:prstGeom prst="rect">
            <a:avLst/>
          </a:prstGeom>
        </p:spPr>
        <p:txBody>
          <a:bodyPr lIns="0" tIns="0" rIns="0" bIns="0" rtlCol="0" anchor="t">
            <a:spAutoFit/>
          </a:bodyPr>
          <a:lstStyle/>
          <a:p>
            <a:pPr>
              <a:lnSpc>
                <a:spcPts val="3480"/>
              </a:lnSpc>
            </a:pPr>
            <a:r>
              <a:rPr lang="en-US" sz="2900">
                <a:solidFill>
                  <a:srgbClr val="242725"/>
                </a:solidFill>
                <a:latin typeface="Inter Bold"/>
              </a:rPr>
              <a:t>Q-1: How many DVDs are currently available for rent/sale?</a:t>
            </a:r>
          </a:p>
        </p:txBody>
      </p:sp>
      <p:grpSp>
        <p:nvGrpSpPr>
          <p:cNvPr id="3" name="Group 3"/>
          <p:cNvGrpSpPr/>
          <p:nvPr/>
        </p:nvGrpSpPr>
        <p:grpSpPr>
          <a:xfrm>
            <a:off x="1194533" y="3656437"/>
            <a:ext cx="2705804" cy="270580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42725">
                <a:alpha val="4706"/>
              </a:srgbClr>
            </a:solidFill>
          </p:spPr>
        </p:sp>
      </p:grpSp>
      <p:sp>
        <p:nvSpPr>
          <p:cNvPr id="5" name="Freeform 5"/>
          <p:cNvSpPr/>
          <p:nvPr/>
        </p:nvSpPr>
        <p:spPr>
          <a:xfrm>
            <a:off x="430072" y="3842029"/>
            <a:ext cx="3722648" cy="3052572"/>
          </a:xfrm>
          <a:custGeom>
            <a:avLst/>
            <a:gdLst/>
            <a:ahLst/>
            <a:cxnLst/>
            <a:rect l="l" t="t" r="r" b="b"/>
            <a:pathLst>
              <a:path w="3722648" h="3052572">
                <a:moveTo>
                  <a:pt x="0" y="0"/>
                </a:moveTo>
                <a:lnTo>
                  <a:pt x="3722648" y="0"/>
                </a:lnTo>
                <a:lnTo>
                  <a:pt x="3722648" y="3052572"/>
                </a:lnTo>
                <a:lnTo>
                  <a:pt x="0" y="30525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2401517" y="2849871"/>
            <a:ext cx="1699292" cy="1656431"/>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AutoShape 9"/>
          <p:cNvSpPr/>
          <p:nvPr/>
        </p:nvSpPr>
        <p:spPr>
          <a:xfrm>
            <a:off x="-236307" y="6885076"/>
            <a:ext cx="10061826" cy="430124"/>
          </a:xfrm>
          <a:prstGeom prst="rect">
            <a:avLst/>
          </a:prstGeom>
          <a:solidFill>
            <a:srgbClr val="2ED47B"/>
          </a:solidFill>
        </p:spPr>
      </p:sp>
      <p:sp>
        <p:nvSpPr>
          <p:cNvPr id="10" name="TextBox 10"/>
          <p:cNvSpPr txBox="1"/>
          <p:nvPr/>
        </p:nvSpPr>
        <p:spPr>
          <a:xfrm>
            <a:off x="5350956" y="3618337"/>
            <a:ext cx="3281839" cy="763270"/>
          </a:xfrm>
          <a:prstGeom prst="rect">
            <a:avLst/>
          </a:prstGeom>
        </p:spPr>
        <p:txBody>
          <a:bodyPr lIns="0" tIns="0" rIns="0" bIns="0" rtlCol="0" anchor="t">
            <a:spAutoFit/>
          </a:bodyPr>
          <a:lstStyle/>
          <a:p>
            <a:pPr algn="ctr">
              <a:lnSpc>
                <a:spcPts val="3079"/>
              </a:lnSpc>
            </a:pPr>
            <a:r>
              <a:rPr lang="en-US" sz="2199">
                <a:solidFill>
                  <a:srgbClr val="2ED47B"/>
                </a:solidFill>
                <a:latin typeface="Canva Sans Bold"/>
              </a:rPr>
              <a:t>183 </a:t>
            </a:r>
            <a:r>
              <a:rPr lang="en-US" sz="2199">
                <a:solidFill>
                  <a:srgbClr val="242725"/>
                </a:solidFill>
                <a:latin typeface="Canva Sans Bold"/>
              </a:rPr>
              <a:t>DVD's are currently </a:t>
            </a:r>
          </a:p>
          <a:p>
            <a:pPr algn="ctr">
              <a:lnSpc>
                <a:spcPts val="3079"/>
              </a:lnSpc>
            </a:pPr>
            <a:r>
              <a:rPr lang="en-US" sz="2199">
                <a:solidFill>
                  <a:srgbClr val="242725"/>
                </a:solidFill>
                <a:latin typeface="Canva Sans Bold"/>
              </a:rPr>
              <a:t>Available for Rent/Sale.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236307" y="6885076"/>
            <a:ext cx="10061826" cy="430124"/>
          </a:xfrm>
          <a:prstGeom prst="rect">
            <a:avLst/>
          </a:prstGeom>
          <a:solidFill>
            <a:srgbClr val="2ED47B"/>
          </a:solidFill>
        </p:spPr>
      </p:sp>
      <p:grpSp>
        <p:nvGrpSpPr>
          <p:cNvPr id="3" name="Group 3"/>
          <p:cNvGrpSpPr/>
          <p:nvPr/>
        </p:nvGrpSpPr>
        <p:grpSpPr>
          <a:xfrm>
            <a:off x="7848064" y="496713"/>
            <a:ext cx="1553375" cy="1514194"/>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286630" y="5204023"/>
            <a:ext cx="1553375" cy="1514194"/>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Freeform 9"/>
          <p:cNvSpPr/>
          <p:nvPr/>
        </p:nvSpPr>
        <p:spPr>
          <a:xfrm>
            <a:off x="1404550" y="1530328"/>
            <a:ext cx="6160074" cy="3673695"/>
          </a:xfrm>
          <a:custGeom>
            <a:avLst/>
            <a:gdLst/>
            <a:ahLst/>
            <a:cxnLst/>
            <a:rect l="l" t="t" r="r" b="b"/>
            <a:pathLst>
              <a:path w="6160074" h="3673695">
                <a:moveTo>
                  <a:pt x="0" y="0"/>
                </a:moveTo>
                <a:lnTo>
                  <a:pt x="6160074" y="0"/>
                </a:lnTo>
                <a:lnTo>
                  <a:pt x="6160074" y="3673695"/>
                </a:lnTo>
                <a:lnTo>
                  <a:pt x="0" y="3673695"/>
                </a:lnTo>
                <a:lnTo>
                  <a:pt x="0" y="0"/>
                </a:lnTo>
                <a:close/>
              </a:path>
            </a:pathLst>
          </a:custGeom>
          <a:blipFill>
            <a:blip r:embed="rId2"/>
            <a:stretch>
              <a:fillRect/>
            </a:stretch>
          </a:blipFill>
        </p:spPr>
      </p:sp>
      <p:sp>
        <p:nvSpPr>
          <p:cNvPr id="10" name="TextBox 10"/>
          <p:cNvSpPr txBox="1"/>
          <p:nvPr/>
        </p:nvSpPr>
        <p:spPr>
          <a:xfrm>
            <a:off x="1108485" y="5595829"/>
            <a:ext cx="7913595" cy="692481"/>
          </a:xfrm>
          <a:prstGeom prst="rect">
            <a:avLst/>
          </a:prstGeom>
        </p:spPr>
        <p:txBody>
          <a:bodyPr lIns="0" tIns="0" rIns="0" bIns="0" rtlCol="0" anchor="t">
            <a:spAutoFit/>
          </a:bodyPr>
          <a:lstStyle/>
          <a:p>
            <a:pPr algn="ctr">
              <a:lnSpc>
                <a:spcPts val="2781"/>
              </a:lnSpc>
            </a:pPr>
            <a:r>
              <a:rPr lang="en-US" sz="1986">
                <a:solidFill>
                  <a:srgbClr val="000000"/>
                </a:solidFill>
                <a:latin typeface="Canva Sans"/>
              </a:rPr>
              <a:t>"The highest number of DVDs for the movie '</a:t>
            </a:r>
            <a:r>
              <a:rPr lang="en-US" sz="1986">
                <a:solidFill>
                  <a:srgbClr val="2ED47B"/>
                </a:solidFill>
                <a:latin typeface="Canva Sans"/>
              </a:rPr>
              <a:t>GHOST GROUNDHOG'</a:t>
            </a:r>
            <a:r>
              <a:rPr lang="en-US" sz="1986">
                <a:solidFill>
                  <a:srgbClr val="000000"/>
                </a:solidFill>
                <a:latin typeface="Canva Sans"/>
              </a:rPr>
              <a:t> is currently checked out by customers."</a:t>
            </a:r>
          </a:p>
        </p:txBody>
      </p:sp>
      <p:sp>
        <p:nvSpPr>
          <p:cNvPr id="11" name="TextBox 11"/>
          <p:cNvSpPr txBox="1"/>
          <p:nvPr/>
        </p:nvSpPr>
        <p:spPr>
          <a:xfrm>
            <a:off x="-619958" y="439563"/>
            <a:ext cx="9244710" cy="905510"/>
          </a:xfrm>
          <a:prstGeom prst="rect">
            <a:avLst/>
          </a:prstGeom>
        </p:spPr>
        <p:txBody>
          <a:bodyPr lIns="0" tIns="0" rIns="0" bIns="0" rtlCol="0" anchor="t">
            <a:spAutoFit/>
          </a:bodyPr>
          <a:lstStyle/>
          <a:p>
            <a:pPr algn="ctr">
              <a:lnSpc>
                <a:spcPts val="3640"/>
              </a:lnSpc>
            </a:pPr>
            <a:r>
              <a:rPr lang="en-US" sz="2600">
                <a:solidFill>
                  <a:srgbClr val="000000"/>
                </a:solidFill>
                <a:latin typeface="Canva Sans Bold"/>
              </a:rPr>
              <a:t>Q-2: Which DVDs are currently checked out by 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236307" y="6885076"/>
            <a:ext cx="10061826" cy="430124"/>
          </a:xfrm>
          <a:prstGeom prst="rect">
            <a:avLst/>
          </a:prstGeom>
          <a:solidFill>
            <a:srgbClr val="2ED47B"/>
          </a:solidFill>
        </p:spPr>
      </p:sp>
      <p:grpSp>
        <p:nvGrpSpPr>
          <p:cNvPr id="3" name="Group 3"/>
          <p:cNvGrpSpPr/>
          <p:nvPr/>
        </p:nvGrpSpPr>
        <p:grpSpPr>
          <a:xfrm>
            <a:off x="8200225" y="496713"/>
            <a:ext cx="1553375" cy="1514194"/>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286630" y="5204023"/>
            <a:ext cx="1553375" cy="1514194"/>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Freeform 9"/>
          <p:cNvSpPr/>
          <p:nvPr/>
        </p:nvSpPr>
        <p:spPr>
          <a:xfrm>
            <a:off x="1840005" y="1756135"/>
            <a:ext cx="5945145" cy="3573412"/>
          </a:xfrm>
          <a:custGeom>
            <a:avLst/>
            <a:gdLst/>
            <a:ahLst/>
            <a:cxnLst/>
            <a:rect l="l" t="t" r="r" b="b"/>
            <a:pathLst>
              <a:path w="5945145" h="3573412">
                <a:moveTo>
                  <a:pt x="0" y="0"/>
                </a:moveTo>
                <a:lnTo>
                  <a:pt x="5945145" y="0"/>
                </a:lnTo>
                <a:lnTo>
                  <a:pt x="5945145" y="3573412"/>
                </a:lnTo>
                <a:lnTo>
                  <a:pt x="0" y="3573412"/>
                </a:lnTo>
                <a:lnTo>
                  <a:pt x="0" y="0"/>
                </a:lnTo>
                <a:close/>
              </a:path>
            </a:pathLst>
          </a:custGeom>
          <a:blipFill>
            <a:blip r:embed="rId2"/>
            <a:stretch>
              <a:fillRect/>
            </a:stretch>
          </a:blipFill>
        </p:spPr>
      </p:sp>
      <p:sp>
        <p:nvSpPr>
          <p:cNvPr id="10" name="TextBox 10"/>
          <p:cNvSpPr txBox="1"/>
          <p:nvPr/>
        </p:nvSpPr>
        <p:spPr>
          <a:xfrm>
            <a:off x="1601472" y="5595829"/>
            <a:ext cx="7913595" cy="692481"/>
          </a:xfrm>
          <a:prstGeom prst="rect">
            <a:avLst/>
          </a:prstGeom>
        </p:spPr>
        <p:txBody>
          <a:bodyPr lIns="0" tIns="0" rIns="0" bIns="0" rtlCol="0" anchor="t">
            <a:spAutoFit/>
          </a:bodyPr>
          <a:lstStyle/>
          <a:p>
            <a:pPr algn="ctr">
              <a:lnSpc>
                <a:spcPts val="2781"/>
              </a:lnSpc>
            </a:pPr>
            <a:r>
              <a:rPr lang="en-US" sz="1986">
                <a:solidFill>
                  <a:srgbClr val="000000"/>
                </a:solidFill>
                <a:latin typeface="Canva Sans"/>
              </a:rPr>
              <a:t>"All of these are the top 10 customers who rent frequently, and among them, </a:t>
            </a:r>
            <a:r>
              <a:rPr lang="en-US" sz="1986">
                <a:solidFill>
                  <a:srgbClr val="2ED47B"/>
                </a:solidFill>
                <a:latin typeface="Canva Sans Bold"/>
              </a:rPr>
              <a:t>ELEANOR HUNT</a:t>
            </a:r>
            <a:r>
              <a:rPr lang="en-US" sz="1986">
                <a:solidFill>
                  <a:srgbClr val="000000"/>
                </a:solidFill>
                <a:latin typeface="Canva Sans"/>
              </a:rPr>
              <a:t> rents most frequently."</a:t>
            </a:r>
          </a:p>
        </p:txBody>
      </p:sp>
      <p:sp>
        <p:nvSpPr>
          <p:cNvPr id="11" name="TextBox 11"/>
          <p:cNvSpPr txBox="1"/>
          <p:nvPr/>
        </p:nvSpPr>
        <p:spPr>
          <a:xfrm>
            <a:off x="-557744" y="439563"/>
            <a:ext cx="9707046" cy="1012190"/>
          </a:xfrm>
          <a:prstGeom prst="rect">
            <a:avLst/>
          </a:prstGeom>
        </p:spPr>
        <p:txBody>
          <a:bodyPr lIns="0" tIns="0" rIns="0" bIns="0" rtlCol="0" anchor="t">
            <a:spAutoFit/>
          </a:bodyPr>
          <a:lstStyle/>
          <a:p>
            <a:pPr algn="ctr">
              <a:lnSpc>
                <a:spcPts val="4060"/>
              </a:lnSpc>
            </a:pPr>
            <a:r>
              <a:rPr lang="en-US" sz="2900">
                <a:solidFill>
                  <a:srgbClr val="000000"/>
                </a:solidFill>
                <a:latin typeface="Canva Sans Bold"/>
              </a:rPr>
              <a:t>Q-3: Who are the top 10 customers by rental frequency?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236307" y="6885076"/>
            <a:ext cx="10061826" cy="430124"/>
          </a:xfrm>
          <a:prstGeom prst="rect">
            <a:avLst/>
          </a:prstGeom>
          <a:solidFill>
            <a:srgbClr val="2ED47B"/>
          </a:solidFill>
        </p:spPr>
      </p:sp>
      <p:grpSp>
        <p:nvGrpSpPr>
          <p:cNvPr id="3" name="Group 3"/>
          <p:cNvGrpSpPr/>
          <p:nvPr/>
        </p:nvGrpSpPr>
        <p:grpSpPr>
          <a:xfrm>
            <a:off x="8200225" y="496713"/>
            <a:ext cx="1553375" cy="1514194"/>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286630" y="5204023"/>
            <a:ext cx="1553375" cy="1514194"/>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Freeform 9"/>
          <p:cNvSpPr/>
          <p:nvPr/>
        </p:nvSpPr>
        <p:spPr>
          <a:xfrm>
            <a:off x="1822034" y="1630611"/>
            <a:ext cx="5945145" cy="3573412"/>
          </a:xfrm>
          <a:custGeom>
            <a:avLst/>
            <a:gdLst/>
            <a:ahLst/>
            <a:cxnLst/>
            <a:rect l="l" t="t" r="r" b="b"/>
            <a:pathLst>
              <a:path w="5945145" h="3573412">
                <a:moveTo>
                  <a:pt x="0" y="0"/>
                </a:moveTo>
                <a:lnTo>
                  <a:pt x="5945145" y="0"/>
                </a:lnTo>
                <a:lnTo>
                  <a:pt x="5945145" y="3573412"/>
                </a:lnTo>
                <a:lnTo>
                  <a:pt x="0" y="3573412"/>
                </a:lnTo>
                <a:lnTo>
                  <a:pt x="0" y="0"/>
                </a:lnTo>
                <a:close/>
              </a:path>
            </a:pathLst>
          </a:custGeom>
          <a:blipFill>
            <a:blip r:embed="rId2"/>
            <a:stretch>
              <a:fillRect/>
            </a:stretch>
          </a:blipFill>
        </p:spPr>
      </p:sp>
      <p:sp>
        <p:nvSpPr>
          <p:cNvPr id="10" name="TextBox 10"/>
          <p:cNvSpPr txBox="1"/>
          <p:nvPr/>
        </p:nvSpPr>
        <p:spPr>
          <a:xfrm>
            <a:off x="1108485" y="5595829"/>
            <a:ext cx="7913595" cy="692481"/>
          </a:xfrm>
          <a:prstGeom prst="rect">
            <a:avLst/>
          </a:prstGeom>
        </p:spPr>
        <p:txBody>
          <a:bodyPr lIns="0" tIns="0" rIns="0" bIns="0" rtlCol="0" anchor="t">
            <a:spAutoFit/>
          </a:bodyPr>
          <a:lstStyle/>
          <a:p>
            <a:pPr algn="ctr">
              <a:lnSpc>
                <a:spcPts val="2781"/>
              </a:lnSpc>
            </a:pPr>
            <a:r>
              <a:rPr lang="en-US" sz="1986">
                <a:solidFill>
                  <a:srgbClr val="000000"/>
                </a:solidFill>
                <a:latin typeface="Canva Sans"/>
              </a:rPr>
              <a:t>"These are the most popular movie genres among customers, with the </a:t>
            </a:r>
            <a:r>
              <a:rPr lang="en-US" sz="1986">
                <a:solidFill>
                  <a:srgbClr val="2ED47B"/>
                </a:solidFill>
                <a:latin typeface="Canva Sans"/>
              </a:rPr>
              <a:t>sports</a:t>
            </a:r>
            <a:r>
              <a:rPr lang="en-US" sz="1986">
                <a:solidFill>
                  <a:srgbClr val="5271FF"/>
                </a:solidFill>
                <a:latin typeface="Canva Sans"/>
              </a:rPr>
              <a:t> </a:t>
            </a:r>
            <a:r>
              <a:rPr lang="en-US" sz="1986">
                <a:solidFill>
                  <a:srgbClr val="000000"/>
                </a:solidFill>
                <a:latin typeface="Canva Sans"/>
              </a:rPr>
              <a:t>genre having the highest count of 74."</a:t>
            </a:r>
          </a:p>
        </p:txBody>
      </p:sp>
      <p:sp>
        <p:nvSpPr>
          <p:cNvPr id="11" name="TextBox 11"/>
          <p:cNvSpPr txBox="1"/>
          <p:nvPr/>
        </p:nvSpPr>
        <p:spPr>
          <a:xfrm>
            <a:off x="0" y="439563"/>
            <a:ext cx="8591559" cy="1012190"/>
          </a:xfrm>
          <a:prstGeom prst="rect">
            <a:avLst/>
          </a:prstGeom>
        </p:spPr>
        <p:txBody>
          <a:bodyPr lIns="0" tIns="0" rIns="0" bIns="0" rtlCol="0" anchor="t">
            <a:spAutoFit/>
          </a:bodyPr>
          <a:lstStyle/>
          <a:p>
            <a:pPr algn="ctr">
              <a:lnSpc>
                <a:spcPts val="4060"/>
              </a:lnSpc>
            </a:pPr>
            <a:r>
              <a:rPr lang="en-US" sz="2900">
                <a:solidFill>
                  <a:srgbClr val="000000"/>
                </a:solidFill>
                <a:latin typeface="Canva Sans Bold"/>
              </a:rPr>
              <a:t>Q-4: What are the most popular movie genres among customers?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7929164" y="918060"/>
            <a:ext cx="1553375" cy="1514194"/>
            <a:chOff x="0" y="0"/>
            <a:chExt cx="4589780" cy="4578350"/>
          </a:xfrm>
        </p:grpSpPr>
        <p:sp>
          <p:nvSpPr>
            <p:cNvPr id="3" name="Freeform 3"/>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4" name="Freeform 4"/>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5" name="Group 5"/>
          <p:cNvGrpSpPr/>
          <p:nvPr/>
        </p:nvGrpSpPr>
        <p:grpSpPr>
          <a:xfrm>
            <a:off x="430124" y="5801006"/>
            <a:ext cx="1553375" cy="1514194"/>
            <a:chOff x="0" y="0"/>
            <a:chExt cx="4589780" cy="4578350"/>
          </a:xfrm>
        </p:grpSpPr>
        <p:sp>
          <p:nvSpPr>
            <p:cNvPr id="6" name="Freeform 6"/>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7" name="Freeform 7"/>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8" name="AutoShape 8"/>
          <p:cNvSpPr/>
          <p:nvPr/>
        </p:nvSpPr>
        <p:spPr>
          <a:xfrm rot="-5400000">
            <a:off x="-4815851" y="4581016"/>
            <a:ext cx="10061826" cy="430124"/>
          </a:xfrm>
          <a:prstGeom prst="rect">
            <a:avLst/>
          </a:prstGeom>
          <a:solidFill>
            <a:srgbClr val="2ED47B"/>
          </a:solidFill>
        </p:spPr>
      </p:sp>
      <p:sp>
        <p:nvSpPr>
          <p:cNvPr id="9" name="Freeform 9"/>
          <p:cNvSpPr/>
          <p:nvPr/>
        </p:nvSpPr>
        <p:spPr>
          <a:xfrm>
            <a:off x="1508207" y="1675157"/>
            <a:ext cx="6238278" cy="3754596"/>
          </a:xfrm>
          <a:custGeom>
            <a:avLst/>
            <a:gdLst/>
            <a:ahLst/>
            <a:cxnLst/>
            <a:rect l="l" t="t" r="r" b="b"/>
            <a:pathLst>
              <a:path w="6238278" h="3754596">
                <a:moveTo>
                  <a:pt x="0" y="0"/>
                </a:moveTo>
                <a:lnTo>
                  <a:pt x="6238278" y="0"/>
                </a:lnTo>
                <a:lnTo>
                  <a:pt x="6238278" y="3754596"/>
                </a:lnTo>
                <a:lnTo>
                  <a:pt x="0" y="3754596"/>
                </a:lnTo>
                <a:lnTo>
                  <a:pt x="0" y="0"/>
                </a:lnTo>
                <a:close/>
              </a:path>
            </a:pathLst>
          </a:custGeom>
          <a:blipFill>
            <a:blip r:embed="rId2"/>
            <a:stretch>
              <a:fillRect/>
            </a:stretch>
          </a:blipFill>
        </p:spPr>
      </p:sp>
      <p:sp>
        <p:nvSpPr>
          <p:cNvPr id="10" name="TextBox 10"/>
          <p:cNvSpPr txBox="1"/>
          <p:nvPr/>
        </p:nvSpPr>
        <p:spPr>
          <a:xfrm>
            <a:off x="573643" y="469750"/>
            <a:ext cx="8509516" cy="464820"/>
          </a:xfrm>
          <a:prstGeom prst="rect">
            <a:avLst/>
          </a:prstGeom>
        </p:spPr>
        <p:txBody>
          <a:bodyPr lIns="0" tIns="0" rIns="0" bIns="0" rtlCol="0" anchor="t">
            <a:spAutoFit/>
          </a:bodyPr>
          <a:lstStyle/>
          <a:p>
            <a:pPr algn="ctr">
              <a:lnSpc>
                <a:spcPts val="3780"/>
              </a:lnSpc>
            </a:pPr>
            <a:r>
              <a:rPr lang="en-US" sz="2700">
                <a:solidFill>
                  <a:srgbClr val="000000"/>
                </a:solidFill>
                <a:latin typeface="Canva Sans Bold"/>
              </a:rPr>
              <a:t>Q-5: How is the revenue distributed by film rating? </a:t>
            </a:r>
          </a:p>
        </p:txBody>
      </p:sp>
      <p:sp>
        <p:nvSpPr>
          <p:cNvPr id="11" name="TextBox 11"/>
          <p:cNvSpPr txBox="1"/>
          <p:nvPr/>
        </p:nvSpPr>
        <p:spPr>
          <a:xfrm>
            <a:off x="1508207" y="5772431"/>
            <a:ext cx="8290560" cy="611505"/>
          </a:xfrm>
          <a:prstGeom prst="rect">
            <a:avLst/>
          </a:prstGeom>
        </p:spPr>
        <p:txBody>
          <a:bodyPr lIns="0" tIns="0" rIns="0" bIns="0" rtlCol="0" anchor="t">
            <a:spAutoFit/>
          </a:bodyPr>
          <a:lstStyle/>
          <a:p>
            <a:pPr algn="ctr">
              <a:lnSpc>
                <a:spcPts val="2520"/>
              </a:lnSpc>
            </a:pPr>
            <a:r>
              <a:rPr lang="en-US" sz="1800">
                <a:solidFill>
                  <a:srgbClr val="000000"/>
                </a:solidFill>
                <a:latin typeface="Canva Sans"/>
              </a:rPr>
              <a:t>"The revenue is distributed according to the film ratings, with</a:t>
            </a:r>
            <a:r>
              <a:rPr lang="en-US" sz="1800">
                <a:solidFill>
                  <a:srgbClr val="C1FF72"/>
                </a:solidFill>
                <a:latin typeface="Canva Sans"/>
              </a:rPr>
              <a:t> </a:t>
            </a:r>
            <a:r>
              <a:rPr lang="en-US" sz="1800">
                <a:solidFill>
                  <a:srgbClr val="00BF63"/>
                </a:solidFill>
                <a:latin typeface="Canva Sans Bold"/>
              </a:rPr>
              <a:t>'PG-13'</a:t>
            </a:r>
            <a:r>
              <a:rPr lang="en-US" sz="1800">
                <a:solidFill>
                  <a:srgbClr val="000000"/>
                </a:solidFill>
                <a:latin typeface="Canva Sans"/>
              </a:rPr>
              <a:t> having the highest revenue compared to others."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AutoShape 2"/>
          <p:cNvSpPr/>
          <p:nvPr/>
        </p:nvSpPr>
        <p:spPr>
          <a:xfrm>
            <a:off x="-236307" y="6885076"/>
            <a:ext cx="10061826" cy="430124"/>
          </a:xfrm>
          <a:prstGeom prst="rect">
            <a:avLst/>
          </a:prstGeom>
          <a:solidFill>
            <a:srgbClr val="2ED47B"/>
          </a:solidFill>
        </p:spPr>
      </p:sp>
      <p:grpSp>
        <p:nvGrpSpPr>
          <p:cNvPr id="3" name="Group 3"/>
          <p:cNvGrpSpPr/>
          <p:nvPr/>
        </p:nvGrpSpPr>
        <p:grpSpPr>
          <a:xfrm>
            <a:off x="7963918" y="731520"/>
            <a:ext cx="1553375" cy="1514194"/>
            <a:chOff x="0" y="0"/>
            <a:chExt cx="4589780" cy="4578350"/>
          </a:xfrm>
        </p:grpSpPr>
        <p:sp>
          <p:nvSpPr>
            <p:cNvPr id="4" name="Freeform 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5" name="Freeform 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6" name="Group 6"/>
          <p:cNvGrpSpPr/>
          <p:nvPr/>
        </p:nvGrpSpPr>
        <p:grpSpPr>
          <a:xfrm>
            <a:off x="256762" y="5334516"/>
            <a:ext cx="1553375" cy="1514194"/>
            <a:chOff x="0" y="0"/>
            <a:chExt cx="4589780" cy="4578350"/>
          </a:xfrm>
        </p:grpSpPr>
        <p:sp>
          <p:nvSpPr>
            <p:cNvPr id="7" name="Freeform 7"/>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7"/>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8" name="Freeform 8"/>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0"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9" name="Freeform 9"/>
          <p:cNvSpPr/>
          <p:nvPr/>
        </p:nvSpPr>
        <p:spPr>
          <a:xfrm>
            <a:off x="1810136" y="1980684"/>
            <a:ext cx="6133327" cy="3353831"/>
          </a:xfrm>
          <a:custGeom>
            <a:avLst/>
            <a:gdLst/>
            <a:ahLst/>
            <a:cxnLst/>
            <a:rect l="l" t="t" r="r" b="b"/>
            <a:pathLst>
              <a:path w="6133327" h="3353831">
                <a:moveTo>
                  <a:pt x="0" y="0"/>
                </a:moveTo>
                <a:lnTo>
                  <a:pt x="6133328" y="0"/>
                </a:lnTo>
                <a:lnTo>
                  <a:pt x="6133328" y="3353832"/>
                </a:lnTo>
                <a:lnTo>
                  <a:pt x="0" y="3353832"/>
                </a:lnTo>
                <a:lnTo>
                  <a:pt x="0" y="0"/>
                </a:lnTo>
                <a:close/>
              </a:path>
            </a:pathLst>
          </a:custGeom>
          <a:blipFill>
            <a:blip r:embed="rId2"/>
            <a:stretch>
              <a:fillRect/>
            </a:stretch>
          </a:blipFill>
        </p:spPr>
      </p:sp>
      <p:sp>
        <p:nvSpPr>
          <p:cNvPr id="10" name="TextBox 10"/>
          <p:cNvSpPr txBox="1"/>
          <p:nvPr/>
        </p:nvSpPr>
        <p:spPr>
          <a:xfrm>
            <a:off x="-236307" y="189550"/>
            <a:ext cx="9753600" cy="1064260"/>
          </a:xfrm>
          <a:prstGeom prst="rect">
            <a:avLst/>
          </a:prstGeom>
        </p:spPr>
        <p:txBody>
          <a:bodyPr lIns="0" tIns="0" rIns="0" bIns="0" rtlCol="0" anchor="t">
            <a:spAutoFit/>
          </a:bodyPr>
          <a:lstStyle/>
          <a:p>
            <a:pPr algn="ctr">
              <a:lnSpc>
                <a:spcPts val="4340"/>
              </a:lnSpc>
            </a:pPr>
            <a:r>
              <a:rPr lang="en-US" sz="3100">
                <a:solidFill>
                  <a:srgbClr val="000000"/>
                </a:solidFill>
                <a:latin typeface="Canva Sans Bold"/>
              </a:rPr>
              <a:t>Q-6: Which actors have appeared in the most films?</a:t>
            </a:r>
          </a:p>
        </p:txBody>
      </p:sp>
      <p:sp>
        <p:nvSpPr>
          <p:cNvPr id="11" name="TextBox 11"/>
          <p:cNvSpPr txBox="1"/>
          <p:nvPr/>
        </p:nvSpPr>
        <p:spPr>
          <a:xfrm>
            <a:off x="2992271" y="5709111"/>
            <a:ext cx="4208979" cy="763270"/>
          </a:xfrm>
          <a:prstGeom prst="rect">
            <a:avLst/>
          </a:prstGeom>
        </p:spPr>
        <p:txBody>
          <a:bodyPr lIns="0" tIns="0" rIns="0" bIns="0" rtlCol="0" anchor="t">
            <a:spAutoFit/>
          </a:bodyPr>
          <a:lstStyle/>
          <a:p>
            <a:pPr algn="ctr">
              <a:lnSpc>
                <a:spcPts val="3079"/>
              </a:lnSpc>
            </a:pPr>
            <a:r>
              <a:rPr lang="en-US" sz="2199">
                <a:solidFill>
                  <a:srgbClr val="2ED47B"/>
                </a:solidFill>
                <a:latin typeface="Canva Sans Bold"/>
              </a:rPr>
              <a:t>"GINA DEGENERES</a:t>
            </a:r>
            <a:r>
              <a:rPr lang="en-US" sz="2199">
                <a:solidFill>
                  <a:srgbClr val="2ED47B"/>
                </a:solidFill>
                <a:latin typeface="Canva Sans"/>
              </a:rPr>
              <a:t> "</a:t>
            </a:r>
          </a:p>
          <a:p>
            <a:pPr algn="ctr">
              <a:lnSpc>
                <a:spcPts val="3079"/>
              </a:lnSpc>
            </a:pPr>
            <a:r>
              <a:rPr lang="en-US" sz="2199">
                <a:solidFill>
                  <a:srgbClr val="000000"/>
                </a:solidFill>
                <a:latin typeface="Canva Sans"/>
              </a:rPr>
              <a:t>has appeared in the most films.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Custom</PresentationFormat>
  <Paragraphs>35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Inter Bold</vt:lpstr>
      <vt:lpstr>Calibri</vt:lpstr>
      <vt:lpstr>Canva Sans</vt:lpstr>
      <vt:lpstr>Arial</vt:lpstr>
      <vt:lpstr>Inter</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 Store</dc:title>
  <dc:creator>HP</dc:creator>
  <cp:lastModifiedBy>HP</cp:lastModifiedBy>
  <cp:revision>2</cp:revision>
  <dcterms:created xsi:type="dcterms:W3CDTF">2006-08-16T00:00:00Z</dcterms:created>
  <dcterms:modified xsi:type="dcterms:W3CDTF">2023-08-09T09:50:03Z</dcterms:modified>
  <dc:identifier>DAFrBklPDnY</dc:identifier>
</cp:coreProperties>
</file>