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lsx" ContentType="application/vnd.openxmlformats-officedocument.spreadsheetml.sheet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59" r:id="rId1"/>
  </p:sldMasterIdLst>
  <p:notesMasterIdLst>
    <p:notesMasterId r:id="rId24"/>
  </p:notesMasterIdLst>
  <p:sldIdLst>
    <p:sldId id="256" r:id="rId2"/>
    <p:sldId id="276" r:id="rId3"/>
    <p:sldId id="284" r:id="rId4"/>
    <p:sldId id="275" r:id="rId5"/>
    <p:sldId id="272" r:id="rId6"/>
    <p:sldId id="271" r:id="rId7"/>
    <p:sldId id="273" r:id="rId8"/>
    <p:sldId id="274" r:id="rId9"/>
    <p:sldId id="280" r:id="rId10"/>
    <p:sldId id="257" r:id="rId11"/>
    <p:sldId id="258" r:id="rId12"/>
    <p:sldId id="263" r:id="rId13"/>
    <p:sldId id="265" r:id="rId14"/>
    <p:sldId id="262" r:id="rId15"/>
    <p:sldId id="268" r:id="rId16"/>
    <p:sldId id="267" r:id="rId17"/>
    <p:sldId id="266" r:id="rId18"/>
    <p:sldId id="281" r:id="rId19"/>
    <p:sldId id="260" r:id="rId20"/>
    <p:sldId id="278" r:id="rId21"/>
    <p:sldId id="279" r:id="rId22"/>
    <p:sldId id="283" r:id="rId23"/>
  </p:sldIdLst>
  <p:sldSz cx="9144000" cy="5143500" type="screen16x9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–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5667"/>
    <p:restoredTop sz="94026"/>
  </p:normalViewPr>
  <p:slideViewPr>
    <p:cSldViewPr snapToGrid="0">
      <p:cViewPr>
        <p:scale>
          <a:sx n="129" d="100"/>
          <a:sy n="129" d="100"/>
        </p:scale>
        <p:origin x="144" y="568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package" Target="../embeddings/Microsoft_Excel_Worksheet.xlsx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n-GB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title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1400" b="0" i="0" u="none" strike="noStrike" kern="1200" spc="0" baseline="0">
              <a:solidFill>
                <a:schemeClr val="tx1">
                  <a:lumMod val="65000"/>
                  <a:lumOff val="35000"/>
                </a:schemeClr>
              </a:solidFill>
              <a:latin typeface="+mn-lt"/>
              <a:ea typeface="+mn-ea"/>
              <a:cs typeface="+mn-cs"/>
            </a:defRPr>
          </a:pPr>
          <a:endParaRPr lang="en-RU"/>
        </a:p>
      </c:txPr>
    </c:title>
    <c:autoTitleDeleted val="0"/>
    <c:plotArea>
      <c:layout/>
      <c:barChart>
        <c:barDir val="col"/>
        <c:grouping val="clustered"/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Остаточная стоимость</c:v>
                </c:pt>
              </c:strCache>
            </c:strRef>
          </c:tx>
          <c:spPr>
            <a:solidFill>
              <a:schemeClr val="accent1"/>
            </a:solidFill>
            <a:ln>
              <a:noFill/>
            </a:ln>
            <a:effectLst/>
          </c:spPr>
          <c:invertIfNegative val="0"/>
          <c:dLbls>
            <c:spPr>
              <a:noFill/>
              <a:ln>
                <a:noFill/>
              </a:ln>
              <a:effectLst/>
            </c:spPr>
            <c:txPr>
              <a:bodyPr rot="0" spcFirstLastPara="1" vertOverflow="ellipsis" vert="horz" wrap="square" lIns="38100" tIns="19050" rIns="38100" bIns="19050" anchor="ctr" anchorCtr="1">
                <a:spAutoFit/>
              </a:bodyPr>
              <a:lstStyle/>
              <a:p>
                <a:pPr>
                  <a:defRPr sz="1000" b="0" i="0" u="none" strike="noStrike" kern="1200" baseline="0">
                    <a:solidFill>
                      <a:schemeClr val="tx1">
                        <a:lumMod val="75000"/>
                        <a:lumOff val="25000"/>
                      </a:schemeClr>
                    </a:solidFill>
                    <a:latin typeface="+mn-lt"/>
                    <a:ea typeface="+mn-ea"/>
                    <a:cs typeface="+mn-cs"/>
                  </a:defRPr>
                </a:pPr>
                <a:endParaRPr lang="en-RU"/>
              </a:p>
            </c:txPr>
            <c:dLblPos val="outEnd"/>
            <c:showLegendKey val="0"/>
            <c:showVal val="1"/>
            <c:showCatName val="0"/>
            <c:showSerName val="0"/>
            <c:showPercent val="0"/>
            <c:showBubbleSize val="0"/>
            <c:showLeaderLines val="0"/>
            <c:extLst>
              <c:ext xmlns:c15="http://schemas.microsoft.com/office/drawing/2012/chart" uri="{CE6537A1-D6FC-4f65-9D91-7224C49458BB}">
                <c15:showLeaderLines val="1"/>
                <c15:leaderLines>
                  <c:spPr>
                    <a:ln w="9525" cap="flat" cmpd="sng" algn="ctr">
                      <a:solidFill>
                        <a:schemeClr val="tx1">
                          <a:lumMod val="35000"/>
                          <a:lumOff val="65000"/>
                        </a:schemeClr>
                      </a:solidFill>
                      <a:round/>
                    </a:ln>
                    <a:effectLst/>
                  </c:spPr>
                </c15:leaderLines>
              </c:ext>
            </c:extLst>
          </c:dLbls>
          <c:cat>
            <c:numRef>
              <c:f>Sheet1!$A$2:$A$7</c:f>
              <c:numCache>
                <c:formatCode>General</c:formatCode>
                <c:ptCount val="6"/>
                <c:pt idx="0">
                  <c:v>0</c:v>
                </c:pt>
                <c:pt idx="1">
                  <c:v>1</c:v>
                </c:pt>
                <c:pt idx="2">
                  <c:v>2</c:v>
                </c:pt>
                <c:pt idx="3">
                  <c:v>3</c:v>
                </c:pt>
                <c:pt idx="4">
                  <c:v>4</c:v>
                </c:pt>
                <c:pt idx="5">
                  <c:v>5</c:v>
                </c:pt>
              </c:numCache>
            </c:numRef>
          </c:cat>
          <c:val>
            <c:numRef>
              <c:f>Sheet1!$B$2:$B$7</c:f>
              <c:numCache>
                <c:formatCode>General</c:formatCode>
                <c:ptCount val="6"/>
                <c:pt idx="0">
                  <c:v>100</c:v>
                </c:pt>
                <c:pt idx="1">
                  <c:v>90</c:v>
                </c:pt>
                <c:pt idx="2">
                  <c:v>80</c:v>
                </c:pt>
                <c:pt idx="3">
                  <c:v>70</c:v>
                </c:pt>
                <c:pt idx="4">
                  <c:v>60</c:v>
                </c:pt>
                <c:pt idx="5">
                  <c:v>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76EC-5447-8541-91898EDD03C5}"/>
            </c:ext>
          </c:extLst>
        </c:ser>
        <c:dLbls>
          <c:dLblPos val="outEnd"/>
          <c:showLegendKey val="0"/>
          <c:showVal val="1"/>
          <c:showCatName val="0"/>
          <c:showSerName val="0"/>
          <c:showPercent val="0"/>
          <c:showBubbleSize val="0"/>
        </c:dLbls>
        <c:gapWidth val="219"/>
        <c:overlap val="-27"/>
        <c:axId val="1122701488"/>
        <c:axId val="361143008"/>
      </c:barChart>
      <c:catAx>
        <c:axId val="1122701488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361143008"/>
        <c:crosses val="autoZero"/>
        <c:auto val="1"/>
        <c:lblAlgn val="ctr"/>
        <c:lblOffset val="100"/>
        <c:noMultiLvlLbl val="0"/>
      </c:catAx>
      <c:valAx>
        <c:axId val="361143008"/>
        <c:scaling>
          <c:orientation val="minMax"/>
          <c:max val="100"/>
        </c:scaling>
        <c:delete val="0"/>
        <c:axPos val="l"/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10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+mn-lt"/>
                <a:ea typeface="+mn-ea"/>
                <a:cs typeface="+mn-cs"/>
              </a:defRPr>
            </a:pPr>
            <a:endParaRPr lang="en-RU"/>
          </a:p>
        </c:txPr>
        <c:crossAx val="1122701488"/>
        <c:crosses val="autoZero"/>
        <c:crossBetween val="between"/>
        <c:majorUnit val="25"/>
      </c:valAx>
      <c:spPr>
        <a:noFill/>
        <a:ln>
          <a:noFill/>
        </a:ln>
        <a:effectLst/>
      </c:spPr>
    </c:plotArea>
    <c:plotVisOnly val="1"/>
    <c:dispBlanksAs val="gap"/>
    <c:showDLblsOverMax val="0"/>
    <c:extLst>
      <c:ext xmlns:c16r3="http://schemas.microsoft.com/office/drawing/2017/03/chart" uri="{56B9EC1D-385E-4148-901F-78D8002777C0}">
        <c16r3:dataDisplayOptions16>
          <c16r3:dispNaAsBlank val="1"/>
        </c16r3:dataDisplayOptions16>
      </c:ext>
    </c:extLst>
  </c:chart>
  <c:spPr>
    <a:noFill/>
    <a:ln>
      <a:noFill/>
    </a:ln>
    <a:effectLst/>
  </c:spPr>
  <c:txPr>
    <a:bodyPr/>
    <a:lstStyle/>
    <a:p>
      <a:pPr>
        <a:defRPr/>
      </a:pPr>
      <a:endParaRPr lang="en-RU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33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/>
          <a:lstStyle/>
          <a:p>
            <a:endParaRPr lang="en-RU"/>
          </a:p>
        </p:txBody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3CF13470-A47C-5BF5-4C73-900B8F0E21C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FDB5C3D8-1B52-74E3-EC84-AB83F33EDA80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C896F03A-5881-DE02-F8D1-A80BBB2508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81809941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644E1245-E875-49BD-766D-43E572A37BA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40D69C85-98C2-4A71-BFD7-9F8F708F916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DEDF2593-2FD1-12D4-CD93-E53E64614A2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581221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D9514939-7BB8-160B-E3F6-4150A9EC77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AFC8AEF6-0B05-B0D2-4CB2-CC9B902DC2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75B489C4-46C0-BF19-896C-F6AB32EB570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9195903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797AAE5D-0B6B-D7EA-6780-307F192DD5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C1DBD933-DCC2-3334-2668-1EE2343EE24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4C38D96-6FD8-7C50-AB58-41D0BD179C2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4995959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47CC869-B2D8-EC59-C0DC-A722F593E0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71A393B6-19D0-2CEE-CE7E-CE2522DEDA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F255A81-2AED-D086-C3E9-81154C0B822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6908649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29780986-E729-7700-F883-9F0426E190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23A526F-1E73-EBD5-B696-1A3B06359B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71FB3AEE-161E-CC98-8448-0D6A947FCB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78897472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E2927AF-94AB-1FF5-263E-7F755BD694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C5B9D395-DADC-E86D-84A9-F82020D37B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A529D637-F7F3-3A91-1868-78EDECFA6A7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29428484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AF3B57F-8208-BE4C-51B6-6693E2BF82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69B49835-E69D-D8B5-7522-15D34144506A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42DD3EE6-4C31-AAD9-9405-7E2DD43D4EB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69200195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FED4B43-6DAF-668A-4BB5-6968E9F091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D59714E9-8553-5AA9-0EE4-D0F1857ACBE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7891EC1A-21D3-63A7-F0E4-27285A9ED313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8005219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>
          <a:extLst>
            <a:ext uri="{FF2B5EF4-FFF2-40B4-BE49-F238E27FC236}">
              <a16:creationId xmlns:a16="http://schemas.microsoft.com/office/drawing/2014/main" id="{323CA29F-522A-ECDA-367C-0A4EFF89CE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>
            <a:extLst>
              <a:ext uri="{FF2B5EF4-FFF2-40B4-BE49-F238E27FC236}">
                <a16:creationId xmlns:a16="http://schemas.microsoft.com/office/drawing/2014/main" id="{F86D615E-267B-32F0-5F5B-9DB7C8FCC52E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2" name="Google Shape;52;p:notes">
            <a:extLst>
              <a:ext uri="{FF2B5EF4-FFF2-40B4-BE49-F238E27FC236}">
                <a16:creationId xmlns:a16="http://schemas.microsoft.com/office/drawing/2014/main" id="{7E0D1D6B-8528-101E-3778-E2949FA64FD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11995571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BB74B53C-237E-0294-0F6F-6B7FCA6025B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B8603066-3960-AFDA-1983-C084C434110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6A208492-E10A-6078-F264-E00000D20E5E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1729835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8AF47BB4-ACC3-F1C2-9966-C8F17AEE35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0B53BC3-1607-1532-F42A-36350E808AB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B867AAB-31D8-322F-5106-986F0995EB3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645090566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619B454B-9642-A37A-9E32-C6CEC469D3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D3DE41CF-BF76-03CD-C70C-11A122016F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995DACEA-524A-0542-9FAB-C39735D6124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49925672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4782C94-BF7E-D560-5BC2-08243079F1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9A08174B-E17F-71D0-D91C-2BA4E855068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8E1CE3F3-2B02-61D6-5A6E-0C52AF0969FA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70738298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F36A14B9-60E7-A072-505B-94B2CF2E3D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4B7B6BF-916F-A8F7-5AAB-234823890B8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6CF24C6A-370D-40F7-F810-08C5EFEB13C0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4393233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323F79E-D100-1F99-059A-5FFFA2F8580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3F7E42A6-E5D8-3E69-729B-A9E7AAF8B8D2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B1469C7E-D1D6-07F1-6C1D-8119ACD848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463625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F356676-5FF8-0EEA-56AE-8851AE08D4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89B18062-A112-B5EB-C241-71FB8CC85739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A8EF7DE3-6F8E-6D49-64DB-80EAA3AB88F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729414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5E9A098D-C2BD-22E9-12D9-F220EEB761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D0B6D92E-69A8-CEA3-BCC5-52796AE5A54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2CEB8105-13DF-BDD1-C03F-34E5F79922B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781891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13CD98AF-BFBC-F5D5-7D94-D36EAA486E1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E9568E8B-FF35-9C87-E2E3-0B7648AC06D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636F57D3-8730-978D-E96C-D14EA4D0E55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63603861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>
          <a:extLst>
            <a:ext uri="{FF2B5EF4-FFF2-40B4-BE49-F238E27FC236}">
              <a16:creationId xmlns:a16="http://schemas.microsoft.com/office/drawing/2014/main" id="{91E6FC4D-3D3B-9855-A695-122C4B2EB1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3ad5d5fe6f_0_0:notes">
            <a:extLst>
              <a:ext uri="{FF2B5EF4-FFF2-40B4-BE49-F238E27FC236}">
                <a16:creationId xmlns:a16="http://schemas.microsoft.com/office/drawing/2014/main" id="{C228D30B-3692-0716-ECF3-C05759F35B3B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  <p:txBody>
          <a:bodyPr/>
          <a:lstStyle/>
          <a:p>
            <a:endParaRPr lang="en-RU"/>
          </a:p>
        </p:txBody>
      </p:sp>
      <p:sp>
        <p:nvSpPr>
          <p:cNvPr id="58" name="Google Shape;58;g33ad5d5fe6f_0_0:notes">
            <a:extLst>
              <a:ext uri="{FF2B5EF4-FFF2-40B4-BE49-F238E27FC236}">
                <a16:creationId xmlns:a16="http://schemas.microsoft.com/office/drawing/2014/main" id="{12A6B31F-7F43-4FC5-DFCF-A37D677C858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9128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ru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.xml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5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Relationship Id="rId4" Type="http://schemas.openxmlformats.org/officeDocument/2006/relationships/hyperlink" Target="https://www.pwc.com/ee/en/services/transaction-services/pwc-deals-insights--how-to-value-a-start-up-business.html" TargetMode="Externa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128691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sz="4000" dirty="0"/>
              <a:t>Введение в финансовое моделирование</a:t>
            </a:r>
            <a:endParaRPr sz="4000" dirty="0"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3476730"/>
            <a:ext cx="8520600" cy="117246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Никита Лебедев</a:t>
            </a:r>
            <a:br>
              <a:rPr lang="ru-RU" sz="1400" dirty="0"/>
            </a:br>
            <a:r>
              <a:rPr lang="ru-RU" sz="1400" dirty="0"/>
              <a:t>Руководитель стратегии внедрения ИИ в </a:t>
            </a:r>
            <a:r>
              <a:rPr lang="en-US" sz="1400" dirty="0"/>
              <a:t>X5 Group</a:t>
            </a:r>
            <a:br>
              <a:rPr lang="en-US" sz="1400" dirty="0"/>
            </a:br>
            <a:r>
              <a:rPr lang="ru-RU" sz="1400" dirty="0"/>
              <a:t>Бакалавриат: Экономика ВШЭ</a:t>
            </a:r>
          </a:p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sz="1400" dirty="0"/>
              <a:t>Магистратура: Прикладная математика и информатика ВШЭ</a:t>
            </a:r>
            <a:endParaRPr sz="1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Принципы финансового моделирования</a:t>
            </a:r>
            <a:endParaRPr b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9DBC675-58C5-BEEA-2DC1-E8AEFC7E5C30}"/>
              </a:ext>
            </a:extLst>
          </p:cNvPr>
          <p:cNvSpPr txBox="1"/>
          <p:nvPr/>
        </p:nvSpPr>
        <p:spPr>
          <a:xfrm>
            <a:off x="311700" y="1209094"/>
            <a:ext cx="8160026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buNone/>
            </a:pPr>
            <a:r>
              <a:rPr lang="ru-RU" sz="1800" b="1" dirty="0">
                <a:solidFill>
                  <a:srgbClr val="000000"/>
                </a:solidFill>
                <a:effectLst/>
                <a:latin typeface="+mn-lt"/>
              </a:rPr>
              <a:t>Финансовое моделирование </a:t>
            </a: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— это создание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модели финансового состояния бизнеса / проекта,</a:t>
            </a:r>
            <a:r>
              <a:rPr lang="ru-RU" sz="1800" dirty="0">
                <a:latin typeface="+mn-lt"/>
              </a:rPr>
              <a:t> </a:t>
            </a: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который позволяет анализировать его финансовые потоки, оценивать стоимость компании и принимать обоснованные управленческие решения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9E82398-C7D3-F7F5-EE27-561894630AF5}"/>
              </a:ext>
            </a:extLst>
          </p:cNvPr>
          <p:cNvSpPr txBox="1"/>
          <p:nvPr/>
        </p:nvSpPr>
        <p:spPr>
          <a:xfrm>
            <a:off x="311700" y="3125300"/>
            <a:ext cx="8160026" cy="123110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sz="1800" b="1" dirty="0">
                <a:latin typeface="+mn-lt"/>
              </a:rPr>
              <a:t>Основано на: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solidFill>
                  <a:srgbClr val="000000"/>
                </a:solidFill>
                <a:effectLst/>
                <a:latin typeface="+mn-lt"/>
              </a:rPr>
              <a:t>Финансовых потоках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ru-RU" sz="1800" dirty="0">
                <a:latin typeface="+mn-lt"/>
              </a:rPr>
              <a:t>Дисконтировании</a:t>
            </a:r>
            <a:endParaRPr lang="ru-RU" sz="1800" dirty="0">
              <a:solidFill>
                <a:srgbClr val="000000"/>
              </a:solidFill>
              <a:effectLst/>
              <a:latin typeface="+mn-lt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DD2B836-CB43-AE3D-A413-C3DE0BEDE6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613B0D14-DB95-3DEB-D99D-5E904FC94E4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DCF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1E5A9BB0-478F-25F3-2F61-48590FE1DE7C}"/>
              </a:ext>
            </a:extLst>
          </p:cNvPr>
          <p:cNvSpPr txBox="1"/>
          <p:nvPr/>
        </p:nvSpPr>
        <p:spPr>
          <a:xfrm>
            <a:off x="311700" y="1099964"/>
            <a:ext cx="805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Основной принцип: </a:t>
            </a:r>
            <a:r>
              <a:rPr lang="ru-RU" sz="1600" dirty="0"/>
              <a:t>стоимость актива сегодня равна приведённой стоимости всех будущих денежных потоков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420DC-F7E0-1749-44B5-B2695DA4CC62}"/>
                  </a:ext>
                </a:extLst>
              </p:cNvPr>
              <p:cNvSpPr txBox="1"/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6DE420DC-F7E0-1749-44B5-B2695DA4CC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blipFill>
                <a:blip r:embed="rId3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66FF11F2-B289-16BC-B427-F0CD368C2774}"/>
              </a:ext>
            </a:extLst>
          </p:cNvPr>
          <p:cNvSpPr txBox="1"/>
          <p:nvPr/>
        </p:nvSpPr>
        <p:spPr>
          <a:xfrm>
            <a:off x="311700" y="2984232"/>
            <a:ext cx="80587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Составные части: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NPV – </a:t>
            </a:r>
            <a:r>
              <a:rPr lang="ru-RU" dirty="0"/>
              <a:t>чистый дисконтированный доход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FCF</a:t>
            </a:r>
            <a:r>
              <a:rPr lang="en-US" baseline="-25000" dirty="0"/>
              <a:t>t</a:t>
            </a:r>
            <a:r>
              <a:rPr lang="en-US" dirty="0"/>
              <a:t> – </a:t>
            </a:r>
            <a:r>
              <a:rPr lang="ru-RU" dirty="0"/>
              <a:t>ожидаемые денежные потоки от компании в период </a:t>
            </a:r>
            <a:r>
              <a:rPr lang="en-US" dirty="0"/>
              <a:t>t</a:t>
            </a:r>
            <a:endParaRPr lang="ru-RU" dirty="0"/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Доходная часть</a:t>
            </a:r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Расходные часть: </a:t>
            </a:r>
            <a:r>
              <a:rPr lang="en-US" sz="1200" dirty="0"/>
              <a:t>CAPEX / OPEX</a:t>
            </a:r>
            <a:endParaRPr lang="ru-RU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– </a:t>
            </a:r>
            <a:r>
              <a:rPr lang="ru-RU" dirty="0"/>
              <a:t>ставка дисконтирования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318603176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B6B2FBF-5C29-49E6-EAFC-1C78613F90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78C3F1A7-FF8F-B251-BB4B-D89AEB17187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Алгоритм расчета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6A0C6A-316C-3E1D-CBA7-1B7AAA013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4437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Выручка −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𝑂𝑃𝐸𝑋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Амортизация</m:t>
                                    </m:r>
                                  </m:e>
                                </m:d>
                                <m:r>
                                  <a:rPr lang="ru-RU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∗ставка налога</m:t>
                                </m:r>
                              </m:oMath>
                            </m:oMathPara>
                          </a14:m>
                          <a:endParaRPr lang="en-RU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B6A0C6A-316C-3E1D-CBA7-1B7AAA0136D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0334437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261" t="-506452" r="-21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ABC30-0025-40EF-27D3-AC6FE02739AC}"/>
                  </a:ext>
                </a:extLst>
              </p:cNvPr>
              <p:cNvSpPr txBox="1"/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</m:t>
                              </m:r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F5ABC30-0025-40EF-27D3-AC6FE02739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blipFill>
                <a:blip r:embed="rId4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Rectangle 8">
            <a:extLst>
              <a:ext uri="{FF2B5EF4-FFF2-40B4-BE49-F238E27FC236}">
                <a16:creationId xmlns:a16="http://schemas.microsoft.com/office/drawing/2014/main" id="{AD296D7A-B856-8DA6-0783-A438FE60D1F7}"/>
              </a:ext>
            </a:extLst>
          </p:cNvPr>
          <p:cNvSpPr/>
          <p:nvPr/>
        </p:nvSpPr>
        <p:spPr>
          <a:xfrm>
            <a:off x="4848702" y="1144108"/>
            <a:ext cx="603831" cy="2444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27612613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2925978-9ADF-3898-7B37-BE28999E27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48852943-D0CD-6360-78D1-8C3CC3BA01B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Алгоритм расчета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A908C2-04C9-4C2B-BFF2-C27FDD92C6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067681"/>
                  </p:ext>
                </p:extLst>
              </p:nvPr>
            </p:nvGraphicFramePr>
            <p:xfrm>
              <a:off x="311699" y="2023553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Выручка −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𝑂𝑃𝐸𝑋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Амортизация</m:t>
                                    </m:r>
                                  </m:e>
                                </m:d>
                                <m:r>
                                  <a:rPr lang="ru-RU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∗ставка налога</m:t>
                                </m:r>
                              </m:oMath>
                            </m:oMathPara>
                          </a14:m>
                          <a:endParaRPr lang="en-RU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5" name="Table 4">
                <a:extLst>
                  <a:ext uri="{FF2B5EF4-FFF2-40B4-BE49-F238E27FC236}">
                    <a16:creationId xmlns:a16="http://schemas.microsoft.com/office/drawing/2014/main" id="{21A908C2-04C9-4C2B-BFF2-C27FDD92C6F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697067681"/>
                  </p:ext>
                </p:extLst>
              </p:nvPr>
            </p:nvGraphicFramePr>
            <p:xfrm>
              <a:off x="311699" y="2023553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261" t="-506452" r="-21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Fallback>
      </mc:AlternateContent>
      <p:sp>
        <p:nvSpPr>
          <p:cNvPr id="3" name="Rectangle 2">
            <a:extLst>
              <a:ext uri="{FF2B5EF4-FFF2-40B4-BE49-F238E27FC236}">
                <a16:creationId xmlns:a16="http://schemas.microsoft.com/office/drawing/2014/main" id="{B95E24F4-9AFB-4379-867A-51705A23486D}"/>
              </a:ext>
            </a:extLst>
          </p:cNvPr>
          <p:cNvSpPr/>
          <p:nvPr/>
        </p:nvSpPr>
        <p:spPr>
          <a:xfrm>
            <a:off x="4662435" y="4066228"/>
            <a:ext cx="1095270" cy="261257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E53A25-45C0-0E27-50FF-3EEF1FD241D3}"/>
                  </a:ext>
                </a:extLst>
              </p:cNvPr>
              <p:cNvSpPr txBox="1"/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FCE53A25-45C0-0E27-50FF-3EEF1FD241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blipFill>
                <a:blip r:embed="rId4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Rectangle 5">
            <a:extLst>
              <a:ext uri="{FF2B5EF4-FFF2-40B4-BE49-F238E27FC236}">
                <a16:creationId xmlns:a16="http://schemas.microsoft.com/office/drawing/2014/main" id="{9BB53707-4983-8A2C-CDCB-29BD04C60079}"/>
              </a:ext>
            </a:extLst>
          </p:cNvPr>
          <p:cNvSpPr/>
          <p:nvPr/>
        </p:nvSpPr>
        <p:spPr>
          <a:xfrm>
            <a:off x="4848702" y="1144108"/>
            <a:ext cx="603831" cy="2444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18048049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3D0776D-490F-89A8-2620-E96EC635C5D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BB7C7436-A092-A73A-9120-6ABAC297A85A}"/>
              </a:ext>
            </a:extLst>
          </p:cNvPr>
          <p:cNvSpPr/>
          <p:nvPr/>
        </p:nvSpPr>
        <p:spPr>
          <a:xfrm>
            <a:off x="311700" y="1654088"/>
            <a:ext cx="8520600" cy="2266418"/>
          </a:xfrm>
          <a:prstGeom prst="roundRect">
            <a:avLst>
              <a:gd name="adj" fmla="val 7687"/>
            </a:avLst>
          </a:prstGeom>
          <a:solidFill>
            <a:srgbClr val="92D050">
              <a:alpha val="15000"/>
            </a:srgbClr>
          </a:solidFill>
          <a:ln>
            <a:solidFill>
              <a:schemeClr val="bg1">
                <a:alpha val="99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9BA0F41D-94B3-39C3-CA39-A4B27227312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Амортизация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E7B4B87-4C3E-6FEB-E1D8-C18891B71E30}"/>
              </a:ext>
            </a:extLst>
          </p:cNvPr>
          <p:cNvSpPr txBox="1"/>
          <p:nvPr/>
        </p:nvSpPr>
        <p:spPr>
          <a:xfrm>
            <a:off x="311700" y="1027566"/>
            <a:ext cx="805877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dirty="0"/>
              <a:t>Амортизация основных средств </a:t>
            </a:r>
            <a:r>
              <a:rPr lang="en-US" dirty="0"/>
              <a:t>–</a:t>
            </a:r>
            <a:r>
              <a:rPr lang="ru-RU" dirty="0"/>
              <a:t> это постепенное списание стоимости материальных активов на расходы в течение срока их службы, отражающее износ и устаревание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5E058F1-44AA-9FDC-8B68-A87114D65B1F}"/>
              </a:ext>
            </a:extLst>
          </p:cNvPr>
          <p:cNvSpPr txBox="1"/>
          <p:nvPr/>
        </p:nvSpPr>
        <p:spPr>
          <a:xfrm>
            <a:off x="432280" y="1799663"/>
            <a:ext cx="8058778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Пример:</a:t>
            </a:r>
            <a:endParaRPr lang="en-US" b="1" dirty="0"/>
          </a:p>
        </p:txBody>
      </p:sp>
      <p:graphicFrame>
        <p:nvGraphicFramePr>
          <p:cNvPr id="3" name="Chart 2">
            <a:extLst>
              <a:ext uri="{FF2B5EF4-FFF2-40B4-BE49-F238E27FC236}">
                <a16:creationId xmlns:a16="http://schemas.microsoft.com/office/drawing/2014/main" id="{3B2DBABD-B6E8-D297-1146-31645CC14D0C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1590176481"/>
              </p:ext>
            </p:extLst>
          </p:nvPr>
        </p:nvGraphicFramePr>
        <p:xfrm>
          <a:off x="3748538" y="1799663"/>
          <a:ext cx="4973733" cy="2120843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mc:AlternateContent xmlns:mc="http://schemas.openxmlformats.org/markup-compatibility/2006">
        <mc:Choice xmlns:a14="http://schemas.microsoft.com/office/drawing/2010/main" Requires="a14"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619BA-0A9E-8D27-A60A-AD7F5C92035D}"/>
                  </a:ext>
                </a:extLst>
              </p:cNvPr>
              <p:cNvSpPr txBox="1"/>
              <p:nvPr/>
            </p:nvSpPr>
            <p:spPr>
              <a:xfrm>
                <a:off x="432280" y="2137378"/>
                <a:ext cx="3044449" cy="175105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200" dirty="0"/>
                  <a:t>Стоимость актива - </a:t>
                </a:r>
                <a:r>
                  <a:rPr lang="ru-RU" sz="1200" b="1" dirty="0"/>
                  <a:t>100 млн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200" b="1" dirty="0"/>
                  <a:t>5 лет </a:t>
                </a:r>
                <a:r>
                  <a:rPr lang="ru-RU" sz="1200" dirty="0"/>
                  <a:t>использования</a:t>
                </a:r>
              </a:p>
              <a:p>
                <a:pPr marL="171450" indent="-171450">
                  <a:spcAft>
                    <a:spcPts val="600"/>
                  </a:spcAft>
                  <a:buFont typeface="Arial" panose="020B0604020202020204" pitchFamily="34" charset="0"/>
                  <a:buChar char="•"/>
                </a:pPr>
                <a:r>
                  <a:rPr lang="ru-RU" sz="1200" dirty="0"/>
                  <a:t>Ликвидационная стоимость через 5 лет - </a:t>
                </a:r>
                <a:r>
                  <a:rPr lang="ru-RU" sz="1200" b="1" dirty="0"/>
                  <a:t>50 млн</a:t>
                </a:r>
              </a:p>
              <a:p>
                <a:pPr>
                  <a:spcAft>
                    <a:spcPts val="600"/>
                  </a:spcAft>
                </a:pPr>
                <a:endParaRPr lang="ru-RU" sz="1200" dirty="0"/>
              </a:p>
              <a:p>
                <a:pPr>
                  <a:spcAft>
                    <a:spcPts val="600"/>
                  </a:spcAft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Амортизация= </m:t>
                      </m:r>
                      <m:f>
                        <m:fPr>
                          <m:ctrlPr>
                            <a:rPr lang="ru-RU" sz="1200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100 −50</m:t>
                          </m:r>
                        </m:num>
                        <m:den>
                          <m:r>
                            <a:rPr lang="ru-RU" sz="1200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den>
                      </m:f>
                      <m:r>
                        <a:rPr lang="ru-RU" sz="1200" b="0" i="1" smtClean="0">
                          <a:latin typeface="Cambria Math" panose="02040503050406030204" pitchFamily="18" charset="0"/>
                        </a:rPr>
                        <m:t>=10 млн/год</m:t>
                      </m:r>
                    </m:oMath>
                  </m:oMathPara>
                </a14:m>
                <a:endParaRPr lang="ru-RU" sz="1200" dirty="0"/>
              </a:p>
            </p:txBody>
          </p:sp>
        </mc:Choice>
        <mc:Fallback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14619BA-0A9E-8D27-A60A-AD7F5C92035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280" y="2137378"/>
                <a:ext cx="3044449" cy="175105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00175F3A-3D60-D544-70F5-B9B812F1725B}"/>
              </a:ext>
            </a:extLst>
          </p:cNvPr>
          <p:cNvSpPr txBox="1"/>
          <p:nvPr/>
        </p:nvSpPr>
        <p:spPr>
          <a:xfrm>
            <a:off x="311699" y="4023808"/>
            <a:ext cx="8520599" cy="1031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i="1" dirty="0"/>
              <a:t>Компания фактически не несет убытка при покупке, например, актива </a:t>
            </a:r>
            <a:r>
              <a:rPr lang="en-US" i="1" dirty="0"/>
              <a:t>(CAPEX)</a:t>
            </a:r>
            <a:r>
              <a:rPr lang="ru-RU" i="1" dirty="0"/>
              <a:t>. Она тратит наличные средства на покупку и тут же получает себе на баланс</a:t>
            </a:r>
          </a:p>
          <a:p>
            <a:pPr>
              <a:spcAft>
                <a:spcPts val="600"/>
              </a:spcAft>
            </a:pPr>
            <a:r>
              <a:rPr lang="ru-RU" i="1" dirty="0"/>
              <a:t>При этом постепенно актив теряет в ценности и уменьшает балансовую стоимость компании, генерируя «убыток»</a:t>
            </a:r>
          </a:p>
        </p:txBody>
      </p:sp>
    </p:spTree>
    <p:extLst>
      <p:ext uri="{BB962C8B-B14F-4D97-AF65-F5344CB8AC3E}">
        <p14:creationId xmlns:p14="http://schemas.microsoft.com/office/powerpoint/2010/main" val="39311619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878D50D-C3F3-7EBD-9F47-26229B0943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69C00C1-0E74-9556-BD7D-3D06EA1157A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FCF: </a:t>
            </a:r>
            <a:r>
              <a:rPr lang="ru-RU" b="1" dirty="0"/>
              <a:t>Алгоритм расчета</a:t>
            </a:r>
            <a:endParaRPr b="1" dirty="0"/>
          </a:p>
        </p:txBody>
      </p:sp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DB9427F-328D-53C2-E1EF-05DB5DAB4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360413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left"/>
                              </m:oMathParaPr>
                              <m:oMath xmlns:m="http://schemas.openxmlformats.org/officeDocument/2006/math">
                                <m:d>
                                  <m:dPr>
                                    <m:ctrlP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Выручка −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𝑂𝑃𝐸𝑋</m:t>
                                    </m:r>
                                    <m:r>
                                      <a:rPr lang="en-US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 −</m:t>
                                    </m:r>
                                    <m:r>
                                      <a:rPr lang="ru-RU" b="0" i="1" u="none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Амортизация</m:t>
                                    </m:r>
                                  </m:e>
                                </m:d>
                                <m:r>
                                  <a:rPr lang="ru-RU" b="0" i="1" u="none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∗ставка налога</m:t>
                                </m:r>
                              </m:oMath>
                            </m:oMathPara>
                          </a14:m>
                          <a:endParaRPr lang="en-RU" b="0" u="none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4DB9427F-328D-53C2-E1EF-05DB5DAB4058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4257360413"/>
                  </p:ext>
                </p:extLst>
              </p:nvPr>
            </p:nvGraphicFramePr>
            <p:xfrm>
              <a:off x="311699" y="2074357"/>
              <a:ext cx="8349980" cy="2776206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521936">
                      <a:extLst>
                        <a:ext uri="{9D8B030D-6E8A-4147-A177-3AD203B41FA5}">
                          <a16:colId xmlns:a16="http://schemas.microsoft.com/office/drawing/2014/main" val="2175964568"/>
                        </a:ext>
                      </a:extLst>
                    </a:gridCol>
                    <a:gridCol w="5828044">
                      <a:extLst>
                        <a:ext uri="{9D8B030D-6E8A-4147-A177-3AD203B41FA5}">
                          <a16:colId xmlns:a16="http://schemas.microsoft.com/office/drawing/2014/main" val="2072435199"/>
                        </a:ext>
                      </a:extLst>
                    </a:gridCol>
                  </a:tblGrid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00B050"/>
                              </a:solidFill>
                            </a:rPr>
                            <a:t>+ Выручка</a:t>
                          </a:r>
                          <a:endParaRPr lang="en-RU" b="1" dirty="0">
                            <a:solidFill>
                              <a:srgbClr val="00B05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Выручка от основной деятельности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708450014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OPEX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Операционные расходы, </a:t>
                          </a:r>
                          <a:r>
                            <a:rPr lang="ru-RU" sz="1400" b="0" i="0" u="none" strike="noStrike" cap="none" dirty="0">
                              <a:solidFill>
                                <a:schemeClr val="dk1"/>
                              </a:solidFill>
                              <a:effectLst/>
                              <a:latin typeface="+mn-lt"/>
                              <a:ea typeface="+mn-ea"/>
                              <a:cs typeface="+mn-cs"/>
                              <a:sym typeface="Arial"/>
                            </a:rPr>
                            <a:t>которые компания несёт для поддержания своей повседневной деятельности и получения прибыли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3813754850"/>
                      </a:ext>
                    </a:extLst>
                  </a:tr>
                  <a:tr h="788508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en-US" b="1" dirty="0">
                              <a:solidFill>
                                <a:srgbClr val="C00000"/>
                              </a:solidFill>
                            </a:rPr>
                            <a:t>CAPEX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r>
                            <a:rPr lang="ru-RU" b="0" dirty="0">
                              <a:solidFill>
                                <a:schemeClr val="tx1"/>
                              </a:solidFill>
                            </a:rPr>
                            <a:t>Капитальные затраты, которые компания несёт на приобретение, модернизацию или улучшение долгосрочных активов, чаще всего — основных средств</a:t>
                          </a:r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4044482293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en-RU" b="1" dirty="0">
                              <a:solidFill>
                                <a:srgbClr val="C00000"/>
                              </a:solidFill>
                            </a:rPr>
                            <a:t>- </a:t>
                          </a:r>
                          <a:r>
                            <a:rPr lang="ru-RU" b="1" dirty="0">
                              <a:solidFill>
                                <a:srgbClr val="C00000"/>
                              </a:solidFill>
                            </a:rPr>
                            <a:t>Налог</a:t>
                          </a:r>
                          <a:endParaRPr lang="en-RU" b="1" dirty="0">
                            <a:solidFill>
                              <a:srgbClr val="C00000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/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blipFill>
                          <a:blip r:embed="rId3"/>
                          <a:stretch>
                            <a:fillRect l="-43261" t="-506452" r="-217" b="-109677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2674578199"/>
                      </a:ext>
                    </a:extLst>
                  </a:tr>
                  <a:tr h="399730">
                    <a:tc>
                      <a:txBody>
                        <a:bodyPr/>
                        <a:lstStyle/>
                        <a:p>
                          <a:r>
                            <a:rPr lang="ru-RU" b="1" dirty="0">
                              <a:solidFill>
                                <a:schemeClr val="tx1"/>
                              </a:solidFill>
                            </a:rPr>
                            <a:t>= </a:t>
                          </a:r>
                          <a:r>
                            <a:rPr lang="en-US" b="1" dirty="0">
                              <a:solidFill>
                                <a:schemeClr val="tx1"/>
                              </a:solidFill>
                            </a:rPr>
                            <a:t>FCF (Free Cash Flow)</a:t>
                          </a:r>
                          <a:endParaRPr lang="en-RU" b="1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tc>
                      <a:txBody>
                        <a:bodyPr/>
                        <a:lstStyle/>
                        <a:p>
                          <a:endParaRPr lang="en-RU" b="0" dirty="0">
                            <a:solidFill>
                              <a:schemeClr val="tx1"/>
                            </a:solidFill>
                          </a:endParaRPr>
                        </a:p>
                      </a:txBody>
                      <a:tcPr anchor="ctr">
                        <a:lnL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L>
                        <a:lnR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R>
                        <a:lnT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T>
                        <a:lnB w="12700" cap="flat" cmpd="sng" algn="ctr">
                          <a:solidFill>
                            <a:schemeClr val="tx1"/>
                          </a:solidFill>
                          <a:prstDash val="solid"/>
                          <a:round/>
                          <a:headEnd type="none" w="med" len="med"/>
                          <a:tailEnd type="none" w="med" len="med"/>
                        </a:lnB>
                        <a:noFill/>
                      </a:tcPr>
                    </a:tc>
                    <a:extLst>
                      <a:ext uri="{0D108BD9-81ED-4DB2-BD59-A6C34878D82A}">
                        <a16:rowId xmlns:a16="http://schemas.microsoft.com/office/drawing/2014/main" val="2795301189"/>
                      </a:ext>
                    </a:extLst>
                  </a:tr>
                </a:tbl>
              </a:graphicData>
            </a:graphic>
          </p:graphicFrame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3961EB-C5D9-AF60-42B8-9AFA14F32313}"/>
                  </a:ext>
                </a:extLst>
              </p:cNvPr>
              <p:cNvSpPr txBox="1"/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FCF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833961EB-C5D9-AF60-42B8-9AFA14F3231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59618" y="997628"/>
                <a:ext cx="2254142" cy="865750"/>
              </a:xfrm>
              <a:prstGeom prst="rect">
                <a:avLst/>
              </a:prstGeom>
              <a:blipFill>
                <a:blip r:embed="rId4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Rectangle 3">
            <a:extLst>
              <a:ext uri="{FF2B5EF4-FFF2-40B4-BE49-F238E27FC236}">
                <a16:creationId xmlns:a16="http://schemas.microsoft.com/office/drawing/2014/main" id="{6479D870-D9B9-C1B2-684C-C3BAB985B162}"/>
              </a:ext>
            </a:extLst>
          </p:cNvPr>
          <p:cNvSpPr/>
          <p:nvPr/>
        </p:nvSpPr>
        <p:spPr>
          <a:xfrm>
            <a:off x="4848702" y="1144108"/>
            <a:ext cx="603831" cy="244426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3850913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4FF5A0CD-33AD-3564-A327-B5CB45FF70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44431A7-7645-2AF1-AB80-7B7F69AE636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DCF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50DC672-1CED-1C5C-63C4-1B8F8B469024}"/>
              </a:ext>
            </a:extLst>
          </p:cNvPr>
          <p:cNvSpPr txBox="1"/>
          <p:nvPr/>
        </p:nvSpPr>
        <p:spPr>
          <a:xfrm>
            <a:off x="311700" y="1099964"/>
            <a:ext cx="805877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Основной принцип: </a:t>
            </a:r>
            <a:r>
              <a:rPr lang="ru-RU" sz="1600" dirty="0"/>
              <a:t>стоимость актива сегодня равна приведённой стоимости всех будущих денежных потоков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54474-CBEE-CF0E-BCBD-3E2AC935AE66}"/>
                  </a:ext>
                </a:extLst>
              </p:cNvPr>
              <p:cNvSpPr txBox="1"/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𝑁𝑃𝑉</m:t>
                      </m:r>
                      <m:r>
                        <a:rPr lang="en-US" sz="2000" b="0" i="1" smtClean="0">
                          <a:latin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ctrlPr>
                            <a:rPr lang="en-US" sz="2000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m:rPr>
                              <m:sty m:val="p"/>
                              <m:brk m:alnAt="23"/>
                            </m:rP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t</m:t>
                          </m:r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 = 0</m:t>
                          </m:r>
                        </m:sub>
                        <m:sup>
                          <m:r>
                            <a:rPr lang="en-US" sz="2000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  <m:r>
                            <a:rPr lang="en-US" sz="2000" i="1">
                              <a:latin typeface="Cambria Math" panose="02040503050406030204" pitchFamily="18" charset="0"/>
                            </a:rPr>
                            <m:t>→∞</m:t>
                          </m:r>
                        </m:sup>
                        <m:e>
                          <m:f>
                            <m:fPr>
                              <m:ctrl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m:rPr>
                                  <m:sty m:val="p"/>
                                </m:rPr>
                                <a:rPr lang="en-US" sz="2000" i="1">
                                  <a:latin typeface="Cambria Math" panose="02040503050406030204" pitchFamily="18" charset="0"/>
                                </a:rPr>
                                <m:t>CF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baseline="-25000" smtClean="0">
                                  <a:latin typeface="Cambria Math" panose="02040503050406030204" pitchFamily="18" charset="0"/>
                                </a:rPr>
                                <m:t>t</m:t>
                              </m:r>
                            </m:num>
                            <m:den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(1+</m:t>
                              </m:r>
                              <m:r>
                                <m:rPr>
                                  <m:sty m:val="p"/>
                                </m:rP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r</m:t>
                              </m:r>
                              <m:r>
                                <a:rPr lang="en-US" sz="2000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  <m:r>
                                <a:rPr lang="en-US" sz="2000" b="0" i="1" baseline="30000" smtClean="0">
                                  <a:latin typeface="Cambria Math" panose="02040503050406030204" pitchFamily="18" charset="0"/>
                                </a:rPr>
                                <m:t>𝑡</m:t>
                              </m:r>
                            </m:den>
                          </m:f>
                        </m:e>
                      </m:nary>
                    </m:oMath>
                  </m:oMathPara>
                </a14:m>
                <a:endParaRPr lang="en-RU" sz="2000" dirty="0"/>
              </a:p>
            </p:txBody>
          </p:sp>
        </mc:Choice>
        <mc:Fallback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EC354474-CBEE-CF0E-BCBD-3E2AC935AE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59689" y="1914210"/>
                <a:ext cx="2254142" cy="865750"/>
              </a:xfrm>
              <a:prstGeom prst="rect">
                <a:avLst/>
              </a:prstGeom>
              <a:blipFill>
                <a:blip r:embed="rId3"/>
                <a:stretch>
                  <a:fillRect l="-1676" t="-113043" b="-173913"/>
                </a:stretch>
              </a:blipFill>
            </p:spPr>
            <p:txBody>
              <a:bodyPr/>
              <a:lstStyle/>
              <a:p>
                <a:r>
                  <a:rPr lang="en-R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TextBox 5">
            <a:extLst>
              <a:ext uri="{FF2B5EF4-FFF2-40B4-BE49-F238E27FC236}">
                <a16:creationId xmlns:a16="http://schemas.microsoft.com/office/drawing/2014/main" id="{32CBC297-A019-520A-B27F-3F2AC557EDF8}"/>
              </a:ext>
            </a:extLst>
          </p:cNvPr>
          <p:cNvSpPr txBox="1"/>
          <p:nvPr/>
        </p:nvSpPr>
        <p:spPr>
          <a:xfrm>
            <a:off x="311700" y="2984232"/>
            <a:ext cx="8058778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Составные части: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NPV – </a:t>
            </a:r>
            <a:r>
              <a:rPr lang="ru-RU" dirty="0"/>
              <a:t>чистый дисконтированный доход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CF</a:t>
            </a:r>
            <a:r>
              <a:rPr lang="en-US" baseline="-25000" dirty="0"/>
              <a:t>t</a:t>
            </a:r>
            <a:r>
              <a:rPr lang="en-US" dirty="0"/>
              <a:t> – </a:t>
            </a:r>
            <a:r>
              <a:rPr lang="ru-RU" dirty="0"/>
              <a:t>ожидаемые денежные потоки от компании в период </a:t>
            </a:r>
            <a:r>
              <a:rPr lang="en-US" dirty="0"/>
              <a:t>t</a:t>
            </a:r>
            <a:endParaRPr lang="ru-RU" dirty="0"/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Доходная часть</a:t>
            </a:r>
          </a:p>
          <a:p>
            <a:pPr marL="537750" lvl="2" indent="-285750">
              <a:spcAft>
                <a:spcPts val="600"/>
              </a:spcAft>
              <a:buFont typeface="System Font Regular"/>
              <a:buChar char="-"/>
            </a:pPr>
            <a:r>
              <a:rPr lang="ru-RU" sz="1200" dirty="0"/>
              <a:t>Расходные часть: </a:t>
            </a:r>
            <a:r>
              <a:rPr lang="en-US" sz="1200" dirty="0"/>
              <a:t>CAPEX / OPEX</a:t>
            </a:r>
            <a:endParaRPr lang="ru-RU" sz="1200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r – </a:t>
            </a:r>
            <a:r>
              <a:rPr lang="ru-RU" dirty="0"/>
              <a:t>ставка дисконтирования</a:t>
            </a:r>
          </a:p>
        </p:txBody>
      </p:sp>
    </p:spTree>
    <p:extLst>
      <p:ext uri="{BB962C8B-B14F-4D97-AF65-F5344CB8AC3E}">
        <p14:creationId xmlns:p14="http://schemas.microsoft.com/office/powerpoint/2010/main" val="90088031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0BBC313C-3645-4536-CA7C-D600A50037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07825F11-842B-3CD1-DABD-919D4A55DC6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r: </a:t>
            </a:r>
            <a:r>
              <a:rPr lang="ru-RU" b="1" dirty="0"/>
              <a:t>Дисконтирование</a:t>
            </a:r>
            <a:endParaRPr b="1" dirty="0"/>
          </a:p>
        </p:txBody>
      </p:sp>
      <p:sp>
        <p:nvSpPr>
          <p:cNvPr id="10" name="Rounded Rectangular Callout 9">
            <a:extLst>
              <a:ext uri="{FF2B5EF4-FFF2-40B4-BE49-F238E27FC236}">
                <a16:creationId xmlns:a16="http://schemas.microsoft.com/office/drawing/2014/main" id="{44DBE38C-571F-55E7-B069-F9118F7DA022}"/>
              </a:ext>
            </a:extLst>
          </p:cNvPr>
          <p:cNvSpPr/>
          <p:nvPr/>
        </p:nvSpPr>
        <p:spPr>
          <a:xfrm>
            <a:off x="1286189" y="1165609"/>
            <a:ext cx="6119446" cy="1085222"/>
          </a:xfrm>
          <a:prstGeom prst="wedgeRoundRectCallout">
            <a:avLst>
              <a:gd name="adj1" fmla="val 40058"/>
              <a:gd name="adj2" fmla="val 66711"/>
              <a:gd name="adj3" fmla="val 16667"/>
            </a:avLst>
          </a:prstGeom>
          <a:solidFill>
            <a:srgbClr val="92D050">
              <a:alpha val="456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626D174-A70B-7CED-06B0-15C585279D7D}"/>
              </a:ext>
            </a:extLst>
          </p:cNvPr>
          <p:cNvSpPr txBox="1"/>
          <p:nvPr/>
        </p:nvSpPr>
        <p:spPr>
          <a:xfrm>
            <a:off x="1507253" y="1342687"/>
            <a:ext cx="5596931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dirty="0"/>
              <a:t>“Errors in estimating the discount rate or mismatching cashflows and discount rates can lead to serious errors in valuation</a:t>
            </a:r>
            <a:r>
              <a:rPr lang="en-GB" i="1" dirty="0"/>
              <a:t>”</a:t>
            </a:r>
            <a:endParaRPr lang="en-RU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50476CD-FDCD-4541-A37C-1EE33C9EFC7C}"/>
              </a:ext>
            </a:extLst>
          </p:cNvPr>
          <p:cNvSpPr txBox="1"/>
          <p:nvPr/>
        </p:nvSpPr>
        <p:spPr>
          <a:xfrm>
            <a:off x="2215660" y="1865907"/>
            <a:ext cx="4999055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i="1" dirty="0"/>
              <a:t>Aswath Damodaran</a:t>
            </a:r>
            <a:endParaRPr lang="en-RU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0ED065D-59C9-8F05-F88F-BB9FB9CFA561}"/>
              </a:ext>
            </a:extLst>
          </p:cNvPr>
          <p:cNvSpPr txBox="1"/>
          <p:nvPr/>
        </p:nvSpPr>
        <p:spPr>
          <a:xfrm>
            <a:off x="311700" y="2984232"/>
            <a:ext cx="8058778" cy="11849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Базовый принцип:</a:t>
            </a:r>
            <a:endParaRPr lang="en-US" b="1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Ставка дисконтирования = альтернативная доходность с учётом риска.</a:t>
            </a:r>
          </a:p>
          <a:p>
            <a:pPr marL="612000" lvl="1" indent="-285750">
              <a:spcAft>
                <a:spcPts val="600"/>
              </a:spcAft>
              <a:buFont typeface="System Font Regular"/>
              <a:buChar char="-"/>
            </a:pPr>
            <a:r>
              <a:rPr lang="ru-RU" dirty="0"/>
              <a:t>сколько инвестор хочет заработать (альтернативная доходность)</a:t>
            </a:r>
          </a:p>
          <a:p>
            <a:pPr marL="612000" lvl="1" indent="-285750">
              <a:spcAft>
                <a:spcPts val="600"/>
              </a:spcAft>
              <a:buFont typeface="System Font Regular"/>
              <a:buChar char="-"/>
            </a:pPr>
            <a:r>
              <a:rPr lang="ru-RU" dirty="0"/>
              <a:t>насколько рискован проект (премия за риск)</a:t>
            </a:r>
          </a:p>
        </p:txBody>
      </p:sp>
    </p:spTree>
    <p:extLst>
      <p:ext uri="{BB962C8B-B14F-4D97-AF65-F5344CB8AC3E}">
        <p14:creationId xmlns:p14="http://schemas.microsoft.com/office/powerpoint/2010/main" val="1050432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97DF478A-6EB1-81A0-025C-538728DBA9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8E6C599-6B1F-1413-A6EF-2B7DC6D44B4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r: </a:t>
            </a:r>
            <a:r>
              <a:rPr lang="ru-RU" b="1" dirty="0"/>
              <a:t>Выбор ставки дисконтирования в США</a:t>
            </a:r>
            <a:endParaRPr b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1DD45A0E-5FDC-129C-A9C4-ECBF1811C6F5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31490"/>
          <a:stretch>
            <a:fillRect/>
          </a:stretch>
        </p:blipFill>
        <p:spPr>
          <a:xfrm>
            <a:off x="151832" y="1469632"/>
            <a:ext cx="8793385" cy="2432629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BDC1293-D2D4-33C0-5BE4-D9755A14B0E2}"/>
              </a:ext>
            </a:extLst>
          </p:cNvPr>
          <p:cNvSpPr txBox="1"/>
          <p:nvPr/>
        </p:nvSpPr>
        <p:spPr>
          <a:xfrm>
            <a:off x="7341893" y="3902261"/>
            <a:ext cx="1603324" cy="25391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1050" i="1" dirty="0"/>
              <a:t>Источник</a:t>
            </a:r>
            <a:r>
              <a:rPr lang="en-US" sz="1050" i="1" dirty="0"/>
              <a:t>: </a:t>
            </a:r>
            <a:r>
              <a:rPr lang="ru-RU" sz="1050" i="1" dirty="0">
                <a:hlinkClick r:id="rId4"/>
              </a:rPr>
              <a:t>Сайт </a:t>
            </a:r>
            <a:r>
              <a:rPr lang="en-US" sz="1050" i="1" dirty="0">
                <a:hlinkClick r:id="rId4"/>
              </a:rPr>
              <a:t>PWC</a:t>
            </a:r>
            <a:endParaRPr lang="en-RU" sz="1050" i="1" dirty="0"/>
          </a:p>
        </p:txBody>
      </p:sp>
    </p:spTree>
    <p:extLst>
      <p:ext uri="{BB962C8B-B14F-4D97-AF65-F5344CB8AC3E}">
        <p14:creationId xmlns:p14="http://schemas.microsoft.com/office/powerpoint/2010/main" val="136864550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F15EFC61-A2E0-9B82-9C0F-63F8DECE04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C5971600-6346-C8C2-EF0B-6053E525DC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NPV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B6F97FF-2DB1-4026-A040-E09D6DF2EA24}"/>
              </a:ext>
            </a:extLst>
          </p:cNvPr>
          <p:cNvSpPr txBox="1"/>
          <p:nvPr/>
        </p:nvSpPr>
        <p:spPr>
          <a:xfrm>
            <a:off x="311700" y="1099964"/>
            <a:ext cx="8058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NPV </a:t>
            </a:r>
            <a:r>
              <a:rPr lang="en-US" sz="1600" dirty="0"/>
              <a:t>– </a:t>
            </a:r>
            <a:r>
              <a:rPr lang="ru-RU" sz="1600" dirty="0"/>
              <a:t>чистый дисконтированный доход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DA9A193-99CF-BA0E-6522-4CE885EB0555}"/>
              </a:ext>
            </a:extLst>
          </p:cNvPr>
          <p:cNvSpPr txBox="1"/>
          <p:nvPr/>
        </p:nvSpPr>
        <p:spPr>
          <a:xfrm>
            <a:off x="311700" y="1677849"/>
            <a:ext cx="8058778" cy="30008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b="1" dirty="0"/>
              <a:t>Задача: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Имеется оборудование для ЦОД рыночной стоимостью 100 млн рублей (можно продать сейчас)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OPEX – </a:t>
            </a:r>
            <a:r>
              <a:rPr lang="ru-RU" dirty="0"/>
              <a:t>5 млн рублей в год с 1го года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Выручка от сдачи мощностей в аренду – 15 млн рублей в год с 1го года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Ставка по депозиту – 15% и не будет снижаться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Срок проекта – 10 лет, после чего проект закрывается, оборудование сможем продать за 100 млн рублей по окончанию проекта</a:t>
            </a:r>
            <a:endParaRPr lang="en-US" dirty="0"/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Инфляция отсутствует, налоги отсутствуют</a:t>
            </a:r>
          </a:p>
          <a:p>
            <a:pPr>
              <a:spcAft>
                <a:spcPts val="600"/>
              </a:spcAft>
            </a:pPr>
            <a:r>
              <a:rPr lang="ru-RU" dirty="0"/>
              <a:t>Вопрос: какое решение нужно принять с точки зрения максимизации </a:t>
            </a:r>
            <a:r>
              <a:rPr lang="en-US" dirty="0"/>
              <a:t>NPV</a:t>
            </a:r>
            <a:r>
              <a:rPr lang="ru-RU" dirty="0"/>
              <a:t>: вклад или вложения в ЦОД?</a:t>
            </a:r>
          </a:p>
        </p:txBody>
      </p:sp>
    </p:spTree>
    <p:extLst>
      <p:ext uri="{BB962C8B-B14F-4D97-AF65-F5344CB8AC3E}">
        <p14:creationId xmlns:p14="http://schemas.microsoft.com/office/powerpoint/2010/main" val="239205823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>
          <a:extLst>
            <a:ext uri="{FF2B5EF4-FFF2-40B4-BE49-F238E27FC236}">
              <a16:creationId xmlns:a16="http://schemas.microsoft.com/office/drawing/2014/main" id="{3A5B9C11-D2F6-C3C7-7F7E-C9C23587B6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494D0B77-1F81-6335-A84F-05419FA3264D}"/>
              </a:ext>
            </a:extLst>
          </p:cNvPr>
          <p:cNvSpPr txBox="1"/>
          <p:nvPr/>
        </p:nvSpPr>
        <p:spPr>
          <a:xfrm>
            <a:off x="3326004" y="1276140"/>
            <a:ext cx="5355772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1200"/>
              </a:spcAft>
            </a:pPr>
            <a:r>
              <a:rPr lang="ru-RU" sz="1800" b="1" dirty="0"/>
              <a:t>План разговора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Зачем нужно понимать финансовое моделирование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От простого к сложному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Модель </a:t>
            </a:r>
            <a:r>
              <a:rPr lang="en-US" dirty="0"/>
              <a:t>DCF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Как сравнивать различные проекты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Стадии жизни стартапа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Метод мультипликаторов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3270445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C942320E-DAC6-1D19-6A50-3B59849112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DCAD8E52-8A1C-98F7-D5EB-0634081CF50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b="1" dirty="0"/>
              <a:t>IRR</a:t>
            </a:r>
            <a:r>
              <a:rPr lang="ru-RU" b="1" dirty="0"/>
              <a:t> как способ сравнения проектов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8A21287-9C55-C451-F968-4ED5D03F6334}"/>
              </a:ext>
            </a:extLst>
          </p:cNvPr>
          <p:cNvSpPr txBox="1"/>
          <p:nvPr/>
        </p:nvSpPr>
        <p:spPr>
          <a:xfrm>
            <a:off x="311700" y="1099964"/>
            <a:ext cx="8058778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b="1" dirty="0"/>
              <a:t>IRR – Internal Rate of Return (</a:t>
            </a:r>
            <a:r>
              <a:rPr lang="ru-RU" sz="1600" b="1" dirty="0"/>
              <a:t>внутренняя норма доходности)</a:t>
            </a:r>
            <a:r>
              <a:rPr lang="en-US" sz="1600" b="1" dirty="0"/>
              <a:t> </a:t>
            </a:r>
            <a:r>
              <a:rPr lang="en-US" sz="1600" dirty="0"/>
              <a:t>– </a:t>
            </a:r>
            <a:r>
              <a:rPr lang="ru-RU" sz="1600" dirty="0"/>
              <a:t>это ставка дисконтирования, при которой </a:t>
            </a:r>
            <a:r>
              <a:rPr lang="en-GB" sz="1600" dirty="0"/>
              <a:t>NPV = 0</a:t>
            </a:r>
            <a:endParaRPr lang="ru-RU" sz="1600" dirty="0"/>
          </a:p>
          <a:p>
            <a:endParaRPr lang="ru-RU" sz="1600" dirty="0"/>
          </a:p>
          <a:p>
            <a:r>
              <a:rPr lang="ru-RU" sz="1600" dirty="0"/>
              <a:t>Показывает какую эффективную доходность приносит проект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906019F-AE7D-8271-E489-D3A143D749CC}"/>
              </a:ext>
            </a:extLst>
          </p:cNvPr>
          <p:cNvSpPr txBox="1"/>
          <p:nvPr/>
        </p:nvSpPr>
        <p:spPr>
          <a:xfrm>
            <a:off x="311700" y="2689278"/>
            <a:ext cx="805877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Правило:</a:t>
            </a:r>
            <a:br>
              <a:rPr lang="ru-RU" sz="1600" b="1" dirty="0"/>
            </a:br>
            <a:r>
              <a:rPr lang="ru-RU" sz="1600" dirty="0"/>
              <a:t>у какого проекта выше </a:t>
            </a:r>
            <a:r>
              <a:rPr lang="en-US" sz="1600" dirty="0"/>
              <a:t>IRR – </a:t>
            </a:r>
            <a:r>
              <a:rPr lang="ru-RU" sz="1600" dirty="0"/>
              <a:t>тот считается более интересным для инвестирования </a:t>
            </a:r>
            <a:r>
              <a:rPr lang="ru-RU" sz="1600" b="1" dirty="0"/>
              <a:t>при одинаковом риске</a:t>
            </a:r>
          </a:p>
        </p:txBody>
      </p:sp>
    </p:spTree>
    <p:extLst>
      <p:ext uri="{BB962C8B-B14F-4D97-AF65-F5344CB8AC3E}">
        <p14:creationId xmlns:p14="http://schemas.microsoft.com/office/powerpoint/2010/main" val="267909816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E22A39C0-942D-6F42-A006-AC4B6AAC463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3949557A-F4BA-B221-83F6-62261253FEE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Метод оценки через мультипликаторы</a:t>
            </a:r>
            <a:endParaRPr b="1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1BC88CE-6338-405D-1BC7-C457CE62874F}"/>
              </a:ext>
            </a:extLst>
          </p:cNvPr>
          <p:cNvSpPr txBox="1"/>
          <p:nvPr/>
        </p:nvSpPr>
        <p:spPr>
          <a:xfrm>
            <a:off x="311699" y="2718024"/>
            <a:ext cx="7809043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b="1" dirty="0"/>
              <a:t>Алгоритм: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Выбираем </a:t>
            </a:r>
            <a:r>
              <a:rPr lang="ru-RU" b="1" dirty="0"/>
              <a:t>сравнимые компании</a:t>
            </a:r>
            <a:r>
              <a:rPr lang="ru-RU" dirty="0"/>
              <a:t> (по отрасли, бизнес-модели, географии, стадии развития).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Смотрим их </a:t>
            </a:r>
            <a:r>
              <a:rPr lang="ru-RU" b="1" dirty="0"/>
              <a:t>мультипликаторы</a:t>
            </a:r>
            <a:r>
              <a:rPr lang="ru-RU" dirty="0"/>
              <a:t> (</a:t>
            </a:r>
            <a:r>
              <a:rPr lang="en-GB" dirty="0"/>
              <a:t>EV/Revenue, EV/EBITDA</a:t>
            </a:r>
            <a:r>
              <a:rPr lang="en-US" dirty="0"/>
              <a:t>, </a:t>
            </a:r>
            <a:r>
              <a:rPr lang="en-GB" dirty="0"/>
              <a:t>EV/GMV </a:t>
            </a:r>
            <a:r>
              <a:rPr lang="ru-RU" dirty="0"/>
              <a:t>и др.).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Рассчитываем средний или медианный уровень по выборке.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Применяем мультипликатор к показателю</a:t>
            </a:r>
            <a:endParaRPr lang="en-GB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0A6A2E6-3D5A-BAEC-3CFB-4FF18841FBD1}"/>
              </a:ext>
            </a:extLst>
          </p:cNvPr>
          <p:cNvSpPr txBox="1"/>
          <p:nvPr/>
        </p:nvSpPr>
        <p:spPr>
          <a:xfrm>
            <a:off x="311698" y="1200251"/>
            <a:ext cx="7809043" cy="7386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  <a:buNone/>
            </a:pPr>
            <a:r>
              <a:rPr lang="ru-RU" b="1" dirty="0"/>
              <a:t>Определение:</a:t>
            </a:r>
            <a:br>
              <a:rPr lang="ru-RU" b="1" dirty="0"/>
            </a:br>
            <a:r>
              <a:rPr lang="ru-RU" b="1" dirty="0"/>
              <a:t>Мультипликатор - </a:t>
            </a:r>
            <a:r>
              <a:rPr lang="ru-RU" dirty="0"/>
              <a:t>это коэффициент, который связывает стоимость компании с её финансовым показателем (например, выручкой, </a:t>
            </a:r>
            <a:r>
              <a:rPr lang="en-GB" dirty="0"/>
              <a:t>EBITDA, </a:t>
            </a:r>
            <a:r>
              <a:rPr lang="ru-RU" dirty="0"/>
              <a:t>чистой прибылью или активами)</a:t>
            </a:r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FB90700-3FA9-DE08-C0DD-54364D1A32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5638" y="1996392"/>
            <a:ext cx="4981161" cy="6641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58517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7E7F8A45-DD07-4429-1D31-27C6F11988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571AD60F-73C4-B1B1-57FF-BDCCD5DBE24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Выводы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E17CC1A-FB09-2698-550F-6C8DD03F3CD7}"/>
              </a:ext>
            </a:extLst>
          </p:cNvPr>
          <p:cNvSpPr txBox="1"/>
          <p:nvPr/>
        </p:nvSpPr>
        <p:spPr>
          <a:xfrm>
            <a:off x="467139" y="1669775"/>
            <a:ext cx="818984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Бизнесу не интересно слушать про новизну / уникальность подхода – он про то, как продукт отразится на стоимости компании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Риск как важный фактор оценки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Инвестиции всегда сравниваются</a:t>
            </a:r>
          </a:p>
          <a:p>
            <a:pPr marL="342900" indent="-342900">
              <a:spcAft>
                <a:spcPts val="1200"/>
              </a:spcAft>
              <a:buFont typeface="+mj-lt"/>
              <a:buAutoNum type="arabicPeriod"/>
            </a:pPr>
            <a:r>
              <a:rPr lang="ru-RU" dirty="0"/>
              <a:t>Важность прозрачной коммуникации на языке бизнеса</a:t>
            </a:r>
          </a:p>
        </p:txBody>
      </p:sp>
    </p:spTree>
    <p:extLst>
      <p:ext uri="{BB962C8B-B14F-4D97-AF65-F5344CB8AC3E}">
        <p14:creationId xmlns:p14="http://schemas.microsoft.com/office/powerpoint/2010/main" val="27769829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08809D0-66B1-EF52-9B8A-A7E1F5875E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844503CF-2791-5440-557F-D86B3CF5A950}"/>
              </a:ext>
            </a:extLst>
          </p:cNvPr>
          <p:cNvSpPr/>
          <p:nvPr/>
        </p:nvSpPr>
        <p:spPr>
          <a:xfrm>
            <a:off x="2170444" y="1165609"/>
            <a:ext cx="4059534" cy="954593"/>
          </a:xfrm>
          <a:prstGeom prst="wedgeRoundRectCallout">
            <a:avLst>
              <a:gd name="adj1" fmla="val 40058"/>
              <a:gd name="adj2" fmla="val 66711"/>
              <a:gd name="adj3" fmla="val 16667"/>
            </a:avLst>
          </a:prstGeom>
          <a:solidFill>
            <a:srgbClr val="92D050">
              <a:alpha val="456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8B15C65-A782-B511-0A92-44B9595B54A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Зачем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E34F31-B0E5-7B8F-F78F-E93376FA0401}"/>
              </a:ext>
            </a:extLst>
          </p:cNvPr>
          <p:cNvSpPr txBox="1"/>
          <p:nvPr/>
        </p:nvSpPr>
        <p:spPr>
          <a:xfrm>
            <a:off x="1899340" y="1342687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i="1" dirty="0"/>
              <a:t>“All models are wrong, but some are useful.”</a:t>
            </a:r>
            <a:endParaRPr lang="en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F2101-1547-FAD8-47A8-A6AE4AB2CDE7}"/>
              </a:ext>
            </a:extLst>
          </p:cNvPr>
          <p:cNvSpPr txBox="1"/>
          <p:nvPr/>
        </p:nvSpPr>
        <p:spPr>
          <a:xfrm>
            <a:off x="1391697" y="1650464"/>
            <a:ext cx="4572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GB" i="1" dirty="0"/>
              <a:t>George E. P. Box</a:t>
            </a:r>
            <a:endParaRPr lang="en-RU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AA67E5E-85AA-A7F8-021D-C97198C588CC}"/>
              </a:ext>
            </a:extLst>
          </p:cNvPr>
          <p:cNvSpPr txBox="1"/>
          <p:nvPr/>
        </p:nvSpPr>
        <p:spPr>
          <a:xfrm>
            <a:off x="311700" y="2496685"/>
            <a:ext cx="8058778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1600" b="1" dirty="0"/>
              <a:t>Цель: поддержка точек принятия решения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A9D71E1-7B7B-38D0-8C4E-99523E97C2E6}"/>
              </a:ext>
            </a:extLst>
          </p:cNvPr>
          <p:cNvSpPr txBox="1"/>
          <p:nvPr/>
        </p:nvSpPr>
        <p:spPr>
          <a:xfrm>
            <a:off x="311700" y="2856968"/>
            <a:ext cx="8058778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Принятие инвестиционных решений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Анализ рисков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Перевод операционных показателей в целевые показатели компании</a:t>
            </a:r>
          </a:p>
          <a:p>
            <a:pPr marL="285750" indent="-2857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dirty="0"/>
              <a:t>Поиск точек оптимизации</a:t>
            </a:r>
          </a:p>
          <a:p>
            <a:pPr>
              <a:spcAft>
                <a:spcPts val="600"/>
              </a:spcAft>
            </a:pPr>
            <a:r>
              <a:rPr lang="ru-RU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20563421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3390C723-8AF8-5515-EA3C-B7F8AAEB2B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ounded Rectangular Callout 4">
            <a:extLst>
              <a:ext uri="{FF2B5EF4-FFF2-40B4-BE49-F238E27FC236}">
                <a16:creationId xmlns:a16="http://schemas.microsoft.com/office/drawing/2014/main" id="{1FC5C64B-15AF-0772-B5B0-1788CE5247E4}"/>
              </a:ext>
            </a:extLst>
          </p:cNvPr>
          <p:cNvSpPr/>
          <p:nvPr/>
        </p:nvSpPr>
        <p:spPr>
          <a:xfrm>
            <a:off x="1286189" y="1165609"/>
            <a:ext cx="6119446" cy="1085222"/>
          </a:xfrm>
          <a:prstGeom prst="wedgeRoundRectCallout">
            <a:avLst>
              <a:gd name="adj1" fmla="val 40058"/>
              <a:gd name="adj2" fmla="val 66711"/>
              <a:gd name="adj3" fmla="val 16667"/>
            </a:avLst>
          </a:prstGeom>
          <a:solidFill>
            <a:srgbClr val="92D050">
              <a:alpha val="45675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22DE6D4C-EC18-F514-4801-980A8DD1835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" b="1" dirty="0"/>
              <a:t>Зачем это техническ</a:t>
            </a:r>
            <a:r>
              <a:rPr lang="ru-RU" b="1" dirty="0"/>
              <a:t>им специалистам</a:t>
            </a:r>
            <a:endParaRPr b="1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011A5E7-BC28-121E-5848-6B8C964CD6FA}"/>
              </a:ext>
            </a:extLst>
          </p:cNvPr>
          <p:cNvSpPr txBox="1"/>
          <p:nvPr/>
        </p:nvSpPr>
        <p:spPr>
          <a:xfrm>
            <a:off x="1507253" y="1342687"/>
            <a:ext cx="5596931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GB" dirty="0"/>
              <a:t>“To the man with only a hammer, every problem looks like a nail.”</a:t>
            </a:r>
            <a:endParaRPr lang="en-RU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2A98A91A-4DAC-E923-D57B-2AD2CCB998F3}"/>
              </a:ext>
            </a:extLst>
          </p:cNvPr>
          <p:cNvSpPr txBox="1"/>
          <p:nvPr/>
        </p:nvSpPr>
        <p:spPr>
          <a:xfrm>
            <a:off x="2215660" y="1620320"/>
            <a:ext cx="4999055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r"/>
            <a:r>
              <a:rPr lang="en-US" i="1" dirty="0"/>
              <a:t>From </a:t>
            </a:r>
            <a:r>
              <a:rPr lang="en-GB" i="1" dirty="0"/>
              <a:t>Charlie Munger’s talk at USC Business School </a:t>
            </a:r>
            <a:br>
              <a:rPr lang="en-GB" i="1" dirty="0"/>
            </a:br>
            <a:r>
              <a:rPr lang="en-GB" i="1" dirty="0"/>
              <a:t>1994</a:t>
            </a:r>
            <a:endParaRPr lang="en-RU" i="1" dirty="0"/>
          </a:p>
        </p:txBody>
      </p:sp>
    </p:spTree>
    <p:extLst>
      <p:ext uri="{BB962C8B-B14F-4D97-AF65-F5344CB8AC3E}">
        <p14:creationId xmlns:p14="http://schemas.microsoft.com/office/powerpoint/2010/main" val="1718376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6C2F593-DFCD-6812-2765-6D62FDEF9C8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54947FBA-F20D-66C5-6427-103F086CFE5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финансовой модели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366E2E04-B4FA-B9D0-0E7A-B2F234307E25}"/>
              </a:ext>
            </a:extLst>
          </p:cNvPr>
          <p:cNvSpPr txBox="1"/>
          <p:nvPr/>
        </p:nvSpPr>
        <p:spPr>
          <a:xfrm>
            <a:off x="311700" y="1243075"/>
            <a:ext cx="337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Какая будет прибыль с проекта холодных продаж за год?</a:t>
            </a:r>
          </a:p>
        </p:txBody>
      </p:sp>
    </p:spTree>
    <p:extLst>
      <p:ext uri="{BB962C8B-B14F-4D97-AF65-F5344CB8AC3E}">
        <p14:creationId xmlns:p14="http://schemas.microsoft.com/office/powerpoint/2010/main" val="364780364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DED92F96-832A-A120-D2B3-960AC12FB1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A73A469A-EBCE-B96B-FEAD-8BA1A28160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финансовой модели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4F9B6B1-FF66-8A23-FD87-E03BD9B81DAA}"/>
              </a:ext>
            </a:extLst>
          </p:cNvPr>
          <p:cNvSpPr txBox="1"/>
          <p:nvPr/>
        </p:nvSpPr>
        <p:spPr>
          <a:xfrm>
            <a:off x="311700" y="1243075"/>
            <a:ext cx="3376045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Какая будет прибыль с проекта холодных продаж за год?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0B117451-3883-D98E-932E-36A152CE8E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83698954"/>
              </p:ext>
            </p:extLst>
          </p:nvPr>
        </p:nvGraphicFramePr>
        <p:xfrm>
          <a:off x="5134707" y="1215771"/>
          <a:ext cx="2562254" cy="29206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46749">
                  <a:extLst>
                    <a:ext uri="{9D8B030D-6E8A-4147-A177-3AD203B41FA5}">
                      <a16:colId xmlns:a16="http://schemas.microsoft.com/office/drawing/2014/main" val="2072435199"/>
                    </a:ext>
                  </a:extLst>
                </a:gridCol>
                <a:gridCol w="1115505">
                  <a:extLst>
                    <a:ext uri="{9D8B030D-6E8A-4147-A177-3AD203B41FA5}">
                      <a16:colId xmlns:a16="http://schemas.microsoft.com/office/drawing/2014/main" val="2472774550"/>
                    </a:ext>
                  </a:extLst>
                </a:gridCol>
              </a:tblGrid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В тыс. руб.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За 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50014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Количество продаж</a:t>
                      </a:r>
                      <a:endParaRPr lang="en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5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78199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Выручка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30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93742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54593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продажи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6002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подключение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9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18206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Прибыль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9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0269077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27338F48-DE37-7D2B-6AC7-CABCE976351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EC56FE98-976D-299A-834C-8ECCB79207A5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с капитальными затратами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7F891ACF-BF35-8A04-52A3-B1AC9404A41E}"/>
              </a:ext>
            </a:extLst>
          </p:cNvPr>
          <p:cNvSpPr txBox="1"/>
          <p:nvPr/>
        </p:nvSpPr>
        <p:spPr>
          <a:xfrm>
            <a:off x="311700" y="1243075"/>
            <a:ext cx="3376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Дополнительно: софт еще не разработан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разработку софта: 20 млн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Срок использования: 3 года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15D6C8F-5DA7-677A-372F-991E664345E3}"/>
              </a:ext>
            </a:extLst>
          </p:cNvPr>
          <p:cNvSpPr/>
          <p:nvPr/>
        </p:nvSpPr>
        <p:spPr>
          <a:xfrm>
            <a:off x="311700" y="3346100"/>
            <a:ext cx="3225320" cy="1005518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RU"/>
          </a:p>
        </p:txBody>
      </p:sp>
    </p:spTree>
    <p:extLst>
      <p:ext uri="{BB962C8B-B14F-4D97-AF65-F5344CB8AC3E}">
        <p14:creationId xmlns:p14="http://schemas.microsoft.com/office/powerpoint/2010/main" val="14367507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4AA52BE4-E9A3-948E-8ABB-C8F5EB5F88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E242053B-24DB-1B52-7CF0-95DECF23E88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Пример с капитальными затратами</a:t>
            </a:r>
            <a:endParaRPr b="1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1D3BFF6-AE1D-4ADA-45B4-295571EAD403}"/>
              </a:ext>
            </a:extLst>
          </p:cNvPr>
          <p:cNvSpPr txBox="1"/>
          <p:nvPr/>
        </p:nvSpPr>
        <p:spPr>
          <a:xfrm>
            <a:off x="311700" y="1243075"/>
            <a:ext cx="3376045" cy="310854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Aft>
                <a:spcPts val="600"/>
              </a:spcAft>
            </a:pPr>
            <a:r>
              <a:rPr lang="ru-RU" sz="1200" dirty="0"/>
              <a:t>Ситуация: Нанимаем внешний колл-центр для холодных продаж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Выручка с 1 продажи - 40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Колл-центр просит за 1 продажу 20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подключение 1 клиента – 10 тыс.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Ожидаемое число продаж за год – 1 000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ru-RU" sz="1200" dirty="0"/>
          </a:p>
          <a:p>
            <a:pPr>
              <a:spcAft>
                <a:spcPts val="600"/>
              </a:spcAft>
            </a:pPr>
            <a:r>
              <a:rPr lang="ru-RU" sz="1200" dirty="0"/>
              <a:t>Дополнительно: софт еще не разработан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Затраты на разработку софта: 25 млн рублей</a:t>
            </a:r>
          </a:p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Срок использования: 3 года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CD78D963-AA35-7A32-3E89-02947851406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28909245"/>
              </p:ext>
            </p:extLst>
          </p:nvPr>
        </p:nvGraphicFramePr>
        <p:xfrm>
          <a:off x="3888711" y="1215771"/>
          <a:ext cx="4943586" cy="34844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6674">
                  <a:extLst>
                    <a:ext uri="{9D8B030D-6E8A-4147-A177-3AD203B41FA5}">
                      <a16:colId xmlns:a16="http://schemas.microsoft.com/office/drawing/2014/main" val="2072435199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2472774550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2942041986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1143742873"/>
                    </a:ext>
                  </a:extLst>
                </a:gridCol>
                <a:gridCol w="889228">
                  <a:extLst>
                    <a:ext uri="{9D8B030D-6E8A-4147-A177-3AD203B41FA5}">
                      <a16:colId xmlns:a16="http://schemas.microsoft.com/office/drawing/2014/main" val="343024289"/>
                    </a:ext>
                  </a:extLst>
                </a:gridCol>
              </a:tblGrid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В тыс. руб.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IV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50014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Количество продаж</a:t>
                      </a:r>
                      <a:endParaRPr lang="en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5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78199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Выручка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30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93742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54593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продажи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6002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подключение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9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4570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 на разработку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4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18206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Прибыль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- 25 000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977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1562040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>
          <a:extLst>
            <a:ext uri="{FF2B5EF4-FFF2-40B4-BE49-F238E27FC236}">
              <a16:creationId xmlns:a16="http://schemas.microsoft.com/office/drawing/2014/main" id="{69DDD7FE-B7B3-CA03-EDC9-8A6D6AD84C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>
            <a:extLst>
              <a:ext uri="{FF2B5EF4-FFF2-40B4-BE49-F238E27FC236}">
                <a16:creationId xmlns:a16="http://schemas.microsoft.com/office/drawing/2014/main" id="{111139C5-4843-5000-BF54-78D9761D3E7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311700" y="424928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ru-RU" b="1" dirty="0"/>
              <a:t>Что не учли</a:t>
            </a:r>
            <a:endParaRPr b="1" dirty="0"/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0779A39-DA30-2010-577D-C71BCE7A170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19899197"/>
              </p:ext>
            </p:extLst>
          </p:nvPr>
        </p:nvGraphicFramePr>
        <p:xfrm>
          <a:off x="3091071" y="829510"/>
          <a:ext cx="5741226" cy="357965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49286">
                  <a:extLst>
                    <a:ext uri="{9D8B030D-6E8A-4147-A177-3AD203B41FA5}">
                      <a16:colId xmlns:a16="http://schemas.microsoft.com/office/drawing/2014/main" val="2072435199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2472774550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2942041986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1143742873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343024289"/>
                    </a:ext>
                  </a:extLst>
                </a:gridCol>
                <a:gridCol w="798388">
                  <a:extLst>
                    <a:ext uri="{9D8B030D-6E8A-4147-A177-3AD203B41FA5}">
                      <a16:colId xmlns:a16="http://schemas.microsoft.com/office/drawing/2014/main" val="2615931088"/>
                    </a:ext>
                  </a:extLst>
                </a:gridCol>
              </a:tblGrid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В тыс. руб.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III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100" b="1" dirty="0">
                          <a:solidFill>
                            <a:schemeClr val="tx1"/>
                          </a:solidFill>
                        </a:rPr>
                        <a:t>IV </a:t>
                      </a:r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год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chemeClr val="tx1"/>
                          </a:solidFill>
                        </a:rPr>
                        <a:t>Итого</a:t>
                      </a:r>
                      <a:endParaRPr lang="en-RU" sz="1100" b="1" dirty="0">
                        <a:solidFill>
                          <a:schemeClr val="tx1"/>
                        </a:solidFill>
                      </a:endParaRPr>
                    </a:p>
                  </a:txBody>
                  <a:tcPr anchor="b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08450014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Количество продаж</a:t>
                      </a:r>
                      <a:endParaRPr lang="en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chemeClr val="tx1"/>
                          </a:solidFill>
                        </a:rPr>
                        <a:t>1 000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ru-RU" sz="11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813754850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674578199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Выручка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40 000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79530118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698793742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30 000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96954593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продажи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20 000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44026002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171450" indent="-171450">
                        <a:buFont typeface="Arial" panose="020B0604020202020204" pitchFamily="34" charset="0"/>
                        <a:buChar char="•"/>
                      </a:pPr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Затраты на подключение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0" dirty="0">
                          <a:solidFill>
                            <a:srgbClr val="C00000"/>
                          </a:solidFill>
                        </a:rPr>
                        <a:t>10 000</a:t>
                      </a:r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0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893497069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972845706"/>
                  </a:ext>
                </a:extLst>
              </a:tr>
              <a:tr h="320687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Затраты на разработку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75444934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RU" sz="300" b="0" dirty="0">
                        <a:solidFill>
                          <a:schemeClr val="tx1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640818206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Прибыль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C00000"/>
                          </a:solidFill>
                        </a:rPr>
                        <a:t>- 25 000</a:t>
                      </a:r>
                      <a:endParaRPr lang="en-RU" sz="1100" b="1" dirty="0">
                        <a:solidFill>
                          <a:srgbClr val="C0000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10 000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5 000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69897770"/>
                  </a:ext>
                </a:extLst>
              </a:tr>
              <a:tr h="307240">
                <a:tc>
                  <a:txBody>
                    <a:bodyPr/>
                    <a:lstStyle/>
                    <a:p>
                      <a:pPr marL="0" indent="0">
                        <a:buFont typeface="Arial" panose="020B0604020202020204" pitchFamily="34" charset="0"/>
                        <a:buNone/>
                      </a:pPr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Депозит под 10%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ru-RU" sz="1100" b="1" dirty="0">
                          <a:solidFill>
                            <a:srgbClr val="00B050"/>
                          </a:solidFill>
                        </a:rPr>
                        <a:t>2 500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2 750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3 025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3 327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Tx/>
                        <a:buFont typeface="Arial"/>
                        <a:buNone/>
                        <a:tabLst/>
                        <a:defRPr/>
                      </a:pPr>
                      <a:r>
                        <a:rPr lang="en-US" sz="1100" b="1" dirty="0">
                          <a:solidFill>
                            <a:srgbClr val="00B050"/>
                          </a:solidFill>
                        </a:rPr>
                        <a:t>11 602</a:t>
                      </a:r>
                      <a:endParaRPr lang="en-RU" sz="1100" b="1" dirty="0">
                        <a:solidFill>
                          <a:srgbClr val="00B050"/>
                        </a:solidFill>
                      </a:endParaRP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499612947"/>
                  </a:ext>
                </a:extLst>
              </a:tr>
            </a:tbl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C3008004-D75D-F35F-D8E9-977DADF8BBD0}"/>
              </a:ext>
            </a:extLst>
          </p:cNvPr>
          <p:cNvSpPr txBox="1"/>
          <p:nvPr/>
        </p:nvSpPr>
        <p:spPr>
          <a:xfrm>
            <a:off x="311701" y="1243075"/>
            <a:ext cx="27793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171450" indent="-171450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ru-RU" sz="1200" dirty="0"/>
              <a:t>Альтернативную доходность, которую мы могли бы получить</a:t>
            </a:r>
          </a:p>
        </p:txBody>
      </p:sp>
    </p:spTree>
    <p:extLst>
      <p:ext uri="{BB962C8B-B14F-4D97-AF65-F5344CB8AC3E}">
        <p14:creationId xmlns:p14="http://schemas.microsoft.com/office/powerpoint/2010/main" val="40133013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535</TotalTime>
  <Words>1310</Words>
  <Application>Microsoft Macintosh PowerPoint</Application>
  <PresentationFormat>On-screen Show (16:9)</PresentationFormat>
  <Paragraphs>249</Paragraphs>
  <Slides>22</Slides>
  <Notes>22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22</vt:i4>
      </vt:variant>
    </vt:vector>
  </HeadingPairs>
  <TitlesOfParts>
    <vt:vector size="26" baseType="lpstr">
      <vt:lpstr>Arial</vt:lpstr>
      <vt:lpstr>Cambria Math</vt:lpstr>
      <vt:lpstr>System Font Regular</vt:lpstr>
      <vt:lpstr>Simple Light</vt:lpstr>
      <vt:lpstr>Введение в финансовое моделирование</vt:lpstr>
      <vt:lpstr>PowerPoint Presentation</vt:lpstr>
      <vt:lpstr>Зачем</vt:lpstr>
      <vt:lpstr>Зачем это техническим специалистам</vt:lpstr>
      <vt:lpstr>Пример финансовой модели</vt:lpstr>
      <vt:lpstr>Пример финансовой модели</vt:lpstr>
      <vt:lpstr>Пример с капитальными затратами</vt:lpstr>
      <vt:lpstr>Пример с капитальными затратами</vt:lpstr>
      <vt:lpstr>Что не учли</vt:lpstr>
      <vt:lpstr>Принципы финансового моделирования</vt:lpstr>
      <vt:lpstr>DCF</vt:lpstr>
      <vt:lpstr>FCF: Алгоритм расчета</vt:lpstr>
      <vt:lpstr>FCF: Алгоритм расчета</vt:lpstr>
      <vt:lpstr>FCF: Амортизация</vt:lpstr>
      <vt:lpstr>FCF: Алгоритм расчета</vt:lpstr>
      <vt:lpstr>DCF</vt:lpstr>
      <vt:lpstr>r: Дисконтирование</vt:lpstr>
      <vt:lpstr>r: Выбор ставки дисконтирования в США</vt:lpstr>
      <vt:lpstr>NPV</vt:lpstr>
      <vt:lpstr>IRR как способ сравнения проектов</vt:lpstr>
      <vt:lpstr>Метод оценки через мультипликаторы</vt:lpstr>
      <vt:lpstr>Выводы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Nik.Lebedev</cp:lastModifiedBy>
  <cp:revision>2</cp:revision>
  <dcterms:modified xsi:type="dcterms:W3CDTF">2025-09-21T19:21:50Z</dcterms:modified>
</cp:coreProperties>
</file>