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76" r:id="rId3"/>
    <p:sldId id="284" r:id="rId4"/>
    <p:sldId id="275" r:id="rId5"/>
    <p:sldId id="272" r:id="rId6"/>
    <p:sldId id="271" r:id="rId7"/>
    <p:sldId id="273" r:id="rId8"/>
    <p:sldId id="274" r:id="rId9"/>
    <p:sldId id="280" r:id="rId10"/>
    <p:sldId id="257" r:id="rId11"/>
    <p:sldId id="258" r:id="rId12"/>
    <p:sldId id="263" r:id="rId13"/>
    <p:sldId id="265" r:id="rId14"/>
    <p:sldId id="285" r:id="rId15"/>
    <p:sldId id="262" r:id="rId16"/>
    <p:sldId id="268" r:id="rId17"/>
    <p:sldId id="267" r:id="rId18"/>
    <p:sldId id="266" r:id="rId19"/>
    <p:sldId id="281" r:id="rId20"/>
    <p:sldId id="260" r:id="rId21"/>
    <p:sldId id="278" r:id="rId22"/>
    <p:sldId id="279" r:id="rId23"/>
    <p:sldId id="283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74"/>
    <p:restoredTop sz="94026"/>
  </p:normalViewPr>
  <p:slideViewPr>
    <p:cSldViewPr snapToGrid="0">
      <p:cViewPr varScale="1">
        <p:scale>
          <a:sx n="146" d="100"/>
          <a:sy n="146" d="100"/>
        </p:scale>
        <p:origin x="184" y="2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Остаточная стоимость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C-5447-8541-91898EDD03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2701488"/>
        <c:axId val="361143008"/>
      </c:barChart>
      <c:catAx>
        <c:axId val="112270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361143008"/>
        <c:crosses val="autoZero"/>
        <c:auto val="1"/>
        <c:lblAlgn val="ctr"/>
        <c:lblOffset val="100"/>
        <c:noMultiLvlLbl val="0"/>
      </c:catAx>
      <c:valAx>
        <c:axId val="361143008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2270148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RU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3CF13470-A47C-5BF5-4C73-900B8F0E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FDB5C3D8-1B52-74E3-EC84-AB83F33ED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C896F03A-5881-DE02-F8D1-A80BBB250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9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644E1245-E875-49BD-766D-43E572A37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40D69C85-98C2-4A71-BFD7-9F8F708F91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DEDF2593-2FD1-12D4-CD93-E53E64614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1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9514939-7BB8-160B-E3F6-4150A9EC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AFC8AEF6-0B05-B0D2-4CB2-CC9B902DC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75B489C4-46C0-BF19-896C-F6AB32EB5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5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0076C31A-5FCC-BCCF-510F-57169EF6C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34D93E95-B2C1-FDB2-258F-32D160F68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67B8B32A-8D0F-E0E7-47D1-D9BF508928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4333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797AAE5D-0B6B-D7EA-6780-307F192DD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C1DBD933-DCC2-3334-2668-1EE2343EE2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4C38D96-6FD8-7C50-AB58-41D0BD179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95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47CC869-B2D8-EC59-C0DC-A722F593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71A393B6-19D0-2CEE-CE7E-CE2522DED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F255A81-2AED-D086-C3E9-81154C0B8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086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9780986-E729-7700-F883-9F0426E19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23A526F-1E73-EBD5-B696-1A3B06359B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71FB3AEE-161E-CC98-8448-0D6A947FC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97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E2927AF-94AB-1FF5-263E-7F755BD6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C5B9D395-DADC-E86D-84A9-F82020D37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A529D637-F7F3-3A91-1868-78EDECFA6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28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AF3B57F-8208-BE4C-51B6-6693E2BF8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69B49835-E69D-D8B5-7522-15D3414450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42DD3EE6-4C31-AAD9-9405-7E2DD43D4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200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23CA29F-522A-ECDA-367C-0A4EFF89C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86D615E-267B-32F0-5F5B-9DB7C8FCC5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E0D1D6B-8528-101E-3778-E2949FA64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95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FED4B43-6DAF-668A-4BB5-6968E9F09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D59714E9-8553-5AA9-0EE4-D0F1857AC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7891EC1A-21D3-63A7-F0E4-27285A9ED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052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B74B53C-237E-0294-0F6F-6B7FCA60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B8603066-3960-AFDA-1983-C084C4341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6A208492-E10A-6078-F264-E00000D20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29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AF47BB4-ACC3-F1C2-9966-C8F17AEE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0B53BC3-1607-1532-F42A-36350E808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B867AAB-31D8-322F-5106-986F0995EB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90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619B454B-9642-A37A-9E32-C6CEC469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D3DE41CF-BF76-03CD-C70C-11A122016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995DACEA-524A-0542-9FAB-C39735D61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25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4782C94-BF7E-D560-5BC2-08243079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9A08174B-E17F-71D0-D91C-2BA4E8550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8E1CE3F3-2B02-61D6-5A6E-0C52AF096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8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36A14B9-60E7-A072-505B-94B2CF2E3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4B7B6BF-916F-A8F7-5AAB-234823890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6CF24C6A-370D-40F7-F810-08C5EFEB1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93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323F79E-D100-1F99-059A-5FFFA2F85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3F7E42A6-E5D8-3E69-729B-A9E7AAF8B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1469C7E-D1D6-07F1-6C1D-8119ACD84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3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F356676-5FF8-0EEA-56AE-8851AE08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9B18062-A112-B5EB-C241-71FB8CC85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A8EF7DE3-6F8E-6D49-64DB-80EAA3AB8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94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5E9A098D-C2BD-22E9-12D9-F220EEB7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D0B6D92E-69A8-CEA3-BCC5-52796AE5A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2CEB8105-13DF-BDD1-C03F-34E5F7992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8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3CD98AF-BFBC-F5D5-7D94-D36EAA48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E9568E8B-FF35-9C87-E2E3-0B7648AC0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636F57D3-8730-978D-E96C-D14EA4D0E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3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1E6FC4D-3D3B-9855-A695-122C4B2E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C228D30B-3692-0716-ECF3-C05759F35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12A6B31F-7F43-4FC5-DFCF-A37D677C8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wc.com/ee/en/services/transaction-services/pwc-deals-insights--how-to-value-a-start-up-busines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8691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Введение в финансовое моделирование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76730"/>
            <a:ext cx="8520600" cy="117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Никита Лебедев</a:t>
            </a:r>
            <a:br>
              <a:rPr lang="ru-RU" sz="1400" dirty="0"/>
            </a:br>
            <a:r>
              <a:rPr lang="ru-RU" sz="1400" dirty="0"/>
              <a:t>Руководитель стратегии внедрения ИИ в </a:t>
            </a:r>
            <a:r>
              <a:rPr lang="en-US" sz="1400" dirty="0"/>
              <a:t>X5 Group</a:t>
            </a:r>
            <a:br>
              <a:rPr lang="en-US" sz="1400" dirty="0"/>
            </a:br>
            <a:r>
              <a:rPr lang="ru-RU" sz="1400" dirty="0"/>
              <a:t>Бакалавриат: Экономика ВШЭ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Магистратура: Прикладная математика и информатика ВШЭ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Принципы финансового моделирования</a:t>
            </a:r>
            <a:endParaRPr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BC675-58C5-BEEA-2DC1-E8AEFC7E5C30}"/>
              </a:ext>
            </a:extLst>
          </p:cNvPr>
          <p:cNvSpPr txBox="1"/>
          <p:nvPr/>
        </p:nvSpPr>
        <p:spPr>
          <a:xfrm>
            <a:off x="311700" y="1209094"/>
            <a:ext cx="8160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+mn-lt"/>
              </a:rPr>
              <a:t>Финансовое моделирование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— это создание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модели финансового состояния бизнеса / проекта,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который позволяет анализировать его финансовые потоки, оценивать стоимость компании и принимать обоснованные управленческие решения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82398-C7D3-F7F5-EE27-561894630AF5}"/>
              </a:ext>
            </a:extLst>
          </p:cNvPr>
          <p:cNvSpPr txBox="1"/>
          <p:nvPr/>
        </p:nvSpPr>
        <p:spPr>
          <a:xfrm>
            <a:off x="311700" y="3125300"/>
            <a:ext cx="816002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sz="1800" b="1" dirty="0">
                <a:latin typeface="+mn-lt"/>
              </a:rPr>
              <a:t>Основано на: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Финансовых потоках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Дисконтировании</a:t>
            </a:r>
            <a:endParaRPr lang="ru-RU" sz="180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DD2B836-CB43-AE3D-A413-C3DE0BED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13B0D14-DB95-3DEB-D99D-5E904FC94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DCF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A9BB0-478F-25F3-2F61-48590FE1DE7C}"/>
              </a:ext>
            </a:extLst>
          </p:cNvPr>
          <p:cNvSpPr txBox="1"/>
          <p:nvPr/>
        </p:nvSpPr>
        <p:spPr>
          <a:xfrm>
            <a:off x="311700" y="1099964"/>
            <a:ext cx="805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Основной принцип: </a:t>
            </a:r>
            <a:r>
              <a:rPr lang="ru-RU" sz="1600" dirty="0"/>
              <a:t>стоимость актива сегодня равна приведённой стоимости всех будущих денежных потоков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420DC-F7E0-1749-44B5-B2695DA4CC62}"/>
                  </a:ext>
                </a:extLst>
              </p:cNvPr>
              <p:cNvSpPr txBox="1"/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420DC-F7E0-1749-44B5-B2695DA4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blipFill>
                <a:blip r:embed="rId3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FF11F2-B289-16BC-B427-F0CD368C2774}"/>
              </a:ext>
            </a:extLst>
          </p:cNvPr>
          <p:cNvSpPr txBox="1"/>
          <p:nvPr/>
        </p:nvSpPr>
        <p:spPr>
          <a:xfrm>
            <a:off x="311700" y="2984232"/>
            <a:ext cx="80587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Составные части: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NPV – </a:t>
            </a:r>
            <a:r>
              <a:rPr lang="ru-RU" dirty="0"/>
              <a:t>чистый дисконтированный доход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FCF</a:t>
            </a:r>
            <a:r>
              <a:rPr lang="en-US" baseline="-25000" dirty="0"/>
              <a:t>t</a:t>
            </a:r>
            <a:r>
              <a:rPr lang="en-US" dirty="0"/>
              <a:t> – </a:t>
            </a:r>
            <a:r>
              <a:rPr lang="ru-RU" dirty="0"/>
              <a:t>ожидаемые денежные потоки от компании в период </a:t>
            </a:r>
            <a:r>
              <a:rPr lang="en-US" dirty="0"/>
              <a:t>t</a:t>
            </a:r>
            <a:endParaRPr lang="ru-RU" dirty="0"/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Доходная часть</a:t>
            </a:r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Расходные часть: </a:t>
            </a:r>
            <a:r>
              <a:rPr lang="en-US" sz="1200" dirty="0"/>
              <a:t>CAPEX / OPEX</a:t>
            </a:r>
            <a:endParaRPr lang="ru-RU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– </a:t>
            </a:r>
            <a:r>
              <a:rPr lang="ru-RU" dirty="0"/>
              <a:t>ставка дисконтирования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18603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B6B2FBF-5C29-49E6-EAFC-1C78613F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78C3F1A7-FF8F-B251-BB4B-D89AEB171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Алгоритм расчета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6A0C6A-316C-3E1D-CBA7-1B7AAA013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4437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Выручка −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𝑂𝑃𝐸𝑋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Амортизация</m:t>
                                    </m:r>
                                  </m:e>
                                </m:d>
                                <m:r>
                                  <a:rPr lang="ru-RU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∗ставка налога</m:t>
                                </m:r>
                              </m:oMath>
                            </m:oMathPara>
                          </a14:m>
                          <a:endParaRPr lang="en-RU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6A0C6A-316C-3E1D-CBA7-1B7AAA013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4437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261" t="-506452" r="-21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ABC30-0025-40EF-27D3-AC6FE02739AC}"/>
                  </a:ext>
                </a:extLst>
              </p:cNvPr>
              <p:cNvSpPr txBox="1"/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ABC30-0025-40EF-27D3-AC6FE0273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blipFill>
                <a:blip r:embed="rId4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D296D7A-B856-8DA6-0783-A438FE60D1F7}"/>
              </a:ext>
            </a:extLst>
          </p:cNvPr>
          <p:cNvSpPr/>
          <p:nvPr/>
        </p:nvSpPr>
        <p:spPr>
          <a:xfrm>
            <a:off x="4848702" y="1144108"/>
            <a:ext cx="603831" cy="2444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612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2925978-9ADF-3898-7B37-BE28999E2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8852943-D0CD-6360-78D1-8C3CC3BA0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Алгоритм расчета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A908C2-04C9-4C2B-BFF2-C27FDD92C6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067681"/>
                  </p:ext>
                </p:extLst>
              </p:nvPr>
            </p:nvGraphicFramePr>
            <p:xfrm>
              <a:off x="311699" y="2023553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Выручка −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𝑂𝑃𝐸𝑋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Амортизация</m:t>
                                    </m:r>
                                  </m:e>
                                </m:d>
                                <m:r>
                                  <a:rPr lang="ru-RU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∗ставка налога</m:t>
                                </m:r>
                              </m:oMath>
                            </m:oMathPara>
                          </a14:m>
                          <a:endParaRPr lang="en-RU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A908C2-04C9-4C2B-BFF2-C27FDD92C6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067681"/>
                  </p:ext>
                </p:extLst>
              </p:nvPr>
            </p:nvGraphicFramePr>
            <p:xfrm>
              <a:off x="311699" y="2023553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261" t="-506452" r="-21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95E24F4-9AFB-4379-867A-51705A23486D}"/>
              </a:ext>
            </a:extLst>
          </p:cNvPr>
          <p:cNvSpPr/>
          <p:nvPr/>
        </p:nvSpPr>
        <p:spPr>
          <a:xfrm>
            <a:off x="4662435" y="4066228"/>
            <a:ext cx="1095270" cy="2612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E53A25-45C0-0E27-50FF-3EEF1FD241D3}"/>
                  </a:ext>
                </a:extLst>
              </p:cNvPr>
              <p:cNvSpPr txBox="1"/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E53A25-45C0-0E27-50FF-3EEF1FD2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blipFill>
                <a:blip r:embed="rId4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BB53707-4983-8A2C-CDCB-29BD04C60079}"/>
              </a:ext>
            </a:extLst>
          </p:cNvPr>
          <p:cNvSpPr/>
          <p:nvPr/>
        </p:nvSpPr>
        <p:spPr>
          <a:xfrm>
            <a:off x="4848702" y="1144108"/>
            <a:ext cx="603831" cy="2444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048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EEA9056-F8E9-2CA1-B683-D6DA09DA1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F900AF1C-D5F0-3D2B-3C28-74F6DDADB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TV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1C6CB-E479-58B4-CE8B-3A72F4D6FEDB}"/>
              </a:ext>
            </a:extLst>
          </p:cNvPr>
          <p:cNvSpPr txBox="1"/>
          <p:nvPr/>
        </p:nvSpPr>
        <p:spPr>
          <a:xfrm>
            <a:off x="311700" y="1071154"/>
            <a:ext cx="83602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TV (Terminal Value) </a:t>
            </a:r>
            <a:r>
              <a:rPr lang="en-GB" dirty="0"/>
              <a:t>— </a:t>
            </a:r>
            <a:r>
              <a:rPr lang="ru-RU" dirty="0"/>
              <a:t>это стоимость всех будущих денежных потоков компании за пределами прогнозного периода </a:t>
            </a:r>
            <a:r>
              <a:rPr lang="en-US" dirty="0"/>
              <a:t>(</a:t>
            </a:r>
            <a:r>
              <a:rPr lang="ru-RU" dirty="0"/>
              <a:t>момент, с которого денежные потоки будут стабильны и будут меняться стабильно</a:t>
            </a:r>
            <a:endParaRPr lang="en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F6C70-97C4-79DF-3DE8-F0C3BA546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34" y="2519161"/>
            <a:ext cx="2209255" cy="756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D1377-B7D0-4F1B-F431-75E883090A41}"/>
              </a:ext>
            </a:extLst>
          </p:cNvPr>
          <p:cNvSpPr txBox="1"/>
          <p:nvPr/>
        </p:nvSpPr>
        <p:spPr>
          <a:xfrm>
            <a:off x="311700" y="2068217"/>
            <a:ext cx="836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Расчет:</a:t>
            </a:r>
            <a:endParaRPr lang="en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1C2B3F-B5A7-1B82-3EBD-25A4470D7561}"/>
              </a:ext>
            </a:extLst>
          </p:cNvPr>
          <p:cNvSpPr txBox="1"/>
          <p:nvPr/>
        </p:nvSpPr>
        <p:spPr>
          <a:xfrm>
            <a:off x="599082" y="3188184"/>
            <a:ext cx="626327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FCF</a:t>
            </a:r>
            <a:r>
              <a:rPr lang="en-GB" baseline="-25000" dirty="0" err="1"/>
              <a:t>n</a:t>
            </a:r>
            <a:r>
              <a:rPr lang="en-GB" dirty="0"/>
              <a:t>​ — </a:t>
            </a:r>
            <a:r>
              <a:rPr lang="ru-RU" dirty="0"/>
              <a:t>свободный денежный поток в последний прогнозный год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 — </a:t>
            </a:r>
            <a:r>
              <a:rPr lang="ru-RU" dirty="0"/>
              <a:t>долгосрочный темп роста (обычно &lt; инфляции)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 — </a:t>
            </a:r>
            <a:r>
              <a:rPr lang="ru-RU" dirty="0"/>
              <a:t>ставка дисконтирования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0B0E11-CCB5-EE17-0853-6E03FDACF30F}"/>
              </a:ext>
            </a:extLst>
          </p:cNvPr>
          <p:cNvSpPr txBox="1"/>
          <p:nvPr/>
        </p:nvSpPr>
        <p:spPr>
          <a:xfrm>
            <a:off x="311699" y="2375994"/>
            <a:ext cx="836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1. Метод постоянного роста </a:t>
            </a:r>
            <a:r>
              <a:rPr lang="en-US" b="1" dirty="0"/>
              <a:t>(Gordon Growth) </a:t>
            </a:r>
            <a:r>
              <a:rPr lang="en-US" dirty="0"/>
              <a:t>– </a:t>
            </a:r>
            <a:r>
              <a:rPr lang="ru-RU" dirty="0"/>
              <a:t>сумма ряда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9CADAB-5948-2B66-B416-7AB4D8843C05}"/>
              </a:ext>
            </a:extLst>
          </p:cNvPr>
          <p:cNvSpPr txBox="1"/>
          <p:nvPr/>
        </p:nvSpPr>
        <p:spPr>
          <a:xfrm>
            <a:off x="311699" y="3926848"/>
            <a:ext cx="8360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2. Приведение к текущему году</a:t>
            </a:r>
            <a:endParaRPr lang="en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5C39C5-1A93-D8BF-77E6-519AF2061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429" y="4150294"/>
            <a:ext cx="1889760" cy="68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470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3D0776D-490F-89A8-2620-E96EC635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7C7436-A092-A73A-9120-6ABAC297A85A}"/>
              </a:ext>
            </a:extLst>
          </p:cNvPr>
          <p:cNvSpPr/>
          <p:nvPr/>
        </p:nvSpPr>
        <p:spPr>
          <a:xfrm>
            <a:off x="311700" y="1654088"/>
            <a:ext cx="8520600" cy="2266418"/>
          </a:xfrm>
          <a:prstGeom prst="roundRect">
            <a:avLst>
              <a:gd name="adj" fmla="val 7687"/>
            </a:avLst>
          </a:prstGeom>
          <a:solidFill>
            <a:srgbClr val="92D050">
              <a:alpha val="15000"/>
            </a:srgbClr>
          </a:solidFill>
          <a:ln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9BA0F41D-94B3-39C3-CA39-A4B272273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Амортизация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B4B87-4C3E-6FEB-E1D8-C18891B71E30}"/>
              </a:ext>
            </a:extLst>
          </p:cNvPr>
          <p:cNvSpPr txBox="1"/>
          <p:nvPr/>
        </p:nvSpPr>
        <p:spPr>
          <a:xfrm>
            <a:off x="311700" y="1027566"/>
            <a:ext cx="80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Амортизация основных средств </a:t>
            </a:r>
            <a:r>
              <a:rPr lang="en-US" dirty="0"/>
              <a:t>–</a:t>
            </a:r>
            <a:r>
              <a:rPr lang="ru-RU" dirty="0"/>
              <a:t> это постепенное списание стоимости материальных активов на расходы в течение срока их службы, отражающее износ и устаревание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058F1-44AA-9FDC-8B68-A87114D65B1F}"/>
              </a:ext>
            </a:extLst>
          </p:cNvPr>
          <p:cNvSpPr txBox="1"/>
          <p:nvPr/>
        </p:nvSpPr>
        <p:spPr>
          <a:xfrm>
            <a:off x="432280" y="1799663"/>
            <a:ext cx="805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Пример:</a:t>
            </a:r>
            <a:endParaRPr lang="en-US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2DBABD-B6E8-D297-1146-31645CC14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176481"/>
              </p:ext>
            </p:extLst>
          </p:nvPr>
        </p:nvGraphicFramePr>
        <p:xfrm>
          <a:off x="3748538" y="1799663"/>
          <a:ext cx="4973733" cy="212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619BA-0A9E-8D27-A60A-AD7F5C92035D}"/>
                  </a:ext>
                </a:extLst>
              </p:cNvPr>
              <p:cNvSpPr txBox="1"/>
              <p:nvPr/>
            </p:nvSpPr>
            <p:spPr>
              <a:xfrm>
                <a:off x="432280" y="2137378"/>
                <a:ext cx="3044449" cy="175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200" dirty="0"/>
                  <a:t>Стоимость актива - </a:t>
                </a:r>
                <a:r>
                  <a:rPr lang="ru-RU" sz="1200" b="1" dirty="0"/>
                  <a:t>100 млн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200" b="1" dirty="0"/>
                  <a:t>5 лет </a:t>
                </a:r>
                <a:r>
                  <a:rPr lang="ru-RU" sz="1200" dirty="0"/>
                  <a:t>использования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Ликвидационная стоимость через 5 лет - </a:t>
                </a:r>
                <a:r>
                  <a:rPr lang="ru-RU" sz="1200" b="1" dirty="0"/>
                  <a:t>50 млн</a:t>
                </a:r>
              </a:p>
              <a:p>
                <a:pPr>
                  <a:spcAft>
                    <a:spcPts val="600"/>
                  </a:spcAft>
                </a:pPr>
                <a:endParaRPr lang="ru-RU" sz="12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Амортизация= </m:t>
                      </m:r>
                      <m:f>
                        <m:f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100 −50</m:t>
                          </m:r>
                        </m:num>
                        <m:den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=10 млн/год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619BA-0A9E-8D27-A60A-AD7F5C920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0" y="2137378"/>
                <a:ext cx="3044449" cy="1751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75F3A-3D60-D544-70F5-B9B812F1725B}"/>
              </a:ext>
            </a:extLst>
          </p:cNvPr>
          <p:cNvSpPr txBox="1"/>
          <p:nvPr/>
        </p:nvSpPr>
        <p:spPr>
          <a:xfrm>
            <a:off x="311699" y="4023808"/>
            <a:ext cx="852059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/>
              <a:t>Компания фактически не несет убытка при покупке, например, актива </a:t>
            </a:r>
            <a:r>
              <a:rPr lang="en-US" i="1" dirty="0"/>
              <a:t>(CAPEX)</a:t>
            </a:r>
            <a:r>
              <a:rPr lang="ru-RU" i="1" dirty="0"/>
              <a:t>. Она тратит наличные средства на покупку и тут же получает себе на баланс</a:t>
            </a:r>
          </a:p>
          <a:p>
            <a:pPr>
              <a:spcAft>
                <a:spcPts val="600"/>
              </a:spcAft>
            </a:pPr>
            <a:r>
              <a:rPr lang="ru-RU" i="1" dirty="0"/>
              <a:t>При этом постепенно актив теряет в ценности и уменьшает балансовую стоимость компании, генерируя «убыток»</a:t>
            </a:r>
          </a:p>
        </p:txBody>
      </p:sp>
    </p:spTree>
    <p:extLst>
      <p:ext uri="{BB962C8B-B14F-4D97-AF65-F5344CB8AC3E}">
        <p14:creationId xmlns:p14="http://schemas.microsoft.com/office/powerpoint/2010/main" val="39311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878D50D-C3F3-7EBD-9F47-26229B094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69C00C1-0E74-9556-BD7D-3D06EA115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Алгоритм расчета</a:t>
            </a:r>
            <a:endParaRPr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DB9427F-328D-53C2-E1EF-05DB5DAB4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360413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Выручка −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𝑂𝑃𝐸𝑋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Амортизация</m:t>
                                    </m:r>
                                  </m:e>
                                </m:d>
                                <m:r>
                                  <a:rPr lang="ru-RU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∗ставка налога</m:t>
                                </m:r>
                              </m:oMath>
                            </m:oMathPara>
                          </a14:m>
                          <a:endParaRPr lang="en-RU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DB9427F-328D-53C2-E1EF-05DB5DAB4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360413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261" t="-506452" r="-21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3961EB-C5D9-AF60-42B8-9AFA14F32313}"/>
                  </a:ext>
                </a:extLst>
              </p:cNvPr>
              <p:cNvSpPr txBox="1"/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3961EB-C5D9-AF60-42B8-9AFA14F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blipFill>
                <a:blip r:embed="rId4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479D870-D9B9-C1B2-684C-C3BAB985B162}"/>
              </a:ext>
            </a:extLst>
          </p:cNvPr>
          <p:cNvSpPr/>
          <p:nvPr/>
        </p:nvSpPr>
        <p:spPr>
          <a:xfrm>
            <a:off x="4848702" y="1144108"/>
            <a:ext cx="603831" cy="2444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0913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4FF5A0CD-33AD-3564-A327-B5CB45FF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44431A7-7645-2AF1-AB80-7B7F69AE63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DCF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DC672-1CED-1C5C-63C4-1B8F8B469024}"/>
              </a:ext>
            </a:extLst>
          </p:cNvPr>
          <p:cNvSpPr txBox="1"/>
          <p:nvPr/>
        </p:nvSpPr>
        <p:spPr>
          <a:xfrm>
            <a:off x="311700" y="1099964"/>
            <a:ext cx="805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Основной принцип: </a:t>
            </a:r>
            <a:r>
              <a:rPr lang="ru-RU" sz="1600" dirty="0"/>
              <a:t>стоимость актива сегодня равна приведённой стоимости всех будущих денежных потоков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54474-CBEE-CF0E-BCBD-3E2AC935AE66}"/>
                  </a:ext>
                </a:extLst>
              </p:cNvPr>
              <p:cNvSpPr txBox="1"/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54474-CBEE-CF0E-BCBD-3E2AC935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blipFill>
                <a:blip r:embed="rId3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CBC297-A019-520A-B27F-3F2AC557EDF8}"/>
              </a:ext>
            </a:extLst>
          </p:cNvPr>
          <p:cNvSpPr txBox="1"/>
          <p:nvPr/>
        </p:nvSpPr>
        <p:spPr>
          <a:xfrm>
            <a:off x="311700" y="2984232"/>
            <a:ext cx="80587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Составные части: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NPV – </a:t>
            </a:r>
            <a:r>
              <a:rPr lang="ru-RU" dirty="0"/>
              <a:t>чистый дисконтированный доход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CF</a:t>
            </a:r>
            <a:r>
              <a:rPr lang="en-US" baseline="-25000" dirty="0"/>
              <a:t>t</a:t>
            </a:r>
            <a:r>
              <a:rPr lang="en-US" dirty="0"/>
              <a:t> – </a:t>
            </a:r>
            <a:r>
              <a:rPr lang="ru-RU" dirty="0"/>
              <a:t>ожидаемые денежные потоки от компании в период </a:t>
            </a:r>
            <a:r>
              <a:rPr lang="en-US" dirty="0"/>
              <a:t>t</a:t>
            </a:r>
            <a:endParaRPr lang="ru-RU" dirty="0"/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Доходная часть</a:t>
            </a:r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Расходные часть: </a:t>
            </a:r>
            <a:r>
              <a:rPr lang="en-US" sz="1200" dirty="0"/>
              <a:t>CAPEX / OPEX</a:t>
            </a:r>
            <a:endParaRPr lang="ru-RU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– </a:t>
            </a:r>
            <a:r>
              <a:rPr lang="ru-RU" dirty="0"/>
              <a:t>ставка дисконтирования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00880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0BBC313C-3645-4536-CA7C-D600A500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7825F11-842B-3CD1-DABD-919D4A55D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r: </a:t>
            </a:r>
            <a:r>
              <a:rPr lang="ru-RU" b="1" dirty="0"/>
              <a:t>Дисконтирование</a:t>
            </a:r>
            <a:endParaRPr b="1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4DBE38C-571F-55E7-B069-F9118F7DA022}"/>
              </a:ext>
            </a:extLst>
          </p:cNvPr>
          <p:cNvSpPr/>
          <p:nvPr/>
        </p:nvSpPr>
        <p:spPr>
          <a:xfrm>
            <a:off x="1286189" y="1165609"/>
            <a:ext cx="6119446" cy="1085222"/>
          </a:xfrm>
          <a:prstGeom prst="wedgeRoundRectCallout">
            <a:avLst>
              <a:gd name="adj1" fmla="val 40058"/>
              <a:gd name="adj2" fmla="val 66711"/>
              <a:gd name="adj3" fmla="val 16667"/>
            </a:avLst>
          </a:prstGeom>
          <a:solidFill>
            <a:srgbClr val="92D050">
              <a:alpha val="456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6D174-A70B-7CED-06B0-15C585279D7D}"/>
              </a:ext>
            </a:extLst>
          </p:cNvPr>
          <p:cNvSpPr txBox="1"/>
          <p:nvPr/>
        </p:nvSpPr>
        <p:spPr>
          <a:xfrm>
            <a:off x="1507253" y="1342687"/>
            <a:ext cx="5596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“Errors in estimating the discount rate or mismatching cashflows and discount rates can lead to serious errors in valuation</a:t>
            </a:r>
            <a:r>
              <a:rPr lang="en-GB" i="1" dirty="0"/>
              <a:t>”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476CD-FDCD-4541-A37C-1EE33C9EFC7C}"/>
              </a:ext>
            </a:extLst>
          </p:cNvPr>
          <p:cNvSpPr txBox="1"/>
          <p:nvPr/>
        </p:nvSpPr>
        <p:spPr>
          <a:xfrm>
            <a:off x="2215660" y="1865907"/>
            <a:ext cx="499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i="1" dirty="0"/>
              <a:t>Aswath Damodaran</a:t>
            </a:r>
            <a:endParaRPr lang="en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D065D-59C9-8F05-F88F-BB9FB9CFA561}"/>
              </a:ext>
            </a:extLst>
          </p:cNvPr>
          <p:cNvSpPr txBox="1"/>
          <p:nvPr/>
        </p:nvSpPr>
        <p:spPr>
          <a:xfrm>
            <a:off x="311700" y="2984232"/>
            <a:ext cx="805877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Базовый принцип: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Ставка дисконтирования = альтернативная доходность с учётом риска.</a:t>
            </a:r>
          </a:p>
          <a:p>
            <a:pPr marL="612000" lvl="1" indent="-285750">
              <a:spcAft>
                <a:spcPts val="600"/>
              </a:spcAft>
              <a:buFont typeface="System Font Regular"/>
              <a:buChar char="-"/>
            </a:pPr>
            <a:r>
              <a:rPr lang="ru-RU" dirty="0"/>
              <a:t>сколько инвестор хочет заработать (альтернативная доходность)</a:t>
            </a:r>
          </a:p>
          <a:p>
            <a:pPr marL="612000" lvl="1" indent="-285750">
              <a:spcAft>
                <a:spcPts val="600"/>
              </a:spcAft>
              <a:buFont typeface="System Font Regular"/>
              <a:buChar char="-"/>
            </a:pPr>
            <a:r>
              <a:rPr lang="ru-RU" dirty="0"/>
              <a:t>насколько рискован проект (премия за риск)</a:t>
            </a:r>
          </a:p>
        </p:txBody>
      </p:sp>
    </p:spTree>
    <p:extLst>
      <p:ext uri="{BB962C8B-B14F-4D97-AF65-F5344CB8AC3E}">
        <p14:creationId xmlns:p14="http://schemas.microsoft.com/office/powerpoint/2010/main" val="105043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97DF478A-6EB1-81A0-025C-538728DBA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8E6C599-6B1F-1413-A6EF-2B7DC6D44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r: </a:t>
            </a:r>
            <a:r>
              <a:rPr lang="ru-RU" b="1" dirty="0"/>
              <a:t>Выбор ставки дисконтирования в США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45A0E-5FDC-129C-A9C4-ECBF1811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90"/>
          <a:stretch>
            <a:fillRect/>
          </a:stretch>
        </p:blipFill>
        <p:spPr>
          <a:xfrm>
            <a:off x="151832" y="1469632"/>
            <a:ext cx="8793385" cy="2432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C1293-D2D4-33C0-5BE4-D9755A14B0E2}"/>
              </a:ext>
            </a:extLst>
          </p:cNvPr>
          <p:cNvSpPr txBox="1"/>
          <p:nvPr/>
        </p:nvSpPr>
        <p:spPr>
          <a:xfrm>
            <a:off x="7341893" y="3902261"/>
            <a:ext cx="16033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Источник</a:t>
            </a:r>
            <a:r>
              <a:rPr lang="en-US" sz="1050" i="1" dirty="0"/>
              <a:t>: </a:t>
            </a:r>
            <a:r>
              <a:rPr lang="ru-RU" sz="1050" i="1" dirty="0">
                <a:hlinkClick r:id="rId4"/>
              </a:rPr>
              <a:t>Сайт </a:t>
            </a:r>
            <a:r>
              <a:rPr lang="en-US" sz="1050" i="1" dirty="0">
                <a:hlinkClick r:id="rId4"/>
              </a:rPr>
              <a:t>PWC</a:t>
            </a:r>
            <a:endParaRPr lang="en-RU" sz="1050" i="1" dirty="0"/>
          </a:p>
        </p:txBody>
      </p:sp>
    </p:spTree>
    <p:extLst>
      <p:ext uri="{BB962C8B-B14F-4D97-AF65-F5344CB8AC3E}">
        <p14:creationId xmlns:p14="http://schemas.microsoft.com/office/powerpoint/2010/main" val="1368645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A5B9C11-D2F6-C3C7-7F7E-C9C23587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D0B77-1F81-6335-A84F-05419FA3264D}"/>
              </a:ext>
            </a:extLst>
          </p:cNvPr>
          <p:cNvSpPr txBox="1"/>
          <p:nvPr/>
        </p:nvSpPr>
        <p:spPr>
          <a:xfrm>
            <a:off x="3326004" y="1276140"/>
            <a:ext cx="5355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800" b="1" dirty="0"/>
              <a:t>План разговора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Зачем нужно понимать финансовое моделирование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От простого к сложному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Модель </a:t>
            </a:r>
            <a:r>
              <a:rPr lang="en-US" dirty="0"/>
              <a:t>DCF</a:t>
            </a:r>
            <a:r>
              <a:rPr lang="ru-RU" dirty="0"/>
              <a:t> и принципы финансового моделирования</a:t>
            </a:r>
            <a:endParaRPr lang="en-US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Как сравнивать различные проекты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Стадии жизни стартапа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Метод мультипликаторов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7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F15EFC61-A2E0-9B82-9C0F-63F8DECE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C5971600-6346-C8C2-EF0B-6053E525D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NPV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F97FF-2DB1-4026-A040-E09D6DF2EA24}"/>
              </a:ext>
            </a:extLst>
          </p:cNvPr>
          <p:cNvSpPr txBox="1"/>
          <p:nvPr/>
        </p:nvSpPr>
        <p:spPr>
          <a:xfrm>
            <a:off x="311700" y="1099964"/>
            <a:ext cx="8058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NPV </a:t>
            </a:r>
            <a:r>
              <a:rPr lang="en-US" sz="1600" dirty="0"/>
              <a:t>– </a:t>
            </a:r>
            <a:r>
              <a:rPr lang="ru-RU" sz="1600" dirty="0"/>
              <a:t>чистый дисконтированный доход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9A193-99CF-BA0E-6522-4CE885EB0555}"/>
              </a:ext>
            </a:extLst>
          </p:cNvPr>
          <p:cNvSpPr txBox="1"/>
          <p:nvPr/>
        </p:nvSpPr>
        <p:spPr>
          <a:xfrm>
            <a:off x="311700" y="1677849"/>
            <a:ext cx="80587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Задача: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Имеется оборудование для ЦОД рыночной стоимостью 100 млн рублей (можно продать сейчас)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OPEX – </a:t>
            </a:r>
            <a:r>
              <a:rPr lang="ru-RU" dirty="0"/>
              <a:t>5 млн рублей в год с 1го года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Выручка от сдачи мощностей в аренду – 15 млн рублей в год с 1го года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Ставка по депозиту – 15% и не будет снижаться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Срок проекта – 10 лет, после чего проект закрывается, оборудование сможем продать за 100 млн рублей по окончанию проекта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Инфляция отсутствует, налоги отсутствуют</a:t>
            </a:r>
          </a:p>
          <a:p>
            <a:pPr>
              <a:spcAft>
                <a:spcPts val="600"/>
              </a:spcAft>
            </a:pPr>
            <a:r>
              <a:rPr lang="ru-RU" dirty="0"/>
              <a:t>Вопрос: какое решение нужно принять с точки зрения максимизации </a:t>
            </a:r>
            <a:r>
              <a:rPr lang="en-US" dirty="0"/>
              <a:t>NPV</a:t>
            </a:r>
            <a:r>
              <a:rPr lang="ru-RU" dirty="0"/>
              <a:t>: вклад или вложения в ЦОД?</a:t>
            </a:r>
          </a:p>
        </p:txBody>
      </p:sp>
    </p:spTree>
    <p:extLst>
      <p:ext uri="{BB962C8B-B14F-4D97-AF65-F5344CB8AC3E}">
        <p14:creationId xmlns:p14="http://schemas.microsoft.com/office/powerpoint/2010/main" val="239205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942320E-DAC6-1D19-6A50-3B5984911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DCAD8E52-8A1C-98F7-D5EB-0634081CF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IRR</a:t>
            </a:r>
            <a:r>
              <a:rPr lang="ru-RU" b="1" dirty="0"/>
              <a:t> как способ сравнения проектов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21287-9C55-C451-F968-4ED5D03F6334}"/>
              </a:ext>
            </a:extLst>
          </p:cNvPr>
          <p:cNvSpPr txBox="1"/>
          <p:nvPr/>
        </p:nvSpPr>
        <p:spPr>
          <a:xfrm>
            <a:off x="311700" y="1099964"/>
            <a:ext cx="8058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IRR – Internal Rate of Return (</a:t>
            </a:r>
            <a:r>
              <a:rPr lang="ru-RU" sz="1600" b="1" dirty="0"/>
              <a:t>внутренняя норма доходности)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ru-RU" sz="1600" dirty="0"/>
              <a:t>это ставка дисконтирования, при которой </a:t>
            </a:r>
            <a:r>
              <a:rPr lang="en-GB" sz="1600" dirty="0"/>
              <a:t>NPV = 0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Показывает какую эффективную доходность приносит проект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6019F-AE7D-8271-E489-D3A143D749CC}"/>
              </a:ext>
            </a:extLst>
          </p:cNvPr>
          <p:cNvSpPr txBox="1"/>
          <p:nvPr/>
        </p:nvSpPr>
        <p:spPr>
          <a:xfrm>
            <a:off x="311700" y="2697987"/>
            <a:ext cx="80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Правило:</a:t>
            </a:r>
            <a:br>
              <a:rPr lang="ru-RU" sz="1600" b="1" dirty="0"/>
            </a:br>
            <a:r>
              <a:rPr lang="ru-RU" sz="1600" dirty="0"/>
              <a:t>у какого проекта выше </a:t>
            </a:r>
            <a:r>
              <a:rPr lang="en-US" sz="1600" dirty="0"/>
              <a:t>IRR – </a:t>
            </a:r>
            <a:r>
              <a:rPr lang="ru-RU" sz="1600" dirty="0"/>
              <a:t>тот считается более интересным для инвестирования </a:t>
            </a:r>
            <a:r>
              <a:rPr lang="ru-RU" sz="1600" b="1" dirty="0"/>
              <a:t>при одинаковом риске</a:t>
            </a:r>
          </a:p>
        </p:txBody>
      </p:sp>
    </p:spTree>
    <p:extLst>
      <p:ext uri="{BB962C8B-B14F-4D97-AF65-F5344CB8AC3E}">
        <p14:creationId xmlns:p14="http://schemas.microsoft.com/office/powerpoint/2010/main" val="267909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22A39C0-942D-6F42-A006-AC4B6AAC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3949557A-F4BA-B221-83F6-62261253F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Метод оценки через мультипликаторы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C88CE-6338-405D-1BC7-C457CE62874F}"/>
              </a:ext>
            </a:extLst>
          </p:cNvPr>
          <p:cNvSpPr txBox="1"/>
          <p:nvPr/>
        </p:nvSpPr>
        <p:spPr>
          <a:xfrm>
            <a:off x="311699" y="2718024"/>
            <a:ext cx="780904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b="1" dirty="0"/>
              <a:t>Алгоритм: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Выбираем </a:t>
            </a:r>
            <a:r>
              <a:rPr lang="ru-RU" b="1" dirty="0"/>
              <a:t>сравнимые компании</a:t>
            </a:r>
            <a:r>
              <a:rPr lang="ru-RU" dirty="0"/>
              <a:t> (по отрасли, бизнес-модели, географии, стадии развития).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Смотрим их </a:t>
            </a:r>
            <a:r>
              <a:rPr lang="ru-RU" b="1" dirty="0"/>
              <a:t>мультипликаторы</a:t>
            </a:r>
            <a:r>
              <a:rPr lang="ru-RU" dirty="0"/>
              <a:t> (</a:t>
            </a:r>
            <a:r>
              <a:rPr lang="en-GB" dirty="0"/>
              <a:t>EV/Revenue, EV/EBITDA</a:t>
            </a:r>
            <a:r>
              <a:rPr lang="en-US" dirty="0"/>
              <a:t>, </a:t>
            </a:r>
            <a:r>
              <a:rPr lang="en-GB" dirty="0"/>
              <a:t>EV/GMV </a:t>
            </a:r>
            <a:r>
              <a:rPr lang="ru-RU" dirty="0"/>
              <a:t>и др.).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Рассчитываем средний или медианный уровень по выборке.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Применяем мультипликатор к показателю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6A2E6-3D5A-BAEC-3CFB-4FF18841FBD1}"/>
              </a:ext>
            </a:extLst>
          </p:cNvPr>
          <p:cNvSpPr txBox="1"/>
          <p:nvPr/>
        </p:nvSpPr>
        <p:spPr>
          <a:xfrm>
            <a:off x="311698" y="1200251"/>
            <a:ext cx="78090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b="1" dirty="0"/>
              <a:t>Определение:</a:t>
            </a:r>
            <a:br>
              <a:rPr lang="ru-RU" b="1" dirty="0"/>
            </a:br>
            <a:r>
              <a:rPr lang="ru-RU" b="1" dirty="0"/>
              <a:t>Мультипликатор - </a:t>
            </a:r>
            <a:r>
              <a:rPr lang="ru-RU" dirty="0"/>
              <a:t>это коэффициент, который связывает стоимость компании с её финансовым показателем (например, выручкой, </a:t>
            </a:r>
            <a:r>
              <a:rPr lang="en-GB" dirty="0"/>
              <a:t>EBITDA, </a:t>
            </a:r>
            <a:r>
              <a:rPr lang="ru-RU" dirty="0"/>
              <a:t>чистой прибылью или активами)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90700-3FA9-DE08-C0DD-54364D1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38" y="1996392"/>
            <a:ext cx="4981161" cy="6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7E7F8A45-DD07-4429-1D31-27C6F119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571AD60F-73C4-B1B1-57FF-BDCCD5DBE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Выводы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7CC1A-FB09-2698-550F-6C8DD03F3CD7}"/>
              </a:ext>
            </a:extLst>
          </p:cNvPr>
          <p:cNvSpPr txBox="1"/>
          <p:nvPr/>
        </p:nvSpPr>
        <p:spPr>
          <a:xfrm>
            <a:off x="467139" y="1669775"/>
            <a:ext cx="81898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Бизнесу не интересно слушать про новизну / уникальность подхода – он про то, как продукт отразится на стоимости компании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Риск как важный фактор оценки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Инвестиции всегда сравниваются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Важность прозрачной коммуникации на языке бизнеса</a:t>
            </a:r>
          </a:p>
        </p:txBody>
      </p:sp>
    </p:spTree>
    <p:extLst>
      <p:ext uri="{BB962C8B-B14F-4D97-AF65-F5344CB8AC3E}">
        <p14:creationId xmlns:p14="http://schemas.microsoft.com/office/powerpoint/2010/main" val="277698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08809D0-66B1-EF52-9B8A-A7E1F587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44503CF-2791-5440-557F-D86B3CF5A950}"/>
              </a:ext>
            </a:extLst>
          </p:cNvPr>
          <p:cNvSpPr/>
          <p:nvPr/>
        </p:nvSpPr>
        <p:spPr>
          <a:xfrm>
            <a:off x="2170444" y="1165609"/>
            <a:ext cx="4059534" cy="954593"/>
          </a:xfrm>
          <a:prstGeom prst="wedgeRoundRectCallout">
            <a:avLst>
              <a:gd name="adj1" fmla="val 40058"/>
              <a:gd name="adj2" fmla="val 66711"/>
              <a:gd name="adj3" fmla="val 16667"/>
            </a:avLst>
          </a:prstGeom>
          <a:solidFill>
            <a:srgbClr val="92D050">
              <a:alpha val="456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8B15C65-A782-B511-0A92-44B9595B5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Зачем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34F31-B0E5-7B8F-F78F-E93376FA0401}"/>
              </a:ext>
            </a:extLst>
          </p:cNvPr>
          <p:cNvSpPr txBox="1"/>
          <p:nvPr/>
        </p:nvSpPr>
        <p:spPr>
          <a:xfrm>
            <a:off x="1899340" y="13426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“All models are wrong, but some are useful.”</a:t>
            </a:r>
            <a:endParaRPr lang="en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2101-1547-FAD8-47A8-A6AE4AB2CDE7}"/>
              </a:ext>
            </a:extLst>
          </p:cNvPr>
          <p:cNvSpPr txBox="1"/>
          <p:nvPr/>
        </p:nvSpPr>
        <p:spPr>
          <a:xfrm>
            <a:off x="1391697" y="16504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i="1" dirty="0"/>
              <a:t>George E. P. Box</a:t>
            </a:r>
            <a:endParaRPr lang="en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67E5E-85AA-A7F8-021D-C97198C588CC}"/>
              </a:ext>
            </a:extLst>
          </p:cNvPr>
          <p:cNvSpPr txBox="1"/>
          <p:nvPr/>
        </p:nvSpPr>
        <p:spPr>
          <a:xfrm>
            <a:off x="311700" y="2496685"/>
            <a:ext cx="8058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Цель: поддержка точек принятия решения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D71E1-7B7B-38D0-8C4E-99523E97C2E6}"/>
              </a:ext>
            </a:extLst>
          </p:cNvPr>
          <p:cNvSpPr txBox="1"/>
          <p:nvPr/>
        </p:nvSpPr>
        <p:spPr>
          <a:xfrm>
            <a:off x="311700" y="2856968"/>
            <a:ext cx="805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Принятие инвестиционных решений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Анализ рисков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Перевод операционных показателей в целевые показатели компании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Поиск точек оптимизации</a:t>
            </a:r>
          </a:p>
          <a:p>
            <a:pPr>
              <a:spcAft>
                <a:spcPts val="600"/>
              </a:spcAft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563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3390C723-8AF8-5515-EA3C-B7F8AAEB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FC5C64B-15AF-0772-B5B0-1788CE5247E4}"/>
              </a:ext>
            </a:extLst>
          </p:cNvPr>
          <p:cNvSpPr/>
          <p:nvPr/>
        </p:nvSpPr>
        <p:spPr>
          <a:xfrm>
            <a:off x="1286189" y="1165609"/>
            <a:ext cx="6119446" cy="1085222"/>
          </a:xfrm>
          <a:prstGeom prst="wedgeRoundRectCallout">
            <a:avLst>
              <a:gd name="adj1" fmla="val 40058"/>
              <a:gd name="adj2" fmla="val 66711"/>
              <a:gd name="adj3" fmla="val 16667"/>
            </a:avLst>
          </a:prstGeom>
          <a:solidFill>
            <a:srgbClr val="92D050">
              <a:alpha val="456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22DE6D4C-EC18-F514-4801-980A8DD18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Зачем это техническ</a:t>
            </a:r>
            <a:r>
              <a:rPr lang="ru-RU" b="1" dirty="0"/>
              <a:t>им специалистам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1A5E7-BC28-121E-5848-6B8C964CD6FA}"/>
              </a:ext>
            </a:extLst>
          </p:cNvPr>
          <p:cNvSpPr txBox="1"/>
          <p:nvPr/>
        </p:nvSpPr>
        <p:spPr>
          <a:xfrm>
            <a:off x="1507253" y="1342687"/>
            <a:ext cx="5596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“To the man with only a hammer, every problem looks like a nail.”</a:t>
            </a:r>
            <a:endParaRPr lang="en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A91A-4DAC-E923-D57B-2AD2CCB998F3}"/>
              </a:ext>
            </a:extLst>
          </p:cNvPr>
          <p:cNvSpPr txBox="1"/>
          <p:nvPr/>
        </p:nvSpPr>
        <p:spPr>
          <a:xfrm>
            <a:off x="2215660" y="1620320"/>
            <a:ext cx="4999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From </a:t>
            </a:r>
            <a:r>
              <a:rPr lang="en-GB" i="1" dirty="0"/>
              <a:t>Charlie Munger’s talk at USC Business School </a:t>
            </a:r>
            <a:br>
              <a:rPr lang="en-GB" i="1" dirty="0"/>
            </a:br>
            <a:r>
              <a:rPr lang="en-GB" i="1" dirty="0"/>
              <a:t>1994</a:t>
            </a:r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17183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6C2F593-DFCD-6812-2765-6D62FDEF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54947FBA-F20D-66C5-6427-103F086CF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финансовой модели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E2E04-B4FA-B9D0-0E7A-B2F234307E25}"/>
              </a:ext>
            </a:extLst>
          </p:cNvPr>
          <p:cNvSpPr txBox="1"/>
          <p:nvPr/>
        </p:nvSpPr>
        <p:spPr>
          <a:xfrm>
            <a:off x="311700" y="1243075"/>
            <a:ext cx="337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Какая будет прибыль с проекта холодных продаж за год?</a:t>
            </a:r>
          </a:p>
        </p:txBody>
      </p:sp>
    </p:spTree>
    <p:extLst>
      <p:ext uri="{BB962C8B-B14F-4D97-AF65-F5344CB8AC3E}">
        <p14:creationId xmlns:p14="http://schemas.microsoft.com/office/powerpoint/2010/main" val="36478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ED92F96-832A-A120-D2B3-960AC12FB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73A469A-EBCE-B96B-FEAD-8BA1A2816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финансовой модели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9B6B1-FF66-8A23-FD87-E03BD9B81DAA}"/>
              </a:ext>
            </a:extLst>
          </p:cNvPr>
          <p:cNvSpPr txBox="1"/>
          <p:nvPr/>
        </p:nvSpPr>
        <p:spPr>
          <a:xfrm>
            <a:off x="311700" y="1243075"/>
            <a:ext cx="337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Какая будет прибыль с проекта холодных продаж за год?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117451-3883-D98E-932E-36A152CE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8954"/>
              </p:ext>
            </p:extLst>
          </p:nvPr>
        </p:nvGraphicFramePr>
        <p:xfrm>
          <a:off x="5134707" y="1215771"/>
          <a:ext cx="2562254" cy="292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749">
                  <a:extLst>
                    <a:ext uri="{9D8B030D-6E8A-4147-A177-3AD203B41FA5}">
                      <a16:colId xmlns:a16="http://schemas.microsoft.com/office/drawing/2014/main" val="2072435199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2472774550"/>
                    </a:ext>
                  </a:extLst>
                </a:gridCol>
              </a:tblGrid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В тыс. руб.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За 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50014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Количество продаж</a:t>
                      </a:r>
                      <a:endParaRPr lang="en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5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78199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Выручка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30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93742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54593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продажи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6002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подключение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9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18206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Прибыль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9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6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7338F48-DE37-7D2B-6AC7-CABCE9763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EC56FE98-976D-299A-834C-8ECCB7920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с капитальными затратами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91ACF-BF35-8A04-52A3-B1AC9404A41E}"/>
              </a:ext>
            </a:extLst>
          </p:cNvPr>
          <p:cNvSpPr txBox="1"/>
          <p:nvPr/>
        </p:nvSpPr>
        <p:spPr>
          <a:xfrm>
            <a:off x="311700" y="1243075"/>
            <a:ext cx="3376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Дополнительно: софт еще не разработан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разработку софта: 20 млн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Срок использования: 3 года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D6C8F-5DA7-677A-372F-991E664345E3}"/>
              </a:ext>
            </a:extLst>
          </p:cNvPr>
          <p:cNvSpPr/>
          <p:nvPr/>
        </p:nvSpPr>
        <p:spPr>
          <a:xfrm>
            <a:off x="311700" y="3346100"/>
            <a:ext cx="3225320" cy="10055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675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4AA52BE4-E9A3-948E-8ABB-C8F5EB5F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E242053B-24DB-1B52-7CF0-95DECF23E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с капитальными затратами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3BFF6-AE1D-4ADA-45B4-295571EAD403}"/>
              </a:ext>
            </a:extLst>
          </p:cNvPr>
          <p:cNvSpPr txBox="1"/>
          <p:nvPr/>
        </p:nvSpPr>
        <p:spPr>
          <a:xfrm>
            <a:off x="311700" y="1243075"/>
            <a:ext cx="3376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Дополнительно: софт еще не разработан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разработку софта: 25 млн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Срок использования: 3 года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78D963-AA35-7A32-3E89-029478514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9245"/>
              </p:ext>
            </p:extLst>
          </p:nvPr>
        </p:nvGraphicFramePr>
        <p:xfrm>
          <a:off x="3888711" y="1215771"/>
          <a:ext cx="4943586" cy="34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674">
                  <a:extLst>
                    <a:ext uri="{9D8B030D-6E8A-4147-A177-3AD203B41FA5}">
                      <a16:colId xmlns:a16="http://schemas.microsoft.com/office/drawing/2014/main" val="2072435199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2472774550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2942041986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1143742873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343024289"/>
                    </a:ext>
                  </a:extLst>
                </a:gridCol>
              </a:tblGrid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В тыс. руб.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IV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50014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Количество продаж</a:t>
                      </a:r>
                      <a:endParaRPr lang="en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5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78199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Выручка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30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93742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54593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продажи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6002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подключение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9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4570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 на разработку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4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18206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Прибыль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- 25 000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9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2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9DDD7FE-B7B3-CA03-EDC9-8A6D6AD84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111139C5-4843-5000-BF54-78D9761D3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Что не учли</a:t>
            </a:r>
            <a:endParaRPr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79A39-DA30-2010-577D-C71BCE7A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99197"/>
              </p:ext>
            </p:extLst>
          </p:nvPr>
        </p:nvGraphicFramePr>
        <p:xfrm>
          <a:off x="3091071" y="829510"/>
          <a:ext cx="5741226" cy="357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286">
                  <a:extLst>
                    <a:ext uri="{9D8B030D-6E8A-4147-A177-3AD203B41FA5}">
                      <a16:colId xmlns:a16="http://schemas.microsoft.com/office/drawing/2014/main" val="2072435199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2472774550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2942041986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1143742873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343024289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2615931088"/>
                    </a:ext>
                  </a:extLst>
                </a:gridCol>
              </a:tblGrid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В тыс. руб.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IV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Итого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50014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Количество продаж</a:t>
                      </a:r>
                      <a:endParaRPr lang="en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5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78199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Выручка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30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93742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54593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продажи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6002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подключение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9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4570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 на разработку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4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18206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Прибыль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- 25 000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5 000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97770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Депозит под 10%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2 500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2 750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3 025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3 327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11 602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12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008004-D75D-F35F-D8E9-977DADF8BBD0}"/>
              </a:ext>
            </a:extLst>
          </p:cNvPr>
          <p:cNvSpPr txBox="1"/>
          <p:nvPr/>
        </p:nvSpPr>
        <p:spPr>
          <a:xfrm>
            <a:off x="311701" y="1243075"/>
            <a:ext cx="277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Альтернативную доходность, которую мы могли бы получить</a:t>
            </a:r>
          </a:p>
        </p:txBody>
      </p:sp>
    </p:spTree>
    <p:extLst>
      <p:ext uri="{BB962C8B-B14F-4D97-AF65-F5344CB8AC3E}">
        <p14:creationId xmlns:p14="http://schemas.microsoft.com/office/powerpoint/2010/main" val="401330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1390</Words>
  <Application>Microsoft Macintosh PowerPoint</Application>
  <PresentationFormat>On-screen Show (16:9)</PresentationFormat>
  <Paragraphs>257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Cambria Math</vt:lpstr>
      <vt:lpstr>System Font Regular</vt:lpstr>
      <vt:lpstr>Simple Light</vt:lpstr>
      <vt:lpstr>Введение в финансовое моделирование</vt:lpstr>
      <vt:lpstr>PowerPoint Presentation</vt:lpstr>
      <vt:lpstr>Зачем</vt:lpstr>
      <vt:lpstr>Зачем это техническим специалистам</vt:lpstr>
      <vt:lpstr>Пример финансовой модели</vt:lpstr>
      <vt:lpstr>Пример финансовой модели</vt:lpstr>
      <vt:lpstr>Пример с капитальными затратами</vt:lpstr>
      <vt:lpstr>Пример с капитальными затратами</vt:lpstr>
      <vt:lpstr>Что не учли</vt:lpstr>
      <vt:lpstr>Принципы финансового моделирования</vt:lpstr>
      <vt:lpstr>DCF</vt:lpstr>
      <vt:lpstr>FCF: Алгоритм расчета</vt:lpstr>
      <vt:lpstr>FCF: Алгоритм расчета</vt:lpstr>
      <vt:lpstr>FCF: TV</vt:lpstr>
      <vt:lpstr>FCF: Амортизация</vt:lpstr>
      <vt:lpstr>FCF: Алгоритм расчета</vt:lpstr>
      <vt:lpstr>DCF</vt:lpstr>
      <vt:lpstr>r: Дисконтирование</vt:lpstr>
      <vt:lpstr>r: Выбор ставки дисконтирования в США</vt:lpstr>
      <vt:lpstr>NPV</vt:lpstr>
      <vt:lpstr>IRR как способ сравнения проектов</vt:lpstr>
      <vt:lpstr>Метод оценки через мультипликаторы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Nik.Lebedev</cp:lastModifiedBy>
  <cp:revision>3</cp:revision>
  <dcterms:modified xsi:type="dcterms:W3CDTF">2025-09-21T21:08:04Z</dcterms:modified>
</cp:coreProperties>
</file>