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272" r:id="rId8"/>
    <p:sldId id="4020" r:id="rId9"/>
    <p:sldId id="4062" r:id="rId10"/>
    <p:sldId id="4032" r:id="rId11"/>
    <p:sldId id="4061" r:id="rId12"/>
    <p:sldId id="4031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1" r:id="rId26"/>
    <p:sldLayoutId id="2147483852" r:id="rId27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Big-O notation. Algorithm complexity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677D9-FB96-44E5-AE0E-3084C60488A7}"/>
              </a:ext>
            </a:extLst>
          </p:cNvPr>
          <p:cNvSpPr/>
          <p:nvPr/>
        </p:nvSpPr>
        <p:spPr>
          <a:xfrm>
            <a:off x="942753" y="1998918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9E038-BAB0-4056-A76D-AA0120846EFB}"/>
              </a:ext>
            </a:extLst>
          </p:cNvPr>
          <p:cNvSpPr/>
          <p:nvPr/>
        </p:nvSpPr>
        <p:spPr>
          <a:xfrm>
            <a:off x="1112890" y="1913858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291DC-6940-4DCB-A2B4-7CACD514FCC5}"/>
              </a:ext>
            </a:extLst>
          </p:cNvPr>
          <p:cNvCxnSpPr/>
          <p:nvPr/>
        </p:nvCxnSpPr>
        <p:spPr>
          <a:xfrm>
            <a:off x="1112890" y="935662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E868E-020C-4D4E-AF57-3EB115D45631}"/>
              </a:ext>
            </a:extLst>
          </p:cNvPr>
          <p:cNvSpPr/>
          <p:nvPr/>
        </p:nvSpPr>
        <p:spPr>
          <a:xfrm>
            <a:off x="2247013" y="1913858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F15B2-E61C-46A9-850C-E9823F25DC06}"/>
              </a:ext>
            </a:extLst>
          </p:cNvPr>
          <p:cNvSpPr/>
          <p:nvPr/>
        </p:nvSpPr>
        <p:spPr>
          <a:xfrm>
            <a:off x="2906234" y="1913858"/>
            <a:ext cx="3763887" cy="301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DB 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A6732-9D82-4805-9E42-BB1283E50F15}"/>
              </a:ext>
            </a:extLst>
          </p:cNvPr>
          <p:cNvSpPr/>
          <p:nvPr/>
        </p:nvSpPr>
        <p:spPr>
          <a:xfrm>
            <a:off x="6670129" y="1915381"/>
            <a:ext cx="1190851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EE9519-1449-49C7-933E-DC8A8ABB7FCD}"/>
              </a:ext>
            </a:extLst>
          </p:cNvPr>
          <p:cNvCxnSpPr>
            <a:cxnSpLocks/>
          </p:cNvCxnSpPr>
          <p:nvPr/>
        </p:nvCxnSpPr>
        <p:spPr>
          <a:xfrm flipV="1">
            <a:off x="7860980" y="935662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765543" y="2806995"/>
            <a:ext cx="7173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one request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requests and requests to DB block execution. Thread waits for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threads are busy, requests wait in queue</a:t>
            </a:r>
          </a:p>
          <a:p>
            <a:r>
              <a:rPr lang="en-US" dirty="0"/>
              <a:t>Problems with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of requests makes the queue full, new requests will be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external resource response time may block all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many calls to external services, you have to have many threads in app. This causes many context switches on processor, decreasing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1B92E-0EF0-4326-BE92-39B34141B2B1}"/>
              </a:ext>
            </a:extLst>
          </p:cNvPr>
          <p:cNvSpPr/>
          <p:nvPr/>
        </p:nvSpPr>
        <p:spPr>
          <a:xfrm>
            <a:off x="1027814" y="2017917"/>
            <a:ext cx="7088372" cy="1205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D80CC-02AD-4DC5-8E80-836627CB2EE2}"/>
              </a:ext>
            </a:extLst>
          </p:cNvPr>
          <p:cNvSpPr/>
          <p:nvPr/>
        </p:nvSpPr>
        <p:spPr>
          <a:xfrm>
            <a:off x="1197951" y="1932857"/>
            <a:ext cx="1134122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A26894-4E10-4F01-B679-82045922D704}"/>
              </a:ext>
            </a:extLst>
          </p:cNvPr>
          <p:cNvCxnSpPr/>
          <p:nvPr/>
        </p:nvCxnSpPr>
        <p:spPr>
          <a:xfrm>
            <a:off x="1162492" y="954661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3979-88D0-41E6-9CC4-5215C7C1EFF3}"/>
              </a:ext>
            </a:extLst>
          </p:cNvPr>
          <p:cNvSpPr/>
          <p:nvPr/>
        </p:nvSpPr>
        <p:spPr>
          <a:xfrm>
            <a:off x="2332074" y="1932857"/>
            <a:ext cx="659219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D2673F-7E63-4680-B7DC-176651897DD8}"/>
              </a:ext>
            </a:extLst>
          </p:cNvPr>
          <p:cNvSpPr/>
          <p:nvPr/>
        </p:nvSpPr>
        <p:spPr>
          <a:xfrm>
            <a:off x="6755182" y="1927292"/>
            <a:ext cx="1190845" cy="30175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3F616-89B7-4BAC-900C-06A9186FE063}"/>
              </a:ext>
            </a:extLst>
          </p:cNvPr>
          <p:cNvCxnSpPr>
            <a:cxnSpLocks/>
          </p:cNvCxnSpPr>
          <p:nvPr/>
        </p:nvCxnSpPr>
        <p:spPr>
          <a:xfrm flipV="1">
            <a:off x="7946041" y="954661"/>
            <a:ext cx="0" cy="9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0C0F18-63FE-401A-AFF8-7ACCEC773145}"/>
              </a:ext>
            </a:extLst>
          </p:cNvPr>
          <p:cNvSpPr/>
          <p:nvPr/>
        </p:nvSpPr>
        <p:spPr>
          <a:xfrm>
            <a:off x="3053313" y="1937676"/>
            <a:ext cx="1088065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6AC2-8E4E-4394-A956-AE8586F00BC0}"/>
              </a:ext>
            </a:extLst>
          </p:cNvPr>
          <p:cNvSpPr/>
          <p:nvPr/>
        </p:nvSpPr>
        <p:spPr>
          <a:xfrm>
            <a:off x="4141378" y="1937676"/>
            <a:ext cx="659219" cy="301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082C6B-F0D2-4A6D-903F-1CD379F6211C}"/>
              </a:ext>
            </a:extLst>
          </p:cNvPr>
          <p:cNvCxnSpPr/>
          <p:nvPr/>
        </p:nvCxnSpPr>
        <p:spPr>
          <a:xfrm>
            <a:off x="3053313" y="959480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DF590A-768C-4462-8EB5-5E5E4BBC2AFF}"/>
              </a:ext>
            </a:extLst>
          </p:cNvPr>
          <p:cNvSpPr/>
          <p:nvPr/>
        </p:nvSpPr>
        <p:spPr>
          <a:xfrm>
            <a:off x="4857281" y="1930588"/>
            <a:ext cx="1169581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D6ECCF-075D-49BF-AF89-4B47A1747DD2}"/>
              </a:ext>
            </a:extLst>
          </p:cNvPr>
          <p:cNvSpPr/>
          <p:nvPr/>
        </p:nvSpPr>
        <p:spPr>
          <a:xfrm>
            <a:off x="6026863" y="1930588"/>
            <a:ext cx="659219" cy="301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337CD-A194-468B-82A2-81895FF66E4A}"/>
              </a:ext>
            </a:extLst>
          </p:cNvPr>
          <p:cNvCxnSpPr/>
          <p:nvPr/>
        </p:nvCxnSpPr>
        <p:spPr>
          <a:xfrm>
            <a:off x="4857281" y="934919"/>
            <a:ext cx="0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B32120-3532-40E3-A7C3-6C8E89069091}"/>
              </a:ext>
            </a:extLst>
          </p:cNvPr>
          <p:cNvSpPr txBox="1"/>
          <p:nvPr/>
        </p:nvSpPr>
        <p:spPr>
          <a:xfrm>
            <a:off x="884270" y="2622698"/>
            <a:ext cx="717343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calls are non-blocking, so threads may process other requests while waiting for DB response</a:t>
            </a:r>
          </a:p>
          <a:p>
            <a:r>
              <a:rPr lang="en-US" dirty="0"/>
              <a:t>Advantages of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external resource response time doesn’t block threads, they still can process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many threads, so resources utilization may </a:t>
            </a:r>
            <a:r>
              <a:rPr lang="en-US"/>
              <a:t>be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91E7A19-F9EC-4084-9925-178446FC4519}"/>
              </a:ext>
            </a:extLst>
          </p:cNvPr>
          <p:cNvSpPr/>
          <p:nvPr/>
        </p:nvSpPr>
        <p:spPr>
          <a:xfrm>
            <a:off x="538716" y="1176670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ABF7655-2677-41EE-942B-0ED07B12A50C}"/>
              </a:ext>
            </a:extLst>
          </p:cNvPr>
          <p:cNvSpPr/>
          <p:nvPr/>
        </p:nvSpPr>
        <p:spPr>
          <a:xfrm>
            <a:off x="538716" y="1822988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AE906CB-E817-4891-8C88-7A1E40E6535A}"/>
              </a:ext>
            </a:extLst>
          </p:cNvPr>
          <p:cNvSpPr/>
          <p:nvPr/>
        </p:nvSpPr>
        <p:spPr>
          <a:xfrm>
            <a:off x="538716" y="2469306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3A5A636-9622-46DC-B2BF-3E8696AB0527}"/>
              </a:ext>
            </a:extLst>
          </p:cNvPr>
          <p:cNvSpPr/>
          <p:nvPr/>
        </p:nvSpPr>
        <p:spPr>
          <a:xfrm>
            <a:off x="538716" y="3115624"/>
            <a:ext cx="871870" cy="50327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 1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465547-977B-498D-8BE3-4B9693014B19}"/>
              </a:ext>
            </a:extLst>
          </p:cNvPr>
          <p:cNvSpPr/>
          <p:nvPr/>
        </p:nvSpPr>
        <p:spPr>
          <a:xfrm>
            <a:off x="3441405" y="1340978"/>
            <a:ext cx="871870" cy="209815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1D0EF-100F-436E-A577-0DF0B4E923BE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1410586" y="1428307"/>
            <a:ext cx="2030819" cy="96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WebFlux</a:t>
            </a:r>
            <a:r>
              <a:rPr lang="en-US" sz="1400" dirty="0"/>
              <a:t> advantages and disadvantages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sz="1400" b="0" dirty="0"/>
              <a:t>Advantages</a:t>
            </a:r>
          </a:p>
          <a:p>
            <a:pPr lvl="1"/>
            <a:r>
              <a:rPr lang="en-US" sz="1400" dirty="0"/>
              <a:t>Lower resource utilization when service makes many external calls</a:t>
            </a:r>
          </a:p>
          <a:p>
            <a:pPr lvl="1"/>
            <a:r>
              <a:rPr lang="en-US" sz="1400" b="0" dirty="0"/>
              <a:t>Better resilience – server can handle huge surge of traffic, it better handles delays in response from underlying components</a:t>
            </a:r>
          </a:p>
          <a:p>
            <a:r>
              <a:rPr lang="en-US" sz="1400" dirty="0"/>
              <a:t>Disadvantages</a:t>
            </a:r>
          </a:p>
          <a:p>
            <a:pPr lvl="1"/>
            <a:r>
              <a:rPr lang="en-US" sz="1400" dirty="0"/>
              <a:t>Debugging is painful, because stack trace is hundreds lines long with many internal method calls</a:t>
            </a:r>
          </a:p>
          <a:p>
            <a:pPr lvl="1"/>
            <a:r>
              <a:rPr lang="en-US" sz="1400" dirty="0"/>
              <a:t>Increased code complexity</a:t>
            </a:r>
          </a:p>
          <a:p>
            <a:pPr lvl="1"/>
            <a:r>
              <a:rPr lang="en-US" sz="1400" dirty="0"/>
              <a:t>Some libraries are written in blocking manner and it’s not convenient to use them</a:t>
            </a:r>
          </a:p>
          <a:p>
            <a:pPr lvl="1"/>
            <a:r>
              <a:rPr lang="en-US" sz="1400" dirty="0"/>
              <a:t>Reactor has a huge overhead and it’s inefficient if you don’t make any external calls and just execute CPU-intensive code</a:t>
            </a:r>
          </a:p>
        </p:txBody>
      </p:sp>
    </p:spTree>
    <p:extLst>
      <p:ext uri="{BB962C8B-B14F-4D97-AF65-F5344CB8AC3E}">
        <p14:creationId xmlns:p14="http://schemas.microsoft.com/office/powerpoint/2010/main" val="13369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317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Servlet model</vt:lpstr>
      <vt:lpstr>Reactive model</vt:lpstr>
      <vt:lpstr>Why should we care?</vt:lpstr>
      <vt:lpstr>WebFlux advantages and disadvantages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4</cp:revision>
  <dcterms:created xsi:type="dcterms:W3CDTF">2022-03-19T11:31:21Z</dcterms:created>
  <dcterms:modified xsi:type="dcterms:W3CDTF">2022-03-24T08:56:24Z</dcterms:modified>
</cp:coreProperties>
</file>