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19"/>
  </p:notesMasterIdLst>
  <p:handoutMasterIdLst>
    <p:handoutMasterId r:id="rId20"/>
  </p:handoutMasterIdLst>
  <p:sldIdLst>
    <p:sldId id="272" r:id="rId8"/>
    <p:sldId id="4064" r:id="rId9"/>
    <p:sldId id="4020" r:id="rId10"/>
    <p:sldId id="4062" r:id="rId11"/>
    <p:sldId id="4063" r:id="rId12"/>
    <p:sldId id="4032" r:id="rId13"/>
    <p:sldId id="4066" r:id="rId14"/>
    <p:sldId id="4052" r:id="rId15"/>
    <p:sldId id="4065" r:id="rId16"/>
    <p:sldId id="4061" r:id="rId17"/>
    <p:sldId id="4031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7" r:id="rId23"/>
    <p:sldLayoutId id="2147483848" r:id="rId24"/>
    <p:sldLayoutId id="2147483849" r:id="rId25"/>
    <p:sldLayoutId id="2147483851" r:id="rId26"/>
    <p:sldLayoutId id="2147483852" r:id="rId27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Reactive programming. Project Reactor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WebFlux</a:t>
            </a:r>
            <a:r>
              <a:rPr lang="en-US" sz="1400" dirty="0"/>
              <a:t> advantages and disadvantages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233917" cy="3397250"/>
          </a:xfrm>
        </p:spPr>
        <p:txBody>
          <a:bodyPr/>
          <a:lstStyle/>
          <a:p>
            <a:r>
              <a:rPr lang="en-US" sz="1400" b="0" dirty="0"/>
              <a:t>Advantages</a:t>
            </a:r>
          </a:p>
          <a:p>
            <a:pPr lvl="1"/>
            <a:r>
              <a:rPr lang="en-US" sz="1400" dirty="0"/>
              <a:t>Lower resource utilization when service makes many external calls</a:t>
            </a:r>
          </a:p>
          <a:p>
            <a:pPr lvl="1"/>
            <a:r>
              <a:rPr lang="en-US" sz="1400" b="0" dirty="0"/>
              <a:t>Better resilience – server can handle huge surge of traffic, it better handles delays in response from underlying components</a:t>
            </a:r>
          </a:p>
          <a:p>
            <a:r>
              <a:rPr lang="en-US" sz="1400" dirty="0"/>
              <a:t>Disadvantages</a:t>
            </a:r>
          </a:p>
          <a:p>
            <a:pPr lvl="1"/>
            <a:r>
              <a:rPr lang="en-US" sz="1400" dirty="0"/>
              <a:t>Debugging is painful, because stack trace is hundreds lines long with many internal method calls</a:t>
            </a:r>
          </a:p>
          <a:p>
            <a:pPr lvl="1"/>
            <a:r>
              <a:rPr lang="en-US" sz="1400" dirty="0"/>
              <a:t>Increased code complexity</a:t>
            </a:r>
          </a:p>
          <a:p>
            <a:pPr lvl="1"/>
            <a:r>
              <a:rPr lang="en-US" sz="1400" dirty="0"/>
              <a:t>Some libraries are written in blocking manner and it’s not convenient to use them</a:t>
            </a:r>
          </a:p>
          <a:p>
            <a:pPr lvl="1"/>
            <a:r>
              <a:rPr lang="en-US" sz="1400" dirty="0"/>
              <a:t>Reactor has a huge overhead and it’s inefficient if you don’t make any external calls and just execute CPU-intensive code</a:t>
            </a:r>
          </a:p>
        </p:txBody>
      </p:sp>
    </p:spTree>
    <p:extLst>
      <p:ext uri="{BB962C8B-B14F-4D97-AF65-F5344CB8AC3E}">
        <p14:creationId xmlns:p14="http://schemas.microsoft.com/office/powerpoint/2010/main" val="13369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Reactive programming vs Reactive systems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233917" cy="3397250"/>
          </a:xfrm>
        </p:spPr>
        <p:txBody>
          <a:bodyPr/>
          <a:lstStyle/>
          <a:p>
            <a:r>
              <a:rPr lang="en-US" sz="1400" b="0" dirty="0"/>
              <a:t>Reactive systems are systems that follow reactive manifesto. This manifesto describes some design principles that system should follow. Examples of </a:t>
            </a:r>
            <a:r>
              <a:rPr lang="en-US" sz="1400" dirty="0"/>
              <a:t>these principles are</a:t>
            </a:r>
            <a:r>
              <a:rPr lang="en-US" sz="1400" b="0" dirty="0"/>
              <a:t> responsiveness, resilience, elasticity, etc. </a:t>
            </a:r>
          </a:p>
          <a:p>
            <a:r>
              <a:rPr lang="en-US" sz="1400" dirty="0"/>
              <a:t>Reactive programming is a programming, not architectural, approach. It focuses on asynchronous data streams, like events or external calls.</a:t>
            </a:r>
          </a:p>
          <a:p>
            <a:r>
              <a:rPr lang="en-US" sz="1400" dirty="0"/>
              <a:t>This talk focuses on reactive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745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Thread-per-request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677D9-FB96-44E5-AE0E-3084C60488A7}"/>
              </a:ext>
            </a:extLst>
          </p:cNvPr>
          <p:cNvSpPr/>
          <p:nvPr/>
        </p:nvSpPr>
        <p:spPr>
          <a:xfrm>
            <a:off x="942753" y="1998918"/>
            <a:ext cx="7088372" cy="1205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9E038-BAB0-4056-A76D-AA0120846EFB}"/>
              </a:ext>
            </a:extLst>
          </p:cNvPr>
          <p:cNvSpPr/>
          <p:nvPr/>
        </p:nvSpPr>
        <p:spPr>
          <a:xfrm>
            <a:off x="1112890" y="1913858"/>
            <a:ext cx="1134122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291DC-6940-4DCB-A2B4-7CACD514FCC5}"/>
              </a:ext>
            </a:extLst>
          </p:cNvPr>
          <p:cNvCxnSpPr/>
          <p:nvPr/>
        </p:nvCxnSpPr>
        <p:spPr>
          <a:xfrm>
            <a:off x="1112890" y="935662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E868E-020C-4D4E-AF57-3EB115D45631}"/>
              </a:ext>
            </a:extLst>
          </p:cNvPr>
          <p:cNvSpPr/>
          <p:nvPr/>
        </p:nvSpPr>
        <p:spPr>
          <a:xfrm>
            <a:off x="2247013" y="1913858"/>
            <a:ext cx="659219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F15B2-E61C-46A9-850C-E9823F25DC06}"/>
              </a:ext>
            </a:extLst>
          </p:cNvPr>
          <p:cNvSpPr/>
          <p:nvPr/>
        </p:nvSpPr>
        <p:spPr>
          <a:xfrm>
            <a:off x="2906234" y="1913858"/>
            <a:ext cx="3763887" cy="301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DB 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A6732-9D82-4805-9E42-BB1283E50F15}"/>
              </a:ext>
            </a:extLst>
          </p:cNvPr>
          <p:cNvSpPr/>
          <p:nvPr/>
        </p:nvSpPr>
        <p:spPr>
          <a:xfrm>
            <a:off x="6670129" y="1915381"/>
            <a:ext cx="1190851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EE9519-1449-49C7-933E-DC8A8ABB7FCD}"/>
              </a:ext>
            </a:extLst>
          </p:cNvPr>
          <p:cNvCxnSpPr>
            <a:cxnSpLocks/>
          </p:cNvCxnSpPr>
          <p:nvPr/>
        </p:nvCxnSpPr>
        <p:spPr>
          <a:xfrm flipV="1">
            <a:off x="7860980" y="935662"/>
            <a:ext cx="0" cy="9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752843" y="2571750"/>
            <a:ext cx="7173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processes one request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requests and requests to DB block execution. Thread waits for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threads are busy, requests wait in queue</a:t>
            </a:r>
          </a:p>
          <a:p>
            <a:r>
              <a:rPr lang="en-US" dirty="0"/>
              <a:t>Problems with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of requests makes the queue full, new requests will be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in external resource response time may block all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many calls to external services, you have to have many threads in app. This causes many context switches on processor, decreasing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1B92E-0EF0-4326-BE92-39B34141B2B1}"/>
              </a:ext>
            </a:extLst>
          </p:cNvPr>
          <p:cNvSpPr/>
          <p:nvPr/>
        </p:nvSpPr>
        <p:spPr>
          <a:xfrm>
            <a:off x="1027814" y="2017917"/>
            <a:ext cx="7088372" cy="1205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D80CC-02AD-4DC5-8E80-836627CB2EE2}"/>
              </a:ext>
            </a:extLst>
          </p:cNvPr>
          <p:cNvSpPr/>
          <p:nvPr/>
        </p:nvSpPr>
        <p:spPr>
          <a:xfrm>
            <a:off x="1197951" y="1932857"/>
            <a:ext cx="1134122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A26894-4E10-4F01-B679-82045922D704}"/>
              </a:ext>
            </a:extLst>
          </p:cNvPr>
          <p:cNvCxnSpPr/>
          <p:nvPr/>
        </p:nvCxnSpPr>
        <p:spPr>
          <a:xfrm>
            <a:off x="1202102" y="949096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3979-88D0-41E6-9CC4-5215C7C1EFF3}"/>
              </a:ext>
            </a:extLst>
          </p:cNvPr>
          <p:cNvSpPr/>
          <p:nvPr/>
        </p:nvSpPr>
        <p:spPr>
          <a:xfrm>
            <a:off x="2332074" y="1932857"/>
            <a:ext cx="659219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D2673F-7E63-4680-B7DC-176651897DD8}"/>
              </a:ext>
            </a:extLst>
          </p:cNvPr>
          <p:cNvSpPr/>
          <p:nvPr/>
        </p:nvSpPr>
        <p:spPr>
          <a:xfrm>
            <a:off x="6755182" y="1927292"/>
            <a:ext cx="1190845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3F616-89B7-4BAC-900C-06A9186FE063}"/>
              </a:ext>
            </a:extLst>
          </p:cNvPr>
          <p:cNvCxnSpPr>
            <a:cxnSpLocks/>
          </p:cNvCxnSpPr>
          <p:nvPr/>
        </p:nvCxnSpPr>
        <p:spPr>
          <a:xfrm flipV="1">
            <a:off x="7946041" y="954661"/>
            <a:ext cx="0" cy="9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0C0F18-63FE-401A-AFF8-7ACCEC773145}"/>
              </a:ext>
            </a:extLst>
          </p:cNvPr>
          <p:cNvSpPr/>
          <p:nvPr/>
        </p:nvSpPr>
        <p:spPr>
          <a:xfrm>
            <a:off x="3053313" y="1931326"/>
            <a:ext cx="1088065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96AC2-8E4E-4394-A956-AE8586F00BC0}"/>
              </a:ext>
            </a:extLst>
          </p:cNvPr>
          <p:cNvSpPr/>
          <p:nvPr/>
        </p:nvSpPr>
        <p:spPr>
          <a:xfrm>
            <a:off x="4141378" y="1931326"/>
            <a:ext cx="659219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082C6B-F0D2-4A6D-903F-1CD379F6211C}"/>
              </a:ext>
            </a:extLst>
          </p:cNvPr>
          <p:cNvCxnSpPr/>
          <p:nvPr/>
        </p:nvCxnSpPr>
        <p:spPr>
          <a:xfrm>
            <a:off x="3053313" y="959480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F590A-768C-4462-8EB5-5E5E4BBC2AFF}"/>
              </a:ext>
            </a:extLst>
          </p:cNvPr>
          <p:cNvSpPr/>
          <p:nvPr/>
        </p:nvSpPr>
        <p:spPr>
          <a:xfrm>
            <a:off x="4857281" y="1930588"/>
            <a:ext cx="1169581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D6ECCF-075D-49BF-AF89-4B47A1747DD2}"/>
              </a:ext>
            </a:extLst>
          </p:cNvPr>
          <p:cNvSpPr/>
          <p:nvPr/>
        </p:nvSpPr>
        <p:spPr>
          <a:xfrm>
            <a:off x="6026863" y="1930588"/>
            <a:ext cx="659219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D337CD-A194-468B-82A2-81895FF66E4A}"/>
              </a:ext>
            </a:extLst>
          </p:cNvPr>
          <p:cNvCxnSpPr/>
          <p:nvPr/>
        </p:nvCxnSpPr>
        <p:spPr>
          <a:xfrm>
            <a:off x="4857281" y="941269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B32120-3532-40E3-A7C3-6C8E89069091}"/>
              </a:ext>
            </a:extLst>
          </p:cNvPr>
          <p:cNvSpPr txBox="1"/>
          <p:nvPr/>
        </p:nvSpPr>
        <p:spPr>
          <a:xfrm>
            <a:off x="884270" y="2622698"/>
            <a:ext cx="717343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calls are non-blocking, so threads may process other requests while waiting for DB response</a:t>
            </a:r>
          </a:p>
          <a:p>
            <a:r>
              <a:rPr lang="en-US" dirty="0"/>
              <a:t>Advantages of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in external resource response time doesn’t block threads, they still can process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many threads, so resources utilization may be lower</a:t>
            </a:r>
          </a:p>
        </p:txBody>
      </p:sp>
    </p:spTree>
    <p:extLst>
      <p:ext uri="{BB962C8B-B14F-4D97-AF65-F5344CB8AC3E}">
        <p14:creationId xmlns:p14="http://schemas.microsoft.com/office/powerpoint/2010/main" val="105706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A465547-977B-498D-8BE3-4B9693014B19}"/>
              </a:ext>
            </a:extLst>
          </p:cNvPr>
          <p:cNvSpPr/>
          <p:nvPr/>
        </p:nvSpPr>
        <p:spPr>
          <a:xfrm>
            <a:off x="861238" y="1029089"/>
            <a:ext cx="104908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queue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EBB938B0-A87A-46FB-A983-E0BB0B874AB5}"/>
              </a:ext>
            </a:extLst>
          </p:cNvPr>
          <p:cNvSpPr/>
          <p:nvPr/>
        </p:nvSpPr>
        <p:spPr>
          <a:xfrm>
            <a:off x="3586715" y="2078168"/>
            <a:ext cx="1453116" cy="874055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495C706B-F982-4295-B128-3BD9BF9A7537}"/>
              </a:ext>
            </a:extLst>
          </p:cNvPr>
          <p:cNvSpPr/>
          <p:nvPr/>
        </p:nvSpPr>
        <p:spPr>
          <a:xfrm flipH="1">
            <a:off x="3501655" y="1210463"/>
            <a:ext cx="1453116" cy="87405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D4C55DF-1C04-4CC3-8E4E-C9F7929F9C84}"/>
              </a:ext>
            </a:extLst>
          </p:cNvPr>
          <p:cNvSpPr/>
          <p:nvPr/>
        </p:nvSpPr>
        <p:spPr>
          <a:xfrm>
            <a:off x="6599274" y="1029089"/>
            <a:ext cx="104908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Blocking operations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340B5-D21C-46B3-8FA2-950DFB211CDF}"/>
              </a:ext>
            </a:extLst>
          </p:cNvPr>
          <p:cNvCxnSpPr>
            <a:cxnSpLocks/>
          </p:cNvCxnSpPr>
          <p:nvPr/>
        </p:nvCxnSpPr>
        <p:spPr>
          <a:xfrm>
            <a:off x="2020186" y="1641140"/>
            <a:ext cx="144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CF111E-3D0F-4A39-97FC-32D39E4F9E87}"/>
              </a:ext>
            </a:extLst>
          </p:cNvPr>
          <p:cNvCxnSpPr>
            <a:cxnSpLocks/>
          </p:cNvCxnSpPr>
          <p:nvPr/>
        </p:nvCxnSpPr>
        <p:spPr>
          <a:xfrm flipH="1">
            <a:off x="2020186" y="2724445"/>
            <a:ext cx="148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742B60-C8B3-40F6-A26D-EE1838DE2770}"/>
              </a:ext>
            </a:extLst>
          </p:cNvPr>
          <p:cNvCxnSpPr>
            <a:cxnSpLocks/>
          </p:cNvCxnSpPr>
          <p:nvPr/>
        </p:nvCxnSpPr>
        <p:spPr>
          <a:xfrm>
            <a:off x="5039831" y="1641140"/>
            <a:ext cx="144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0E4A3-F615-4365-B263-46CB220E9BB2}"/>
              </a:ext>
            </a:extLst>
          </p:cNvPr>
          <p:cNvCxnSpPr>
            <a:cxnSpLocks/>
          </p:cNvCxnSpPr>
          <p:nvPr/>
        </p:nvCxnSpPr>
        <p:spPr>
          <a:xfrm flipH="1">
            <a:off x="5039831" y="2718095"/>
            <a:ext cx="144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3C62B-C5DD-4D39-B6BF-35A8A7663A83}"/>
              </a:ext>
            </a:extLst>
          </p:cNvPr>
          <p:cNvSpPr txBox="1"/>
          <p:nvPr/>
        </p:nvSpPr>
        <p:spPr>
          <a:xfrm>
            <a:off x="2059173" y="1391406"/>
            <a:ext cx="1293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0229C-BD25-47D7-B661-70F8E08AAF1D}"/>
              </a:ext>
            </a:extLst>
          </p:cNvPr>
          <p:cNvSpPr txBox="1"/>
          <p:nvPr/>
        </p:nvSpPr>
        <p:spPr>
          <a:xfrm>
            <a:off x="5065522" y="1383137"/>
            <a:ext cx="14194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callback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5420B-92A9-4DD3-A80C-FFF4E14DEE42}"/>
              </a:ext>
            </a:extLst>
          </p:cNvPr>
          <p:cNvSpPr txBox="1"/>
          <p:nvPr/>
        </p:nvSpPr>
        <p:spPr>
          <a:xfrm>
            <a:off x="5365900" y="2447298"/>
            <a:ext cx="1304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completes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FC09D-8E83-4CB5-B367-C75C725F7840}"/>
              </a:ext>
            </a:extLst>
          </p:cNvPr>
          <p:cNvSpPr txBox="1"/>
          <p:nvPr/>
        </p:nvSpPr>
        <p:spPr>
          <a:xfrm>
            <a:off x="2091069" y="2471257"/>
            <a:ext cx="13786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callback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A3139-D4F5-46BD-AC3C-343CB6210E1F}"/>
              </a:ext>
            </a:extLst>
          </p:cNvPr>
          <p:cNvSpPr txBox="1"/>
          <p:nvPr/>
        </p:nvSpPr>
        <p:spPr>
          <a:xfrm>
            <a:off x="3726712" y="904031"/>
            <a:ext cx="117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F9758-C3CF-462E-B2E2-CF1F5DD91243}"/>
              </a:ext>
            </a:extLst>
          </p:cNvPr>
          <p:cNvSpPr txBox="1"/>
          <p:nvPr/>
        </p:nvSpPr>
        <p:spPr>
          <a:xfrm>
            <a:off x="857694" y="3625984"/>
            <a:ext cx="5738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don’t block on external calls, they register callbacks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operation completes, it executes the callback on the thread pool</a:t>
            </a:r>
          </a:p>
        </p:txBody>
      </p:sp>
    </p:spTree>
    <p:extLst>
      <p:ext uri="{BB962C8B-B14F-4D97-AF65-F5344CB8AC3E}">
        <p14:creationId xmlns:p14="http://schemas.microsoft.com/office/powerpoint/2010/main" val="96015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server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91E7A19-F9EC-4084-9925-178446FC4519}"/>
              </a:ext>
            </a:extLst>
          </p:cNvPr>
          <p:cNvSpPr/>
          <p:nvPr/>
        </p:nvSpPr>
        <p:spPr>
          <a:xfrm>
            <a:off x="1961116" y="903620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ABF7655-2677-41EE-942B-0ED07B12A50C}"/>
              </a:ext>
            </a:extLst>
          </p:cNvPr>
          <p:cNvSpPr/>
          <p:nvPr/>
        </p:nvSpPr>
        <p:spPr>
          <a:xfrm>
            <a:off x="1961116" y="1549938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AE906CB-E817-4891-8C88-7A1E40E6535A}"/>
              </a:ext>
            </a:extLst>
          </p:cNvPr>
          <p:cNvSpPr/>
          <p:nvPr/>
        </p:nvSpPr>
        <p:spPr>
          <a:xfrm>
            <a:off x="1961116" y="2196256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3A5A636-9622-46DC-B2BF-3E8696AB0527}"/>
              </a:ext>
            </a:extLst>
          </p:cNvPr>
          <p:cNvSpPr/>
          <p:nvPr/>
        </p:nvSpPr>
        <p:spPr>
          <a:xfrm>
            <a:off x="1961116" y="2842574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A465547-977B-498D-8BE3-4B9693014B19}"/>
              </a:ext>
            </a:extLst>
          </p:cNvPr>
          <p:cNvSpPr/>
          <p:nvPr/>
        </p:nvSpPr>
        <p:spPr>
          <a:xfrm>
            <a:off x="3665870" y="1034047"/>
            <a:ext cx="87187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 server threads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1D0EF-100F-436E-A577-0DF0B4E923B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832986" y="1155257"/>
            <a:ext cx="821439" cy="7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31D8B1-EF14-47D1-9D39-1C3CB6C22C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2832986" y="1801575"/>
            <a:ext cx="832884" cy="28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249EC-9E47-4582-8F3C-7C8A5650C9D8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832986" y="2083126"/>
            <a:ext cx="832884" cy="36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D6EDA6-6CF9-4AE4-92D2-032D5A47920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832986" y="2204336"/>
            <a:ext cx="821439" cy="88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2F0448F-5D33-44DD-A499-B707B64F703F}"/>
              </a:ext>
            </a:extLst>
          </p:cNvPr>
          <p:cNvSpPr/>
          <p:nvPr/>
        </p:nvSpPr>
        <p:spPr>
          <a:xfrm>
            <a:off x="5364480" y="1034047"/>
            <a:ext cx="1762760" cy="209815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 with another thread pool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96EFE7-10B5-4098-97FC-F4E54D525814}"/>
              </a:ext>
            </a:extLst>
          </p:cNvPr>
          <p:cNvCxnSpPr>
            <a:stCxn id="39" idx="3"/>
            <a:endCxn id="65" idx="1"/>
          </p:cNvCxnSpPr>
          <p:nvPr/>
        </p:nvCxnSpPr>
        <p:spPr>
          <a:xfrm>
            <a:off x="4537740" y="2083126"/>
            <a:ext cx="826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EE9638A-D0F3-453A-8916-66CCE67BC761}"/>
              </a:ext>
            </a:extLst>
          </p:cNvPr>
          <p:cNvSpPr txBox="1"/>
          <p:nvPr/>
        </p:nvSpPr>
        <p:spPr>
          <a:xfrm>
            <a:off x="727740" y="3736607"/>
            <a:ext cx="762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few (sometimes 1) server threads that read requests from sockets and write responses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threads propagate the request to the worker threads using event loop mechanism</a:t>
            </a:r>
          </a:p>
        </p:txBody>
      </p:sp>
    </p:spTree>
    <p:extLst>
      <p:ext uri="{BB962C8B-B14F-4D97-AF65-F5344CB8AC3E}">
        <p14:creationId xmlns:p14="http://schemas.microsoft.com/office/powerpoint/2010/main" val="69624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Project Reactor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360365" y="830124"/>
            <a:ext cx="84264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“Reactor is a fourth-generation reactive library, based on the Reactive Streams specification, for building non-blocking applications on the JVM”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In the Reactive Streams API there are three main interfaces: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Publisher — emits events to subscribers based on the demands received from its subscribers. A publisher can serve multiple subscribers and it has only one method: subscribe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Subscriber — receives events emitted by the Publisher. The subscribe has four methods to deal with the events received: </a:t>
            </a:r>
            <a:r>
              <a:rPr lang="en-US" sz="1400" dirty="0" err="1">
                <a:latin typeface="+mj-lt"/>
              </a:rPr>
              <a:t>onSubscribe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onNext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onError</a:t>
            </a:r>
            <a:r>
              <a:rPr lang="en-US" sz="1400" dirty="0">
                <a:latin typeface="+mj-lt"/>
              </a:rPr>
              <a:t> and </a:t>
            </a:r>
            <a:r>
              <a:rPr lang="en-US" sz="1400" dirty="0" err="1">
                <a:latin typeface="+mj-lt"/>
              </a:rPr>
              <a:t>onComplete</a:t>
            </a:r>
            <a:endParaRPr lang="en-US" sz="1400" dirty="0">
              <a:latin typeface="+mj-lt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Subscription — represents the relationship between the subscriber and the publisher. It has methods that allow requesting for data request(long n) and to cancel the demand of events cancel()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Project Reactor has 2 publishers: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Mono — A publisher that can emit 0 or 1 element.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Flux — A publisher that can emit 0..N elements.</a:t>
            </a:r>
          </a:p>
          <a:p>
            <a:r>
              <a:rPr lang="en-US" sz="1400" dirty="0">
                <a:latin typeface="+mj-lt"/>
              </a:rPr>
              <a:t>Let’s see them in action</a:t>
            </a:r>
          </a:p>
        </p:txBody>
      </p:sp>
    </p:spTree>
    <p:extLst>
      <p:ext uri="{BB962C8B-B14F-4D97-AF65-F5344CB8AC3E}">
        <p14:creationId xmlns:p14="http://schemas.microsoft.com/office/powerpoint/2010/main" val="24654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73591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0C08-CD60-4370-BF73-1E2A85A0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 and Flux operations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3D9ED9-5C80-4E4B-A18A-035FD941C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88375"/>
              </p:ext>
            </p:extLst>
          </p:nvPr>
        </p:nvGraphicFramePr>
        <p:xfrm>
          <a:off x="412750" y="1088390"/>
          <a:ext cx="8374064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2091035839"/>
                    </a:ext>
                  </a:extLst>
                </a:gridCol>
                <a:gridCol w="6386514">
                  <a:extLst>
                    <a:ext uri="{9D8B030D-6E8A-4147-A177-3AD203B41FA5}">
                      <a16:colId xmlns:a16="http://schemas.microsoft.com/office/drawing/2014/main" val="336599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3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Transforms mono/flux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Drops elements that don’t match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5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Starts execution of the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4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Waits for pipeline to finish. Don’t use it in production!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4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Joins results of two producers into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5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flatMap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Transforms mono/flux to another mono/flux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7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switchIfEmpty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Replaces empty Mono/Flux with provided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2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159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696</Words>
  <Application>Microsoft Office PowerPoint</Application>
  <PresentationFormat>On-screen Show (16:9)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Reactive programming vs Reactive systems</vt:lpstr>
      <vt:lpstr>Thread-per-request model</vt:lpstr>
      <vt:lpstr>Reactive model</vt:lpstr>
      <vt:lpstr>Event loop</vt:lpstr>
      <vt:lpstr>Reactive server</vt:lpstr>
      <vt:lpstr>Project Reactor</vt:lpstr>
      <vt:lpstr>PowerPoint Presentation</vt:lpstr>
      <vt:lpstr>Mono and Flux operations</vt:lpstr>
      <vt:lpstr>WebFlux advantages and disadvantages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5</cp:revision>
  <dcterms:created xsi:type="dcterms:W3CDTF">2022-03-19T11:31:21Z</dcterms:created>
  <dcterms:modified xsi:type="dcterms:W3CDTF">2022-03-25T06:54:33Z</dcterms:modified>
</cp:coreProperties>
</file>