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A951-4172-492C-81A1-BABA5A87F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F5A6B5-A54F-446E-A780-5B8DB2B3F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9DFD56-2528-4675-A435-C55BDA0D6F7C}"/>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5" name="Footer Placeholder 4">
            <a:extLst>
              <a:ext uri="{FF2B5EF4-FFF2-40B4-BE49-F238E27FC236}">
                <a16:creationId xmlns:a16="http://schemas.microsoft.com/office/drawing/2014/main" id="{E21C23F0-651F-4CA9-B2D6-DEB35C36D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D4F88-012C-4164-B293-9896F7522413}"/>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272987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5792-221B-481F-984E-0F4107220E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5A6CD-E369-4BF2-8D53-78CA4667E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FEBCE-73F1-4F82-B51C-FECB39152F78}"/>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5" name="Footer Placeholder 4">
            <a:extLst>
              <a:ext uri="{FF2B5EF4-FFF2-40B4-BE49-F238E27FC236}">
                <a16:creationId xmlns:a16="http://schemas.microsoft.com/office/drawing/2014/main" id="{7DD18580-64A6-45A6-B4C6-F27C70825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D0741-8695-4477-BF4E-2414A04B6ABA}"/>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3853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091FE-DBE4-4BF0-926E-F3AB0CC627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AEE099-4E6E-48AB-84AF-68EA55294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BA35-CEC0-4D78-B521-BD20BC939F18}"/>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5" name="Footer Placeholder 4">
            <a:extLst>
              <a:ext uri="{FF2B5EF4-FFF2-40B4-BE49-F238E27FC236}">
                <a16:creationId xmlns:a16="http://schemas.microsoft.com/office/drawing/2014/main" id="{794BC75A-C554-4929-8396-2CCEF4B90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2D8DD-C015-471A-8946-3D3AE6E86BAF}"/>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29816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61C8-C349-4AF4-83C4-EAC11835CE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DCBD3-E5D1-4D3D-9483-5A220FAE4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58BBA-BCDA-4D1A-9F6E-49E50E8D1868}"/>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5" name="Footer Placeholder 4">
            <a:extLst>
              <a:ext uri="{FF2B5EF4-FFF2-40B4-BE49-F238E27FC236}">
                <a16:creationId xmlns:a16="http://schemas.microsoft.com/office/drawing/2014/main" id="{51DFDF26-BA41-4C05-B58E-6FC92C12C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BAA4E-1307-4B1C-BDC6-EB826A286C43}"/>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317950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0FC9-58F2-4AAA-B374-9948D4BBCE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44C19E-66A2-42B7-8876-C36AF5320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177148-3519-4CA6-B4FE-6611309A8D93}"/>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5" name="Footer Placeholder 4">
            <a:extLst>
              <a:ext uri="{FF2B5EF4-FFF2-40B4-BE49-F238E27FC236}">
                <a16:creationId xmlns:a16="http://schemas.microsoft.com/office/drawing/2014/main" id="{91808806-F9C9-4A21-9453-C83E47128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EFE51-75DF-4CDB-907E-C4E9E00A2B65}"/>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44846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6A31-38C8-4119-82DC-C26E81363C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C2128-FE3C-4588-96ED-B3B66FD532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8D4813-E2EE-4741-A474-8FD9EC360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D8E027-950F-46CB-98FC-13A35BBF10D6}"/>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6" name="Footer Placeholder 5">
            <a:extLst>
              <a:ext uri="{FF2B5EF4-FFF2-40B4-BE49-F238E27FC236}">
                <a16:creationId xmlns:a16="http://schemas.microsoft.com/office/drawing/2014/main" id="{84DAF95A-73E9-4016-A7FF-4B6C8A0ECF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8276A-F62F-4CAF-BD20-15F7FC3AB35A}"/>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49087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40F4-6B9A-4A8E-B17E-57EF751331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E7531-E8A7-4237-AE15-B342D0D69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3E32A-BE40-4C6B-8CFD-5CDF5E1F8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056910-31D5-4EF9-9653-1C1544934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ADCD65-D900-4AAC-9983-5C061C8D5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57644A-B7CF-4358-BA4F-6C5BC85F0F9C}"/>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8" name="Footer Placeholder 7">
            <a:extLst>
              <a:ext uri="{FF2B5EF4-FFF2-40B4-BE49-F238E27FC236}">
                <a16:creationId xmlns:a16="http://schemas.microsoft.com/office/drawing/2014/main" id="{A118C11D-6E2B-42E2-9A09-4935465A4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2257D5-4FA6-444D-A63D-9E70D1AF1298}"/>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403293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1256-C99F-4CC1-93EA-18FE9A983D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5B288B-2A83-4D69-B343-77FA87D85368}"/>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4" name="Footer Placeholder 3">
            <a:extLst>
              <a:ext uri="{FF2B5EF4-FFF2-40B4-BE49-F238E27FC236}">
                <a16:creationId xmlns:a16="http://schemas.microsoft.com/office/drawing/2014/main" id="{2DCEE4C1-C09B-4ED4-8BFA-F903375B2D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1A1C09-EFA9-4308-8E8A-93732E6D1FC0}"/>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246501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1DC53-6483-4DC4-A384-94ABA470F639}"/>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3" name="Footer Placeholder 2">
            <a:extLst>
              <a:ext uri="{FF2B5EF4-FFF2-40B4-BE49-F238E27FC236}">
                <a16:creationId xmlns:a16="http://schemas.microsoft.com/office/drawing/2014/main" id="{9C2BFC6D-598D-4FB9-BF00-404BEA1081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DD69D2-A806-4AEF-915C-DD61A938F76E}"/>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314753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B026-0CF0-4687-AFD8-45747681D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1834F2-6032-48C2-AD76-AEDE22B9B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5D0300-003C-480C-89CD-484AD43CA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04D2E-05DB-4498-A8D6-615D94072538}"/>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6" name="Footer Placeholder 5">
            <a:extLst>
              <a:ext uri="{FF2B5EF4-FFF2-40B4-BE49-F238E27FC236}">
                <a16:creationId xmlns:a16="http://schemas.microsoft.com/office/drawing/2014/main" id="{556568E6-C969-4089-A16C-2A071BDFB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E34B8-FE9D-4C5B-A898-DA2EB1C5F432}"/>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134860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1992-818A-4873-B781-1C5089F0B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87455-73B7-4794-93CE-9AD548C34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83A87B-6B7E-443E-B165-D7C5DFB7E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92D99-49FD-4BC7-98D3-6CDB27698934}"/>
              </a:ext>
            </a:extLst>
          </p:cNvPr>
          <p:cNvSpPr>
            <a:spLocks noGrp="1"/>
          </p:cNvSpPr>
          <p:nvPr>
            <p:ph type="dt" sz="half" idx="10"/>
          </p:nvPr>
        </p:nvSpPr>
        <p:spPr/>
        <p:txBody>
          <a:bodyPr/>
          <a:lstStyle/>
          <a:p>
            <a:fld id="{33C099F5-870D-48DB-A106-67003E263061}" type="datetimeFigureOut">
              <a:rPr lang="en-IN" smtClean="0"/>
              <a:t>27-07-2019</a:t>
            </a:fld>
            <a:endParaRPr lang="en-IN"/>
          </a:p>
        </p:txBody>
      </p:sp>
      <p:sp>
        <p:nvSpPr>
          <p:cNvPr id="6" name="Footer Placeholder 5">
            <a:extLst>
              <a:ext uri="{FF2B5EF4-FFF2-40B4-BE49-F238E27FC236}">
                <a16:creationId xmlns:a16="http://schemas.microsoft.com/office/drawing/2014/main" id="{6E1D32CC-54A0-4841-BA3B-71340B1E2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52A4D-AC99-4276-8916-0DF30AD153F0}"/>
              </a:ext>
            </a:extLst>
          </p:cNvPr>
          <p:cNvSpPr>
            <a:spLocks noGrp="1"/>
          </p:cNvSpPr>
          <p:nvPr>
            <p:ph type="sldNum" sz="quarter" idx="12"/>
          </p:nvPr>
        </p:nvSpPr>
        <p:spPr/>
        <p:txBody>
          <a:bodyPr/>
          <a:lstStyle/>
          <a:p>
            <a:fld id="{81996AA7-0730-49DD-B1FF-14C7EAF6A687}" type="slidenum">
              <a:rPr lang="en-IN" smtClean="0"/>
              <a:t>‹#›</a:t>
            </a:fld>
            <a:endParaRPr lang="en-IN"/>
          </a:p>
        </p:txBody>
      </p:sp>
    </p:spTree>
    <p:extLst>
      <p:ext uri="{BB962C8B-B14F-4D97-AF65-F5344CB8AC3E}">
        <p14:creationId xmlns:p14="http://schemas.microsoft.com/office/powerpoint/2010/main" val="31355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85D26-11D6-4AE4-BD64-7BD302DDA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3DDC7-51A2-454A-8CD3-DAA973D46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B741-C616-4F1E-9274-1122DB86C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99F5-870D-48DB-A106-67003E263061}" type="datetimeFigureOut">
              <a:rPr lang="en-IN" smtClean="0"/>
              <a:t>27-07-2019</a:t>
            </a:fld>
            <a:endParaRPr lang="en-IN"/>
          </a:p>
        </p:txBody>
      </p:sp>
      <p:sp>
        <p:nvSpPr>
          <p:cNvPr id="5" name="Footer Placeholder 4">
            <a:extLst>
              <a:ext uri="{FF2B5EF4-FFF2-40B4-BE49-F238E27FC236}">
                <a16:creationId xmlns:a16="http://schemas.microsoft.com/office/drawing/2014/main" id="{2827FE1A-AE07-48BE-84E2-6138BE6DE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175145-CF6F-4689-ABB5-65FDD3706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96AA7-0730-49DD-B1FF-14C7EAF6A687}" type="slidenum">
              <a:rPr lang="en-IN" smtClean="0"/>
              <a:t>‹#›</a:t>
            </a:fld>
            <a:endParaRPr lang="en-IN"/>
          </a:p>
        </p:txBody>
      </p:sp>
    </p:spTree>
    <p:extLst>
      <p:ext uri="{BB962C8B-B14F-4D97-AF65-F5344CB8AC3E}">
        <p14:creationId xmlns:p14="http://schemas.microsoft.com/office/powerpoint/2010/main" val="338319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AC5B-2A7A-421A-8A49-65FEFB1E7C6D}"/>
              </a:ext>
            </a:extLst>
          </p:cNvPr>
          <p:cNvSpPr>
            <a:spLocks noGrp="1"/>
          </p:cNvSpPr>
          <p:nvPr>
            <p:ph type="ctrTitle"/>
          </p:nvPr>
        </p:nvSpPr>
        <p:spPr/>
        <p:txBody>
          <a:bodyPr/>
          <a:lstStyle/>
          <a:p>
            <a:r>
              <a:rPr lang="en-IN" dirty="0"/>
              <a:t>Project Report</a:t>
            </a:r>
          </a:p>
        </p:txBody>
      </p:sp>
      <p:sp>
        <p:nvSpPr>
          <p:cNvPr id="3" name="Subtitle 2">
            <a:extLst>
              <a:ext uri="{FF2B5EF4-FFF2-40B4-BE49-F238E27FC236}">
                <a16:creationId xmlns:a16="http://schemas.microsoft.com/office/drawing/2014/main" id="{8BC44941-5401-4720-A07E-CFD54B41AF2B}"/>
              </a:ext>
            </a:extLst>
          </p:cNvPr>
          <p:cNvSpPr>
            <a:spLocks noGrp="1"/>
          </p:cNvSpPr>
          <p:nvPr>
            <p:ph type="subTitle" idx="1"/>
          </p:nvPr>
        </p:nvSpPr>
        <p:spPr/>
        <p:txBody>
          <a:bodyPr/>
          <a:lstStyle/>
          <a:p>
            <a:r>
              <a:rPr lang="en-IN" dirty="0"/>
              <a:t>By</a:t>
            </a:r>
          </a:p>
          <a:p>
            <a:r>
              <a:rPr lang="en-IN" dirty="0"/>
              <a:t>Nikita Mahajan</a:t>
            </a:r>
          </a:p>
          <a:p>
            <a:endParaRPr lang="en-IN" dirty="0"/>
          </a:p>
        </p:txBody>
      </p:sp>
    </p:spTree>
    <p:extLst>
      <p:ext uri="{BB962C8B-B14F-4D97-AF65-F5344CB8AC3E}">
        <p14:creationId xmlns:p14="http://schemas.microsoft.com/office/powerpoint/2010/main" val="390540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EC31-F4DF-494D-B915-24DB07CB1BB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1BEE803-DD1C-4958-B62B-3CF352E53094}"/>
              </a:ext>
            </a:extLst>
          </p:cNvPr>
          <p:cNvSpPr>
            <a:spLocks noGrp="1"/>
          </p:cNvSpPr>
          <p:nvPr>
            <p:ph idx="1"/>
          </p:nvPr>
        </p:nvSpPr>
        <p:spPr/>
        <p:txBody>
          <a:bodyPr/>
          <a:lstStyle/>
          <a:p>
            <a:r>
              <a:rPr lang="en-IN" dirty="0"/>
              <a:t>Thus we can use different analysis to find the conditions like cluster analysis , building a prediction model or Split Train and Test Set.</a:t>
            </a:r>
          </a:p>
          <a:p>
            <a:r>
              <a:rPr lang="en-IN" dirty="0"/>
              <a:t>Thus we have explained what type of employee are prone to leave the company and predicted the future employees who would tend to leave the company.</a:t>
            </a:r>
          </a:p>
          <a:p>
            <a:endParaRPr lang="en-IN" dirty="0"/>
          </a:p>
        </p:txBody>
      </p:sp>
    </p:spTree>
    <p:extLst>
      <p:ext uri="{BB962C8B-B14F-4D97-AF65-F5344CB8AC3E}">
        <p14:creationId xmlns:p14="http://schemas.microsoft.com/office/powerpoint/2010/main" val="420821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5A40-8A9C-46D4-A4BB-9672AC6E8B39}"/>
              </a:ext>
            </a:extLst>
          </p:cNvPr>
          <p:cNvSpPr>
            <a:spLocks noGrp="1"/>
          </p:cNvSpPr>
          <p:nvPr>
            <p:ph type="title"/>
          </p:nvPr>
        </p:nvSpPr>
        <p:spPr/>
        <p:txBody>
          <a:bodyPr/>
          <a:lstStyle/>
          <a:p>
            <a:r>
              <a:rPr lang="en-IN" dirty="0"/>
              <a:t>About Data</a:t>
            </a:r>
          </a:p>
        </p:txBody>
      </p:sp>
      <p:sp>
        <p:nvSpPr>
          <p:cNvPr id="3" name="Content Placeholder 2">
            <a:extLst>
              <a:ext uri="{FF2B5EF4-FFF2-40B4-BE49-F238E27FC236}">
                <a16:creationId xmlns:a16="http://schemas.microsoft.com/office/drawing/2014/main" id="{3E68B27C-7AA3-4E94-A663-AACDA4120D99}"/>
              </a:ext>
            </a:extLst>
          </p:cNvPr>
          <p:cNvSpPr>
            <a:spLocks noGrp="1"/>
          </p:cNvSpPr>
          <p:nvPr>
            <p:ph idx="1"/>
          </p:nvPr>
        </p:nvSpPr>
        <p:spPr/>
        <p:txBody>
          <a:bodyPr/>
          <a:lstStyle/>
          <a:p>
            <a:r>
              <a:rPr lang="en-IN" dirty="0"/>
              <a:t>Data contains ,row represents an employee; each column contains employee attributes . On the basis of these attributes we will determine the observation</a:t>
            </a:r>
          </a:p>
          <a:p>
            <a:r>
              <a:rPr lang="en-IN" dirty="0"/>
              <a:t>Following are the attributes:</a:t>
            </a:r>
          </a:p>
          <a:p>
            <a:r>
              <a:rPr lang="en-IN" dirty="0"/>
              <a:t>Satisfaction Level</a:t>
            </a:r>
          </a:p>
          <a:p>
            <a:r>
              <a:rPr lang="en-IN" dirty="0"/>
              <a:t>Last evaluation</a:t>
            </a:r>
          </a:p>
          <a:p>
            <a:r>
              <a:rPr lang="en-IN" dirty="0"/>
              <a:t>Number of projects</a:t>
            </a:r>
          </a:p>
          <a:p>
            <a:r>
              <a:rPr lang="en-IN" dirty="0"/>
              <a:t>Average monthly hours</a:t>
            </a:r>
          </a:p>
          <a:p>
            <a:pPr marL="0" indent="0">
              <a:buNone/>
            </a:pPr>
            <a:endParaRPr lang="en-IN" dirty="0"/>
          </a:p>
        </p:txBody>
      </p:sp>
    </p:spTree>
    <p:extLst>
      <p:ext uri="{BB962C8B-B14F-4D97-AF65-F5344CB8AC3E}">
        <p14:creationId xmlns:p14="http://schemas.microsoft.com/office/powerpoint/2010/main" val="259063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C930-B284-4781-856E-76B4803700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4F3055-D049-4D8C-8359-A0CB0D61BC31}"/>
              </a:ext>
            </a:extLst>
          </p:cNvPr>
          <p:cNvSpPr>
            <a:spLocks noGrp="1"/>
          </p:cNvSpPr>
          <p:nvPr>
            <p:ph idx="1"/>
          </p:nvPr>
        </p:nvSpPr>
        <p:spPr/>
        <p:txBody>
          <a:bodyPr/>
          <a:lstStyle/>
          <a:p>
            <a:r>
              <a:rPr lang="en-IN" dirty="0"/>
              <a:t>Time spent at the company</a:t>
            </a:r>
          </a:p>
          <a:p>
            <a:r>
              <a:rPr lang="en-IN" dirty="0"/>
              <a:t>Whether they have had a work accident</a:t>
            </a:r>
          </a:p>
          <a:p>
            <a:r>
              <a:rPr lang="en-IN" dirty="0"/>
              <a:t>Whether they have had a promotion in the last 5 years</a:t>
            </a:r>
          </a:p>
          <a:p>
            <a:r>
              <a:rPr lang="en-IN" dirty="0"/>
              <a:t>Departments (column sales)</a:t>
            </a:r>
          </a:p>
          <a:p>
            <a:r>
              <a:rPr lang="en-IN" dirty="0"/>
              <a:t>Salary</a:t>
            </a:r>
          </a:p>
          <a:p>
            <a:r>
              <a:rPr lang="en-IN" dirty="0"/>
              <a:t>Whether the employee has left</a:t>
            </a:r>
          </a:p>
          <a:p>
            <a:endParaRPr lang="en-IN" dirty="0"/>
          </a:p>
        </p:txBody>
      </p:sp>
    </p:spTree>
    <p:extLst>
      <p:ext uri="{BB962C8B-B14F-4D97-AF65-F5344CB8AC3E}">
        <p14:creationId xmlns:p14="http://schemas.microsoft.com/office/powerpoint/2010/main" val="216905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2CF1-4A58-45D3-8927-44D0539CC590}"/>
              </a:ext>
            </a:extLst>
          </p:cNvPr>
          <p:cNvSpPr>
            <a:spLocks noGrp="1"/>
          </p:cNvSpPr>
          <p:nvPr>
            <p:ph type="title"/>
          </p:nvPr>
        </p:nvSpPr>
        <p:spPr/>
        <p:txBody>
          <a:bodyPr/>
          <a:lstStyle/>
          <a:p>
            <a:r>
              <a:rPr lang="en-IN" dirty="0"/>
              <a:t>Loading Dataset </a:t>
            </a:r>
          </a:p>
        </p:txBody>
      </p:sp>
      <p:sp>
        <p:nvSpPr>
          <p:cNvPr id="3" name="Content Placeholder 2">
            <a:extLst>
              <a:ext uri="{FF2B5EF4-FFF2-40B4-BE49-F238E27FC236}">
                <a16:creationId xmlns:a16="http://schemas.microsoft.com/office/drawing/2014/main" id="{0293D802-0D63-4C15-BF63-78B07B6C45C1}"/>
              </a:ext>
            </a:extLst>
          </p:cNvPr>
          <p:cNvSpPr>
            <a:spLocks noGrp="1"/>
          </p:cNvSpPr>
          <p:nvPr>
            <p:ph idx="1"/>
          </p:nvPr>
        </p:nvSpPr>
        <p:spPr/>
        <p:txBody>
          <a:bodyPr/>
          <a:lstStyle/>
          <a:p>
            <a:r>
              <a:rPr lang="en-IN" dirty="0"/>
              <a:t>First we will import all the modules required for project.</a:t>
            </a:r>
          </a:p>
          <a:p>
            <a:r>
              <a:rPr lang="en-IN" dirty="0"/>
              <a:t>Then we displayed head , tail and info function to get data</a:t>
            </a:r>
          </a:p>
          <a:p>
            <a:r>
              <a:rPr lang="en-IN" dirty="0"/>
              <a:t>This dataset has 14,999 samples, and 10 attributes(6 integer, 2 float, and 2 objects).</a:t>
            </a:r>
          </a:p>
          <a:p>
            <a:r>
              <a:rPr lang="en-IN" dirty="0"/>
              <a:t>No variable column has null/missing values.</a:t>
            </a:r>
          </a:p>
          <a:p>
            <a:r>
              <a:rPr lang="en-IN" dirty="0"/>
              <a:t>There are 3571 employees left and 11428 employees stayed in our data.( we can get using Matplotlib) that is ,the no of employee left is 23 % of the total employment.</a:t>
            </a:r>
          </a:p>
          <a:p>
            <a:pPr marL="0" indent="0">
              <a:buNone/>
            </a:pPr>
            <a:endParaRPr lang="en-IN" dirty="0"/>
          </a:p>
          <a:p>
            <a:pPr algn="r"/>
            <a:endParaRPr lang="en-IN" dirty="0"/>
          </a:p>
        </p:txBody>
      </p:sp>
    </p:spTree>
    <p:extLst>
      <p:ext uri="{BB962C8B-B14F-4D97-AF65-F5344CB8AC3E}">
        <p14:creationId xmlns:p14="http://schemas.microsoft.com/office/powerpoint/2010/main" val="6972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F01A-EDDA-4F9E-9476-820092AD7A1A}"/>
              </a:ext>
            </a:extLst>
          </p:cNvPr>
          <p:cNvSpPr>
            <a:spLocks noGrp="1"/>
          </p:cNvSpPr>
          <p:nvPr>
            <p:ph type="title"/>
          </p:nvPr>
        </p:nvSpPr>
        <p:spPr/>
        <p:txBody>
          <a:bodyPr/>
          <a:lstStyle/>
          <a:p>
            <a:r>
              <a:rPr lang="en-IN" dirty="0"/>
              <a:t>Data Insights</a:t>
            </a:r>
          </a:p>
        </p:txBody>
      </p:sp>
      <p:sp>
        <p:nvSpPr>
          <p:cNvPr id="3" name="Content Placeholder 2">
            <a:extLst>
              <a:ext uri="{FF2B5EF4-FFF2-40B4-BE49-F238E27FC236}">
                <a16:creationId xmlns:a16="http://schemas.microsoft.com/office/drawing/2014/main" id="{6A9148D4-B87E-4C6D-9DEE-F69BA6B0C3F1}"/>
              </a:ext>
            </a:extLst>
          </p:cNvPr>
          <p:cNvSpPr>
            <a:spLocks noGrp="1"/>
          </p:cNvSpPr>
          <p:nvPr>
            <p:ph idx="1"/>
          </p:nvPr>
        </p:nvSpPr>
        <p:spPr/>
        <p:txBody>
          <a:bodyPr/>
          <a:lstStyle/>
          <a:p>
            <a:r>
              <a:rPr lang="en-IN" dirty="0"/>
              <a:t>In the given dataset, we have two types of employee one who stayed and another who left the company. So, we can divide data into two groups and compare their characteristics. Here, we can find the average of both the groups using </a:t>
            </a:r>
            <a:r>
              <a:rPr lang="en-IN" dirty="0" err="1"/>
              <a:t>groupby</a:t>
            </a:r>
            <a:r>
              <a:rPr lang="en-IN" dirty="0"/>
              <a:t>() and mean() function.</a:t>
            </a:r>
          </a:p>
          <a:p>
            <a:r>
              <a:rPr lang="en-IN" dirty="0"/>
              <a:t>Here we can interpret, Employees who left the company had low satisfaction level, low promotion rate, low salary, and worked more compare to who stayed in the company.</a:t>
            </a:r>
          </a:p>
          <a:p>
            <a:r>
              <a:rPr lang="en-IN" dirty="0"/>
              <a:t>Then we used describe function to get statistics of the data.</a:t>
            </a:r>
          </a:p>
        </p:txBody>
      </p:sp>
    </p:spTree>
    <p:extLst>
      <p:ext uri="{BB962C8B-B14F-4D97-AF65-F5344CB8AC3E}">
        <p14:creationId xmlns:p14="http://schemas.microsoft.com/office/powerpoint/2010/main" val="161358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1F98-E99B-4063-A003-4F78E348E887}"/>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EC4A3B3D-8393-41CC-999D-489B23D2F078}"/>
              </a:ext>
            </a:extLst>
          </p:cNvPr>
          <p:cNvSpPr>
            <a:spLocks noGrp="1"/>
          </p:cNvSpPr>
          <p:nvPr>
            <p:ph idx="1"/>
          </p:nvPr>
        </p:nvSpPr>
        <p:spPr/>
        <p:txBody>
          <a:bodyPr/>
          <a:lstStyle/>
          <a:p>
            <a:r>
              <a:rPr lang="en-IN" dirty="0"/>
              <a:t>We can get bar charts for different attributes to get clearer picture of the data and the significant features.(using Matplotlib).This tells us how many employees left the company </a:t>
            </a:r>
          </a:p>
          <a:p>
            <a:r>
              <a:rPr lang="en-IN" dirty="0"/>
              <a:t>Similarly a bar graph is made on how many projects</a:t>
            </a:r>
          </a:p>
          <a:p>
            <a:r>
              <a:rPr lang="en-IN" dirty="0"/>
              <a:t>Most of the employee is doing the project from 3-5.</a:t>
            </a:r>
          </a:p>
          <a:p>
            <a:r>
              <a:rPr lang="en-IN" dirty="0"/>
              <a:t>A bar graph on how many years spent in company</a:t>
            </a:r>
          </a:p>
          <a:p>
            <a:r>
              <a:rPr lang="en-IN" dirty="0"/>
              <a:t>Most of the employee experience between 2-4 years. Also, there is a massive gap between 3 years and 4 years experienced employee.</a:t>
            </a:r>
          </a:p>
          <a:p>
            <a:endParaRPr lang="en-IN" dirty="0"/>
          </a:p>
        </p:txBody>
      </p:sp>
    </p:spTree>
    <p:extLst>
      <p:ext uri="{BB962C8B-B14F-4D97-AF65-F5344CB8AC3E}">
        <p14:creationId xmlns:p14="http://schemas.microsoft.com/office/powerpoint/2010/main" val="316046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D84-8215-4328-AE4E-C9B8FFC0B8BA}"/>
              </a:ext>
            </a:extLst>
          </p:cNvPr>
          <p:cNvSpPr>
            <a:spLocks noGrp="1"/>
          </p:cNvSpPr>
          <p:nvPr>
            <p:ph type="title"/>
          </p:nvPr>
        </p:nvSpPr>
        <p:spPr/>
        <p:txBody>
          <a:bodyPr/>
          <a:lstStyle/>
          <a:p>
            <a:r>
              <a:rPr lang="en-IN" dirty="0"/>
              <a:t>Multiple Histograms</a:t>
            </a:r>
          </a:p>
        </p:txBody>
      </p:sp>
      <p:sp>
        <p:nvSpPr>
          <p:cNvPr id="3" name="Content Placeholder 2">
            <a:extLst>
              <a:ext uri="{FF2B5EF4-FFF2-40B4-BE49-F238E27FC236}">
                <a16:creationId xmlns:a16="http://schemas.microsoft.com/office/drawing/2014/main" id="{152CFBF6-754E-4DAF-BEE6-CF8013140800}"/>
              </a:ext>
            </a:extLst>
          </p:cNvPr>
          <p:cNvSpPr>
            <a:spLocks noGrp="1"/>
          </p:cNvSpPr>
          <p:nvPr>
            <p:ph idx="1"/>
          </p:nvPr>
        </p:nvSpPr>
        <p:spPr/>
        <p:txBody>
          <a:bodyPr/>
          <a:lstStyle/>
          <a:p>
            <a:r>
              <a:rPr lang="en-IN" dirty="0"/>
              <a:t>Analysing the feature one by one takes a lot of time</a:t>
            </a:r>
          </a:p>
          <a:p>
            <a:r>
              <a:rPr lang="en-IN" dirty="0"/>
              <a:t>The better option is here to use multiple histogram concept.</a:t>
            </a:r>
          </a:p>
          <a:p>
            <a:r>
              <a:rPr lang="en-IN" dirty="0"/>
              <a:t>We get histogram for all attributes</a:t>
            </a:r>
          </a:p>
          <a:p>
            <a:r>
              <a:rPr lang="en-IN" dirty="0"/>
              <a:t>Using this we can observe following things:</a:t>
            </a:r>
          </a:p>
          <a:p>
            <a:r>
              <a:rPr lang="en-IN" dirty="0"/>
              <a:t>A decidedly less number of employees get the promotion in the last 5 year.</a:t>
            </a:r>
          </a:p>
          <a:p>
            <a:r>
              <a:rPr lang="en-IN" dirty="0"/>
              <a:t>The sales department is having maximum </a:t>
            </a:r>
            <a:r>
              <a:rPr lang="en-IN" dirty="0" err="1"/>
              <a:t>no.of</a:t>
            </a:r>
            <a:r>
              <a:rPr lang="en-IN" dirty="0"/>
              <a:t> employees followed by technical and support</a:t>
            </a:r>
          </a:p>
          <a:p>
            <a:r>
              <a:rPr lang="en-IN" dirty="0"/>
              <a:t>Most of the employees are getting salary is either medium or low.</a:t>
            </a:r>
          </a:p>
          <a:p>
            <a:endParaRPr lang="en-IN" dirty="0"/>
          </a:p>
        </p:txBody>
      </p:sp>
    </p:spTree>
    <p:extLst>
      <p:ext uri="{BB962C8B-B14F-4D97-AF65-F5344CB8AC3E}">
        <p14:creationId xmlns:p14="http://schemas.microsoft.com/office/powerpoint/2010/main" val="160214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0485-A593-4108-83E0-CC4B5D7B03B1}"/>
              </a:ext>
            </a:extLst>
          </p:cNvPr>
          <p:cNvSpPr>
            <a:spLocks noGrp="1"/>
          </p:cNvSpPr>
          <p:nvPr>
            <p:ph type="title"/>
          </p:nvPr>
        </p:nvSpPr>
        <p:spPr/>
        <p:txBody>
          <a:bodyPr/>
          <a:lstStyle/>
          <a:p>
            <a:r>
              <a:rPr lang="en-IN" dirty="0"/>
              <a:t>Type of employees who are leaving</a:t>
            </a:r>
          </a:p>
        </p:txBody>
      </p:sp>
      <p:sp>
        <p:nvSpPr>
          <p:cNvPr id="3" name="Content Placeholder 2">
            <a:extLst>
              <a:ext uri="{FF2B5EF4-FFF2-40B4-BE49-F238E27FC236}">
                <a16:creationId xmlns:a16="http://schemas.microsoft.com/office/drawing/2014/main" id="{9919D1BB-18EC-481F-B089-41423EBD2FB6}"/>
              </a:ext>
            </a:extLst>
          </p:cNvPr>
          <p:cNvSpPr>
            <a:spLocks noGrp="1"/>
          </p:cNvSpPr>
          <p:nvPr>
            <p:ph idx="1"/>
          </p:nvPr>
        </p:nvSpPr>
        <p:spPr/>
        <p:txBody>
          <a:bodyPr/>
          <a:lstStyle/>
          <a:p>
            <a:r>
              <a:rPr lang="en-IN" dirty="0"/>
              <a:t>Those employees who have the number of projects more than 5  left the company.</a:t>
            </a:r>
          </a:p>
          <a:p>
            <a:r>
              <a:rPr lang="en-IN" dirty="0"/>
              <a:t>The employee who had done 6 and 7 projects, left the company . It seems that they were overloaded with work.</a:t>
            </a:r>
          </a:p>
          <a:p>
            <a:r>
              <a:rPr lang="en-IN" dirty="0"/>
              <a:t>The employee with five-year experience is leaving more because of no promotions in last 5 years and more than 6 years experience are not leaving because of affection with the company.</a:t>
            </a:r>
          </a:p>
          <a:p>
            <a:r>
              <a:rPr lang="en-IN" dirty="0"/>
              <a:t>Those who got promotion in last 5 years didn't leave, that is , all those who left didn't get promotion in the previous 5 years.</a:t>
            </a:r>
          </a:p>
          <a:p>
            <a:endParaRPr lang="en-IN" dirty="0"/>
          </a:p>
        </p:txBody>
      </p:sp>
    </p:spTree>
    <p:extLst>
      <p:ext uri="{BB962C8B-B14F-4D97-AF65-F5344CB8AC3E}">
        <p14:creationId xmlns:p14="http://schemas.microsoft.com/office/powerpoint/2010/main" val="72399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BF8B-5977-492A-A880-21893FE9B027}"/>
              </a:ext>
            </a:extLst>
          </p:cNvPr>
          <p:cNvSpPr>
            <a:spLocks noGrp="1"/>
          </p:cNvSpPr>
          <p:nvPr>
            <p:ph type="title"/>
          </p:nvPr>
        </p:nvSpPr>
        <p:spPr/>
        <p:txBody>
          <a:bodyPr/>
          <a:lstStyle/>
          <a:p>
            <a:r>
              <a:rPr lang="en-IN" dirty="0"/>
              <a:t>Employees who are prone to leave next</a:t>
            </a:r>
          </a:p>
        </p:txBody>
      </p:sp>
      <p:sp>
        <p:nvSpPr>
          <p:cNvPr id="3" name="Content Placeholder 2">
            <a:extLst>
              <a:ext uri="{FF2B5EF4-FFF2-40B4-BE49-F238E27FC236}">
                <a16:creationId xmlns:a16="http://schemas.microsoft.com/office/drawing/2014/main" id="{B93D31DE-4814-4F24-A09C-2AE5208C4D42}"/>
              </a:ext>
            </a:extLst>
          </p:cNvPr>
          <p:cNvSpPr>
            <a:spLocks noGrp="1"/>
          </p:cNvSpPr>
          <p:nvPr>
            <p:ph idx="1"/>
          </p:nvPr>
        </p:nvSpPr>
        <p:spPr/>
        <p:txBody>
          <a:bodyPr>
            <a:normAutofit fontScale="92500" lnSpcReduction="20000"/>
          </a:bodyPr>
          <a:lstStyle/>
          <a:p>
            <a:r>
              <a:rPr lang="en-IN" dirty="0"/>
              <a:t>Following features are most influencing a person to leave the company:</a:t>
            </a:r>
          </a:p>
          <a:p>
            <a:r>
              <a:rPr lang="en-IN" dirty="0"/>
              <a:t>Promotions: Employees are far more likely to quit their job if they haven't received a promotion in the last 5 years.</a:t>
            </a:r>
          </a:p>
          <a:p>
            <a:r>
              <a:rPr lang="en-IN" dirty="0"/>
              <a:t>Time with Company: The three-year mark looks like a time to be a crucial point in an employee's career. Most of them quit their job around the three-year mark. Another important point is 6-years point, where the employee is very unlikely to leave.</a:t>
            </a:r>
          </a:p>
          <a:p>
            <a:r>
              <a:rPr lang="en-IN" dirty="0"/>
              <a:t>Number Of Projects: Employee engagement is another critical factor to influence the employee to leave the company. Employees with 3-5 projects are less likely to leave the company. The employee with less and more number of projects are likely to leave.</a:t>
            </a:r>
          </a:p>
          <a:p>
            <a:r>
              <a:rPr lang="en-IN" dirty="0"/>
              <a:t>Salary: Most of the employees that quit are among the mid or low salary groups.</a:t>
            </a:r>
          </a:p>
          <a:p>
            <a:endParaRPr lang="en-IN" dirty="0"/>
          </a:p>
        </p:txBody>
      </p:sp>
    </p:spTree>
    <p:extLst>
      <p:ext uri="{BB962C8B-B14F-4D97-AF65-F5344CB8AC3E}">
        <p14:creationId xmlns:p14="http://schemas.microsoft.com/office/powerpoint/2010/main" val="1309353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750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Report</vt:lpstr>
      <vt:lpstr>About Data</vt:lpstr>
      <vt:lpstr>PowerPoint Presentation</vt:lpstr>
      <vt:lpstr>Loading Dataset </vt:lpstr>
      <vt:lpstr>Data Insights</vt:lpstr>
      <vt:lpstr>Data Visualization</vt:lpstr>
      <vt:lpstr>Multiple Histograms</vt:lpstr>
      <vt:lpstr>Type of employees who are leaving</vt:lpstr>
      <vt:lpstr>Employees who are prone to leave next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ProjectReport</dc:title>
  <dc:creator>murlidhar</dc:creator>
  <cp:lastModifiedBy>murlidhar</cp:lastModifiedBy>
  <cp:revision>9</cp:revision>
  <dcterms:created xsi:type="dcterms:W3CDTF">2019-07-27T13:22:25Z</dcterms:created>
  <dcterms:modified xsi:type="dcterms:W3CDTF">2019-07-27T15:44:24Z</dcterms:modified>
</cp:coreProperties>
</file>