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ru-RU" smtClean="0"/>
              <a:t>Образец заголовка</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1ECC1E3-3D96-4C2F-8967-19D6CDC6AA4D}" type="datetimeFigureOut">
              <a:rPr lang="ru-RU" smtClean="0"/>
              <a:t>04.12.2018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1824974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1ECC1E3-3D96-4C2F-8967-19D6CDC6AA4D}" type="datetimeFigureOut">
              <a:rPr lang="ru-RU" smtClean="0"/>
              <a:t>04.12.2018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385421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1ECC1E3-3D96-4C2F-8967-19D6CDC6AA4D}" type="datetimeFigureOut">
              <a:rPr lang="ru-RU" smtClean="0"/>
              <a:t>04.12.2018</a:t>
            </a:fld>
            <a:endParaRPr lang="ru-RU"/>
          </a:p>
        </p:txBody>
      </p:sp>
      <p:sp>
        <p:nvSpPr>
          <p:cNvPr id="5" name="Footer Placeholder 4"/>
          <p:cNvSpPr>
            <a:spLocks noGrp="1"/>
          </p:cNvSpPr>
          <p:nvPr>
            <p:ph type="ftr" sz="quarter" idx="11"/>
          </p:nvPr>
        </p:nvSpPr>
        <p:spPr>
          <a:xfrm>
            <a:off x="3776135" y="6422854"/>
            <a:ext cx="4279669" cy="365125"/>
          </a:xfrm>
        </p:spPr>
        <p:txBody>
          <a:bodyPr/>
          <a:lstStyle/>
          <a:p>
            <a:endParaRPr lang="ru-RU"/>
          </a:p>
        </p:txBody>
      </p:sp>
      <p:sp>
        <p:nvSpPr>
          <p:cNvPr id="6" name="Slide Number Placeholder 5"/>
          <p:cNvSpPr>
            <a:spLocks noGrp="1"/>
          </p:cNvSpPr>
          <p:nvPr>
            <p:ph type="sldNum" sz="quarter" idx="12"/>
          </p:nvPr>
        </p:nvSpPr>
        <p:spPr>
          <a:xfrm>
            <a:off x="8073048" y="6422854"/>
            <a:ext cx="879759" cy="365125"/>
          </a:xfrm>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388055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1ECC1E3-3D96-4C2F-8967-19D6CDC6AA4D}" type="datetimeFigureOut">
              <a:rPr lang="ru-RU" smtClean="0"/>
              <a:t>04.12.2018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58430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solidFill>
                  <a:schemeClr val="tx2"/>
                </a:solidFill>
              </a:defRPr>
            </a:lvl1pPr>
          </a:lstStyle>
          <a:p>
            <a:fld id="{11ECC1E3-3D96-4C2F-8967-19D6CDC6AA4D}" type="datetimeFigureOut">
              <a:rPr lang="ru-RU" smtClean="0"/>
              <a:t>04.12.2018</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22C3BEB-6971-41E2-A6E1-C80426CC938E}" type="slidenum">
              <a:rPr lang="ru-RU" smtClean="0"/>
              <a:t>‹#›</a:t>
            </a:fld>
            <a:endParaRPr lang="ru-RU"/>
          </a:p>
        </p:txBody>
      </p:sp>
    </p:spTree>
    <p:extLst>
      <p:ext uri="{BB962C8B-B14F-4D97-AF65-F5344CB8AC3E}">
        <p14:creationId xmlns:p14="http://schemas.microsoft.com/office/powerpoint/2010/main" val="24103642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1ECC1E3-3D96-4C2F-8967-19D6CDC6AA4D}" type="datetimeFigureOut">
              <a:rPr lang="ru-RU" smtClean="0"/>
              <a:t>04.12.2018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350882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1ECC1E3-3D96-4C2F-8967-19D6CDC6AA4D}" type="datetimeFigureOut">
              <a:rPr lang="ru-RU" smtClean="0"/>
              <a:t>04.12.2018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81613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1ECC1E3-3D96-4C2F-8967-19D6CDC6AA4D}" type="datetimeFigureOut">
              <a:rPr lang="ru-RU" smtClean="0"/>
              <a:t>04.12.2018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387278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CC1E3-3D96-4C2F-8967-19D6CDC6AA4D}" type="datetimeFigureOut">
              <a:rPr lang="ru-RU" smtClean="0"/>
              <a:t>04.12.2018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168970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1ECC1E3-3D96-4C2F-8967-19D6CDC6AA4D}" type="datetimeFigureOut">
              <a:rPr lang="ru-RU" smtClean="0"/>
              <a:t>04.12.2018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364050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1ECC1E3-3D96-4C2F-8967-19D6CDC6AA4D}" type="datetimeFigureOut">
              <a:rPr lang="ru-RU" smtClean="0"/>
              <a:t>04.12.2018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22C3BEB-6971-41E2-A6E1-C80426CC938E}" type="slidenum">
              <a:rPr lang="ru-RU" smtClean="0"/>
              <a:t>‹#›</a:t>
            </a:fld>
            <a:endParaRPr lang="ru-RU"/>
          </a:p>
        </p:txBody>
      </p:sp>
    </p:spTree>
    <p:extLst>
      <p:ext uri="{BB962C8B-B14F-4D97-AF65-F5344CB8AC3E}">
        <p14:creationId xmlns:p14="http://schemas.microsoft.com/office/powerpoint/2010/main" val="28822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ECC1E3-3D96-4C2F-8967-19D6CDC6AA4D}" type="datetimeFigureOut">
              <a:rPr lang="ru-RU" smtClean="0"/>
              <a:t>04.12.2018</a:t>
            </a:fld>
            <a:endParaRPr lang="ru-RU"/>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ru-RU"/>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22C3BEB-6971-41E2-A6E1-C80426CC938E}" type="slidenum">
              <a:rPr lang="ru-RU" smtClean="0"/>
              <a:t>‹#›</a:t>
            </a:fld>
            <a:endParaRPr lang="ru-RU"/>
          </a:p>
        </p:txBody>
      </p:sp>
    </p:spTree>
    <p:extLst>
      <p:ext uri="{BB962C8B-B14F-4D97-AF65-F5344CB8AC3E}">
        <p14:creationId xmlns:p14="http://schemas.microsoft.com/office/powerpoint/2010/main" val="7001180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ResNet50</a:t>
            </a:r>
            <a:endParaRPr lang="ru-RU" dirty="0"/>
          </a:p>
        </p:txBody>
      </p:sp>
      <p:sp>
        <p:nvSpPr>
          <p:cNvPr id="3" name="Подзаголовок 2"/>
          <p:cNvSpPr>
            <a:spLocks noGrp="1"/>
          </p:cNvSpPr>
          <p:nvPr>
            <p:ph type="subTitle" idx="1"/>
          </p:nvPr>
        </p:nvSpPr>
        <p:spPr/>
        <p:txBody>
          <a:bodyPr/>
          <a:lstStyle/>
          <a:p>
            <a:r>
              <a:rPr lang="en-US" dirty="0" err="1" smtClean="0"/>
              <a:t>Marushkai</a:t>
            </a:r>
            <a:r>
              <a:rPr lang="en-US" dirty="0" smtClean="0"/>
              <a:t> Nikita, RCSE, 4167</a:t>
            </a:r>
            <a:endParaRPr lang="ru-RU" dirty="0"/>
          </a:p>
        </p:txBody>
      </p:sp>
    </p:spTree>
    <p:extLst>
      <p:ext uri="{BB962C8B-B14F-4D97-AF65-F5344CB8AC3E}">
        <p14:creationId xmlns:p14="http://schemas.microsoft.com/office/powerpoint/2010/main" val="123637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5567" y="0"/>
            <a:ext cx="10018713" cy="1752599"/>
          </a:xfrm>
        </p:spPr>
        <p:txBody>
          <a:bodyPr/>
          <a:lstStyle/>
          <a:p>
            <a:r>
              <a:rPr lang="en-US" dirty="0" smtClean="0"/>
              <a:t>Structure of ResNet50</a:t>
            </a:r>
            <a:endParaRPr lang="ru-RU" dirty="0"/>
          </a:p>
        </p:txBody>
      </p:sp>
      <p:sp>
        <p:nvSpPr>
          <p:cNvPr id="3" name="Объект 2"/>
          <p:cNvSpPr>
            <a:spLocks noGrp="1"/>
          </p:cNvSpPr>
          <p:nvPr>
            <p:ph idx="1"/>
          </p:nvPr>
        </p:nvSpPr>
        <p:spPr>
          <a:xfrm>
            <a:off x="0" y="1417062"/>
            <a:ext cx="8098361" cy="5440937"/>
          </a:xfrm>
        </p:spPr>
        <p:txBody>
          <a:bodyPr>
            <a:normAutofit/>
          </a:bodyPr>
          <a:lstStyle/>
          <a:p>
            <a:r>
              <a:rPr lang="en-US" dirty="0" smtClean="0"/>
              <a:t>Deep network</a:t>
            </a:r>
          </a:p>
          <a:p>
            <a:r>
              <a:rPr lang="en-US" dirty="0" smtClean="0"/>
              <a:t>Residual connections between layers (key feature)</a:t>
            </a:r>
          </a:p>
          <a:p>
            <a:r>
              <a:rPr lang="en-US" dirty="0" smtClean="0"/>
              <a:t>224x224 image resizing</a:t>
            </a:r>
          </a:p>
          <a:p>
            <a:r>
              <a:rPr lang="en-US" dirty="0" smtClean="0"/>
              <a:t>Per-pixel mean gets </a:t>
            </a:r>
            <a:r>
              <a:rPr lang="en-US" dirty="0" err="1" smtClean="0"/>
              <a:t>substracted</a:t>
            </a:r>
            <a:endParaRPr lang="en-US" dirty="0" smtClean="0"/>
          </a:p>
          <a:p>
            <a:r>
              <a:rPr lang="en-US" dirty="0" smtClean="0"/>
              <a:t>Standard color augmentation</a:t>
            </a:r>
          </a:p>
          <a:p>
            <a:r>
              <a:rPr lang="en-US" dirty="0" smtClean="0"/>
              <a:t>Batch normalization after each convolution and before activation</a:t>
            </a:r>
          </a:p>
          <a:p>
            <a:r>
              <a:rPr lang="en-US" dirty="0" smtClean="0"/>
              <a:t>SGD with mini-batch of 256</a:t>
            </a:r>
          </a:p>
          <a:p>
            <a:r>
              <a:rPr lang="en-US" dirty="0" smtClean="0"/>
              <a:t>Initial learning rate: 0.1, divided by 10 when model plateaus</a:t>
            </a:r>
          </a:p>
          <a:p>
            <a:r>
              <a:rPr lang="en-US" dirty="0" smtClean="0"/>
              <a:t>60 x 10^4 iterations</a:t>
            </a:r>
          </a:p>
          <a:p>
            <a:r>
              <a:rPr lang="en-US" dirty="0" smtClean="0"/>
              <a:t>No dropout</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6561" y="0"/>
            <a:ext cx="3255439" cy="6858000"/>
          </a:xfrm>
          <a:prstGeom prst="rect">
            <a:avLst/>
          </a:prstGeom>
        </p:spPr>
      </p:pic>
    </p:spTree>
    <p:extLst>
      <p:ext uri="{BB962C8B-B14F-4D97-AF65-F5344CB8AC3E}">
        <p14:creationId xmlns:p14="http://schemas.microsoft.com/office/powerpoint/2010/main" val="125317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7460" y="44889"/>
            <a:ext cx="10515600" cy="1325563"/>
          </a:xfrm>
        </p:spPr>
        <p:txBody>
          <a:bodyPr/>
          <a:lstStyle/>
          <a:p>
            <a:r>
              <a:rPr lang="en-US" dirty="0" smtClean="0"/>
              <a:t>Relevance</a:t>
            </a:r>
            <a:endParaRPr lang="ru-RU" dirty="0"/>
          </a:p>
        </p:txBody>
      </p:sp>
      <p:sp>
        <p:nvSpPr>
          <p:cNvPr id="3" name="Объект 2"/>
          <p:cNvSpPr>
            <a:spLocks noGrp="1"/>
          </p:cNvSpPr>
          <p:nvPr>
            <p:ph idx="1"/>
          </p:nvPr>
        </p:nvSpPr>
        <p:spPr>
          <a:xfrm>
            <a:off x="0" y="1937813"/>
            <a:ext cx="7545522" cy="4351338"/>
          </a:xfrm>
        </p:spPr>
        <p:txBody>
          <a:bodyPr/>
          <a:lstStyle/>
          <a:p>
            <a:r>
              <a:rPr lang="en-US" dirty="0" smtClean="0"/>
              <a:t>Developed in 2015</a:t>
            </a:r>
          </a:p>
          <a:p>
            <a:r>
              <a:rPr lang="en-US" dirty="0" smtClean="0"/>
              <a:t>Much less resources needed than VGG (3.6 </a:t>
            </a:r>
            <a:r>
              <a:rPr lang="en-US" dirty="0" err="1" smtClean="0"/>
              <a:t>bFLOPS</a:t>
            </a:r>
            <a:r>
              <a:rPr lang="en-US" dirty="0" smtClean="0"/>
              <a:t> vs 19.6 </a:t>
            </a:r>
            <a:r>
              <a:rPr lang="en-US" dirty="0" err="1" smtClean="0"/>
              <a:t>bFLOPS</a:t>
            </a:r>
            <a:r>
              <a:rPr lang="en-US" dirty="0" smtClean="0"/>
              <a:t>)</a:t>
            </a:r>
          </a:p>
          <a:p>
            <a:r>
              <a:rPr lang="en-US" dirty="0" smtClean="0"/>
              <a:t>Gives the fastest prediction (according to my own </a:t>
            </a:r>
            <a:r>
              <a:rPr lang="en-US" dirty="0" err="1" smtClean="0"/>
              <a:t>comparision</a:t>
            </a:r>
            <a:r>
              <a:rPr lang="en-US" dirty="0" smtClean="0"/>
              <a:t>)</a:t>
            </a:r>
          </a:p>
          <a:p>
            <a:r>
              <a:rPr lang="en-US" dirty="0" smtClean="0"/>
              <a:t>Low error rates,</a:t>
            </a:r>
          </a:p>
          <a:p>
            <a:pPr marL="0" indent="0">
              <a:buNone/>
            </a:pPr>
            <a:r>
              <a:rPr lang="en-US" dirty="0" smtClean="0"/>
              <a:t>Compared to other models</a:t>
            </a: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945" y="0"/>
            <a:ext cx="3677055" cy="6843697"/>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247" y="3703096"/>
            <a:ext cx="3248025" cy="3000375"/>
          </a:xfrm>
          <a:prstGeom prst="rect">
            <a:avLst/>
          </a:prstGeom>
        </p:spPr>
      </p:pic>
    </p:spTree>
    <p:extLst>
      <p:ext uri="{BB962C8B-B14F-4D97-AF65-F5344CB8AC3E}">
        <p14:creationId xmlns:p14="http://schemas.microsoft.com/office/powerpoint/2010/main" val="414743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Advantages</a:t>
            </a:r>
            <a:endParaRPr lang="ru-RU" dirty="0"/>
          </a:p>
        </p:txBody>
      </p:sp>
      <p:sp>
        <p:nvSpPr>
          <p:cNvPr id="3" name="Объект 2"/>
          <p:cNvSpPr>
            <a:spLocks noGrp="1"/>
          </p:cNvSpPr>
          <p:nvPr>
            <p:ph idx="1"/>
          </p:nvPr>
        </p:nvSpPr>
        <p:spPr>
          <a:xfrm>
            <a:off x="291830" y="2011680"/>
            <a:ext cx="11478638" cy="2205659"/>
          </a:xfrm>
        </p:spPr>
        <p:txBody>
          <a:bodyPr>
            <a:normAutofit lnSpcReduction="10000"/>
          </a:bodyPr>
          <a:lstStyle/>
          <a:p>
            <a:r>
              <a:rPr lang="en-US" dirty="0" smtClean="0"/>
              <a:t>Much less computation power needed, compared to former deep networks</a:t>
            </a:r>
          </a:p>
          <a:p>
            <a:r>
              <a:rPr lang="en-US" dirty="0" smtClean="0"/>
              <a:t>Doesn’t </a:t>
            </a:r>
            <a:r>
              <a:rPr lang="en-US" dirty="0" err="1" smtClean="0"/>
              <a:t>degradate</a:t>
            </a:r>
            <a:r>
              <a:rPr lang="en-US" dirty="0" smtClean="0"/>
              <a:t> with increasing number of layers up to 100</a:t>
            </a:r>
          </a:p>
          <a:p>
            <a:r>
              <a:rPr lang="en-US" dirty="0" smtClean="0"/>
              <a:t>Comparatively small number of model</a:t>
            </a:r>
          </a:p>
          <a:p>
            <a:r>
              <a:rPr lang="en-US" dirty="0" smtClean="0"/>
              <a:t>High classification accuracy</a:t>
            </a:r>
          </a:p>
          <a:p>
            <a:r>
              <a:rPr lang="en-US" dirty="0" smtClean="0"/>
              <a:t> </a:t>
            </a:r>
            <a:r>
              <a:rPr lang="en-US" dirty="0"/>
              <a:t>Gives the fastest prediction (according to my own </a:t>
            </a:r>
            <a:r>
              <a:rPr lang="en-US" dirty="0" err="1"/>
              <a:t>comparision</a:t>
            </a:r>
            <a:r>
              <a:rPr lang="en-US" dirty="0"/>
              <a:t>)</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370" y="4217339"/>
            <a:ext cx="8856712" cy="2436380"/>
          </a:xfrm>
          <a:prstGeom prst="rect">
            <a:avLst/>
          </a:prstGeom>
        </p:spPr>
      </p:pic>
    </p:spTree>
    <p:extLst>
      <p:ext uri="{BB962C8B-B14F-4D97-AF65-F5344CB8AC3E}">
        <p14:creationId xmlns:p14="http://schemas.microsoft.com/office/powerpoint/2010/main" val="259121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Disadvantages</a:t>
            </a:r>
            <a:endParaRPr lang="ru-RU" dirty="0"/>
          </a:p>
        </p:txBody>
      </p:sp>
      <p:sp>
        <p:nvSpPr>
          <p:cNvPr id="3" name="Объект 2"/>
          <p:cNvSpPr>
            <a:spLocks noGrp="1"/>
          </p:cNvSpPr>
          <p:nvPr>
            <p:ph idx="1"/>
          </p:nvPr>
        </p:nvSpPr>
        <p:spPr/>
        <p:txBody>
          <a:bodyPr/>
          <a:lstStyle/>
          <a:p>
            <a:r>
              <a:rPr lang="en-US" dirty="0" smtClean="0"/>
              <a:t>Doesn’t increase accuracy with aggressively deep networks</a:t>
            </a:r>
          </a:p>
          <a:p>
            <a:pPr lvl="1"/>
            <a:r>
              <a:rPr lang="en-US" dirty="0" smtClean="0"/>
              <a:t>1000 layers network gives higher test error then 100 layers one</a:t>
            </a:r>
          </a:p>
          <a:p>
            <a:r>
              <a:rPr lang="en-US" dirty="0" smtClean="0"/>
              <a:t>Difficult to remove layers if needed because of millions of features and parameters.</a:t>
            </a:r>
          </a:p>
          <a:p>
            <a:r>
              <a:rPr lang="en-US" dirty="0" smtClean="0"/>
              <a:t>Long training time, which takes sometimes weeks or so, which is bad for real world applications. (applicable for most of the deep networks)</a:t>
            </a:r>
            <a:endParaRPr lang="ru-RU" dirty="0"/>
          </a:p>
        </p:txBody>
      </p:sp>
    </p:spTree>
    <p:extLst>
      <p:ext uri="{BB962C8B-B14F-4D97-AF65-F5344CB8AC3E}">
        <p14:creationId xmlns:p14="http://schemas.microsoft.com/office/powerpoint/2010/main" val="167417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Usage</a:t>
            </a:r>
            <a:endParaRPr lang="ru-RU" dirty="0"/>
          </a:p>
        </p:txBody>
      </p:sp>
      <p:sp>
        <p:nvSpPr>
          <p:cNvPr id="3" name="Объект 2"/>
          <p:cNvSpPr>
            <a:spLocks noGrp="1"/>
          </p:cNvSpPr>
          <p:nvPr>
            <p:ph idx="1"/>
          </p:nvPr>
        </p:nvSpPr>
        <p:spPr/>
        <p:txBody>
          <a:bodyPr>
            <a:normAutofit/>
          </a:bodyPr>
          <a:lstStyle/>
          <a:p>
            <a:r>
              <a:rPr lang="en-US" sz="2400" dirty="0" smtClean="0"/>
              <a:t>Fast image recognition</a:t>
            </a:r>
          </a:p>
          <a:p>
            <a:r>
              <a:rPr lang="en-US" sz="2400" dirty="0" smtClean="0"/>
              <a:t>Feature extraction</a:t>
            </a:r>
          </a:p>
          <a:p>
            <a:r>
              <a:rPr lang="en-US" sz="2400" dirty="0" smtClean="0"/>
              <a:t>Object detection and classification</a:t>
            </a:r>
          </a:p>
          <a:p>
            <a:r>
              <a:rPr lang="en-US" sz="2400" dirty="0" smtClean="0"/>
              <a:t>Differentiation objects and </a:t>
            </a:r>
            <a:r>
              <a:rPr lang="en-US" sz="2400" dirty="0" err="1" smtClean="0"/>
              <a:t>clusterise</a:t>
            </a:r>
            <a:r>
              <a:rPr lang="en-US" sz="2400" dirty="0" smtClean="0"/>
              <a:t> them</a:t>
            </a:r>
          </a:p>
        </p:txBody>
      </p:sp>
    </p:spTree>
    <p:extLst>
      <p:ext uri="{BB962C8B-B14F-4D97-AF65-F5344CB8AC3E}">
        <p14:creationId xmlns:p14="http://schemas.microsoft.com/office/powerpoint/2010/main" val="16701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ru-RU" dirty="0"/>
          </a:p>
        </p:txBody>
      </p:sp>
      <p:sp>
        <p:nvSpPr>
          <p:cNvPr id="3" name="Объект 2"/>
          <p:cNvSpPr>
            <a:spLocks noGrp="1"/>
          </p:cNvSpPr>
          <p:nvPr>
            <p:ph idx="1"/>
          </p:nvPr>
        </p:nvSpPr>
        <p:spPr/>
        <p:txBody>
          <a:bodyPr/>
          <a:lstStyle/>
          <a:p>
            <a:r>
              <a:rPr lang="en-US" dirty="0" smtClean="0"/>
              <a:t>Nowadays, </a:t>
            </a:r>
            <a:r>
              <a:rPr lang="en-US" dirty="0" err="1" smtClean="0"/>
              <a:t>ResNet</a:t>
            </a:r>
            <a:r>
              <a:rPr lang="en-US" dirty="0" smtClean="0"/>
              <a:t> in it’s variations is one of the best deep convolutional network models, developed for Image recognition. This model was a revolution in deep CNNs, because it’s made possible to create deeper networks without great increasing in optimization difficulty, and making neural networks do not over fit, while simply stacking layers. That was possible by introducing new kind of connections between layers – residual connections and identity mapping (layers, which doesn’t do anything). </a:t>
            </a:r>
            <a:r>
              <a:rPr lang="en-US" dirty="0"/>
              <a:t>N</a:t>
            </a:r>
            <a:r>
              <a:rPr lang="en-US" dirty="0" smtClean="0"/>
              <a:t>owadays this model stimulates a huge interest and make researches to create more advanced models based on the </a:t>
            </a:r>
            <a:r>
              <a:rPr lang="en-US" dirty="0" err="1" smtClean="0"/>
              <a:t>ResNet</a:t>
            </a:r>
            <a:r>
              <a:rPr lang="en-US" smtClean="0"/>
              <a:t>.</a:t>
            </a:r>
            <a:endParaRPr lang="ru-RU" dirty="0"/>
          </a:p>
        </p:txBody>
      </p:sp>
    </p:spTree>
    <p:extLst>
      <p:ext uri="{BB962C8B-B14F-4D97-AF65-F5344CB8AC3E}">
        <p14:creationId xmlns:p14="http://schemas.microsoft.com/office/powerpoint/2010/main" val="239595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07920" y="264721"/>
            <a:ext cx="9784080" cy="1508760"/>
          </a:xfrm>
        </p:spPr>
        <p:txBody>
          <a:bodyPr/>
          <a:lstStyle/>
          <a:p>
            <a:r>
              <a:rPr lang="en-US" dirty="0" smtClean="0"/>
              <a:t>Thank you for attention</a:t>
            </a:r>
            <a:endParaRPr lang="ru-RU" dirty="0"/>
          </a:p>
        </p:txBody>
      </p:sp>
      <p:pic>
        <p:nvPicPr>
          <p:cNvPr id="1026" name="Picture 2" descr="ÐÐ°ÑÑÐ¸Ð½ÐºÐ¸ Ð¿Ð¾ Ð·Ð°Ð¿ÑÐ¾ÑÑ Neural net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773481"/>
            <a:ext cx="12192001" cy="509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074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каймление">
  <a:themeElements>
    <a:clrScheme name="Окаймление">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Окаймление">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каймление">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TM03090430[[fn=Окаймление]]</Template>
  <TotalTime>105</TotalTime>
  <Words>324</Words>
  <Application>Microsoft Office PowerPoint</Application>
  <PresentationFormat>Широкоэкранный</PresentationFormat>
  <Paragraphs>38</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Corbel</vt:lpstr>
      <vt:lpstr>Wingdings</vt:lpstr>
      <vt:lpstr>Окаймление</vt:lpstr>
      <vt:lpstr>ResNet50</vt:lpstr>
      <vt:lpstr>Structure of ResNet50</vt:lpstr>
      <vt:lpstr>Relevance</vt:lpstr>
      <vt:lpstr>Advantages</vt:lpstr>
      <vt:lpstr>Disadvantages</vt:lpstr>
      <vt:lpstr>Usage</vt:lpstr>
      <vt:lpstr>Conclusion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ResNet50</dc:title>
  <dc:creator>Никита Марушкай</dc:creator>
  <cp:lastModifiedBy>Никита Марушкай</cp:lastModifiedBy>
  <cp:revision>8</cp:revision>
  <dcterms:created xsi:type="dcterms:W3CDTF">2018-12-04T17:40:28Z</dcterms:created>
  <dcterms:modified xsi:type="dcterms:W3CDTF">2018-12-04T19:25:41Z</dcterms:modified>
</cp:coreProperties>
</file>