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1D5DD-2A46-5559-6F31-9559934CA238}" v="1" dt="2024-12-13T06:15:36.682"/>
    <p1510:client id="{90B6B3D7-CB9D-6F1F-D036-044508CB3C67}" v="364" dt="2024-12-13T07:09:3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57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63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011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9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29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34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8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9927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1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7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4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0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1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33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435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Муравьиный алгоритм</a:t>
            </a:r>
            <a:endParaRPr lang="ru-RU" dirty="0" err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Сделал: </a:t>
            </a:r>
            <a:r>
              <a:rPr lang="ru-RU" dirty="0" err="1">
                <a:ea typeface="Calibri"/>
                <a:cs typeface="Calibri"/>
              </a:rPr>
              <a:t>масалов</a:t>
            </a:r>
            <a:r>
              <a:rPr lang="ru-RU" dirty="0">
                <a:ea typeface="Calibri"/>
                <a:cs typeface="Calibri"/>
              </a:rPr>
              <a:t> н. 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0E64F-587B-5337-98F8-1B8D20E05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ЧТО ТАКОЕ </a:t>
            </a:r>
            <a:r>
              <a:rPr lang="ru-RU" dirty="0">
                <a:ea typeface="+mj-lt"/>
                <a:cs typeface="+mj-lt"/>
              </a:rPr>
              <a:t>муравьиный алгоритм?</a:t>
            </a:r>
            <a:endParaRPr lang="ru-RU" dirty="0">
              <a:ea typeface="Calibri Light"/>
              <a:cs typeface="Calibri Ligh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E467A-550F-DC81-C5A8-A63262E0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Муравьиный алгоритм (алгоритм оптимизации подражанием муравьиной колонии, англ. </a:t>
            </a:r>
            <a:r>
              <a:rPr lang="ru-RU" sz="2000" err="1">
                <a:solidFill>
                  <a:srgbClr val="FFFFFF"/>
                </a:solidFill>
                <a:ea typeface="+mn-lt"/>
                <a:cs typeface="+mn-lt"/>
              </a:rPr>
              <a:t>ant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FFFFFF"/>
                </a:solidFill>
                <a:ea typeface="+mn-lt"/>
                <a:cs typeface="+mn-lt"/>
              </a:rPr>
              <a:t>colony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ru-RU" sz="2000" err="1">
                <a:solidFill>
                  <a:srgbClr val="FFFFFF"/>
                </a:solidFill>
                <a:ea typeface="+mn-lt"/>
                <a:cs typeface="+mn-lt"/>
              </a:rPr>
              <a:t>optimization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, ACO) — один из эффективных полиномиальных алгоритмов для нахождения приближённых решений задачи коммивояжёра, а также решения аналогичных задач поиска маршрутов на графах. Суть подхода заключается в анализе и использовании модели поведения муравьёв, ищущих пути от колонии к источнику питания, и представляет собой </a:t>
            </a:r>
            <a:r>
              <a:rPr lang="ru-RU" sz="2000" err="1">
                <a:solidFill>
                  <a:srgbClr val="FFFFFF"/>
                </a:solidFill>
                <a:ea typeface="+mn-lt"/>
                <a:cs typeface="+mn-lt"/>
              </a:rPr>
              <a:t>метаэвристическую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 оптимизацию. Первая версия алгоритма, предложенная доктором наук Марко </a:t>
            </a:r>
            <a:r>
              <a:rPr lang="ru-RU" sz="2000" err="1">
                <a:solidFill>
                  <a:srgbClr val="FFFFFF"/>
                </a:solidFill>
                <a:ea typeface="+mn-lt"/>
                <a:cs typeface="+mn-lt"/>
              </a:rPr>
              <a:t>Дориго</a:t>
            </a:r>
            <a:r>
              <a:rPr lang="ru-RU" sz="2000" dirty="0">
                <a:solidFill>
                  <a:srgbClr val="FFFFFF"/>
                </a:solidFill>
                <a:ea typeface="+mn-lt"/>
                <a:cs typeface="+mn-lt"/>
              </a:rPr>
              <a:t> в 1992 году, была направлена на поиск оптимального пути в графе.</a:t>
            </a:r>
          </a:p>
        </p:txBody>
      </p:sp>
    </p:spTree>
    <p:extLst>
      <p:ext uri="{BB962C8B-B14F-4D97-AF65-F5344CB8AC3E}">
        <p14:creationId xmlns:p14="http://schemas.microsoft.com/office/powerpoint/2010/main" val="2035486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38173-041C-DAF7-E8B1-92FE29D2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ru-RU" dirty="0">
                <a:ea typeface="Calibri Light"/>
                <a:cs typeface="Calibri Light"/>
              </a:rPr>
              <a:t>КАК ЭТО РАБОТАЕТ?</a:t>
            </a:r>
            <a:endParaRPr lang="ru-RU" dirty="0"/>
          </a:p>
        </p:txBody>
      </p:sp>
      <p:pic>
        <p:nvPicPr>
          <p:cNvPr id="4" name="Объект 3" descr="Изображение выглядит как Танец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4EC889EA-C130-E2F2-93C7-84D41D53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1" y="846937"/>
            <a:ext cx="6897878" cy="517340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BCB96D-8FB5-C150-0C58-B639AACC8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2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ABC09-DABC-1116-ECCE-006F040B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>
            <a:normAutofit/>
          </a:bodyPr>
          <a:lstStyle/>
          <a:p>
            <a:r>
              <a:rPr lang="ru-RU" dirty="0">
                <a:ea typeface="+mj-lt"/>
                <a:cs typeface="+mj-lt"/>
              </a:rPr>
              <a:t>Основные этапы алгоритма</a:t>
            </a:r>
            <a:endParaRPr lang="ru-RU" dirty="0"/>
          </a:p>
        </p:txBody>
      </p:sp>
      <p:pic>
        <p:nvPicPr>
          <p:cNvPr id="4" name="Рисунок 3" descr="undefined">
            <a:extLst>
              <a:ext uri="{FF2B5EF4-FFF2-40B4-BE49-F238E27FC236}">
                <a16:creationId xmlns:a16="http://schemas.microsoft.com/office/drawing/2014/main" id="{3EC8B5D3-05DA-A1BE-45A4-AA74519B6C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5" r="17976" b="-1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C737EC-A63C-FF70-6E09-8DCE9C7BB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251587"/>
            <a:ext cx="5147730" cy="363793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2000" dirty="0">
                <a:ea typeface="+mn-lt"/>
                <a:cs typeface="+mn-lt"/>
              </a:rPr>
              <a:t>Инициализация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sz="2000" dirty="0">
                <a:ea typeface="Calibri"/>
                <a:cs typeface="Calibri"/>
              </a:rPr>
              <a:t>Поиск решения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sz="2000" dirty="0">
                <a:ea typeface="+mn-lt"/>
                <a:cs typeface="+mn-lt"/>
              </a:rPr>
              <a:t>Локальное обновление феромонов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sz="2000" dirty="0">
                <a:ea typeface="+mn-lt"/>
                <a:cs typeface="+mn-lt"/>
              </a:rPr>
              <a:t>Определение лучшего решения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sz="2000" dirty="0">
                <a:ea typeface="+mn-lt"/>
                <a:cs typeface="+mn-lt"/>
              </a:rPr>
              <a:t>Глобальное обновление феромонов</a:t>
            </a:r>
          </a:p>
          <a:p>
            <a:pPr marL="342900" indent="-342900">
              <a:buClr>
                <a:srgbClr val="FFFFFF"/>
              </a:buClr>
              <a:buAutoNum type="arabicPeriod"/>
            </a:pPr>
            <a:r>
              <a:rPr lang="ru-RU" sz="2000" dirty="0">
                <a:ea typeface="+mn-lt"/>
                <a:cs typeface="+mn-lt"/>
              </a:rPr>
              <a:t>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3928037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B15BD-8AD6-44DF-7390-1293D5D6F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30" y="2220410"/>
            <a:ext cx="3418109" cy="1398394"/>
          </a:xfrm>
        </p:spPr>
        <p:txBody>
          <a:bodyPr>
            <a:normAutofit/>
          </a:bodyPr>
          <a:lstStyle/>
          <a:p>
            <a:r>
              <a:rPr lang="ru-RU" sz="2800" dirty="0">
                <a:ea typeface="Calibri Light"/>
                <a:cs typeface="Calibri Light"/>
              </a:rPr>
              <a:t>В лучшем случае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FCFA12-2661-3DA9-7803-6430FA09F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130" y="3907205"/>
            <a:ext cx="3774997" cy="63007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rgbClr val="FFFFFF"/>
              </a:buClr>
            </a:pPr>
            <a:r>
              <a:rPr lang="ru-RU" sz="2800">
                <a:ea typeface="Calibri"/>
                <a:cs typeface="Calibri"/>
              </a:rPr>
              <a:t>O(nlogn)</a:t>
            </a:r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3D7A936-E98B-2527-087A-4FE9845A69C1}"/>
              </a:ext>
            </a:extLst>
          </p:cNvPr>
          <p:cNvSpPr txBox="1">
            <a:spLocks/>
          </p:cNvSpPr>
          <p:nvPr/>
        </p:nvSpPr>
        <p:spPr>
          <a:xfrm>
            <a:off x="838201" y="7620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>
                <a:ea typeface="+mj-lt"/>
                <a:cs typeface="+mj-lt"/>
              </a:rPr>
              <a:t>Преимущества алгоритма</a:t>
            </a:r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7E982903-4F44-9113-A9FE-7A613AFB0AD7}"/>
              </a:ext>
            </a:extLst>
          </p:cNvPr>
          <p:cNvSpPr txBox="1">
            <a:spLocks/>
          </p:cNvSpPr>
          <p:nvPr/>
        </p:nvSpPr>
        <p:spPr>
          <a:xfrm>
            <a:off x="5904054" y="2220410"/>
            <a:ext cx="3418109" cy="139839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800" dirty="0">
                <a:ea typeface="Calibri Light"/>
                <a:cs typeface="Calibri Light"/>
              </a:rPr>
              <a:t>В худшем случае</a:t>
            </a:r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9DF05EB-F5E1-D37E-218D-1E8DF1BE571F}"/>
              </a:ext>
            </a:extLst>
          </p:cNvPr>
          <p:cNvSpPr txBox="1">
            <a:spLocks/>
          </p:cNvSpPr>
          <p:nvPr/>
        </p:nvSpPr>
        <p:spPr>
          <a:xfrm>
            <a:off x="5902125" y="3905276"/>
            <a:ext cx="3774997" cy="630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</a:pPr>
            <a:r>
              <a:rPr lang="ru-RU" sz="2800">
                <a:ea typeface="Calibri"/>
                <a:cs typeface="Calibri"/>
              </a:rPr>
              <a:t> О(n</a:t>
            </a:r>
            <a:r>
              <a:rPr lang="ru-RU" sz="2800" baseline="30000">
                <a:ea typeface="Calibri"/>
                <a:cs typeface="Calibri"/>
              </a:rPr>
              <a:t>2</a:t>
            </a:r>
            <a:r>
              <a:rPr lang="ru-RU" sz="2800">
                <a:ea typeface="Calibri"/>
                <a:cs typeface="Calibri"/>
              </a:rPr>
              <a:t>)</a:t>
            </a:r>
            <a:endParaRPr lang="ru-RU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2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EC45-D4EC-3F55-D2B5-199E7979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Спасибо за внимание!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B5456D-6D5C-E987-388C-2AA454AB5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987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Celestial</vt:lpstr>
      <vt:lpstr>Муравьиный алгоритм</vt:lpstr>
      <vt:lpstr>ЧТО ТАКОЕ муравьиный алгоритм?</vt:lpstr>
      <vt:lpstr>КАК ЭТО РАБОТАЕТ?</vt:lpstr>
      <vt:lpstr>Основные этапы алгоритма</vt:lpstr>
      <vt:lpstr>В лучшем случае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194</cp:revision>
  <dcterms:created xsi:type="dcterms:W3CDTF">2024-12-13T06:15:29Z</dcterms:created>
  <dcterms:modified xsi:type="dcterms:W3CDTF">2024-12-13T07:09:45Z</dcterms:modified>
</cp:coreProperties>
</file>