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2" r:id="rId11"/>
    <p:sldId id="269" r:id="rId12"/>
    <p:sldId id="263" r:id="rId13"/>
    <p:sldId id="270" r:id="rId14"/>
    <p:sldId id="271" r:id="rId15"/>
    <p:sldId id="272" r:id="rId16"/>
    <p:sldId id="27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Основы линейной алгебры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Матрицы и их свойства</a:t>
            </a:r>
          </a:p>
          <a:p>
            <a:pPr algn="l">
              <a:defRPr sz="2000"/>
            </a:pPr>
            <a:r>
              <a:t>Операции над матрицами</a:t>
            </a:r>
          </a:p>
          <a:p>
            <a:pPr algn="l">
              <a:defRPr sz="2000"/>
            </a:pPr>
            <a:r>
              <a:t>Определитель и обратные матрицы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Определитель матрицы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000"/>
            </a:pPr>
            <a:r>
              <a:rPr dirty="0" err="1"/>
              <a:t>Число</a:t>
            </a:r>
            <a:r>
              <a:rPr dirty="0"/>
              <a:t>, </a:t>
            </a:r>
            <a:r>
              <a:rPr dirty="0" err="1"/>
              <a:t>характеризующее</a:t>
            </a:r>
            <a:r>
              <a:rPr dirty="0"/>
              <a:t> </a:t>
            </a:r>
            <a:r>
              <a:rPr dirty="0" err="1"/>
              <a:t>матрицу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lang="ru-RU" dirty="0"/>
              <a:t>Геометрический смысл: показывает, во сколько раз матрица растягивает площадь/объём.</a:t>
            </a:r>
          </a:p>
          <a:p>
            <a:pPr algn="l">
              <a:defRPr sz="2000"/>
            </a:pPr>
            <a:r>
              <a:rPr dirty="0" err="1"/>
              <a:t>Если</a:t>
            </a:r>
            <a:r>
              <a:rPr dirty="0"/>
              <a:t> det(A) = 0, </a:t>
            </a:r>
            <a:r>
              <a:rPr dirty="0" err="1"/>
              <a:t>матрица</a:t>
            </a:r>
            <a:r>
              <a:rPr dirty="0"/>
              <a:t> </a:t>
            </a:r>
            <a:r>
              <a:rPr dirty="0" err="1"/>
              <a:t>вырождена</a:t>
            </a:r>
            <a:r>
              <a:rPr dirty="0"/>
              <a:t> (</a:t>
            </a:r>
            <a:r>
              <a:rPr dirty="0" err="1"/>
              <a:t>нет</a:t>
            </a:r>
            <a:r>
              <a:rPr dirty="0"/>
              <a:t> </a:t>
            </a:r>
            <a:r>
              <a:rPr dirty="0" err="1"/>
              <a:t>обратной</a:t>
            </a:r>
            <a:r>
              <a:rPr dirty="0"/>
              <a:t>).</a:t>
            </a:r>
            <a:endParaRPr lang="ru-RU" dirty="0"/>
          </a:p>
          <a:p>
            <a:pPr algn="l">
              <a:defRPr sz="2000"/>
            </a:pPr>
            <a:r>
              <a:rPr lang="ru-RU" dirty="0"/>
              <a:t>ОПРЕДЕЛИТЕЛЬ МОЖНО ВЫЧИСЛИТЬ ТОЛЬКО У КВАДРАТНЫХ Матриц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54176-4AE3-0D16-541A-23B0BA5D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96011"/>
            <a:ext cx="7772400" cy="1879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7C3AB-C289-3302-7FBE-DE07EDF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Посмотрим примеры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27663B-0BA4-2410-CB97-72968882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27" y="1537570"/>
            <a:ext cx="7746146" cy="4525963"/>
          </a:xfrm>
        </p:spPr>
      </p:pic>
    </p:spTree>
    <p:extLst>
      <p:ext uri="{BB962C8B-B14F-4D97-AF65-F5344CB8AC3E}">
        <p14:creationId xmlns:p14="http://schemas.microsoft.com/office/powerpoint/2010/main" val="193912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Обратная матрица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000"/>
            </a:pPr>
            <a:r>
              <a:rPr dirty="0" err="1"/>
              <a:t>Аналог</a:t>
            </a:r>
            <a:r>
              <a:rPr dirty="0"/>
              <a:t> </a:t>
            </a:r>
            <a:r>
              <a:rPr dirty="0" err="1"/>
              <a:t>деления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матриц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: A * A</a:t>
            </a:r>
            <a:r>
              <a:rPr baseline="30000" dirty="0"/>
              <a:t>-</a:t>
            </a:r>
            <a:r>
              <a:rPr lang="ru-RU" baseline="30000" dirty="0"/>
              <a:t>1</a:t>
            </a:r>
            <a:r>
              <a:rPr baseline="30000" dirty="0"/>
              <a:t> </a:t>
            </a:r>
            <a:r>
              <a:rPr dirty="0"/>
              <a:t>= I, </a:t>
            </a:r>
            <a:r>
              <a:rPr dirty="0" err="1"/>
              <a:t>где</a:t>
            </a:r>
            <a:r>
              <a:rPr dirty="0"/>
              <a:t> I — </a:t>
            </a:r>
            <a:r>
              <a:rPr dirty="0" err="1"/>
              <a:t>единичная</a:t>
            </a:r>
            <a:r>
              <a:rPr dirty="0"/>
              <a:t> </a:t>
            </a:r>
            <a:r>
              <a:rPr dirty="0" err="1"/>
              <a:t>матрица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если</a:t>
            </a:r>
            <a:r>
              <a:rPr dirty="0"/>
              <a:t> det(A) ≠ 0.</a:t>
            </a:r>
          </a:p>
          <a:p>
            <a:pPr algn="l">
              <a:defRPr sz="2000"/>
            </a:pP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решения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</a:t>
            </a:r>
            <a:r>
              <a:rPr dirty="0" err="1"/>
              <a:t>уравнений</a:t>
            </a:r>
            <a:r>
              <a:rPr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8BACDA-6CCD-AA57-EA34-610FA0A6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58641"/>
            <a:ext cx="7772400" cy="19675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ED7F7-DCB0-4654-F5A2-F6AB8B44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18A841-7D5A-B6F6-0D86-C68C54526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103"/>
            <a:ext cx="8229600" cy="236307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14511A-E8C1-C14E-6484-5650A2E9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01421"/>
            <a:ext cx="7772400" cy="36204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1597DE-0CBF-9338-B776-E094C9E9A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39108"/>
            <a:ext cx="3594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8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7AE45-D0F9-84C0-FFB2-C5C85EC7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C048F7-4B99-CA9A-2B2B-5B2FFB48D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323545" cy="6071674"/>
          </a:xfrm>
        </p:spPr>
      </p:pic>
    </p:spTree>
    <p:extLst>
      <p:ext uri="{BB962C8B-B14F-4D97-AF65-F5344CB8AC3E}">
        <p14:creationId xmlns:p14="http://schemas.microsoft.com/office/powerpoint/2010/main" val="201919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6F8BE-6B45-F559-A2DA-04699CB7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F78293-92CB-A70E-C536-BF2A874C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70" y="161905"/>
            <a:ext cx="8128260" cy="45259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DD7032-34B3-08CE-9646-A97CBAF3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97590"/>
            <a:ext cx="4803732" cy="19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B10D-72B1-ADB0-D1BA-FBEC4D2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F519EA-93DA-1A5A-EC53-932A6ED13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22091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BA6233-3231-EC95-2D49-7C677AEC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7772400" cy="16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5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Матрицы = способ описывать преобразования и зависимости.</a:t>
            </a:r>
          </a:p>
          <a:p>
            <a:pPr algn="l">
              <a:defRPr sz="2000"/>
            </a:pPr>
            <a:r>
              <a:t>Операции: сложение, умножение, транспонирование.</a:t>
            </a:r>
          </a:p>
          <a:p>
            <a:pPr algn="l">
              <a:defRPr sz="2000"/>
            </a:pPr>
            <a:r>
              <a:t>Определитель: важный числовой показатель матрицы.</a:t>
            </a:r>
          </a:p>
          <a:p>
            <a:pPr algn="l">
              <a:defRPr sz="2000"/>
            </a:pPr>
            <a:r>
              <a:t>Обратная матрица — аналог деления.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320"/>
            <a:ext cx="8229600" cy="1143000"/>
          </a:xfrm>
        </p:spPr>
        <p:txBody>
          <a:bodyPr/>
          <a:lstStyle/>
          <a:p>
            <a:r>
              <a:t>Откуда берутся матрицы?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000"/>
            </a:pPr>
            <a:r>
              <a:rPr dirty="0" err="1"/>
              <a:t>Матрицы</a:t>
            </a:r>
            <a:r>
              <a:rPr dirty="0"/>
              <a:t> </a:t>
            </a:r>
            <a:r>
              <a:rPr dirty="0" err="1"/>
              <a:t>возникают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dirty="0" err="1"/>
              <a:t>записи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</a:t>
            </a:r>
            <a:r>
              <a:rPr dirty="0" err="1"/>
              <a:t>уравнений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lang="ru-RU" dirty="0"/>
              <a:t>Используются для работы с преобразованиями пространства.</a:t>
            </a:r>
          </a:p>
          <a:p>
            <a:pPr algn="l">
              <a:defRPr sz="2000"/>
            </a:pPr>
            <a:r>
              <a:rPr dirty="0" err="1"/>
              <a:t>Применяются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физике</a:t>
            </a:r>
            <a:r>
              <a:rPr dirty="0"/>
              <a:t>, </a:t>
            </a:r>
            <a:r>
              <a:rPr dirty="0" err="1"/>
              <a:t>экономике</a:t>
            </a:r>
            <a:r>
              <a:rPr dirty="0"/>
              <a:t>, </a:t>
            </a:r>
            <a:r>
              <a:rPr dirty="0" err="1"/>
              <a:t>информатике</a:t>
            </a:r>
            <a:r>
              <a:rPr dirty="0"/>
              <a:t>, </a:t>
            </a:r>
            <a:r>
              <a:rPr dirty="0" err="1"/>
              <a:t>машинном</a:t>
            </a:r>
            <a:r>
              <a:rPr dirty="0"/>
              <a:t> </a:t>
            </a:r>
            <a:r>
              <a:rPr dirty="0" err="1"/>
              <a:t>обучении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описывают матрицы?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Линейные преобразования: поворот, отражение, растяжение.</a:t>
            </a:r>
          </a:p>
          <a:p>
            <a:pPr algn="l">
              <a:defRPr sz="2000"/>
            </a:pPr>
            <a:r>
              <a:t>Отношения между данными (например, коэффициенты в уравнениях).</a:t>
            </a:r>
          </a:p>
          <a:p>
            <a:pPr algn="l">
              <a:defRPr sz="2000"/>
            </a:pPr>
            <a:r>
              <a:t>В компьютерной графике: матрицы задают положение и движение объектов.</a:t>
            </a:r>
          </a:p>
          <a:p>
            <a:pPr algn="l">
              <a:defRPr sz="2000"/>
            </a:pPr>
            <a:r>
              <a:t>В ML: веса нейронных сетей.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D1556-3113-7792-16B0-1B192E65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Вынесение минуса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57AA8D-EAEF-E3FD-36A9-FE19325B8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00360"/>
            <a:ext cx="8229600" cy="1523626"/>
          </a:xfrm>
        </p:spPr>
      </p:pic>
    </p:spTree>
    <p:extLst>
      <p:ext uri="{BB962C8B-B14F-4D97-AF65-F5344CB8AC3E}">
        <p14:creationId xmlns:p14="http://schemas.microsoft.com/office/powerpoint/2010/main" val="14664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Сложение матриц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000"/>
            </a:pPr>
            <a:r>
              <a:rPr dirty="0" err="1"/>
              <a:t>Складываются</a:t>
            </a:r>
            <a:r>
              <a:rPr dirty="0"/>
              <a:t> </a:t>
            </a:r>
            <a:r>
              <a:rPr dirty="0" err="1"/>
              <a:t>покомпонентно</a:t>
            </a:r>
            <a:r>
              <a:rPr dirty="0"/>
              <a:t> (</a:t>
            </a:r>
            <a:r>
              <a:rPr dirty="0" err="1"/>
              <a:t>элемент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элементу</a:t>
            </a:r>
            <a:r>
              <a:rPr dirty="0"/>
              <a:t>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DF270-8BE3-0C6C-FB4C-6A0909FE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16790"/>
            <a:ext cx="8258423" cy="23944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5A463-70A4-857C-3816-BFB7F0E2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матрицы на число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AE2058-5389-5B8C-B7DE-69CEFE59F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1735"/>
            <a:ext cx="8229600" cy="2419476"/>
          </a:xfrm>
        </p:spPr>
      </p:pic>
    </p:spTree>
    <p:extLst>
      <p:ext uri="{BB962C8B-B14F-4D97-AF65-F5344CB8AC3E}">
        <p14:creationId xmlns:p14="http://schemas.microsoft.com/office/powerpoint/2010/main" val="24678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063F0-2878-37BB-9A2E-7DEE41C8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Транспонирование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3429C1-EF16-E689-C05B-A736C152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5054"/>
            <a:ext cx="8229600" cy="3401723"/>
          </a:xfrm>
        </p:spPr>
      </p:pic>
    </p:spTree>
    <p:extLst>
      <p:ext uri="{BB962C8B-B14F-4D97-AF65-F5344CB8AC3E}">
        <p14:creationId xmlns:p14="http://schemas.microsoft.com/office/powerpoint/2010/main" val="138768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Умножение</a:t>
            </a:r>
            <a:r>
              <a:rPr dirty="0"/>
              <a:t> </a:t>
            </a:r>
            <a:r>
              <a:rPr dirty="0" err="1"/>
              <a:t>матриц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2000"/>
            </a:pPr>
            <a:r>
              <a:rPr lang="ru-RU" dirty="0"/>
              <a:t>    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похоже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обычное</a:t>
            </a:r>
            <a:r>
              <a:rPr dirty="0"/>
              <a:t> </a:t>
            </a:r>
            <a:r>
              <a:rPr dirty="0" err="1"/>
              <a:t>перемножение</a:t>
            </a:r>
            <a:r>
              <a:rPr dirty="0"/>
              <a:t> </a:t>
            </a:r>
            <a:r>
              <a:rPr dirty="0" err="1"/>
              <a:t>чисел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 err="1"/>
              <a:t>Элемент</a:t>
            </a:r>
            <a:r>
              <a:rPr dirty="0"/>
              <a:t> </a:t>
            </a:r>
            <a:r>
              <a:rPr dirty="0" err="1"/>
              <a:t>результата</a:t>
            </a:r>
            <a:r>
              <a:rPr dirty="0"/>
              <a:t> = </a:t>
            </a:r>
            <a:r>
              <a:rPr dirty="0" err="1"/>
              <a:t>скалярное</a:t>
            </a:r>
            <a:r>
              <a:rPr dirty="0"/>
              <a:t> </a:t>
            </a:r>
            <a:r>
              <a:rPr dirty="0" err="1"/>
              <a:t>произведение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столбец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последовательных</a:t>
            </a:r>
            <a:r>
              <a:rPr dirty="0"/>
              <a:t> </a:t>
            </a:r>
            <a:r>
              <a:rPr dirty="0" err="1"/>
              <a:t>преобразований</a:t>
            </a:r>
            <a:r>
              <a:rPr dirty="0"/>
              <a:t> </a:t>
            </a:r>
            <a:r>
              <a:rPr dirty="0" err="1"/>
              <a:t>пространства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756C5C-06B0-D8CC-5D40-3D5E6DA7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3097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11FA2-5FF0-87A5-DCCF-C2A40931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Посмотрим примеры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1C0339-E920-C261-7513-7F26B633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1734539"/>
            <a:ext cx="7137400" cy="4457700"/>
          </a:xfrm>
        </p:spPr>
      </p:pic>
    </p:spTree>
    <p:extLst>
      <p:ext uri="{BB962C8B-B14F-4D97-AF65-F5344CB8AC3E}">
        <p14:creationId xmlns:p14="http://schemas.microsoft.com/office/powerpoint/2010/main" val="210039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241</Words>
  <Application>Microsoft Macintosh PowerPoint</Application>
  <PresentationFormat>Экран 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Основы линейной алгебры</vt:lpstr>
      <vt:lpstr>Откуда берутся матрицы?</vt:lpstr>
      <vt:lpstr>Что описывают матрицы?</vt:lpstr>
      <vt:lpstr>Вынесение минуса</vt:lpstr>
      <vt:lpstr>Сложение матриц</vt:lpstr>
      <vt:lpstr>Умножение матрицы на число</vt:lpstr>
      <vt:lpstr>Транспонирование</vt:lpstr>
      <vt:lpstr>Умножение матриц</vt:lpstr>
      <vt:lpstr>Посмотрим примеры</vt:lpstr>
      <vt:lpstr>Определитель матрицы</vt:lpstr>
      <vt:lpstr>Посмотрим примеры</vt:lpstr>
      <vt:lpstr>Обратная матрица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Никита Мещеряков</cp:lastModifiedBy>
  <cp:revision>2</cp:revision>
  <dcterms:created xsi:type="dcterms:W3CDTF">2013-01-27T09:14:16Z</dcterms:created>
  <dcterms:modified xsi:type="dcterms:W3CDTF">2025-09-26T12:11:11Z</dcterms:modified>
  <cp:category/>
</cp:coreProperties>
</file>