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32" r:id="rId6"/>
  </p:sldMasterIdLst>
  <p:notesMasterIdLst>
    <p:notesMasterId r:id="rId14"/>
  </p:notesMasterIdLst>
  <p:sldIdLst>
    <p:sldId id="258" r:id="rId7"/>
    <p:sldId id="259" r:id="rId8"/>
    <p:sldId id="257" r:id="rId9"/>
    <p:sldId id="260" r:id="rId10"/>
    <p:sldId id="266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67"/>
    <a:srgbClr val="FCB414"/>
    <a:srgbClr val="282F39"/>
    <a:srgbClr val="007A7D"/>
    <a:srgbClr val="CB1B4A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>
        <p:scale>
          <a:sx n="67" d="100"/>
          <a:sy n="67" d="100"/>
        </p:scale>
        <p:origin x="-104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F80A-3620-46D7-8DEC-BFE362C803E8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C652-4961-464C-8E98-190298A99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4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7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9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1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89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5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3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68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43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74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64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6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39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04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6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3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9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598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3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237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00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16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78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39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986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8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81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0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87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99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756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24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834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13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83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355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50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996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22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13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301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769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884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64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820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99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865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07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0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859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9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77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165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018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066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631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3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6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0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2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5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08/09/2021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5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6451462" y="3590922"/>
            <a:ext cx="46636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sz="4800" b="1" dirty="0" smtClean="0">
                <a:solidFill>
                  <a:srgbClr val="282F39"/>
                </a:solidFill>
                <a:ea typeface="Noto Sans Disp ExtBd" panose="020B0902040504020204" pitchFamily="34"/>
                <a:cs typeface="Noto Sans Disp ExtBd" panose="020B0902040504020204" pitchFamily="34"/>
              </a:rPr>
              <a:t>Разработка </a:t>
            </a:r>
            <a:r>
              <a:rPr lang="ru-RU" sz="4800" b="1" dirty="0" smtClean="0">
                <a:solidFill>
                  <a:srgbClr val="FCB414"/>
                </a:solidFill>
                <a:ea typeface="Noto Sans Disp ExtBd" panose="020B0902040504020204" pitchFamily="34"/>
                <a:cs typeface="Noto Sans Disp ExtBd" panose="020B0902040504020204" pitchFamily="34"/>
              </a:rPr>
              <a:t>обучающей платформы</a:t>
            </a:r>
          </a:p>
          <a:p>
            <a:pPr algn="just">
              <a:defRPr/>
            </a:pPr>
            <a:r>
              <a:rPr lang="ru-RU" sz="2400" b="1" dirty="0" smtClean="0">
                <a:ea typeface="Noto Sans Disp ExtBd" panose="020B0902040504020204" pitchFamily="34"/>
                <a:cs typeface="Noto Sans Disp ExtBd" panose="020B0902040504020204" pitchFamily="34"/>
              </a:rPr>
              <a:t>Название команды: «Успех»</a:t>
            </a:r>
          </a:p>
          <a:p>
            <a:pPr algn="just">
              <a:defRPr/>
            </a:pPr>
            <a:r>
              <a:rPr lang="ru-RU" sz="2400" b="1" dirty="0" smtClean="0">
                <a:ea typeface="Noto Sans Disp ExtBd" panose="020B0902040504020204" pitchFamily="34"/>
                <a:cs typeface="Noto Sans Disp ExtBd" panose="020B0902040504020204" pitchFamily="34"/>
              </a:rPr>
              <a:t>Выступающий: </a:t>
            </a:r>
            <a:r>
              <a:rPr lang="ru-RU" sz="2400" b="1" dirty="0" err="1" smtClean="0">
                <a:ea typeface="Noto Sans Disp ExtBd" panose="020B0902040504020204" pitchFamily="34"/>
                <a:cs typeface="Noto Sans Disp ExtBd" panose="020B0902040504020204" pitchFamily="34"/>
              </a:rPr>
              <a:t>Миляев</a:t>
            </a:r>
            <a:r>
              <a:rPr lang="ru-RU" sz="2400" b="1" dirty="0" smtClean="0">
                <a:ea typeface="Noto Sans Disp ExtBd" panose="020B0902040504020204" pitchFamily="34"/>
                <a:cs typeface="Noto Sans Disp ExtBd" panose="020B0902040504020204" pitchFamily="34"/>
              </a:rPr>
              <a:t> Никита </a:t>
            </a:r>
            <a:endParaRPr lang="ru-RU" sz="2400" b="1" dirty="0"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7A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</p:grpSp>
      <p:sp>
        <p:nvSpPr>
          <p:cNvPr id="2" name="Блок-схема: узел 1"/>
          <p:cNvSpPr/>
          <p:nvPr/>
        </p:nvSpPr>
        <p:spPr>
          <a:xfrm>
            <a:off x="533400" y="5953125"/>
            <a:ext cx="466725" cy="44767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1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7C239D8-6A01-4146-901E-2F237B77237B}"/>
              </a:ext>
            </a:extLst>
          </p:cNvPr>
          <p:cNvSpPr/>
          <p:nvPr/>
        </p:nvSpPr>
        <p:spPr>
          <a:xfrm>
            <a:off x="1614924" y="5493654"/>
            <a:ext cx="3766861" cy="38005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7164121" y="204223"/>
            <a:ext cx="37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000" b="1" dirty="0" smtClean="0">
                <a:solidFill>
                  <a:srgbClr val="C00000"/>
                </a:solidFill>
                <a:ea typeface="Noto Sans" panose="020B0502040504020204" pitchFamily="34"/>
                <a:cs typeface="Noto Sans" panose="020B0502040504020204" pitchFamily="34"/>
              </a:rPr>
              <a:t>Актуальность</a:t>
            </a:r>
            <a:endParaRPr lang="en-US" sz="4000" b="1" dirty="0">
              <a:solidFill>
                <a:srgbClr val="C00000"/>
              </a:solidFill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60438" y="912109"/>
            <a:ext cx="4786312" cy="5039851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48475" y="1161993"/>
            <a:ext cx="4343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В век информационных технологий каждый из нас использует сеть Интернет, ежедневно внося в неё свои персональные данные.  А правильно ли мы это делаем?  Уверены ли вы в том что ваша личная информация защищена? </a:t>
            </a:r>
          </a:p>
          <a:p>
            <a:pPr algn="just"/>
            <a:r>
              <a:rPr lang="ru-RU" sz="2400" b="1" dirty="0" smtClean="0"/>
              <a:t>Именно наш сайт поможет вам узнать что такое информационная безопасность и как правильно защитить свои данные в сети.</a:t>
            </a:r>
            <a:endParaRPr lang="ru-RU" sz="2400" b="1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554038" y="5951960"/>
            <a:ext cx="466725" cy="44767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2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800" dirty="0" smtClean="0">
                <a:solidFill>
                  <a:srgbClr val="FFFFFF"/>
                </a:solidFill>
                <a:ea typeface="Noto Sans" panose="020B0502040504020204" pitchFamily="34"/>
                <a:cs typeface="Noto Sans" panose="020B0502040504020204" pitchFamily="34"/>
              </a:rPr>
              <a:t>Наши цели</a:t>
            </a:r>
            <a:endParaRPr lang="en-US" sz="4800" dirty="0">
              <a:solidFill>
                <a:srgbClr val="FFFFFF"/>
              </a:solidFill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669089" cy="3644342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xmlns="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xmlns="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xmlns="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xmlns="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E8C8AC32-D721-4AFC-8305-6185AB0F5572}"/>
              </a:ext>
            </a:extLst>
          </p:cNvPr>
          <p:cNvSpPr/>
          <p:nvPr/>
        </p:nvSpPr>
        <p:spPr>
          <a:xfrm rot="20234284">
            <a:off x="10336946" y="4741801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xmlns="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xmlns="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xmlns="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2D679A4-8ECE-4AD8-B664-274027612B45}"/>
              </a:ext>
            </a:extLst>
          </p:cNvPr>
          <p:cNvSpPr txBox="1"/>
          <p:nvPr/>
        </p:nvSpPr>
        <p:spPr>
          <a:xfrm>
            <a:off x="4246163" y="4387784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>
                <a:solidFill>
                  <a:srgbClr val="FCB414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FCB414"/>
                </a:solidFill>
                <a:latin typeface="Open Sans" panose="020B0606030504020204" pitchFamily="34" charset="0"/>
              </a:rPr>
              <a:t>3</a:t>
            </a:r>
            <a:endParaRPr lang="en-GB" sz="6000" b="1" dirty="0">
              <a:solidFill>
                <a:srgbClr val="FCB41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8BDCBA7-68AA-4184-A0A3-AB1DAEFC05FE}"/>
              </a:ext>
            </a:extLst>
          </p:cNvPr>
          <p:cNvSpPr txBox="1"/>
          <p:nvPr/>
        </p:nvSpPr>
        <p:spPr>
          <a:xfrm>
            <a:off x="4146859" y="2036080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>
                <a:solidFill>
                  <a:srgbClr val="CB1B4A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CB1B4A"/>
                </a:solidFill>
                <a:latin typeface="Open Sans" panose="020B0606030504020204" pitchFamily="34" charset="0"/>
              </a:rPr>
              <a:t>1</a:t>
            </a:r>
            <a:endParaRPr lang="en-GB" sz="6000" b="1" dirty="0">
              <a:solidFill>
                <a:srgbClr val="CB1B4A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2EA83E9-B192-48F1-946D-5530F67ED05F}"/>
              </a:ext>
            </a:extLst>
          </p:cNvPr>
          <p:cNvSpPr txBox="1"/>
          <p:nvPr/>
        </p:nvSpPr>
        <p:spPr>
          <a:xfrm>
            <a:off x="4146859" y="3240711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>
                <a:solidFill>
                  <a:srgbClr val="42AFB6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42AFB6"/>
                </a:solidFill>
                <a:latin typeface="Open Sans" panose="020B0606030504020204" pitchFamily="34" charset="0"/>
              </a:rPr>
              <a:t>2</a:t>
            </a:r>
            <a:endParaRPr lang="en-GB" sz="6000" b="1" dirty="0">
              <a:solidFill>
                <a:srgbClr val="42AFB6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74DD652-31EF-4346-885E-CA6FC289CE42}"/>
              </a:ext>
            </a:extLst>
          </p:cNvPr>
          <p:cNvGrpSpPr/>
          <p:nvPr/>
        </p:nvGrpSpPr>
        <p:grpSpPr>
          <a:xfrm rot="3498678">
            <a:off x="8065864" y="2631076"/>
            <a:ext cx="1929887" cy="841333"/>
            <a:chOff x="8419743" y="1081666"/>
            <a:chExt cx="1929887" cy="84133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xmlns="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CD702F32-78B0-4D21-84C5-57A24BF207F7}"/>
              </a:ext>
            </a:extLst>
          </p:cNvPr>
          <p:cNvGrpSpPr/>
          <p:nvPr/>
        </p:nvGrpSpPr>
        <p:grpSpPr>
          <a:xfrm rot="665779">
            <a:off x="7854858" y="3466349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xmlns="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9A696CBD-4D63-40E9-B28D-042A0DFFB175}"/>
              </a:ext>
            </a:extLst>
          </p:cNvPr>
          <p:cNvGrpSpPr/>
          <p:nvPr/>
        </p:nvGrpSpPr>
        <p:grpSpPr>
          <a:xfrm rot="20919113">
            <a:off x="8076173" y="3930190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xmlns="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02754" y="2226662"/>
            <a:ext cx="306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Создать </a:t>
            </a:r>
            <a:r>
              <a:rPr lang="ru-RU" sz="2000" b="1" dirty="0">
                <a:solidFill>
                  <a:schemeClr val="bg1"/>
                </a:solidFill>
              </a:rPr>
              <a:t>д</a:t>
            </a:r>
            <a:r>
              <a:rPr lang="ru-RU" sz="2000" b="1" dirty="0" smtClean="0">
                <a:solidFill>
                  <a:schemeClr val="bg1"/>
                </a:solidFill>
              </a:rPr>
              <a:t>оступный источник информации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7474" y="3446920"/>
            <a:ext cx="341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Защита персональных данных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7474" y="4594629"/>
            <a:ext cx="34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Развитие грамотности общества в сфере Интернет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6" name="Блок-схема: узел 35"/>
          <p:cNvSpPr/>
          <p:nvPr/>
        </p:nvSpPr>
        <p:spPr>
          <a:xfrm>
            <a:off x="523875" y="5960473"/>
            <a:ext cx="466725" cy="44767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3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3200" b="1" dirty="0" smtClean="0">
                <a:ea typeface="Noto Sans" panose="020B0502040504020204" pitchFamily="34"/>
                <a:cs typeface="Noto Sans" panose="020B0502040504020204" pitchFamily="34"/>
              </a:rPr>
              <a:t>Наш план по достижению цели</a:t>
            </a:r>
            <a:endParaRPr lang="en-GB" sz="3200" b="1" dirty="0"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=""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=""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=""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=""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=""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=""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=""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=""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=""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=""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=""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=""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=""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=""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=""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=""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=""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=""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=""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=""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=""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=""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=""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=""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=""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=""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=""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=""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=""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=""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=""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=""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=""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=""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=""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=""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=""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=""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=""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=""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=""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=""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=""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=""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=""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=""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=""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=""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=""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=""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=""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=""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=""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=""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=""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=""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=""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=""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=""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=""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=""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=""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=""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5" y="3076010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Noto Sans" panose="020B0502040504020204" pitchFamily="34"/>
                <a:cs typeface="Noto Sans" panose="020B0502040504020204" pitchFamily="34"/>
              </a:rPr>
              <a:t>Распределение обязанностей в команде</a:t>
            </a:r>
            <a:endParaRPr kumimoji="0" lang="en-GB" sz="20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ru-RU" sz="2000" b="1" dirty="0"/>
              <a:t>Поиск информации для сайта</a:t>
            </a:r>
            <a:r>
              <a:rPr lang="en-US" sz="2000" b="1" dirty="0"/>
              <a:t> </a:t>
            </a:r>
            <a:endParaRPr lang="en-GB" sz="2000" b="1" dirty="0"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noProof="0" dirty="0" smtClean="0">
                <a:ea typeface="Noto Sans" panose="020B0502040504020204" pitchFamily="34"/>
                <a:cs typeface="Noto Sans" panose="020B0502040504020204" pitchFamily="34"/>
              </a:rPr>
              <a:t>Создание сайта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=""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=""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2172" y="1719263"/>
            <a:ext cx="2384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Дизайн платформы</a:t>
            </a:r>
            <a:endParaRPr lang="ru-RU" sz="2000" b="1" dirty="0"/>
          </a:p>
        </p:txBody>
      </p:sp>
      <p:sp>
        <p:nvSpPr>
          <p:cNvPr id="91" name="Блок-схема: узел 90"/>
          <p:cNvSpPr/>
          <p:nvPr/>
        </p:nvSpPr>
        <p:spPr>
          <a:xfrm>
            <a:off x="523875" y="5960473"/>
            <a:ext cx="466725" cy="44767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4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007380" y="3844300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rgbClr val="282F39"/>
                </a:solidFill>
                <a:ea typeface="Noto Sans" panose="020B0502040504020204" pitchFamily="34"/>
                <a:cs typeface="Noto Sans" panose="020B0502040504020204" pitchFamily="34"/>
              </a:rPr>
              <a:t>Базы данных и языки программирования</a:t>
            </a:r>
            <a:endParaRPr lang="en-GB" sz="3600" b="1" dirty="0">
              <a:solidFill>
                <a:srgbClr val="282F39"/>
              </a:solidFill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5237620" y="1676400"/>
            <a:ext cx="1731496" cy="2111981"/>
            <a:chOff x="7549436" y="-3035119"/>
            <a:chExt cx="1474296" cy="1798263"/>
          </a:xfrm>
          <a:solidFill>
            <a:schemeClr val="accent2"/>
          </a:solidFill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7A7D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=""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=""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=""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=""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=""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=""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=""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=""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=""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=""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=""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282F39"/>
                </a:solidFill>
              </a:endParaRPr>
            </a:p>
          </p:txBody>
        </p:sp>
      </p:grpSp>
      <p:sp>
        <p:nvSpPr>
          <p:cNvPr id="2" name="Скругленный прямоугольник 1"/>
          <p:cNvSpPr/>
          <p:nvPr/>
        </p:nvSpPr>
        <p:spPr>
          <a:xfrm>
            <a:off x="942976" y="1807884"/>
            <a:ext cx="2466974" cy="6968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2"/>
                </a:solidFill>
              </a:rPr>
              <a:t>База данных</a:t>
            </a:r>
            <a:endParaRPr lang="ru-RU" sz="2000" b="1" dirty="0">
              <a:solidFill>
                <a:schemeClr val="tx2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439151" y="1813638"/>
            <a:ext cx="2447924" cy="6911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2"/>
                </a:solidFill>
              </a:rPr>
              <a:t>Языки программирования</a:t>
            </a:r>
            <a:endParaRPr lang="ru-RU" sz="2000" b="1" dirty="0">
              <a:solidFill>
                <a:schemeClr val="tx2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31094" y="2916469"/>
            <a:ext cx="2090737" cy="2392536"/>
          </a:xfrm>
          <a:prstGeom prst="roundRect">
            <a:avLst/>
          </a:prstGeom>
          <a:solidFill>
            <a:srgbClr val="074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sql</a:t>
            </a:r>
            <a:endParaRPr lang="ru-RU" sz="3200" b="1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639174" y="2916469"/>
            <a:ext cx="2047875" cy="2392536"/>
          </a:xfrm>
          <a:prstGeom prst="roundRect">
            <a:avLst/>
          </a:prstGeom>
          <a:solidFill>
            <a:srgbClr val="074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html, </a:t>
            </a:r>
            <a:r>
              <a:rPr lang="en-US" sz="3200" b="1" dirty="0" err="1"/>
              <a:t>css</a:t>
            </a:r>
            <a:r>
              <a:rPr lang="en-US" sz="3200" b="1" dirty="0"/>
              <a:t>, </a:t>
            </a:r>
            <a:r>
              <a:rPr lang="en-US" sz="3200" b="1" dirty="0" err="1"/>
              <a:t>javascript</a:t>
            </a:r>
            <a:endParaRPr lang="ru-RU" sz="3200" b="1" dirty="0"/>
          </a:p>
        </p:txBody>
      </p:sp>
      <p:sp>
        <p:nvSpPr>
          <p:cNvPr id="34" name="Блок-схема: узел 33"/>
          <p:cNvSpPr/>
          <p:nvPr/>
        </p:nvSpPr>
        <p:spPr>
          <a:xfrm>
            <a:off x="523875" y="5960473"/>
            <a:ext cx="466725" cy="44767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5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6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QR-</a:t>
            </a:r>
            <a:r>
              <a:rPr lang="ru-RU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код </a:t>
            </a:r>
            <a:endParaRPr lang="en-US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BD13CB8-88C3-4238-9224-3A5DF912586E}"/>
              </a:ext>
            </a:extLst>
          </p:cNvPr>
          <p:cNvGrpSpPr/>
          <p:nvPr/>
        </p:nvGrpSpPr>
        <p:grpSpPr>
          <a:xfrm>
            <a:off x="3381375" y="1096921"/>
            <a:ext cx="5254873" cy="5675354"/>
            <a:chOff x="4308263" y="1974495"/>
            <a:chExt cx="3389211" cy="311733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89A38A1-1E86-4FAB-A049-007A6EFF8A23}"/>
                </a:ext>
              </a:extLst>
            </p:cNvPr>
            <p:cNvSpPr/>
            <p:nvPr/>
          </p:nvSpPr>
          <p:spPr>
            <a:xfrm>
              <a:off x="7118053" y="2551466"/>
              <a:ext cx="388339" cy="9681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EE03E47D-7AFD-4532-80B7-13C822FD5EA5}"/>
                </a:ext>
              </a:extLst>
            </p:cNvPr>
            <p:cNvGrpSpPr/>
            <p:nvPr/>
          </p:nvGrpSpPr>
          <p:grpSpPr>
            <a:xfrm rot="10800000">
              <a:off x="5800723" y="3140820"/>
              <a:ext cx="1896751" cy="1756652"/>
              <a:chOff x="6784763" y="2169880"/>
              <a:chExt cx="1896751" cy="175665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B8A4ADEB-A424-4DE2-8D16-42158BF1798D}"/>
                  </a:ext>
                </a:extLst>
              </p:cNvPr>
              <p:cNvSpPr/>
              <p:nvPr/>
            </p:nvSpPr>
            <p:spPr>
              <a:xfrm rot="16200000">
                <a:off x="7825867" y="1702573"/>
                <a:ext cx="388339" cy="13229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Arrow: Left 1">
                <a:extLst>
                  <a:ext uri="{FF2B5EF4-FFF2-40B4-BE49-F238E27FC236}">
                    <a16:creationId xmlns="" xmlns:a16="http://schemas.microsoft.com/office/drawing/2014/main" id="{1DD24725-219F-4BE9-9104-68B7139E557A}"/>
                  </a:ext>
                </a:extLst>
              </p:cNvPr>
              <p:cNvSpPr/>
              <p:nvPr/>
            </p:nvSpPr>
            <p:spPr>
              <a:xfrm rot="5400000" flipH="1">
                <a:off x="6294410" y="2660234"/>
                <a:ext cx="1756651" cy="775945"/>
              </a:xfrm>
              <a:custGeom>
                <a:avLst/>
                <a:gdLst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31051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812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22123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32209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5150" h="1371600">
                    <a:moveTo>
                      <a:pt x="0" y="685800"/>
                    </a:moveTo>
                    <a:lnTo>
                      <a:pt x="1028700" y="0"/>
                    </a:lnTo>
                    <a:lnTo>
                      <a:pt x="1028700" y="342900"/>
                    </a:lnTo>
                    <a:lnTo>
                      <a:pt x="3105150" y="342900"/>
                    </a:lnTo>
                    <a:lnTo>
                      <a:pt x="2332209" y="1028700"/>
                    </a:lnTo>
                    <a:lnTo>
                      <a:pt x="1028700" y="1028700"/>
                    </a:lnTo>
                    <a:lnTo>
                      <a:pt x="1028700" y="1371600"/>
                    </a:lnTo>
                    <a:lnTo>
                      <a:pt x="0" y="685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9A16EF4E-28DA-46E3-9B05-F0492E608D9D}"/>
                </a:ext>
              </a:extLst>
            </p:cNvPr>
            <p:cNvGrpSpPr/>
            <p:nvPr/>
          </p:nvGrpSpPr>
          <p:grpSpPr>
            <a:xfrm rot="16200000">
              <a:off x="4550228" y="3382088"/>
              <a:ext cx="1662830" cy="1756652"/>
              <a:chOff x="6784763" y="2169880"/>
              <a:chExt cx="1662830" cy="17566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A8622213-F7D9-474E-ADA5-15859150FF26}"/>
                  </a:ext>
                </a:extLst>
              </p:cNvPr>
              <p:cNvSpPr/>
              <p:nvPr/>
            </p:nvSpPr>
            <p:spPr>
              <a:xfrm rot="16200000">
                <a:off x="7708906" y="1819533"/>
                <a:ext cx="388339" cy="108903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Arrow: Left 1">
                <a:extLst>
                  <a:ext uri="{FF2B5EF4-FFF2-40B4-BE49-F238E27FC236}">
                    <a16:creationId xmlns="" xmlns:a16="http://schemas.microsoft.com/office/drawing/2014/main" id="{444601CD-51F8-4FEC-AA83-66BE45FF0354}"/>
                  </a:ext>
                </a:extLst>
              </p:cNvPr>
              <p:cNvSpPr/>
              <p:nvPr/>
            </p:nvSpPr>
            <p:spPr>
              <a:xfrm rot="5400000" flipH="1">
                <a:off x="6294410" y="2660234"/>
                <a:ext cx="1756651" cy="775945"/>
              </a:xfrm>
              <a:custGeom>
                <a:avLst/>
                <a:gdLst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31051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8125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221230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  <a:gd name="connsiteX0" fmla="*/ 0 w 3105150"/>
                  <a:gd name="connsiteY0" fmla="*/ 685800 h 1371600"/>
                  <a:gd name="connsiteX1" fmla="*/ 1028700 w 3105150"/>
                  <a:gd name="connsiteY1" fmla="*/ 0 h 1371600"/>
                  <a:gd name="connsiteX2" fmla="*/ 1028700 w 3105150"/>
                  <a:gd name="connsiteY2" fmla="*/ 342900 h 1371600"/>
                  <a:gd name="connsiteX3" fmla="*/ 3105150 w 3105150"/>
                  <a:gd name="connsiteY3" fmla="*/ 342900 h 1371600"/>
                  <a:gd name="connsiteX4" fmla="*/ 2332209 w 3105150"/>
                  <a:gd name="connsiteY4" fmla="*/ 1028700 h 1371600"/>
                  <a:gd name="connsiteX5" fmla="*/ 1028700 w 3105150"/>
                  <a:gd name="connsiteY5" fmla="*/ 1028700 h 1371600"/>
                  <a:gd name="connsiteX6" fmla="*/ 1028700 w 3105150"/>
                  <a:gd name="connsiteY6" fmla="*/ 1371600 h 1371600"/>
                  <a:gd name="connsiteX7" fmla="*/ 0 w 3105150"/>
                  <a:gd name="connsiteY7" fmla="*/ 6858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05150" h="1371600">
                    <a:moveTo>
                      <a:pt x="0" y="685800"/>
                    </a:moveTo>
                    <a:lnTo>
                      <a:pt x="1028700" y="0"/>
                    </a:lnTo>
                    <a:lnTo>
                      <a:pt x="1028700" y="342900"/>
                    </a:lnTo>
                    <a:lnTo>
                      <a:pt x="3105150" y="342900"/>
                    </a:lnTo>
                    <a:lnTo>
                      <a:pt x="2332209" y="1028700"/>
                    </a:lnTo>
                    <a:lnTo>
                      <a:pt x="1028700" y="1028700"/>
                    </a:lnTo>
                    <a:lnTo>
                      <a:pt x="1028700" y="1371600"/>
                    </a:lnTo>
                    <a:lnTo>
                      <a:pt x="0" y="685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91976CD-E2E1-45DD-A97F-369224C079F1}"/>
                </a:ext>
              </a:extLst>
            </p:cNvPr>
            <p:cNvSpPr/>
            <p:nvPr/>
          </p:nvSpPr>
          <p:spPr>
            <a:xfrm rot="16200000">
              <a:off x="5344866" y="1707072"/>
              <a:ext cx="388339" cy="1313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Arrow: Left 1">
              <a:extLst>
                <a:ext uri="{FF2B5EF4-FFF2-40B4-BE49-F238E27FC236}">
                  <a16:creationId xmlns="" xmlns:a16="http://schemas.microsoft.com/office/drawing/2014/main" id="{EC3B9A4C-FE1F-4233-8E6E-27FB3DCF71BA}"/>
                </a:ext>
              </a:extLst>
            </p:cNvPr>
            <p:cNvSpPr/>
            <p:nvPr/>
          </p:nvSpPr>
          <p:spPr>
            <a:xfrm rot="10800000" flipH="1">
              <a:off x="5752916" y="1974495"/>
              <a:ext cx="1756651" cy="775945"/>
            </a:xfrm>
            <a:custGeom>
              <a:avLst/>
              <a:gdLst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31051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812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22123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32209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5150" h="1371600">
                  <a:moveTo>
                    <a:pt x="0" y="685800"/>
                  </a:moveTo>
                  <a:lnTo>
                    <a:pt x="1028700" y="0"/>
                  </a:lnTo>
                  <a:lnTo>
                    <a:pt x="1028700" y="342900"/>
                  </a:lnTo>
                  <a:lnTo>
                    <a:pt x="3105150" y="342900"/>
                  </a:lnTo>
                  <a:lnTo>
                    <a:pt x="2332209" y="1028700"/>
                  </a:lnTo>
                  <a:lnTo>
                    <a:pt x="1028700" y="1028700"/>
                  </a:lnTo>
                  <a:lnTo>
                    <a:pt x="1028700" y="13716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Left 1">
              <a:extLst>
                <a:ext uri="{FF2B5EF4-FFF2-40B4-BE49-F238E27FC236}">
                  <a16:creationId xmlns="" xmlns:a16="http://schemas.microsoft.com/office/drawing/2014/main" id="{420D825D-0889-4C41-883D-F6976834B598}"/>
                </a:ext>
              </a:extLst>
            </p:cNvPr>
            <p:cNvSpPr/>
            <p:nvPr/>
          </p:nvSpPr>
          <p:spPr>
            <a:xfrm rot="5400000" flipH="1">
              <a:off x="3817910" y="2660234"/>
              <a:ext cx="1756651" cy="775945"/>
            </a:xfrm>
            <a:custGeom>
              <a:avLst/>
              <a:gdLst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31051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8125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221230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  <a:gd name="connsiteX0" fmla="*/ 0 w 3105150"/>
                <a:gd name="connsiteY0" fmla="*/ 685800 h 1371600"/>
                <a:gd name="connsiteX1" fmla="*/ 1028700 w 3105150"/>
                <a:gd name="connsiteY1" fmla="*/ 0 h 1371600"/>
                <a:gd name="connsiteX2" fmla="*/ 1028700 w 3105150"/>
                <a:gd name="connsiteY2" fmla="*/ 342900 h 1371600"/>
                <a:gd name="connsiteX3" fmla="*/ 3105150 w 3105150"/>
                <a:gd name="connsiteY3" fmla="*/ 342900 h 1371600"/>
                <a:gd name="connsiteX4" fmla="*/ 2332209 w 3105150"/>
                <a:gd name="connsiteY4" fmla="*/ 1028700 h 1371600"/>
                <a:gd name="connsiteX5" fmla="*/ 1028700 w 3105150"/>
                <a:gd name="connsiteY5" fmla="*/ 1028700 h 1371600"/>
                <a:gd name="connsiteX6" fmla="*/ 1028700 w 3105150"/>
                <a:gd name="connsiteY6" fmla="*/ 1371600 h 1371600"/>
                <a:gd name="connsiteX7" fmla="*/ 0 w 3105150"/>
                <a:gd name="connsiteY7" fmla="*/ 6858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5150" h="1371600">
                  <a:moveTo>
                    <a:pt x="0" y="685800"/>
                  </a:moveTo>
                  <a:lnTo>
                    <a:pt x="1028700" y="0"/>
                  </a:lnTo>
                  <a:lnTo>
                    <a:pt x="1028700" y="342900"/>
                  </a:lnTo>
                  <a:lnTo>
                    <a:pt x="3105150" y="342900"/>
                  </a:lnTo>
                  <a:lnTo>
                    <a:pt x="2332209" y="1028700"/>
                  </a:lnTo>
                  <a:lnTo>
                    <a:pt x="1028700" y="1028700"/>
                  </a:lnTo>
                  <a:lnTo>
                    <a:pt x="1028700" y="13716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30" name="Блок-схема: узел 29"/>
          <p:cNvSpPr/>
          <p:nvPr/>
        </p:nvSpPr>
        <p:spPr>
          <a:xfrm>
            <a:off x="523875" y="5960473"/>
            <a:ext cx="466725" cy="44767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6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8">
            <a:extLst>
              <a:ext uri="{FF2B5EF4-FFF2-40B4-BE49-F238E27FC236}">
                <a16:creationId xmlns="" xmlns:a16="http://schemas.microsoft.com/office/drawing/2014/main" id="{3603391E-BAF9-49B0-9528-4E27334D7E75}"/>
              </a:ext>
            </a:extLst>
          </p:cNvPr>
          <p:cNvSpPr>
            <a:spLocks noEditPoints="1"/>
          </p:cNvSpPr>
          <p:nvPr/>
        </p:nvSpPr>
        <p:spPr bwMode="auto">
          <a:xfrm>
            <a:off x="12721" y="1426776"/>
            <a:ext cx="12188825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FFFFFF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dirty="0">
              <a:solidFill>
                <a:srgbClr val="282F3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813284" y="380871"/>
            <a:ext cx="8886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5400" dirty="0" smtClean="0">
                <a:solidFill>
                  <a:srgbClr val="FFFFFF"/>
                </a:solidFill>
                <a:ea typeface="Noto Sans" panose="020B0502040504020204" pitchFamily="34"/>
                <a:cs typeface="Noto Sans" panose="020B0502040504020204" pitchFamily="34"/>
              </a:rPr>
              <a:t>Спасибо за внимание!</a:t>
            </a:r>
            <a:endParaRPr lang="en-GB" sz="5400" dirty="0">
              <a:solidFill>
                <a:srgbClr val="FFFFFF"/>
              </a:solidFill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96417" y="1622677"/>
            <a:ext cx="6242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dirty="0" smtClean="0">
                <a:solidFill>
                  <a:srgbClr val="FFFFFF"/>
                </a:solidFill>
                <a:ea typeface="Noto Sans" panose="020B0502040504020204" pitchFamily="34"/>
                <a:cs typeface="Noto Sans" panose="020B0502040504020204" pitchFamily="34"/>
              </a:rPr>
              <a:t>Будем рады услышать ваше мнение о нашем проекте. </a:t>
            </a:r>
            <a:endParaRPr lang="en-GB" sz="2800" dirty="0">
              <a:solidFill>
                <a:srgbClr val="FFFFFF"/>
              </a:solidFill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="" xmlns:a16="http://schemas.microsoft.com/office/drawing/2014/main" id="{DB32FB98-AA78-407F-8B01-7D131DC871AB}"/>
              </a:ext>
            </a:extLst>
          </p:cNvPr>
          <p:cNvSpPr>
            <a:spLocks noEditPoints="1"/>
          </p:cNvSpPr>
          <p:nvPr/>
        </p:nvSpPr>
        <p:spPr bwMode="auto">
          <a:xfrm>
            <a:off x="3175" y="1499801"/>
            <a:ext cx="12188825" cy="5354638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>
              <a:solidFill>
                <a:srgbClr val="282F39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7B5315D7-D786-47DD-87B5-F851931D0CD2}"/>
              </a:ext>
            </a:extLst>
          </p:cNvPr>
          <p:cNvGrpSpPr/>
          <p:nvPr/>
        </p:nvGrpSpPr>
        <p:grpSpPr>
          <a:xfrm>
            <a:off x="8859899" y="596900"/>
            <a:ext cx="1587654" cy="3702323"/>
            <a:chOff x="8859899" y="859031"/>
            <a:chExt cx="1587654" cy="3440192"/>
          </a:xfrm>
        </p:grpSpPr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26EF3A67-EDB7-457A-918A-ED48C030237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6B06E803-8D2C-42CA-8EDA-76D47F64117A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7525CAF3-B983-4F04-BFFA-FE107A0BD341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7B941B72-6ABD-48CD-A179-4DEFB36AFC85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13" name="Freeform 5">
                  <a:extLst>
                    <a:ext uri="{FF2B5EF4-FFF2-40B4-BE49-F238E27FC236}">
                      <a16:creationId xmlns="" xmlns:a16="http://schemas.microsoft.com/office/drawing/2014/main" id="{0555A1B5-3638-434B-8C4E-DF1D34153D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GB" dirty="0">
                    <a:solidFill>
                      <a:srgbClr val="282F39"/>
                    </a:solidFill>
                  </a:endParaRPr>
                </a:p>
              </p:txBody>
            </p:sp>
            <p:sp>
              <p:nvSpPr>
                <p:cNvPr id="14" name="Freeform 6">
                  <a:extLst>
                    <a:ext uri="{FF2B5EF4-FFF2-40B4-BE49-F238E27FC236}">
                      <a16:creationId xmlns="" xmlns:a16="http://schemas.microsoft.com/office/drawing/2014/main" id="{D5C6E3A4-C414-4AD5-8C95-B7946E3C9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GB" dirty="0">
                    <a:solidFill>
                      <a:srgbClr val="282F39"/>
                    </a:solidFill>
                  </a:endParaRPr>
                </a:p>
              </p:txBody>
            </p:sp>
            <p:sp>
              <p:nvSpPr>
                <p:cNvPr id="15" name="Freeform 7">
                  <a:extLst>
                    <a:ext uri="{FF2B5EF4-FFF2-40B4-BE49-F238E27FC236}">
                      <a16:creationId xmlns="" xmlns:a16="http://schemas.microsoft.com/office/drawing/2014/main" id="{D776285F-D75E-46BE-844B-A2A24659C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GB" dirty="0">
                    <a:solidFill>
                      <a:srgbClr val="282F39"/>
                    </a:solidFill>
                  </a:endParaRPr>
                </a:p>
              </p:txBody>
            </p:sp>
            <p:sp>
              <p:nvSpPr>
                <p:cNvPr id="16" name="Freeform 8">
                  <a:extLst>
                    <a:ext uri="{FF2B5EF4-FFF2-40B4-BE49-F238E27FC236}">
                      <a16:creationId xmlns="" xmlns:a16="http://schemas.microsoft.com/office/drawing/2014/main" id="{2218DFDB-58AA-47BC-A0B8-B901A14A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GB">
                    <a:solidFill>
                      <a:srgbClr val="282F39"/>
                    </a:solidFill>
                  </a:endParaRPr>
                </a:p>
              </p:txBody>
            </p:sp>
            <p:sp>
              <p:nvSpPr>
                <p:cNvPr id="17" name="Freeform 9">
                  <a:extLst>
                    <a:ext uri="{FF2B5EF4-FFF2-40B4-BE49-F238E27FC236}">
                      <a16:creationId xmlns="" xmlns:a16="http://schemas.microsoft.com/office/drawing/2014/main" id="{631EFFFF-51A8-430F-BACD-B21E283FF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GB" dirty="0">
                    <a:solidFill>
                      <a:srgbClr val="282F39"/>
                    </a:solidFill>
                  </a:endParaRPr>
                </a:p>
              </p:txBody>
            </p:sp>
          </p:grpSp>
        </p:grpSp>
      </p:grpSp>
      <p:sp>
        <p:nvSpPr>
          <p:cNvPr id="57" name="Блок-схема: узел 56"/>
          <p:cNvSpPr/>
          <p:nvPr/>
        </p:nvSpPr>
        <p:spPr>
          <a:xfrm>
            <a:off x="523875" y="5960473"/>
            <a:ext cx="466725" cy="44767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7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38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14153</TotalTime>
  <Words>149</Words>
  <Application>Microsoft Office PowerPoint</Application>
  <PresentationFormat>Произвольный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1_Office Theme</vt:lpstr>
      <vt:lpstr>Office Theme</vt:lpstr>
      <vt:lpstr>2_Office Theme</vt:lpstr>
      <vt:lpstr>3_Office Theme</vt:lpstr>
      <vt:lpstr>4_Office Theme</vt:lpstr>
      <vt:lpstr>6_Office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Аня</cp:lastModifiedBy>
  <cp:revision>1033</cp:revision>
  <dcterms:created xsi:type="dcterms:W3CDTF">2017-12-05T16:25:52Z</dcterms:created>
  <dcterms:modified xsi:type="dcterms:W3CDTF">2021-09-08T18:11:26Z</dcterms:modified>
</cp:coreProperties>
</file>