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3"/>
    <p:sldId id="257" r:id="rId24"/>
    <p:sldId id="258" r:id="rId25"/>
    <p:sldId id="259" r:id="rId26"/>
    <p:sldId id="260" r:id="rId27"/>
    <p:sldId id="261" r:id="rId28"/>
    <p:sldId id="262" r:id="rId29"/>
    <p:sldId id="263" r:id="rId30"/>
    <p:sldId id="264" r:id="rId31"/>
    <p:sldId id="265" r:id="rId32"/>
    <p:sldId id="266" r:id="rId33"/>
    <p:sldId id="267" r:id="rId34"/>
    <p:sldId id="268" r:id="rId35"/>
    <p:sldId id="269" r:id="rId36"/>
    <p:sldId id="270" r:id="rId37"/>
    <p:sldId id="271" r:id="rId38"/>
    <p:sldId id="272" r:id="rId39"/>
    <p:sldId id="273" r:id="rId40"/>
    <p:sldId id="274" r:id="rId41"/>
    <p:sldId id="275" r:id="rId42"/>
    <p:sldId id="276" r:id="rId43"/>
    <p:sldId id="277" r:id="rId44"/>
    <p:sldId id="278" r:id="rId45"/>
    <p:sldId id="279" r:id="rId46"/>
    <p:sldId id="280" r:id="rId47"/>
    <p:sldId id="281" r:id="rId48"/>
    <p:sldId id="282" r:id="rId49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TT Lakes Neue" charset="1" panose="02010001040000080307"/>
      <p:regular r:id="rId10"/>
    </p:embeddedFont>
    <p:embeddedFont>
      <p:font typeface="TT Lakes Neue Bold" charset="1" panose="02010001040000080307"/>
      <p:regular r:id="rId11"/>
    </p:embeddedFont>
    <p:embeddedFont>
      <p:font typeface="TT Lakes Neue Italics" charset="1" panose="02010001040000080307"/>
      <p:regular r:id="rId12"/>
    </p:embeddedFont>
    <p:embeddedFont>
      <p:font typeface="TT Lakes Neue Bold Italics" charset="1" panose="02010001040000080307"/>
      <p:regular r:id="rId13"/>
    </p:embeddedFont>
    <p:embeddedFont>
      <p:font typeface="TT Chocolates" charset="1" panose="02000503020000020003"/>
      <p:regular r:id="rId14"/>
    </p:embeddedFont>
    <p:embeddedFont>
      <p:font typeface="TT Chocolates Bold" charset="1" panose="02000803020000020003"/>
      <p:regular r:id="rId15"/>
    </p:embeddedFont>
    <p:embeddedFont>
      <p:font typeface="TT Chocolates Italics" charset="1" panose="02000503020000090003"/>
      <p:regular r:id="rId16"/>
    </p:embeddedFont>
    <p:embeddedFont>
      <p:font typeface="TT Chocolates Bold Italics" charset="1" panose="02000803030000090003"/>
      <p:regular r:id="rId17"/>
    </p:embeddedFont>
    <p:embeddedFont>
      <p:font typeface="TT Chocolates Extra-Light" charset="1" panose="02000503030000020003"/>
      <p:regular r:id="rId18"/>
    </p:embeddedFont>
    <p:embeddedFont>
      <p:font typeface="TT Chocolates Extra-Light Italics" charset="1" panose="02000503030000090003"/>
      <p:regular r:id="rId19"/>
    </p:embeddedFont>
    <p:embeddedFont>
      <p:font typeface="TT Chocolates Light Italics" charset="1" panose="02000503030000090003"/>
      <p:regular r:id="rId20"/>
    </p:embeddedFont>
    <p:embeddedFont>
      <p:font typeface="TT Chocolates Ultra-Bold" charset="1" panose="02000903040000020003"/>
      <p:regular r:id="rId21"/>
    </p:embeddedFont>
    <p:embeddedFont>
      <p:font typeface="TT Chocolates Ultra-Bold Italics" charset="1" panose="02000903050000090003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slides/slide1.xml" Type="http://schemas.openxmlformats.org/officeDocument/2006/relationships/slide"/><Relationship Id="rId24" Target="slides/slide2.xml" Type="http://schemas.openxmlformats.org/officeDocument/2006/relationships/slide"/><Relationship Id="rId25" Target="slides/slide3.xml" Type="http://schemas.openxmlformats.org/officeDocument/2006/relationships/slide"/><Relationship Id="rId26" Target="slides/slide4.xml" Type="http://schemas.openxmlformats.org/officeDocument/2006/relationships/slide"/><Relationship Id="rId27" Target="slides/slide5.xml" Type="http://schemas.openxmlformats.org/officeDocument/2006/relationships/slide"/><Relationship Id="rId28" Target="slides/slide6.xml" Type="http://schemas.openxmlformats.org/officeDocument/2006/relationships/slide"/><Relationship Id="rId29" Target="slides/slide7.xml" Type="http://schemas.openxmlformats.org/officeDocument/2006/relationships/slide"/><Relationship Id="rId3" Target="viewProps.xml" Type="http://schemas.openxmlformats.org/officeDocument/2006/relationships/viewProps"/><Relationship Id="rId30" Target="slides/slide8.xml" Type="http://schemas.openxmlformats.org/officeDocument/2006/relationships/slide"/><Relationship Id="rId31" Target="slides/slide9.xml" Type="http://schemas.openxmlformats.org/officeDocument/2006/relationships/slide"/><Relationship Id="rId32" Target="slides/slide10.xml" Type="http://schemas.openxmlformats.org/officeDocument/2006/relationships/slide"/><Relationship Id="rId33" Target="slides/slide11.xml" Type="http://schemas.openxmlformats.org/officeDocument/2006/relationships/slide"/><Relationship Id="rId34" Target="slides/slide12.xml" Type="http://schemas.openxmlformats.org/officeDocument/2006/relationships/slide"/><Relationship Id="rId35" Target="slides/slide13.xml" Type="http://schemas.openxmlformats.org/officeDocument/2006/relationships/slide"/><Relationship Id="rId36" Target="slides/slide14.xml" Type="http://schemas.openxmlformats.org/officeDocument/2006/relationships/slide"/><Relationship Id="rId37" Target="slides/slide15.xml" Type="http://schemas.openxmlformats.org/officeDocument/2006/relationships/slide"/><Relationship Id="rId38" Target="slides/slide16.xml" Type="http://schemas.openxmlformats.org/officeDocument/2006/relationships/slide"/><Relationship Id="rId39" Target="slides/slide17.xml" Type="http://schemas.openxmlformats.org/officeDocument/2006/relationships/slide"/><Relationship Id="rId4" Target="theme/theme1.xml" Type="http://schemas.openxmlformats.org/officeDocument/2006/relationships/theme"/><Relationship Id="rId40" Target="slides/slide18.xml" Type="http://schemas.openxmlformats.org/officeDocument/2006/relationships/slide"/><Relationship Id="rId41" Target="slides/slide19.xml" Type="http://schemas.openxmlformats.org/officeDocument/2006/relationships/slide"/><Relationship Id="rId42" Target="slides/slide20.xml" Type="http://schemas.openxmlformats.org/officeDocument/2006/relationships/slide"/><Relationship Id="rId43" Target="slides/slide21.xml" Type="http://schemas.openxmlformats.org/officeDocument/2006/relationships/slide"/><Relationship Id="rId44" Target="slides/slide22.xml" Type="http://schemas.openxmlformats.org/officeDocument/2006/relationships/slide"/><Relationship Id="rId45" Target="slides/slide23.xml" Type="http://schemas.openxmlformats.org/officeDocument/2006/relationships/slide"/><Relationship Id="rId46" Target="slides/slide24.xml" Type="http://schemas.openxmlformats.org/officeDocument/2006/relationships/slide"/><Relationship Id="rId47" Target="slides/slide25.xml" Type="http://schemas.openxmlformats.org/officeDocument/2006/relationships/slide"/><Relationship Id="rId48" Target="slides/slide26.xml" Type="http://schemas.openxmlformats.org/officeDocument/2006/relationships/slide"/><Relationship Id="rId49" Target="slides/slide27.xml" Type="http://schemas.openxmlformats.org/officeDocument/2006/relationships/slid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15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13.png" Type="http://schemas.openxmlformats.org/officeDocument/2006/relationships/image"/><Relationship Id="rId7" Target="../media/image14.svg" Type="http://schemas.openxmlformats.org/officeDocument/2006/relationships/image"/><Relationship Id="rId8" Target="../media/image16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13.png" Type="http://schemas.openxmlformats.org/officeDocument/2006/relationships/image"/><Relationship Id="rId7" Target="../media/image14.svg" Type="http://schemas.openxmlformats.org/officeDocument/2006/relationships/image"/><Relationship Id="rId8" Target="../media/image17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Relationship Id="rId8" Target="../media/image18.jpe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Relationship Id="rId8" Target="../media/image19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20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21.jpe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22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23.pn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24.png" Type="http://schemas.openxmlformats.org/officeDocument/2006/relationships/image"/></Relationships>
</file>

<file path=ppt/slides/_rels/slide2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2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25.png" Type="http://schemas.openxmlformats.org/officeDocument/2006/relationships/image"/></Relationships>
</file>

<file path=ppt/slides/_rels/slide2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2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7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10.png" Type="http://schemas.openxmlformats.org/officeDocument/2006/relationships/image"/><Relationship Id="rId5" Target="../media/image11.svg" Type="http://schemas.openxmlformats.org/officeDocument/2006/relationships/image"/><Relationship Id="rId6" Target="../media/image12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10.png" Type="http://schemas.openxmlformats.org/officeDocument/2006/relationships/image"/><Relationship Id="rId5" Target="../media/image11.svg" Type="http://schemas.openxmlformats.org/officeDocument/2006/relationships/image"/><Relationship Id="rId6" Target="../media/image13.png" Type="http://schemas.openxmlformats.org/officeDocument/2006/relationships/image"/><Relationship Id="rId7" Target="../media/image14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1028700"/>
            <a:ext cx="675462" cy="824630"/>
          </a:xfrm>
          <a:custGeom>
            <a:avLst/>
            <a:gdLst/>
            <a:ahLst/>
            <a:cxnLst/>
            <a:rect r="r" b="b" t="t" l="l"/>
            <a:pathLst>
              <a:path h="824630" w="675462">
                <a:moveTo>
                  <a:pt x="0" y="0"/>
                </a:moveTo>
                <a:lnTo>
                  <a:pt x="675462" y="0"/>
                </a:lnTo>
                <a:lnTo>
                  <a:pt x="675462" y="824630"/>
                </a:lnTo>
                <a:lnTo>
                  <a:pt x="0" y="8246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111642">
            <a:off x="11120480" y="1055557"/>
            <a:ext cx="10443683" cy="8487866"/>
          </a:xfrm>
          <a:custGeom>
            <a:avLst/>
            <a:gdLst/>
            <a:ahLst/>
            <a:cxnLst/>
            <a:rect r="r" b="b" t="t" l="l"/>
            <a:pathLst>
              <a:path h="8487866" w="10443683">
                <a:moveTo>
                  <a:pt x="0" y="0"/>
                </a:moveTo>
                <a:lnTo>
                  <a:pt x="10443683" y="0"/>
                </a:lnTo>
                <a:lnTo>
                  <a:pt x="10443683" y="8487866"/>
                </a:lnTo>
                <a:lnTo>
                  <a:pt x="0" y="84878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4318441" y="9258300"/>
            <a:ext cx="9727319" cy="3106962"/>
          </a:xfrm>
          <a:custGeom>
            <a:avLst/>
            <a:gdLst/>
            <a:ahLst/>
            <a:cxnLst/>
            <a:rect r="r" b="b" t="t" l="l"/>
            <a:pathLst>
              <a:path h="3106962" w="9727319">
                <a:moveTo>
                  <a:pt x="0" y="0"/>
                </a:moveTo>
                <a:lnTo>
                  <a:pt x="9727318" y="0"/>
                </a:lnTo>
                <a:lnTo>
                  <a:pt x="9727318" y="3106962"/>
                </a:lnTo>
                <a:lnTo>
                  <a:pt x="0" y="31069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3108366"/>
            <a:ext cx="9713027" cy="26727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929"/>
              </a:lnSpc>
            </a:pPr>
            <a:r>
              <a:rPr lang="en-US" sz="6999">
                <a:solidFill>
                  <a:srgbClr val="004AAD"/>
                </a:solidFill>
                <a:latin typeface="TT Lakes Neue Bold"/>
              </a:rPr>
              <a:t>Введение в асинхронное программирование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6035634"/>
            <a:ext cx="7990570" cy="1285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950"/>
              </a:lnSpc>
            </a:pPr>
            <a:r>
              <a:rPr lang="en-US" sz="5000">
                <a:solidFill>
                  <a:srgbClr val="2BB4D4"/>
                </a:solidFill>
                <a:latin typeface="TT Lakes Neue Bold"/>
              </a:rPr>
              <a:t>Параллелизм и потоки в Python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704162" y="1088475"/>
            <a:ext cx="5579900" cy="495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199"/>
              </a:lnSpc>
            </a:pPr>
            <a:r>
              <a:rPr lang="en-US" sz="2999">
                <a:solidFill>
                  <a:srgbClr val="004AAD"/>
                </a:solidFill>
                <a:latin typeface="TT Lakes Neue Bold Italics"/>
              </a:rPr>
              <a:t>День Самоуправления 24'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8808820"/>
            <a:ext cx="7577854" cy="412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499"/>
              </a:lnSpc>
            </a:pPr>
            <a:r>
              <a:rPr lang="en-US" sz="2499" spc="124">
                <a:solidFill>
                  <a:srgbClr val="2E2E2E"/>
                </a:solidFill>
                <a:latin typeface="TT Lakes Neue"/>
              </a:rPr>
              <a:t>Муляр Никита, 10 “Б”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625759">
            <a:off x="12941124" y="2284653"/>
            <a:ext cx="10884489" cy="8846121"/>
          </a:xfrm>
          <a:custGeom>
            <a:avLst/>
            <a:gdLst/>
            <a:ahLst/>
            <a:cxnLst/>
            <a:rect r="r" b="b" t="t" l="l"/>
            <a:pathLst>
              <a:path h="8846121" w="10884489">
                <a:moveTo>
                  <a:pt x="0" y="0"/>
                </a:moveTo>
                <a:lnTo>
                  <a:pt x="10884489" y="0"/>
                </a:lnTo>
                <a:lnTo>
                  <a:pt x="10884489" y="8846120"/>
                </a:lnTo>
                <a:lnTo>
                  <a:pt x="0" y="88461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904875"/>
            <a:ext cx="12230230" cy="1184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799"/>
              </a:lnSpc>
            </a:pPr>
            <a:r>
              <a:rPr lang="en-US" sz="6999">
                <a:solidFill>
                  <a:srgbClr val="004AAD"/>
                </a:solidFill>
                <a:latin typeface="TT Lakes Neue Bold"/>
              </a:rPr>
              <a:t>Многопоточность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2051050"/>
            <a:ext cx="11642029" cy="412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499"/>
              </a:lnSpc>
            </a:pPr>
            <a:r>
              <a:rPr lang="en-US" sz="2499">
                <a:solidFill>
                  <a:srgbClr val="2E2E2E"/>
                </a:solidFill>
                <a:latin typeface="TT Lakes Neue"/>
              </a:rPr>
              <a:t>Как появилась?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2734159"/>
            <a:ext cx="11949639" cy="4800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>
                <a:solidFill>
                  <a:srgbClr val="2E2E2E"/>
                </a:solidFill>
                <a:latin typeface="TT Chocolates"/>
              </a:rPr>
              <a:t>Концепция потоков в программировании была впервые предложена в 1965 году Эдсгером Дейкстрой в его статье "Программирование как наука". Он предложил использовать абстракцию для управления ресурсами и выполнения задач параллельно. В 1970-х годах были разработаны первые языки программирования, поддерживающие многопоточность: Simula и Concurrent Pascal. В 1985 году был представлен язык Ada, который включал в себя механизмы для поддержки параллельного программирования. В 1995 году вышел Java, который также поддерживал многопоточность.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3525861">
            <a:off x="8777887" y="-2612009"/>
            <a:ext cx="13709384" cy="13709384"/>
          </a:xfrm>
          <a:custGeom>
            <a:avLst/>
            <a:gdLst/>
            <a:ahLst/>
            <a:cxnLst/>
            <a:rect r="r" b="b" t="t" l="l"/>
            <a:pathLst>
              <a:path h="13709384" w="13709384">
                <a:moveTo>
                  <a:pt x="0" y="0"/>
                </a:moveTo>
                <a:lnTo>
                  <a:pt x="13709384" y="0"/>
                </a:lnTo>
                <a:lnTo>
                  <a:pt x="13709384" y="13709384"/>
                </a:lnTo>
                <a:lnTo>
                  <a:pt x="0" y="137093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8532740">
            <a:off x="-2703495" y="7048838"/>
            <a:ext cx="6729406" cy="5469172"/>
          </a:xfrm>
          <a:custGeom>
            <a:avLst/>
            <a:gdLst/>
            <a:ahLst/>
            <a:cxnLst/>
            <a:rect r="r" b="b" t="t" l="l"/>
            <a:pathLst>
              <a:path h="5469172" w="6729406">
                <a:moveTo>
                  <a:pt x="6729406" y="0"/>
                </a:moveTo>
                <a:lnTo>
                  <a:pt x="0" y="0"/>
                </a:lnTo>
                <a:lnTo>
                  <a:pt x="0" y="5469172"/>
                </a:lnTo>
                <a:lnTo>
                  <a:pt x="6729406" y="5469172"/>
                </a:lnTo>
                <a:lnTo>
                  <a:pt x="6729406" y="0"/>
                </a:lnTo>
                <a:close/>
              </a:path>
            </a:pathLst>
          </a:custGeom>
          <a:blipFill>
            <a:blip r:embed="rId4">
              <a:alphaModFix amt="5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915810" y="3878702"/>
            <a:ext cx="10063689" cy="5883835"/>
          </a:xfrm>
          <a:custGeom>
            <a:avLst/>
            <a:gdLst/>
            <a:ahLst/>
            <a:cxnLst/>
            <a:rect r="r" b="b" t="t" l="l"/>
            <a:pathLst>
              <a:path h="5883835" w="10063689">
                <a:moveTo>
                  <a:pt x="0" y="0"/>
                </a:moveTo>
                <a:lnTo>
                  <a:pt x="10063689" y="0"/>
                </a:lnTo>
                <a:lnTo>
                  <a:pt x="10063689" y="5883836"/>
                </a:lnTo>
                <a:lnTo>
                  <a:pt x="0" y="588383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904875"/>
            <a:ext cx="12230230" cy="2422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799"/>
              </a:lnSpc>
            </a:pPr>
            <a:r>
              <a:rPr lang="en-US" sz="6999">
                <a:solidFill>
                  <a:srgbClr val="004AAD"/>
                </a:solidFill>
                <a:latin typeface="TT Lakes Neue Bold"/>
              </a:rPr>
              <a:t>Как работают потоки в Python?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3511252"/>
            <a:ext cx="6464906" cy="4267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>
                <a:solidFill>
                  <a:srgbClr val="2E2E2E"/>
                </a:solidFill>
                <a:latin typeface="TT Chocolates"/>
              </a:rPr>
              <a:t>Поток (или нить выполнения) в Python — это независимая последовательность инструкций‚ которая может быть выполнена параллельно с другими потоками в рамках одной программы.</a:t>
            </a:r>
          </a:p>
          <a:p>
            <a:pPr>
              <a:lnSpc>
                <a:spcPts val="4200"/>
              </a:lnSpc>
            </a:pPr>
          </a:p>
          <a:p>
            <a:pPr>
              <a:lnSpc>
                <a:spcPts val="4200"/>
              </a:lnSpc>
            </a:pP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4408728">
            <a:off x="6461224" y="-4582532"/>
            <a:ext cx="15887340" cy="15887340"/>
          </a:xfrm>
          <a:custGeom>
            <a:avLst/>
            <a:gdLst/>
            <a:ahLst/>
            <a:cxnLst/>
            <a:rect r="r" b="b" t="t" l="l"/>
            <a:pathLst>
              <a:path h="15887340" w="15887340">
                <a:moveTo>
                  <a:pt x="0" y="0"/>
                </a:moveTo>
                <a:lnTo>
                  <a:pt x="15887341" y="0"/>
                </a:lnTo>
                <a:lnTo>
                  <a:pt x="15887341" y="15887340"/>
                </a:lnTo>
                <a:lnTo>
                  <a:pt x="0" y="158873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148401">
            <a:off x="15297701" y="384797"/>
            <a:ext cx="6729406" cy="5469172"/>
          </a:xfrm>
          <a:custGeom>
            <a:avLst/>
            <a:gdLst/>
            <a:ahLst/>
            <a:cxnLst/>
            <a:rect r="r" b="b" t="t" l="l"/>
            <a:pathLst>
              <a:path h="5469172" w="6729406">
                <a:moveTo>
                  <a:pt x="6729406" y="0"/>
                </a:moveTo>
                <a:lnTo>
                  <a:pt x="0" y="0"/>
                </a:lnTo>
                <a:lnTo>
                  <a:pt x="0" y="5469172"/>
                </a:lnTo>
                <a:lnTo>
                  <a:pt x="6729406" y="5469172"/>
                </a:lnTo>
                <a:lnTo>
                  <a:pt x="6729406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1082301">
            <a:off x="-5072607" y="6650746"/>
            <a:ext cx="11928886" cy="8231043"/>
          </a:xfrm>
          <a:custGeom>
            <a:avLst/>
            <a:gdLst/>
            <a:ahLst/>
            <a:cxnLst/>
            <a:rect r="r" b="b" t="t" l="l"/>
            <a:pathLst>
              <a:path h="8231043" w="11928886">
                <a:moveTo>
                  <a:pt x="0" y="0"/>
                </a:moveTo>
                <a:lnTo>
                  <a:pt x="11928886" y="0"/>
                </a:lnTo>
                <a:lnTo>
                  <a:pt x="11928886" y="8231043"/>
                </a:lnTo>
                <a:lnTo>
                  <a:pt x="0" y="823104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5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419106" y="3551972"/>
            <a:ext cx="13449787" cy="3183056"/>
          </a:xfrm>
          <a:custGeom>
            <a:avLst/>
            <a:gdLst/>
            <a:ahLst/>
            <a:cxnLst/>
            <a:rect r="r" b="b" t="t" l="l"/>
            <a:pathLst>
              <a:path h="3183056" w="13449787">
                <a:moveTo>
                  <a:pt x="0" y="0"/>
                </a:moveTo>
                <a:lnTo>
                  <a:pt x="13449788" y="0"/>
                </a:lnTo>
                <a:lnTo>
                  <a:pt x="13449788" y="3183056"/>
                </a:lnTo>
                <a:lnTo>
                  <a:pt x="0" y="3183056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18783" t="-71132" r="-19669" b="-74127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904875"/>
            <a:ext cx="12230230" cy="1184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799"/>
              </a:lnSpc>
            </a:pPr>
            <a:r>
              <a:rPr lang="en-US" sz="6999">
                <a:solidFill>
                  <a:srgbClr val="004AAD"/>
                </a:solidFill>
                <a:latin typeface="TT Lakes Neue Bold"/>
              </a:rPr>
              <a:t>Синхронный подход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4408728">
            <a:off x="6461224" y="-4582532"/>
            <a:ext cx="15887340" cy="15887340"/>
          </a:xfrm>
          <a:custGeom>
            <a:avLst/>
            <a:gdLst/>
            <a:ahLst/>
            <a:cxnLst/>
            <a:rect r="r" b="b" t="t" l="l"/>
            <a:pathLst>
              <a:path h="15887340" w="15887340">
                <a:moveTo>
                  <a:pt x="0" y="0"/>
                </a:moveTo>
                <a:lnTo>
                  <a:pt x="15887341" y="0"/>
                </a:lnTo>
                <a:lnTo>
                  <a:pt x="15887341" y="15887340"/>
                </a:lnTo>
                <a:lnTo>
                  <a:pt x="0" y="158873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148401">
            <a:off x="15297701" y="384797"/>
            <a:ext cx="6729406" cy="5469172"/>
          </a:xfrm>
          <a:custGeom>
            <a:avLst/>
            <a:gdLst/>
            <a:ahLst/>
            <a:cxnLst/>
            <a:rect r="r" b="b" t="t" l="l"/>
            <a:pathLst>
              <a:path h="5469172" w="6729406">
                <a:moveTo>
                  <a:pt x="6729406" y="0"/>
                </a:moveTo>
                <a:lnTo>
                  <a:pt x="0" y="0"/>
                </a:lnTo>
                <a:lnTo>
                  <a:pt x="0" y="5469172"/>
                </a:lnTo>
                <a:lnTo>
                  <a:pt x="6729406" y="5469172"/>
                </a:lnTo>
                <a:lnTo>
                  <a:pt x="6729406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1082301">
            <a:off x="-5072607" y="6650746"/>
            <a:ext cx="11928886" cy="8231043"/>
          </a:xfrm>
          <a:custGeom>
            <a:avLst/>
            <a:gdLst/>
            <a:ahLst/>
            <a:cxnLst/>
            <a:rect r="r" b="b" t="t" l="l"/>
            <a:pathLst>
              <a:path h="8231043" w="11928886">
                <a:moveTo>
                  <a:pt x="0" y="0"/>
                </a:moveTo>
                <a:lnTo>
                  <a:pt x="11928886" y="0"/>
                </a:lnTo>
                <a:lnTo>
                  <a:pt x="11928886" y="8231043"/>
                </a:lnTo>
                <a:lnTo>
                  <a:pt x="0" y="823104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5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717599" y="2950145"/>
            <a:ext cx="14852802" cy="5453649"/>
          </a:xfrm>
          <a:custGeom>
            <a:avLst/>
            <a:gdLst/>
            <a:ahLst/>
            <a:cxnLst/>
            <a:rect r="r" b="b" t="t" l="l"/>
            <a:pathLst>
              <a:path h="5453649" w="14852802">
                <a:moveTo>
                  <a:pt x="0" y="0"/>
                </a:moveTo>
                <a:lnTo>
                  <a:pt x="14852802" y="0"/>
                </a:lnTo>
                <a:lnTo>
                  <a:pt x="14852802" y="5453649"/>
                </a:lnTo>
                <a:lnTo>
                  <a:pt x="0" y="5453649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20715" t="-35872" r="-21260" b="-26229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904875"/>
            <a:ext cx="12230230" cy="1184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799"/>
              </a:lnSpc>
            </a:pPr>
            <a:r>
              <a:rPr lang="en-US" sz="6999">
                <a:solidFill>
                  <a:srgbClr val="004AAD"/>
                </a:solidFill>
                <a:latin typeface="TT Lakes Neue Bold"/>
              </a:rPr>
              <a:t>Асинхронный подход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4073461">
            <a:off x="-9281995" y="-5154521"/>
            <a:ext cx="17617704" cy="17617704"/>
          </a:xfrm>
          <a:custGeom>
            <a:avLst/>
            <a:gdLst/>
            <a:ahLst/>
            <a:cxnLst/>
            <a:rect r="r" b="b" t="t" l="l"/>
            <a:pathLst>
              <a:path h="17617704" w="17617704">
                <a:moveTo>
                  <a:pt x="0" y="0"/>
                </a:moveTo>
                <a:lnTo>
                  <a:pt x="17617703" y="0"/>
                </a:lnTo>
                <a:lnTo>
                  <a:pt x="17617703" y="17617703"/>
                </a:lnTo>
                <a:lnTo>
                  <a:pt x="0" y="1761770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-5400000">
            <a:off x="8778703" y="-4549008"/>
            <a:ext cx="8063091" cy="6553094"/>
          </a:xfrm>
          <a:custGeom>
            <a:avLst/>
            <a:gdLst/>
            <a:ahLst/>
            <a:cxnLst/>
            <a:rect r="r" b="b" t="t" l="l"/>
            <a:pathLst>
              <a:path h="6553094" w="8063091">
                <a:moveTo>
                  <a:pt x="8063091" y="0"/>
                </a:moveTo>
                <a:lnTo>
                  <a:pt x="0" y="0"/>
                </a:lnTo>
                <a:lnTo>
                  <a:pt x="0" y="6553094"/>
                </a:lnTo>
                <a:lnTo>
                  <a:pt x="8063091" y="6553094"/>
                </a:lnTo>
                <a:lnTo>
                  <a:pt x="8063091" y="0"/>
                </a:lnTo>
                <a:close/>
              </a:path>
            </a:pathLst>
          </a:custGeom>
          <a:blipFill>
            <a:blip r:embed="rId4">
              <a:alphaModFix amt="5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904875"/>
            <a:ext cx="12230230" cy="1184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799"/>
              </a:lnSpc>
            </a:pPr>
            <a:r>
              <a:rPr lang="en-US" sz="6999">
                <a:solidFill>
                  <a:srgbClr val="004AAD"/>
                </a:solidFill>
                <a:latin typeface="TT Lakes Neue Bold"/>
              </a:rPr>
              <a:t>Асинхронный подход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2571750"/>
            <a:ext cx="16230600" cy="6076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800"/>
              </a:lnSpc>
              <a:spcBef>
                <a:spcPct val="0"/>
              </a:spcBef>
            </a:pPr>
            <a:r>
              <a:rPr lang="en-US" sz="3000">
                <a:solidFill>
                  <a:srgbClr val="2E2E2E"/>
                </a:solidFill>
                <a:latin typeface="TT Chocolates"/>
              </a:rPr>
              <a:t>Асинхронность больше всего подходит для таких сценариев:</a:t>
            </a:r>
          </a:p>
          <a:p>
            <a:pPr marL="647700" indent="-323850" lvl="1">
              <a:lnSpc>
                <a:spcPts val="4800"/>
              </a:lnSpc>
              <a:spcBef>
                <a:spcPct val="0"/>
              </a:spcBef>
              <a:buAutoNum type="arabicPeriod" startAt="1"/>
            </a:pPr>
            <a:r>
              <a:rPr lang="en-US" sz="3000">
                <a:solidFill>
                  <a:srgbClr val="2E2E2E"/>
                </a:solidFill>
                <a:latin typeface="TT Chocolates"/>
              </a:rPr>
              <a:t>Причина долгого исполнения — не вычисления, а ожидания ввода или вывода.</a:t>
            </a:r>
          </a:p>
          <a:p>
            <a:pPr marL="647700" indent="-323850" lvl="1">
              <a:lnSpc>
                <a:spcPts val="4800"/>
              </a:lnSpc>
              <a:spcBef>
                <a:spcPct val="0"/>
              </a:spcBef>
              <a:buAutoNum type="arabicPeriod" startAt="1"/>
            </a:pPr>
            <a:r>
              <a:rPr lang="en-US" sz="3000">
                <a:solidFill>
                  <a:srgbClr val="2E2E2E"/>
                </a:solidFill>
                <a:latin typeface="TT Chocolates"/>
              </a:rPr>
              <a:t>Задачи, которые включают несколько одновременных операций ввода и вывода.</a:t>
            </a:r>
          </a:p>
          <a:p>
            <a:pPr>
              <a:lnSpc>
                <a:spcPts val="4800"/>
              </a:lnSpc>
              <a:spcBef>
                <a:spcPct val="0"/>
              </a:spcBef>
            </a:pPr>
            <a:r>
              <a:rPr lang="en-US" sz="3000">
                <a:solidFill>
                  <a:srgbClr val="2E2E2E"/>
                </a:solidFill>
                <a:latin typeface="TT Chocolates"/>
              </a:rPr>
              <a:t>Это могут быть:</a:t>
            </a:r>
          </a:p>
          <a:p>
            <a:pPr>
              <a:lnSpc>
                <a:spcPts val="4800"/>
              </a:lnSpc>
              <a:spcBef>
                <a:spcPct val="0"/>
              </a:spcBef>
            </a:pPr>
            <a:r>
              <a:rPr lang="en-US" sz="3000">
                <a:solidFill>
                  <a:srgbClr val="2E2E2E"/>
                </a:solidFill>
                <a:latin typeface="TT Chocolates"/>
              </a:rPr>
              <a:t>- Парсеры</a:t>
            </a:r>
          </a:p>
          <a:p>
            <a:pPr>
              <a:lnSpc>
                <a:spcPts val="4800"/>
              </a:lnSpc>
              <a:spcBef>
                <a:spcPct val="0"/>
              </a:spcBef>
            </a:pPr>
            <a:r>
              <a:rPr lang="en-US" sz="3000">
                <a:solidFill>
                  <a:srgbClr val="2E2E2E"/>
                </a:solidFill>
                <a:latin typeface="TT Chocolates"/>
              </a:rPr>
              <a:t>- Сетевые сервисы</a:t>
            </a:r>
          </a:p>
          <a:p>
            <a:pPr>
              <a:lnSpc>
                <a:spcPts val="4800"/>
              </a:lnSpc>
              <a:spcBef>
                <a:spcPct val="0"/>
              </a:spcBef>
            </a:pPr>
            <a:r>
              <a:rPr lang="en-US" sz="3000">
                <a:solidFill>
                  <a:srgbClr val="2E2E2E"/>
                </a:solidFill>
                <a:latin typeface="TT Chocolates"/>
              </a:rPr>
              <a:t>- Работа с данными</a:t>
            </a:r>
          </a:p>
          <a:p>
            <a:pPr>
              <a:lnSpc>
                <a:spcPts val="4800"/>
              </a:lnSpc>
              <a:spcBef>
                <a:spcPct val="0"/>
              </a:spcBef>
            </a:pPr>
            <a:r>
              <a:rPr lang="en-US" sz="3000">
                <a:solidFill>
                  <a:srgbClr val="2E2E2E"/>
                </a:solidFill>
                <a:latin typeface="TT Chocolates Bold"/>
              </a:rPr>
              <a:t>Асинхронный подход не применим в задачах, которые сильно нагружают процессор</a:t>
            </a:r>
            <a:r>
              <a:rPr lang="en-US" sz="3000">
                <a:solidFill>
                  <a:srgbClr val="2E2E2E"/>
                </a:solidFill>
                <a:latin typeface="TT Chocolates"/>
              </a:rPr>
              <a:t>, например, расчет или проверка чисел на простоту. Здесь может спасти многопоточность.</a:t>
            </a:r>
          </a:p>
          <a:p>
            <a:pPr>
              <a:lnSpc>
                <a:spcPts val="4800"/>
              </a:lnSpc>
              <a:spcBef>
                <a:spcPct val="0"/>
              </a:spcBef>
            </a:pPr>
            <a:r>
              <a:rPr lang="en-US" sz="3000">
                <a:solidFill>
                  <a:srgbClr val="2E2E2E"/>
                </a:solidFill>
                <a:latin typeface="TT Chocolates Bold"/>
              </a:rPr>
              <a:t>Многопоточность != асинхронность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6144593">
            <a:off x="8023448" y="-2009860"/>
            <a:ext cx="17617704" cy="17617704"/>
          </a:xfrm>
          <a:custGeom>
            <a:avLst/>
            <a:gdLst/>
            <a:ahLst/>
            <a:cxnLst/>
            <a:rect r="r" b="b" t="t" l="l"/>
            <a:pathLst>
              <a:path h="17617704" w="17617704">
                <a:moveTo>
                  <a:pt x="0" y="0"/>
                </a:moveTo>
                <a:lnTo>
                  <a:pt x="17617704" y="0"/>
                </a:lnTo>
                <a:lnTo>
                  <a:pt x="17617704" y="17617704"/>
                </a:lnTo>
                <a:lnTo>
                  <a:pt x="0" y="1761770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4662819">
            <a:off x="8489744" y="-2841143"/>
            <a:ext cx="12794948" cy="8828634"/>
          </a:xfrm>
          <a:custGeom>
            <a:avLst/>
            <a:gdLst/>
            <a:ahLst/>
            <a:cxnLst/>
            <a:rect r="r" b="b" t="t" l="l"/>
            <a:pathLst>
              <a:path h="8828634" w="12794948">
                <a:moveTo>
                  <a:pt x="0" y="0"/>
                </a:moveTo>
                <a:lnTo>
                  <a:pt x="12794949" y="0"/>
                </a:lnTo>
                <a:lnTo>
                  <a:pt x="12794949" y="8828633"/>
                </a:lnTo>
                <a:lnTo>
                  <a:pt x="0" y="882863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8905814">
            <a:off x="-4266374" y="6074235"/>
            <a:ext cx="11300655" cy="9184351"/>
          </a:xfrm>
          <a:custGeom>
            <a:avLst/>
            <a:gdLst/>
            <a:ahLst/>
            <a:cxnLst/>
            <a:rect r="r" b="b" t="t" l="l"/>
            <a:pathLst>
              <a:path h="9184351" w="11300655">
                <a:moveTo>
                  <a:pt x="11300655" y="0"/>
                </a:moveTo>
                <a:lnTo>
                  <a:pt x="0" y="0"/>
                </a:lnTo>
                <a:lnTo>
                  <a:pt x="0" y="9184351"/>
                </a:lnTo>
                <a:lnTo>
                  <a:pt x="11300655" y="9184351"/>
                </a:lnTo>
                <a:lnTo>
                  <a:pt x="11300655" y="0"/>
                </a:lnTo>
                <a:close/>
              </a:path>
            </a:pathLst>
          </a:custGeom>
          <a:blipFill>
            <a:blip r:embed="rId6">
              <a:alphaModFix amt="5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309350" y="2323737"/>
            <a:ext cx="7350052" cy="6934563"/>
          </a:xfrm>
          <a:custGeom>
            <a:avLst/>
            <a:gdLst/>
            <a:ahLst/>
            <a:cxnLst/>
            <a:rect r="r" b="b" t="t" l="l"/>
            <a:pathLst>
              <a:path h="6934563" w="7350052">
                <a:moveTo>
                  <a:pt x="0" y="0"/>
                </a:moveTo>
                <a:lnTo>
                  <a:pt x="7350052" y="0"/>
                </a:lnTo>
                <a:lnTo>
                  <a:pt x="7350052" y="6934563"/>
                </a:lnTo>
                <a:lnTo>
                  <a:pt x="0" y="6934563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904875"/>
            <a:ext cx="12230230" cy="1184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799"/>
              </a:lnSpc>
            </a:pPr>
            <a:r>
              <a:rPr lang="en-US" sz="6999">
                <a:solidFill>
                  <a:srgbClr val="004AAD"/>
                </a:solidFill>
                <a:latin typeface="TT Lakes Neue Bold"/>
              </a:rPr>
              <a:t>Процессы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2438400"/>
            <a:ext cx="8712015" cy="4267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2E2E2E"/>
                </a:solidFill>
                <a:latin typeface="TT Chocolates"/>
              </a:rPr>
              <a:t>Процесс — это выполняющаяся программа. Один или несколько потоков выполняются в контексте процесса. </a:t>
            </a:r>
          </a:p>
          <a:p>
            <a:pPr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2E2E2E"/>
                </a:solidFill>
                <a:latin typeface="TT Chocolates"/>
              </a:rPr>
              <a:t>Их основная задача – изолировать программы друг от друга, чтобы одна не могла получить доступ к памяти другой.</a:t>
            </a:r>
          </a:p>
          <a:p>
            <a:pPr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2E2E2E"/>
                </a:solidFill>
                <a:latin typeface="TT Chocolates"/>
              </a:rPr>
              <a:t>В Python каждому процессу выделен свой интерпретатор.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6144593">
            <a:off x="8023448" y="-2009860"/>
            <a:ext cx="17617704" cy="17617704"/>
          </a:xfrm>
          <a:custGeom>
            <a:avLst/>
            <a:gdLst/>
            <a:ahLst/>
            <a:cxnLst/>
            <a:rect r="r" b="b" t="t" l="l"/>
            <a:pathLst>
              <a:path h="17617704" w="17617704">
                <a:moveTo>
                  <a:pt x="0" y="0"/>
                </a:moveTo>
                <a:lnTo>
                  <a:pt x="17617704" y="0"/>
                </a:lnTo>
                <a:lnTo>
                  <a:pt x="17617704" y="17617704"/>
                </a:lnTo>
                <a:lnTo>
                  <a:pt x="0" y="1761770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4662819">
            <a:off x="8489744" y="-2841143"/>
            <a:ext cx="12794948" cy="8828634"/>
          </a:xfrm>
          <a:custGeom>
            <a:avLst/>
            <a:gdLst/>
            <a:ahLst/>
            <a:cxnLst/>
            <a:rect r="r" b="b" t="t" l="l"/>
            <a:pathLst>
              <a:path h="8828634" w="12794948">
                <a:moveTo>
                  <a:pt x="0" y="0"/>
                </a:moveTo>
                <a:lnTo>
                  <a:pt x="12794949" y="0"/>
                </a:lnTo>
                <a:lnTo>
                  <a:pt x="12794949" y="8828633"/>
                </a:lnTo>
                <a:lnTo>
                  <a:pt x="0" y="882863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8905814">
            <a:off x="-4266374" y="6074235"/>
            <a:ext cx="11300655" cy="9184351"/>
          </a:xfrm>
          <a:custGeom>
            <a:avLst/>
            <a:gdLst/>
            <a:ahLst/>
            <a:cxnLst/>
            <a:rect r="r" b="b" t="t" l="l"/>
            <a:pathLst>
              <a:path h="9184351" w="11300655">
                <a:moveTo>
                  <a:pt x="11300655" y="0"/>
                </a:moveTo>
                <a:lnTo>
                  <a:pt x="0" y="0"/>
                </a:lnTo>
                <a:lnTo>
                  <a:pt x="0" y="9184351"/>
                </a:lnTo>
                <a:lnTo>
                  <a:pt x="11300655" y="9184351"/>
                </a:lnTo>
                <a:lnTo>
                  <a:pt x="11300655" y="0"/>
                </a:lnTo>
                <a:close/>
              </a:path>
            </a:pathLst>
          </a:custGeom>
          <a:blipFill>
            <a:blip r:embed="rId6">
              <a:alphaModFix amt="5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7427602" y="2268196"/>
            <a:ext cx="8947333" cy="6990104"/>
          </a:xfrm>
          <a:custGeom>
            <a:avLst/>
            <a:gdLst/>
            <a:ahLst/>
            <a:cxnLst/>
            <a:rect r="r" b="b" t="t" l="l"/>
            <a:pathLst>
              <a:path h="6990104" w="8947333">
                <a:moveTo>
                  <a:pt x="0" y="0"/>
                </a:moveTo>
                <a:lnTo>
                  <a:pt x="8947333" y="0"/>
                </a:lnTo>
                <a:lnTo>
                  <a:pt x="8947333" y="6990104"/>
                </a:lnTo>
                <a:lnTo>
                  <a:pt x="0" y="699010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904875"/>
            <a:ext cx="12230230" cy="1184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799"/>
              </a:lnSpc>
            </a:pPr>
            <a:r>
              <a:rPr lang="en-US" sz="6999">
                <a:solidFill>
                  <a:srgbClr val="004AAD"/>
                </a:solidFill>
                <a:latin typeface="TT Lakes Neue Bold"/>
              </a:rPr>
              <a:t>Закон Амдала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2562848"/>
            <a:ext cx="5307508" cy="3200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2E2E2E"/>
                </a:solidFill>
                <a:latin typeface="TT Chocolates"/>
              </a:rPr>
              <a:t>Закон Амдала — это формула, демонстрирующая потенциал ускорения вычислительной задачи, которого можно достичь при увеличении количества ресурсов системы.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930669">
            <a:off x="-7971294" y="-10725049"/>
            <a:ext cx="18539921" cy="18539921"/>
          </a:xfrm>
          <a:custGeom>
            <a:avLst/>
            <a:gdLst/>
            <a:ahLst/>
            <a:cxnLst/>
            <a:rect r="r" b="b" t="t" l="l"/>
            <a:pathLst>
              <a:path h="18539921" w="18539921">
                <a:moveTo>
                  <a:pt x="0" y="0"/>
                </a:moveTo>
                <a:lnTo>
                  <a:pt x="18539921" y="0"/>
                </a:lnTo>
                <a:lnTo>
                  <a:pt x="18539921" y="18539921"/>
                </a:lnTo>
                <a:lnTo>
                  <a:pt x="0" y="1853992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5242519">
            <a:off x="-1042019" y="8240279"/>
            <a:ext cx="8063091" cy="6553094"/>
          </a:xfrm>
          <a:custGeom>
            <a:avLst/>
            <a:gdLst/>
            <a:ahLst/>
            <a:cxnLst/>
            <a:rect r="r" b="b" t="t" l="l"/>
            <a:pathLst>
              <a:path h="6553094" w="8063091">
                <a:moveTo>
                  <a:pt x="8063091" y="0"/>
                </a:moveTo>
                <a:lnTo>
                  <a:pt x="0" y="0"/>
                </a:lnTo>
                <a:lnTo>
                  <a:pt x="0" y="6553094"/>
                </a:lnTo>
                <a:lnTo>
                  <a:pt x="8063091" y="6553094"/>
                </a:lnTo>
                <a:lnTo>
                  <a:pt x="8063091" y="0"/>
                </a:lnTo>
                <a:close/>
              </a:path>
            </a:pathLst>
          </a:custGeom>
          <a:blipFill>
            <a:blip r:embed="rId4">
              <a:alphaModFix amt="5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765447" y="4139066"/>
            <a:ext cx="12757106" cy="5447777"/>
          </a:xfrm>
          <a:custGeom>
            <a:avLst/>
            <a:gdLst/>
            <a:ahLst/>
            <a:cxnLst/>
            <a:rect r="r" b="b" t="t" l="l"/>
            <a:pathLst>
              <a:path h="5447777" w="12757106">
                <a:moveTo>
                  <a:pt x="0" y="0"/>
                </a:moveTo>
                <a:lnTo>
                  <a:pt x="12757106" y="0"/>
                </a:lnTo>
                <a:lnTo>
                  <a:pt x="12757106" y="5447777"/>
                </a:lnTo>
                <a:lnTo>
                  <a:pt x="0" y="544777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904875"/>
            <a:ext cx="12230230" cy="1184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799"/>
              </a:lnSpc>
            </a:pPr>
            <a:r>
              <a:rPr lang="en-US" sz="6999">
                <a:solidFill>
                  <a:srgbClr val="004AAD"/>
                </a:solidFill>
                <a:latin typeface="TT Lakes Neue Bold"/>
              </a:rPr>
              <a:t>Потоки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2538866"/>
            <a:ext cx="16230600" cy="1600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2E2E2E"/>
                </a:solidFill>
                <a:latin typeface="TT Chocolates"/>
              </a:rPr>
              <a:t>Потоки живут внутри процессов, потребляют меньше ресурсов и разделяют общую память внутри процесса. Во многих языках программирования потоки создавались именно для того, чтобы выполнять задачи параллельно, </a:t>
            </a:r>
            <a:r>
              <a:rPr lang="en-US" sz="3000">
                <a:solidFill>
                  <a:srgbClr val="2E2E2E"/>
                </a:solidFill>
                <a:latin typeface="TT Chocolates Bold"/>
              </a:rPr>
              <a:t>но не в Python. А виноват в этом GIL.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930669">
            <a:off x="-7971294" y="-10725049"/>
            <a:ext cx="18539921" cy="18539921"/>
          </a:xfrm>
          <a:custGeom>
            <a:avLst/>
            <a:gdLst/>
            <a:ahLst/>
            <a:cxnLst/>
            <a:rect r="r" b="b" t="t" l="l"/>
            <a:pathLst>
              <a:path h="18539921" w="18539921">
                <a:moveTo>
                  <a:pt x="0" y="0"/>
                </a:moveTo>
                <a:lnTo>
                  <a:pt x="18539921" y="0"/>
                </a:lnTo>
                <a:lnTo>
                  <a:pt x="18539921" y="18539921"/>
                </a:lnTo>
                <a:lnTo>
                  <a:pt x="0" y="1853992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5242519">
            <a:off x="-1042019" y="8240279"/>
            <a:ext cx="8063091" cy="6553094"/>
          </a:xfrm>
          <a:custGeom>
            <a:avLst/>
            <a:gdLst/>
            <a:ahLst/>
            <a:cxnLst/>
            <a:rect r="r" b="b" t="t" l="l"/>
            <a:pathLst>
              <a:path h="6553094" w="8063091">
                <a:moveTo>
                  <a:pt x="8063091" y="0"/>
                </a:moveTo>
                <a:lnTo>
                  <a:pt x="0" y="0"/>
                </a:lnTo>
                <a:lnTo>
                  <a:pt x="0" y="6553094"/>
                </a:lnTo>
                <a:lnTo>
                  <a:pt x="8063091" y="6553094"/>
                </a:lnTo>
                <a:lnTo>
                  <a:pt x="8063091" y="0"/>
                </a:lnTo>
                <a:close/>
              </a:path>
            </a:pathLst>
          </a:custGeom>
          <a:blipFill>
            <a:blip r:embed="rId4">
              <a:alphaModFix amt="5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537109" y="2400300"/>
            <a:ext cx="9722191" cy="6376600"/>
          </a:xfrm>
          <a:custGeom>
            <a:avLst/>
            <a:gdLst/>
            <a:ahLst/>
            <a:cxnLst/>
            <a:rect r="r" b="b" t="t" l="l"/>
            <a:pathLst>
              <a:path h="6376600" w="9722191">
                <a:moveTo>
                  <a:pt x="0" y="0"/>
                </a:moveTo>
                <a:lnTo>
                  <a:pt x="9722191" y="0"/>
                </a:lnTo>
                <a:lnTo>
                  <a:pt x="9722191" y="6376600"/>
                </a:lnTo>
                <a:lnTo>
                  <a:pt x="0" y="637660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1290" t="-23944" r="-7099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904875"/>
            <a:ext cx="12230230" cy="1184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799"/>
              </a:lnSpc>
            </a:pPr>
            <a:r>
              <a:rPr lang="en-US" sz="6999">
                <a:solidFill>
                  <a:srgbClr val="004AAD"/>
                </a:solidFill>
                <a:latin typeface="TT Lakes Neue Bold"/>
              </a:rPr>
              <a:t>Потоки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2324100"/>
            <a:ext cx="6294731" cy="6400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2E2E2E"/>
                </a:solidFill>
                <a:latin typeface="TT Chocolates Bold"/>
              </a:rPr>
              <a:t>GIL (Global Interpreter Lock)</a:t>
            </a:r>
            <a:r>
              <a:rPr lang="en-US" sz="3000">
                <a:solidFill>
                  <a:srgbClr val="2E2E2E"/>
                </a:solidFill>
                <a:latin typeface="TT Chocolates"/>
              </a:rPr>
              <a:t> – глобальная блокировка интерпретатора. Суть GIL заключается в том, что выполнять байт код может только один поток. Это нужно для того, чтобы упростить работу с памятью (на уровне интерпретатора). </a:t>
            </a:r>
          </a:p>
          <a:p>
            <a:pPr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2E2E2E"/>
                </a:solidFill>
                <a:latin typeface="TT Chocolates Italics"/>
              </a:rPr>
              <a:t>GIL в Python печально известна тем, что препятствует многопоточным программам достижения их полностью оптимальной скорости.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3987423">
            <a:off x="12625695" y="7261552"/>
            <a:ext cx="8063091" cy="6553094"/>
          </a:xfrm>
          <a:custGeom>
            <a:avLst/>
            <a:gdLst/>
            <a:ahLst/>
            <a:cxnLst/>
            <a:rect r="r" b="b" t="t" l="l"/>
            <a:pathLst>
              <a:path h="6553094" w="8063091">
                <a:moveTo>
                  <a:pt x="8063091" y="0"/>
                </a:moveTo>
                <a:lnTo>
                  <a:pt x="0" y="0"/>
                </a:lnTo>
                <a:lnTo>
                  <a:pt x="0" y="6553094"/>
                </a:lnTo>
                <a:lnTo>
                  <a:pt x="8063091" y="6553094"/>
                </a:lnTo>
                <a:lnTo>
                  <a:pt x="8063091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69652" y="2502090"/>
            <a:ext cx="15948695" cy="6062549"/>
          </a:xfrm>
          <a:custGeom>
            <a:avLst/>
            <a:gdLst/>
            <a:ahLst/>
            <a:cxnLst/>
            <a:rect r="r" b="b" t="t" l="l"/>
            <a:pathLst>
              <a:path h="6062549" w="15948695">
                <a:moveTo>
                  <a:pt x="0" y="0"/>
                </a:moveTo>
                <a:lnTo>
                  <a:pt x="15948696" y="0"/>
                </a:lnTo>
                <a:lnTo>
                  <a:pt x="15948696" y="6062548"/>
                </a:lnTo>
                <a:lnTo>
                  <a:pt x="0" y="606254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904875"/>
            <a:ext cx="14480804" cy="1184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799"/>
              </a:lnSpc>
            </a:pPr>
            <a:r>
              <a:rPr lang="en-US" sz="6999">
                <a:solidFill>
                  <a:srgbClr val="004AAD"/>
                </a:solidFill>
                <a:latin typeface="TT Lakes Neue Bold"/>
              </a:rPr>
              <a:t>Проблема 1. Race Condition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904875"/>
            <a:ext cx="12230230" cy="1184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799"/>
              </a:lnSpc>
            </a:pPr>
            <a:r>
              <a:rPr lang="en-US" sz="6999">
                <a:solidFill>
                  <a:srgbClr val="004AAD"/>
                </a:solidFill>
                <a:latin typeface="TT Lakes Neue Bold"/>
              </a:rPr>
              <a:t>Предыстория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2857500"/>
            <a:ext cx="11642029" cy="2667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>
                <a:solidFill>
                  <a:srgbClr val="2E2E2E"/>
                </a:solidFill>
                <a:latin typeface="TT Chocolates Bold"/>
              </a:rPr>
              <a:t>Асинхронное программирование</a:t>
            </a:r>
            <a:r>
              <a:rPr lang="en-US" sz="3000">
                <a:solidFill>
                  <a:srgbClr val="2E2E2E"/>
                </a:solidFill>
                <a:latin typeface="TT Chocolates"/>
              </a:rPr>
              <a:t> начало активно развиваться с появлением многозадачных операционных систем и сетевых технологий. Оно позволяет эффективно использовать ресурсы системы, обрабатывая несколько задач </a:t>
            </a:r>
            <a:r>
              <a:rPr lang="en-US" sz="3000">
                <a:solidFill>
                  <a:srgbClr val="2E2E2E"/>
                </a:solidFill>
                <a:latin typeface="TT Chocolates Italics"/>
              </a:rPr>
              <a:t>одновременно</a:t>
            </a:r>
            <a:r>
              <a:rPr lang="en-US" sz="3000">
                <a:solidFill>
                  <a:srgbClr val="2E2E2E"/>
                </a:solidFill>
                <a:latin typeface="TT Chocolates"/>
              </a:rPr>
              <a:t> </a:t>
            </a:r>
            <a:r>
              <a:rPr lang="en-US" sz="3000">
                <a:solidFill>
                  <a:srgbClr val="2E2E2E"/>
                </a:solidFill>
                <a:latin typeface="TT Chocolates Italics"/>
              </a:rPr>
              <a:t>без блокировки потоков</a:t>
            </a:r>
            <a:r>
              <a:rPr lang="en-US" sz="3000">
                <a:solidFill>
                  <a:srgbClr val="2E2E2E"/>
                </a:solidFill>
                <a:latin typeface="TT Chocolates"/>
              </a:rPr>
              <a:t>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2051050"/>
            <a:ext cx="11642029" cy="412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499"/>
              </a:lnSpc>
            </a:pPr>
            <a:r>
              <a:rPr lang="en-US" sz="2499">
                <a:solidFill>
                  <a:srgbClr val="2E2E2E"/>
                </a:solidFill>
                <a:latin typeface="TT Lakes Neue"/>
              </a:rPr>
              <a:t>Зачем это все нужно?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-1625759">
            <a:off x="10837013" y="-4312634"/>
            <a:ext cx="9495369" cy="7717145"/>
          </a:xfrm>
          <a:custGeom>
            <a:avLst/>
            <a:gdLst/>
            <a:ahLst/>
            <a:cxnLst/>
            <a:rect r="r" b="b" t="t" l="l"/>
            <a:pathLst>
              <a:path h="7717145" w="9495369">
                <a:moveTo>
                  <a:pt x="0" y="0"/>
                </a:moveTo>
                <a:lnTo>
                  <a:pt x="9495369" y="0"/>
                </a:lnTo>
                <a:lnTo>
                  <a:pt x="9495369" y="7717145"/>
                </a:lnTo>
                <a:lnTo>
                  <a:pt x="0" y="77171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3987423">
            <a:off x="12625695" y="7261552"/>
            <a:ext cx="8063091" cy="6553094"/>
          </a:xfrm>
          <a:custGeom>
            <a:avLst/>
            <a:gdLst/>
            <a:ahLst/>
            <a:cxnLst/>
            <a:rect r="r" b="b" t="t" l="l"/>
            <a:pathLst>
              <a:path h="6553094" w="8063091">
                <a:moveTo>
                  <a:pt x="8063091" y="0"/>
                </a:moveTo>
                <a:lnTo>
                  <a:pt x="0" y="0"/>
                </a:lnTo>
                <a:lnTo>
                  <a:pt x="0" y="6553094"/>
                </a:lnTo>
                <a:lnTo>
                  <a:pt x="8063091" y="6553094"/>
                </a:lnTo>
                <a:lnTo>
                  <a:pt x="8063091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259292" y="2356678"/>
            <a:ext cx="10000008" cy="6353372"/>
          </a:xfrm>
          <a:custGeom>
            <a:avLst/>
            <a:gdLst/>
            <a:ahLst/>
            <a:cxnLst/>
            <a:rect r="r" b="b" t="t" l="l"/>
            <a:pathLst>
              <a:path h="6353372" w="10000008">
                <a:moveTo>
                  <a:pt x="0" y="0"/>
                </a:moveTo>
                <a:lnTo>
                  <a:pt x="10000008" y="0"/>
                </a:lnTo>
                <a:lnTo>
                  <a:pt x="10000008" y="6353372"/>
                </a:lnTo>
                <a:lnTo>
                  <a:pt x="0" y="635337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46339" t="-7751" r="-46062" b="-7364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904875"/>
            <a:ext cx="14480804" cy="1184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799"/>
              </a:lnSpc>
            </a:pPr>
            <a:r>
              <a:rPr lang="en-US" sz="6999">
                <a:solidFill>
                  <a:srgbClr val="004AAD"/>
                </a:solidFill>
                <a:latin typeface="TT Lakes Neue Bold"/>
              </a:rPr>
              <a:t>Проблема 1. Race Condition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2561564"/>
            <a:ext cx="5929052" cy="5867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47700" indent="-323850" lvl="1">
              <a:lnSpc>
                <a:spcPts val="4200"/>
              </a:lnSpc>
              <a:buAutoNum type="arabicPeriod" startAt="1"/>
            </a:pPr>
            <a:r>
              <a:rPr lang="en-US" sz="3000">
                <a:solidFill>
                  <a:srgbClr val="2E2E2E"/>
                </a:solidFill>
                <a:latin typeface="TT Chocolates"/>
              </a:rPr>
              <a:t>Запуск программы с 2 потоками</a:t>
            </a:r>
          </a:p>
          <a:p>
            <a:pPr marL="647700" indent="-323850" lvl="1">
              <a:lnSpc>
                <a:spcPts val="4200"/>
              </a:lnSpc>
              <a:spcBef>
                <a:spcPct val="0"/>
              </a:spcBef>
              <a:buAutoNum type="arabicPeriod" startAt="1"/>
            </a:pPr>
            <a:r>
              <a:rPr lang="en-US" sz="3000">
                <a:solidFill>
                  <a:srgbClr val="2E2E2E"/>
                </a:solidFill>
                <a:latin typeface="TT Chocolates"/>
              </a:rPr>
              <a:t>Поток 1 читает </a:t>
            </a:r>
            <a:r>
              <a:rPr lang="en-US" sz="3000">
                <a:solidFill>
                  <a:srgbClr val="2E2E2E"/>
                </a:solidFill>
                <a:latin typeface="TT Chocolates Bold"/>
              </a:rPr>
              <a:t>x = 2</a:t>
            </a:r>
          </a:p>
          <a:p>
            <a:pPr marL="647700" indent="-323850" lvl="1">
              <a:lnSpc>
                <a:spcPts val="4200"/>
              </a:lnSpc>
              <a:spcBef>
                <a:spcPct val="0"/>
              </a:spcBef>
              <a:buAutoNum type="arabicPeriod" startAt="1"/>
            </a:pPr>
            <a:r>
              <a:rPr lang="en-US" sz="3000">
                <a:solidFill>
                  <a:srgbClr val="2E2E2E"/>
                </a:solidFill>
                <a:latin typeface="TT Chocolates Italics"/>
              </a:rPr>
              <a:t>Переключение контекста на поток 2</a:t>
            </a:r>
          </a:p>
          <a:p>
            <a:pPr marL="647700" indent="-323850" lvl="1">
              <a:lnSpc>
                <a:spcPts val="4200"/>
              </a:lnSpc>
              <a:spcBef>
                <a:spcPct val="0"/>
              </a:spcBef>
              <a:buAutoNum type="arabicPeriod" startAt="1"/>
            </a:pPr>
            <a:r>
              <a:rPr lang="en-US" sz="3000">
                <a:solidFill>
                  <a:srgbClr val="2E2E2E"/>
                </a:solidFill>
                <a:latin typeface="TT Chocolates"/>
              </a:rPr>
              <a:t>Поток 2 читает </a:t>
            </a:r>
            <a:r>
              <a:rPr lang="en-US" sz="3000">
                <a:solidFill>
                  <a:srgbClr val="2E2E2E"/>
                </a:solidFill>
                <a:latin typeface="TT Chocolates Bold"/>
              </a:rPr>
              <a:t>x = 2</a:t>
            </a:r>
            <a:r>
              <a:rPr lang="en-US" sz="3000">
                <a:solidFill>
                  <a:srgbClr val="2E2E2E"/>
                </a:solidFill>
                <a:latin typeface="TT Chocolates"/>
              </a:rPr>
              <a:t>, умножает на 2 и записывает в </a:t>
            </a:r>
            <a:r>
              <a:rPr lang="en-US" sz="3000">
                <a:solidFill>
                  <a:srgbClr val="2E2E2E"/>
                </a:solidFill>
                <a:latin typeface="TT Chocolates Bold"/>
              </a:rPr>
              <a:t>x = 4</a:t>
            </a:r>
          </a:p>
          <a:p>
            <a:pPr marL="647700" indent="-323850" lvl="1">
              <a:lnSpc>
                <a:spcPts val="4200"/>
              </a:lnSpc>
              <a:spcBef>
                <a:spcPct val="0"/>
              </a:spcBef>
              <a:buAutoNum type="arabicPeriod" startAt="1"/>
            </a:pPr>
            <a:r>
              <a:rPr lang="en-US" sz="3000">
                <a:solidFill>
                  <a:srgbClr val="2E2E2E"/>
                </a:solidFill>
                <a:latin typeface="TT Chocolates Italics"/>
              </a:rPr>
              <a:t>Переключение контекста на поток 1</a:t>
            </a:r>
          </a:p>
          <a:p>
            <a:pPr marL="647700" indent="-323850" lvl="1">
              <a:lnSpc>
                <a:spcPts val="4200"/>
              </a:lnSpc>
              <a:spcBef>
                <a:spcPct val="0"/>
              </a:spcBef>
              <a:buAutoNum type="arabicPeriod" startAt="1"/>
            </a:pPr>
            <a:r>
              <a:rPr lang="en-US" sz="3000">
                <a:solidFill>
                  <a:srgbClr val="2E2E2E"/>
                </a:solidFill>
                <a:latin typeface="TT Chocolates"/>
              </a:rPr>
              <a:t>Поток 1 увеличивает</a:t>
            </a:r>
            <a:r>
              <a:rPr lang="en-US" sz="3000">
                <a:solidFill>
                  <a:srgbClr val="2E2E2E"/>
                </a:solidFill>
                <a:latin typeface="TT Chocolates"/>
              </a:rPr>
              <a:t> </a:t>
            </a:r>
            <a:r>
              <a:rPr lang="en-US" sz="3000">
                <a:solidFill>
                  <a:srgbClr val="2E2E2E"/>
                </a:solidFill>
                <a:latin typeface="TT Chocolates Bold"/>
              </a:rPr>
              <a:t>x = 2</a:t>
            </a:r>
            <a:r>
              <a:rPr lang="en-US" sz="3000">
                <a:solidFill>
                  <a:srgbClr val="2E2E2E"/>
                </a:solidFill>
                <a:latin typeface="TT Chocolates"/>
              </a:rPr>
              <a:t> на 1 и записывает </a:t>
            </a:r>
            <a:r>
              <a:rPr lang="en-US" sz="3000">
                <a:solidFill>
                  <a:srgbClr val="2E2E2E"/>
                </a:solidFill>
                <a:latin typeface="TT Chocolates Bold"/>
              </a:rPr>
              <a:t>х = 3</a:t>
            </a:r>
          </a:p>
          <a:p>
            <a:pPr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2E2E2E"/>
                </a:solidFill>
                <a:latin typeface="TT Chocolates Bold"/>
              </a:rPr>
              <a:t>Итог: 3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3987423">
            <a:off x="12625695" y="7261552"/>
            <a:ext cx="8063091" cy="6553094"/>
          </a:xfrm>
          <a:custGeom>
            <a:avLst/>
            <a:gdLst/>
            <a:ahLst/>
            <a:cxnLst/>
            <a:rect r="r" b="b" t="t" l="l"/>
            <a:pathLst>
              <a:path h="6553094" w="8063091">
                <a:moveTo>
                  <a:pt x="8063091" y="0"/>
                </a:moveTo>
                <a:lnTo>
                  <a:pt x="0" y="0"/>
                </a:lnTo>
                <a:lnTo>
                  <a:pt x="0" y="6553094"/>
                </a:lnTo>
                <a:lnTo>
                  <a:pt x="8063091" y="6553094"/>
                </a:lnTo>
                <a:lnTo>
                  <a:pt x="8063091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904875"/>
            <a:ext cx="14480804" cy="1184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799"/>
              </a:lnSpc>
            </a:pPr>
            <a:r>
              <a:rPr lang="en-US" sz="6999">
                <a:solidFill>
                  <a:srgbClr val="004AAD"/>
                </a:solidFill>
                <a:latin typeface="TT Lakes Neue Bold"/>
              </a:rPr>
              <a:t>Проблема 1. Race Condition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2683053"/>
            <a:ext cx="10369313" cy="3200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2E2E2E"/>
                </a:solidFill>
                <a:latin typeface="TT Chocolates"/>
              </a:rPr>
              <a:t>Один поток обогнал другой при переключении контекста, и мы получили непредсказуемый результат. Такое событие и называется </a:t>
            </a:r>
            <a:r>
              <a:rPr lang="en-US" sz="3000">
                <a:solidFill>
                  <a:srgbClr val="2E2E2E"/>
                </a:solidFill>
                <a:latin typeface="TT Chocolates Bold"/>
              </a:rPr>
              <a:t>Race condition</a:t>
            </a:r>
            <a:r>
              <a:rPr lang="en-US" sz="3000">
                <a:solidFill>
                  <a:srgbClr val="2E2E2E"/>
                </a:solidFill>
                <a:latin typeface="TT Chocolates"/>
              </a:rPr>
              <a:t>. Как тогда быть уверенным в том, что поток, взявший в работу какие-то данные, выполнит свою работу, перед тем как переключит свой контекст на другой поток?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3987423">
            <a:off x="12625695" y="7261552"/>
            <a:ext cx="8063091" cy="6553094"/>
          </a:xfrm>
          <a:custGeom>
            <a:avLst/>
            <a:gdLst/>
            <a:ahLst/>
            <a:cxnLst/>
            <a:rect r="r" b="b" t="t" l="l"/>
            <a:pathLst>
              <a:path h="6553094" w="8063091">
                <a:moveTo>
                  <a:pt x="8063091" y="0"/>
                </a:moveTo>
                <a:lnTo>
                  <a:pt x="0" y="0"/>
                </a:lnTo>
                <a:lnTo>
                  <a:pt x="0" y="6553094"/>
                </a:lnTo>
                <a:lnTo>
                  <a:pt x="8063091" y="6553094"/>
                </a:lnTo>
                <a:lnTo>
                  <a:pt x="8063091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904875"/>
            <a:ext cx="14480804" cy="1184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799"/>
              </a:lnSpc>
            </a:pPr>
            <a:r>
              <a:rPr lang="en-US" sz="6999">
                <a:solidFill>
                  <a:srgbClr val="004AAD"/>
                </a:solidFill>
                <a:latin typeface="TT Lakes Neue Bold"/>
              </a:rPr>
              <a:t>Проблема 1. Race Condition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2683053"/>
            <a:ext cx="10369313" cy="3733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>
                <a:solidFill>
                  <a:srgbClr val="2E2E2E"/>
                </a:solidFill>
                <a:latin typeface="TT Chocolates"/>
              </a:rPr>
              <a:t>Что же делать? Может, можно как-то заблокировать вызовы потоков?..</a:t>
            </a:r>
          </a:p>
          <a:p>
            <a:pPr>
              <a:lnSpc>
                <a:spcPts val="4200"/>
              </a:lnSpc>
            </a:pPr>
          </a:p>
          <a:p>
            <a:pPr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2E2E2E"/>
                </a:solidFill>
                <a:latin typeface="TT Chocolates Bold"/>
              </a:rPr>
              <a:t>Lock (замок)</a:t>
            </a:r>
            <a:r>
              <a:rPr lang="en-US" sz="3000">
                <a:solidFill>
                  <a:srgbClr val="2E2E2E"/>
                </a:solidFill>
                <a:latin typeface="TT Chocolates"/>
              </a:rPr>
              <a:t> – объект, который захватывает поток, и пока поток не освободит (release) Lock, другие потоки не смогут ничего сделать с этими данными, захваченными при помощи замка.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3987423">
            <a:off x="12625695" y="7261552"/>
            <a:ext cx="8063091" cy="6553094"/>
          </a:xfrm>
          <a:custGeom>
            <a:avLst/>
            <a:gdLst/>
            <a:ahLst/>
            <a:cxnLst/>
            <a:rect r="r" b="b" t="t" l="l"/>
            <a:pathLst>
              <a:path h="6553094" w="8063091">
                <a:moveTo>
                  <a:pt x="8063091" y="0"/>
                </a:moveTo>
                <a:lnTo>
                  <a:pt x="0" y="0"/>
                </a:lnTo>
                <a:lnTo>
                  <a:pt x="0" y="6553094"/>
                </a:lnTo>
                <a:lnTo>
                  <a:pt x="8063091" y="6553094"/>
                </a:lnTo>
                <a:lnTo>
                  <a:pt x="8063091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877685" y="2232669"/>
            <a:ext cx="9381615" cy="6601390"/>
          </a:xfrm>
          <a:custGeom>
            <a:avLst/>
            <a:gdLst/>
            <a:ahLst/>
            <a:cxnLst/>
            <a:rect r="r" b="b" t="t" l="l"/>
            <a:pathLst>
              <a:path h="6601390" w="9381615">
                <a:moveTo>
                  <a:pt x="0" y="0"/>
                </a:moveTo>
                <a:lnTo>
                  <a:pt x="9381615" y="0"/>
                </a:lnTo>
                <a:lnTo>
                  <a:pt x="9381615" y="6601390"/>
                </a:lnTo>
                <a:lnTo>
                  <a:pt x="0" y="660139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904875"/>
            <a:ext cx="14480804" cy="1184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799"/>
              </a:lnSpc>
            </a:pPr>
            <a:r>
              <a:rPr lang="en-US" sz="6999">
                <a:solidFill>
                  <a:srgbClr val="004AAD"/>
                </a:solidFill>
                <a:latin typeface="TT Lakes Neue Bold"/>
              </a:rPr>
              <a:t>Проблема 2. Deadlock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2683053"/>
            <a:ext cx="6318279" cy="4267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2E2E2E"/>
                </a:solidFill>
                <a:latin typeface="TT Chocolates"/>
              </a:rPr>
              <a:t>Несмотря на то, что Lock помогает решить проблему с Race condition, он может привести к другой сложной ситуации, когда один поток ждет освобождение одного замка, а другой ждет освобождение от первого. Такое ожидание приводит к ситуации взаимного тупика - </a:t>
            </a:r>
            <a:r>
              <a:rPr lang="en-US" sz="3000">
                <a:solidFill>
                  <a:srgbClr val="2E2E2E"/>
                </a:solidFill>
                <a:latin typeface="TT Chocolates Bold"/>
              </a:rPr>
              <a:t>Deadlock</a:t>
            </a:r>
            <a:r>
              <a:rPr lang="en-US" sz="3000">
                <a:solidFill>
                  <a:srgbClr val="2E2E2E"/>
                </a:solidFill>
                <a:latin typeface="TT Chocolates"/>
              </a:rPr>
              <a:t>.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3987423">
            <a:off x="12625695" y="7261552"/>
            <a:ext cx="8063091" cy="6553094"/>
          </a:xfrm>
          <a:custGeom>
            <a:avLst/>
            <a:gdLst/>
            <a:ahLst/>
            <a:cxnLst/>
            <a:rect r="r" b="b" t="t" l="l"/>
            <a:pathLst>
              <a:path h="6553094" w="8063091">
                <a:moveTo>
                  <a:pt x="8063091" y="0"/>
                </a:moveTo>
                <a:lnTo>
                  <a:pt x="0" y="0"/>
                </a:lnTo>
                <a:lnTo>
                  <a:pt x="0" y="6553094"/>
                </a:lnTo>
                <a:lnTo>
                  <a:pt x="8063091" y="6553094"/>
                </a:lnTo>
                <a:lnTo>
                  <a:pt x="8063091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904875"/>
            <a:ext cx="14480804" cy="1184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799"/>
              </a:lnSpc>
            </a:pPr>
            <a:r>
              <a:rPr lang="en-US" sz="6999">
                <a:solidFill>
                  <a:srgbClr val="004AAD"/>
                </a:solidFill>
                <a:latin typeface="TT Lakes Neue Bold"/>
              </a:rPr>
              <a:t>Проблема 2. Deadlock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2683053"/>
            <a:ext cx="10369313" cy="3733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>
                <a:solidFill>
                  <a:srgbClr val="2E2E2E"/>
                </a:solidFill>
                <a:latin typeface="TT Chocolates"/>
              </a:rPr>
              <a:t>Программа зависает в ожидании разблокировки, которая никогда не произойдет. Также Deadlock произойдет при попытке заблокировать наш Lock повторно в том же потоке.</a:t>
            </a:r>
          </a:p>
          <a:p>
            <a:pPr>
              <a:lnSpc>
                <a:spcPts val="4200"/>
              </a:lnSpc>
            </a:pPr>
          </a:p>
          <a:p>
            <a:pPr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2E2E2E"/>
                </a:solidFill>
                <a:latin typeface="TT Chocolates"/>
              </a:rPr>
              <a:t>Решить проблему с Deadlock могут помочь различные механизмы синхронизации потоков. Один из них – </a:t>
            </a:r>
            <a:r>
              <a:rPr lang="en-US" sz="3000">
                <a:solidFill>
                  <a:srgbClr val="2E2E2E"/>
                </a:solidFill>
                <a:latin typeface="TT Chocolates Bold"/>
              </a:rPr>
              <a:t>Semaphore (Семафор)</a:t>
            </a:r>
            <a:r>
              <a:rPr lang="en-US" sz="3000">
                <a:solidFill>
                  <a:srgbClr val="2E2E2E"/>
                </a:solidFill>
                <a:latin typeface="TT Chocolates"/>
              </a:rPr>
              <a:t>.</a:t>
            </a: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3987423">
            <a:off x="12625695" y="7261552"/>
            <a:ext cx="8063091" cy="6553094"/>
          </a:xfrm>
          <a:custGeom>
            <a:avLst/>
            <a:gdLst/>
            <a:ahLst/>
            <a:cxnLst/>
            <a:rect r="r" b="b" t="t" l="l"/>
            <a:pathLst>
              <a:path h="6553094" w="8063091">
                <a:moveTo>
                  <a:pt x="8063091" y="0"/>
                </a:moveTo>
                <a:lnTo>
                  <a:pt x="0" y="0"/>
                </a:lnTo>
                <a:lnTo>
                  <a:pt x="0" y="6553094"/>
                </a:lnTo>
                <a:lnTo>
                  <a:pt x="8063091" y="6553094"/>
                </a:lnTo>
                <a:lnTo>
                  <a:pt x="8063091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377308" y="2089150"/>
            <a:ext cx="13533384" cy="7483974"/>
          </a:xfrm>
          <a:custGeom>
            <a:avLst/>
            <a:gdLst/>
            <a:ahLst/>
            <a:cxnLst/>
            <a:rect r="r" b="b" t="t" l="l"/>
            <a:pathLst>
              <a:path h="7483974" w="13533384">
                <a:moveTo>
                  <a:pt x="0" y="0"/>
                </a:moveTo>
                <a:lnTo>
                  <a:pt x="13533384" y="0"/>
                </a:lnTo>
                <a:lnTo>
                  <a:pt x="13533384" y="7483974"/>
                </a:lnTo>
                <a:lnTo>
                  <a:pt x="0" y="748397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6038" t="0" r="-15869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904875"/>
            <a:ext cx="14480804" cy="1184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799"/>
              </a:lnSpc>
            </a:pPr>
            <a:r>
              <a:rPr lang="en-US" sz="6999">
                <a:solidFill>
                  <a:srgbClr val="004AAD"/>
                </a:solidFill>
                <a:latin typeface="TT Lakes Neue Bold"/>
              </a:rPr>
              <a:t>Решение. Semaphore</a:t>
            </a:r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8243363">
            <a:off x="-1355616" y="7258999"/>
            <a:ext cx="8063091" cy="6553094"/>
          </a:xfrm>
          <a:custGeom>
            <a:avLst/>
            <a:gdLst/>
            <a:ahLst/>
            <a:cxnLst/>
            <a:rect r="r" b="b" t="t" l="l"/>
            <a:pathLst>
              <a:path h="6553094" w="8063091">
                <a:moveTo>
                  <a:pt x="8063091" y="0"/>
                </a:moveTo>
                <a:lnTo>
                  <a:pt x="0" y="0"/>
                </a:lnTo>
                <a:lnTo>
                  <a:pt x="0" y="6553094"/>
                </a:lnTo>
                <a:lnTo>
                  <a:pt x="8063091" y="6553094"/>
                </a:lnTo>
                <a:lnTo>
                  <a:pt x="8063091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904875"/>
            <a:ext cx="12230230" cy="1184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799"/>
              </a:lnSpc>
            </a:pPr>
            <a:r>
              <a:rPr lang="en-US" sz="6999">
                <a:solidFill>
                  <a:srgbClr val="004AAD"/>
                </a:solidFill>
                <a:latin typeface="TT Lakes Neue Bold"/>
              </a:rPr>
              <a:t>Когда и что выбирать?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6601685" y="2299622"/>
            <a:ext cx="5084631" cy="533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2E2E2E"/>
                </a:solidFill>
                <a:latin typeface="TT Chocolates Bold"/>
              </a:rPr>
              <a:t>Проблема - вычисления?</a:t>
            </a:r>
          </a:p>
        </p:txBody>
      </p:sp>
      <p:sp>
        <p:nvSpPr>
          <p:cNvPr name="AutoShape 5" id="5"/>
          <p:cNvSpPr/>
          <p:nvPr/>
        </p:nvSpPr>
        <p:spPr>
          <a:xfrm flipH="true">
            <a:off x="5545443" y="2846773"/>
            <a:ext cx="3585373" cy="1348542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TextBox 6" id="6"/>
          <p:cNvSpPr txBox="true"/>
          <p:nvPr/>
        </p:nvSpPr>
        <p:spPr>
          <a:xfrm rot="0">
            <a:off x="3003127" y="4119114"/>
            <a:ext cx="5084631" cy="1066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2E2E2E"/>
                </a:solidFill>
                <a:latin typeface="TT Chocolates Bold"/>
              </a:rPr>
              <a:t>Да</a:t>
            </a:r>
          </a:p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2E2E2E"/>
                </a:solidFill>
                <a:latin typeface="TT Chocolates Bold"/>
              </a:rPr>
              <a:t>-&gt; multiprocessing</a:t>
            </a:r>
          </a:p>
        </p:txBody>
      </p:sp>
      <p:sp>
        <p:nvSpPr>
          <p:cNvPr name="AutoShape 7" id="7"/>
          <p:cNvSpPr/>
          <p:nvPr/>
        </p:nvSpPr>
        <p:spPr>
          <a:xfrm>
            <a:off x="9127927" y="2851852"/>
            <a:ext cx="4131003" cy="1343462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TextBox 8" id="8"/>
          <p:cNvSpPr txBox="true"/>
          <p:nvPr/>
        </p:nvSpPr>
        <p:spPr>
          <a:xfrm rot="0">
            <a:off x="10716614" y="4137230"/>
            <a:ext cx="5084631" cy="1066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2E2E2E"/>
                </a:solidFill>
                <a:latin typeface="TT Chocolates Bold"/>
              </a:rPr>
              <a:t>Нет</a:t>
            </a:r>
          </a:p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2E2E2E"/>
                </a:solidFill>
                <a:latin typeface="TT Chocolates Bold"/>
              </a:rPr>
              <a:t>Проблема - </a:t>
            </a:r>
            <a:r>
              <a:rPr lang="en-US" sz="3000" u="sng">
                <a:solidFill>
                  <a:srgbClr val="2E2E2E"/>
                </a:solidFill>
                <a:latin typeface="TT Chocolates Bold Italics"/>
              </a:rPr>
              <a:t>ожидание</a:t>
            </a:r>
            <a:r>
              <a:rPr lang="en-US" sz="3000">
                <a:solidFill>
                  <a:srgbClr val="2E2E2E"/>
                </a:solidFill>
                <a:latin typeface="TT Chocolates Bold"/>
              </a:rPr>
              <a:t> I/O?</a:t>
            </a:r>
          </a:p>
        </p:txBody>
      </p:sp>
      <p:sp>
        <p:nvSpPr>
          <p:cNvPr name="AutoShape 9" id="9"/>
          <p:cNvSpPr/>
          <p:nvPr/>
        </p:nvSpPr>
        <p:spPr>
          <a:xfrm flipH="true">
            <a:off x="9687339" y="5189776"/>
            <a:ext cx="3585373" cy="55014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10" id="10"/>
          <p:cNvSpPr/>
          <p:nvPr/>
        </p:nvSpPr>
        <p:spPr>
          <a:xfrm>
            <a:off x="13258788" y="5161788"/>
            <a:ext cx="1982715" cy="578128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TextBox 11" id="11"/>
          <p:cNvSpPr txBox="true"/>
          <p:nvPr/>
        </p:nvSpPr>
        <p:spPr>
          <a:xfrm rot="0">
            <a:off x="12699187" y="5663717"/>
            <a:ext cx="5084631" cy="1066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2E2E2E"/>
                </a:solidFill>
                <a:latin typeface="TT Chocolates Bold"/>
              </a:rPr>
              <a:t>Да</a:t>
            </a:r>
          </a:p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2E2E2E"/>
                </a:solidFill>
                <a:latin typeface="TT Chocolates Bold"/>
              </a:rPr>
              <a:t>-&gt; asyncio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7145023" y="5682546"/>
            <a:ext cx="5401378" cy="1600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2E2E2E"/>
                </a:solidFill>
                <a:latin typeface="TT Chocolates Bold"/>
              </a:rPr>
              <a:t>Нет</a:t>
            </a:r>
          </a:p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2E2E2E"/>
                </a:solidFill>
                <a:latin typeface="TT Chocolates Bold"/>
              </a:rPr>
              <a:t>-&gt; threading</a:t>
            </a:r>
          </a:p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2E2E2E"/>
                </a:solidFill>
                <a:latin typeface="TT Chocolates"/>
              </a:rPr>
              <a:t>(вероятно, дело в скорости I/O)</a:t>
            </a: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766807">
            <a:off x="10460579" y="2341404"/>
            <a:ext cx="12112141" cy="9843868"/>
          </a:xfrm>
          <a:custGeom>
            <a:avLst/>
            <a:gdLst/>
            <a:ahLst/>
            <a:cxnLst/>
            <a:rect r="r" b="b" t="t" l="l"/>
            <a:pathLst>
              <a:path h="9843868" w="12112141">
                <a:moveTo>
                  <a:pt x="0" y="0"/>
                </a:moveTo>
                <a:lnTo>
                  <a:pt x="12112141" y="0"/>
                </a:lnTo>
                <a:lnTo>
                  <a:pt x="12112141" y="9843868"/>
                </a:lnTo>
                <a:lnTo>
                  <a:pt x="0" y="98438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3108366"/>
            <a:ext cx="9713027" cy="26727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929"/>
              </a:lnSpc>
            </a:pPr>
            <a:r>
              <a:rPr lang="en-US" sz="6999">
                <a:solidFill>
                  <a:srgbClr val="004AAD"/>
                </a:solidFill>
                <a:latin typeface="TT Lakes Neue Bold"/>
              </a:rPr>
              <a:t>Введение в асинхронное программирование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6035634"/>
            <a:ext cx="7990570" cy="1285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950"/>
              </a:lnSpc>
            </a:pPr>
            <a:r>
              <a:rPr lang="en-US" sz="5000">
                <a:solidFill>
                  <a:srgbClr val="2BB4D4"/>
                </a:solidFill>
                <a:latin typeface="TT Lakes Neue Bold"/>
              </a:rPr>
              <a:t>Параллелизм и потоки в Python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028700" y="1028700"/>
            <a:ext cx="675462" cy="824630"/>
          </a:xfrm>
          <a:custGeom>
            <a:avLst/>
            <a:gdLst/>
            <a:ahLst/>
            <a:cxnLst/>
            <a:rect r="r" b="b" t="t" l="l"/>
            <a:pathLst>
              <a:path h="824630" w="675462">
                <a:moveTo>
                  <a:pt x="0" y="0"/>
                </a:moveTo>
                <a:lnTo>
                  <a:pt x="675462" y="0"/>
                </a:lnTo>
                <a:lnTo>
                  <a:pt x="675462" y="824630"/>
                </a:lnTo>
                <a:lnTo>
                  <a:pt x="0" y="82463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704162" y="1088475"/>
            <a:ext cx="5579900" cy="495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199"/>
              </a:lnSpc>
            </a:pPr>
            <a:r>
              <a:rPr lang="en-US" sz="2999">
                <a:solidFill>
                  <a:srgbClr val="004AAD"/>
                </a:solidFill>
                <a:latin typeface="TT Lakes Neue Bold Italics"/>
              </a:rPr>
              <a:t>День Самоуправления 24'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904875"/>
            <a:ext cx="12230230" cy="1184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799"/>
              </a:lnSpc>
            </a:pPr>
            <a:r>
              <a:rPr lang="en-US" sz="6999">
                <a:solidFill>
                  <a:srgbClr val="004AAD"/>
                </a:solidFill>
                <a:latin typeface="TT Lakes Neue Bold"/>
              </a:rPr>
              <a:t>Предыстория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2051050"/>
            <a:ext cx="11642029" cy="412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499"/>
              </a:lnSpc>
            </a:pPr>
            <a:r>
              <a:rPr lang="en-US" sz="2499">
                <a:solidFill>
                  <a:srgbClr val="2E2E2E"/>
                </a:solidFill>
                <a:latin typeface="TT Lakes Neue"/>
              </a:rPr>
              <a:t>Зачем это все нужно?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-1625759">
            <a:off x="10837013" y="-4312634"/>
            <a:ext cx="9495369" cy="7717145"/>
          </a:xfrm>
          <a:custGeom>
            <a:avLst/>
            <a:gdLst/>
            <a:ahLst/>
            <a:cxnLst/>
            <a:rect r="r" b="b" t="t" l="l"/>
            <a:pathLst>
              <a:path h="7717145" w="9495369">
                <a:moveTo>
                  <a:pt x="0" y="0"/>
                </a:moveTo>
                <a:lnTo>
                  <a:pt x="9495369" y="0"/>
                </a:lnTo>
                <a:lnTo>
                  <a:pt x="9495369" y="7717145"/>
                </a:lnTo>
                <a:lnTo>
                  <a:pt x="0" y="77171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2857500"/>
            <a:ext cx="11642029" cy="2667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>
                <a:solidFill>
                  <a:srgbClr val="2E2E2E"/>
                </a:solidFill>
                <a:latin typeface="TT Chocolates Bold"/>
              </a:rPr>
              <a:t>Параллельное программирование</a:t>
            </a:r>
            <a:r>
              <a:rPr lang="en-US" sz="3000">
                <a:solidFill>
                  <a:srgbClr val="2E2E2E"/>
                </a:solidFill>
                <a:latin typeface="TT Chocolates"/>
              </a:rPr>
              <a:t>, как практика написания программ, которые эффективно используют параллелизм для увеличения производительности, начало активно развиваться во второй половине 20 века, особенно с развитием многоядерных процессоров и кластерных вычислений. 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904875"/>
            <a:ext cx="12230230" cy="1184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799"/>
              </a:lnSpc>
            </a:pPr>
            <a:r>
              <a:rPr lang="en-US" sz="6999">
                <a:solidFill>
                  <a:srgbClr val="004AAD"/>
                </a:solidFill>
                <a:latin typeface="TT Lakes Neue Bold"/>
              </a:rPr>
              <a:t>Предыстория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2051050"/>
            <a:ext cx="11642029" cy="412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499"/>
              </a:lnSpc>
            </a:pPr>
            <a:r>
              <a:rPr lang="en-US" sz="2499">
                <a:solidFill>
                  <a:srgbClr val="2E2E2E"/>
                </a:solidFill>
                <a:latin typeface="TT Lakes Neue"/>
              </a:rPr>
              <a:t>Зачем это все нужно?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-1625759">
            <a:off x="10837013" y="-4312634"/>
            <a:ext cx="9495369" cy="7717145"/>
          </a:xfrm>
          <a:custGeom>
            <a:avLst/>
            <a:gdLst/>
            <a:ahLst/>
            <a:cxnLst/>
            <a:rect r="r" b="b" t="t" l="l"/>
            <a:pathLst>
              <a:path h="7717145" w="9495369">
                <a:moveTo>
                  <a:pt x="0" y="0"/>
                </a:moveTo>
                <a:lnTo>
                  <a:pt x="9495369" y="0"/>
                </a:lnTo>
                <a:lnTo>
                  <a:pt x="9495369" y="7717145"/>
                </a:lnTo>
                <a:lnTo>
                  <a:pt x="0" y="77171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2857500"/>
            <a:ext cx="11642029" cy="2667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>
                <a:solidFill>
                  <a:srgbClr val="2E2E2E"/>
                </a:solidFill>
                <a:latin typeface="TT Chocolates Bold"/>
              </a:rPr>
              <a:t>Парадигма потоков в программировании</a:t>
            </a:r>
            <a:r>
              <a:rPr lang="en-US" sz="3000">
                <a:solidFill>
                  <a:srgbClr val="2E2E2E"/>
                </a:solidFill>
                <a:latin typeface="TT Chocolates"/>
              </a:rPr>
              <a:t> возникла во второй половине 20 века. Она связана с необходимостью эффективной работы с многозадачными операционными системами и параллельными архитектурами компьютеров. Развитие этой парадигмы связано с работами Дейкстры, Хоара и др.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904875"/>
            <a:ext cx="15164312" cy="1184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799"/>
              </a:lnSpc>
            </a:pPr>
            <a:r>
              <a:rPr lang="en-US" sz="6999">
                <a:solidFill>
                  <a:srgbClr val="004AAD"/>
                </a:solidFill>
                <a:latin typeface="TT Lakes Neue Bold"/>
              </a:rPr>
              <a:t>Самое общее. Конкурентность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-1625759">
            <a:off x="10837013" y="-4312634"/>
            <a:ext cx="9495369" cy="7717145"/>
          </a:xfrm>
          <a:custGeom>
            <a:avLst/>
            <a:gdLst/>
            <a:ahLst/>
            <a:cxnLst/>
            <a:rect r="r" b="b" t="t" l="l"/>
            <a:pathLst>
              <a:path h="7717145" w="9495369">
                <a:moveTo>
                  <a:pt x="0" y="0"/>
                </a:moveTo>
                <a:lnTo>
                  <a:pt x="9495369" y="0"/>
                </a:lnTo>
                <a:lnTo>
                  <a:pt x="9495369" y="7717145"/>
                </a:lnTo>
                <a:lnTo>
                  <a:pt x="0" y="77171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526529" y="2725313"/>
            <a:ext cx="8732771" cy="6074536"/>
          </a:xfrm>
          <a:custGeom>
            <a:avLst/>
            <a:gdLst/>
            <a:ahLst/>
            <a:cxnLst/>
            <a:rect r="r" b="b" t="t" l="l"/>
            <a:pathLst>
              <a:path h="6074536" w="8732771">
                <a:moveTo>
                  <a:pt x="0" y="0"/>
                </a:moveTo>
                <a:lnTo>
                  <a:pt x="8732771" y="0"/>
                </a:lnTo>
                <a:lnTo>
                  <a:pt x="8732771" y="6074537"/>
                </a:lnTo>
                <a:lnTo>
                  <a:pt x="0" y="607453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3789" t="-9588" r="-8225" b="-11186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3057482"/>
            <a:ext cx="6807462" cy="5334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>
                <a:solidFill>
                  <a:srgbClr val="2E2E2E"/>
                </a:solidFill>
                <a:latin typeface="TT Chocolates"/>
              </a:rPr>
              <a:t>Систему называют конкурентной, если она может поддерживать наличие двух или большего количества действий, </a:t>
            </a:r>
            <a:r>
              <a:rPr lang="en-US" sz="3000">
                <a:solidFill>
                  <a:srgbClr val="2E2E2E"/>
                </a:solidFill>
                <a:latin typeface="TT Chocolates Bold"/>
              </a:rPr>
              <a:t>находящихся в процессе выполнения</a:t>
            </a:r>
            <a:r>
              <a:rPr lang="en-US" sz="3000">
                <a:solidFill>
                  <a:srgbClr val="2E2E2E"/>
                </a:solidFill>
                <a:latin typeface="TT Chocolates"/>
              </a:rPr>
              <a:t> в одно и то же время.</a:t>
            </a:r>
          </a:p>
          <a:p>
            <a:pPr>
              <a:lnSpc>
                <a:spcPts val="4200"/>
              </a:lnSpc>
            </a:pPr>
            <a:r>
              <a:rPr lang="en-US" sz="3000">
                <a:solidFill>
                  <a:srgbClr val="2E2E2E"/>
                </a:solidFill>
                <a:latin typeface="TT Chocolates"/>
              </a:rPr>
              <a:t>Систему называют параллельной, если она может поддерживать наличие двух или большего количества действий, </a:t>
            </a:r>
            <a:r>
              <a:rPr lang="en-US" sz="3000">
                <a:solidFill>
                  <a:srgbClr val="2E2E2E"/>
                </a:solidFill>
                <a:latin typeface="TT Chocolates Bold"/>
              </a:rPr>
              <a:t>выполняемых в точности</a:t>
            </a:r>
            <a:r>
              <a:rPr lang="en-US" sz="3000">
                <a:solidFill>
                  <a:srgbClr val="2E2E2E"/>
                </a:solidFill>
                <a:latin typeface="TT Chocolates"/>
              </a:rPr>
              <a:t> в одно и то же время.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625759">
            <a:off x="12941124" y="2284653"/>
            <a:ext cx="10884489" cy="8846121"/>
          </a:xfrm>
          <a:custGeom>
            <a:avLst/>
            <a:gdLst/>
            <a:ahLst/>
            <a:cxnLst/>
            <a:rect r="r" b="b" t="t" l="l"/>
            <a:pathLst>
              <a:path h="8846121" w="10884489">
                <a:moveTo>
                  <a:pt x="0" y="0"/>
                </a:moveTo>
                <a:lnTo>
                  <a:pt x="10884489" y="0"/>
                </a:lnTo>
                <a:lnTo>
                  <a:pt x="10884489" y="8846120"/>
                </a:lnTo>
                <a:lnTo>
                  <a:pt x="0" y="88461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904875"/>
            <a:ext cx="12230230" cy="1184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799"/>
              </a:lnSpc>
            </a:pPr>
            <a:r>
              <a:rPr lang="en-US" sz="6999">
                <a:solidFill>
                  <a:srgbClr val="004AAD"/>
                </a:solidFill>
                <a:latin typeface="TT Lakes Neue Bold"/>
              </a:rPr>
              <a:t>Асинхронность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2051050"/>
            <a:ext cx="11642029" cy="412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499"/>
              </a:lnSpc>
            </a:pPr>
            <a:r>
              <a:rPr lang="en-US" sz="2499">
                <a:solidFill>
                  <a:srgbClr val="2E2E2E"/>
                </a:solidFill>
                <a:latin typeface="TT Lakes Neue"/>
              </a:rPr>
              <a:t>Как появилась?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2734159"/>
            <a:ext cx="11949639" cy="3733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>
                <a:solidFill>
                  <a:srgbClr val="2E2E2E"/>
                </a:solidFill>
                <a:latin typeface="TT Chocolates"/>
              </a:rPr>
              <a:t>Асинхронное программирование появилось в результате работы над созданием Node.js в 1996 году. В 2009 году Райан Даль создал Node.js, который базируется на событийно-ориентированном и асинхронном программировании с </a:t>
            </a:r>
            <a:r>
              <a:rPr lang="en-US" sz="3000">
                <a:solidFill>
                  <a:srgbClr val="2E2E2E"/>
                </a:solidFill>
                <a:latin typeface="TT Chocolates Italics"/>
              </a:rPr>
              <a:t>неблокирующим вводом/выводом</a:t>
            </a:r>
            <a:r>
              <a:rPr lang="en-US" sz="3000">
                <a:solidFill>
                  <a:srgbClr val="2E2E2E"/>
                </a:solidFill>
                <a:latin typeface="TT Chocolates"/>
              </a:rPr>
              <a:t>. Он пришёл к выводу, что событийно-ориентированные системы проще и эффективнее моделей параллелизма на основе потоков. Так появилась концепция асинхронного программирования.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2085749">
            <a:off x="-5690637" y="-3861861"/>
            <a:ext cx="14345355" cy="14345355"/>
          </a:xfrm>
          <a:custGeom>
            <a:avLst/>
            <a:gdLst/>
            <a:ahLst/>
            <a:cxnLst/>
            <a:rect r="r" b="b" t="t" l="l"/>
            <a:pathLst>
              <a:path h="14345355" w="14345355">
                <a:moveTo>
                  <a:pt x="0" y="0"/>
                </a:moveTo>
                <a:lnTo>
                  <a:pt x="14345355" y="0"/>
                </a:lnTo>
                <a:lnTo>
                  <a:pt x="14345355" y="14345355"/>
                </a:lnTo>
                <a:lnTo>
                  <a:pt x="0" y="143453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799293">
            <a:off x="12170918" y="-745657"/>
            <a:ext cx="6885296" cy="11055409"/>
          </a:xfrm>
          <a:custGeom>
            <a:avLst/>
            <a:gdLst/>
            <a:ahLst/>
            <a:cxnLst/>
            <a:rect r="r" b="b" t="t" l="l"/>
            <a:pathLst>
              <a:path h="11055409" w="6885296">
                <a:moveTo>
                  <a:pt x="0" y="0"/>
                </a:moveTo>
                <a:lnTo>
                  <a:pt x="6885296" y="0"/>
                </a:lnTo>
                <a:lnTo>
                  <a:pt x="6885296" y="11055409"/>
                </a:lnTo>
                <a:lnTo>
                  <a:pt x="0" y="110554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8934310" y="3095898"/>
            <a:ext cx="8324990" cy="6162402"/>
            <a:chOff x="0" y="0"/>
            <a:chExt cx="11099987" cy="8216536"/>
          </a:xfrm>
        </p:grpSpPr>
        <p:pic>
          <p:nvPicPr>
            <p:cNvPr name="Picture 5" id="5"/>
            <p:cNvPicPr>
              <a:picLocks noChangeAspect="true"/>
            </p:cNvPicPr>
            <p:nvPr/>
          </p:nvPicPr>
          <p:blipFill>
            <a:blip r:embed="rId6"/>
            <a:srcRect l="12005" t="0" r="12005" b="0"/>
            <a:stretch>
              <a:fillRect/>
            </a:stretch>
          </p:blipFill>
          <p:spPr>
            <a:xfrm flipH="false" flipV="false">
              <a:off x="0" y="0"/>
              <a:ext cx="11099987" cy="8216536"/>
            </a:xfrm>
            <a:prstGeom prst="rect">
              <a:avLst/>
            </a:prstGeom>
          </p:spPr>
        </p:pic>
      </p:grpSp>
      <p:sp>
        <p:nvSpPr>
          <p:cNvPr name="TextBox 6" id="6"/>
          <p:cNvSpPr txBox="true"/>
          <p:nvPr/>
        </p:nvSpPr>
        <p:spPr>
          <a:xfrm rot="0">
            <a:off x="1028700" y="904875"/>
            <a:ext cx="12230230" cy="1184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799"/>
              </a:lnSpc>
            </a:pPr>
            <a:r>
              <a:rPr lang="en-US" sz="6999">
                <a:solidFill>
                  <a:srgbClr val="004AAD"/>
                </a:solidFill>
                <a:latin typeface="TT Lakes Neue Bold"/>
              </a:rPr>
              <a:t>Как устроено АП?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2705100"/>
            <a:ext cx="7141737" cy="4800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>
                <a:solidFill>
                  <a:srgbClr val="2E2E2E"/>
                </a:solidFill>
                <a:latin typeface="TT Chocolates"/>
              </a:rPr>
              <a:t>Идея асинхронного выполнения заключается в том, что начало и конец одной операции происходят в разное время в разных частях кода. Чтобы получить результат, необходимо подождать. Как правило, асинхронные задачи выполняются в одном потоке. Такой режим еще называют </a:t>
            </a:r>
            <a:r>
              <a:rPr lang="en-US" sz="3000">
                <a:solidFill>
                  <a:srgbClr val="2E2E2E"/>
                </a:solidFill>
                <a:latin typeface="TT Chocolates Italics"/>
              </a:rPr>
              <a:t>"кооперативная однопоточная многозадачность"</a:t>
            </a:r>
            <a:r>
              <a:rPr lang="en-US" sz="3000">
                <a:solidFill>
                  <a:srgbClr val="2E2E2E"/>
                </a:solidFill>
                <a:latin typeface="TT Chocolates"/>
              </a:rPr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625759">
            <a:off x="12941124" y="2284653"/>
            <a:ext cx="10884489" cy="8846121"/>
          </a:xfrm>
          <a:custGeom>
            <a:avLst/>
            <a:gdLst/>
            <a:ahLst/>
            <a:cxnLst/>
            <a:rect r="r" b="b" t="t" l="l"/>
            <a:pathLst>
              <a:path h="8846121" w="10884489">
                <a:moveTo>
                  <a:pt x="0" y="0"/>
                </a:moveTo>
                <a:lnTo>
                  <a:pt x="10884489" y="0"/>
                </a:lnTo>
                <a:lnTo>
                  <a:pt x="10884489" y="8846120"/>
                </a:lnTo>
                <a:lnTo>
                  <a:pt x="0" y="88461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904875"/>
            <a:ext cx="12230230" cy="1184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799"/>
              </a:lnSpc>
            </a:pPr>
            <a:r>
              <a:rPr lang="en-US" sz="6999">
                <a:solidFill>
                  <a:srgbClr val="004AAD"/>
                </a:solidFill>
                <a:latin typeface="TT Lakes Neue Bold"/>
              </a:rPr>
              <a:t>Параллельность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2051050"/>
            <a:ext cx="11642029" cy="412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499"/>
              </a:lnSpc>
            </a:pPr>
            <a:r>
              <a:rPr lang="en-US" sz="2499">
                <a:solidFill>
                  <a:srgbClr val="2E2E2E"/>
                </a:solidFill>
                <a:latin typeface="TT Lakes Neue"/>
              </a:rPr>
              <a:t>Как появилась?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2734159"/>
            <a:ext cx="11949639" cy="3200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>
                <a:solidFill>
                  <a:srgbClr val="2E2E2E"/>
                </a:solidFill>
                <a:latin typeface="TT Chocolates"/>
              </a:rPr>
              <a:t>Параллельное программирование начало развиваться в 1970-х годах, когда с появлением первых микропроцессоров увеличился размер машинного слова, что позволило обрабатывать данные быстрее. В 1973 году Джон Шох и Джон Хапп из калифорнийского научно-исследовательского центра Xerox PARC создали программу, которая выполняла вычисления на нескольких компьютерах одновременно.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6664043">
            <a:off x="-4052117" y="-737535"/>
            <a:ext cx="11511802" cy="11511802"/>
          </a:xfrm>
          <a:custGeom>
            <a:avLst/>
            <a:gdLst/>
            <a:ahLst/>
            <a:cxnLst/>
            <a:rect r="r" b="b" t="t" l="l"/>
            <a:pathLst>
              <a:path h="11511802" w="11511802">
                <a:moveTo>
                  <a:pt x="0" y="0"/>
                </a:moveTo>
                <a:lnTo>
                  <a:pt x="11511802" y="0"/>
                </a:lnTo>
                <a:lnTo>
                  <a:pt x="11511802" y="11511802"/>
                </a:lnTo>
                <a:lnTo>
                  <a:pt x="0" y="115118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6284008">
            <a:off x="12761683" y="7147182"/>
            <a:ext cx="4789367" cy="7690070"/>
          </a:xfrm>
          <a:custGeom>
            <a:avLst/>
            <a:gdLst/>
            <a:ahLst/>
            <a:cxnLst/>
            <a:rect r="r" b="b" t="t" l="l"/>
            <a:pathLst>
              <a:path h="7690070" w="4789367">
                <a:moveTo>
                  <a:pt x="0" y="0"/>
                </a:moveTo>
                <a:lnTo>
                  <a:pt x="4789367" y="0"/>
                </a:lnTo>
                <a:lnTo>
                  <a:pt x="4789367" y="7690070"/>
                </a:lnTo>
                <a:lnTo>
                  <a:pt x="0" y="769007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1505868">
            <a:off x="9245019" y="-4340343"/>
            <a:ext cx="12580534" cy="8680686"/>
          </a:xfrm>
          <a:custGeom>
            <a:avLst/>
            <a:gdLst/>
            <a:ahLst/>
            <a:cxnLst/>
            <a:rect r="r" b="b" t="t" l="l"/>
            <a:pathLst>
              <a:path h="8680686" w="12580534">
                <a:moveTo>
                  <a:pt x="0" y="0"/>
                </a:moveTo>
                <a:lnTo>
                  <a:pt x="12580534" y="0"/>
                </a:lnTo>
                <a:lnTo>
                  <a:pt x="12580534" y="8680686"/>
                </a:lnTo>
                <a:lnTo>
                  <a:pt x="0" y="868068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5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904875"/>
            <a:ext cx="16230600" cy="2422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799"/>
              </a:lnSpc>
            </a:pPr>
            <a:r>
              <a:rPr lang="en-US" sz="6999">
                <a:solidFill>
                  <a:srgbClr val="004AAD"/>
                </a:solidFill>
                <a:latin typeface="TT Lakes Neue Bold"/>
              </a:rPr>
              <a:t>Как происходят параллельные вычисления?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3617717"/>
            <a:ext cx="11949639" cy="2667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>
                <a:solidFill>
                  <a:srgbClr val="2E2E2E"/>
                </a:solidFill>
                <a:latin typeface="TT Chocolates"/>
              </a:rPr>
              <a:t>Например, нужно сделать цветное изображение черно-белым. Обработка верхней половины не отличается от обработки нижней. Следовательно, можно разделить эту задачу на две части и раздать их разным потокам, чтобы ускорить выполнение в два раза. Наличие двух </a:t>
            </a:r>
            <a:r>
              <a:rPr lang="en-US" sz="3000">
                <a:solidFill>
                  <a:srgbClr val="2E2E2E"/>
                </a:solidFill>
                <a:latin typeface="TT Chocolates Bold"/>
              </a:rPr>
              <a:t>физических</a:t>
            </a:r>
            <a:r>
              <a:rPr lang="en-US" sz="3000">
                <a:solidFill>
                  <a:srgbClr val="2E2E2E"/>
                </a:solidFill>
                <a:latin typeface="TT Chocolates"/>
              </a:rPr>
              <a:t> потоков здесь принципиально важно.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DAGDQzC_4PQ</dc:identifier>
  <dcterms:modified xsi:type="dcterms:W3CDTF">2011-08-01T06:04:30Z</dcterms:modified>
  <cp:revision>1</cp:revision>
  <dc:title>Modern and Minimal Company Profile Presentation</dc:title>
</cp:coreProperties>
</file>