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60" r:id="rId5"/>
    <p:sldId id="257" r:id="rId6"/>
    <p:sldId id="266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477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sha256.html" TargetMode="External"/><Relationship Id="rId2" Type="http://schemas.openxmlformats.org/officeDocument/2006/relationships/hyperlink" Target="https://crackstation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64encod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&#1053;&#1080;&#1082;&#1080;&#1090;&#1072;\Desktop\asdl.png" TargetMode="External"/><Relationship Id="rId4" Type="http://schemas.openxmlformats.org/officeDocument/2006/relationships/hyperlink" Target="file:///C:\Users\&#1053;&#1080;&#1082;&#1080;&#1090;&#1072;\Desktop\123123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code-decode.com/aes256-encrypt-onlin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ikitaNightBot/InfProject/blob/main/Project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584" y="190500"/>
            <a:ext cx="8174971" cy="379273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общеобразовательное учреждение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общеобразовательная школа № 471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Выборгского района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Санкт-Петербурга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Шифрование, кодирование и хеширование.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51005" y="4377978"/>
            <a:ext cx="5633512" cy="208527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Ефремов Никита Русланович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9 ,,Г’’ класса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365045"/>
            <a:ext cx="7768970" cy="3406855"/>
          </a:xfrm>
        </p:spPr>
        <p:txBody>
          <a:bodyPr anchor="t">
            <a:noAutofit/>
          </a:bodyPr>
          <a:lstStyle/>
          <a:p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 и изучить основные алгоритмы шифрования данных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/>
              <a:t>Задачи</a:t>
            </a:r>
            <a:r>
              <a:rPr lang="en-US" sz="2000" b="1" dirty="0" smtClean="0"/>
              <a:t>: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2000" b="1" dirty="0"/>
              <a:t>Узнать почему важно хранить информацию в безопасности</a:t>
            </a:r>
            <a:r>
              <a:rPr lang="ru-RU" sz="2000" b="1" dirty="0" smtClean="0"/>
              <a:t>.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Узнать </a:t>
            </a:r>
            <a:r>
              <a:rPr lang="uk-UA" sz="2000" b="1" dirty="0"/>
              <a:t>о</a:t>
            </a:r>
            <a:r>
              <a:rPr lang="ru-RU" sz="2000" b="1" dirty="0"/>
              <a:t>б </a:t>
            </a:r>
            <a:r>
              <a:rPr lang="ru-RU" sz="2000" b="1" dirty="0" smtClean="0"/>
              <a:t>основных </a:t>
            </a:r>
            <a:r>
              <a:rPr lang="ru-RU" sz="2000" b="1" dirty="0"/>
              <a:t>видах шифрования информации (</a:t>
            </a:r>
            <a:r>
              <a:rPr lang="en-US" sz="2000" b="1" dirty="0"/>
              <a:t>Encryption</a:t>
            </a:r>
            <a:r>
              <a:rPr lang="ru-RU" sz="2000" b="1" dirty="0"/>
              <a:t>, </a:t>
            </a:r>
            <a:r>
              <a:rPr lang="en-US" sz="2000" b="1" dirty="0"/>
              <a:t>encoding</a:t>
            </a:r>
            <a:r>
              <a:rPr lang="ru-RU" sz="2000" b="1" dirty="0"/>
              <a:t>, </a:t>
            </a:r>
            <a:r>
              <a:rPr lang="en-US" sz="2000" b="1" dirty="0"/>
              <a:t>hashing</a:t>
            </a:r>
            <a:r>
              <a:rPr lang="ru-RU" sz="2000" b="1" dirty="0" smtClean="0"/>
              <a:t>)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Изучить наиболее популярные алгоритмы каждого из видов.</a:t>
            </a:r>
            <a:br>
              <a:rPr lang="ru-RU" sz="2000" b="1" dirty="0"/>
            </a:br>
            <a:r>
              <a:rPr lang="ru-RU" sz="2000" b="1" dirty="0"/>
              <a:t>Понять разницу между видами шифрования, а также разобраться, в каких ситуациях подойдёт той или иной вид шифрования</a:t>
            </a:r>
            <a:r>
              <a:rPr lang="ru-RU" sz="1800" b="1" dirty="0"/>
              <a:t>.</a:t>
            </a:r>
            <a:r>
              <a:rPr lang="ru-RU" sz="1800" dirty="0"/>
              <a:t/>
            </a:r>
            <a:br>
              <a:rPr lang="ru-RU" sz="18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ybersecurity vs. Information Security | Blog | Elmhurst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458" y="3947018"/>
            <a:ext cx="4572542" cy="23929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3916680" y="182880"/>
            <a:ext cx="2865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548" y="1005840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Актуальностью проблемы шифрования данных в сфере криптографии является то, что использование систем шифрования в сфере защиты информации велико и на сегодня существует множество различных алгоритмов позволяющих осуществлять шифрование. Главным критерием каждого метода является его криптостойкость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исследования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средние потери, которые испытывает компания при утечке данных на 2022 год – 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.35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миллионов долларов.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xplore the 2022 IBM Report, Annual Cost of Data Breach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7" y="3126740"/>
            <a:ext cx="5115403" cy="3599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extBox 1"/>
          <p:cNvSpPr txBox="1"/>
          <p:nvPr/>
        </p:nvSpPr>
        <p:spPr>
          <a:xfrm>
            <a:off x="7632700" y="3437453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051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5459869" y="6008780"/>
            <a:ext cx="1205274" cy="628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157752" y="6008779"/>
            <a:ext cx="1477828" cy="6282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017333" y="6008779"/>
            <a:ext cx="1350246" cy="6282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157752" y="5200724"/>
            <a:ext cx="1477828" cy="5405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/>
          <p:cNvCxnSpPr>
            <a:stCxn id="23" idx="3"/>
            <a:endCxn id="24" idx="1"/>
          </p:cNvCxnSpPr>
          <p:nvPr/>
        </p:nvCxnSpPr>
        <p:spPr>
          <a:xfrm flipV="1">
            <a:off x="6665143" y="6322900"/>
            <a:ext cx="49260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6" idx="2"/>
            <a:endCxn id="24" idx="0"/>
          </p:cNvCxnSpPr>
          <p:nvPr/>
        </p:nvCxnSpPr>
        <p:spPr>
          <a:xfrm>
            <a:off x="7896666" y="5741303"/>
            <a:ext cx="0" cy="2674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3"/>
            <a:endCxn id="25" idx="1"/>
          </p:cNvCxnSpPr>
          <p:nvPr/>
        </p:nvCxnSpPr>
        <p:spPr>
          <a:xfrm>
            <a:off x="8635580" y="6322900"/>
            <a:ext cx="3817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37164" y="6147132"/>
            <a:ext cx="1364422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Оригинальное </a:t>
            </a:r>
          </a:p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0773" y="5200723"/>
            <a:ext cx="131480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Ключ для шифрования 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4454" y="6111553"/>
            <a:ext cx="1350247" cy="40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Алгоритм </a:t>
            </a:r>
          </a:p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шифрования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17333" y="6113408"/>
            <a:ext cx="135024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Зашифрованное</a:t>
            </a:r>
          </a:p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8037" y="262528"/>
            <a:ext cx="8329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Когда дело доходит до хранения своей информации в безопасности, существует три основных способа сделать это: </a:t>
            </a:r>
            <a:r>
              <a:rPr lang="ru-RU" sz="2000" b="1" dirty="0"/>
              <a:t>шифрование, кодирование и хеширование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Достаточно часто эти термины являются взаимозаменяемыми, но знать разницу между ними – </a:t>
            </a:r>
            <a:r>
              <a:rPr lang="ru-RU" sz="2000" b="1" dirty="0"/>
              <a:t>очень</a:t>
            </a:r>
            <a:r>
              <a:rPr lang="ru-RU" sz="2000" dirty="0"/>
              <a:t> важно. В этом исследовании мы узнаем об этих методах и о том, как они работают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86598" y="2596584"/>
            <a:ext cx="5509846" cy="1125414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68236" y="2781222"/>
            <a:ext cx="1659030" cy="756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8755778" y="2781222"/>
            <a:ext cx="1659030" cy="756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 стрелкой 17"/>
          <p:cNvCxnSpPr>
            <a:stCxn id="15" idx="3"/>
            <a:endCxn id="34" idx="1"/>
          </p:cNvCxnSpPr>
          <p:nvPr/>
        </p:nvCxnSpPr>
        <p:spPr>
          <a:xfrm>
            <a:off x="6927266" y="3159291"/>
            <a:ext cx="1828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48767" y="2836125"/>
            <a:ext cx="15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Входные данные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47139" y="2789958"/>
            <a:ext cx="158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Хеш-функция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74021" y="2943257"/>
            <a:ext cx="114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Хеш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48943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871134" y="2805120"/>
            <a:ext cx="233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Хеширование</a:t>
            </a:r>
            <a:endParaRPr lang="ru-RU" sz="24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086598" y="3850113"/>
            <a:ext cx="5509846" cy="1125414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871134" y="4139095"/>
            <a:ext cx="233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Кодирование</a:t>
            </a:r>
            <a:endParaRPr lang="ru-RU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71134" y="5793040"/>
            <a:ext cx="233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Шифрование</a:t>
            </a:r>
            <a:endParaRPr lang="ru-RU" sz="2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086598" y="5103642"/>
            <a:ext cx="5509846" cy="159266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5268236" y="4003741"/>
            <a:ext cx="1659030" cy="756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8755778" y="4003741"/>
            <a:ext cx="1659030" cy="756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 стрелкой 59"/>
          <p:cNvCxnSpPr>
            <a:stCxn id="58" idx="3"/>
            <a:endCxn id="59" idx="1"/>
          </p:cNvCxnSpPr>
          <p:nvPr/>
        </p:nvCxnSpPr>
        <p:spPr>
          <a:xfrm>
            <a:off x="6927266" y="4381810"/>
            <a:ext cx="1828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8767" y="4058644"/>
            <a:ext cx="15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Входные данные</a:t>
            </a:r>
            <a:endParaRPr lang="ru-RU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077270" y="4058643"/>
            <a:ext cx="158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Алгоритм кодирования</a:t>
            </a:r>
            <a:endParaRPr lang="ru-RU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834910" y="4081897"/>
            <a:ext cx="159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Зашифрованные данные</a:t>
            </a:r>
            <a:endParaRPr lang="ru-RU" sz="1400" b="1" dirty="0"/>
          </a:p>
        </p:txBody>
      </p:sp>
      <p:cxnSp>
        <p:nvCxnSpPr>
          <p:cNvPr id="2048" name="Прямая соединительная линия 2047"/>
          <p:cNvCxnSpPr/>
          <p:nvPr/>
        </p:nvCxnSpPr>
        <p:spPr>
          <a:xfrm>
            <a:off x="2011680" y="2509297"/>
            <a:ext cx="920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8618900" y="6475300"/>
            <a:ext cx="39843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6678838" y="6471940"/>
            <a:ext cx="47891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7848" y="0"/>
            <a:ext cx="500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 smtClean="0">
                <a:latin typeface="Bahnschrift SemiBold" panose="020B0502040204020203" pitchFamily="34" charset="0"/>
              </a:rPr>
              <a:t>Хеширование</a:t>
            </a:r>
            <a:r>
              <a:rPr lang="en-US" sz="3600" dirty="0" smtClean="0">
                <a:latin typeface="Bahnschrift SemiBold" panose="020B0502040204020203" pitchFamily="34" charset="0"/>
              </a:rPr>
              <a:t> </a:t>
            </a:r>
            <a:r>
              <a:rPr lang="en-US" sz="1200" dirty="0" smtClean="0">
                <a:latin typeface="Bahnschrift SemiBold" panose="020B0502040204020203" pitchFamily="34" charset="0"/>
              </a:rPr>
              <a:t>(</a:t>
            </a:r>
            <a:r>
              <a:rPr lang="ru-RU" sz="1200" dirty="0" smtClean="0">
                <a:latin typeface="Bahnschrift SemiBold" panose="020B0502040204020203" pitchFamily="34" charset="0"/>
              </a:rPr>
              <a:t>На примере</a:t>
            </a:r>
            <a:r>
              <a:rPr lang="en-US" sz="1200" dirty="0" smtClean="0">
                <a:latin typeface="Bahnschrift SemiBold" panose="020B0502040204020203" pitchFamily="34" charset="0"/>
              </a:rPr>
              <a:t> SHA-256)</a:t>
            </a:r>
            <a:endParaRPr lang="ru-RU" sz="3600" u="sng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14778"/>
              </p:ext>
            </p:extLst>
          </p:nvPr>
        </p:nvGraphicFramePr>
        <p:xfrm>
          <a:off x="2264317" y="646331"/>
          <a:ext cx="7946485" cy="26761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297">
                  <a:extLst>
                    <a:ext uri="{9D8B030D-6E8A-4147-A177-3AD203B41FA5}">
                      <a16:colId xmlns:a16="http://schemas.microsoft.com/office/drawing/2014/main" val="4056101447"/>
                    </a:ext>
                  </a:extLst>
                </a:gridCol>
                <a:gridCol w="1589297">
                  <a:extLst>
                    <a:ext uri="{9D8B030D-6E8A-4147-A177-3AD203B41FA5}">
                      <a16:colId xmlns:a16="http://schemas.microsoft.com/office/drawing/2014/main" val="3766017576"/>
                    </a:ext>
                  </a:extLst>
                </a:gridCol>
                <a:gridCol w="1589297">
                  <a:extLst>
                    <a:ext uri="{9D8B030D-6E8A-4147-A177-3AD203B41FA5}">
                      <a16:colId xmlns:a16="http://schemas.microsoft.com/office/drawing/2014/main" val="1960428727"/>
                    </a:ext>
                  </a:extLst>
                </a:gridCol>
                <a:gridCol w="1589297">
                  <a:extLst>
                    <a:ext uri="{9D8B030D-6E8A-4147-A177-3AD203B41FA5}">
                      <a16:colId xmlns:a16="http://schemas.microsoft.com/office/drawing/2014/main" val="3447786429"/>
                    </a:ext>
                  </a:extLst>
                </a:gridCol>
                <a:gridCol w="1589297">
                  <a:extLst>
                    <a:ext uri="{9D8B030D-6E8A-4147-A177-3AD203B41FA5}">
                      <a16:colId xmlns:a16="http://schemas.microsoft.com/office/drawing/2014/main" val="1286824786"/>
                    </a:ext>
                  </a:extLst>
                </a:gridCol>
              </a:tblGrid>
              <a:tr h="3260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Username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Password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Salt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Unsalted hash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Salted hash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610740"/>
                  </a:ext>
                </a:extLst>
              </a:tr>
              <a:tr h="103643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User1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7048" marR="67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12345678</a:t>
                      </a:r>
                      <a:endParaRPr lang="ru-RU" sz="1600" u="sng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7048" marR="67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D;%yL9TS:5PalS/d</a:t>
                      </a:r>
                      <a:endParaRPr lang="ru-RU" sz="120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u="sng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EF797C8118F02DFB649607DD5D3F8C7623048C9C063D532CC95C5ED7A898A64F</a:t>
                      </a:r>
                      <a:endParaRPr lang="ru-RU" sz="140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0526AD826D7517BBB03426AF416E947897CD65CA7F03B453271CC2BE89933D6C</a:t>
                      </a:r>
                      <a:endParaRPr lang="ru-RU" sz="1400" b="0" i="0" u="none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572222"/>
                  </a:ext>
                </a:extLst>
              </a:tr>
              <a:tr h="103643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User2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7048" marR="67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12345678</a:t>
                      </a:r>
                      <a:endParaRPr lang="ru-RU" sz="1600" u="sng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7048" marR="67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)&lt;,-&lt;U(jLezy4j&gt;*</a:t>
                      </a: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u="sng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EF797C8118F02DFB649607DD5D3F8C7623048C9C063D532CC95C5ED7A898A64F</a:t>
                      </a:r>
                      <a:endParaRPr lang="ru-RU" sz="140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A2CDDC1B068F2D72937B0758DBB2CBCAD6D6F93B6B25E45DD4F544FF9DD3F6FD</a:t>
                      </a:r>
                      <a:endParaRPr lang="ru-RU" sz="1400" b="0" i="0" u="none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09983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93476"/>
              </p:ext>
            </p:extLst>
          </p:nvPr>
        </p:nvGraphicFramePr>
        <p:xfrm>
          <a:off x="2264317" y="3333652"/>
          <a:ext cx="7946484" cy="241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828">
                  <a:extLst>
                    <a:ext uri="{9D8B030D-6E8A-4147-A177-3AD203B41FA5}">
                      <a16:colId xmlns:a16="http://schemas.microsoft.com/office/drawing/2014/main" val="1025659365"/>
                    </a:ext>
                  </a:extLst>
                </a:gridCol>
                <a:gridCol w="2648828">
                  <a:extLst>
                    <a:ext uri="{9D8B030D-6E8A-4147-A177-3AD203B41FA5}">
                      <a16:colId xmlns:a16="http://schemas.microsoft.com/office/drawing/2014/main" val="691431461"/>
                    </a:ext>
                  </a:extLst>
                </a:gridCol>
                <a:gridCol w="2648828">
                  <a:extLst>
                    <a:ext uri="{9D8B030D-6E8A-4147-A177-3AD203B41FA5}">
                      <a16:colId xmlns:a16="http://schemas.microsoft.com/office/drawing/2014/main" val="1936590694"/>
                    </a:ext>
                  </a:extLst>
                </a:gridCol>
              </a:tblGrid>
              <a:tr h="3260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Hash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373311"/>
                  </a:ext>
                </a:extLst>
              </a:tr>
              <a:tr h="68497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effectLst/>
                          <a:latin typeface="Bahnschrift SemiBold" panose="020B0502040204020203" pitchFamily="34" charset="0"/>
                        </a:rPr>
                        <a:t>EF797C8118F02DFB649607DD5D3F8C7623048C9C063D532CC95C5ED7A898A64F</a:t>
                      </a:r>
                    </a:p>
                  </a:txBody>
                  <a:tcPr marL="46561" marR="46561" marT="46561" marB="4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sha256</a:t>
                      </a:r>
                      <a:endParaRPr lang="ru-RU" sz="1400" b="1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  <a:latin typeface="Courier New" panose="02070309020205020404" pitchFamily="49" charset="0"/>
                        </a:rPr>
                        <a:t>12345678</a:t>
                      </a:r>
                    </a:p>
                  </a:txBody>
                  <a:tcPr marL="46561" marR="46561" marT="46561" marB="4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14545"/>
                  </a:ext>
                </a:extLst>
              </a:tr>
              <a:tr h="68278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0526AD826D7517BBB03426AF416E947897CD65CA7F03B453271CC2BE89933D6C</a:t>
                      </a:r>
                      <a:endParaRPr lang="ru-RU" sz="1100" b="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sha256</a:t>
                      </a:r>
                      <a:endParaRPr lang="ru-RU" sz="1400" b="1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</a:rPr>
                        <a:t>Not found.</a:t>
                      </a:r>
                    </a:p>
                  </a:txBody>
                  <a:tcPr marL="46561" marR="46561" marT="46561" marB="4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53597"/>
                  </a:ext>
                </a:extLst>
              </a:tr>
              <a:tr h="68278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A2CDDC1B068F2D72937B0758DBB2CBCAD6D6F93B6B25E45DD4F544FF9DD3F6FD</a:t>
                      </a:r>
                      <a:endParaRPr lang="ru-RU" sz="1100" b="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sha256</a:t>
                      </a:r>
                      <a:endParaRPr lang="ru-RU" sz="1400" b="1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</a:rPr>
                        <a:t>Not found.</a:t>
                      </a:r>
                    </a:p>
                  </a:txBody>
                  <a:tcPr marL="46561" marR="46561" marT="46561" marB="4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11091"/>
                  </a:ext>
                </a:extLst>
              </a:tr>
            </a:tbl>
          </a:graphicData>
        </a:graphic>
      </p:graphicFrame>
      <p:sp>
        <p:nvSpPr>
          <p:cNvPr id="9" name="Управляющая кнопка: настраиваемая 8">
            <a:hlinkClick r:id="rId2" highlightClick="1"/>
          </p:cNvPr>
          <p:cNvSpPr/>
          <p:nvPr/>
        </p:nvSpPr>
        <p:spPr>
          <a:xfrm>
            <a:off x="11650980" y="6545580"/>
            <a:ext cx="175260" cy="175260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Управляющая кнопка: настраиваемая 9">
            <a:hlinkClick r:id="rId3" highlightClick="1"/>
          </p:cNvPr>
          <p:cNvSpPr/>
          <p:nvPr/>
        </p:nvSpPr>
        <p:spPr>
          <a:xfrm>
            <a:off x="11361420" y="6545580"/>
            <a:ext cx="175260" cy="175260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5981700"/>
            <a:ext cx="7650480" cy="40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697480" y="5780782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Самый простой пример использования алгоритма </a:t>
            </a:r>
            <a:r>
              <a:rPr lang="ru-RU" sz="1600" b="1" dirty="0"/>
              <a:t>SHA–256</a:t>
            </a:r>
            <a:r>
              <a:rPr lang="ru-RU" sz="1600" dirty="0"/>
              <a:t> – это </a:t>
            </a:r>
            <a:r>
              <a:rPr lang="ru-RU" sz="1600" b="1" dirty="0"/>
              <a:t>сертификат безопасности SSL</a:t>
            </a:r>
            <a:r>
              <a:rPr lang="ru-RU" sz="1600" dirty="0"/>
              <a:t>. Этот сертификат защищает подавляющее большинство сайтов в сети Интернет и используется для установления и проверки подлинности защищенного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16862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9953" y="20729"/>
            <a:ext cx="502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 smtClean="0"/>
              <a:t>Кодирование</a:t>
            </a:r>
            <a:r>
              <a:rPr lang="en-US" sz="3600" dirty="0" smtClean="0"/>
              <a:t> </a:t>
            </a:r>
            <a:r>
              <a:rPr lang="en-US" sz="1600" dirty="0" smtClean="0"/>
              <a:t>(</a:t>
            </a:r>
            <a:r>
              <a:rPr lang="ru-RU" sz="1600" dirty="0" smtClean="0"/>
              <a:t>на примере</a:t>
            </a:r>
            <a:r>
              <a:rPr lang="en-US" sz="1600" dirty="0" smtClean="0"/>
              <a:t> Base64)</a:t>
            </a:r>
            <a:endParaRPr lang="ru-RU" sz="1600" b="1" u="sng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8" y="690506"/>
            <a:ext cx="10059865" cy="2356028"/>
          </a:xfrm>
          <a:prstGeom prst="rect">
            <a:avLst/>
          </a:prstGeom>
        </p:spPr>
      </p:pic>
      <p:sp>
        <p:nvSpPr>
          <p:cNvPr id="22" name="Управляющая кнопка: настраиваемая 21">
            <a:hlinkClick r:id="rId3" highlightClick="1"/>
          </p:cNvPr>
          <p:cNvSpPr/>
          <p:nvPr/>
        </p:nvSpPr>
        <p:spPr>
          <a:xfrm>
            <a:off x="11650980" y="6545580"/>
            <a:ext cx="175260" cy="175260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912620" y="3314700"/>
            <a:ext cx="9159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документы можно включать бинарный контент, создавая единый документ без отдельно расположенных картинок и прочих дополнительных файлов. Таким образом,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 с включённой в него графикой, аудио, видео, программами, стилями и прочими дополнениями становится прекрасной альтернативой другим форматам сложно оформленных документов типа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doc, docx, pdf.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приложения кодируют двоичные данные для удобства включения 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скрытые поля форм.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Управляющая кнопка: настраиваемая 23">
            <a:hlinkClick r:id="rId4" action="ppaction://hlinkfile" highlightClick="1"/>
          </p:cNvPr>
          <p:cNvSpPr/>
          <p:nvPr/>
        </p:nvSpPr>
        <p:spPr>
          <a:xfrm>
            <a:off x="11338560" y="6545580"/>
            <a:ext cx="175260" cy="17526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Управляющая кнопка: настраиваемая 24">
            <a:hlinkClick r:id="rId5" action="ppaction://hlinkfile" highlightClick="1"/>
          </p:cNvPr>
          <p:cNvSpPr/>
          <p:nvPr/>
        </p:nvSpPr>
        <p:spPr>
          <a:xfrm>
            <a:off x="11022330" y="6545580"/>
            <a:ext cx="175260" cy="175260"/>
          </a:xfrm>
          <a:prstGeom prst="actionButtonBlank">
            <a:avLst/>
          </a:prstGeom>
          <a:solidFill>
            <a:schemeClr val="bg2">
              <a:lumMod val="2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8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48000" y="0"/>
            <a:ext cx="6774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u="sng" dirty="0" smtClean="0">
                <a:latin typeface="Bahnschrift SemiBold" panose="020B0502040204020203" pitchFamily="34" charset="0"/>
              </a:rPr>
              <a:t>Шифрование</a:t>
            </a:r>
            <a:r>
              <a:rPr lang="en-US" sz="4800" dirty="0" smtClean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(</a:t>
            </a:r>
            <a:r>
              <a:rPr lang="ru-RU" dirty="0">
                <a:latin typeface="Bahnschrift SemiBold" panose="020B0502040204020203" pitchFamily="34" charset="0"/>
              </a:rPr>
              <a:t>На примере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latin typeface="Bahnschrift SemiBold" panose="020B0502040204020203" pitchFamily="34" charset="0"/>
              </a:rPr>
              <a:t>AES-256)</a:t>
            </a:r>
            <a:endParaRPr lang="ru-RU" sz="4800" u="sng" dirty="0">
              <a:latin typeface="Bahnschrift SemiBold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67429" y="1736281"/>
            <a:ext cx="1205274" cy="605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65312" y="1736280"/>
            <a:ext cx="1477828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024893" y="1736280"/>
            <a:ext cx="1350246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65312" y="928225"/>
            <a:ext cx="1477828" cy="5405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6" idx="3"/>
            <a:endCxn id="7" idx="1"/>
          </p:cNvCxnSpPr>
          <p:nvPr/>
        </p:nvCxnSpPr>
        <p:spPr>
          <a:xfrm>
            <a:off x="4672703" y="2038971"/>
            <a:ext cx="49260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9" idx="2"/>
            <a:endCxn id="7" idx="0"/>
          </p:cNvCxnSpPr>
          <p:nvPr/>
        </p:nvCxnSpPr>
        <p:spPr>
          <a:xfrm>
            <a:off x="5904226" y="1468804"/>
            <a:ext cx="0" cy="2674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6643140" y="2038971"/>
            <a:ext cx="3817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4724" y="1874633"/>
            <a:ext cx="1364422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Оригинальное </a:t>
            </a:r>
          </a:p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8333" y="928224"/>
            <a:ext cx="131480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Ключ для шифрования 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2014" y="1822779"/>
            <a:ext cx="1350247" cy="40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Алгоритм </a:t>
            </a:r>
          </a:p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шифрования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4893" y="1840909"/>
            <a:ext cx="135024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Зашифрованное</a:t>
            </a:r>
          </a:p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49303" y="806209"/>
            <a:ext cx="5509846" cy="159266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Управляющая кнопка: настраиваемая 17">
            <a:hlinkClick r:id="rId2" highlightClick="1"/>
          </p:cNvPr>
          <p:cNvSpPr/>
          <p:nvPr/>
        </p:nvSpPr>
        <p:spPr>
          <a:xfrm>
            <a:off x="11650980" y="6545580"/>
            <a:ext cx="175260" cy="17526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467429" y="3570079"/>
            <a:ext cx="1205274" cy="605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165312" y="3570078"/>
            <a:ext cx="1477828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024893" y="3570078"/>
            <a:ext cx="1350246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65312" y="2762023"/>
            <a:ext cx="1477828" cy="5405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/>
          <p:cNvCxnSpPr>
            <a:stCxn id="20" idx="3"/>
            <a:endCxn id="21" idx="1"/>
          </p:cNvCxnSpPr>
          <p:nvPr/>
        </p:nvCxnSpPr>
        <p:spPr>
          <a:xfrm>
            <a:off x="4672703" y="3872769"/>
            <a:ext cx="49260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3" idx="2"/>
            <a:endCxn id="21" idx="0"/>
          </p:cNvCxnSpPr>
          <p:nvPr/>
        </p:nvCxnSpPr>
        <p:spPr>
          <a:xfrm>
            <a:off x="5904226" y="3302602"/>
            <a:ext cx="0" cy="2674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1" idx="3"/>
            <a:endCxn id="22" idx="1"/>
          </p:cNvCxnSpPr>
          <p:nvPr/>
        </p:nvCxnSpPr>
        <p:spPr>
          <a:xfrm>
            <a:off x="6643140" y="3872769"/>
            <a:ext cx="3817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19137" y="3672852"/>
            <a:ext cx="1364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Зашифрованное</a:t>
            </a:r>
          </a:p>
          <a:p>
            <a:r>
              <a:rPr lang="ru-RU" sz="11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1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28333" y="2762022"/>
            <a:ext cx="131480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Ключ для шифрования 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2014" y="3647039"/>
            <a:ext cx="1350247" cy="40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Алгоритм </a:t>
            </a:r>
          </a:p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шифрования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24893" y="3674707"/>
            <a:ext cx="135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Оригинальное 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149303" y="2640007"/>
            <a:ext cx="5509846" cy="159266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467429" y="5369135"/>
            <a:ext cx="1205274" cy="605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165312" y="5369134"/>
            <a:ext cx="1477828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024893" y="5369134"/>
            <a:ext cx="1350246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165312" y="4561079"/>
            <a:ext cx="1477828" cy="5405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Прямая со стрелкой 35"/>
          <p:cNvCxnSpPr>
            <a:stCxn id="32" idx="3"/>
            <a:endCxn id="33" idx="1"/>
          </p:cNvCxnSpPr>
          <p:nvPr/>
        </p:nvCxnSpPr>
        <p:spPr>
          <a:xfrm>
            <a:off x="4672703" y="5671825"/>
            <a:ext cx="49260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5" idx="2"/>
            <a:endCxn id="33" idx="0"/>
          </p:cNvCxnSpPr>
          <p:nvPr/>
        </p:nvCxnSpPr>
        <p:spPr>
          <a:xfrm>
            <a:off x="5904226" y="5101658"/>
            <a:ext cx="0" cy="2674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3" idx="3"/>
            <a:endCxn id="34" idx="1"/>
          </p:cNvCxnSpPr>
          <p:nvPr/>
        </p:nvCxnSpPr>
        <p:spPr>
          <a:xfrm>
            <a:off x="6643140" y="5671825"/>
            <a:ext cx="3817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3149303" y="4439063"/>
            <a:ext cx="5509846" cy="159266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515692" y="5541019"/>
            <a:ext cx="136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Test message</a:t>
            </a:r>
            <a:endParaRPr lang="ru-RU" sz="11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28333" y="4639946"/>
            <a:ext cx="131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Test key</a:t>
            </a:r>
            <a:endParaRPr lang="ru-RU" sz="16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4367" y="5500572"/>
            <a:ext cx="135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AES - 256</a:t>
            </a:r>
            <a:endParaRPr lang="ru-RU" sz="1400" dirty="0" smtClean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31981" y="5440991"/>
            <a:ext cx="135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LbkF7XSOoP/LoLbX57K7wQ==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6612765" y="5805989"/>
            <a:ext cx="39843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4672703" y="5802629"/>
            <a:ext cx="47891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928982" y="830997"/>
            <a:ext cx="3072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AES-256</a:t>
            </a:r>
            <a:r>
              <a:rPr lang="ru-RU" dirty="0" smtClean="0"/>
              <a:t> используется многими </a:t>
            </a:r>
            <a:r>
              <a:rPr lang="en-US" b="1" dirty="0" smtClean="0"/>
              <a:t>VPN</a:t>
            </a:r>
            <a:r>
              <a:rPr lang="ru-RU" b="1" dirty="0" smtClean="0"/>
              <a:t>-провайдерами</a:t>
            </a:r>
            <a:r>
              <a:rPr lang="ru-RU" dirty="0" smtClean="0"/>
              <a:t>, а также для защиты баз данных.</a:t>
            </a:r>
          </a:p>
          <a:p>
            <a:r>
              <a:rPr lang="ru-RU" dirty="0" smtClean="0"/>
              <a:t>Библиотеки данного алгоритма доступны для большинства популярных языков программирования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C, C++, Java, Python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3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5537" y="0"/>
            <a:ext cx="7239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u="sng" dirty="0" smtClean="0">
                <a:latin typeface="Bahnschrift SemiBold" panose="020B0502040204020203" pitchFamily="34" charset="0"/>
                <a:hlinkClick r:id="rId2"/>
              </a:rPr>
              <a:t>Продукт</a:t>
            </a:r>
            <a:r>
              <a:rPr lang="en-US" sz="4800" dirty="0" smtClean="0"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latin typeface="Bahnschrift SemiBold" panose="020B0502040204020203" pitchFamily="34" charset="0"/>
              </a:rPr>
              <a:t>(</a:t>
            </a:r>
            <a:r>
              <a:rPr lang="ru-RU" dirty="0" smtClean="0">
                <a:latin typeface="Bahnschrift SemiBold" panose="020B0502040204020203" pitchFamily="34" charset="0"/>
              </a:rPr>
              <a:t>Программа на языке </a:t>
            </a:r>
            <a:r>
              <a:rPr lang="en-US" dirty="0" smtClean="0">
                <a:latin typeface="Bahnschrift SemiBold" panose="020B0502040204020203" pitchFamily="34" charset="0"/>
              </a:rPr>
              <a:t>python, version 3.11)</a:t>
            </a:r>
            <a:endParaRPr lang="ru-RU" sz="4800" u="sng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677" y="830997"/>
            <a:ext cx="9536723" cy="1607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45677" y="1028700"/>
            <a:ext cx="849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Использованные модули</a:t>
            </a:r>
            <a:r>
              <a:rPr lang="en-US" dirty="0" smtClean="0">
                <a:latin typeface="Berlin Sans FB Demi" panose="020E0802020502020306" pitchFamily="34" charset="0"/>
              </a:rPr>
              <a:t>: Hashlib, pyperclip, cryptography, string, random.</a:t>
            </a:r>
            <a:endParaRPr lang="ru-RU" dirty="0"/>
          </a:p>
          <a:p>
            <a:r>
              <a:rPr lang="ru-RU" dirty="0" smtClean="0"/>
              <a:t>Объяснение кода написано в комментариях к коду.</a:t>
            </a:r>
            <a:endParaRPr lang="en-US" dirty="0" smtClean="0">
              <a:latin typeface="Berlin Sans FB Demi" panose="020E0802020502020306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1872734"/>
            <a:ext cx="7515225" cy="2581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60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0</TotalTime>
  <Words>335</Words>
  <Application>Microsoft Office PowerPoint</Application>
  <PresentationFormat>Широкоэкранный</PresentationFormat>
  <Paragraphs>86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MS Mincho</vt:lpstr>
      <vt:lpstr>Arial</vt:lpstr>
      <vt:lpstr>Bahnschrift SemiBold</vt:lpstr>
      <vt:lpstr>Berlin Sans FB Demi</vt:lpstr>
      <vt:lpstr>Calibri</vt:lpstr>
      <vt:lpstr>Corbel</vt:lpstr>
      <vt:lpstr>Courier New</vt:lpstr>
      <vt:lpstr>Times New Roman</vt:lpstr>
      <vt:lpstr>Параллакс</vt:lpstr>
      <vt:lpstr>Государственное бюджетное общеобразовательное учреждение средняя общеобразовательная школа № 471 Выборгского района Санкт-Петербурга  Индивидуальный проект: «Шифрование, кодирование и хеширование.» </vt:lpstr>
      <vt:lpstr>Цель: Понять и изучить основные алгоритмы шифрования данных  Задачи: Узнать почему важно хранить информацию в безопасности. Узнать об основных видах шифрования информации (Encryption, encoding, hashing) Изучить наиболее популярные алгоритмы каждого из видов. Понять разницу между видами шифрования, а также разобраться, в каких ситуациях подойдёт той или иной вид шифрования.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2022-12-13T17:29:45Z</dcterms:created>
  <dcterms:modified xsi:type="dcterms:W3CDTF">2022-12-16T16:29:19Z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