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199cfefd5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199cfefd5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199cfefd5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199cfefd5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199cfefd57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199cfefd5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199cfefd57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199cfefd5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199cfefd57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199cfefd57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13e8efef5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13e8efef5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13e8efef5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13e8efef5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13e8efef5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13e8efef5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1395635fa0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1395635fa0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199cfefd5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199cfefd5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199cfefd57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199cfefd5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199cfefd5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199cfefd5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199cfefd5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199cfefd5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199cfefd5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199cfefd5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Font typeface="Times New Roman"/>
              <a:buNone/>
              <a:defRPr sz="5200">
                <a:latin typeface="Times New Roman"/>
                <a:ea typeface="Times New Roman"/>
                <a:cs typeface="Times New Roman"/>
                <a:sym typeface="Times New Roma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Font typeface="Times New Roman"/>
              <a:buNone/>
              <a:defRPr sz="2800">
                <a:latin typeface="Times New Roman"/>
                <a:ea typeface="Times New Roman"/>
                <a:cs typeface="Times New Roman"/>
                <a:sym typeface="Times New Roman"/>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Font typeface="Times New Roman"/>
              <a:buNone/>
              <a:defRPr sz="3600">
                <a:latin typeface="Times New Roman"/>
                <a:ea typeface="Times New Roman"/>
                <a:cs typeface="Times New Roman"/>
                <a:sym typeface="Times New Roman"/>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promptingguide.ai/research/rag" TargetMode="External"/><Relationship Id="rId4" Type="http://schemas.openxmlformats.org/officeDocument/2006/relationships/hyperlink" Target="https://arxiv.org/pdf/2312.10997" TargetMode="External"/><Relationship Id="rId5" Type="http://schemas.openxmlformats.org/officeDocument/2006/relationships/hyperlink" Target="https://arxiv.org/pdf/2005.11401v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lnSpc>
                <a:spcPct val="125000"/>
              </a:lnSpc>
              <a:spcBef>
                <a:spcPts val="0"/>
              </a:spcBef>
              <a:spcAft>
                <a:spcPts val="0"/>
              </a:spcAft>
              <a:buNone/>
            </a:pPr>
            <a:r>
              <a:rPr b="1" lang="en-GB" sz="2700">
                <a:solidFill>
                  <a:srgbClr val="E8E6E3"/>
                </a:solidFill>
                <a:highlight>
                  <a:srgbClr val="181A1B"/>
                </a:highlight>
                <a:latin typeface="Times New Roman"/>
                <a:ea typeface="Times New Roman"/>
                <a:cs typeface="Times New Roman"/>
                <a:sym typeface="Times New Roman"/>
              </a:rPr>
              <a:t>Retrieval-Augmented Generation</a:t>
            </a:r>
            <a:endParaRPr b="1" sz="2700">
              <a:solidFill>
                <a:srgbClr val="E8E6E3"/>
              </a:solidFill>
              <a:highlight>
                <a:srgbClr val="181A1B"/>
              </a:highlight>
            </a:endParaRPr>
          </a:p>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GB" sz="2000">
                <a:latin typeface="Times New Roman"/>
                <a:ea typeface="Times New Roman"/>
                <a:cs typeface="Times New Roman"/>
                <a:sym typeface="Times New Roman"/>
              </a:rPr>
              <a:t>Підготував П’ятигорський Нікіта</a:t>
            </a:r>
            <a:endParaRPr sz="20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GB" sz="2400"/>
              <a:t>Відомі методи реалізації Retriever</a:t>
            </a:r>
            <a:endParaRPr sz="2400"/>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GB">
                <a:solidFill>
                  <a:schemeClr val="dk1"/>
                </a:solidFill>
              </a:rPr>
              <a:t>Sparse Retrievers:</a:t>
            </a:r>
            <a:endParaRPr>
              <a:solidFill>
                <a:schemeClr val="dk1"/>
              </a:solidFill>
            </a:endParaRPr>
          </a:p>
          <a:p>
            <a:pPr indent="-317182" lvl="0" marL="457200" rtl="0" algn="l">
              <a:spcBef>
                <a:spcPts val="1200"/>
              </a:spcBef>
              <a:spcAft>
                <a:spcPts val="0"/>
              </a:spcAft>
              <a:buClr>
                <a:schemeClr val="dk1"/>
              </a:buClr>
              <a:buSzPct val="100000"/>
              <a:buChar char="●"/>
            </a:pPr>
            <a:r>
              <a:rPr lang="en-GB">
                <a:solidFill>
                  <a:schemeClr val="dk1"/>
                </a:solidFill>
              </a:rPr>
              <a:t>Використовують методи на основі частотних характеристик слів, такі як TF-IDF або BM25.</a:t>
            </a:r>
            <a:endParaRPr>
              <a:solidFill>
                <a:schemeClr val="dk1"/>
              </a:solidFill>
            </a:endParaRPr>
          </a:p>
          <a:p>
            <a:pPr indent="-317182" lvl="0" marL="457200" rtl="0" algn="l">
              <a:spcBef>
                <a:spcPts val="0"/>
              </a:spcBef>
              <a:spcAft>
                <a:spcPts val="0"/>
              </a:spcAft>
              <a:buClr>
                <a:schemeClr val="dk1"/>
              </a:buClr>
              <a:buSzPct val="100000"/>
              <a:buChar char="●"/>
            </a:pPr>
            <a:r>
              <a:rPr lang="en-GB">
                <a:solidFill>
                  <a:schemeClr val="dk1"/>
                </a:solidFill>
              </a:rPr>
              <a:t>Приклад моделі: BM25 з бібліотеки Elasticsearch.</a:t>
            </a:r>
            <a:endParaRPr>
              <a:solidFill>
                <a:schemeClr val="dk1"/>
              </a:solidFill>
            </a:endParaRPr>
          </a:p>
          <a:p>
            <a:pPr indent="0" lvl="0" marL="0" rtl="0" algn="l">
              <a:spcBef>
                <a:spcPts val="1200"/>
              </a:spcBef>
              <a:spcAft>
                <a:spcPts val="0"/>
              </a:spcAft>
              <a:buNone/>
            </a:pPr>
            <a:r>
              <a:rPr lang="en-GB">
                <a:solidFill>
                  <a:schemeClr val="dk1"/>
                </a:solidFill>
              </a:rPr>
              <a:t>Dense Retrievers:</a:t>
            </a:r>
            <a:endParaRPr>
              <a:solidFill>
                <a:schemeClr val="dk1"/>
              </a:solidFill>
            </a:endParaRPr>
          </a:p>
          <a:p>
            <a:pPr indent="-317182" lvl="0" marL="457200" rtl="0" algn="l">
              <a:spcBef>
                <a:spcPts val="1200"/>
              </a:spcBef>
              <a:spcAft>
                <a:spcPts val="0"/>
              </a:spcAft>
              <a:buClr>
                <a:schemeClr val="dk1"/>
              </a:buClr>
              <a:buSzPct val="100000"/>
              <a:buChar char="●"/>
            </a:pPr>
            <a:r>
              <a:rPr lang="en-GB">
                <a:solidFill>
                  <a:schemeClr val="dk1"/>
                </a:solidFill>
              </a:rPr>
              <a:t>Використовують нейронні мережі для перетворення тексту в вектори, що дозволяє знаходити схожі документи за допомогою косинусної схожості або інших метрик.</a:t>
            </a:r>
            <a:endParaRPr>
              <a:solidFill>
                <a:schemeClr val="dk1"/>
              </a:solidFill>
            </a:endParaRPr>
          </a:p>
          <a:p>
            <a:pPr indent="-317182" lvl="0" marL="457200" rtl="0" algn="l">
              <a:spcBef>
                <a:spcPts val="0"/>
              </a:spcBef>
              <a:spcAft>
                <a:spcPts val="0"/>
              </a:spcAft>
              <a:buClr>
                <a:schemeClr val="dk1"/>
              </a:buClr>
              <a:buSzPct val="100000"/>
              <a:buChar char="●"/>
            </a:pPr>
            <a:r>
              <a:rPr lang="en-GB">
                <a:solidFill>
                  <a:schemeClr val="dk1"/>
                </a:solidFill>
              </a:rPr>
              <a:t>Приклад моделі: DPR (Dense Passage Retrieval) від Facebook.</a:t>
            </a:r>
            <a:endParaRPr>
              <a:solidFill>
                <a:schemeClr val="dk1"/>
              </a:solidFill>
            </a:endParaRPr>
          </a:p>
          <a:p>
            <a:pPr indent="0" lvl="0" marL="0" rtl="0" algn="l">
              <a:spcBef>
                <a:spcPts val="1200"/>
              </a:spcBef>
              <a:spcAft>
                <a:spcPts val="0"/>
              </a:spcAft>
              <a:buNone/>
            </a:pPr>
            <a:r>
              <a:rPr lang="en-GB">
                <a:solidFill>
                  <a:schemeClr val="dk1"/>
                </a:solidFill>
              </a:rPr>
              <a:t>Hybrid Retrievers:</a:t>
            </a:r>
            <a:endParaRPr>
              <a:solidFill>
                <a:schemeClr val="dk1"/>
              </a:solidFill>
            </a:endParaRPr>
          </a:p>
          <a:p>
            <a:pPr indent="-317182" lvl="0" marL="457200" rtl="0" algn="l">
              <a:spcBef>
                <a:spcPts val="1200"/>
              </a:spcBef>
              <a:spcAft>
                <a:spcPts val="0"/>
              </a:spcAft>
              <a:buClr>
                <a:schemeClr val="dk1"/>
              </a:buClr>
              <a:buSzPct val="100000"/>
              <a:buChar char="●"/>
            </a:pPr>
            <a:r>
              <a:rPr lang="en-GB">
                <a:solidFill>
                  <a:schemeClr val="dk1"/>
                </a:solidFill>
              </a:rPr>
              <a:t>Комбінують підходи sparse і dense для покращення якості ретривалу.</a:t>
            </a:r>
            <a:endParaRPr>
              <a:solidFill>
                <a:schemeClr val="dk1"/>
              </a:solidFill>
            </a:endParaRPr>
          </a:p>
          <a:p>
            <a:pPr indent="-317182" lvl="0" marL="457200" rtl="0" algn="l">
              <a:spcBef>
                <a:spcPts val="0"/>
              </a:spcBef>
              <a:spcAft>
                <a:spcPts val="0"/>
              </a:spcAft>
              <a:buClr>
                <a:schemeClr val="dk1"/>
              </a:buClr>
              <a:buSzPct val="100000"/>
              <a:buChar char="●"/>
            </a:pPr>
            <a:r>
              <a:rPr lang="en-GB">
                <a:solidFill>
                  <a:schemeClr val="dk1"/>
                </a:solidFill>
              </a:rPr>
              <a:t>Приклад моделі: ColBERT (Contextualized Late Interaction over BERT).</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Generator</a:t>
            </a:r>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GB">
                <a:solidFill>
                  <a:schemeClr val="dk1"/>
                </a:solidFill>
              </a:rPr>
              <a:t>Запит, що надійшов, та вибрані документи синтезуються у зв'язну підказку, на яку велика мовна модель повинна сформулювати відповідь. Підхід моделі до відповіді може варіюватися залежно від специфічних критеріїв завдання, дозволяючи їй або використовувати свої внутрішні параметричні знання, або обмежувати свої відповіді інформацією, що міститься у наданих документах. У випадках тривалих діалогів будь-яка існуюча історія розмов може бути інтегрована у підказку, що дозволяє моделі ефективно брати участь у багатокрокових діалогових взаємодіях.</a:t>
            </a:r>
            <a:endParaRPr>
              <a:solidFill>
                <a:schemeClr val="dk1"/>
              </a:solidFill>
            </a:endParaRPr>
          </a:p>
          <a:p>
            <a:pPr indent="0" lvl="0" marL="0" rtl="0" algn="l">
              <a:spcBef>
                <a:spcPts val="1200"/>
              </a:spcBef>
              <a:spcAft>
                <a:spcPts val="0"/>
              </a:spcAft>
              <a:buNone/>
            </a:pPr>
            <a:r>
              <a:rPr lang="en-GB">
                <a:solidFill>
                  <a:schemeClr val="dk1"/>
                </a:solidFill>
              </a:rPr>
              <a:t>Популярні моделі для генератора:</a:t>
            </a:r>
            <a:endParaRPr>
              <a:solidFill>
                <a:schemeClr val="dk1"/>
              </a:solidFill>
            </a:endParaRPr>
          </a:p>
          <a:p>
            <a:pPr indent="0" lvl="0" marL="0" rtl="0" algn="l">
              <a:spcBef>
                <a:spcPts val="1200"/>
              </a:spcBef>
              <a:spcAft>
                <a:spcPts val="0"/>
              </a:spcAft>
              <a:buNone/>
            </a:pPr>
            <a:r>
              <a:rPr lang="en-GB">
                <a:solidFill>
                  <a:schemeClr val="dk1"/>
                </a:solidFill>
              </a:rPr>
              <a:t>T5 (Text-to-Text Transfer Transformer): T5 є моделлю для генерації тексту, яка може бути використана для різних завдань, включаючи генерацію відповідей у системах RAG.</a:t>
            </a:r>
            <a:endParaRPr>
              <a:solidFill>
                <a:schemeClr val="dk1"/>
              </a:solidFill>
            </a:endParaRPr>
          </a:p>
          <a:p>
            <a:pPr indent="0" lvl="0" marL="0" rtl="0" algn="l">
              <a:spcBef>
                <a:spcPts val="1200"/>
              </a:spcBef>
              <a:spcAft>
                <a:spcPts val="0"/>
              </a:spcAft>
              <a:buNone/>
            </a:pPr>
            <a:r>
              <a:rPr lang="en-GB">
                <a:solidFill>
                  <a:schemeClr val="dk1"/>
                </a:solidFill>
              </a:rPr>
              <a:t>Приклад: t5-small, t5-base, t5-large.</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Основні недоліки наївної реалізації RAG</a:t>
            </a:r>
            <a:endParaRPr/>
          </a:p>
        </p:txBody>
      </p:sp>
      <p:sp>
        <p:nvSpPr>
          <p:cNvPr id="123" name="Google Shape;12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317182" lvl="0" marL="457200" rtl="0" algn="l">
              <a:spcBef>
                <a:spcPts val="0"/>
              </a:spcBef>
              <a:spcAft>
                <a:spcPts val="0"/>
              </a:spcAft>
              <a:buClr>
                <a:schemeClr val="dk1"/>
              </a:buClr>
              <a:buSzPct val="100000"/>
              <a:buChar char="●"/>
            </a:pPr>
            <a:r>
              <a:rPr lang="en-GB">
                <a:solidFill>
                  <a:schemeClr val="dk1"/>
                </a:solidFill>
              </a:rPr>
              <a:t>Проблеми з вилученням: </a:t>
            </a:r>
            <a:r>
              <a:rPr b="1" lang="en-GB">
                <a:solidFill>
                  <a:schemeClr val="dk1"/>
                </a:solidFill>
              </a:rPr>
              <a:t>Точність і повнота</a:t>
            </a:r>
            <a:r>
              <a:rPr lang="en-GB">
                <a:solidFill>
                  <a:schemeClr val="dk1"/>
                </a:solidFill>
              </a:rPr>
              <a:t> - фаза вилучення часто стикається з проблемами точності та повноти, що призводить до вибору невідповідних або нерелевантних чанків і пропуску важливої інформації.</a:t>
            </a:r>
            <a:endParaRPr>
              <a:solidFill>
                <a:schemeClr val="dk1"/>
              </a:solidFill>
            </a:endParaRPr>
          </a:p>
          <a:p>
            <a:pPr indent="-317182" lvl="0" marL="457200" rtl="0" algn="l">
              <a:spcBef>
                <a:spcPts val="0"/>
              </a:spcBef>
              <a:spcAft>
                <a:spcPts val="0"/>
              </a:spcAft>
              <a:buClr>
                <a:schemeClr val="dk1"/>
              </a:buClr>
              <a:buSzPct val="100000"/>
              <a:buChar char="●"/>
            </a:pPr>
            <a:r>
              <a:rPr lang="en-GB">
                <a:solidFill>
                  <a:schemeClr val="dk1"/>
                </a:solidFill>
              </a:rPr>
              <a:t>Труднощі з генерацією: </a:t>
            </a:r>
            <a:r>
              <a:rPr b="1" lang="en-GB">
                <a:solidFill>
                  <a:schemeClr val="dk1"/>
                </a:solidFill>
              </a:rPr>
              <a:t>Галюцинації</a:t>
            </a:r>
            <a:r>
              <a:rPr lang="en-GB">
                <a:solidFill>
                  <a:schemeClr val="dk1"/>
                </a:solidFill>
              </a:rPr>
              <a:t>: Модель може генерувати контент, який не підтримується отриманим контекстом. </a:t>
            </a:r>
            <a:r>
              <a:rPr b="1" lang="en-GB">
                <a:solidFill>
                  <a:schemeClr val="dk1"/>
                </a:solidFill>
              </a:rPr>
              <a:t>Нерелевантність, або упередженість:</a:t>
            </a:r>
            <a:r>
              <a:rPr lang="en-GB">
                <a:solidFill>
                  <a:schemeClr val="dk1"/>
                </a:solidFill>
              </a:rPr>
              <a:t> Вихідні дані можуть бути нерелевантними або упередженими, що знижує якість і надійність відповідей.</a:t>
            </a:r>
            <a:endParaRPr>
              <a:solidFill>
                <a:schemeClr val="dk1"/>
              </a:solidFill>
            </a:endParaRPr>
          </a:p>
          <a:p>
            <a:pPr indent="-317182" lvl="0" marL="457200" rtl="0" algn="l">
              <a:spcBef>
                <a:spcPts val="0"/>
              </a:spcBef>
              <a:spcAft>
                <a:spcPts val="0"/>
              </a:spcAft>
              <a:buClr>
                <a:schemeClr val="dk1"/>
              </a:buClr>
              <a:buSzPct val="100000"/>
              <a:buChar char="●"/>
            </a:pPr>
            <a:r>
              <a:rPr lang="en-GB">
                <a:solidFill>
                  <a:schemeClr val="dk1"/>
                </a:solidFill>
              </a:rPr>
              <a:t>Проблеми з інтеграцією: </a:t>
            </a:r>
            <a:r>
              <a:rPr b="1" lang="en-GB">
                <a:solidFill>
                  <a:schemeClr val="dk1"/>
                </a:solidFill>
              </a:rPr>
              <a:t>Несумісність</a:t>
            </a:r>
            <a:r>
              <a:rPr lang="en-GB">
                <a:solidFill>
                  <a:schemeClr val="dk1"/>
                </a:solidFill>
              </a:rPr>
              <a:t> - інтеграція отриманої інформації з різними завданнями може бути складною, що іноді призводить до роз'єднаних або неузгоджених виходів. </a:t>
            </a:r>
            <a:r>
              <a:rPr b="1" lang="en-GB">
                <a:solidFill>
                  <a:schemeClr val="dk1"/>
                </a:solidFill>
              </a:rPr>
              <a:t>Надмірність</a:t>
            </a:r>
            <a:r>
              <a:rPr lang="en-GB">
                <a:solidFill>
                  <a:schemeClr val="dk1"/>
                </a:solidFill>
              </a:rPr>
              <a:t> - процес може стикатися з надмірністю, коли схожа інформація отримується з кількох джерел, що призводить до повторюваних відповідей.</a:t>
            </a:r>
            <a:endParaRPr>
              <a:solidFill>
                <a:schemeClr val="dk1"/>
              </a:solidFill>
            </a:endParaRPr>
          </a:p>
          <a:p>
            <a:pPr indent="-317182" lvl="0" marL="457200" rtl="0" algn="l">
              <a:spcBef>
                <a:spcPts val="0"/>
              </a:spcBef>
              <a:spcAft>
                <a:spcPts val="0"/>
              </a:spcAft>
              <a:buClr>
                <a:schemeClr val="dk1"/>
              </a:buClr>
              <a:buSzPct val="100000"/>
              <a:buChar char="●"/>
            </a:pPr>
            <a:r>
              <a:rPr lang="en-GB">
                <a:solidFill>
                  <a:schemeClr val="dk1"/>
                </a:solidFill>
              </a:rPr>
              <a:t>Визначення значущості та релевантності різних уривків і забезпечення стилістичної та тональної узгодженості додають додаткову складність.</a:t>
            </a:r>
            <a:endParaRPr>
              <a:solidFill>
                <a:schemeClr val="dk1"/>
              </a:solidFill>
            </a:endParaRPr>
          </a:p>
          <a:p>
            <a:pPr indent="-317182" lvl="0" marL="457200" rtl="0" algn="l">
              <a:spcBef>
                <a:spcPts val="0"/>
              </a:spcBef>
              <a:spcAft>
                <a:spcPts val="0"/>
              </a:spcAft>
              <a:buClr>
                <a:schemeClr val="dk1"/>
              </a:buClr>
              <a:buSzPct val="100000"/>
              <a:buChar char="●"/>
            </a:pPr>
            <a:r>
              <a:rPr lang="en-GB">
                <a:solidFill>
                  <a:schemeClr val="dk1"/>
                </a:solidFill>
              </a:rPr>
              <a:t>Замало одного вилучення: Для вирішення складних питань одного вилучення на основі початкового запиту може бути недостатньо для отримання адекватної контекстної інформації.</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Вдосконалення RAG</a:t>
            </a:r>
            <a:endParaRPr/>
          </a:p>
        </p:txBody>
      </p:sp>
      <p:sp>
        <p:nvSpPr>
          <p:cNvPr id="129" name="Google Shape;129;p25"/>
          <p:cNvSpPr txBox="1"/>
          <p:nvPr>
            <p:ph idx="1" type="body"/>
          </p:nvPr>
        </p:nvSpPr>
        <p:spPr>
          <a:xfrm>
            <a:off x="311700" y="1152475"/>
            <a:ext cx="6228600" cy="3416400"/>
          </a:xfrm>
          <a:prstGeom prst="rect">
            <a:avLst/>
          </a:prstGeom>
        </p:spPr>
        <p:txBody>
          <a:bodyPr anchorCtr="0" anchor="t" bIns="91425" lIns="91425" spcFirstLastPara="1" rIns="91425" wrap="square" tIns="91425">
            <a:normAutofit fontScale="55000"/>
          </a:bodyPr>
          <a:lstStyle/>
          <a:p>
            <a:pPr indent="0" lvl="0" marL="0" rtl="0" algn="l">
              <a:spcBef>
                <a:spcPts val="0"/>
              </a:spcBef>
              <a:spcAft>
                <a:spcPts val="0"/>
              </a:spcAft>
              <a:buNone/>
            </a:pPr>
            <a:r>
              <a:rPr lang="en-GB">
                <a:solidFill>
                  <a:schemeClr val="dk1"/>
                </a:solidFill>
              </a:rPr>
              <a:t>Advanced RAG допомагає вирішити проблеми, що виникають у Naive RAG, шляхом покращення якості вилучення через оптимізацію процесів до, під час та після retrieve.</a:t>
            </a:r>
            <a:endParaRPr>
              <a:solidFill>
                <a:schemeClr val="dk1"/>
              </a:solidFill>
            </a:endParaRPr>
          </a:p>
          <a:p>
            <a:pPr indent="0" lvl="0" marL="0" rtl="0" algn="l">
              <a:spcBef>
                <a:spcPts val="1200"/>
              </a:spcBef>
              <a:spcAft>
                <a:spcPts val="0"/>
              </a:spcAft>
              <a:buNone/>
            </a:pPr>
            <a:r>
              <a:rPr lang="en-GB">
                <a:solidFill>
                  <a:schemeClr val="dk1"/>
                </a:solidFill>
              </a:rPr>
              <a:t>Процес до вилучення включає оптимізацію індексації даних, що спрямована на підвищення якості даних через п'ять етапів: покращення гранулярності даних, оптимізацію структур індексів, додавання метаданих, оптимізацію вирівнювання та змішане вилучення.</a:t>
            </a:r>
            <a:endParaRPr>
              <a:solidFill>
                <a:schemeClr val="dk1"/>
              </a:solidFill>
            </a:endParaRPr>
          </a:p>
          <a:p>
            <a:pPr indent="0" lvl="0" marL="0" rtl="0" algn="l">
              <a:spcBef>
                <a:spcPts val="1200"/>
              </a:spcBef>
              <a:spcAft>
                <a:spcPts val="0"/>
              </a:spcAft>
              <a:buNone/>
            </a:pPr>
            <a:r>
              <a:rPr lang="en-GB">
                <a:solidFill>
                  <a:schemeClr val="dk1"/>
                </a:solidFill>
              </a:rPr>
              <a:t>Етап вилучення можна покращити шляхом оптимізації самої моделі вбудовування, що безпосередньо впливає на якість чанків, які складають контекст. Це можна зробити шляхом тонкого налаштування вбудовування для оптимізації релевантності retrieve або використанням динамічних вбудовувань, які краще захоплюють контекстуальне розуміння (наприклад, модель OpenAI embeddings-ada-02).</a:t>
            </a:r>
            <a:endParaRPr>
              <a:solidFill>
                <a:schemeClr val="dk1"/>
              </a:solidFill>
            </a:endParaRPr>
          </a:p>
          <a:p>
            <a:pPr indent="0" lvl="0" marL="0" rtl="0" algn="l">
              <a:spcBef>
                <a:spcPts val="1200"/>
              </a:spcBef>
              <a:spcAft>
                <a:spcPts val="0"/>
              </a:spcAft>
              <a:buNone/>
            </a:pPr>
            <a:r>
              <a:rPr lang="en-GB">
                <a:solidFill>
                  <a:schemeClr val="dk1"/>
                </a:solidFill>
              </a:rPr>
              <a:t>Оптимізація після вилучення зосереджується на уникненні обмежень вікна контексту та роботі з шумною або потенційно відволікаючою інформацією. Поширеним підходом для вирішення цих проблем є повторне ранжування, яке може включати переміщення релевантного контексту до країв підказки або повторне обчислення семантичної схожості між запитом та релевантними текстовими чанками. Стиснення підказок також може допомогти у вирішенні цих проблем.</a:t>
            </a:r>
            <a:endParaRPr>
              <a:solidFill>
                <a:schemeClr val="dk1"/>
              </a:solidFill>
            </a:endParaRPr>
          </a:p>
          <a:p>
            <a:pPr indent="0" lvl="0" marL="0" rtl="0" algn="l">
              <a:spcBef>
                <a:spcPts val="1200"/>
              </a:spcBef>
              <a:spcAft>
                <a:spcPts val="1200"/>
              </a:spcAft>
              <a:buNone/>
            </a:pPr>
            <a:r>
              <a:t/>
            </a:r>
            <a:endParaRPr/>
          </a:p>
        </p:txBody>
      </p:sp>
      <p:pic>
        <p:nvPicPr>
          <p:cNvPr id="130" name="Google Shape;130;p25"/>
          <p:cNvPicPr preferRelativeResize="0"/>
          <p:nvPr/>
        </p:nvPicPr>
        <p:blipFill>
          <a:blip r:embed="rId3">
            <a:alphaModFix/>
          </a:blip>
          <a:stretch>
            <a:fillRect/>
          </a:stretch>
        </p:blipFill>
        <p:spPr>
          <a:xfrm>
            <a:off x="6770233" y="0"/>
            <a:ext cx="2227434" cy="51435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Модульний RAG</a:t>
            </a:r>
            <a:endParaRPr/>
          </a:p>
        </p:txBody>
      </p:sp>
      <p:sp>
        <p:nvSpPr>
          <p:cNvPr id="136" name="Google Shape;136;p26"/>
          <p:cNvSpPr txBox="1"/>
          <p:nvPr>
            <p:ph idx="1" type="body"/>
          </p:nvPr>
        </p:nvSpPr>
        <p:spPr>
          <a:xfrm>
            <a:off x="311700" y="1152475"/>
            <a:ext cx="57069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GB">
                <a:solidFill>
                  <a:schemeClr val="dk1"/>
                </a:solidFill>
              </a:rPr>
              <a:t>Модульний RAG розширює можливості Naive та Advanced RAG, пропонуючи підвищену адаптивність та універсальність. Він включає різні стратегії для покращення своїх компонентів, такі як додавання модуля пошуку для пошуку за схожістю та тонке налаштування вилучення. Модульна архітектура дозволяє замінювати або переналаштовувати модулі для вирішення конкретних завдань, що робить її придатною для різних задач. Це підхід, який підтримує як послідовну обробку, так і інтегроване навчання від початку до кінця, значно покращуючи якість та релевантність отриманої інформації.</a:t>
            </a:r>
            <a:endParaRPr>
              <a:solidFill>
                <a:schemeClr val="dk1"/>
              </a:solidFill>
            </a:endParaRPr>
          </a:p>
          <a:p>
            <a:pPr indent="0" lvl="0" marL="0" rtl="0" algn="l">
              <a:spcBef>
                <a:spcPts val="1200"/>
              </a:spcBef>
              <a:spcAft>
                <a:spcPts val="1200"/>
              </a:spcAft>
              <a:buNone/>
            </a:pPr>
            <a:r>
              <a:t/>
            </a:r>
            <a:endParaRPr/>
          </a:p>
        </p:txBody>
      </p:sp>
      <p:pic>
        <p:nvPicPr>
          <p:cNvPr id="137" name="Google Shape;137;p26"/>
          <p:cNvPicPr preferRelativeResize="0"/>
          <p:nvPr/>
        </p:nvPicPr>
        <p:blipFill>
          <a:blip r:embed="rId3">
            <a:alphaModFix/>
          </a:blip>
          <a:stretch>
            <a:fillRect/>
          </a:stretch>
        </p:blipFill>
        <p:spPr>
          <a:xfrm>
            <a:off x="5961525" y="376375"/>
            <a:ext cx="3134475" cy="41311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Використані джерела </a:t>
            </a:r>
            <a:endParaRPr/>
          </a:p>
        </p:txBody>
      </p:sp>
      <p:sp>
        <p:nvSpPr>
          <p:cNvPr id="143" name="Google Shape;14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u="sng">
                <a:solidFill>
                  <a:schemeClr val="dk1"/>
                </a:solidFill>
                <a:hlinkClick r:id="rId3">
                  <a:extLst>
                    <a:ext uri="{A12FA001-AC4F-418D-AE19-62706E023703}">
                      <ahyp:hlinkClr val="tx"/>
                    </a:ext>
                  </a:extLst>
                </a:hlinkClick>
              </a:rPr>
              <a:t>https://www.promptingguide.ai/research/rag</a:t>
            </a:r>
            <a:endParaRPr>
              <a:solidFill>
                <a:schemeClr val="dk1"/>
              </a:solidFill>
            </a:endParaRPr>
          </a:p>
          <a:p>
            <a:pPr indent="0" lvl="0" marL="0" rtl="0" algn="l">
              <a:spcBef>
                <a:spcPts val="1200"/>
              </a:spcBef>
              <a:spcAft>
                <a:spcPts val="0"/>
              </a:spcAft>
              <a:buNone/>
            </a:pPr>
            <a:r>
              <a:rPr lang="en-GB">
                <a:solidFill>
                  <a:schemeClr val="dk1"/>
                </a:solidFill>
              </a:rPr>
              <a:t>https://www.promptingguide.ai/techniques/rag</a:t>
            </a:r>
            <a:endParaRPr>
              <a:solidFill>
                <a:schemeClr val="dk1"/>
              </a:solidFill>
            </a:endParaRPr>
          </a:p>
          <a:p>
            <a:pPr indent="0" lvl="0" marL="0" rtl="0" algn="l">
              <a:spcBef>
                <a:spcPts val="1200"/>
              </a:spcBef>
              <a:spcAft>
                <a:spcPts val="0"/>
              </a:spcAft>
              <a:buNone/>
            </a:pPr>
            <a:r>
              <a:rPr lang="en-GB" u="sng">
                <a:solidFill>
                  <a:schemeClr val="dk1"/>
                </a:solidFill>
                <a:hlinkClick r:id="rId4">
                  <a:extLst>
                    <a:ext uri="{A12FA001-AC4F-418D-AE19-62706E023703}">
                      <ahyp:hlinkClr val="tx"/>
                    </a:ext>
                  </a:extLst>
                </a:hlinkClick>
              </a:rPr>
              <a:t>https://arxiv.org/pdf/2312.10997</a:t>
            </a:r>
            <a:endParaRPr>
              <a:solidFill>
                <a:schemeClr val="dk1"/>
              </a:solidFill>
            </a:endParaRPr>
          </a:p>
          <a:p>
            <a:pPr indent="0" lvl="0" marL="0" rtl="0" algn="l">
              <a:spcBef>
                <a:spcPts val="1200"/>
              </a:spcBef>
              <a:spcAft>
                <a:spcPts val="0"/>
              </a:spcAft>
              <a:buNone/>
            </a:pPr>
            <a:r>
              <a:rPr lang="en-GB" u="sng">
                <a:solidFill>
                  <a:schemeClr val="dk1"/>
                </a:solidFill>
                <a:hlinkClick r:id="rId5">
                  <a:extLst>
                    <a:ext uri="{A12FA001-AC4F-418D-AE19-62706E023703}">
                      <ahyp:hlinkClr val="tx"/>
                    </a:ext>
                  </a:extLst>
                </a:hlinkClick>
              </a:rPr>
              <a:t>https://arxiv.org/pdf/2005.11401v4</a:t>
            </a:r>
            <a:endParaRPr>
              <a:solidFill>
                <a:schemeClr val="dk1"/>
              </a:solidFill>
            </a:endParaRPr>
          </a:p>
          <a:p>
            <a:pPr indent="0" lvl="0" marL="0" rtl="0" algn="l">
              <a:spcBef>
                <a:spcPts val="1200"/>
              </a:spcBef>
              <a:spcAft>
                <a:spcPts val="0"/>
              </a:spcAft>
              <a:buNone/>
            </a:pPr>
            <a:r>
              <a:rPr lang="en-GB">
                <a:solidFill>
                  <a:schemeClr val="dk1"/>
                </a:solidFill>
              </a:rPr>
              <a:t>https://medium.com/@tejpal.abhyuday/retrieval-augmented-generation-rag-from-basics-to-advanced-a2b068fd576c</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Постановка задачі</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solidFill>
                  <a:schemeClr val="dk1"/>
                </a:solidFill>
              </a:rPr>
              <a:t>У традиційних мовних моделях відповіді генеруються виключно на основі завчених під час етапу тренування шаблонів та інформації. Проте такі моделі мають обмеження через статичність даних, на яких вони були навчені, що часто призводить до недостатньо глибоких або специфічних відповідей. Завдання полягає в подоланні цього обмеження шляхом залучення зовнішніх даних у процесі генерації.</a:t>
            </a:r>
            <a:endParaRPr>
              <a:solidFill>
                <a:schemeClr val="dk1"/>
              </a:solidFill>
            </a:endParaRPr>
          </a:p>
          <a:p>
            <a:pPr indent="0" lvl="0" marL="0" rtl="0" algn="l">
              <a:spcBef>
                <a:spcPts val="1200"/>
              </a:spcBef>
              <a:spcAft>
                <a:spcPts val="0"/>
              </a:spcAft>
              <a:buNone/>
            </a:pPr>
            <a:r>
              <a:rPr lang="en-GB">
                <a:solidFill>
                  <a:schemeClr val="dk1"/>
                </a:solidFill>
              </a:rPr>
              <a:t>Для вирішення цієї проблеми Retrieval-Augmented Generation (RAG) покращує LLM, витягуючи релевантні фрагменти документів із зовнішньої бази знань за допомогою розрахунку семантичної схожості.</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Загальний принцип роботи</a:t>
            </a:r>
            <a:endParaRPr/>
          </a:p>
        </p:txBody>
      </p:sp>
      <p:sp>
        <p:nvSpPr>
          <p:cNvPr id="67" name="Google Shape;67;p15"/>
          <p:cNvSpPr txBox="1"/>
          <p:nvPr>
            <p:ph idx="1" type="body"/>
          </p:nvPr>
        </p:nvSpPr>
        <p:spPr>
          <a:xfrm>
            <a:off x="311700" y="1152475"/>
            <a:ext cx="3506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chemeClr val="dk1"/>
                </a:solidFill>
              </a:rPr>
              <a:t>RAG приймає вхідні дані та отримує набір підтримуючих документів з обраного джерела. Ці документи об'єднуються як контекст з початковою вхідною підказкою та подаються на генератор тексту, який створює фінальний результат. </a:t>
            </a:r>
            <a:endParaRPr>
              <a:solidFill>
                <a:schemeClr val="dk1"/>
              </a:solidFill>
            </a:endParaRPr>
          </a:p>
        </p:txBody>
      </p:sp>
      <p:pic>
        <p:nvPicPr>
          <p:cNvPr id="68" name="Google Shape;68;p15"/>
          <p:cNvPicPr preferRelativeResize="0"/>
          <p:nvPr/>
        </p:nvPicPr>
        <p:blipFill>
          <a:blip r:embed="rId3">
            <a:alphaModFix/>
          </a:blip>
          <a:stretch>
            <a:fillRect/>
          </a:stretch>
        </p:blipFill>
        <p:spPr>
          <a:xfrm>
            <a:off x="3905800" y="1420275"/>
            <a:ext cx="4758973" cy="28047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Основні переваги методу</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dk1"/>
                </a:solidFill>
              </a:rPr>
              <a:t>Така будова</a:t>
            </a:r>
            <a:r>
              <a:rPr lang="en-GB">
                <a:solidFill>
                  <a:schemeClr val="dk1"/>
                </a:solidFill>
              </a:rPr>
              <a:t> робить RAG адаптивним до ситуацій, коли факти можуть змінюватися з часом, що має користь, оскільки параметричні знання LLM є статичними, а RAG дозволяє мовним моделям обійти потребу у перенавчанні, надаючи доступ до найактуальнішої інформації для створення надійних відповідей за допомогою генерації на основі пошуку.</a:t>
            </a:r>
            <a:endParaRPr>
              <a:solidFill>
                <a:schemeClr val="dk1"/>
              </a:solidFill>
            </a:endParaRPr>
          </a:p>
          <a:p>
            <a:pPr indent="-342900" lvl="0" marL="457200" rtl="0" algn="l">
              <a:spcBef>
                <a:spcPts val="1200"/>
              </a:spcBef>
              <a:spcAft>
                <a:spcPts val="0"/>
              </a:spcAft>
              <a:buClr>
                <a:schemeClr val="dk1"/>
              </a:buClr>
              <a:buSzPts val="1800"/>
              <a:buChar char="●"/>
            </a:pPr>
            <a:r>
              <a:rPr lang="en-GB">
                <a:solidFill>
                  <a:schemeClr val="dk1"/>
                </a:solidFill>
              </a:rPr>
              <a:t>Відсутня потреба здійснювати перенавчання LLM під конкретну задачу</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Краща відповідність фактам - точність</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Підвищення надійності згенерованих відповідей - reliability</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Зменшення проблеми "галюцинацій"</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Проста реалізація RAG</a:t>
            </a:r>
            <a:endParaRPr/>
          </a:p>
        </p:txBody>
      </p:sp>
      <p:sp>
        <p:nvSpPr>
          <p:cNvPr id="80" name="Google Shape;80;p17"/>
          <p:cNvSpPr txBox="1"/>
          <p:nvPr>
            <p:ph idx="1" type="body"/>
          </p:nvPr>
        </p:nvSpPr>
        <p:spPr>
          <a:xfrm>
            <a:off x="311700" y="1152475"/>
            <a:ext cx="61434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Char char="●"/>
            </a:pPr>
            <a:r>
              <a:rPr lang="en-GB">
                <a:solidFill>
                  <a:schemeClr val="dk1"/>
                </a:solidFill>
              </a:rPr>
              <a:t>Ввід запиту</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Індексування</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Пошук (Retrieval)</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Генерація (Synthesis)</a:t>
            </a:r>
            <a:endParaRPr>
              <a:solidFill>
                <a:schemeClr val="dk1"/>
              </a:solidFill>
            </a:endParaRPr>
          </a:p>
          <a:p>
            <a:pPr indent="0" lvl="0" marL="0" rtl="0" algn="l">
              <a:spcBef>
                <a:spcPts val="1200"/>
              </a:spcBef>
              <a:spcAft>
                <a:spcPts val="0"/>
              </a:spcAft>
              <a:buNone/>
            </a:pPr>
            <a:r>
              <a:rPr lang="en-GB">
                <a:solidFill>
                  <a:schemeClr val="dk1"/>
                </a:solidFill>
              </a:rPr>
              <a:t>Запит, на який система LLM дає відповідь, називається вхідним. Якщо RAG не використовується, LLM безпосередньо відповідає на запит користувача.</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81" name="Google Shape;81;p17"/>
          <p:cNvPicPr preferRelativeResize="0"/>
          <p:nvPr/>
        </p:nvPicPr>
        <p:blipFill>
          <a:blip r:embed="rId3">
            <a:alphaModFix/>
          </a:blip>
          <a:stretch>
            <a:fillRect/>
          </a:stretch>
        </p:blipFill>
        <p:spPr>
          <a:xfrm>
            <a:off x="6648855" y="0"/>
            <a:ext cx="2261440" cy="5143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Труднощі при застосуванні RAG</a:t>
            </a:r>
            <a:endParaRPr/>
          </a:p>
        </p:txBody>
      </p:sp>
      <p:sp>
        <p:nvSpPr>
          <p:cNvPr id="87" name="Google Shape;87;p18"/>
          <p:cNvSpPr txBox="1"/>
          <p:nvPr>
            <p:ph idx="1" type="body"/>
          </p:nvPr>
        </p:nvSpPr>
        <p:spPr>
          <a:xfrm>
            <a:off x="311700" y="1142725"/>
            <a:ext cx="8520600" cy="3416400"/>
          </a:xfrm>
          <a:prstGeom prst="rect">
            <a:avLst/>
          </a:prstGeom>
        </p:spPr>
        <p:txBody>
          <a:bodyPr anchorCtr="0" anchor="t" bIns="91425" lIns="91425" spcFirstLastPara="1" rIns="91425" wrap="square" tIns="91425">
            <a:normAutofit fontScale="70000" lnSpcReduction="10000"/>
          </a:bodyPr>
          <a:lstStyle/>
          <a:p>
            <a:pPr indent="-308610" lvl="0" marL="457200" rtl="0" algn="l">
              <a:spcBef>
                <a:spcPts val="0"/>
              </a:spcBef>
              <a:spcAft>
                <a:spcPts val="0"/>
              </a:spcAft>
              <a:buClr>
                <a:schemeClr val="dk1"/>
              </a:buClr>
              <a:buSzPct val="100000"/>
              <a:buChar char="●"/>
            </a:pPr>
            <a:r>
              <a:rPr b="1" lang="en-GB">
                <a:solidFill>
                  <a:schemeClr val="dk1"/>
                </a:solidFill>
              </a:rPr>
              <a:t>Масштабованість (Scalability)</a:t>
            </a:r>
            <a:r>
              <a:rPr lang="en-GB">
                <a:solidFill>
                  <a:schemeClr val="dk1"/>
                </a:solidFill>
              </a:rPr>
              <a:t>: Управління та пошук у великих базах даних є складним завданням, особливо коли розмір і кількість документів зростають. </a:t>
            </a:r>
            <a:endParaRPr>
              <a:solidFill>
                <a:schemeClr val="dk1"/>
              </a:solidFill>
            </a:endParaRPr>
          </a:p>
          <a:p>
            <a:pPr indent="-308610" lvl="0" marL="457200" rtl="0" algn="l">
              <a:spcBef>
                <a:spcPts val="0"/>
              </a:spcBef>
              <a:spcAft>
                <a:spcPts val="0"/>
              </a:spcAft>
              <a:buClr>
                <a:schemeClr val="dk1"/>
              </a:buClr>
              <a:buSzPct val="100000"/>
              <a:buChar char="●"/>
            </a:pPr>
            <a:r>
              <a:rPr b="1" lang="en-GB">
                <a:solidFill>
                  <a:schemeClr val="dk1"/>
                </a:solidFill>
              </a:rPr>
              <a:t>Затримка (Latency)</a:t>
            </a:r>
            <a:r>
              <a:rPr lang="en-GB">
                <a:solidFill>
                  <a:schemeClr val="dk1"/>
                </a:solidFill>
              </a:rPr>
              <a:t>: Процеси вилучення можуть вводити затримку, що впливає на час відповіді системи, що є критичним для застосувань, які потребують реального часу, таких як розмовні агенти. </a:t>
            </a:r>
            <a:endParaRPr>
              <a:solidFill>
                <a:schemeClr val="dk1"/>
              </a:solidFill>
            </a:endParaRPr>
          </a:p>
          <a:p>
            <a:pPr indent="-308610" lvl="0" marL="457200" rtl="0" algn="l">
              <a:spcBef>
                <a:spcPts val="0"/>
              </a:spcBef>
              <a:spcAft>
                <a:spcPts val="0"/>
              </a:spcAft>
              <a:buClr>
                <a:schemeClr val="dk1"/>
              </a:buClr>
              <a:buSzPct val="100000"/>
              <a:buChar char="●"/>
            </a:pPr>
            <a:r>
              <a:rPr b="1" lang="en-GB">
                <a:solidFill>
                  <a:schemeClr val="dk1"/>
                </a:solidFill>
              </a:rPr>
              <a:t>Синхронізація (Synchronization)</a:t>
            </a:r>
            <a:r>
              <a:rPr lang="en-GB">
                <a:solidFill>
                  <a:schemeClr val="dk1"/>
                </a:solidFill>
              </a:rPr>
              <a:t>: Підтримка бази даних вилучення в актуальному стані з останньою інформацією вимагає механізму синхронізації, який може обробляти постійні оновлення без зниження продуктивності. </a:t>
            </a:r>
            <a:endParaRPr>
              <a:solidFill>
                <a:schemeClr val="dk1"/>
              </a:solidFill>
            </a:endParaRPr>
          </a:p>
          <a:p>
            <a:pPr indent="-308610" lvl="0" marL="457200" rtl="0" algn="l">
              <a:spcBef>
                <a:spcPts val="0"/>
              </a:spcBef>
              <a:spcAft>
                <a:spcPts val="0"/>
              </a:spcAft>
              <a:buClr>
                <a:schemeClr val="dk1"/>
              </a:buClr>
              <a:buSzPct val="100000"/>
              <a:buChar char="●"/>
            </a:pPr>
            <a:r>
              <a:rPr b="1" lang="en-GB">
                <a:solidFill>
                  <a:schemeClr val="dk1"/>
                </a:solidFill>
              </a:rPr>
              <a:t>Обмеження контексту (Context Limitation)</a:t>
            </a:r>
            <a:r>
              <a:rPr lang="en-GB">
                <a:solidFill>
                  <a:schemeClr val="dk1"/>
                </a:solidFill>
              </a:rPr>
              <a:t>: Моделі RAG можуть стикатися з труднощами, коли контекст, необхідний для генерації відповіді, перевищує розмірні обмеження вікна введення моделі. </a:t>
            </a:r>
            <a:endParaRPr>
              <a:solidFill>
                <a:schemeClr val="dk1"/>
              </a:solidFill>
            </a:endParaRPr>
          </a:p>
          <a:p>
            <a:pPr indent="-308610" lvl="0" marL="457200" rtl="0" algn="l">
              <a:spcBef>
                <a:spcPts val="0"/>
              </a:spcBef>
              <a:spcAft>
                <a:spcPts val="0"/>
              </a:spcAft>
              <a:buClr>
                <a:schemeClr val="dk1"/>
              </a:buClr>
              <a:buSzPct val="100000"/>
              <a:buChar char="●"/>
            </a:pPr>
            <a:r>
              <a:rPr b="1" lang="en-GB">
                <a:solidFill>
                  <a:schemeClr val="dk1"/>
                </a:solidFill>
              </a:rPr>
              <a:t>Помилки вилучення(Retrieval Errors)</a:t>
            </a:r>
            <a:r>
              <a:rPr lang="en-GB">
                <a:solidFill>
                  <a:schemeClr val="dk1"/>
                </a:solidFill>
              </a:rPr>
              <a:t>: Якість згенерованої відповіді сильно залежить від якості кроку retrieve; якщо буде отримана нерелевантна інформація, генерація постраждає. </a:t>
            </a:r>
            <a:endParaRPr>
              <a:solidFill>
                <a:schemeClr val="dk1"/>
              </a:solidFill>
            </a:endParaRPr>
          </a:p>
          <a:p>
            <a:pPr indent="-308610" lvl="0" marL="457200" rtl="0" algn="l">
              <a:spcBef>
                <a:spcPts val="0"/>
              </a:spcBef>
              <a:spcAft>
                <a:spcPts val="0"/>
              </a:spcAft>
              <a:buClr>
                <a:schemeClr val="dk1"/>
              </a:buClr>
              <a:buSzPct val="100000"/>
              <a:buChar char="●"/>
            </a:pPr>
            <a:r>
              <a:rPr b="1" lang="en-GB">
                <a:solidFill>
                  <a:schemeClr val="dk1"/>
                </a:solidFill>
              </a:rPr>
              <a:t>Упередження (Bias)</a:t>
            </a:r>
            <a:r>
              <a:rPr lang="en-GB">
                <a:solidFill>
                  <a:schemeClr val="dk1"/>
                </a:solidFill>
              </a:rPr>
              <a:t>: Моделі </a:t>
            </a:r>
            <a:r>
              <a:rPr lang="en-GB">
                <a:solidFill>
                  <a:schemeClr val="dk1"/>
                </a:solidFill>
              </a:rPr>
              <a:t>R</a:t>
            </a:r>
            <a:r>
              <a:rPr lang="en-GB">
                <a:solidFill>
                  <a:schemeClr val="dk1"/>
                </a:solidFill>
              </a:rPr>
              <a:t>AG можуть ненавмисно поширювати і навіть посилювати упередження, присутні в джерелах даних, з яких вони отримують інформацію. Якщо база даних містить упереджені або дискримінаційні тексти, модель може генерувати відповіді, що відображають ці упередження.</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Індексування</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solidFill>
                  <a:schemeClr val="dk1"/>
                </a:solidFill>
              </a:rPr>
              <a:t>С</a:t>
            </a:r>
            <a:r>
              <a:rPr lang="en-GB">
                <a:solidFill>
                  <a:schemeClr val="dk1"/>
                </a:solidFill>
              </a:rPr>
              <a:t>ерія пов'язаних документів спочатку розбивається на фрагменти, для яких генеруються вектори (embedding). Ці вектори зберігаються в сховищі векторів. Під час виведення запит також обробляється за допомогою подібного методу для створення векторного представлення. </a:t>
            </a:r>
            <a:endParaRPr>
              <a:solidFill>
                <a:schemeClr val="dk1"/>
              </a:solidFill>
            </a:endParaRPr>
          </a:p>
          <a:p>
            <a:pPr indent="0" lvl="0" marL="0" rtl="0" algn="l">
              <a:spcBef>
                <a:spcPts val="1200"/>
              </a:spcBef>
              <a:spcAft>
                <a:spcPts val="1200"/>
              </a:spcAft>
              <a:buNone/>
            </a:pPr>
            <a:r>
              <a:rPr lang="en-GB">
                <a:solidFill>
                  <a:schemeClr val="dk1"/>
                </a:solidFill>
              </a:rPr>
              <a:t>До цього кроку також можна віднести попередню обробку вхідних документів, вилучення тексту з файлів різного формату. Через обмеження контексту мовних моделей, текст розбивається на менші фрагменти (chunking), що потім кодуються у векторні представлення (embedding) і зберігаються в векторній базі даних. Цей етап слугує для забезпечення ефективного пошуку подібності на наступному етапі витягу.</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Retriever</a:t>
            </a:r>
            <a:endParaRPr/>
          </a:p>
        </p:txBody>
      </p:sp>
      <p:sp>
        <p:nvSpPr>
          <p:cNvPr id="99" name="Google Shape;99;p20"/>
          <p:cNvSpPr txBox="1"/>
          <p:nvPr>
            <p:ph idx="1" type="body"/>
          </p:nvPr>
        </p:nvSpPr>
        <p:spPr>
          <a:xfrm>
            <a:off x="311700" y="1133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solidFill>
                  <a:schemeClr val="dk1"/>
                </a:solidFill>
              </a:rPr>
              <a:t>Цей компонент отримує релевантні документи або фрагменти тексту (наприклад, з бази даних Wikipedia або текстів arXiv) на основі вхідного запиту. Множина релевантних документів формується шляхом порівняння запиту з масивами embeddings, отриманих при обробці документів на етапі індексації.</a:t>
            </a:r>
            <a:endParaRPr>
              <a:solidFill>
                <a:schemeClr val="dk1"/>
              </a:solidFill>
            </a:endParaRPr>
          </a:p>
          <a:p>
            <a:pPr indent="0" lvl="0" marL="0" rtl="0" algn="l">
              <a:spcBef>
                <a:spcPts val="1200"/>
              </a:spcBef>
              <a:spcAft>
                <a:spcPts val="1200"/>
              </a:spcAft>
              <a:buNone/>
            </a:pPr>
            <a:r>
              <a:rPr lang="en-GB">
                <a:solidFill>
                  <a:schemeClr val="dk1"/>
                </a:solidFill>
              </a:rPr>
              <a:t>Після отримання запиту від користувача, RAG використовує ту саму модель кодування, яка застосовувалася на етапі індексації, для перетворення запиту у векторне представлення. Потім вона обчислює подібність між вектором запиту та векторами фрагментів у проіндексованому корпусі. Система пріоритетно вибирає та отримує топ K фрагментів, які мають найвищу подібність до запиту.</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Покращення семантичних представлень</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en-GB">
                <a:solidFill>
                  <a:schemeClr val="dk1"/>
                </a:solidFill>
              </a:rPr>
              <a:t>Цей процес являє покращення семантичних представлень, які використовує Retriever:</a:t>
            </a:r>
            <a:endParaRPr>
              <a:solidFill>
                <a:schemeClr val="dk1"/>
              </a:solidFill>
            </a:endParaRPr>
          </a:p>
          <a:p>
            <a:pPr indent="0" lvl="0" marL="0" rtl="0" algn="l">
              <a:spcBef>
                <a:spcPts val="1200"/>
              </a:spcBef>
              <a:spcAft>
                <a:spcPts val="0"/>
              </a:spcAft>
              <a:buNone/>
            </a:pPr>
            <a:r>
              <a:rPr lang="en-GB">
                <a:solidFill>
                  <a:schemeClr val="dk1"/>
                </a:solidFill>
              </a:rPr>
              <a:t>Розбиття (Chunking): Вибір правильної стратегії розбиття залежить від контенту, та від застосування, для якого ви генеруєте відповіді. Різні моделі показують різні результати на різних розмірах блоків. Наприклад, Sentence Transformers краще працюють з окремими реченнями, тоді як text-embedding-ada-002 краще працює з блоками, що містять 256 або 512 токенів.Інші аспекти, які слід враховувати, включають довжину запитань користувачів, застосування та обмеження на кількість токенів.</a:t>
            </a:r>
            <a:endParaRPr>
              <a:solidFill>
                <a:schemeClr val="dk1"/>
              </a:solidFill>
            </a:endParaRPr>
          </a:p>
          <a:p>
            <a:pPr indent="0" lvl="0" marL="0" rtl="0" algn="l">
              <a:spcBef>
                <a:spcPts val="1200"/>
              </a:spcBef>
              <a:spcAft>
                <a:spcPts val="0"/>
              </a:spcAft>
              <a:buNone/>
            </a:pPr>
            <a:r>
              <a:rPr lang="en-GB">
                <a:solidFill>
                  <a:schemeClr val="dk1"/>
                </a:solidFill>
              </a:rPr>
              <a:t>Fine-tuning embedding моделей: Після визначення ефективної стратегії розбиття може знадобитися донавчання моделі, якщо ви працюєте зі спеціалізованою областю. Інакше можливо, що запити користувачів будуть повністю неправильно зрозумілі.</a:t>
            </a:r>
            <a:endParaRPr>
              <a:solidFill>
                <a:schemeClr val="dk1"/>
              </a:solidFill>
            </a:endParaRPr>
          </a:p>
          <a:p>
            <a:pPr indent="0" lvl="0" marL="0" rtl="0" algn="l">
              <a:spcBef>
                <a:spcPts val="1200"/>
              </a:spcBef>
              <a:spcAft>
                <a:spcPts val="0"/>
              </a:spcAft>
              <a:buNone/>
            </a:pPr>
            <a:r>
              <a:rPr lang="en-GB">
                <a:solidFill>
                  <a:schemeClr val="dk1"/>
                </a:solidFill>
              </a:rPr>
              <a:t>Донавчання може бути виконане на широких наборах знань та для конкретних завдань. Відомою моделлю, яку можна донавчити для оптимізації релевантності процесу retrieving, є BGE-large-EN, розроблена BAAI.</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