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5" d="100"/>
          <a:sy n="75" d="100"/>
        </p:scale>
        <p:origin x="4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1EDF7F-462B-429A-8914-ABB80A3C5A62}" type="datetimeFigureOut">
              <a:rPr lang="en-US" smtClean="0"/>
              <a:t>1/23/2023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90AF4D6-A448-4BCD-B807-4A52ED8799F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839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1EDF7F-462B-429A-8914-ABB80A3C5A6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AF4D6-A448-4BCD-B807-4A52ED8799F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83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1EDF7F-462B-429A-8914-ABB80A3C5A6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AF4D6-A448-4BCD-B807-4A52ED8799F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88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1EDF7F-462B-429A-8914-ABB80A3C5A6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AF4D6-A448-4BCD-B807-4A52ED8799F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8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1EDF7F-462B-429A-8914-ABB80A3C5A6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AF4D6-A448-4BCD-B807-4A52ED8799F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48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1EDF7F-462B-429A-8914-ABB80A3C5A6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AF4D6-A448-4BCD-B807-4A52ED8799F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973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1EDF7F-462B-429A-8914-ABB80A3C5A62}"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AF4D6-A448-4BCD-B807-4A52ED8799F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5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1EDF7F-462B-429A-8914-ABB80A3C5A62}"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AF4D6-A448-4BCD-B807-4A52ED8799F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42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EDF7F-462B-429A-8914-ABB80A3C5A62}"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AF4D6-A448-4BCD-B807-4A52ED8799FA}" type="slidenum">
              <a:rPr lang="en-US" smtClean="0"/>
              <a:t>‹#›</a:t>
            </a:fld>
            <a:endParaRPr lang="en-US"/>
          </a:p>
        </p:txBody>
      </p:sp>
    </p:spTree>
    <p:extLst>
      <p:ext uri="{BB962C8B-B14F-4D97-AF65-F5344CB8AC3E}">
        <p14:creationId xmlns:p14="http://schemas.microsoft.com/office/powerpoint/2010/main" val="197479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1EDF7F-462B-429A-8914-ABB80A3C5A6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AF4D6-A448-4BCD-B807-4A52ED8799F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958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81EDF7F-462B-429A-8914-ABB80A3C5A62}" type="datetimeFigureOut">
              <a:rPr lang="en-US" smtClean="0"/>
              <a:t>1/23/2023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E90AF4D6-A448-4BCD-B807-4A52ED8799F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12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EDF7F-462B-429A-8914-ABB80A3C5A62}" type="datetimeFigureOut">
              <a:rPr lang="en-US" smtClean="0"/>
              <a:t>1/23/2023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90AF4D6-A448-4BCD-B807-4A52ED8799F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46650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952500"/>
            <a:ext cx="9550400" cy="1828801"/>
          </a:xfrm>
        </p:spPr>
        <p:txBody>
          <a:bodyPr>
            <a:normAutofit/>
          </a:bodyPr>
          <a:lstStyle/>
          <a:p>
            <a:r>
              <a:rPr lang="en-US" sz="4000" b="1" dirty="0" smtClean="0">
                <a:latin typeface="Arial" panose="020B0604020202020204" pitchFamily="34" charset="0"/>
                <a:cs typeface="Arial" panose="020B0604020202020204" pitchFamily="34" charset="0"/>
              </a:rPr>
              <a:t>INSURANCE </a:t>
            </a:r>
            <a:r>
              <a:rPr lang="en-US" sz="4000" b="1" dirty="0" smtClean="0">
                <a:latin typeface="Arial" panose="020B0604020202020204" pitchFamily="34" charset="0"/>
                <a:cs typeface="Arial" panose="020B0604020202020204" pitchFamily="34" charset="0"/>
              </a:rPr>
              <a:t>PREMIUM PREDICTION</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12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435100"/>
            <a:ext cx="9378454" cy="4031245"/>
          </a:xfrm>
        </p:spPr>
        <p:txBody>
          <a:bodyPr>
            <a:normAutofit/>
          </a:bodyPr>
          <a:lstStyle/>
          <a:p>
            <a:pPr marL="0" indent="0">
              <a:buNone/>
            </a:pPr>
            <a:r>
              <a:rPr lang="en-US" b="1" dirty="0">
                <a:latin typeface="Arial" panose="020B0604020202020204" pitchFamily="34" charset="0"/>
                <a:cs typeface="Arial" panose="020B0604020202020204" pitchFamily="34" charset="0"/>
              </a:rPr>
              <a:t>Q6) How prediction was done?</a:t>
            </a:r>
          </a:p>
          <a:p>
            <a:pPr marL="0" indent="0">
              <a:buNone/>
            </a:pPr>
            <a:r>
              <a:rPr lang="en-US" dirty="0">
                <a:latin typeface="Arial" panose="020B0604020202020204" pitchFamily="34" charset="0"/>
                <a:cs typeface="Arial" panose="020B0604020202020204" pitchFamily="34" charset="0"/>
              </a:rPr>
              <a:t>On the basis of trained model, the prediction was performed. We also created API interface for estimating cost of premium on the basis of personal health information/status</a:t>
            </a:r>
            <a:r>
              <a:rPr lang="en-US" dirty="0" smtClean="0">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Q7</a:t>
            </a:r>
            <a:r>
              <a:rPr lang="en-US" b="1" dirty="0">
                <a:latin typeface="Arial" panose="020B0604020202020204" pitchFamily="34" charset="0"/>
                <a:cs typeface="Arial" panose="020B0604020202020204" pitchFamily="34" charset="0"/>
              </a:rPr>
              <a:t>) What are the different stages of deployment</a:t>
            </a:r>
            <a:r>
              <a:rPr lang="en-US" b="1"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When the model is ready we deploy it in </a:t>
            </a:r>
            <a:r>
              <a:rPr lang="en-US" dirty="0" err="1">
                <a:latin typeface="Arial" panose="020B0604020202020204" pitchFamily="34" charset="0"/>
                <a:cs typeface="Arial" panose="020B0604020202020204" pitchFamily="34" charset="0"/>
              </a:rPr>
              <a:t>Heroku</a:t>
            </a:r>
            <a:r>
              <a:rPr lang="en-US" dirty="0">
                <a:latin typeface="Arial" panose="020B0604020202020204" pitchFamily="34" charset="0"/>
                <a:cs typeface="Arial" panose="020B0604020202020204" pitchFamily="34" charset="0"/>
              </a:rPr>
              <a:t> platform</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We also upload our model on GitHub platform.</a:t>
            </a:r>
          </a:p>
          <a:p>
            <a:pPr marL="0" indent="0">
              <a:buNone/>
            </a:pPr>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0" indent="0">
              <a:buNone/>
            </a:pPr>
            <a:endParaRPr lang="en-US" dirty="0"/>
          </a:p>
        </p:txBody>
      </p:sp>
      <p:sp>
        <p:nvSpPr>
          <p:cNvPr id="4" name="Title 1"/>
          <p:cNvSpPr txBox="1">
            <a:spLocks/>
          </p:cNvSpPr>
          <p:nvPr/>
        </p:nvSpPr>
        <p:spPr>
          <a:xfrm>
            <a:off x="5092700" y="573310"/>
            <a:ext cx="1714500" cy="6331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latin typeface="Arial" panose="020B0604020202020204" pitchFamily="34" charset="0"/>
                <a:cs typeface="Arial" panose="020B0604020202020204" pitchFamily="34" charset="0"/>
              </a:rPr>
              <a:t>Q &amp; 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65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0612" y="1084190"/>
            <a:ext cx="8915400" cy="4935610"/>
          </a:xfrm>
        </p:spPr>
        <p:txBody>
          <a:bodyPr>
            <a:normAutofit fontScale="92500" lnSpcReduction="20000"/>
          </a:bodyPr>
          <a:lstStyle/>
          <a:p>
            <a:r>
              <a:rPr lang="en-US" sz="3200" b="1" dirty="0">
                <a:latin typeface="Arial" panose="020B0604020202020204" pitchFamily="34" charset="0"/>
                <a:cs typeface="Arial" panose="020B0604020202020204" pitchFamily="34" charset="0"/>
              </a:rPr>
              <a:t>Objective :</a:t>
            </a:r>
            <a:br>
              <a:rPr lang="en-US" sz="32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goal of this study was to evaluate the effectiveness of machine-learning methodologies for predicting </a:t>
            </a:r>
            <a:r>
              <a:rPr lang="en-US" sz="2000" dirty="0" smtClean="0">
                <a:latin typeface="Arial" panose="020B0604020202020204" pitchFamily="34" charset="0"/>
                <a:cs typeface="Arial" panose="020B0604020202020204" pitchFamily="34" charset="0"/>
              </a:rPr>
              <a:t>insurance </a:t>
            </a:r>
            <a:r>
              <a:rPr lang="en-US" sz="2000" dirty="0">
                <a:latin typeface="Arial" panose="020B0604020202020204" pitchFamily="34" charset="0"/>
                <a:cs typeface="Arial" panose="020B0604020202020204" pitchFamily="34" charset="0"/>
              </a:rPr>
              <a:t>expenses </a:t>
            </a:r>
            <a:r>
              <a:rPr lang="en-US" sz="2000" dirty="0" smtClean="0">
                <a:latin typeface="Arial" panose="020B0604020202020204" pitchFamily="34" charset="0"/>
                <a:cs typeface="Arial" panose="020B0604020202020204" pitchFamily="34" charset="0"/>
              </a:rPr>
              <a:t>prediction</a:t>
            </a:r>
          </a:p>
          <a:p>
            <a:pPr marL="0" indent="0">
              <a:buNone/>
            </a:pPr>
            <a:endParaRPr lang="en-US" sz="2000" dirty="0" smtClean="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Benefits </a:t>
            </a:r>
            <a:r>
              <a:rPr lang="en-US" sz="3200" b="1" dirty="0" smtClean="0">
                <a:latin typeface="Arial" panose="020B0604020202020204" pitchFamily="34" charset="0"/>
                <a:cs typeface="Arial" panose="020B0604020202020204" pitchFamily="34" charset="0"/>
              </a:rPr>
              <a:t>:</a:t>
            </a:r>
          </a:p>
          <a:p>
            <a:pPr marL="1714500" lvl="3" indent="-457200">
              <a:buFont typeface="Wingdings" panose="05000000000000000000" pitchFamily="2" charset="2"/>
              <a:buChar char="§"/>
            </a:pPr>
            <a:r>
              <a:rPr lang="en-US" sz="2600" dirty="0" smtClean="0">
                <a:latin typeface="Arial" panose="020B0604020202020204" pitchFamily="34" charset="0"/>
                <a:cs typeface="Arial" panose="020B0604020202020204" pitchFamily="34" charset="0"/>
              </a:rPr>
              <a:t>Using this project can predict the amount required annually according own health status.</a:t>
            </a:r>
          </a:p>
          <a:p>
            <a:pPr marL="1714500" lvl="3" indent="-457200">
              <a:buFont typeface="Wingdings" panose="05000000000000000000" pitchFamily="2" charset="2"/>
              <a:buChar char="§"/>
            </a:pPr>
            <a:r>
              <a:rPr lang="en-US" sz="2600" dirty="0" smtClean="0">
                <a:latin typeface="Arial" panose="020B0604020202020204" pitchFamily="34" charset="0"/>
                <a:cs typeface="Arial" panose="020B0604020202020204" pitchFamily="34" charset="0"/>
              </a:rPr>
              <a:t>This help person to give importance to the health aspect of an insurance. </a:t>
            </a:r>
          </a:p>
          <a:p>
            <a:pPr marL="1714500" lvl="3" indent="-457200">
              <a:buFont typeface="Wingdings" panose="05000000000000000000" pitchFamily="2" charset="2"/>
              <a:buChar char="§"/>
            </a:pPr>
            <a:r>
              <a:rPr lang="en-US" sz="2600" dirty="0" smtClean="0">
                <a:latin typeface="Arial" panose="020B0604020202020204" pitchFamily="34" charset="0"/>
                <a:cs typeface="Arial" panose="020B0604020202020204" pitchFamily="34" charset="0"/>
              </a:rPr>
              <a:t>Help in giving premium of health insurance. </a:t>
            </a:r>
            <a:r>
              <a:rPr lang="en-US" sz="2600" b="1" dirty="0" smtClean="0">
                <a:latin typeface="Arial" panose="020B0604020202020204" pitchFamily="34" charset="0"/>
                <a:cs typeface="Arial" panose="020B0604020202020204" pitchFamily="34" charset="0"/>
              </a:rPr>
              <a:t>                 </a:t>
            </a:r>
            <a:endParaRPr lang="en-US" sz="2600" b="1" dirty="0">
              <a:latin typeface="Arial" panose="020B0604020202020204" pitchFamily="34" charset="0"/>
              <a:cs typeface="Arial" panose="020B0604020202020204" pitchFamily="34" charset="0"/>
            </a:endParaRPr>
          </a:p>
          <a:p>
            <a:pPr marL="0" indent="0">
              <a:buNone/>
            </a:pPr>
            <a:r>
              <a:rPr lang="en-US" sz="3200" b="1"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6661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Architecture</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2592925" y="259080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Start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4877996" y="535940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Transformation</a:t>
            </a:r>
          </a:p>
        </p:txBody>
      </p:sp>
      <p:sp>
        <p:nvSpPr>
          <p:cNvPr id="6" name="Rectangle 5"/>
          <p:cNvSpPr/>
          <p:nvPr/>
        </p:nvSpPr>
        <p:spPr>
          <a:xfrm>
            <a:off x="7163068" y="399415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Model Testing</a:t>
            </a:r>
          </a:p>
        </p:txBody>
      </p:sp>
      <p:sp>
        <p:nvSpPr>
          <p:cNvPr id="7" name="Rectangle 6"/>
          <p:cNvSpPr/>
          <p:nvPr/>
        </p:nvSpPr>
        <p:spPr>
          <a:xfrm>
            <a:off x="9448136" y="5359398"/>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Flask Setup</a:t>
            </a:r>
          </a:p>
        </p:txBody>
      </p:sp>
      <p:sp>
        <p:nvSpPr>
          <p:cNvPr id="8" name="Rectangle 7"/>
          <p:cNvSpPr/>
          <p:nvPr/>
        </p:nvSpPr>
        <p:spPr>
          <a:xfrm>
            <a:off x="2592925" y="398780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Export data from csv</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4917292" y="2628900"/>
            <a:ext cx="1930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Visualization</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7163066" y="537845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Prediction</a:t>
            </a:r>
            <a:endParaRPr lang="en-US" dirty="0">
              <a:latin typeface="Arial" panose="020B0604020202020204" pitchFamily="34" charset="0"/>
              <a:cs typeface="Arial" panose="020B0604020202020204" pitchFamily="34" charset="0"/>
            </a:endParaRPr>
          </a:p>
        </p:txBody>
      </p:sp>
      <p:sp>
        <p:nvSpPr>
          <p:cNvPr id="11" name="Rectangle 10"/>
          <p:cNvSpPr/>
          <p:nvPr/>
        </p:nvSpPr>
        <p:spPr>
          <a:xfrm>
            <a:off x="9448139" y="399415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Deployment</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2592925" y="535940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Preprocessing</a:t>
            </a:r>
          </a:p>
        </p:txBody>
      </p:sp>
      <p:sp>
        <p:nvSpPr>
          <p:cNvPr id="13" name="Rectangle 12"/>
          <p:cNvSpPr/>
          <p:nvPr/>
        </p:nvSpPr>
        <p:spPr>
          <a:xfrm>
            <a:off x="7182715" y="262890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Model </a:t>
            </a:r>
            <a:r>
              <a:rPr lang="en-US" dirty="0" smtClean="0">
                <a:latin typeface="Arial" panose="020B0604020202020204" pitchFamily="34" charset="0"/>
                <a:cs typeface="Arial" panose="020B0604020202020204" pitchFamily="34" charset="0"/>
              </a:rPr>
              <a:t>Building</a:t>
            </a:r>
            <a:endParaRPr lang="en-US" dirty="0">
              <a:latin typeface="Arial" panose="020B0604020202020204" pitchFamily="34" charset="0"/>
              <a:cs typeface="Arial" panose="020B0604020202020204" pitchFamily="34" charset="0"/>
            </a:endParaRPr>
          </a:p>
        </p:txBody>
      </p:sp>
      <p:sp>
        <p:nvSpPr>
          <p:cNvPr id="14" name="Rectangle 13"/>
          <p:cNvSpPr/>
          <p:nvPr/>
        </p:nvSpPr>
        <p:spPr>
          <a:xfrm>
            <a:off x="4877996" y="3994150"/>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Data Cleaning</a:t>
            </a:r>
            <a:endParaRPr lang="en-US" dirty="0">
              <a:latin typeface="Arial" panose="020B0604020202020204" pitchFamily="34" charset="0"/>
              <a:cs typeface="Arial" panose="020B0604020202020204" pitchFamily="34" charset="0"/>
            </a:endParaRPr>
          </a:p>
        </p:txBody>
      </p:sp>
      <p:sp>
        <p:nvSpPr>
          <p:cNvPr id="15" name="Rectangle 14"/>
          <p:cNvSpPr/>
          <p:nvPr/>
        </p:nvSpPr>
        <p:spPr>
          <a:xfrm>
            <a:off x="9448136" y="2660649"/>
            <a:ext cx="19304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End</a:t>
            </a:r>
            <a:endParaRPr lang="en-US" dirty="0">
              <a:latin typeface="Arial" panose="020B0604020202020204" pitchFamily="34" charset="0"/>
              <a:cs typeface="Arial" panose="020B0604020202020204" pitchFamily="34" charset="0"/>
            </a:endParaRPr>
          </a:p>
        </p:txBody>
      </p:sp>
      <p:sp>
        <p:nvSpPr>
          <p:cNvPr id="3" name="Right Arrow 2"/>
          <p:cNvSpPr/>
          <p:nvPr/>
        </p:nvSpPr>
        <p:spPr>
          <a:xfrm rot="5400000">
            <a:off x="3310473" y="3594620"/>
            <a:ext cx="495301" cy="303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3299001" y="4934744"/>
            <a:ext cx="518247" cy="331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523324" y="5816600"/>
            <a:ext cx="354672"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5645583" y="4952487"/>
            <a:ext cx="488949" cy="324873"/>
          </a:xfrm>
          <a:prstGeom prst="rightArrow">
            <a:avLst>
              <a:gd name="adj1" fmla="val 489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5598721" y="3580887"/>
            <a:ext cx="488949" cy="324873"/>
          </a:xfrm>
          <a:prstGeom prst="rightArrow">
            <a:avLst>
              <a:gd name="adj1" fmla="val 489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847692" y="3016250"/>
            <a:ext cx="354672"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5400000">
            <a:off x="7900265" y="3607320"/>
            <a:ext cx="495301" cy="303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5400000">
            <a:off x="7936976" y="4978920"/>
            <a:ext cx="495301" cy="303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9093465" y="5711825"/>
            <a:ext cx="354672"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6200000">
            <a:off x="10168861" y="4974712"/>
            <a:ext cx="488949" cy="324873"/>
          </a:xfrm>
          <a:prstGeom prst="rightArrow">
            <a:avLst>
              <a:gd name="adj1" fmla="val 489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6200000">
            <a:off x="10228918" y="3609463"/>
            <a:ext cx="469900" cy="324873"/>
          </a:xfrm>
          <a:prstGeom prst="rightArrow">
            <a:avLst>
              <a:gd name="adj1" fmla="val 489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35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Validation and Transformation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chemeClr val="tx1">
                    <a:lumMod val="85000"/>
                    <a:lumOff val="15000"/>
                  </a:schemeClr>
                </a:solidFill>
                <a:latin typeface="Arial" panose="020B0604020202020204" pitchFamily="34" charset="0"/>
                <a:cs typeface="Arial" panose="020B0604020202020204" pitchFamily="34" charset="0"/>
              </a:rPr>
              <a:t>Fetch dataset : the </a:t>
            </a:r>
            <a:r>
              <a:rPr lang="en-US" dirty="0" smtClean="0">
                <a:solidFill>
                  <a:schemeClr val="tx1">
                    <a:lumMod val="85000"/>
                    <a:lumOff val="15000"/>
                  </a:schemeClr>
                </a:solidFill>
                <a:latin typeface="Arial" panose="020B0604020202020204" pitchFamily="34" charset="0"/>
                <a:cs typeface="Arial" panose="020B0604020202020204" pitchFamily="34" charset="0"/>
              </a:rPr>
              <a:t>dataset was taken from KAGGLE page.</a:t>
            </a:r>
          </a:p>
          <a:p>
            <a:r>
              <a:rPr lang="en-US" dirty="0" smtClean="0">
                <a:solidFill>
                  <a:schemeClr val="tx1">
                    <a:lumMod val="85000"/>
                    <a:lumOff val="15000"/>
                  </a:schemeClr>
                </a:solidFill>
                <a:latin typeface="Arial" panose="020B0604020202020204" pitchFamily="34" charset="0"/>
                <a:ea typeface="Times New Roman"/>
                <a:cs typeface="Arial" panose="020B0604020202020204" pitchFamily="34" charset="0"/>
                <a:sym typeface="Times New Roman"/>
              </a:rPr>
              <a:t>Data type of </a:t>
            </a:r>
            <a:r>
              <a:rPr lang="en-US" dirty="0" smtClean="0">
                <a:solidFill>
                  <a:schemeClr val="tx1">
                    <a:lumMod val="85000"/>
                    <a:lumOff val="15000"/>
                  </a:schemeClr>
                </a:solidFill>
                <a:latin typeface="Arial" panose="020B0604020202020204" pitchFamily="34" charset="0"/>
                <a:ea typeface="Times New Roman"/>
                <a:cs typeface="Arial" panose="020B0604020202020204" pitchFamily="34" charset="0"/>
                <a:sym typeface="Times New Roman"/>
              </a:rPr>
              <a:t>columns : Check data type of all columns ,if wrong then it was corrected.</a:t>
            </a:r>
          </a:p>
          <a:p>
            <a:r>
              <a:rPr lang="en-US" dirty="0" smtClean="0">
                <a:solidFill>
                  <a:schemeClr val="tx1">
                    <a:lumMod val="85000"/>
                    <a:lumOff val="15000"/>
                  </a:schemeClr>
                </a:solidFill>
                <a:latin typeface="Arial" panose="020B0604020202020204" pitchFamily="34" charset="0"/>
                <a:cs typeface="Arial" panose="020B0604020202020204" pitchFamily="34" charset="0"/>
              </a:rPr>
              <a:t>Null values in columns : </a:t>
            </a:r>
            <a:r>
              <a:rPr lang="en-US" dirty="0">
                <a:solidFill>
                  <a:schemeClr val="tx1">
                    <a:lumMod val="85000"/>
                    <a:lumOff val="15000"/>
                  </a:schemeClr>
                </a:solidFill>
                <a:latin typeface="Arial" panose="020B0604020202020204" pitchFamily="34" charset="0"/>
                <a:cs typeface="Arial" panose="020B0604020202020204" pitchFamily="34" charset="0"/>
              </a:rPr>
              <a:t>C</a:t>
            </a:r>
            <a:r>
              <a:rPr lang="en-US" dirty="0" smtClean="0">
                <a:solidFill>
                  <a:schemeClr val="tx1">
                    <a:lumMod val="85000"/>
                    <a:lumOff val="15000"/>
                  </a:schemeClr>
                </a:solidFill>
                <a:latin typeface="Arial" panose="020B0604020202020204" pitchFamily="34" charset="0"/>
                <a:cs typeface="Arial" panose="020B0604020202020204" pitchFamily="34" charset="0"/>
              </a:rPr>
              <a:t>heck </a:t>
            </a:r>
            <a:r>
              <a:rPr lang="en-US" dirty="0" smtClean="0">
                <a:solidFill>
                  <a:schemeClr val="tx1">
                    <a:lumMod val="85000"/>
                    <a:lumOff val="15000"/>
                  </a:schemeClr>
                </a:solidFill>
                <a:latin typeface="Arial" panose="020B0604020202020204" pitchFamily="34" charset="0"/>
                <a:cs typeface="Arial" panose="020B0604020202020204" pitchFamily="34" charset="0"/>
              </a:rPr>
              <a:t>if data contain any Null values or not and Treat the </a:t>
            </a:r>
            <a:r>
              <a:rPr lang="en-US" dirty="0" smtClean="0">
                <a:solidFill>
                  <a:schemeClr val="tx1">
                    <a:lumMod val="85000"/>
                    <a:lumOff val="15000"/>
                  </a:schemeClr>
                </a:solidFill>
                <a:latin typeface="Arial" panose="020B0604020202020204" pitchFamily="34" charset="0"/>
                <a:cs typeface="Arial" panose="020B0604020202020204" pitchFamily="34" charset="0"/>
              </a:rPr>
              <a:t>values</a:t>
            </a:r>
            <a:r>
              <a:rPr lang="en-US" dirty="0" smtClean="0">
                <a:solidFill>
                  <a:schemeClr val="tx1">
                    <a:lumMod val="85000"/>
                    <a:lumOff val="15000"/>
                  </a:schemeClr>
                </a:solidFill>
                <a:latin typeface="Arial" panose="020B0604020202020204" pitchFamily="34" charset="0"/>
                <a:cs typeface="Arial" panose="020B0604020202020204" pitchFamily="34" charset="0"/>
              </a:rPr>
              <a:t>. Due to that we can get clean dataset version.</a:t>
            </a:r>
          </a:p>
          <a:p>
            <a:r>
              <a:rPr lang="en-US" dirty="0" smtClean="0">
                <a:solidFill>
                  <a:schemeClr val="tx1">
                    <a:lumMod val="85000"/>
                    <a:lumOff val="15000"/>
                  </a:schemeClr>
                </a:solidFill>
                <a:latin typeface="Arial" panose="020B0604020202020204" pitchFamily="34" charset="0"/>
                <a:cs typeface="Arial" panose="020B0604020202020204" pitchFamily="34" charset="0"/>
              </a:rPr>
              <a:t>Outliers in columns : In </a:t>
            </a:r>
            <a:r>
              <a:rPr lang="en-US" dirty="0" smtClean="0">
                <a:solidFill>
                  <a:schemeClr val="tx1">
                    <a:lumMod val="85000"/>
                    <a:lumOff val="15000"/>
                  </a:schemeClr>
                </a:solidFill>
                <a:latin typeface="Arial" panose="020B0604020202020204" pitchFamily="34" charset="0"/>
                <a:cs typeface="Arial" panose="020B0604020202020204" pitchFamily="34" charset="0"/>
              </a:rPr>
              <a:t>next step, check if data contain any outlier or not, if yes then need to treat the outliers by Winsorizing </a:t>
            </a:r>
            <a:r>
              <a:rPr lang="en-US" dirty="0" smtClean="0">
                <a:solidFill>
                  <a:schemeClr val="tx1">
                    <a:lumMod val="85000"/>
                    <a:lumOff val="15000"/>
                  </a:schemeClr>
                </a:solidFill>
                <a:latin typeface="Arial" panose="020B0604020202020204" pitchFamily="34" charset="0"/>
                <a:cs typeface="Arial" panose="020B0604020202020204" pitchFamily="34" charset="0"/>
              </a:rPr>
              <a:t>technique.</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95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Model Training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25000" lnSpcReduction="20000"/>
          </a:bodyPr>
          <a:lstStyle/>
          <a:p>
            <a:r>
              <a:rPr lang="en-US" sz="11200" dirty="0" smtClean="0">
                <a:latin typeface="Arial" panose="020B0604020202020204" pitchFamily="34" charset="0"/>
                <a:cs typeface="Arial" panose="020B0604020202020204" pitchFamily="34" charset="0"/>
              </a:rPr>
              <a:t>Data Preprocessing</a:t>
            </a:r>
            <a:r>
              <a:rPr lang="en-US" sz="6400" dirty="0" smtClean="0">
                <a:latin typeface="Arial" panose="020B0604020202020204" pitchFamily="34" charset="0"/>
                <a:cs typeface="Arial" panose="020B0604020202020204" pitchFamily="34" charset="0"/>
              </a:rPr>
              <a:t>:</a:t>
            </a:r>
          </a:p>
          <a:p>
            <a:pPr lvl="2">
              <a:buFont typeface="Wingdings" panose="05000000000000000000" pitchFamily="2" charset="2"/>
              <a:buChar char="§"/>
            </a:pPr>
            <a:r>
              <a:rPr lang="en-US" sz="6400" dirty="0">
                <a:latin typeface="Arial" panose="020B0604020202020204" pitchFamily="34" charset="0"/>
                <a:cs typeface="Arial" panose="020B0604020202020204" pitchFamily="34" charset="0"/>
              </a:rPr>
              <a:t> Performing EDA Operations to get insights from the data like Null values and outliers and from that understanding distribution of values of dataset.</a:t>
            </a:r>
          </a:p>
          <a:p>
            <a:pPr lvl="2">
              <a:buFont typeface="Wingdings" panose="05000000000000000000" pitchFamily="2" charset="2"/>
              <a:buChar char="§"/>
            </a:pPr>
            <a:r>
              <a:rPr lang="en-US" sz="6400" dirty="0" smtClean="0">
                <a:latin typeface="Arial" panose="020B0604020202020204" pitchFamily="34" charset="0"/>
                <a:cs typeface="Arial" panose="020B0604020202020204" pitchFamily="34" charset="0"/>
              </a:rPr>
              <a:t>Check any Null value present in our dataset and if present then replace if with mean or mode by the datatype of the column (If datatype category then replace by mode and if datatype is numerical then replace by mean)</a:t>
            </a:r>
          </a:p>
          <a:p>
            <a:pPr lvl="2">
              <a:buFont typeface="Wingdings" panose="05000000000000000000" pitchFamily="2" charset="2"/>
              <a:buChar char="§"/>
            </a:pPr>
            <a:r>
              <a:rPr lang="en-US" sz="6400" dirty="0" smtClean="0">
                <a:latin typeface="Arial" panose="020B0604020202020204" pitchFamily="34" charset="0"/>
                <a:cs typeface="Arial" panose="020B0604020202020204" pitchFamily="34" charset="0"/>
              </a:rPr>
              <a:t>Check for outliers and for treating them I used Winsorizing technique.</a:t>
            </a:r>
          </a:p>
          <a:p>
            <a:pPr lvl="2">
              <a:buFont typeface="Wingdings" panose="05000000000000000000" pitchFamily="2" charset="2"/>
              <a:buChar char="§"/>
            </a:pPr>
            <a:r>
              <a:rPr lang="en-US" sz="6400" dirty="0" smtClean="0">
                <a:latin typeface="Arial" panose="020B0604020202020204" pitchFamily="34" charset="0"/>
                <a:cs typeface="Arial" panose="020B0604020202020204" pitchFamily="34" charset="0"/>
              </a:rPr>
              <a:t>After that , encode the categorical values in numerical form.</a:t>
            </a:r>
          </a:p>
          <a:p>
            <a:pPr lvl="2">
              <a:buFont typeface="Wingdings" panose="05000000000000000000" pitchFamily="2" charset="2"/>
              <a:buChar char="§"/>
            </a:pPr>
            <a:r>
              <a:rPr lang="en-US" sz="6400" dirty="0" smtClean="0">
                <a:latin typeface="Arial" panose="020B0604020202020204" pitchFamily="34" charset="0"/>
                <a:cs typeface="Arial" panose="020B0604020202020204" pitchFamily="34" charset="0"/>
              </a:rPr>
              <a:t>Perform standard scalar to scale the data if required.</a:t>
            </a:r>
          </a:p>
          <a:p>
            <a:pPr marL="914400" lvl="2" indent="0">
              <a:buNone/>
            </a:pPr>
            <a:endParaRPr lang="en-US" sz="6400" dirty="0" smtClean="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 </a:t>
            </a:r>
            <a:r>
              <a:rPr lang="en-US" sz="6400"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a:p>
            <a:pPr marL="1257300" lvl="3"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33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 Selection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After Preprocessing and Data validation or after cleaning the dataset , To find best model for Insurance premium cost prediction dataset.</a:t>
            </a:r>
          </a:p>
          <a:p>
            <a:r>
              <a:rPr lang="en-US" dirty="0" smtClean="0">
                <a:latin typeface="Arial" panose="020B0604020202020204" pitchFamily="34" charset="0"/>
                <a:cs typeface="Arial" panose="020B0604020202020204" pitchFamily="34" charset="0"/>
              </a:rPr>
              <a:t>At first the dataset divide into train and test set.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fter that we create model on train set and then it can be check on test set. </a:t>
            </a:r>
          </a:p>
          <a:p>
            <a:r>
              <a:rPr lang="en-US" dirty="0" smtClean="0">
                <a:latin typeface="Arial" panose="020B0604020202020204" pitchFamily="34" charset="0"/>
                <a:cs typeface="Arial" panose="020B0604020202020204" pitchFamily="34" charset="0"/>
              </a:rPr>
              <a:t>The model is trained on Regression Models like Linear </a:t>
            </a:r>
            <a:r>
              <a:rPr lang="en-US" dirty="0">
                <a:latin typeface="Arial" panose="020B0604020202020204" pitchFamily="34" charset="0"/>
                <a:cs typeface="Arial" panose="020B0604020202020204" pitchFamily="34" charset="0"/>
              </a:rPr>
              <a:t>R</a:t>
            </a:r>
            <a:r>
              <a:rPr lang="en-US" dirty="0" smtClean="0">
                <a:latin typeface="Arial" panose="020B0604020202020204" pitchFamily="34" charset="0"/>
                <a:cs typeface="Arial" panose="020B0604020202020204" pitchFamily="34" charset="0"/>
              </a:rPr>
              <a:t>egression, Random forest </a:t>
            </a:r>
            <a:r>
              <a:rPr lang="en-US" dirty="0" err="1" smtClean="0">
                <a:latin typeface="Arial" panose="020B0604020202020204" pitchFamily="34" charset="0"/>
                <a:cs typeface="Arial" panose="020B0604020202020204" pitchFamily="34" charset="0"/>
              </a:rPr>
              <a:t>Regressor</a:t>
            </a:r>
            <a:r>
              <a:rPr lang="en-US" dirty="0" smtClean="0">
                <a:latin typeface="Arial" panose="020B0604020202020204" pitchFamily="34" charset="0"/>
                <a:cs typeface="Arial" panose="020B0604020202020204" pitchFamily="34" charset="0"/>
              </a:rPr>
              <a:t> and Gradient boosting </a:t>
            </a:r>
            <a:r>
              <a:rPr lang="en-US" dirty="0" err="1">
                <a:latin typeface="Arial" panose="020B0604020202020204" pitchFamily="34" charset="0"/>
                <a:cs typeface="Arial" panose="020B0604020202020204" pitchFamily="34" charset="0"/>
              </a:rPr>
              <a:t>R</a:t>
            </a:r>
            <a:r>
              <a:rPr lang="en-US" dirty="0" err="1" smtClean="0">
                <a:latin typeface="Arial" panose="020B0604020202020204" pitchFamily="34" charset="0"/>
                <a:cs typeface="Arial" panose="020B0604020202020204" pitchFamily="34" charset="0"/>
              </a:rPr>
              <a:t>egressor</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Between these model we find out best model.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92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Predictions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All train models used to validate test set and find out which model is best.</a:t>
            </a:r>
          </a:p>
          <a:p>
            <a:r>
              <a:rPr lang="en-US" dirty="0" smtClean="0">
                <a:latin typeface="Arial" panose="020B0604020202020204" pitchFamily="34" charset="0"/>
                <a:cs typeface="Arial" panose="020B0604020202020204" pitchFamily="34" charset="0"/>
              </a:rPr>
              <a:t>We perform preprocessing techniques.</a:t>
            </a:r>
          </a:p>
          <a:p>
            <a:r>
              <a:rPr lang="en-US" dirty="0" smtClean="0">
                <a:latin typeface="Arial" panose="020B0604020202020204" pitchFamily="34" charset="0"/>
                <a:cs typeface="Arial" panose="020B0604020202020204" pitchFamily="34" charset="0"/>
              </a:rPr>
              <a:t>During prediction </a:t>
            </a:r>
            <a:r>
              <a:rPr lang="en-US" dirty="0">
                <a:latin typeface="Arial" panose="020B0604020202020204" pitchFamily="34" charset="0"/>
                <a:cs typeface="Arial" panose="020B0604020202020204" pitchFamily="34" charset="0"/>
              </a:rPr>
              <a:t>we will find accuracy of those predictions using evaluation metrics like RMSE (Root mean squared error) and r2_score (R-squared</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The best RMSE, and R2_score tells us the best model from the models.</a:t>
            </a:r>
          </a:p>
          <a:p>
            <a:r>
              <a:rPr lang="en-US" dirty="0" smtClean="0">
                <a:latin typeface="Arial" panose="020B0604020202020204" pitchFamily="34" charset="0"/>
                <a:cs typeface="Arial" panose="020B0604020202020204" pitchFamily="34" charset="0"/>
              </a:rPr>
              <a:t>After prediction deploy model to the host </a:t>
            </a:r>
            <a:r>
              <a:rPr lang="en-US" sz="2200" b="1" dirty="0" smtClean="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1778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624110"/>
            <a:ext cx="1524000" cy="607790"/>
          </a:xfrm>
        </p:spPr>
        <p:txBody>
          <a:bodyPr>
            <a:normAutofit/>
          </a:bodyPr>
          <a:lstStyle/>
          <a:p>
            <a:r>
              <a:rPr lang="en-US" b="1" dirty="0" smtClean="0">
                <a:latin typeface="Arial" panose="020B0604020202020204" pitchFamily="34" charset="0"/>
                <a:cs typeface="Arial" panose="020B0604020202020204" pitchFamily="34" charset="0"/>
              </a:rPr>
              <a:t>Q &amp; A</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92312" y="1320800"/>
            <a:ext cx="8915400" cy="4851400"/>
          </a:xfrm>
        </p:spPr>
        <p:txBody>
          <a:bodyPr>
            <a:noAutofit/>
          </a:bodyPr>
          <a:lstStyle/>
          <a:p>
            <a:pPr marL="0" indent="0">
              <a:buNone/>
            </a:pPr>
            <a:r>
              <a:rPr lang="en-US" sz="1800" b="1" dirty="0">
                <a:latin typeface="Arial" panose="020B0604020202020204" pitchFamily="34" charset="0"/>
                <a:cs typeface="Arial" panose="020B0604020202020204" pitchFamily="34" charset="0"/>
              </a:rPr>
              <a:t>Q1) What is the source data?</a:t>
            </a:r>
          </a:p>
          <a:p>
            <a:pPr marL="0" indent="0">
              <a:buNone/>
            </a:pPr>
            <a:r>
              <a:rPr lang="en-US" sz="1800" dirty="0">
                <a:latin typeface="Arial" panose="020B0604020202020204" pitchFamily="34" charset="0"/>
                <a:cs typeface="Arial" panose="020B0604020202020204" pitchFamily="34" charset="0"/>
              </a:rPr>
              <a:t>The source of the data is </a:t>
            </a:r>
            <a:r>
              <a:rPr lang="en-US" sz="1800" dirty="0" err="1">
                <a:latin typeface="Arial" panose="020B0604020202020204" pitchFamily="34" charset="0"/>
                <a:cs typeface="Arial" panose="020B0604020202020204" pitchFamily="34" charset="0"/>
              </a:rPr>
              <a:t>Kaggle</a:t>
            </a:r>
            <a:r>
              <a:rPr lang="en-US" sz="1800" dirty="0">
                <a:latin typeface="Arial" panose="020B0604020202020204" pitchFamily="34" charset="0"/>
                <a:cs typeface="Arial" panose="020B0604020202020204" pitchFamily="34" charset="0"/>
              </a:rPr>
              <a:t>. The data is in the form of ‘csv’ file.</a:t>
            </a:r>
          </a:p>
          <a:p>
            <a:pPr marL="0" indent="0">
              <a:buNone/>
            </a:pPr>
            <a:r>
              <a:rPr lang="en-US" sz="1800" b="1" dirty="0">
                <a:latin typeface="Arial" panose="020B0604020202020204" pitchFamily="34" charset="0"/>
                <a:cs typeface="Arial" panose="020B0604020202020204" pitchFamily="34" charset="0"/>
              </a:rPr>
              <a:t>Q2) What was the type of the data?</a:t>
            </a:r>
          </a:p>
          <a:p>
            <a:pPr marL="0" indent="0">
              <a:buNone/>
            </a:pPr>
            <a:r>
              <a:rPr lang="en-US" sz="1800" dirty="0">
                <a:latin typeface="Arial" panose="020B0604020202020204" pitchFamily="34" charset="0"/>
                <a:cs typeface="Arial" panose="020B0604020202020204" pitchFamily="34" charset="0"/>
              </a:rPr>
              <a:t>The data was combination of categorical and numerical values.</a:t>
            </a:r>
          </a:p>
          <a:p>
            <a:pPr marL="0" indent="0">
              <a:buNone/>
            </a:pPr>
            <a:r>
              <a:rPr lang="en-US" sz="1800" b="1" dirty="0">
                <a:latin typeface="Arial" panose="020B0604020202020204" pitchFamily="34" charset="0"/>
                <a:cs typeface="Arial" panose="020B0604020202020204" pitchFamily="34" charset="0"/>
              </a:rPr>
              <a:t>Q3) What’s the complete flow you followed in this project?</a:t>
            </a:r>
          </a:p>
          <a:p>
            <a:pPr marL="0" indent="0">
              <a:buNone/>
            </a:pPr>
            <a:r>
              <a:rPr lang="en-US" sz="1800" dirty="0">
                <a:latin typeface="Arial" panose="020B0604020202020204" pitchFamily="34" charset="0"/>
                <a:cs typeface="Arial" panose="020B0604020202020204" pitchFamily="34" charset="0"/>
              </a:rPr>
              <a:t>Refer the 3</a:t>
            </a:r>
            <a:r>
              <a:rPr lang="en-US" sz="1800" baseline="30000" dirty="0">
                <a:latin typeface="Arial" panose="020B0604020202020204" pitchFamily="34" charset="0"/>
                <a:cs typeface="Arial" panose="020B0604020202020204" pitchFamily="34" charset="0"/>
              </a:rPr>
              <a:t>rd</a:t>
            </a:r>
            <a:r>
              <a:rPr lang="en-US" sz="1800" dirty="0">
                <a:latin typeface="Arial" panose="020B0604020202020204" pitchFamily="34" charset="0"/>
                <a:cs typeface="Arial" panose="020B0604020202020204" pitchFamily="34" charset="0"/>
              </a:rPr>
              <a:t> slide for better understanding</a:t>
            </a: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Q4) What techniques were you using for data pre-processing?</a:t>
            </a:r>
          </a:p>
          <a:p>
            <a:r>
              <a:rPr lang="en-US" sz="1800" dirty="0">
                <a:latin typeface="Arial" panose="020B0604020202020204" pitchFamily="34" charset="0"/>
                <a:cs typeface="Arial" panose="020B0604020202020204" pitchFamily="34" charset="0"/>
              </a:rPr>
              <a:t>Visualizing relation of independent variables with each other and dependent variable. </a:t>
            </a:r>
          </a:p>
          <a:p>
            <a:r>
              <a:rPr lang="en-US" sz="1800" dirty="0">
                <a:latin typeface="Arial" panose="020B0604020202020204" pitchFamily="34" charset="0"/>
                <a:cs typeface="Arial" panose="020B0604020202020204" pitchFamily="34" charset="0"/>
              </a:rPr>
              <a:t>Checking distribution of Continuous variables.</a:t>
            </a:r>
          </a:p>
          <a:p>
            <a:r>
              <a:rPr lang="en-US" sz="1800" dirty="0">
                <a:latin typeface="Arial" panose="020B0604020202020204" pitchFamily="34" charset="0"/>
                <a:cs typeface="Arial" panose="020B0604020202020204" pitchFamily="34" charset="0"/>
              </a:rPr>
              <a:t>Checking any null values present in the dataset</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02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2700" y="573310"/>
            <a:ext cx="1714500" cy="633190"/>
          </a:xfrm>
        </p:spPr>
        <p:txBody>
          <a:bodyPr>
            <a:normAutofit/>
          </a:bodyPr>
          <a:lstStyle/>
          <a:p>
            <a:r>
              <a:rPr lang="en-US" b="1" dirty="0">
                <a:latin typeface="Arial" panose="020B0604020202020204" pitchFamily="34" charset="0"/>
                <a:cs typeface="Arial" panose="020B0604020202020204" pitchFamily="34" charset="0"/>
              </a:rPr>
              <a:t>Q &amp; 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44712" y="1206500"/>
            <a:ext cx="8915400" cy="4813300"/>
          </a:xfrm>
        </p:spPr>
        <p:txBody>
          <a:bodyPr>
            <a:normAutofit lnSpcReduction="10000"/>
          </a:bodyPr>
          <a:lstStyle/>
          <a:p>
            <a:pPr marL="0" indent="0">
              <a:buNone/>
            </a:pPr>
            <a:endParaRPr lang="en-US" b="1"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Checking Outliers present in our dataset and treat them.</a:t>
            </a:r>
          </a:p>
          <a:p>
            <a:r>
              <a:rPr lang="en-US" sz="1800" dirty="0" smtClean="0">
                <a:latin typeface="Arial" panose="020B0604020202020204" pitchFamily="34" charset="0"/>
                <a:cs typeface="Arial" panose="020B0604020202020204" pitchFamily="34" charset="0"/>
              </a:rPr>
              <a:t>Converting </a:t>
            </a:r>
            <a:r>
              <a:rPr lang="en-US" sz="1800" dirty="0">
                <a:latin typeface="Arial" panose="020B0604020202020204" pitchFamily="34" charset="0"/>
                <a:cs typeface="Arial" panose="020B0604020202020204" pitchFamily="34" charset="0"/>
              </a:rPr>
              <a:t>categorical data into </a:t>
            </a:r>
            <a:r>
              <a:rPr lang="en-US" sz="1800" dirty="0" smtClean="0">
                <a:latin typeface="Arial" panose="020B0604020202020204" pitchFamily="34" charset="0"/>
                <a:cs typeface="Arial" panose="020B0604020202020204" pitchFamily="34" charset="0"/>
              </a:rPr>
              <a:t>numerical. </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Scaling that </a:t>
            </a:r>
            <a:r>
              <a:rPr lang="en-US" sz="1800" dirty="0" smtClean="0">
                <a:latin typeface="Arial" panose="020B0604020202020204" pitchFamily="34" charset="0"/>
                <a:cs typeface="Arial" panose="020B0604020202020204" pitchFamily="34" charset="0"/>
              </a:rPr>
              <a:t>data</a:t>
            </a: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Q5</a:t>
            </a:r>
            <a:r>
              <a:rPr lang="en-US" sz="1800" b="1" dirty="0">
                <a:latin typeface="Arial" panose="020B0604020202020204" pitchFamily="34" charset="0"/>
                <a:cs typeface="Arial" panose="020B0604020202020204" pitchFamily="34" charset="0"/>
              </a:rPr>
              <a:t>) How training was done or what models were used?</a:t>
            </a:r>
          </a:p>
          <a:p>
            <a:r>
              <a:rPr lang="en-US" sz="1800" dirty="0" smtClean="0">
                <a:latin typeface="Arial" panose="020B0604020202020204" pitchFamily="34" charset="0"/>
                <a:cs typeface="Arial" panose="020B0604020202020204" pitchFamily="34" charset="0"/>
              </a:rPr>
              <a:t>Before creating the model , at first divide the dataset into train and test sets/validation sets. After that we train the model</a:t>
            </a:r>
          </a:p>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scaling was performed of training and </a:t>
            </a:r>
            <a:r>
              <a:rPr lang="en-US" sz="1800" dirty="0" smtClean="0">
                <a:latin typeface="Arial" panose="020B0604020202020204" pitchFamily="34" charset="0"/>
                <a:cs typeface="Arial" panose="020B0604020202020204" pitchFamily="34" charset="0"/>
              </a:rPr>
              <a:t>testing </a:t>
            </a:r>
            <a:r>
              <a:rPr lang="en-US" sz="1800" dirty="0">
                <a:latin typeface="Arial" panose="020B0604020202020204" pitchFamily="34" charset="0"/>
                <a:cs typeface="Arial" panose="020B0604020202020204" pitchFamily="34" charset="0"/>
              </a:rPr>
              <a:t>set.</a:t>
            </a:r>
          </a:p>
          <a:p>
            <a:r>
              <a:rPr lang="en-US" sz="1800" dirty="0">
                <a:latin typeface="Arial" panose="020B0604020202020204" pitchFamily="34" charset="0"/>
                <a:cs typeface="Arial" panose="020B0604020202020204" pitchFamily="34" charset="0"/>
              </a:rPr>
              <a:t>The categorical columns were converted into numeric values.</a:t>
            </a:r>
          </a:p>
          <a:p>
            <a:r>
              <a:rPr lang="en-US" sz="1800" dirty="0">
                <a:latin typeface="Arial" panose="020B0604020202020204" pitchFamily="34" charset="0"/>
                <a:cs typeface="Arial" panose="020B0604020202020204" pitchFamily="34" charset="0"/>
              </a:rPr>
              <a:t>Algorithms like Linear Regression, </a:t>
            </a:r>
            <a:r>
              <a:rPr lang="en-US" sz="1800" dirty="0" smtClean="0">
                <a:latin typeface="Arial" panose="020B0604020202020204" pitchFamily="34" charset="0"/>
                <a:cs typeface="Arial" panose="020B0604020202020204" pitchFamily="34" charset="0"/>
              </a:rPr>
              <a:t>Random </a:t>
            </a:r>
            <a:r>
              <a:rPr lang="en-US" sz="1800" dirty="0">
                <a:latin typeface="Arial" panose="020B0604020202020204" pitchFamily="34" charset="0"/>
                <a:cs typeface="Arial" panose="020B0604020202020204" pitchFamily="34" charset="0"/>
              </a:rPr>
              <a:t>Forest, Gradient </a:t>
            </a:r>
            <a:r>
              <a:rPr lang="en-US" sz="1800" dirty="0" smtClean="0">
                <a:latin typeface="Arial" panose="020B0604020202020204" pitchFamily="34" charset="0"/>
                <a:cs typeface="Arial" panose="020B0604020202020204" pitchFamily="34" charset="0"/>
              </a:rPr>
              <a:t>Boosting were </a:t>
            </a:r>
            <a:r>
              <a:rPr lang="en-US" sz="1800" dirty="0">
                <a:latin typeface="Arial" panose="020B0604020202020204" pitchFamily="34" charset="0"/>
                <a:cs typeface="Arial" panose="020B0604020202020204" pitchFamily="34" charset="0"/>
              </a:rPr>
              <a:t>used for model training and based on RMSE &amp; r2_score the Gradient boosting model is saved for Validation.</a:t>
            </a:r>
          </a:p>
          <a:p>
            <a:endParaRPr lang="en-US" dirty="0" smtClean="0"/>
          </a:p>
          <a:p>
            <a:pPr marL="0" indent="0">
              <a:buNone/>
            </a:pPr>
            <a:endParaRPr lang="en-US" dirty="0"/>
          </a:p>
        </p:txBody>
      </p:sp>
    </p:spTree>
    <p:extLst>
      <p:ext uri="{BB962C8B-B14F-4D97-AF65-F5344CB8AC3E}">
        <p14:creationId xmlns:p14="http://schemas.microsoft.com/office/powerpoint/2010/main" val="532229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3458</TotalTime>
  <Words>719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Palatino Linotype</vt:lpstr>
      <vt:lpstr>Times New Roman</vt:lpstr>
      <vt:lpstr>Wingdings</vt:lpstr>
      <vt:lpstr>Gallery</vt:lpstr>
      <vt:lpstr>INSURANCE PREMIUM PREDICTION</vt:lpstr>
      <vt:lpstr>PowerPoint Presentation</vt:lpstr>
      <vt:lpstr>Architecture</vt:lpstr>
      <vt:lpstr>Data Validation and Transformation </vt:lpstr>
      <vt:lpstr>Model Training</vt:lpstr>
      <vt:lpstr>Model Selection</vt:lpstr>
      <vt:lpstr>Predictions</vt:lpstr>
      <vt:lpstr>Q &amp; A</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HP</dc:creator>
  <cp:lastModifiedBy>HP</cp:lastModifiedBy>
  <cp:revision>33</cp:revision>
  <dcterms:created xsi:type="dcterms:W3CDTF">2023-01-19T03:20:07Z</dcterms:created>
  <dcterms:modified xsi:type="dcterms:W3CDTF">2023-01-23T09:36:11Z</dcterms:modified>
</cp:coreProperties>
</file>