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350" r:id="rId8"/>
    <p:sldId id="288" r:id="rId9"/>
    <p:sldId id="266" r:id="rId10"/>
    <p:sldId id="351" r:id="rId11"/>
    <p:sldId id="343" r:id="rId12"/>
    <p:sldId id="344" r:id="rId13"/>
    <p:sldId id="348" r:id="rId14"/>
    <p:sldId id="345" r:id="rId15"/>
    <p:sldId id="349" r:id="rId16"/>
    <p:sldId id="275" r:id="rId17"/>
    <p:sldId id="352" r:id="rId18"/>
    <p:sldId id="346" r:id="rId19"/>
    <p:sldId id="270"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72" d="100"/>
          <a:sy n="72" d="100"/>
        </p:scale>
        <p:origin x="39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quandl.com/data/EURONEXT/S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328" y="2464827"/>
            <a:ext cx="12192000" cy="1285884"/>
          </a:xfrm>
        </p:spPr>
        <p:txBody>
          <a:bodyPr>
            <a:normAutofit/>
          </a:bodyPr>
          <a:lstStyle/>
          <a:p>
            <a:pPr algn="ctr"/>
            <a:r>
              <a:rPr lang="en-US" sz="3400" i="1" dirty="0">
                <a:solidFill>
                  <a:srgbClr val="FF0000"/>
                </a:solidFill>
              </a:rPr>
              <a:t>Stock Market Prediction</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4" name="TextBox 3">
            <a:extLst>
              <a:ext uri="{FF2B5EF4-FFF2-40B4-BE49-F238E27FC236}">
                <a16:creationId xmlns:a16="http://schemas.microsoft.com/office/drawing/2014/main" id="{DE7B8B3C-B15F-31C4-CCB5-DACFD17A7716}"/>
              </a:ext>
            </a:extLst>
          </p:cNvPr>
          <p:cNvSpPr txBox="1"/>
          <p:nvPr/>
        </p:nvSpPr>
        <p:spPr>
          <a:xfrm>
            <a:off x="1775520" y="3949543"/>
            <a:ext cx="9217024"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33368A08-53E4-A4A0-A78B-F1EB6FC6E52A}"/>
              </a:ext>
            </a:extLst>
          </p:cNvPr>
          <p:cNvSpPr txBox="1"/>
          <p:nvPr/>
        </p:nvSpPr>
        <p:spPr>
          <a:xfrm>
            <a:off x="1775520" y="4134209"/>
            <a:ext cx="8352928" cy="923330"/>
          </a:xfrm>
          <a:prstGeom prst="rect">
            <a:avLst/>
          </a:prstGeom>
          <a:noFill/>
        </p:spPr>
        <p:txBody>
          <a:bodyPr wrap="square" rtlCol="0">
            <a:spAutoFit/>
          </a:bodyPr>
          <a:lstStyle/>
          <a:p>
            <a:r>
              <a:rPr lang="en-IN" sz="1800" b="1" spc="-5" dirty="0">
                <a:solidFill>
                  <a:srgbClr val="C00000"/>
                </a:solidFill>
                <a:latin typeface="Times New Roman"/>
                <a:cs typeface="Times New Roman"/>
              </a:rPr>
              <a:t>               NIKITA PYATI                                               PADMACHANDANA N</a:t>
            </a:r>
          </a:p>
          <a:p>
            <a:r>
              <a:rPr lang="en-IN" sz="1800" b="1" spc="-5" dirty="0">
                <a:solidFill>
                  <a:srgbClr val="C00000"/>
                </a:solidFill>
                <a:latin typeface="Times New Roman"/>
                <a:cs typeface="Times New Roman"/>
              </a:rPr>
              <a:t>             </a:t>
            </a:r>
            <a:r>
              <a:rPr lang="en-IN" sz="1800" b="1" spc="-5" dirty="0">
                <a:solidFill>
                  <a:srgbClr val="000066"/>
                </a:solidFill>
                <a:latin typeface="Times New Roman"/>
                <a:cs typeface="Times New Roman"/>
              </a:rPr>
              <a:t>USN:</a:t>
            </a:r>
            <a:r>
              <a:rPr lang="en-IN" sz="1800" b="1" spc="-35" dirty="0">
                <a:solidFill>
                  <a:srgbClr val="000066"/>
                </a:solidFill>
                <a:latin typeface="Times New Roman"/>
                <a:cs typeface="Times New Roman"/>
              </a:rPr>
              <a:t> </a:t>
            </a:r>
            <a:r>
              <a:rPr lang="en-IN" sz="1800" b="1" spc="-5" dirty="0">
                <a:solidFill>
                  <a:srgbClr val="000066"/>
                </a:solidFill>
                <a:latin typeface="Times New Roman"/>
                <a:cs typeface="Times New Roman"/>
              </a:rPr>
              <a:t>1RN19IS095                                                  USN:1RN19IS097</a:t>
            </a:r>
            <a:endParaRPr lang="en-IN" sz="1800" dirty="0">
              <a:latin typeface="Times New Roman"/>
              <a:cs typeface="Times New Roman"/>
            </a:endParaRPr>
          </a:p>
          <a:p>
            <a:endParaRPr lang="en-IN" dirty="0"/>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39788" y="1412776"/>
            <a:ext cx="10296772" cy="4456212"/>
          </a:xfrm>
        </p:spPr>
        <p:txBody>
          <a:bodyPr>
            <a:normAutofit lnSpcReduction="10000"/>
          </a:bodyPr>
          <a:lstStyle/>
          <a:p>
            <a:pPr marL="285750" indent="-285750">
              <a:buFont typeface="Arial" pitchFamily="34" charset="0"/>
              <a:buChar char="•"/>
            </a:pPr>
            <a:r>
              <a:rPr lang="en-US" sz="1800" dirty="0"/>
              <a:t>First Select the company and the time period for which stock market forecasting is needed. The chosen firm's stock price data will be taken from the Yahoo Finance website. The data from the CSV file will be read and stored in a pandas data frame. Only the columns date and adjusted close price are required, thus subset the original dataset to get these columns. Because the data must be entered in two columns, ds (for date column) and y (for year column) (for data column).</a:t>
            </a:r>
          </a:p>
          <a:p>
            <a:pPr marL="285750" indent="-285750">
              <a:buFont typeface="Arial" pitchFamily="34" charset="0"/>
              <a:buChar char="•"/>
            </a:pPr>
            <a:endParaRPr lang="en-US" sz="1800" dirty="0"/>
          </a:p>
          <a:p>
            <a:pPr marL="285750" indent="-285750">
              <a:buFont typeface="Arial" pitchFamily="34" charset="0"/>
              <a:buChar char="•"/>
            </a:pPr>
            <a:r>
              <a:rPr lang="en-US" sz="1800" dirty="0"/>
              <a:t>Then it will use some years' worth of data for training and a year's worth of data for testing, and will divide the data into train and test sets. The Facebook prophet API, which operates similarly to scikit-learn, is now available. The fit and predict functions are used to fit the dataset into the model and forecast future values</a:t>
            </a:r>
          </a:p>
          <a:p>
            <a:pPr marL="285750" indent="-285750">
              <a:buFont typeface="Arial" pitchFamily="34" charset="0"/>
              <a:buChar char="•"/>
            </a:pPr>
            <a:endParaRPr lang="en-US" sz="1800" dirty="0"/>
          </a:p>
          <a:p>
            <a:pPr marL="285750" indent="-285750">
              <a:buFont typeface="Arial" pitchFamily="34" charset="0"/>
              <a:buChar char="•"/>
            </a:pPr>
            <a:r>
              <a:rPr lang="en-US" sz="1800" dirty="0"/>
              <a:t>It will now use the predict function to forecast the stock's price for the next few years..</a:t>
            </a:r>
          </a:p>
          <a:p>
            <a:endParaRPr lang="en-US" sz="1800" dirty="0"/>
          </a:p>
          <a:p>
            <a:pPr marL="285750" indent="-285750">
              <a:buFont typeface="Arial" pitchFamily="34" charset="0"/>
              <a:buChar char="•"/>
            </a:pPr>
            <a:r>
              <a:rPr lang="en-US" sz="1800" dirty="0"/>
              <a:t>Plotting the prophet's components, including as the trend line, weekly, and annual seasonality, is done with the plot components command.</a:t>
            </a:r>
            <a:endParaRPr lang="en-IN"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dirty="0"/>
              <a:t>2022-  2023</a:t>
            </a:r>
          </a:p>
        </p:txBody>
      </p:sp>
      <p:sp>
        <p:nvSpPr>
          <p:cNvPr id="7" name="Slide Number Placeholder 6"/>
          <p:cNvSpPr>
            <a:spLocks noGrp="1"/>
          </p:cNvSpPr>
          <p:nvPr>
            <p:ph type="sldNum" sz="quarter" idx="12"/>
          </p:nvPr>
        </p:nvSpPr>
        <p:spPr/>
        <p:txBody>
          <a:bodyPr/>
          <a:lstStyle/>
          <a:p>
            <a:fld id="{5B4F5413-E548-45A8-B9DD-11B71454D5CA}" type="slidenum">
              <a:rPr lang="en-US" smtClean="0"/>
              <a:pPr/>
              <a:t>10</a:t>
            </a:fld>
            <a:endParaRPr lang="en-US" dirty="0"/>
          </a:p>
        </p:txBody>
      </p:sp>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935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3" indent="0">
              <a:buNone/>
            </a:pPr>
            <a:endParaRPr lang="en-US" sz="17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TextBox 6">
            <a:extLst>
              <a:ext uri="{FF2B5EF4-FFF2-40B4-BE49-F238E27FC236}">
                <a16:creationId xmlns:a16="http://schemas.microsoft.com/office/drawing/2014/main" id="{4DEC1F76-15E4-89F3-B077-35BEA8C898C2}"/>
              </a:ext>
            </a:extLst>
          </p:cNvPr>
          <p:cNvSpPr txBox="1"/>
          <p:nvPr/>
        </p:nvSpPr>
        <p:spPr>
          <a:xfrm>
            <a:off x="1451743" y="1296589"/>
            <a:ext cx="9073008" cy="4524315"/>
          </a:xfrm>
          <a:prstGeom prst="rect">
            <a:avLst/>
          </a:prstGeom>
          <a:noFill/>
        </p:spPr>
        <p:txBody>
          <a:bodyPr wrap="square" rtlCol="0">
            <a:spAutoFit/>
          </a:bodyPr>
          <a:lstStyle/>
          <a:p>
            <a:pPr algn="l"/>
            <a:r>
              <a:rPr lang="en-US" b="1" i="0" dirty="0">
                <a:solidFill>
                  <a:srgbClr val="292929"/>
                </a:solidFill>
                <a:effectLst/>
                <a:latin typeface="sohne"/>
              </a:rPr>
              <a:t>1.Load the data</a:t>
            </a:r>
          </a:p>
          <a:p>
            <a:pPr algn="l"/>
            <a:r>
              <a:rPr lang="en-US" b="0" i="0" dirty="0">
                <a:solidFill>
                  <a:srgbClr val="292929"/>
                </a:solidFill>
                <a:effectLst/>
                <a:latin typeface="charter"/>
              </a:rPr>
              <a:t>We’ll be using  data from </a:t>
            </a:r>
            <a:r>
              <a:rPr lang="en-IN" b="0" i="0" dirty="0">
                <a:solidFill>
                  <a:srgbClr val="273239"/>
                </a:solidFill>
                <a:effectLst/>
                <a:latin typeface="urw-din"/>
              </a:rPr>
              <a:t>yahoo finance API</a:t>
            </a:r>
            <a:r>
              <a:rPr lang="en-US" b="0" i="0" dirty="0">
                <a:solidFill>
                  <a:srgbClr val="292929"/>
                </a:solidFill>
                <a:effectLst/>
                <a:latin typeface="charter"/>
              </a:rPr>
              <a:t> and predict the values for </a:t>
            </a:r>
            <a:r>
              <a:rPr lang="en-US" dirty="0">
                <a:solidFill>
                  <a:srgbClr val="292929"/>
                </a:solidFill>
                <a:latin typeface="charter"/>
              </a:rPr>
              <a:t>future.</a:t>
            </a:r>
            <a:endParaRPr lang="en-US" b="0" i="0" dirty="0">
              <a:solidFill>
                <a:srgbClr val="292929"/>
              </a:solidFill>
              <a:effectLst/>
              <a:latin typeface="charter"/>
            </a:endParaRPr>
          </a:p>
          <a:p>
            <a:pPr algn="l"/>
            <a:endParaRPr lang="en-US" dirty="0">
              <a:solidFill>
                <a:srgbClr val="292929"/>
              </a:solidFill>
              <a:latin typeface="charter"/>
            </a:endParaRPr>
          </a:p>
          <a:p>
            <a:pPr algn="l"/>
            <a:r>
              <a:rPr lang="en-US" b="1" i="0" dirty="0">
                <a:solidFill>
                  <a:srgbClr val="292929"/>
                </a:solidFill>
                <a:effectLst/>
                <a:latin typeface="sohne"/>
              </a:rPr>
              <a:t>2.Selecting the specific data</a:t>
            </a:r>
          </a:p>
          <a:p>
            <a:pPr algn="l"/>
            <a:r>
              <a:rPr lang="en-US" b="0" i="0" dirty="0">
                <a:solidFill>
                  <a:srgbClr val="292929"/>
                </a:solidFill>
                <a:effectLst/>
                <a:latin typeface="charter"/>
              </a:rPr>
              <a:t>Since we’ll be predicting the “Close” value, we shall only take “Date” and “Close” column.</a:t>
            </a:r>
          </a:p>
          <a:p>
            <a:pPr algn="l"/>
            <a:endParaRPr lang="en-US" b="0" i="0" dirty="0">
              <a:solidFill>
                <a:srgbClr val="292929"/>
              </a:solidFill>
              <a:effectLst/>
              <a:latin typeface="charter"/>
            </a:endParaRPr>
          </a:p>
          <a:p>
            <a:pPr algn="l"/>
            <a:r>
              <a:rPr lang="en-US" b="1" i="0" dirty="0">
                <a:solidFill>
                  <a:srgbClr val="292929"/>
                </a:solidFill>
                <a:effectLst/>
                <a:latin typeface="sohne"/>
              </a:rPr>
              <a:t>3.Building the model</a:t>
            </a:r>
          </a:p>
          <a:p>
            <a:r>
              <a:rPr lang="en-US" dirty="0">
                <a:solidFill>
                  <a:srgbClr val="273239"/>
                </a:solidFill>
                <a:latin typeface="urw-din"/>
              </a:rPr>
              <a:t>W</a:t>
            </a:r>
            <a:r>
              <a:rPr lang="en-US" b="0" i="0" dirty="0">
                <a:solidFill>
                  <a:srgbClr val="273239"/>
                </a:solidFill>
                <a:effectLst/>
                <a:latin typeface="urw-din"/>
              </a:rPr>
              <a:t>e instantiate the Facebook prophet API, this prophet API works similar to </a:t>
            </a:r>
            <a:r>
              <a:rPr lang="en-US" b="0" i="0" dirty="0">
                <a:solidFill>
                  <a:srgbClr val="292929"/>
                </a:solidFill>
                <a:effectLst/>
                <a:latin typeface="charter"/>
              </a:rPr>
              <a:t>sklearn model</a:t>
            </a:r>
            <a:r>
              <a:rPr lang="en-US" b="0" i="0" dirty="0">
                <a:solidFill>
                  <a:srgbClr val="273239"/>
                </a:solidFill>
                <a:effectLst/>
                <a:latin typeface="urw-din"/>
              </a:rPr>
              <a:t>. It uses the fit function to fit the dataset into the model and predict function to forecast future values.</a:t>
            </a:r>
          </a:p>
          <a:p>
            <a:pPr algn="l"/>
            <a:endParaRPr lang="en-US" b="0" i="0" dirty="0">
              <a:solidFill>
                <a:srgbClr val="292929"/>
              </a:solidFill>
              <a:effectLst/>
              <a:latin typeface="charter"/>
            </a:endParaRPr>
          </a:p>
          <a:p>
            <a:pPr algn="l"/>
            <a:r>
              <a:rPr lang="en-US" b="1" i="0" dirty="0">
                <a:solidFill>
                  <a:srgbClr val="292929"/>
                </a:solidFill>
                <a:effectLst/>
                <a:latin typeface="sohne"/>
              </a:rPr>
              <a:t>4.Prediction </a:t>
            </a:r>
          </a:p>
          <a:p>
            <a:pPr algn="l"/>
            <a:r>
              <a:rPr lang="en-US" b="0" i="0" dirty="0">
                <a:solidFill>
                  <a:srgbClr val="292929"/>
                </a:solidFill>
                <a:effectLst/>
                <a:latin typeface="charter"/>
              </a:rPr>
              <a:t>Now, for the last step, we will ask the model to predict future values and then visualize the predictions.</a:t>
            </a:r>
          </a:p>
          <a:p>
            <a:br>
              <a:rPr lang="en-US" dirty="0">
                <a:effectLst/>
              </a:rPr>
            </a:br>
            <a:endParaRPr lang="en-US" b="0" i="0" dirty="0">
              <a:solidFill>
                <a:srgbClr val="292929"/>
              </a:solidFill>
              <a:effectLst/>
              <a:latin typeface="charter"/>
            </a:endParaRPr>
          </a:p>
        </p:txBody>
      </p:sp>
    </p:spTree>
    <p:extLst>
      <p:ext uri="{BB962C8B-B14F-4D97-AF65-F5344CB8AC3E}">
        <p14:creationId xmlns:p14="http://schemas.microsoft.com/office/powerpoint/2010/main" val="200212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4248472" cy="5173180"/>
          </a:xfrm>
          <a:prstGeom prst="rect">
            <a:avLst/>
          </a:prstGeom>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writefile</a:t>
            </a:r>
            <a:r>
              <a:rPr lang="en-US" sz="1400" b="1" dirty="0">
                <a:latin typeface="Times New Roman" pitchFamily="18" charset="0"/>
                <a:cs typeface="Times New Roman" pitchFamily="18" charset="0"/>
              </a:rPr>
              <a:t> app6.py</a:t>
            </a:r>
          </a:p>
          <a:p>
            <a:pPr marL="0" indent="0">
              <a:lnSpc>
                <a:spcPct val="100000"/>
              </a:lnSpc>
              <a:buNone/>
            </a:pPr>
            <a:r>
              <a:rPr lang="en-US" sz="1400" b="1" dirty="0">
                <a:latin typeface="Times New Roman" pitchFamily="18" charset="0"/>
                <a:cs typeface="Times New Roman" pitchFamily="18" charset="0"/>
              </a:rPr>
              <a:t>import </a:t>
            </a:r>
            <a:r>
              <a:rPr lang="en-US" sz="1400" b="1" dirty="0" err="1">
                <a:latin typeface="Times New Roman" pitchFamily="18" charset="0"/>
                <a:cs typeface="Times New Roman" pitchFamily="18" charset="0"/>
              </a:rPr>
              <a:t>streamlit</a:t>
            </a:r>
            <a:r>
              <a:rPr lang="en-US" sz="1400" b="1" dirty="0">
                <a:latin typeface="Times New Roman" pitchFamily="18" charset="0"/>
                <a:cs typeface="Times New Roman" pitchFamily="18" charset="0"/>
              </a:rPr>
              <a:t> as </a:t>
            </a:r>
            <a:r>
              <a:rPr lang="en-US" sz="1400" b="1" dirty="0" err="1">
                <a:latin typeface="Times New Roman" pitchFamily="18" charset="0"/>
                <a:cs typeface="Times New Roman" pitchFamily="18" charset="0"/>
              </a:rPr>
              <a:t>st</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datetime import date</a:t>
            </a:r>
          </a:p>
          <a:p>
            <a:pPr marL="0" indent="0">
              <a:lnSpc>
                <a:spcPct val="100000"/>
              </a:lnSpc>
              <a:buNone/>
            </a:pPr>
            <a:r>
              <a:rPr lang="en-US" sz="1400" b="1" dirty="0">
                <a:latin typeface="Times New Roman" pitchFamily="18" charset="0"/>
                <a:cs typeface="Times New Roman" pitchFamily="18" charset="0"/>
              </a:rPr>
              <a:t>import </a:t>
            </a:r>
            <a:r>
              <a:rPr lang="en-US" sz="1400" b="1" dirty="0" err="1">
                <a:latin typeface="Times New Roman" pitchFamily="18" charset="0"/>
                <a:cs typeface="Times New Roman" pitchFamily="18" charset="0"/>
              </a:rPr>
              <a:t>yfinance</a:t>
            </a:r>
            <a:r>
              <a:rPr lang="en-US" sz="1400" b="1" dirty="0">
                <a:latin typeface="Times New Roman" pitchFamily="18" charset="0"/>
                <a:cs typeface="Times New Roman" pitchFamily="18" charset="0"/>
              </a:rPr>
              <a:t> as </a:t>
            </a:r>
            <a:r>
              <a:rPr lang="en-US" sz="1400" b="1" dirty="0" err="1">
                <a:latin typeface="Times New Roman" pitchFamily="18" charset="0"/>
                <a:cs typeface="Times New Roman" pitchFamily="18" charset="0"/>
              </a:rPr>
              <a:t>yf</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fbprophet</a:t>
            </a:r>
            <a:r>
              <a:rPr lang="en-US" sz="1400" b="1" dirty="0">
                <a:latin typeface="Times New Roman" pitchFamily="18" charset="0"/>
                <a:cs typeface="Times New Roman" pitchFamily="18" charset="0"/>
              </a:rPr>
              <a:t> import Prophet</a:t>
            </a: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fbprophet.plot</a:t>
            </a:r>
            <a:r>
              <a:rPr lang="en-US" sz="1400" b="1" dirty="0">
                <a:latin typeface="Times New Roman" pitchFamily="18" charset="0"/>
                <a:cs typeface="Times New Roman" pitchFamily="18" charset="0"/>
              </a:rPr>
              <a:t> import </a:t>
            </a:r>
            <a:r>
              <a:rPr lang="en-US" sz="1400" b="1" dirty="0" err="1">
                <a:latin typeface="Times New Roman" pitchFamily="18" charset="0"/>
                <a:cs typeface="Times New Roman" pitchFamily="18" charset="0"/>
              </a:rPr>
              <a:t>plot_plotly</a:t>
            </a: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from </a:t>
            </a:r>
            <a:r>
              <a:rPr lang="en-US" sz="1400" b="1" dirty="0" err="1">
                <a:latin typeface="Times New Roman" pitchFamily="18" charset="0"/>
                <a:cs typeface="Times New Roman" pitchFamily="18" charset="0"/>
              </a:rPr>
              <a:t>plotly</a:t>
            </a:r>
            <a:r>
              <a:rPr lang="en-US" sz="1400" b="1" dirty="0">
                <a:latin typeface="Times New Roman" pitchFamily="18" charset="0"/>
                <a:cs typeface="Times New Roman" pitchFamily="18" charset="0"/>
              </a:rPr>
              <a:t> import </a:t>
            </a:r>
            <a:r>
              <a:rPr lang="en-US" sz="1400" b="1" dirty="0" err="1">
                <a:latin typeface="Times New Roman" pitchFamily="18" charset="0"/>
                <a:cs typeface="Times New Roman" pitchFamily="18" charset="0"/>
              </a:rPr>
              <a:t>graph_objs</a:t>
            </a:r>
            <a:r>
              <a:rPr lang="en-US" sz="1400" b="1" dirty="0">
                <a:latin typeface="Times New Roman" pitchFamily="18" charset="0"/>
                <a:cs typeface="Times New Roman" pitchFamily="18" charset="0"/>
              </a:rPr>
              <a:t> as go</a:t>
            </a:r>
          </a:p>
          <a:p>
            <a:pPr marL="0" indent="0">
              <a:lnSpc>
                <a:spcPct val="100000"/>
              </a:lnSpc>
              <a:buNone/>
            </a:pPr>
            <a:endParaRPr lang="en-US" sz="1400" b="1" dirty="0">
              <a:latin typeface="Times New Roman" pitchFamily="18" charset="0"/>
              <a:cs typeface="Times New Roman" pitchFamily="18" charset="0"/>
            </a:endParaRPr>
          </a:p>
          <a:p>
            <a:pPr marL="0" indent="0">
              <a:lnSpc>
                <a:spcPct val="100000"/>
              </a:lnSpc>
              <a:buNone/>
            </a:pPr>
            <a:r>
              <a:rPr lang="en-US" sz="1400" b="1" dirty="0">
                <a:latin typeface="Times New Roman" pitchFamily="18" charset="0"/>
                <a:cs typeface="Times New Roman" pitchFamily="18" charset="0"/>
              </a:rPr>
              <a:t>START = "2010-01-01“</a:t>
            </a:r>
          </a:p>
          <a:p>
            <a:pPr marL="0" indent="0">
              <a:lnSpc>
                <a:spcPct val="100000"/>
              </a:lnSpc>
              <a:buNone/>
            </a:pPr>
            <a:r>
              <a:rPr lang="en-US" sz="1400" b="1" dirty="0">
                <a:latin typeface="Times New Roman" pitchFamily="18" charset="0"/>
                <a:cs typeface="Times New Roman" pitchFamily="18" charset="0"/>
              </a:rPr>
              <a:t>TODAY = </a:t>
            </a:r>
            <a:r>
              <a:rPr lang="en-US" sz="1400" b="1" dirty="0" err="1">
                <a:latin typeface="Times New Roman" pitchFamily="18" charset="0"/>
                <a:cs typeface="Times New Roman" pitchFamily="18" charset="0"/>
              </a:rPr>
              <a:t>date.today</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strftime</a:t>
            </a:r>
            <a:r>
              <a:rPr lang="en-US" sz="1400" b="1" dirty="0">
                <a:latin typeface="Times New Roman" pitchFamily="18" charset="0"/>
                <a:cs typeface="Times New Roman" pitchFamily="18" charset="0"/>
              </a:rPr>
              <a:t>("%Y-%m-%d")</a:t>
            </a:r>
          </a:p>
          <a:p>
            <a:pPr marL="0" indent="0">
              <a:lnSpc>
                <a:spcPct val="100000"/>
              </a:lnSpc>
              <a:buNone/>
            </a:pPr>
            <a:r>
              <a:rPr lang="en-US" sz="1400" b="1" dirty="0" err="1">
                <a:latin typeface="Times New Roman" pitchFamily="18" charset="0"/>
                <a:cs typeface="Times New Roman" pitchFamily="18" charset="0"/>
              </a:rPr>
              <a:t>st.title</a:t>
            </a:r>
            <a:r>
              <a:rPr lang="en-US" sz="1400" b="1" dirty="0">
                <a:latin typeface="Times New Roman" pitchFamily="18" charset="0"/>
                <a:cs typeface="Times New Roman" pitchFamily="18" charset="0"/>
              </a:rPr>
              <a:t>('Stock Market Prediction’)</a:t>
            </a:r>
          </a:p>
          <a:p>
            <a:pPr marL="0" indent="0">
              <a:lnSpc>
                <a:spcPct val="100000"/>
              </a:lnSpc>
              <a:buNone/>
            </a:pPr>
            <a:r>
              <a:rPr lang="en-US" sz="1400" b="1" dirty="0" err="1">
                <a:latin typeface="Times New Roman" pitchFamily="18" charset="0"/>
                <a:cs typeface="Times New Roman" pitchFamily="18" charset="0"/>
              </a:rPr>
              <a:t>st.image</a:t>
            </a:r>
            <a:r>
              <a:rPr lang="en-US" sz="1400" b="1" dirty="0">
                <a:latin typeface="Times New Roman" pitchFamily="18" charset="0"/>
                <a:cs typeface="Times New Roman" pitchFamily="18" charset="0"/>
              </a:rPr>
              <a:t>('/content/stock.</a:t>
            </a:r>
            <a:r>
              <a:rPr lang="en-US" sz="1400" b="1" dirty="0" err="1">
                <a:latin typeface="Times New Roman" pitchFamily="18" charset="0"/>
                <a:cs typeface="Times New Roman" pitchFamily="18" charset="0"/>
              </a:rPr>
              <a:t>png</a:t>
            </a:r>
            <a:r>
              <a:rPr lang="en-US" sz="1400" b="1" dirty="0">
                <a:latin typeface="Times New Roman" pitchFamily="18" charset="0"/>
                <a:cs typeface="Times New Roman" pitchFamily="18" charset="0"/>
              </a:rPr>
              <a:t>',width=800)</a:t>
            </a:r>
          </a:p>
          <a:p>
            <a:pPr marL="0" indent="0">
              <a:lnSpc>
                <a:spcPct val="100000"/>
              </a:lnSpc>
              <a:buNone/>
            </a:pPr>
            <a:endParaRPr lang="en-US" sz="1400" b="1" dirty="0">
              <a:latin typeface="Times New Roman" pitchFamily="18" charset="0"/>
              <a:cs typeface="Times New Roman" pitchFamily="18" charset="0"/>
            </a:endParaRP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("Alphabet Inc.(Google) --      GOOG")</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("Apple Inc --                  AAPL")</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("Microsoft Corporation --      MSFT")</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("Amazon.com, Inc. --           AMZN")</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("Meta Platforms, Inc. --       FB")</a:t>
            </a:r>
          </a:p>
          <a:p>
            <a:pPr marL="0" indent="0">
              <a:lnSpc>
                <a:spcPct val="120000"/>
              </a:lnSpc>
              <a:buNone/>
            </a:pPr>
            <a:r>
              <a:rPr lang="en-US" sz="1400" b="1" dirty="0" err="1">
                <a:latin typeface="Times New Roman" pitchFamily="18" charset="0"/>
                <a:cs typeface="Times New Roman" pitchFamily="18" charset="0"/>
              </a:rPr>
              <a:t>st.write</a:t>
            </a:r>
            <a:r>
              <a:rPr lang="en-US" sz="1400" b="1" dirty="0">
                <a:latin typeface="Times New Roman" pitchFamily="18" charset="0"/>
                <a:cs typeface="Times New Roman" pitchFamily="18" charset="0"/>
              </a:rPr>
              <a:t>("Tesla, Inc. --                TSLA")</a:t>
            </a:r>
          </a:p>
          <a:p>
            <a:pPr marL="0" indent="0">
              <a:lnSpc>
                <a:spcPct val="120000"/>
              </a:lnSpc>
              <a:buNone/>
            </a:pPr>
            <a:r>
              <a:rPr lang="en-US" sz="1400" b="1" dirty="0">
                <a:latin typeface="Times New Roman" pitchFamily="18" charset="0"/>
                <a:cs typeface="Times New Roman" pitchFamily="18" charset="0"/>
              </a:rPr>
              <a:t>stocks = ('GOOG', 'AAPL', 'MSFT', 'AMZN','FB','TSLA’)</a:t>
            </a:r>
          </a:p>
          <a:p>
            <a:pPr marL="0" indent="0">
              <a:lnSpc>
                <a:spcPct val="120000"/>
              </a:lnSpc>
              <a:buNone/>
            </a:pPr>
            <a:r>
              <a:rPr lang="en-US" sz="1400" b="1" dirty="0" err="1">
                <a:latin typeface="Times New Roman" pitchFamily="18" charset="0"/>
                <a:cs typeface="Times New Roman" pitchFamily="18" charset="0"/>
              </a:rPr>
              <a:t>selected_stock</a:t>
            </a:r>
            <a:r>
              <a:rPr lang="en-US" sz="1400" b="1" dirty="0">
                <a:latin typeface="Times New Roman" pitchFamily="18" charset="0"/>
                <a:cs typeface="Times New Roman" pitchFamily="18" charset="0"/>
              </a:rPr>
              <a:t> = </a:t>
            </a:r>
            <a:r>
              <a:rPr lang="en-US" sz="1400" b="1" dirty="0" err="1">
                <a:latin typeface="Times New Roman" pitchFamily="18" charset="0"/>
                <a:cs typeface="Times New Roman" pitchFamily="18" charset="0"/>
              </a:rPr>
              <a:t>st.selectbox</a:t>
            </a:r>
            <a:r>
              <a:rPr lang="en-US" sz="1400" b="1" dirty="0">
                <a:latin typeface="Times New Roman" pitchFamily="18" charset="0"/>
                <a:cs typeface="Times New Roman" pitchFamily="18" charset="0"/>
              </a:rPr>
              <a:t>('Select dataset for prediction', stocks)</a:t>
            </a:r>
          </a:p>
          <a:p>
            <a:pPr marL="0" indent="0">
              <a:lnSpc>
                <a:spcPct val="120000"/>
              </a:lnSpc>
              <a:buNone/>
            </a:pPr>
            <a:r>
              <a:rPr lang="en-US" sz="1400" b="1" dirty="0" err="1">
                <a:latin typeface="Times New Roman" pitchFamily="18" charset="0"/>
                <a:cs typeface="Times New Roman" pitchFamily="18" charset="0"/>
              </a:rPr>
              <a:t>n_years</a:t>
            </a:r>
            <a:r>
              <a:rPr lang="en-US" sz="1400" b="1" dirty="0">
                <a:latin typeface="Times New Roman" pitchFamily="18" charset="0"/>
                <a:cs typeface="Times New Roman" pitchFamily="18" charset="0"/>
              </a:rPr>
              <a:t> = </a:t>
            </a:r>
            <a:r>
              <a:rPr lang="en-US" sz="1400" b="1" dirty="0" err="1">
                <a:latin typeface="Times New Roman" pitchFamily="18" charset="0"/>
                <a:cs typeface="Times New Roman" pitchFamily="18" charset="0"/>
              </a:rPr>
              <a:t>st.slider</a:t>
            </a:r>
            <a:r>
              <a:rPr lang="en-US" sz="1400" b="1" dirty="0">
                <a:latin typeface="Times New Roman" pitchFamily="18" charset="0"/>
                <a:cs typeface="Times New Roman" pitchFamily="18" charset="0"/>
              </a:rPr>
              <a:t>('Years of prediction:', 1, 4)period = </a:t>
            </a:r>
            <a:r>
              <a:rPr lang="en-US" sz="1400" b="1" dirty="0" err="1">
                <a:latin typeface="Times New Roman" pitchFamily="18" charset="0"/>
                <a:cs typeface="Times New Roman" pitchFamily="18" charset="0"/>
              </a:rPr>
              <a:t>n_years</a:t>
            </a:r>
            <a:r>
              <a:rPr lang="en-US" sz="1400" b="1" dirty="0">
                <a:latin typeface="Times New Roman" pitchFamily="18" charset="0"/>
                <a:cs typeface="Times New Roman" pitchFamily="18" charset="0"/>
              </a:rPr>
              <a:t> * 365</a:t>
            </a:r>
          </a:p>
          <a:p>
            <a:pPr marL="355600" indent="-355600">
              <a:lnSpc>
                <a:spcPct val="11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TextBox 9">
            <a:extLst>
              <a:ext uri="{FF2B5EF4-FFF2-40B4-BE49-F238E27FC236}">
                <a16:creationId xmlns:a16="http://schemas.microsoft.com/office/drawing/2014/main" id="{5157268B-8AE9-AEB4-C8AE-11B4BE48F0ED}"/>
              </a:ext>
            </a:extLst>
          </p:cNvPr>
          <p:cNvSpPr txBox="1"/>
          <p:nvPr/>
        </p:nvSpPr>
        <p:spPr>
          <a:xfrm>
            <a:off x="6096000" y="992124"/>
            <a:ext cx="5400600" cy="5140253"/>
          </a:xfrm>
          <a:prstGeom prst="rect">
            <a:avLst/>
          </a:prstGeom>
          <a:noFill/>
        </p:spPr>
        <p:txBody>
          <a:bodyPr wrap="square" rtlCol="0">
            <a:spAutoFit/>
          </a:bodyPr>
          <a:lstStyle/>
          <a:p>
            <a:pPr>
              <a:lnSpc>
                <a:spcPct val="150000"/>
              </a:lnSpc>
            </a:pPr>
            <a:r>
              <a:rPr lang="en-IN" sz="1100" b="1" dirty="0">
                <a:latin typeface="Times New Roman" panose="02020603050405020304" pitchFamily="18" charset="0"/>
                <a:cs typeface="Times New Roman" panose="02020603050405020304" pitchFamily="18" charset="0"/>
              </a:rPr>
              <a:t>@st.cache</a:t>
            </a:r>
          </a:p>
          <a:p>
            <a:pPr>
              <a:lnSpc>
                <a:spcPct val="150000"/>
              </a:lnSpc>
            </a:pPr>
            <a:r>
              <a:rPr lang="en-IN" sz="1100" b="1" dirty="0">
                <a:latin typeface="Times New Roman" panose="02020603050405020304" pitchFamily="18" charset="0"/>
                <a:cs typeface="Times New Roman" panose="02020603050405020304" pitchFamily="18" charset="0"/>
              </a:rPr>
              <a:t>def </a:t>
            </a:r>
            <a:r>
              <a:rPr lang="en-IN" sz="1100" b="1" dirty="0" err="1">
                <a:latin typeface="Times New Roman" panose="02020603050405020304" pitchFamily="18" charset="0"/>
                <a:cs typeface="Times New Roman" panose="02020603050405020304" pitchFamily="18" charset="0"/>
              </a:rPr>
              <a:t>load_data</a:t>
            </a:r>
            <a:r>
              <a:rPr lang="en-IN" sz="1100" b="1" dirty="0">
                <a:latin typeface="Times New Roman" panose="02020603050405020304" pitchFamily="18" charset="0"/>
                <a:cs typeface="Times New Roman" panose="02020603050405020304" pitchFamily="18" charset="0"/>
              </a:rPr>
              <a:t>(ticker): </a:t>
            </a:r>
          </a:p>
          <a:p>
            <a:pPr>
              <a:lnSpc>
                <a:spcPct val="150000"/>
              </a:lnSpc>
            </a:pPr>
            <a:r>
              <a:rPr lang="en-IN" sz="1100" b="1" dirty="0">
                <a:latin typeface="Times New Roman" panose="02020603050405020304" pitchFamily="18" charset="0"/>
                <a:cs typeface="Times New Roman" panose="02020603050405020304" pitchFamily="18" charset="0"/>
              </a:rPr>
              <a:t>   data = </a:t>
            </a:r>
            <a:r>
              <a:rPr lang="en-IN" sz="1100" b="1" dirty="0" err="1">
                <a:latin typeface="Times New Roman" panose="02020603050405020304" pitchFamily="18" charset="0"/>
                <a:cs typeface="Times New Roman" panose="02020603050405020304" pitchFamily="18" charset="0"/>
              </a:rPr>
              <a:t>yf.download</a:t>
            </a:r>
            <a:r>
              <a:rPr lang="en-IN" sz="1100" b="1" dirty="0">
                <a:latin typeface="Times New Roman" panose="02020603050405020304" pitchFamily="18" charset="0"/>
                <a:cs typeface="Times New Roman" panose="02020603050405020304" pitchFamily="18" charset="0"/>
              </a:rPr>
              <a:t>(ticker, START, TODAY)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data.reset_index</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inplace</a:t>
            </a:r>
            <a:r>
              <a:rPr lang="en-IN" sz="1100" b="1" dirty="0">
                <a:latin typeface="Times New Roman" panose="02020603050405020304" pitchFamily="18" charset="0"/>
                <a:cs typeface="Times New Roman" panose="02020603050405020304" pitchFamily="18" charset="0"/>
              </a:rPr>
              <a:t>=True) </a:t>
            </a:r>
          </a:p>
          <a:p>
            <a:pPr>
              <a:lnSpc>
                <a:spcPct val="150000"/>
              </a:lnSpc>
            </a:pPr>
            <a:r>
              <a:rPr lang="en-IN" sz="1100" b="1" dirty="0">
                <a:latin typeface="Times New Roman" panose="02020603050405020304" pitchFamily="18" charset="0"/>
                <a:cs typeface="Times New Roman" panose="02020603050405020304" pitchFamily="18" charset="0"/>
              </a:rPr>
              <a:t>   return data</a:t>
            </a:r>
          </a:p>
          <a:p>
            <a:pPr>
              <a:lnSpc>
                <a:spcPct val="150000"/>
              </a:lnSpc>
            </a:pP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err="1">
                <a:latin typeface="Times New Roman" panose="02020603050405020304" pitchFamily="18" charset="0"/>
                <a:cs typeface="Times New Roman" panose="02020603050405020304" pitchFamily="18" charset="0"/>
              </a:rPr>
              <a:t>data_load_state</a:t>
            </a:r>
            <a:r>
              <a:rPr lang="en-IN" sz="1100" b="1" dirty="0">
                <a:latin typeface="Times New Roman" panose="02020603050405020304" pitchFamily="18" charset="0"/>
                <a:cs typeface="Times New Roman" panose="02020603050405020304" pitchFamily="18" charset="0"/>
              </a:rPr>
              <a:t> = </a:t>
            </a:r>
            <a:r>
              <a:rPr lang="en-IN" sz="1100" b="1" dirty="0" err="1">
                <a:latin typeface="Times New Roman" panose="02020603050405020304" pitchFamily="18" charset="0"/>
                <a:cs typeface="Times New Roman" panose="02020603050405020304" pitchFamily="18" charset="0"/>
              </a:rPr>
              <a:t>st.text</a:t>
            </a:r>
            <a:r>
              <a:rPr lang="en-IN" sz="1100" b="1" dirty="0">
                <a:latin typeface="Times New Roman" panose="02020603050405020304" pitchFamily="18" charset="0"/>
                <a:cs typeface="Times New Roman" panose="02020603050405020304" pitchFamily="18" charset="0"/>
              </a:rPr>
              <a:t>('Loading data...’)</a:t>
            </a:r>
          </a:p>
          <a:p>
            <a:pPr>
              <a:lnSpc>
                <a:spcPct val="150000"/>
              </a:lnSpc>
            </a:pPr>
            <a:r>
              <a:rPr lang="en-IN" sz="1100" b="1" dirty="0">
                <a:latin typeface="Times New Roman" panose="02020603050405020304" pitchFamily="18" charset="0"/>
                <a:cs typeface="Times New Roman" panose="02020603050405020304" pitchFamily="18" charset="0"/>
              </a:rPr>
              <a:t>data = </a:t>
            </a:r>
            <a:r>
              <a:rPr lang="en-IN" sz="1100" b="1" dirty="0" err="1">
                <a:latin typeface="Times New Roman" panose="02020603050405020304" pitchFamily="18" charset="0"/>
                <a:cs typeface="Times New Roman" panose="02020603050405020304" pitchFamily="18" charset="0"/>
              </a:rPr>
              <a:t>load_data</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selected_stock</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err="1">
                <a:latin typeface="Times New Roman" panose="02020603050405020304" pitchFamily="18" charset="0"/>
                <a:cs typeface="Times New Roman" panose="02020603050405020304" pitchFamily="18" charset="0"/>
              </a:rPr>
              <a:t>data_load_state.text</a:t>
            </a:r>
            <a:r>
              <a:rPr lang="en-IN" sz="1100" b="1" dirty="0">
                <a:latin typeface="Times New Roman" panose="02020603050405020304" pitchFamily="18" charset="0"/>
                <a:cs typeface="Times New Roman" panose="02020603050405020304" pitchFamily="18" charset="0"/>
              </a:rPr>
              <a:t>('Loading data... done!’)</a:t>
            </a:r>
          </a:p>
          <a:p>
            <a:pPr>
              <a:lnSpc>
                <a:spcPct val="150000"/>
              </a:lnSpc>
            </a:pPr>
            <a:r>
              <a:rPr lang="en-IN" sz="1100" b="1" dirty="0" err="1">
                <a:latin typeface="Times New Roman" panose="02020603050405020304" pitchFamily="18" charset="0"/>
                <a:cs typeface="Times New Roman" panose="02020603050405020304" pitchFamily="18" charset="0"/>
              </a:rPr>
              <a:t>st.subheader</a:t>
            </a:r>
            <a:r>
              <a:rPr lang="en-IN" sz="1100" b="1" dirty="0">
                <a:latin typeface="Times New Roman" panose="02020603050405020304" pitchFamily="18" charset="0"/>
                <a:cs typeface="Times New Roman" panose="02020603050405020304" pitchFamily="18" charset="0"/>
              </a:rPr>
              <a:t>('Raw data’)</a:t>
            </a:r>
          </a:p>
          <a:p>
            <a:pPr>
              <a:lnSpc>
                <a:spcPct val="150000"/>
              </a:lnSpc>
            </a:pPr>
            <a:r>
              <a:rPr lang="en-IN" sz="1100" b="1" dirty="0" err="1">
                <a:latin typeface="Times New Roman" panose="02020603050405020304" pitchFamily="18" charset="0"/>
                <a:cs typeface="Times New Roman" panose="02020603050405020304" pitchFamily="18" charset="0"/>
              </a:rPr>
              <a:t>st.write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data.tail</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Plot raw data</a:t>
            </a:r>
          </a:p>
          <a:p>
            <a:pPr>
              <a:lnSpc>
                <a:spcPct val="150000"/>
              </a:lnSpc>
            </a:pPr>
            <a:endParaRPr lang="en-IN" sz="1100" b="1" dirty="0">
              <a:latin typeface="Times New Roman" panose="02020603050405020304" pitchFamily="18" charset="0"/>
              <a:cs typeface="Times New Roman" panose="02020603050405020304" pitchFamily="18" charset="0"/>
            </a:endParaRPr>
          </a:p>
          <a:p>
            <a:pPr>
              <a:lnSpc>
                <a:spcPct val="150000"/>
              </a:lnSpc>
            </a:pPr>
            <a:r>
              <a:rPr lang="en-IN" sz="1100" b="1" dirty="0">
                <a:latin typeface="Times New Roman" panose="02020603050405020304" pitchFamily="18" charset="0"/>
                <a:cs typeface="Times New Roman" panose="02020603050405020304" pitchFamily="18" charset="0"/>
              </a:rPr>
              <a:t>def </a:t>
            </a:r>
            <a:r>
              <a:rPr lang="en-IN" sz="1100" b="1" dirty="0" err="1">
                <a:latin typeface="Times New Roman" panose="02020603050405020304" pitchFamily="18" charset="0"/>
                <a:cs typeface="Times New Roman" panose="02020603050405020304" pitchFamily="18" charset="0"/>
              </a:rPr>
              <a:t>plot_raw_data</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fig = </a:t>
            </a:r>
            <a:r>
              <a:rPr lang="en-IN" sz="1100" b="1" dirty="0" err="1">
                <a:latin typeface="Times New Roman" panose="02020603050405020304" pitchFamily="18" charset="0"/>
                <a:cs typeface="Times New Roman" panose="02020603050405020304" pitchFamily="18" charset="0"/>
              </a:rPr>
              <a:t>go.Figure</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fig.add_trace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go.Scatter</a:t>
            </a:r>
            <a:r>
              <a:rPr lang="en-IN" sz="1100" b="1" dirty="0">
                <a:latin typeface="Times New Roman" panose="02020603050405020304" pitchFamily="18" charset="0"/>
                <a:cs typeface="Times New Roman" panose="02020603050405020304" pitchFamily="18" charset="0"/>
              </a:rPr>
              <a:t>(x=data['Date'], y=data['Open'], name="</a:t>
            </a:r>
            <a:r>
              <a:rPr lang="en-IN" sz="1100" b="1" dirty="0" err="1">
                <a:latin typeface="Times New Roman" panose="02020603050405020304" pitchFamily="18" charset="0"/>
                <a:cs typeface="Times New Roman" panose="02020603050405020304" pitchFamily="18" charset="0"/>
              </a:rPr>
              <a:t>stock_open</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fig.add_trace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go.Scatter</a:t>
            </a:r>
            <a:r>
              <a:rPr lang="en-IN" sz="1100" b="1" dirty="0">
                <a:latin typeface="Times New Roman" panose="02020603050405020304" pitchFamily="18" charset="0"/>
                <a:cs typeface="Times New Roman" panose="02020603050405020304" pitchFamily="18" charset="0"/>
              </a:rPr>
              <a:t>(x=data['Date'], y=data['Close'], name="</a:t>
            </a:r>
            <a:r>
              <a:rPr lang="en-IN" sz="1100" b="1" dirty="0" err="1">
                <a:latin typeface="Times New Roman" panose="02020603050405020304" pitchFamily="18" charset="0"/>
                <a:cs typeface="Times New Roman" panose="02020603050405020304" pitchFamily="18" charset="0"/>
              </a:rPr>
              <a:t>stock_close</a:t>
            </a:r>
            <a:r>
              <a:rPr lang="en-IN" sz="1100" b="1" dirty="0">
                <a:latin typeface="Times New Roman" panose="02020603050405020304" pitchFamily="18" charset="0"/>
                <a:cs typeface="Times New Roman" panose="02020603050405020304" pitchFamily="18" charset="0"/>
              </a:rPr>
              <a:t>"))</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fig.layout.update</a:t>
            </a:r>
            <a:r>
              <a:rPr lang="en-IN" sz="1100" b="1" dirty="0">
                <a:latin typeface="Times New Roman" panose="02020603050405020304" pitchFamily="18" charset="0"/>
                <a:cs typeface="Times New Roman" panose="02020603050405020304" pitchFamily="18" charset="0"/>
              </a:rPr>
              <a:t>(</a:t>
            </a:r>
            <a:r>
              <a:rPr lang="en-IN" sz="1100" b="1" dirty="0" err="1">
                <a:latin typeface="Times New Roman" panose="02020603050405020304" pitchFamily="18" charset="0"/>
                <a:cs typeface="Times New Roman" panose="02020603050405020304" pitchFamily="18" charset="0"/>
              </a:rPr>
              <a:t>title_text</a:t>
            </a:r>
            <a:r>
              <a:rPr lang="en-IN" sz="1100" b="1" dirty="0">
                <a:latin typeface="Times New Roman" panose="02020603050405020304" pitchFamily="18" charset="0"/>
                <a:cs typeface="Times New Roman" panose="02020603050405020304" pitchFamily="18" charset="0"/>
              </a:rPr>
              <a:t>='Time Series data with </a:t>
            </a:r>
            <a:r>
              <a:rPr lang="en-IN" sz="1100" b="1" dirty="0" err="1">
                <a:latin typeface="Times New Roman" panose="02020603050405020304" pitchFamily="18" charset="0"/>
                <a:cs typeface="Times New Roman" panose="02020603050405020304" pitchFamily="18" charset="0"/>
              </a:rPr>
              <a:t>Rangeslider</a:t>
            </a:r>
            <a:r>
              <a:rPr lang="en-IN" sz="1100" b="1" dirty="0">
                <a:latin typeface="Times New Roman" panose="02020603050405020304" pitchFamily="18" charset="0"/>
                <a:cs typeface="Times New Roman" panose="02020603050405020304" pitchFamily="18" charset="0"/>
              </a:rPr>
              <a:t>’,                   </a:t>
            </a:r>
          </a:p>
          <a:p>
            <a:pPr>
              <a:lnSpc>
                <a:spcPct val="150000"/>
              </a:lnSpc>
            </a:pPr>
            <a:r>
              <a:rPr lang="en-IN" sz="1100" b="1" dirty="0">
                <a:latin typeface="Times New Roman" panose="02020603050405020304" pitchFamily="18" charset="0"/>
                <a:cs typeface="Times New Roman" panose="02020603050405020304" pitchFamily="18" charset="0"/>
              </a:rPr>
              <a:t>   </a:t>
            </a:r>
            <a:r>
              <a:rPr lang="en-IN" sz="1100" b="1" dirty="0" err="1">
                <a:latin typeface="Times New Roman" panose="02020603050405020304" pitchFamily="18" charset="0"/>
                <a:cs typeface="Times New Roman" panose="02020603050405020304" pitchFamily="18" charset="0"/>
              </a:rPr>
              <a:t>xaxis_rangeslider_visible</a:t>
            </a:r>
            <a:r>
              <a:rPr lang="en-IN" sz="1100" b="1" dirty="0">
                <a:latin typeface="Times New Roman" panose="02020603050405020304" pitchFamily="18" charset="0"/>
                <a:cs typeface="Times New Roman" panose="02020603050405020304" pitchFamily="18" charset="0"/>
              </a:rPr>
              <a:t>=True)</a:t>
            </a:r>
            <a:r>
              <a:rPr lang="en-IN" sz="1100" b="1" dirty="0" err="1">
                <a:latin typeface="Times New Roman" panose="02020603050405020304" pitchFamily="18" charset="0"/>
                <a:cs typeface="Times New Roman" panose="02020603050405020304" pitchFamily="18" charset="0"/>
              </a:rPr>
              <a:t>st.plotly_chart</a:t>
            </a:r>
            <a:r>
              <a:rPr lang="en-IN" sz="1100" b="1" dirty="0">
                <a:latin typeface="Times New Roman" panose="02020603050405020304" pitchFamily="18" charset="0"/>
                <a:cs typeface="Times New Roman" panose="02020603050405020304" pitchFamily="18" charset="0"/>
              </a:rPr>
              <a:t>(fig)	</a:t>
            </a:r>
          </a:p>
          <a:p>
            <a:pPr>
              <a:lnSpc>
                <a:spcPct val="150000"/>
              </a:lnSpc>
            </a:pPr>
            <a:r>
              <a:rPr lang="en-IN" sz="1100" b="1" dirty="0" err="1">
                <a:latin typeface="Times New Roman" panose="02020603050405020304" pitchFamily="18" charset="0"/>
                <a:cs typeface="Times New Roman" panose="02020603050405020304" pitchFamily="18" charset="0"/>
              </a:rPr>
              <a:t>plot_raw_data</a:t>
            </a:r>
            <a:r>
              <a:rPr lang="en-IN" sz="11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p:cNvSpPr txBox="1"/>
          <p:nvPr/>
        </p:nvSpPr>
        <p:spPr>
          <a:xfrm>
            <a:off x="1127448" y="1536174"/>
            <a:ext cx="5184576" cy="3785652"/>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 Predict forecast with Prophet.</a:t>
            </a:r>
          </a:p>
          <a:p>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 = data[['</a:t>
            </a:r>
            <a:r>
              <a:rPr lang="en-IN" sz="1200" b="1" dirty="0" err="1">
                <a:latin typeface="Times New Roman" panose="02020603050405020304" pitchFamily="18" charset="0"/>
                <a:cs typeface="Times New Roman" panose="02020603050405020304" pitchFamily="18" charset="0"/>
              </a:rPr>
              <a:t>Date','Close</a:t>
            </a:r>
            <a:r>
              <a:rPr lang="en-IN" sz="1200" b="1" dirty="0">
                <a:latin typeface="Times New Roman" panose="02020603050405020304" pitchFamily="18" charset="0"/>
                <a:cs typeface="Times New Roman" panose="02020603050405020304" pitchFamily="18" charset="0"/>
              </a:rPr>
              <a:t>’]]</a:t>
            </a:r>
          </a:p>
          <a:p>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 = </a:t>
            </a:r>
            <a:r>
              <a:rPr lang="en-IN" sz="1200" b="1" dirty="0" err="1">
                <a:latin typeface="Times New Roman" panose="02020603050405020304" pitchFamily="18" charset="0"/>
                <a:cs typeface="Times New Roman" panose="02020603050405020304" pitchFamily="18" charset="0"/>
              </a:rPr>
              <a:t>df_train.rename</a:t>
            </a:r>
            <a:r>
              <a:rPr lang="en-IN" sz="1200" b="1" dirty="0">
                <a:latin typeface="Times New Roman" panose="02020603050405020304" pitchFamily="18" charset="0"/>
                <a:cs typeface="Times New Roman" panose="02020603050405020304" pitchFamily="18" charset="0"/>
              </a:rPr>
              <a:t>(columns={"Date": "ds", "Close": "y"})</a:t>
            </a:r>
          </a:p>
          <a:p>
            <a:r>
              <a:rPr lang="en-IN" sz="1200" b="1" dirty="0">
                <a:latin typeface="Times New Roman" panose="02020603050405020304" pitchFamily="18" charset="0"/>
                <a:cs typeface="Times New Roman" panose="02020603050405020304" pitchFamily="18" charset="0"/>
              </a:rPr>
              <a:t>m = Prophet()</a:t>
            </a:r>
          </a:p>
          <a:p>
            <a:r>
              <a:rPr lang="en-IN" sz="1200" b="1" dirty="0" err="1">
                <a:latin typeface="Times New Roman" panose="02020603050405020304" pitchFamily="18" charset="0"/>
                <a:cs typeface="Times New Roman" panose="02020603050405020304" pitchFamily="18" charset="0"/>
              </a:rPr>
              <a:t>m.fit</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df_train</a:t>
            </a:r>
            <a:r>
              <a:rPr lang="en-IN" sz="1200" b="1" dirty="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future = </a:t>
            </a:r>
            <a:r>
              <a:rPr lang="en-IN" sz="1200" b="1" dirty="0" err="1">
                <a:latin typeface="Times New Roman" panose="02020603050405020304" pitchFamily="18" charset="0"/>
                <a:cs typeface="Times New Roman" panose="02020603050405020304" pitchFamily="18" charset="0"/>
              </a:rPr>
              <a:t>m.make_future_dataframe</a:t>
            </a:r>
            <a:r>
              <a:rPr lang="en-IN" sz="1200" b="1" dirty="0">
                <a:latin typeface="Times New Roman" panose="02020603050405020304" pitchFamily="18" charset="0"/>
                <a:cs typeface="Times New Roman" panose="02020603050405020304" pitchFamily="18" charset="0"/>
              </a:rPr>
              <a:t>(periods=period)</a:t>
            </a:r>
          </a:p>
          <a:p>
            <a:r>
              <a:rPr lang="en-IN" sz="1200" b="1" dirty="0">
                <a:latin typeface="Times New Roman" panose="02020603050405020304" pitchFamily="18" charset="0"/>
                <a:cs typeface="Times New Roman" panose="02020603050405020304" pitchFamily="18" charset="0"/>
              </a:rPr>
              <a:t>forecast = </a:t>
            </a:r>
            <a:r>
              <a:rPr lang="en-IN" sz="1200" b="1" dirty="0" err="1">
                <a:latin typeface="Times New Roman" panose="02020603050405020304" pitchFamily="18" charset="0"/>
                <a:cs typeface="Times New Roman" panose="02020603050405020304" pitchFamily="18" charset="0"/>
              </a:rPr>
              <a:t>m.predict</a:t>
            </a:r>
            <a:r>
              <a:rPr lang="en-IN" sz="1200" b="1" dirty="0">
                <a:latin typeface="Times New Roman" panose="02020603050405020304" pitchFamily="18" charset="0"/>
                <a:cs typeface="Times New Roman" panose="02020603050405020304" pitchFamily="18" charset="0"/>
              </a:rPr>
              <a:t>(future)</a:t>
            </a:r>
          </a:p>
          <a:p>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Show and plot forecast</a:t>
            </a:r>
          </a:p>
          <a:p>
            <a:r>
              <a:rPr lang="en-IN" sz="1200" b="1" dirty="0" err="1">
                <a:latin typeface="Times New Roman" panose="02020603050405020304" pitchFamily="18" charset="0"/>
                <a:cs typeface="Times New Roman" panose="02020603050405020304" pitchFamily="18" charset="0"/>
              </a:rPr>
              <a:t>st.subheader</a:t>
            </a:r>
            <a:r>
              <a:rPr lang="en-IN" sz="1200" b="1" dirty="0">
                <a:latin typeface="Times New Roman" panose="02020603050405020304" pitchFamily="18" charset="0"/>
                <a:cs typeface="Times New Roman" panose="02020603050405020304" pitchFamily="18" charset="0"/>
              </a:rPr>
              <a:t>('Forecast data’)</a:t>
            </a: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forecast.tail</a:t>
            </a:r>
            <a:r>
              <a:rPr lang="en-IN" sz="1200" b="1" dirty="0">
                <a:latin typeface="Times New Roman" panose="02020603050405020304" pitchFamily="18" charset="0"/>
                <a:cs typeface="Times New Roman" panose="02020603050405020304" pitchFamily="18" charset="0"/>
              </a:rPr>
              <a:t>())  </a:t>
            </a:r>
          </a:p>
          <a:p>
            <a:endParaRPr lang="en-IN" sz="1200" b="1" dirty="0">
              <a:latin typeface="Times New Roman" panose="02020603050405020304" pitchFamily="18" charset="0"/>
              <a:cs typeface="Times New Roman" panose="02020603050405020304" pitchFamily="18" charset="0"/>
            </a:endParaRP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a:t>
            </a:r>
            <a:r>
              <a:rPr lang="en-IN" sz="1200" b="1" dirty="0" err="1">
                <a:latin typeface="Times New Roman" panose="02020603050405020304" pitchFamily="18" charset="0"/>
                <a:cs typeface="Times New Roman" panose="02020603050405020304" pitchFamily="18" charset="0"/>
              </a:rPr>
              <a:t>f'Forecast</a:t>
            </a:r>
            <a:r>
              <a:rPr lang="en-IN" sz="1200" b="1" dirty="0">
                <a:latin typeface="Times New Roman" panose="02020603050405020304" pitchFamily="18" charset="0"/>
                <a:cs typeface="Times New Roman" panose="02020603050405020304" pitchFamily="18" charset="0"/>
              </a:rPr>
              <a:t> plot for {</a:t>
            </a:r>
            <a:r>
              <a:rPr lang="en-IN" sz="1200" b="1" dirty="0" err="1">
                <a:latin typeface="Times New Roman" panose="02020603050405020304" pitchFamily="18" charset="0"/>
                <a:cs typeface="Times New Roman" panose="02020603050405020304" pitchFamily="18" charset="0"/>
              </a:rPr>
              <a:t>n_years</a:t>
            </a:r>
            <a:r>
              <a:rPr lang="en-IN" sz="1200" b="1" dirty="0">
                <a:latin typeface="Times New Roman" panose="02020603050405020304" pitchFamily="18" charset="0"/>
                <a:cs typeface="Times New Roman" panose="02020603050405020304" pitchFamily="18" charset="0"/>
              </a:rPr>
              <a:t>} years’)</a:t>
            </a:r>
          </a:p>
          <a:p>
            <a:r>
              <a:rPr lang="en-IN" sz="1200" b="1" dirty="0">
                <a:latin typeface="Times New Roman" panose="02020603050405020304" pitchFamily="18" charset="0"/>
                <a:cs typeface="Times New Roman" panose="02020603050405020304" pitchFamily="18" charset="0"/>
              </a:rPr>
              <a:t>fig1 = </a:t>
            </a:r>
            <a:r>
              <a:rPr lang="en-IN" sz="1200" b="1" dirty="0" err="1">
                <a:latin typeface="Times New Roman" panose="02020603050405020304" pitchFamily="18" charset="0"/>
                <a:cs typeface="Times New Roman" panose="02020603050405020304" pitchFamily="18" charset="0"/>
              </a:rPr>
              <a:t>plot_plotly</a:t>
            </a:r>
            <a:r>
              <a:rPr lang="en-IN" sz="1200" b="1" dirty="0">
                <a:latin typeface="Times New Roman" panose="02020603050405020304" pitchFamily="18" charset="0"/>
                <a:cs typeface="Times New Roman" panose="02020603050405020304" pitchFamily="18" charset="0"/>
              </a:rPr>
              <a:t>(m, forecast)</a:t>
            </a:r>
          </a:p>
          <a:p>
            <a:r>
              <a:rPr lang="en-IN" sz="1200" b="1" dirty="0" err="1">
                <a:latin typeface="Times New Roman" panose="02020603050405020304" pitchFamily="18" charset="0"/>
                <a:cs typeface="Times New Roman" panose="02020603050405020304" pitchFamily="18" charset="0"/>
              </a:rPr>
              <a:t>st.plotly_chart</a:t>
            </a:r>
            <a:r>
              <a:rPr lang="en-IN" sz="1200" b="1" dirty="0">
                <a:latin typeface="Times New Roman" panose="02020603050405020304" pitchFamily="18" charset="0"/>
                <a:cs typeface="Times New Roman" panose="02020603050405020304" pitchFamily="18" charset="0"/>
              </a:rPr>
              <a:t>(fig1)</a:t>
            </a:r>
          </a:p>
          <a:p>
            <a:endParaRPr lang="en-IN" sz="1200" b="1" dirty="0">
              <a:latin typeface="Times New Roman" panose="02020603050405020304" pitchFamily="18" charset="0"/>
              <a:cs typeface="Times New Roman" panose="02020603050405020304" pitchFamily="18" charset="0"/>
            </a:endParaRP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("Forecast components")</a:t>
            </a:r>
          </a:p>
          <a:p>
            <a:r>
              <a:rPr lang="en-IN" sz="1200" b="1" dirty="0">
                <a:latin typeface="Times New Roman" panose="02020603050405020304" pitchFamily="18" charset="0"/>
                <a:cs typeface="Times New Roman" panose="02020603050405020304" pitchFamily="18" charset="0"/>
              </a:rPr>
              <a:t>fig2 = </a:t>
            </a:r>
            <a:r>
              <a:rPr lang="en-IN" sz="1200" b="1" dirty="0" err="1">
                <a:latin typeface="Times New Roman" panose="02020603050405020304" pitchFamily="18" charset="0"/>
                <a:cs typeface="Times New Roman" panose="02020603050405020304" pitchFamily="18" charset="0"/>
              </a:rPr>
              <a:t>m.plot_components</a:t>
            </a:r>
            <a:r>
              <a:rPr lang="en-IN" sz="1200" b="1" dirty="0">
                <a:latin typeface="Times New Roman" panose="02020603050405020304" pitchFamily="18" charset="0"/>
                <a:cs typeface="Times New Roman" panose="02020603050405020304" pitchFamily="18" charset="0"/>
              </a:rPr>
              <a:t>(forecast)</a:t>
            </a:r>
          </a:p>
          <a:p>
            <a:r>
              <a:rPr lang="en-IN" sz="1200" b="1" dirty="0" err="1">
                <a:latin typeface="Times New Roman" panose="02020603050405020304" pitchFamily="18" charset="0"/>
                <a:cs typeface="Times New Roman" panose="02020603050405020304" pitchFamily="18" charset="0"/>
              </a:rPr>
              <a:t>st.write</a:t>
            </a:r>
            <a:r>
              <a:rPr lang="en-IN" sz="1200" b="1" dirty="0">
                <a:latin typeface="Times New Roman" panose="02020603050405020304" pitchFamily="18" charset="0"/>
                <a:cs typeface="Times New Roman" panose="02020603050405020304" pitchFamily="18" charset="0"/>
              </a:rPr>
              <a:t>(fig2)        </a:t>
            </a:r>
          </a:p>
          <a:p>
            <a:r>
              <a:rPr lang="en-IN" sz="1200" b="1" dirty="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ea typeface="Tahoma" pitchFamily="34" charset="0"/>
              <a:cs typeface="Times New Roman" pitchFamily="18" charset="0"/>
            </a:endParaRPr>
          </a:p>
        </p:txBody>
      </p:sp>
    </p:spTree>
    <p:extLst>
      <p:ext uri="{BB962C8B-B14F-4D97-AF65-F5344CB8AC3E}">
        <p14:creationId xmlns:p14="http://schemas.microsoft.com/office/powerpoint/2010/main" val="25470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en-US" sz="1600" dirty="0">
                <a:latin typeface="Times New Roman" pitchFamily="18" charset="0"/>
                <a:cs typeface="Times New Roman" pitchFamily="18" charset="0"/>
              </a:rPr>
              <a:t>This emphasizes the importance of time in stock market forecasting. The model was trained and tested using time series data. The prophet library was used to extract important information, and the results were successful. Its capacity to deal with seasonality proved to be incredibly beneficial, reducing the uncertainty involved with stock market price forecasting. It was discovered that data closer to the current time had a substantial impact on prediction, implying that as time passes, prior stock values appear to be less important than current prices.</a:t>
            </a:r>
            <a:endParaRPr lang="en-IN" sz="16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1" name="Picture 10">
            <a:extLst>
              <a:ext uri="{FF2B5EF4-FFF2-40B4-BE49-F238E27FC236}">
                <a16:creationId xmlns:a16="http://schemas.microsoft.com/office/drawing/2014/main" id="{774F54AA-9E7B-AFD0-4025-B2E10AD57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531497"/>
            <a:ext cx="8801100" cy="3489791"/>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8" name="Picture 7">
            <a:extLst>
              <a:ext uri="{FF2B5EF4-FFF2-40B4-BE49-F238E27FC236}">
                <a16:creationId xmlns:a16="http://schemas.microsoft.com/office/drawing/2014/main" id="{65608891-4AC6-41E2-1255-474BAE268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75" y="692695"/>
            <a:ext cx="5581650" cy="5663655"/>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cs typeface="Times New Roman" pitchFamily="18" charset="0"/>
              </a:rPr>
              <a:t>Living in a constantly evolving world, it has become a necessity to adapt to the world as change has become the norm. Harnessing the power of predicting the volatile stock market can bring some stability in an individual’s life. To do so requires the careful consideration of several factors, but the most important one of them all would be time. A novel method to exploit time of its insights is by employing the Prophet library. We concluded that historic data holds  significance in terms of prediction and the closing price increased on certain months and days of the week. The complexity of time and the variance of seasonality has to be studied in depth in order to improve the existing models. Our future work would focus on studying the other impactful factors affecting the stock market and how best they can be integrated with time.</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itchFamily="18" charset="0"/>
                <a:cs typeface="Times New Roman" pitchFamily="18" charset="0"/>
              </a:rPr>
              <a:t>With an understanding of what stock and the stock market is, let’s understand why people fascinate by a Machine Learning model that can predict the stock price. A Machine Learning model predicts the value of an observation based on several inputs that are predictors. The stock market is working similarly, i.e., based on several inputs, the stock price fluctuates. However, the bone of contention is that, unlike other problems that generally are predicted, the predictions of stock prices are rather complicated as it is often prey to the butterfly effect. Anything, any event in the outside world, can influence the price of the stock. These include political events, economic news, competitors or related stock movements, and other challenges such as rumor, anxiety, and other psychological factors. Capturing all these inputs makes stock market prediction challenging and Machine Learning a potential candidate for it. It can take a large number of inputs and assess the patterns and their relation to a dependent variable (the stock price).</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r>
              <a:rPr lang="en-US" sz="1800" dirty="0"/>
              <a:t>The LSTM model, which is frequently used for similar reasons, might be constructed. </a:t>
            </a:r>
          </a:p>
          <a:p>
            <a:pPr marL="0" indent="0">
              <a:buNone/>
            </a:pPr>
            <a:endParaRPr lang="en-US" sz="1800" dirty="0"/>
          </a:p>
          <a:p>
            <a:r>
              <a:rPr lang="en-US" sz="1800" dirty="0"/>
              <a:t>For maybe better outcomes, deep learning models could be constructed that consider financial news stories as well as financial characteristics such as a closing price, trading volume, profit and loss statements, and so on. </a:t>
            </a:r>
          </a:p>
          <a:p>
            <a:pPr marL="0" indent="0">
              <a:buNone/>
            </a:pPr>
            <a:endParaRPr lang="en-US" sz="1800" dirty="0"/>
          </a:p>
          <a:p>
            <a:r>
              <a:rPr lang="en-US" sz="1800" dirty="0"/>
              <a:t>For a better understanding, comparisons between different companies could be made.</a:t>
            </a:r>
          </a:p>
          <a:p>
            <a:pPr marL="0" indent="0">
              <a:buNone/>
            </a:pPr>
            <a:endParaRPr lang="en-US" sz="1800" dirty="0"/>
          </a:p>
          <a:p>
            <a:r>
              <a:rPr lang="en-US" sz="1800" b="0" i="0" dirty="0">
                <a:solidFill>
                  <a:srgbClr val="222222"/>
                </a:solidFill>
                <a:effectLst/>
                <a:latin typeface="Calibri" panose="020F0502020204030204" pitchFamily="34" charset="0"/>
                <a:cs typeface="Calibri" panose="020F0502020204030204" pitchFamily="34" charset="0"/>
              </a:rPr>
              <a:t>With better research and better tuning, more accurate results can be predicted. FB Prophet can be used to do efficient Time Series analysis, as it provides fast and simple to use methods for this purpose.</a:t>
            </a:r>
            <a:endParaRPr lang="en-US" sz="1800" dirty="0">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2022- 2023</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[1]. </a:t>
            </a:r>
            <a:r>
              <a:rPr lang="en-US" sz="1700" dirty="0" err="1">
                <a:solidFill>
                  <a:schemeClr val="tx1">
                    <a:lumMod val="75000"/>
                    <a:lumOff val="25000"/>
                  </a:schemeClr>
                </a:solidFill>
                <a:latin typeface="Times New Roman" pitchFamily="18" charset="0"/>
                <a:cs typeface="Times New Roman" pitchFamily="18" charset="0"/>
              </a:rPr>
              <a:t>Ballings</a:t>
            </a:r>
            <a:r>
              <a:rPr lang="en-US" sz="1700" dirty="0">
                <a:solidFill>
                  <a:schemeClr val="tx1">
                    <a:lumMod val="75000"/>
                    <a:lumOff val="25000"/>
                  </a:schemeClr>
                </a:solidFill>
                <a:latin typeface="Times New Roman" pitchFamily="18" charset="0"/>
                <a:cs typeface="Times New Roman" pitchFamily="18" charset="0"/>
              </a:rPr>
              <a:t>, M, Dirk Van den Poel and Nathalie </a:t>
            </a:r>
            <a:r>
              <a:rPr lang="en-US" sz="1700" dirty="0" err="1">
                <a:solidFill>
                  <a:schemeClr val="tx1">
                    <a:lumMod val="75000"/>
                    <a:lumOff val="25000"/>
                  </a:schemeClr>
                </a:solidFill>
                <a:latin typeface="Times New Roman" pitchFamily="18" charset="0"/>
                <a:cs typeface="Times New Roman" pitchFamily="18" charset="0"/>
              </a:rPr>
              <a:t>Hespeels</a:t>
            </a:r>
            <a:r>
              <a:rPr lang="en-US" sz="1700" dirty="0">
                <a:solidFill>
                  <a:schemeClr val="tx1">
                    <a:lumMod val="75000"/>
                    <a:lumOff val="25000"/>
                  </a:schemeClr>
                </a:solidFill>
                <a:latin typeface="Times New Roman" pitchFamily="18" charset="0"/>
                <a:cs typeface="Times New Roman" pitchFamily="18" charset="0"/>
              </a:rPr>
              <a:t>, Ruben </a:t>
            </a:r>
            <a:r>
              <a:rPr lang="en-US" sz="1700" dirty="0" err="1">
                <a:solidFill>
                  <a:schemeClr val="tx1">
                    <a:lumMod val="75000"/>
                    <a:lumOff val="25000"/>
                  </a:schemeClr>
                </a:solidFill>
                <a:latin typeface="Times New Roman" pitchFamily="18" charset="0"/>
                <a:cs typeface="Times New Roman" pitchFamily="18" charset="0"/>
              </a:rPr>
              <a:t>Gryp</a:t>
            </a:r>
            <a:r>
              <a:rPr lang="en-US" sz="1700" dirty="0">
                <a:solidFill>
                  <a:schemeClr val="tx1">
                    <a:lumMod val="75000"/>
                    <a:lumOff val="25000"/>
                  </a:schemeClr>
                </a:solidFill>
                <a:latin typeface="Times New Roman" pitchFamily="18" charset="0"/>
                <a:cs typeface="Times New Roman" pitchFamily="18" charset="0"/>
              </a:rPr>
              <a:t> (2015). Evaluating </a:t>
            </a:r>
            <a:r>
              <a:rPr lang="en-US" sz="1700" dirty="0" err="1">
                <a:solidFill>
                  <a:schemeClr val="tx1">
                    <a:lumMod val="75000"/>
                    <a:lumOff val="25000"/>
                  </a:schemeClr>
                </a:solidFill>
                <a:latin typeface="Times New Roman" pitchFamily="18" charset="0"/>
                <a:cs typeface="Times New Roman" pitchFamily="18" charset="0"/>
              </a:rPr>
              <a:t>multipleclassifiers</a:t>
            </a:r>
            <a:r>
              <a:rPr lang="en-US" sz="1700" dirty="0">
                <a:solidFill>
                  <a:schemeClr val="tx1">
                    <a:lumMod val="75000"/>
                    <a:lumOff val="25000"/>
                  </a:schemeClr>
                </a:solidFill>
                <a:latin typeface="Times New Roman" pitchFamily="18" charset="0"/>
                <a:cs typeface="Times New Roman" pitchFamily="18" charset="0"/>
              </a:rPr>
              <a:t> for stock price direction prediction. Expert Systems with Applications, Elsevier Ltd.</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[2]. Banco Santander dataset from </a:t>
            </a:r>
            <a:r>
              <a:rPr lang="en-US" sz="1700" dirty="0" err="1">
                <a:solidFill>
                  <a:schemeClr val="tx1">
                    <a:lumMod val="75000"/>
                    <a:lumOff val="25000"/>
                  </a:schemeClr>
                </a:solidFill>
                <a:latin typeface="Times New Roman" pitchFamily="18" charset="0"/>
                <a:cs typeface="Times New Roman" pitchFamily="18" charset="0"/>
              </a:rPr>
              <a:t>Quandl</a:t>
            </a:r>
            <a:r>
              <a:rPr lang="en-US" sz="1700" dirty="0">
                <a:solidFill>
                  <a:schemeClr val="tx1">
                    <a:lumMod val="75000"/>
                    <a:lumOff val="25000"/>
                  </a:schemeClr>
                </a:solidFill>
                <a:latin typeface="Times New Roman" pitchFamily="18" charset="0"/>
                <a:cs typeface="Times New Roman" pitchFamily="18" charset="0"/>
              </a:rPr>
              <a:t> website, </a:t>
            </a:r>
            <a:r>
              <a:rPr lang="en-US" sz="1700" dirty="0">
                <a:solidFill>
                  <a:schemeClr val="tx1">
                    <a:lumMod val="75000"/>
                    <a:lumOff val="25000"/>
                  </a:schemeClr>
                </a:solidFill>
                <a:latin typeface="Times New Roman" pitchFamily="18" charset="0"/>
                <a:cs typeface="Times New Roman" pitchFamily="18" charset="0"/>
                <a:hlinkClick r:id="rId2"/>
              </a:rPr>
              <a:t>https://www.quandl.com/data/EURONEXT/SANT</a:t>
            </a:r>
            <a:endParaRPr lang="en-US" sz="1700" dirty="0">
              <a:solidFill>
                <a:schemeClr val="tx1">
                  <a:lumMod val="75000"/>
                  <a:lumOff val="25000"/>
                </a:schemeClr>
              </a:solidFill>
              <a:latin typeface="Times New Roman" pitchFamily="18" charset="0"/>
              <a:cs typeface="Times New Roman" pitchFamily="18" charset="0"/>
            </a:endParaRP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[3]. B. Cao, J. Zhao, Z. </a:t>
            </a:r>
            <a:r>
              <a:rPr lang="en-US" sz="1700" dirty="0" err="1">
                <a:solidFill>
                  <a:schemeClr val="tx1">
                    <a:lumMod val="75000"/>
                    <a:lumOff val="25000"/>
                  </a:schemeClr>
                </a:solidFill>
                <a:latin typeface="Times New Roman" pitchFamily="18" charset="0"/>
                <a:cs typeface="Times New Roman" pitchFamily="18" charset="0"/>
              </a:rPr>
              <a:t>Lv</a:t>
            </a:r>
            <a:r>
              <a:rPr lang="en-US" sz="1700" dirty="0">
                <a:solidFill>
                  <a:schemeClr val="tx1">
                    <a:lumMod val="75000"/>
                    <a:lumOff val="25000"/>
                  </a:schemeClr>
                </a:solidFill>
                <a:latin typeface="Times New Roman" pitchFamily="18" charset="0"/>
                <a:cs typeface="Times New Roman" pitchFamily="18" charset="0"/>
              </a:rPr>
              <a:t>, Y. Gu, P. Yang and S. K. </a:t>
            </a:r>
            <a:r>
              <a:rPr lang="en-US" sz="1700" dirty="0" err="1">
                <a:solidFill>
                  <a:schemeClr val="tx1">
                    <a:lumMod val="75000"/>
                    <a:lumOff val="25000"/>
                  </a:schemeClr>
                </a:solidFill>
                <a:latin typeface="Times New Roman" pitchFamily="18" charset="0"/>
                <a:cs typeface="Times New Roman" pitchFamily="18" charset="0"/>
              </a:rPr>
              <a:t>Halgamuge</a:t>
            </a:r>
            <a:r>
              <a:rPr lang="en-US" sz="1700" dirty="0">
                <a:solidFill>
                  <a:schemeClr val="tx1">
                    <a:lumMod val="75000"/>
                    <a:lumOff val="25000"/>
                  </a:schemeClr>
                </a:solidFill>
                <a:latin typeface="Times New Roman" pitchFamily="18" charset="0"/>
                <a:cs typeface="Times New Roman" pitchFamily="18" charset="0"/>
              </a:rPr>
              <a:t> (2020), </a:t>
            </a:r>
            <a:r>
              <a:rPr lang="en-US" sz="1700" dirty="0" err="1">
                <a:solidFill>
                  <a:schemeClr val="tx1">
                    <a:lumMod val="75000"/>
                    <a:lumOff val="25000"/>
                  </a:schemeClr>
                </a:solidFill>
                <a:latin typeface="Times New Roman" pitchFamily="18" charset="0"/>
                <a:cs typeface="Times New Roman" pitchFamily="18" charset="0"/>
              </a:rPr>
              <a:t>Multiobjective</a:t>
            </a:r>
            <a:r>
              <a:rPr lang="en-US" sz="1700" dirty="0">
                <a:solidFill>
                  <a:schemeClr val="tx1">
                    <a:lumMod val="75000"/>
                    <a:lumOff val="25000"/>
                  </a:schemeClr>
                </a:solidFill>
                <a:latin typeface="Times New Roman" pitchFamily="18" charset="0"/>
                <a:cs typeface="Times New Roman" pitchFamily="18" charset="0"/>
              </a:rPr>
              <a:t> Evolution of </a:t>
            </a:r>
            <a:r>
              <a:rPr lang="en-US" sz="1700" dirty="0" err="1">
                <a:solidFill>
                  <a:schemeClr val="tx1">
                    <a:lumMod val="75000"/>
                    <a:lumOff val="25000"/>
                  </a:schemeClr>
                </a:solidFill>
                <a:latin typeface="Times New Roman" pitchFamily="18" charset="0"/>
                <a:cs typeface="Times New Roman" pitchFamily="18" charset="0"/>
              </a:rPr>
              <a:t>FuzzyRough</a:t>
            </a:r>
            <a:r>
              <a:rPr lang="en-US" sz="1700" dirty="0">
                <a:solidFill>
                  <a:schemeClr val="tx1">
                    <a:lumMod val="75000"/>
                    <a:lumOff val="25000"/>
                  </a:schemeClr>
                </a:solidFill>
                <a:latin typeface="Times New Roman" pitchFamily="18" charset="0"/>
                <a:cs typeface="Times New Roman" pitchFamily="18" charset="0"/>
              </a:rPr>
              <a:t> Neural Network via Distributed Parallelism for Stock Prediction, IEEE Transactions on </a:t>
            </a:r>
            <a:r>
              <a:rPr lang="en-US" sz="1700" dirty="0" err="1">
                <a:solidFill>
                  <a:schemeClr val="tx1">
                    <a:lumMod val="75000"/>
                    <a:lumOff val="25000"/>
                  </a:schemeClr>
                </a:solidFill>
                <a:latin typeface="Times New Roman" pitchFamily="18" charset="0"/>
                <a:cs typeface="Times New Roman" pitchFamily="18" charset="0"/>
              </a:rPr>
              <a:t>FuzzySystems</a:t>
            </a:r>
            <a:r>
              <a:rPr lang="en-US" sz="1700" dirty="0">
                <a:solidFill>
                  <a:schemeClr val="tx1">
                    <a:lumMod val="75000"/>
                    <a:lumOff val="25000"/>
                  </a:schemeClr>
                </a:solidFill>
                <a:latin typeface="Times New Roman" pitchFamily="18" charset="0"/>
                <a:cs typeface="Times New Roman" pitchFamily="18" charset="0"/>
              </a:rPr>
              <a:t>, Volume 28.</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[4]. D. Cabrera, R. Rubilar and C. Cubillos (2019). Resilience in the Decision-Making of an </a:t>
            </a:r>
            <a:r>
              <a:rPr lang="en-US" sz="1700" dirty="0" err="1">
                <a:solidFill>
                  <a:schemeClr val="tx1">
                    <a:lumMod val="75000"/>
                    <a:lumOff val="25000"/>
                  </a:schemeClr>
                </a:solidFill>
                <a:latin typeface="Times New Roman" pitchFamily="18" charset="0"/>
                <a:cs typeface="Times New Roman" pitchFamily="18" charset="0"/>
              </a:rPr>
              <a:t>ArtificialAutonomous</a:t>
            </a:r>
            <a:r>
              <a:rPr lang="en-US" sz="1700" dirty="0">
                <a:solidFill>
                  <a:schemeClr val="tx1">
                    <a:lumMod val="75000"/>
                    <a:lumOff val="25000"/>
                  </a:schemeClr>
                </a:solidFill>
                <a:latin typeface="Times New Roman" pitchFamily="18" charset="0"/>
                <a:cs typeface="Times New Roman" pitchFamily="18" charset="0"/>
              </a:rPr>
              <a:t> System on the Stock Market, IEEE Access, Volume 7.</a:t>
            </a:r>
          </a:p>
          <a:p>
            <a:pPr marL="0" indent="0" algn="just">
              <a:lnSpc>
                <a:spcPct val="150000"/>
              </a:lnSpc>
              <a:buNone/>
            </a:pPr>
            <a:r>
              <a:rPr lang="en-US" sz="1700" dirty="0">
                <a:solidFill>
                  <a:schemeClr val="tx1">
                    <a:lumMod val="75000"/>
                    <a:lumOff val="25000"/>
                  </a:schemeClr>
                </a:solidFill>
                <a:latin typeface="Times New Roman" pitchFamily="18" charset="0"/>
                <a:cs typeface="Times New Roman" pitchFamily="18" charset="0"/>
              </a:rPr>
              <a:t>[5]. D Peng (2019). Analysis of Investor Sentiment and Stock Market Volatility Trend Based on Big </a:t>
            </a:r>
            <a:r>
              <a:rPr lang="en-US" sz="1700" dirty="0" err="1">
                <a:solidFill>
                  <a:schemeClr val="tx1">
                    <a:lumMod val="75000"/>
                    <a:lumOff val="25000"/>
                  </a:schemeClr>
                </a:solidFill>
                <a:latin typeface="Times New Roman" pitchFamily="18" charset="0"/>
                <a:cs typeface="Times New Roman" pitchFamily="18" charset="0"/>
              </a:rPr>
              <a:t>DataStrategy</a:t>
            </a:r>
            <a:r>
              <a:rPr lang="en-US" sz="1700" dirty="0">
                <a:solidFill>
                  <a:schemeClr val="tx1">
                    <a:lumMod val="75000"/>
                    <a:lumOff val="25000"/>
                  </a:schemeClr>
                </a:solidFill>
                <a:latin typeface="Times New Roman" pitchFamily="18" charset="0"/>
                <a:cs typeface="Times New Roman" pitchFamily="18" charset="0"/>
              </a:rPr>
              <a:t>, International Conference on Robots &amp; Intelligent System (ICRIS), Haikou, China</a:t>
            </a: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l"/>
            <a:r>
              <a:rPr lang="en-US" sz="2400" b="0" i="0" dirty="0">
                <a:effectLst/>
                <a:latin typeface="Roboto" panose="02000000000000000000" pitchFamily="2" charset="0"/>
              </a:rPr>
              <a:t>A stock market is a public </a:t>
            </a:r>
            <a:r>
              <a:rPr lang="en-US" sz="2400" dirty="0">
                <a:latin typeface="Roboto" panose="02000000000000000000" pitchFamily="2" charset="0"/>
              </a:rPr>
              <a:t>market </a:t>
            </a:r>
            <a:r>
              <a:rPr lang="en-US" sz="2400" b="0" i="0" dirty="0">
                <a:effectLst/>
                <a:latin typeface="Roboto" panose="02000000000000000000" pitchFamily="2" charset="0"/>
              </a:rPr>
              <a:t>where you can buy and sell shares for publicly listed companies. The stocks, also known as equities, represent ownership in the company. The stock exchange is the mediator that allows the buying and selling of shares. </a:t>
            </a:r>
          </a:p>
          <a:p>
            <a:endParaRPr lang="en-US" sz="2400" dirty="0"/>
          </a:p>
          <a:p>
            <a:r>
              <a:rPr lang="en-US" sz="2400" b="0" i="0" dirty="0">
                <a:effectLst/>
                <a:latin typeface="Roboto" panose="02000000000000000000" pitchFamily="2" charset="0"/>
              </a:rPr>
              <a:t>Stock price analysis has been a critical area of research and is one of the top applications of machine learning. This tutorial will teach you how to perform stock price prediction using machine learning .</a:t>
            </a:r>
            <a:br>
              <a:rPr lang="en-US" sz="2400" dirty="0"/>
            </a:br>
            <a:endParaRPr lang="en-US" sz="2400" dirty="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833021" y="908720"/>
            <a:ext cx="10657184" cy="5322912"/>
          </a:xfrm>
        </p:spPr>
        <p:txBody>
          <a:bodyPr>
            <a:noAutofit/>
          </a:bodyPr>
          <a:lstStyle/>
          <a:p>
            <a:pPr marL="0" indent="0">
              <a:lnSpc>
                <a:spcPct val="120000"/>
              </a:lnSpc>
              <a:buNone/>
            </a:pPr>
            <a:r>
              <a:rPr lang="en-US" sz="1600" b="1" dirty="0">
                <a:latin typeface="Roboto" panose="02000000000000000000" pitchFamily="2" charset="0"/>
                <a:ea typeface="Roboto" panose="02000000000000000000" pitchFamily="2"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latin typeface="Roboto" panose="02000000000000000000" pitchFamily="2" charset="0"/>
                <a:ea typeface="Roboto" panose="02000000000000000000" pitchFamily="2" charset="0"/>
              </a:rPr>
              <a:t>NASTECH is formed with the purpose of bridging the gap between Academia and Industry. </a:t>
            </a:r>
            <a:endParaRPr lang="en-US" sz="1600" dirty="0">
              <a:latin typeface="Roboto" panose="02000000000000000000" pitchFamily="2" charset="0"/>
              <a:ea typeface="Roboto" panose="02000000000000000000" pitchFamily="2" charset="0"/>
            </a:endParaRPr>
          </a:p>
          <a:p>
            <a:pPr algn="just">
              <a:lnSpc>
                <a:spcPct val="150000"/>
              </a:lnSpc>
            </a:pPr>
            <a:r>
              <a:rPr lang="en-US" sz="1600" dirty="0">
                <a:latin typeface="Roboto" panose="02000000000000000000" pitchFamily="2" charset="0"/>
                <a:ea typeface="Roboto" panose="02000000000000000000" pitchFamily="2" charset="0"/>
              </a:rPr>
              <a:t> </a:t>
            </a:r>
            <a:r>
              <a:rPr lang="en-US" sz="1800" dirty="0">
                <a:latin typeface="Roboto" panose="02000000000000000000" pitchFamily="2" charset="0"/>
                <a:ea typeface="Roboto" panose="02000000000000000000" pitchFamily="2" charset="0"/>
                <a:cs typeface="Times New Roman" pitchFamily="18" charset="0"/>
              </a:rPr>
              <a:t>Nastech is one of the leading Global Certification and Training service providers for technical and management programs for educational institutions. </a:t>
            </a:r>
          </a:p>
          <a:p>
            <a:pPr algn="just">
              <a:lnSpc>
                <a:spcPct val="150000"/>
              </a:lnSpc>
            </a:pPr>
            <a:r>
              <a:rPr lang="en-US" sz="1800" dirty="0">
                <a:latin typeface="Roboto" panose="02000000000000000000" pitchFamily="2" charset="0"/>
                <a:ea typeface="Roboto" panose="02000000000000000000" pitchFamily="2"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r>
              <a:rPr lang="en-US" sz="1800" dirty="0">
                <a:latin typeface="Roboto" panose="02000000000000000000" pitchFamily="2" charset="0"/>
                <a:ea typeface="Roboto" panose="02000000000000000000" pitchFamily="2" charset="0"/>
                <a:cs typeface="Times New Roman" pitchFamily="18" charset="0"/>
              </a:rPr>
              <a:t>Industry and project oriented student training programs.</a:t>
            </a:r>
          </a:p>
          <a:p>
            <a:r>
              <a:rPr lang="en-US" sz="1800" dirty="0">
                <a:latin typeface="Roboto" panose="02000000000000000000" pitchFamily="2" charset="0"/>
                <a:ea typeface="Roboto" panose="02000000000000000000" pitchFamily="2"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b="0" i="0" dirty="0">
                <a:effectLst/>
                <a:latin typeface="Roboto" panose="02000000000000000000" pitchFamily="2" charset="0"/>
              </a:rPr>
              <a:t>Stock 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 </a:t>
            </a:r>
            <a:endParaRPr lang="en-US"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In this literature review, we investigate machine learning techniques that are applied for stock market prediction.</a:t>
            </a:r>
          </a:p>
          <a:p>
            <a:pPr marL="0" indent="0" algn="just">
              <a:lnSpc>
                <a:spcPct val="100000"/>
              </a:lnSpc>
              <a:buNone/>
            </a:pPr>
            <a:endParaRPr lang="en-US" dirty="0">
              <a:latin typeface="Roboto" panose="02000000000000000000" pitchFamily="2" charset="0"/>
              <a:ea typeface="Roboto" panose="02000000000000000000" pitchFamily="2" charset="0"/>
              <a:cs typeface="Times New Roman" pitchFamily="18" charset="0"/>
            </a:endParaRP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[1] A focus area in this literature review is the stock markets investigated in the literature as well as the types of variables used as input in the machine learning techniques used for predicting these markets.</a:t>
            </a: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[2] An extensive examination of the data, in particular, the markets and stock indices covered in the predictions, as well as the 2173 unique variables used for stock market predictions, including technical indicators, macro-economic variables, and fundamental indicators.</a:t>
            </a:r>
          </a:p>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 </a:t>
            </a:r>
            <a:endParaRPr lang="en-IN" sz="2400" dirty="0">
              <a:latin typeface="Roboto" panose="02000000000000000000" pitchFamily="2" charset="0"/>
              <a:ea typeface="Roboto" panose="02000000000000000000" pitchFamily="2"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a:xfrm>
            <a:off x="767408" y="1322508"/>
            <a:ext cx="10515600" cy="5033842"/>
          </a:xfrm>
        </p:spPr>
        <p:txBody>
          <a:bodyPr anchor="t"/>
          <a:lstStyle/>
          <a:p>
            <a:pPr marL="0" indent="0" algn="just">
              <a:lnSpc>
                <a:spcPct val="100000"/>
              </a:lnSpc>
              <a:buNone/>
            </a:pPr>
            <a:r>
              <a:rPr lang="en-US" sz="2400" dirty="0">
                <a:latin typeface="Roboto" panose="02000000000000000000" pitchFamily="2" charset="0"/>
                <a:ea typeface="Roboto" panose="02000000000000000000" pitchFamily="2" charset="0"/>
                <a:cs typeface="Times New Roman" pitchFamily="18" charset="0"/>
              </a:rPr>
              <a:t>[3] an in-depth review of the machine learning techniques and their variants deployed for the predictions. In addition, we provide a bibliometric analysis of these journal articles, highlighting the most influential works and articles.</a:t>
            </a:r>
            <a:endParaRPr lang="en-IN" sz="2400" dirty="0">
              <a:latin typeface="Roboto" panose="02000000000000000000" pitchFamily="2" charset="0"/>
              <a:ea typeface="Roboto" panose="02000000000000000000" pitchFamily="2" charset="0"/>
              <a:cs typeface="Times New Roman" pitchFamily="18" charset="0"/>
            </a:endParaRPr>
          </a:p>
          <a:p>
            <a:pPr marL="0" indent="0" algn="just">
              <a:buNone/>
            </a:pPr>
            <a:br>
              <a:rPr lang="en-IN" sz="2400" dirty="0">
                <a:latin typeface="Times New Roman" pitchFamily="18" charset="0"/>
                <a:cs typeface="Times New Roman" pitchFamily="18" charset="0"/>
              </a:rPr>
            </a:b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Notebook, Google </a:t>
            </a:r>
            <a:r>
              <a:rPr lang="en-IN" sz="1800" dirty="0" err="1">
                <a:latin typeface="Times New Roman" pitchFamily="18" charset="0"/>
                <a:cs typeface="Times New Roman" pitchFamily="18" charset="0"/>
              </a:rPr>
              <a:t>Colab</a:t>
            </a:r>
            <a:endParaRPr lang="en-IN"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Tools/Technologies 	            : Python, Pandas,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,Matplotlib, Yahoo finance </a:t>
            </a:r>
            <a:r>
              <a:rPr lang="en-US" sz="1800" dirty="0" err="1">
                <a:latin typeface="Times New Roman" pitchFamily="18" charset="0"/>
                <a:cs typeface="Times New Roman" pitchFamily="18" charset="0"/>
              </a:rPr>
              <a:t>API,fbProphet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Streamlit</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10368780" cy="4672236"/>
          </a:xfrm>
        </p:spPr>
        <p:txBody>
          <a:bodyPr>
            <a:normAutofit/>
          </a:bodyPr>
          <a:lstStyle/>
          <a:p>
            <a:endParaRPr lang="en-IN"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2EBA9B6A-A59A-8133-F357-2D212391E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6" y="1640197"/>
            <a:ext cx="8208912" cy="3733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4581</TotalTime>
  <Words>2450</Words>
  <Application>Microsoft Office PowerPoint</Application>
  <PresentationFormat>Widescreen</PresentationFormat>
  <Paragraphs>264</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charter</vt:lpstr>
      <vt:lpstr>Roboto</vt:lpstr>
      <vt:lpstr>sohne</vt:lpstr>
      <vt:lpstr>Times New Roman</vt:lpstr>
      <vt:lpstr>urw-din</vt:lpstr>
      <vt:lpstr>Wingdings</vt:lpstr>
      <vt:lpstr>Office Theme</vt:lpstr>
      <vt:lpstr>Stock Market Prediction </vt:lpstr>
      <vt:lpstr>AGENDA</vt:lpstr>
      <vt:lpstr>ABSTRACT </vt:lpstr>
      <vt:lpstr>ABOUT THE COMPANY</vt:lpstr>
      <vt:lpstr>INTRODUCTION </vt:lpstr>
      <vt:lpstr>PowerPoint Presentation</vt:lpstr>
      <vt:lpstr>LITERATURE SURVEY </vt:lpstr>
      <vt:lpstr>REQUIREMENTS</vt:lpstr>
      <vt:lpstr>SYSTEM DESIGN </vt:lpstr>
      <vt:lpstr>SYSTEM DESIGN </vt:lpstr>
      <vt:lpstr>DETAILED DESIGN </vt:lpstr>
      <vt:lpstr>IMPLEMENTATION</vt:lpstr>
      <vt:lpstr>IMPLEMENTATION</vt:lpstr>
      <vt:lpstr>RESULTS </vt:lpstr>
      <vt:lpstr>RESULTS </vt:lpstr>
      <vt:lpstr>CONCLUSIONS</vt:lpstr>
      <vt:lpstr>LIMITATIONS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padmachandana N</cp:lastModifiedBy>
  <cp:revision>319</cp:revision>
  <dcterms:created xsi:type="dcterms:W3CDTF">2015-10-29T14:36:38Z</dcterms:created>
  <dcterms:modified xsi:type="dcterms:W3CDTF">2022-05-25T02:33:07Z</dcterms:modified>
</cp:coreProperties>
</file>