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59" r:id="rId4"/>
    <p:sldId id="266" r:id="rId5"/>
    <p:sldId id="261" r:id="rId6"/>
    <p:sldId id="260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0"/>
  </p:normalViewPr>
  <p:slideViewPr>
    <p:cSldViewPr snapToGrid="0" snapToObjects="1">
      <p:cViewPr varScale="1">
        <p:scale>
          <a:sx n="72" d="100"/>
          <a:sy n="72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DEC1-D122-0B43-9438-1C2EE4D8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D1996-FA22-1A43-9625-D5DE5590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2FCC-55B9-9C49-BF48-CACDCBC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3ED1-878F-9C4C-81AD-BEA307BE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B0C3-5FCC-D649-AEF0-35DE33BE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13FF-2AB9-E543-BB64-5BD42CFF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53AD-6AD2-2C40-A405-583FBB63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A5F7-07F1-5941-B934-B1A31436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D52A-4DA3-6541-A0EC-3D99460B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65B-C709-8A4C-A79F-B2844A6E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3465-B96A-E240-8C92-D5A537FEA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5012-01E9-994B-BA8D-19D186E16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E99E-690E-1649-BE32-3D97E75E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3119-E7EE-DD48-93A6-EAE7834E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B0DE-5967-2F46-83C0-E9B08EE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748C-1865-5741-8068-BA6278CD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067F-4E9C-4D4B-B4E7-FE5C1C4D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0BF9-3063-1E47-A263-EFD2346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50FC-4B0E-B04C-99B1-81A9B5FF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0E1B-9E52-B74F-A800-742F45A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CB80-A44A-B447-B6FE-AB98E552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42B3-5260-C74E-A971-803791A6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1400-E7E4-2641-ADBC-950691CE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98-8EB8-4B42-8E9F-269E7A0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0E43-6BF4-2E4A-98D3-93995A9C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07C6-CE12-3D45-8FC5-CD52284B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1F16-1D3E-2E4F-8AC6-5D08562CE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F11C-7B85-BF44-9B10-D7BBFF1E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CB0A-AA97-014C-BAF6-CC6CE7BF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5D8B-8155-E449-8821-089A4BB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77CE4-B62D-334C-A8A2-BB67B043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D946-FF49-5B4A-9311-7694CEB0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F5FD-2732-E54B-9549-E67608D0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16A2-417C-EA40-8DAA-9DE740E4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76247-4784-074D-A449-222D8E4D8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B9880-8D1C-2D40-8169-8716CC1FE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16B4C-1C3A-F043-8D20-20A4A49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AF170-3869-144D-8D98-BDFECDC9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74020-1E2F-4D43-8013-087AC85A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D52F-592C-9647-B834-50F0CD8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1842-58B7-3449-BE2E-F5AAE2D9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14F96-5E27-7B41-BB12-AAF3D19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9D0D3-E949-FE4E-B607-D131089D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FC9FA-E16F-E64C-B985-526C43D0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2331C-ADCA-E84C-B941-FB065FED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F7243-571C-0B4A-B2EA-8350815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C0A-979F-3F42-AF2F-EFBA62AD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E7B4-498D-EA44-BB5E-CE805EA5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FF52C-7010-CB4C-B225-4FBAA1CB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8B4E-F199-114B-9BA0-8BC82416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13437-5967-FD4B-8322-891D465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A109-AE44-394E-AF22-B83B05A9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BF2A-11BF-2342-A83A-2E8D3B26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CBA1D-C7CD-0C48-BA36-BBBECE56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E378-B516-6B49-B788-C201A7715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548B-4C2E-A340-B2A6-01C86C0D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303C2-C62B-844C-A103-8F979A223F8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511B5-8DC0-834E-87BC-4B5E4449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5839-471A-5643-9884-F650DE16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A557E-22B0-B14C-B281-8FB8DD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BC2C-76AE-0C41-9708-864216D4E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Classified - Confidential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9AECE9D-18C3-1741-933B-C3E4D48242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50100" y="6356349"/>
            <a:ext cx="2276247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F9C24-00A9-3E4E-BC32-2C2E32DC75A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600" y="6023462"/>
            <a:ext cx="1077104" cy="6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emo.convergepay.com/hosted-payments?ssl_txn_auth_token=9LfZWvrNT0W8Ea3G2bkzNAAAAXs6mA2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6503A-9631-3249-B6B7-A4255D0E597A}"/>
              </a:ext>
            </a:extLst>
          </p:cNvPr>
          <p:cNvSpPr txBox="1"/>
          <p:nvPr/>
        </p:nvSpPr>
        <p:spPr>
          <a:xfrm>
            <a:off x="1953429" y="1694351"/>
            <a:ext cx="28830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clnt</a:t>
            </a:r>
            <a:r>
              <a:rPr lang="en-US" sz="1600" dirty="0"/>
              <a:t>": 100,</a:t>
            </a:r>
          </a:p>
          <a:p>
            <a:r>
              <a:rPr lang="en-US" sz="1600" dirty="0"/>
              <a:t>"username": "</a:t>
            </a:r>
            <a:r>
              <a:rPr lang="en-US" sz="1600" dirty="0" err="1"/>
              <a:t>ebest</a:t>
            </a:r>
            <a:r>
              <a:rPr lang="en-US" sz="1600" dirty="0"/>
              <a:t>",</a:t>
            </a:r>
          </a:p>
          <a:p>
            <a:r>
              <a:rPr lang="en-US" sz="1600" dirty="0"/>
              <a:t>"password": "admin",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deviceId</a:t>
            </a:r>
            <a:r>
              <a:rPr lang="en-US" sz="1600" dirty="0"/>
              <a:t>": "11:22:33:44:55:66",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customerCode</a:t>
            </a:r>
            <a:r>
              <a:rPr lang="en-US" sz="1600" dirty="0"/>
              <a:t>": "</a:t>
            </a:r>
            <a:r>
              <a:rPr lang="en-US" sz="1600" dirty="0" err="1"/>
              <a:t>abcdefghijkl</a:t>
            </a:r>
            <a:r>
              <a:rPr lang="en-US" sz="1600" dirty="0"/>
              <a:t>"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243701" y="593124"/>
            <a:ext cx="146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 Get Auth Token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1994047" y="870150"/>
            <a:ext cx="447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jwtauth</a:t>
            </a:r>
            <a:endParaRPr lang="en-US" sz="1000" b="1" dirty="0"/>
          </a:p>
          <a:p>
            <a:r>
              <a:rPr lang="en-US" sz="1000" dirty="0"/>
              <a:t>Content-Type: application/json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7DC54-21F9-E446-94B3-5790FBCE7026}"/>
              </a:ext>
            </a:extLst>
          </p:cNvPr>
          <p:cNvSpPr txBox="1"/>
          <p:nvPr/>
        </p:nvSpPr>
        <p:spPr>
          <a:xfrm>
            <a:off x="1953429" y="3882407"/>
            <a:ext cx="3402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jwttoken</a:t>
            </a:r>
            <a:r>
              <a:rPr lang="en-US" sz="1600" dirty="0"/>
              <a:t>": "eyJhbGciOiJIUzUxMiJ9…."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40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989E-0CCF-4A4E-A5A7-9EF9913E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22CC-2A53-41D0-99BD-A92AD257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code -1: Invalid Card ID (you passed an ID that the gateway does not know in combination with the customer number)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code -2: Invalid or Inactive Device (the device id in the JWT does not exist on the database or is inactive)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code -3: Invalid Profit Center (the profit center associated with the device id has no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elavon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merchant configured)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 code -4: Timeout after 30 seconds (this is for internal testing, triggered by an auth amt of $11.11)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app should show a generic error message for -1 and -3, a network error for -4 and a “cooler not setup” message for -2. Please contact Cristina for the exact wording that is expected.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Return code -2: Invalid or Inactive Device (the device id in the JWT does not exist on the database or is inactive) Return code -2: Invalid or Inactive Device (the device id in the JWT does not exist on the database or is inactive)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HTTP 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5254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(2.1) Add Payment Method and Preauthorize (Redirect Method using WebView)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8" y="870124"/>
            <a:ext cx="6690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</a:t>
            </a:r>
            <a:r>
              <a:rPr lang="en-US" sz="1000" b="1" dirty="0" err="1"/>
              <a:t>new?token</a:t>
            </a:r>
            <a:r>
              <a:rPr lang="en-US" sz="1000" b="1" dirty="0"/>
              <a:t>=&lt;token&gt;&amp;amount=&lt;amount&gt;&amp;desc=&lt;description&gt;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5C810-F0CD-EB43-8456-91AA056FCE34}"/>
              </a:ext>
            </a:extLst>
          </p:cNvPr>
          <p:cNvSpPr txBox="1"/>
          <p:nvPr/>
        </p:nvSpPr>
        <p:spPr>
          <a:xfrm>
            <a:off x="2016118" y="1393345"/>
            <a:ext cx="6556603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&lt;!DOCTYPE html&gt;</a:t>
            </a:r>
          </a:p>
          <a:p>
            <a:r>
              <a:rPr lang="en-US" sz="1100" dirty="0">
                <a:latin typeface="Courier" pitchFamily="2" charset="0"/>
              </a:rPr>
              <a:t>&lt;html&gt;</a:t>
            </a:r>
          </a:p>
          <a:p>
            <a:r>
              <a:rPr lang="en-US" sz="1100" dirty="0">
                <a:latin typeface="Courier" pitchFamily="2" charset="0"/>
              </a:rPr>
              <a:t>&lt;head&gt; </a:t>
            </a:r>
          </a:p>
          <a:p>
            <a:r>
              <a:rPr lang="en-US" sz="1100" dirty="0">
                <a:latin typeface="Courier" pitchFamily="2" charset="0"/>
              </a:rPr>
              <a:t>&lt;meta http-</a:t>
            </a:r>
            <a:r>
              <a:rPr lang="en-US" sz="1100" dirty="0" err="1">
                <a:latin typeface="Courier" pitchFamily="2" charset="0"/>
              </a:rPr>
              <a:t>equiv</a:t>
            </a:r>
            <a:r>
              <a:rPr lang="en-US" sz="1100" dirty="0">
                <a:latin typeface="Courier" pitchFamily="2" charset="0"/>
              </a:rPr>
              <a:t>=\"Content-Type\" content=\"text/html; charset=utf-8\"&gt;</a:t>
            </a:r>
          </a:p>
          <a:p>
            <a:r>
              <a:rPr lang="en-US" sz="1100" dirty="0">
                <a:latin typeface="Courier" pitchFamily="2" charset="0"/>
              </a:rPr>
              <a:t>&lt;/head&gt;</a:t>
            </a:r>
          </a:p>
          <a:p>
            <a:r>
              <a:rPr lang="en-US" sz="1100" dirty="0">
                <a:latin typeface="Courier" pitchFamily="2" charset="0"/>
              </a:rPr>
              <a:t>&lt;body&gt;</a:t>
            </a:r>
          </a:p>
          <a:p>
            <a:r>
              <a:rPr lang="en-US" sz="1100" dirty="0">
                <a:latin typeface="Courier" pitchFamily="2" charset="0"/>
              </a:rPr>
              <a:t>&lt;script type="text/</a:t>
            </a:r>
            <a:r>
              <a:rPr lang="en-US" sz="1100" dirty="0" err="1">
                <a:latin typeface="Courier" pitchFamily="2" charset="0"/>
              </a:rPr>
              <a:t>javascript</a:t>
            </a:r>
            <a:r>
              <a:rPr lang="en-US" sz="1100" dirty="0">
                <a:latin typeface="Courier" pitchFamily="2" charset="0"/>
              </a:rPr>
              <a:t>"&gt; </a:t>
            </a:r>
          </a:p>
          <a:p>
            <a:r>
              <a:rPr lang="en-US" sz="1100" dirty="0">
                <a:latin typeface="Courier" pitchFamily="2" charset="0"/>
              </a:rPr>
              <a:t>try {</a:t>
            </a:r>
          </a:p>
          <a:p>
            <a:r>
              <a:rPr lang="en-US" sz="1100" dirty="0" err="1">
                <a:latin typeface="Courier" pitchFamily="2" charset="0"/>
              </a:rPr>
              <a:t>window.ReactNativeWebView.postMessage</a:t>
            </a:r>
            <a:r>
              <a:rPr lang="en-US" sz="1100" dirty="0">
                <a:latin typeface="Courier" pitchFamily="2" charset="0"/>
              </a:rPr>
              <a:t>(\"" + </a:t>
            </a:r>
            <a:r>
              <a:rPr lang="en-US" sz="1100" i="1" dirty="0">
                <a:latin typeface="Courier" pitchFamily="2" charset="0"/>
              </a:rPr>
              <a:t>response</a:t>
            </a:r>
            <a:r>
              <a:rPr lang="en-US" sz="1100" dirty="0">
                <a:latin typeface="Courier" pitchFamily="2" charset="0"/>
              </a:rPr>
              <a:t> + "\");</a:t>
            </a:r>
          </a:p>
          <a:p>
            <a:r>
              <a:rPr lang="en-US" sz="1100" dirty="0">
                <a:latin typeface="Courier" pitchFamily="2" charset="0"/>
              </a:rPr>
              <a:t>} catch (e) {}</a:t>
            </a:r>
          </a:p>
          <a:p>
            <a:r>
              <a:rPr lang="en-US" sz="1100" dirty="0">
                <a:latin typeface="Courier" pitchFamily="2" charset="0"/>
              </a:rPr>
              <a:t>try {</a:t>
            </a:r>
          </a:p>
          <a:p>
            <a:r>
              <a:rPr lang="en-US" sz="1100" dirty="0" err="1">
                <a:latin typeface="Courier" pitchFamily="2" charset="0"/>
              </a:rPr>
              <a:t>window.webkit.messageHandlers.iOSNative.postMessage</a:t>
            </a:r>
            <a:r>
              <a:rPr lang="en-US" sz="1100" dirty="0">
                <a:latin typeface="Courier" pitchFamily="2" charset="0"/>
              </a:rPr>
              <a:t>(\"" + </a:t>
            </a:r>
            <a:r>
              <a:rPr lang="en-US" sz="1100" i="1" dirty="0">
                <a:latin typeface="Courier" pitchFamily="2" charset="0"/>
              </a:rPr>
              <a:t>response</a:t>
            </a:r>
            <a:r>
              <a:rPr lang="en-US" sz="1100" dirty="0">
                <a:latin typeface="Courier" pitchFamily="2" charset="0"/>
              </a:rPr>
              <a:t> + "\");</a:t>
            </a:r>
          </a:p>
          <a:p>
            <a:r>
              <a:rPr lang="en-US" sz="1100" dirty="0">
                <a:latin typeface="Courier" pitchFamily="2" charset="0"/>
              </a:rPr>
              <a:t>} catch (e) {}</a:t>
            </a:r>
          </a:p>
          <a:p>
            <a:r>
              <a:rPr lang="en-US" sz="1100" dirty="0">
                <a:latin typeface="Courier" pitchFamily="2" charset="0"/>
              </a:rPr>
              <a:t>try {</a:t>
            </a:r>
          </a:p>
          <a:p>
            <a:r>
              <a:rPr lang="en-US" sz="1100" dirty="0" err="1">
                <a:latin typeface="Courier" pitchFamily="2" charset="0"/>
              </a:rPr>
              <a:t>window.androidObj.postMessage</a:t>
            </a:r>
            <a:r>
              <a:rPr lang="en-US" sz="1100" dirty="0">
                <a:latin typeface="Courier" pitchFamily="2" charset="0"/>
              </a:rPr>
              <a:t>(\"" + </a:t>
            </a:r>
            <a:r>
              <a:rPr lang="en-US" sz="1100" i="1" dirty="0">
                <a:latin typeface="Courier" pitchFamily="2" charset="0"/>
              </a:rPr>
              <a:t>response</a:t>
            </a:r>
            <a:r>
              <a:rPr lang="en-US" sz="1100" dirty="0">
                <a:latin typeface="Courier" pitchFamily="2" charset="0"/>
              </a:rPr>
              <a:t> + "\");</a:t>
            </a:r>
          </a:p>
          <a:p>
            <a:r>
              <a:rPr lang="en-US" sz="1100" dirty="0">
                <a:latin typeface="Courier" pitchFamily="2" charset="0"/>
              </a:rPr>
              <a:t>} catch (e) {}</a:t>
            </a:r>
          </a:p>
          <a:p>
            <a:r>
              <a:rPr lang="en-US" sz="1100" dirty="0">
                <a:latin typeface="Courier" pitchFamily="2" charset="0"/>
              </a:rPr>
              <a:t>&lt;/script&gt;</a:t>
            </a:r>
          </a:p>
          <a:p>
            <a:r>
              <a:rPr lang="en-US" sz="1100" dirty="0">
                <a:latin typeface="Courier" pitchFamily="2" charset="0"/>
              </a:rPr>
              <a:t>&lt;/body&gt;</a:t>
            </a:r>
          </a:p>
          <a:p>
            <a:r>
              <a:rPr lang="en-US" sz="1100" dirty="0">
                <a:latin typeface="Courier" pitchFamily="2" charset="0"/>
              </a:rPr>
              <a:t>&lt;/html&gt;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5C229-1D38-8A48-B76B-8CD93CE908DB}"/>
              </a:ext>
            </a:extLst>
          </p:cNvPr>
          <p:cNvSpPr txBox="1"/>
          <p:nvPr/>
        </p:nvSpPr>
        <p:spPr>
          <a:xfrm>
            <a:off x="2016117" y="4701943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(*) response = {”</a:t>
            </a:r>
            <a:r>
              <a:rPr lang="en-US" dirty="0" err="1">
                <a:latin typeface="Courier" pitchFamily="2" charset="0"/>
              </a:rPr>
              <a:t>returnCode</a:t>
            </a:r>
            <a:r>
              <a:rPr lang="en-US" dirty="0">
                <a:latin typeface="Courier" pitchFamily="2" charset="0"/>
              </a:rPr>
              <a:t>”: 0,</a:t>
            </a:r>
          </a:p>
          <a:p>
            <a:r>
              <a:rPr lang="en-US" dirty="0">
                <a:latin typeface="Courier" pitchFamily="2" charset="0"/>
              </a:rPr>
              <a:t>“message”: “APPROVAL”,</a:t>
            </a:r>
          </a:p>
          <a:p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transactionID</a:t>
            </a:r>
            <a:r>
              <a:rPr lang="en-US" dirty="0">
                <a:latin typeface="Courier" pitchFamily="2" charset="0"/>
              </a:rPr>
              <a:t>”: “tx_guid1”}</a:t>
            </a:r>
          </a:p>
        </p:txBody>
      </p:sp>
    </p:spTree>
    <p:extLst>
      <p:ext uri="{BB962C8B-B14F-4D97-AF65-F5344CB8AC3E}">
        <p14:creationId xmlns:p14="http://schemas.microsoft.com/office/powerpoint/2010/main" val="361328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8" y="584281"/>
            <a:ext cx="541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(2.2) Add Payment Method and Preauthorize (obtain URL for WebView or </a:t>
            </a:r>
            <a:r>
              <a:rPr lang="en-US" sz="1200" dirty="0" err="1"/>
              <a:t>iFrame</a:t>
            </a:r>
            <a:r>
              <a:rPr lang="en-US" sz="1200" dirty="0"/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/elavon-v1/new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7DC54-21F9-E446-94B3-5790FBCE7026}"/>
              </a:ext>
            </a:extLst>
          </p:cNvPr>
          <p:cNvSpPr txBox="1"/>
          <p:nvPr/>
        </p:nvSpPr>
        <p:spPr>
          <a:xfrm>
            <a:off x="1953429" y="3882407"/>
            <a:ext cx="507703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{</a:t>
            </a:r>
          </a:p>
          <a:p>
            <a:r>
              <a:rPr lang="en-US" sz="700" dirty="0"/>
              <a:t>"</a:t>
            </a:r>
            <a:r>
              <a:rPr lang="en-US" sz="700" dirty="0" err="1"/>
              <a:t>returnCode</a:t>
            </a:r>
            <a:r>
              <a:rPr lang="en-US" sz="700" dirty="0"/>
              <a:t>": 0,</a:t>
            </a:r>
          </a:p>
          <a:p>
            <a:r>
              <a:rPr lang="en-US" sz="700" dirty="0"/>
              <a:t>"message": "SUCCESS",</a:t>
            </a:r>
          </a:p>
          <a:p>
            <a:r>
              <a:rPr lang="en-US" sz="700" dirty="0"/>
              <a:t>"</a:t>
            </a:r>
            <a:r>
              <a:rPr lang="en-US" sz="700" dirty="0" err="1"/>
              <a:t>redirectURL</a:t>
            </a:r>
            <a:r>
              <a:rPr lang="en-US" sz="700" dirty="0"/>
              <a:t>": </a:t>
            </a:r>
            <a:r>
              <a:rPr lang="en-US" sz="700" dirty="0">
                <a:hlinkClick r:id="rId2"/>
              </a:rPr>
              <a:t>https://api.demo.convergepay.com/hosted-payments?ssl_txn_auth_token=9LfZWvrNT0W8Ea3G2bkzNAAAAXs6mA2G</a:t>
            </a:r>
            <a:r>
              <a:rPr lang="en-US" sz="700" dirty="0"/>
              <a:t>,</a:t>
            </a:r>
          </a:p>
          <a:p>
            <a:r>
              <a:rPr lang="en-US" sz="700" dirty="0"/>
              <a:t>"token": "fw5+lYNrQ6G9zleYpVj2VAAAAXvuuWpO",</a:t>
            </a:r>
          </a:p>
          <a:p>
            <a:r>
              <a:rPr lang="en-US" sz="700" dirty="0"/>
              <a:t>"</a:t>
            </a:r>
            <a:r>
              <a:rPr lang="en-US" sz="700" dirty="0" err="1"/>
              <a:t>jsURL</a:t>
            </a:r>
            <a:r>
              <a:rPr lang="en-US" sz="700" dirty="0"/>
              <a:t>": "https://</a:t>
            </a:r>
            <a:r>
              <a:rPr lang="en-US" sz="700" dirty="0" err="1"/>
              <a:t>demo.convergepay.com</a:t>
            </a:r>
            <a:r>
              <a:rPr lang="en-US" sz="700" dirty="0"/>
              <a:t>/hosted-payments/</a:t>
            </a:r>
            <a:r>
              <a:rPr lang="en-US" sz="700" dirty="0" err="1"/>
              <a:t>PayWithConverge.js</a:t>
            </a:r>
            <a:r>
              <a:rPr lang="en-US" sz="700" dirty="0"/>
              <a:t>"</a:t>
            </a:r>
          </a:p>
          <a:p>
            <a:r>
              <a:rPr lang="en-US" sz="7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A3DC7-0EB0-4B47-8CEE-4453A635D994}"/>
              </a:ext>
            </a:extLst>
          </p:cNvPr>
          <p:cNvSpPr txBox="1"/>
          <p:nvPr/>
        </p:nvSpPr>
        <p:spPr>
          <a:xfrm>
            <a:off x="1953429" y="1694351"/>
            <a:ext cx="1570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"amount": 10,</a:t>
            </a:r>
          </a:p>
          <a:p>
            <a:r>
              <a:rPr lang="en-US" dirty="0"/>
              <a:t>"desc": "test"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21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2966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(3) Get List Of Stored Payment Methods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/elavon-v1/list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7DC54-21F9-E446-94B3-5790FBCE7026}"/>
              </a:ext>
            </a:extLst>
          </p:cNvPr>
          <p:cNvSpPr txBox="1"/>
          <p:nvPr/>
        </p:nvSpPr>
        <p:spPr>
          <a:xfrm>
            <a:off x="1953429" y="3882407"/>
            <a:ext cx="46854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cardID</a:t>
            </a:r>
            <a:r>
              <a:rPr lang="en-US" sz="1600" dirty="0"/>
              <a:t>": "06563556-cddf-4b9d-ad23-ec20de8aa4cb",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cardType</a:t>
            </a:r>
            <a:r>
              <a:rPr lang="en-US" sz="1600" dirty="0"/>
              <a:t>": "VISA",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lastDigits</a:t>
            </a:r>
            <a:r>
              <a:rPr lang="en-US" sz="1600" dirty="0"/>
              <a:t>": "0002"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083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09924" y="593124"/>
            <a:ext cx="2966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 Remove Stored Payment Method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/elavon-v1/remove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7DC54-21F9-E446-94B3-5790FBCE7026}"/>
              </a:ext>
            </a:extLst>
          </p:cNvPr>
          <p:cNvSpPr txBox="1"/>
          <p:nvPr/>
        </p:nvSpPr>
        <p:spPr>
          <a:xfrm>
            <a:off x="1953429" y="3882407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{“</a:t>
            </a:r>
            <a:r>
              <a:rPr lang="en-US" dirty="0" err="1">
                <a:latin typeface="Courier" pitchFamily="2" charset="0"/>
              </a:rPr>
              <a:t>returnCode</a:t>
            </a:r>
            <a:r>
              <a:rPr lang="en-US" dirty="0">
                <a:latin typeface="Courier" pitchFamily="2" charset="0"/>
              </a:rPr>
              <a:t>”: 0,</a:t>
            </a:r>
          </a:p>
          <a:p>
            <a:r>
              <a:rPr lang="en-US" dirty="0">
                <a:latin typeface="Courier" pitchFamily="2" charset="0"/>
              </a:rPr>
              <a:t>“message”: “SUCCESS”}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3BB39-19A6-504E-9AC4-3C721E5AD3D4}"/>
              </a:ext>
            </a:extLst>
          </p:cNvPr>
          <p:cNvSpPr txBox="1"/>
          <p:nvPr/>
        </p:nvSpPr>
        <p:spPr>
          <a:xfrm>
            <a:off x="1953429" y="1694351"/>
            <a:ext cx="526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cardID</a:t>
            </a:r>
            <a:r>
              <a:rPr lang="en-US" dirty="0"/>
              <a:t>": "06563556-cddf-4b9d-ad23-ec20de8aa4cb"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2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6503A-9631-3249-B6B7-A4255D0E597A}"/>
              </a:ext>
            </a:extLst>
          </p:cNvPr>
          <p:cNvSpPr txBox="1"/>
          <p:nvPr/>
        </p:nvSpPr>
        <p:spPr>
          <a:xfrm>
            <a:off x="1953429" y="1694351"/>
            <a:ext cx="527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{"amount": 10.00,</a:t>
            </a:r>
          </a:p>
          <a:p>
            <a:r>
              <a:rPr lang="en-US" dirty="0"/>
              <a:t>"desc": "</a:t>
            </a:r>
            <a:r>
              <a:rPr lang="en-US" dirty="0" err="1"/>
              <a:t>eBest</a:t>
            </a:r>
            <a:r>
              <a:rPr lang="en-US" dirty="0"/>
              <a:t> Camera Cooler",</a:t>
            </a:r>
          </a:p>
          <a:p>
            <a:r>
              <a:rPr lang="en-US" dirty="0"/>
              <a:t>"</a:t>
            </a:r>
            <a:r>
              <a:rPr lang="en-US" dirty="0" err="1"/>
              <a:t>cardID</a:t>
            </a:r>
            <a:r>
              <a:rPr lang="en-US" dirty="0"/>
              <a:t>": "06563556-cddf-4b9d-ad23-ec20de8aa4cb"}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(5) Preauthorize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/elavon-v1/authorize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56435-D63D-194C-A7BF-65353B9B2C85}"/>
              </a:ext>
            </a:extLst>
          </p:cNvPr>
          <p:cNvSpPr txBox="1"/>
          <p:nvPr/>
        </p:nvSpPr>
        <p:spPr>
          <a:xfrm>
            <a:off x="1953429" y="3882407"/>
            <a:ext cx="6406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returnCode</a:t>
            </a:r>
            <a:r>
              <a:rPr lang="en-US" sz="1600" dirty="0"/>
              <a:t>": 0,</a:t>
            </a:r>
          </a:p>
          <a:p>
            <a:r>
              <a:rPr lang="en-US" sz="1600" dirty="0"/>
              <a:t>"message": "APPROVAL",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transactionID</a:t>
            </a:r>
            <a:r>
              <a:rPr lang="en-US" sz="1600" dirty="0"/>
              <a:t>": "100821AD4-B71401CA-642A-4713-8A29-C02729C70FA3"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62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6503A-9631-3249-B6B7-A4255D0E597A}"/>
              </a:ext>
            </a:extLst>
          </p:cNvPr>
          <p:cNvSpPr txBox="1"/>
          <p:nvPr/>
        </p:nvSpPr>
        <p:spPr>
          <a:xfrm>
            <a:off x="1953429" y="1694351"/>
            <a:ext cx="65507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{"amount": 8.00,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transactionID</a:t>
            </a:r>
            <a:r>
              <a:rPr lang="en-US" sz="1600" dirty="0"/>
              <a:t>": "100821AD4-B71401CA-642A-4713-8A29-C02729C70FA3",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productList</a:t>
            </a:r>
            <a:r>
              <a:rPr lang="en-US" sz="1600" dirty="0"/>
              <a:t>": [</a:t>
            </a:r>
          </a:p>
          <a:p>
            <a:r>
              <a:rPr lang="en-US" sz="1600" dirty="0"/>
              <a:t>{"</a:t>
            </a:r>
            <a:r>
              <a:rPr lang="en-US" sz="1600" dirty="0" err="1"/>
              <a:t>sku</a:t>
            </a:r>
            <a:r>
              <a:rPr lang="en-US" sz="1600" dirty="0"/>
              <a:t>": "</a:t>
            </a:r>
            <a:r>
              <a:rPr lang="en-US" sz="1600" dirty="0" err="1"/>
              <a:t>abc</a:t>
            </a:r>
            <a:r>
              <a:rPr lang="en-US" sz="1600" dirty="0"/>
              <a:t>", "qty": 4, "price": 1.00, ”</a:t>
            </a:r>
            <a:r>
              <a:rPr lang="en-US" sz="1600" dirty="0" err="1"/>
              <a:t>freeQty</a:t>
            </a:r>
            <a:r>
              <a:rPr lang="en-US" sz="1600" dirty="0"/>
              <a:t>": 1},</a:t>
            </a:r>
          </a:p>
          <a:p>
            <a:r>
              <a:rPr lang="en-US" sz="1600" dirty="0"/>
              <a:t>{"</a:t>
            </a:r>
            <a:r>
              <a:rPr lang="en-US" sz="1600" dirty="0" err="1"/>
              <a:t>sku</a:t>
            </a:r>
            <a:r>
              <a:rPr lang="en-US" sz="1600" dirty="0"/>
              <a:t>": "def", "qty": 2, "price": 2.00 , ”</a:t>
            </a:r>
            <a:r>
              <a:rPr lang="en-US" sz="1600" dirty="0" err="1"/>
              <a:t>freeQty</a:t>
            </a:r>
            <a:r>
              <a:rPr lang="en-US" sz="1600" dirty="0"/>
              <a:t>": 0}</a:t>
            </a:r>
          </a:p>
          <a:p>
            <a:r>
              <a:rPr lang="en-US" sz="1600" dirty="0"/>
              <a:t>]}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(6) Complete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/elavon-v1/complete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56435-D63D-194C-A7BF-65353B9B2C85}"/>
              </a:ext>
            </a:extLst>
          </p:cNvPr>
          <p:cNvSpPr txBox="1"/>
          <p:nvPr/>
        </p:nvSpPr>
        <p:spPr>
          <a:xfrm>
            <a:off x="1953429" y="3882407"/>
            <a:ext cx="2730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returnCode</a:t>
            </a:r>
            <a:r>
              <a:rPr lang="en-US" dirty="0"/>
              <a:t>": 0,</a:t>
            </a:r>
          </a:p>
          <a:p>
            <a:r>
              <a:rPr lang="en-US" dirty="0"/>
              <a:t>"message": "APPROVAL",</a:t>
            </a:r>
          </a:p>
          <a:p>
            <a:r>
              <a:rPr lang="en-US" dirty="0"/>
              <a:t>"</a:t>
            </a:r>
            <a:r>
              <a:rPr lang="en-US" dirty="0" err="1"/>
              <a:t>approvalCode</a:t>
            </a:r>
            <a:r>
              <a:rPr lang="en-US" dirty="0"/>
              <a:t>": "241294",</a:t>
            </a:r>
          </a:p>
          <a:p>
            <a:r>
              <a:rPr lang="en-US" dirty="0"/>
              <a:t>"amount": 8.00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31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729049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0006" y="1136822"/>
            <a:ext cx="7456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6503A-9631-3249-B6B7-A4255D0E597A}"/>
              </a:ext>
            </a:extLst>
          </p:cNvPr>
          <p:cNvSpPr txBox="1"/>
          <p:nvPr/>
        </p:nvSpPr>
        <p:spPr>
          <a:xfrm>
            <a:off x="1953429" y="1694351"/>
            <a:ext cx="640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transactionID</a:t>
            </a:r>
            <a:r>
              <a:rPr lang="en-US" sz="1600" dirty="0"/>
              <a:t>": "100821AD4-B71401CA-642A-4713-8A29-C02729C70FA3"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01611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01611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42783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016119" y="58428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 Cancel/Delete Authorization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01611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01611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test.pgw.suelware.com</a:t>
            </a:r>
            <a:r>
              <a:rPr lang="en-US" sz="1000" b="1" dirty="0"/>
              <a:t>/</a:t>
            </a:r>
            <a:r>
              <a:rPr lang="en-US" sz="1000" b="1" dirty="0" err="1"/>
              <a:t>api</a:t>
            </a:r>
            <a:r>
              <a:rPr lang="en-US" sz="1000" b="1" dirty="0"/>
              <a:t>/elavon-v1/delete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Bearer &lt;token&gt;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01611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01611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01611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01611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01611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56435-D63D-194C-A7BF-65353B9B2C85}"/>
              </a:ext>
            </a:extLst>
          </p:cNvPr>
          <p:cNvSpPr txBox="1"/>
          <p:nvPr/>
        </p:nvSpPr>
        <p:spPr>
          <a:xfrm>
            <a:off x="1953429" y="3882407"/>
            <a:ext cx="24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returnCode</a:t>
            </a:r>
            <a:r>
              <a:rPr lang="en-US" dirty="0"/>
              <a:t>": 0,</a:t>
            </a:r>
          </a:p>
          <a:p>
            <a:r>
              <a:rPr lang="en-US" dirty="0"/>
              <a:t>"message": "APPROVAL"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52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6B101-4802-314A-8FA9-CD79F814EEAF}"/>
              </a:ext>
            </a:extLst>
          </p:cNvPr>
          <p:cNvSpPr/>
          <p:nvPr/>
        </p:nvSpPr>
        <p:spPr>
          <a:xfrm>
            <a:off x="605481" y="593124"/>
            <a:ext cx="1780528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53FD-AF28-5E47-9610-344DB4BA0C0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459842" y="1136822"/>
            <a:ext cx="35903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7E4B4C-4C35-1C48-9941-2602F6866828}"/>
              </a:ext>
            </a:extLst>
          </p:cNvPr>
          <p:cNvSpPr/>
          <p:nvPr/>
        </p:nvSpPr>
        <p:spPr>
          <a:xfrm>
            <a:off x="9452562" y="596883"/>
            <a:ext cx="2228335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eBest</a:t>
            </a:r>
            <a:r>
              <a:rPr lang="en-US" dirty="0"/>
              <a:t> Cloud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5EB9C-AAA3-9141-9909-D9D7F8E74B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66730" y="1140581"/>
            <a:ext cx="0" cy="449672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6503A-9631-3249-B6B7-A4255D0E597A}"/>
              </a:ext>
            </a:extLst>
          </p:cNvPr>
          <p:cNvSpPr txBox="1"/>
          <p:nvPr/>
        </p:nvSpPr>
        <p:spPr>
          <a:xfrm>
            <a:off x="2511319" y="1694351"/>
            <a:ext cx="27175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fromDt</a:t>
            </a:r>
            <a:r>
              <a:rPr lang="en-US" sz="1400" dirty="0"/>
              <a:t>”: “2021-10-01T12:00:00”,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toDt</a:t>
            </a:r>
            <a:r>
              <a:rPr lang="en-US" sz="1400" dirty="0"/>
              <a:t>”: “2021-10-02T12:00:00”,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outletList</a:t>
            </a:r>
            <a:r>
              <a:rPr lang="en-US" sz="1400" dirty="0"/>
              <a:t>”: [</a:t>
            </a:r>
          </a:p>
          <a:p>
            <a:r>
              <a:rPr lang="en-US" sz="1400" dirty="0"/>
              <a:t>{“</a:t>
            </a:r>
            <a:r>
              <a:rPr lang="en-US" sz="1400" dirty="0" err="1"/>
              <a:t>deviceId</a:t>
            </a:r>
            <a:r>
              <a:rPr lang="en-US" sz="1400" dirty="0"/>
              <a:t>”: “AA:BB:CC:DD:EE:FF”},</a:t>
            </a:r>
          </a:p>
          <a:p>
            <a:r>
              <a:rPr lang="en-US" sz="1400" dirty="0"/>
              <a:t>{“</a:t>
            </a:r>
            <a:r>
              <a:rPr lang="en-US" sz="1400" dirty="0" err="1"/>
              <a:t>deviceId</a:t>
            </a:r>
            <a:r>
              <a:rPr lang="en-US" sz="1400" dirty="0"/>
              <a:t>”: “A0:B0:C0:D0:E0:F0”},</a:t>
            </a:r>
          </a:p>
          <a:p>
            <a:r>
              <a:rPr lang="en-US" sz="1400" dirty="0"/>
              <a:t>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22BA4-83EA-8E47-9817-D8E6A0AF881B}"/>
              </a:ext>
            </a:extLst>
          </p:cNvPr>
          <p:cNvSpPr/>
          <p:nvPr/>
        </p:nvSpPr>
        <p:spPr>
          <a:xfrm>
            <a:off x="2574009" y="593124"/>
            <a:ext cx="6690553" cy="504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1191FD-5DAA-0E43-A3B4-32B89403BB2F}"/>
              </a:ext>
            </a:extLst>
          </p:cNvPr>
          <p:cNvCxnSpPr>
            <a:cxnSpLocks/>
          </p:cNvCxnSpPr>
          <p:nvPr/>
        </p:nvCxnSpPr>
        <p:spPr>
          <a:xfrm>
            <a:off x="2574009" y="83166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8B5CC-18CC-0C4C-A90A-B3BFB191826D}"/>
              </a:ext>
            </a:extLst>
          </p:cNvPr>
          <p:cNvSpPr txBox="1"/>
          <p:nvPr/>
        </p:nvSpPr>
        <p:spPr>
          <a:xfrm>
            <a:off x="7985729" y="593124"/>
            <a:ext cx="12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REST: HTTP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6666-C983-F14C-89DC-9A9ABFD4FA2B}"/>
              </a:ext>
            </a:extLst>
          </p:cNvPr>
          <p:cNvSpPr txBox="1"/>
          <p:nvPr/>
        </p:nvSpPr>
        <p:spPr>
          <a:xfrm>
            <a:off x="2574009" y="58428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(8) Query Sales Information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9DC5C-21E3-E040-B986-7B444EF0C868}"/>
              </a:ext>
            </a:extLst>
          </p:cNvPr>
          <p:cNvCxnSpPr>
            <a:cxnSpLocks/>
          </p:cNvCxnSpPr>
          <p:nvPr/>
        </p:nvCxnSpPr>
        <p:spPr>
          <a:xfrm>
            <a:off x="2574009" y="1401507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49A74-10FB-064C-B0FE-975D870B1EE5}"/>
              </a:ext>
            </a:extLst>
          </p:cNvPr>
          <p:cNvSpPr txBox="1"/>
          <p:nvPr/>
        </p:nvSpPr>
        <p:spPr>
          <a:xfrm>
            <a:off x="2574009" y="870124"/>
            <a:ext cx="4475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URL: TBD</a:t>
            </a:r>
            <a:endParaRPr lang="en-US" sz="1000" dirty="0"/>
          </a:p>
          <a:p>
            <a:r>
              <a:rPr lang="en-US" sz="1000" dirty="0"/>
              <a:t>Content-Type: application/json</a:t>
            </a:r>
          </a:p>
          <a:p>
            <a:r>
              <a:rPr lang="en-US" sz="1000" dirty="0"/>
              <a:t>Authorization: TBD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7466C-E453-E541-9580-CAC9F7AD77C7}"/>
              </a:ext>
            </a:extLst>
          </p:cNvPr>
          <p:cNvCxnSpPr>
            <a:cxnSpLocks/>
          </p:cNvCxnSpPr>
          <p:nvPr/>
        </p:nvCxnSpPr>
        <p:spPr>
          <a:xfrm>
            <a:off x="2574009" y="1659924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DB4B5F-82FB-A444-958B-23D02D64D041}"/>
              </a:ext>
            </a:extLst>
          </p:cNvPr>
          <p:cNvSpPr txBox="1"/>
          <p:nvPr/>
        </p:nvSpPr>
        <p:spPr>
          <a:xfrm>
            <a:off x="2574008" y="1409671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12C2D-1099-234D-8C47-375932AB673B}"/>
              </a:ext>
            </a:extLst>
          </p:cNvPr>
          <p:cNvCxnSpPr>
            <a:cxnSpLocks/>
          </p:cNvCxnSpPr>
          <p:nvPr/>
        </p:nvCxnSpPr>
        <p:spPr>
          <a:xfrm>
            <a:off x="2574009" y="3563388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24690-AC5B-D743-879F-EF458B0F8EE0}"/>
              </a:ext>
            </a:extLst>
          </p:cNvPr>
          <p:cNvCxnSpPr>
            <a:cxnSpLocks/>
          </p:cNvCxnSpPr>
          <p:nvPr/>
        </p:nvCxnSpPr>
        <p:spPr>
          <a:xfrm>
            <a:off x="2574009" y="3821805"/>
            <a:ext cx="669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163A65-64E8-3C45-BE39-7DA7EBB67ED4}"/>
              </a:ext>
            </a:extLst>
          </p:cNvPr>
          <p:cNvSpPr txBox="1"/>
          <p:nvPr/>
        </p:nvSpPr>
        <p:spPr>
          <a:xfrm>
            <a:off x="2574008" y="3571552"/>
            <a:ext cx="230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56435-D63D-194C-A7BF-65353B9B2C85}"/>
              </a:ext>
            </a:extLst>
          </p:cNvPr>
          <p:cNvSpPr txBox="1"/>
          <p:nvPr/>
        </p:nvSpPr>
        <p:spPr>
          <a:xfrm>
            <a:off x="2511319" y="3882407"/>
            <a:ext cx="55767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{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deviceId</a:t>
            </a:r>
            <a:r>
              <a:rPr lang="en-US" sz="1400" dirty="0"/>
              <a:t>”: “AA:BB:CC:DD:EE:FF”,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salesList</a:t>
            </a:r>
            <a:r>
              <a:rPr lang="en-US" sz="1400" dirty="0"/>
              <a:t>”: [ { “</a:t>
            </a:r>
            <a:r>
              <a:rPr lang="en-US" sz="1400" dirty="0" err="1"/>
              <a:t>sku</a:t>
            </a:r>
            <a:r>
              <a:rPr lang="en-US" sz="1400" dirty="0"/>
              <a:t>”: "100567", “qty”: 12}, { “</a:t>
            </a:r>
            <a:r>
              <a:rPr lang="en-US" sz="1400" dirty="0" err="1"/>
              <a:t>sku</a:t>
            </a:r>
            <a:r>
              <a:rPr lang="en-US" sz="1400" dirty="0"/>
              <a:t>”: "100788", “qty”: 10} ] },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deviceId</a:t>
            </a:r>
            <a:r>
              <a:rPr lang="en-US" sz="1400" dirty="0"/>
              <a:t>”: “A0:B0:C0:D0:E0:F0”,</a:t>
            </a:r>
          </a:p>
          <a:p>
            <a:r>
              <a:rPr lang="en-US" sz="1400" dirty="0" err="1"/>
              <a:t>salesList</a:t>
            </a:r>
            <a:r>
              <a:rPr lang="en-US" sz="1400" dirty="0"/>
              <a:t>: []</a:t>
            </a:r>
          </a:p>
          <a:p>
            <a:r>
              <a:rPr lang="en-US" sz="1400" dirty="0"/>
              <a:t>} ]</a:t>
            </a:r>
          </a:p>
        </p:txBody>
      </p:sp>
    </p:spTree>
    <p:extLst>
      <p:ext uri="{BB962C8B-B14F-4D97-AF65-F5344CB8AC3E}">
        <p14:creationId xmlns:p14="http://schemas.microsoft.com/office/powerpoint/2010/main" val="126929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22656</TotalTime>
  <Words>916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Thilo Suelberg</dc:creator>
  <cp:lastModifiedBy>L.Rabbit</cp:lastModifiedBy>
  <cp:revision>54</cp:revision>
  <dcterms:created xsi:type="dcterms:W3CDTF">2021-07-27T22:34:36Z</dcterms:created>
  <dcterms:modified xsi:type="dcterms:W3CDTF">2022-04-02T12:39:38Z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2bf62-88e6-456d-b298-e2abb13de1ea_Enabled">
    <vt:lpwstr>true</vt:lpwstr>
  </property>
  <property fmtid="{D5CDD505-2E9C-101B-9397-08002B2CF9AE}" pid="3" name="MSIP_Label_0702bf62-88e6-456d-b298-e2abb13de1ea_SetDate">
    <vt:lpwstr>2021-11-03T17:46:56Z</vt:lpwstr>
  </property>
  <property fmtid="{D5CDD505-2E9C-101B-9397-08002B2CF9AE}" pid="4" name="MSIP_Label_0702bf62-88e6-456d-b298-e2abb13de1ea_Method">
    <vt:lpwstr>Standard</vt:lpwstr>
  </property>
  <property fmtid="{D5CDD505-2E9C-101B-9397-08002B2CF9AE}" pid="5" name="MSIP_Label_0702bf62-88e6-456d-b298-e2abb13de1ea_Name">
    <vt:lpwstr>0702bf62-88e6-456d-b298-e2abb13de1ea</vt:lpwstr>
  </property>
  <property fmtid="{D5CDD505-2E9C-101B-9397-08002B2CF9AE}" pid="6" name="MSIP_Label_0702bf62-88e6-456d-b298-e2abb13de1ea_SiteId">
    <vt:lpwstr>548d26ab-8caa-49e1-97c2-a1b1a06cc39c</vt:lpwstr>
  </property>
  <property fmtid="{D5CDD505-2E9C-101B-9397-08002B2CF9AE}" pid="7" name="MSIP_Label_0702bf62-88e6-456d-b298-e2abb13de1ea_ActionId">
    <vt:lpwstr>52fadd96-bc5d-49b2-a760-f646996bb9cd</vt:lpwstr>
  </property>
  <property fmtid="{D5CDD505-2E9C-101B-9397-08002B2CF9AE}" pid="8" name="MSIP_Label_0702bf62-88e6-456d-b298-e2abb13de1ea_ContentBits">
    <vt:lpwstr>2</vt:lpwstr>
  </property>
</Properties>
</file>