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9" r:id="rId2"/>
    <p:sldId id="411" r:id="rId3"/>
    <p:sldId id="412" r:id="rId4"/>
    <p:sldId id="414" r:id="rId5"/>
    <p:sldId id="416" r:id="rId6"/>
    <p:sldId id="415" r:id="rId7"/>
    <p:sldId id="424" r:id="rId8"/>
    <p:sldId id="420" r:id="rId9"/>
    <p:sldId id="425" r:id="rId10"/>
    <p:sldId id="426" r:id="rId11"/>
    <p:sldId id="423" r:id="rId12"/>
    <p:sldId id="421" r:id="rId13"/>
    <p:sldId id="418" r:id="rId14"/>
    <p:sldId id="419" r:id="rId15"/>
    <p:sldId id="422" r:id="rId16"/>
    <p:sldId id="4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wetha Kumari" initials="SK" lastIdx="1" clrIdx="0">
    <p:extLst>
      <p:ext uri="{19B8F6BF-5375-455C-9EA6-DF929625EA0E}">
        <p15:presenceInfo xmlns:p15="http://schemas.microsoft.com/office/powerpoint/2012/main" userId="Shwetha Kum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E081E-9D13-4A50-8698-9CF513CDDEC8}" v="3" dt="2024-12-11T10:07:38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 autoAdjust="0"/>
    <p:restoredTop sz="94660"/>
  </p:normalViewPr>
  <p:slideViewPr>
    <p:cSldViewPr snapToGrid="0">
      <p:cViewPr varScale="1">
        <p:scale>
          <a:sx n="43" d="100"/>
          <a:sy n="43" d="100"/>
        </p:scale>
        <p:origin x="53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kshayini B H" userId="559e9c18b67b327d" providerId="LiveId" clId="{A187A858-0E05-48B8-B134-573B75115E9B}"/>
    <pc:docChg chg="modSld">
      <pc:chgData name="Dakshayini B H" userId="559e9c18b67b327d" providerId="LiveId" clId="{A187A858-0E05-48B8-B134-573B75115E9B}" dt="2024-12-12T05:31:42.368" v="2" actId="27107"/>
      <pc:docMkLst>
        <pc:docMk/>
      </pc:docMkLst>
      <pc:sldChg chg="modSp mod">
        <pc:chgData name="Dakshayini B H" userId="559e9c18b67b327d" providerId="LiveId" clId="{A187A858-0E05-48B8-B134-573B75115E9B}" dt="2024-12-12T05:31:42.368" v="2" actId="27107"/>
        <pc:sldMkLst>
          <pc:docMk/>
          <pc:sldMk cId="602159108" sldId="415"/>
        </pc:sldMkLst>
        <pc:spChg chg="mod">
          <ac:chgData name="Dakshayini B H" userId="559e9c18b67b327d" providerId="LiveId" clId="{A187A858-0E05-48B8-B134-573B75115E9B}" dt="2024-12-12T05:31:42.368" v="2" actId="27107"/>
          <ac:spMkLst>
            <pc:docMk/>
            <pc:sldMk cId="602159108" sldId="415"/>
            <ac:spMk id="3" creationId="{A8A23283-6D64-341A-2C02-A99C63BE45D7}"/>
          </ac:spMkLst>
        </pc:spChg>
      </pc:sldChg>
      <pc:sldChg chg="modSp mod">
        <pc:chgData name="Dakshayini B H" userId="559e9c18b67b327d" providerId="LiveId" clId="{A187A858-0E05-48B8-B134-573B75115E9B}" dt="2024-12-12T04:05:59.329" v="1" actId="1036"/>
        <pc:sldMkLst>
          <pc:docMk/>
          <pc:sldMk cId="1085270742" sldId="420"/>
        </pc:sldMkLst>
        <pc:picChg chg="mod">
          <ac:chgData name="Dakshayini B H" userId="559e9c18b67b327d" providerId="LiveId" clId="{A187A858-0E05-48B8-B134-573B75115E9B}" dt="2024-12-12T04:05:59.329" v="1" actId="1036"/>
          <ac:picMkLst>
            <pc:docMk/>
            <pc:sldMk cId="1085270742" sldId="420"/>
            <ac:picMk id="19" creationId="{56A8B8F9-0834-48B1-1D73-0F555A09EC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rgbClr val="00359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9325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16-05-2021 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dirty="0"/>
              <a:t>Computer Science and Engineering</a:t>
            </a:r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5300" y="-460035"/>
            <a:ext cx="6096000" cy="213105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6331566"/>
            <a:ext cx="12192000" cy="508178"/>
          </a:xfrm>
          <a:prstGeom prst="rect">
            <a:avLst/>
          </a:prstGeom>
          <a:solidFill>
            <a:srgbClr val="00359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4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16-05-2021 </a:t>
            </a:r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dirty="0"/>
              <a:t>Computer Science and Engineering</a:t>
            </a:r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5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16-05-2021 </a:t>
            </a:r>
            <a:endParaRPr dirty="0"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dirty="0"/>
              <a:t>Computer Science and Engineering</a:t>
            </a:r>
            <a:endParaRPr dirty="0"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58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16-05-2021 </a:t>
            </a:r>
            <a:endParaRPr dirty="0"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dirty="0"/>
              <a:t>Computer Science and Engineering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84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16-05-2021 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dirty="0"/>
              <a:t>Computer Science and Engineering</a:t>
            </a:r>
            <a:endParaRPr dirty="0"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10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16-05-2021 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dirty="0"/>
              <a:t>Computer Science and Engineering</a:t>
            </a:r>
            <a:endParaRPr dirty="0"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578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16-05-2021 </a:t>
            </a:r>
            <a:endParaRPr dirty="0"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dirty="0"/>
              <a:t>Computer Science and Engineering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50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16-05-2021 </a:t>
            </a:r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dirty="0"/>
              <a:t>Computer Science and Engineering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7494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9C90FA-B652-4AE9-B68E-30F2DC8A5F3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-7749" y="6395095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AY 2024-2025</a:t>
            </a:r>
            <a:endParaRPr lang="en-US" sz="1400" kern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A767FA-B502-436D-B4D1-2F487EF60D4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330375" y="6342971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Calibri"/>
              </a:rPr>
              <a:t>COMPUTER SCIENCE AND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826665-30FA-40C5-B751-B53A27C49FEC}"/>
              </a:ext>
            </a:extLst>
          </p:cNvPr>
          <p:cNvSpPr/>
          <p:nvPr/>
        </p:nvSpPr>
        <p:spPr>
          <a:xfrm>
            <a:off x="0" y="1387222"/>
            <a:ext cx="12192000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/>
            <a:r>
              <a:rPr lang="en-US" sz="3600" dirty="0">
                <a:solidFill>
                  <a:srgbClr val="0000CC"/>
                </a:solidFill>
                <a:latin typeface="Algerian" panose="04020705040A02060702" pitchFamily="82" charset="0"/>
                <a:cs typeface="Times New Roman" pitchFamily="18" charset="0"/>
              </a:rPr>
              <a:t>Department of computer science and engineering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8827B-2737-48B9-A929-AD79EBB2D31C}"/>
              </a:ext>
            </a:extLst>
          </p:cNvPr>
          <p:cNvSpPr txBox="1"/>
          <p:nvPr/>
        </p:nvSpPr>
        <p:spPr>
          <a:xfrm>
            <a:off x="326571" y="4169055"/>
            <a:ext cx="3780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700" b="1" i="0" u="sng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Presentation By: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ct val="70000"/>
              <a:buFont typeface="Wingdings"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Dakshayini B H </a:t>
            </a:r>
            <a:r>
              <a:rPr lang="en-GB" sz="1700" b="1" dirty="0">
                <a:latin typeface="Cambria" panose="02040503050406030204" pitchFamily="18" charset="0"/>
                <a:ea typeface="Cambria" panose="02040503050406030204" pitchFamily="18" charset="0"/>
              </a:rPr>
              <a:t>        1NT22CS404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ct val="70000"/>
              <a:buFont typeface="Wingdings"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Sushma S </a:t>
            </a:r>
            <a:r>
              <a:rPr lang="en-GB" sz="17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    1NT22CS417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ct val="70000"/>
              <a:buFont typeface="Wingdings"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Anushree H</a:t>
            </a:r>
            <a:r>
              <a:rPr lang="en-GB" sz="17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1NT22CS402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ct val="70000"/>
              <a:buFont typeface="Wingdings"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Nikita </a:t>
            </a:r>
            <a:r>
              <a:rPr lang="en-GB" sz="17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            1NT22CS408</a:t>
            </a:r>
            <a:endParaRPr kumimoji="0" lang="en-GB" sz="17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02EF9E-4AD1-0599-2E84-E7EC505DD0B8}"/>
              </a:ext>
            </a:extLst>
          </p:cNvPr>
          <p:cNvSpPr txBox="1">
            <a:spLocks/>
          </p:cNvSpPr>
          <p:nvPr/>
        </p:nvSpPr>
        <p:spPr>
          <a:xfrm>
            <a:off x="29575" y="2085240"/>
            <a:ext cx="11471565" cy="1739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200" kern="0" dirty="0">
                <a:solidFill>
                  <a:srgbClr val="C00000"/>
                </a:solidFill>
                <a:latin typeface="Forte Forward" panose="020B0604020202020204" pitchFamily="2" charset="0"/>
                <a:cs typeface="Forte Forward" panose="020B0604020202020204" pitchFamily="2" charset="0"/>
              </a:rPr>
              <a:t>Project Title:</a:t>
            </a:r>
            <a:r>
              <a:rPr lang="en-US" sz="3200" kern="0" dirty="0">
                <a:solidFill>
                  <a:srgbClr val="C00000"/>
                </a:solidFill>
                <a:latin typeface="Forte Forward" panose="020B0604020202020204" pitchFamily="2" charset="0"/>
                <a:cs typeface="Forte Forward" panose="020B0604020202020204" pitchFamily="2" charset="0"/>
              </a:rPr>
              <a:t>Secure QR Payment Using Visual Cryptography</a:t>
            </a:r>
            <a:r>
              <a:rPr lang="en-GB" sz="3200" kern="0" dirty="0">
                <a:solidFill>
                  <a:srgbClr val="C00000"/>
                </a:solidFill>
                <a:latin typeface="Forte Forward" panose="020B0604020202020204" pitchFamily="2" charset="0"/>
                <a:cs typeface="Forte Forward" panose="020B0604020202020204" pitchFamily="2" charset="0"/>
              </a:rPr>
              <a:t> </a:t>
            </a:r>
            <a:br>
              <a:rPr lang="en-GB" sz="3200" kern="0" dirty="0">
                <a:solidFill>
                  <a:srgbClr val="C00000"/>
                </a:solidFill>
                <a:latin typeface="Forte Forward" panose="020B0604020202020204" pitchFamily="2" charset="0"/>
                <a:cs typeface="Forte Forward" panose="020B0604020202020204" pitchFamily="2" charset="0"/>
              </a:rPr>
            </a:br>
            <a:r>
              <a:rPr lang="en-GB" sz="3200" kern="0" dirty="0">
                <a:solidFill>
                  <a:srgbClr val="C00000"/>
                </a:solidFill>
                <a:latin typeface="Forte Forward" panose="020B0604020202020204" pitchFamily="2" charset="0"/>
                <a:cs typeface="Forte Forward" panose="020B0604020202020204" pitchFamily="2" charset="0"/>
              </a:rPr>
              <a:t>Project </a:t>
            </a:r>
          </a:p>
          <a:p>
            <a:pPr algn="ctr"/>
            <a:r>
              <a:rPr lang="en-GB" sz="3200" kern="0" dirty="0">
                <a:solidFill>
                  <a:srgbClr val="C00000"/>
                </a:solidFill>
                <a:latin typeface="Forte Forward" panose="020B0604020202020204" pitchFamily="2" charset="0"/>
                <a:cs typeface="Forte Forward" panose="020B0604020202020204" pitchFamily="2" charset="0"/>
              </a:rPr>
              <a:t>Group No. 21CS29</a:t>
            </a:r>
            <a:br>
              <a:rPr lang="en-GB" sz="3200" kern="0" dirty="0">
                <a:solidFill>
                  <a:srgbClr val="C00000"/>
                </a:solidFill>
                <a:latin typeface="Forte Forward" panose="020B0604020202020204" pitchFamily="2" charset="0"/>
                <a:cs typeface="Forte Forward" panose="020B0604020202020204" pitchFamily="2" charset="0"/>
              </a:rPr>
            </a:br>
            <a:endParaRPr lang="en-GB" sz="1000" kern="0" dirty="0">
              <a:solidFill>
                <a:srgbClr val="C00000"/>
              </a:solidFill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63220-5733-0B08-92E8-A7F558F9CCD1}"/>
              </a:ext>
            </a:extLst>
          </p:cNvPr>
          <p:cNvSpPr txBox="1"/>
          <p:nvPr/>
        </p:nvSpPr>
        <p:spPr>
          <a:xfrm>
            <a:off x="7469079" y="5089037"/>
            <a:ext cx="40320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sz="1600" b="1" u="sng" dirty="0">
                <a:solidFill>
                  <a:srgbClr val="0000CC"/>
                </a:solidFill>
              </a:rPr>
              <a:t>Guided By: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GB" sz="1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the Guide 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Dr P.Nagarathna</a:t>
            </a:r>
            <a:endParaRPr kumimoji="0" lang="en-GB" sz="16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GB" sz="1600" b="1" baseline="0" dirty="0"/>
              <a:t>Designation:</a:t>
            </a:r>
            <a:r>
              <a:rPr lang="en-IN" sz="1600" b="1" dirty="0"/>
              <a:t>Associate Professor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Picture 1" descr="A close up of a document&#10;&#10;Description automatically generated">
            <a:extLst>
              <a:ext uri="{FF2B5EF4-FFF2-40B4-BE49-F238E27FC236}">
                <a16:creationId xmlns:a16="http://schemas.microsoft.com/office/drawing/2014/main" id="{349CA070-A7D9-0FE6-3002-ADA8BDDA5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335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20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16-05-2021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73D8E-37FB-B2E4-8E53-A83C3021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985" t="18911" r="20332" b="23537"/>
          <a:stretch/>
        </p:blipFill>
        <p:spPr>
          <a:xfrm>
            <a:off x="261257" y="1362269"/>
            <a:ext cx="11821886" cy="48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5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1811FF-1A98-460D-80E3-7DA4F937DE2A}" type="slidenum">
              <a:rPr lang="en-I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348" y="463137"/>
            <a:ext cx="39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stellar" panose="020A0402060406010301" pitchFamily="18" charset="0"/>
              </a:rPr>
              <a:t>RESULTS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52BC21-20A5-1A41-6B1E-7D5020655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599"/>
            <a:ext cx="12192000" cy="49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2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B84F-9360-DFD4-9803-4CA6800F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08855" cy="1325563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latin typeface="Castellar" panose="020A0402060406010301" pitchFamily="18" charset="0"/>
              </a:rPr>
              <a:t>  RESULTS</a:t>
            </a:r>
            <a:endParaRPr lang="en-IN" dirty="0">
              <a:latin typeface="Castellar" panose="020A0402060406010301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8915-0B0F-1C0D-CFEC-91D5EE7D952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16-05-2021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174C9-19F5-CAE2-94E9-C46DBCDE3D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4113F-A441-20FE-9864-1F8CE905D2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26CCD4-CDD8-C3F7-4149-C0C9D3AC7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t="19854" r="2814" b="21765"/>
          <a:stretch/>
        </p:blipFill>
        <p:spPr bwMode="auto">
          <a:xfrm>
            <a:off x="0" y="1315403"/>
            <a:ext cx="12192000" cy="50307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56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5079-0A50-0944-709F-58C860CC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latin typeface="Castellar" panose="020A0402060406010301" pitchFamily="18" charset="0"/>
              </a:rPr>
              <a:t>	Conclusion</a:t>
            </a:r>
            <a:endParaRPr lang="en-IN" sz="3000" dirty="0">
              <a:latin typeface="Castellar" panose="020A0402060406010301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6CCD2-6370-B0CA-D264-CAA1C021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4" y="1343818"/>
            <a:ext cx="11635274" cy="5012532"/>
          </a:xfrm>
        </p:spPr>
        <p:txBody>
          <a:bodyPr/>
          <a:lstStyle/>
          <a:p>
            <a:pPr marL="114300" indent="0" algn="just">
              <a:buNone/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combines blockchain with visual cryptography-enhanced QR codes to ensure secure data storage and privacy.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shares in QR codes are combined to reveal information, while smart contracts automate secure, transparent transactions.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uses include financial security, digital identity, and supply chain transparency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11B1-08FA-BBF7-E618-ED16C039F2F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16-05-2021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4EF7-AA1B-D518-BFBC-3BBC6E69A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71A54-8440-5D56-F3FA-80154AA828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0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093D-B31C-1D20-C864-4AAA7005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IN" sz="3000" dirty="0">
                <a:solidFill>
                  <a:schemeClr val="bg1"/>
                </a:solidFill>
                <a:latin typeface="Castellar" panose="020A0402060406010301" pitchFamily="18" charset="0"/>
              </a:rPr>
              <a:t>	</a:t>
            </a:r>
            <a:r>
              <a:rPr lang="en-IN" sz="3000" b="1" dirty="0">
                <a:solidFill>
                  <a:schemeClr val="bg1"/>
                </a:solidFill>
                <a:latin typeface="Castellar" panose="020A0402060406010301" pitchFamily="18" charset="0"/>
              </a:rPr>
              <a:t>References</a:t>
            </a:r>
            <a:endParaRPr lang="en-IN" sz="3000" dirty="0">
              <a:latin typeface="Castellar" panose="020A0402060406010301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900C-E33D-28B1-20AF-B6AC14765F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16-05-2021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8822-1CFD-72CA-3E49-8AB18E22FE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6FD8-415F-3967-463A-62FCDB926C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CA59A-A48E-A1A3-50B3-E4C4145383C7}"/>
              </a:ext>
            </a:extLst>
          </p:cNvPr>
          <p:cNvSpPr txBox="1"/>
          <p:nvPr/>
        </p:nvSpPr>
        <p:spPr>
          <a:xfrm>
            <a:off x="0" y="1325563"/>
            <a:ext cx="120178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Ahmad, R. Al-Sabha, and A. Al-Haj, "Design and Implementation of a Secure QR Payment System Based on Visual Cryptography," Department of Computer Engineering, Princess Sumaya University for Technology, Amman, Jordan, 2022.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Narayanan, "Design of Secure QR Payment System Using Visual Cryptography Method," Department of Computer Science and Technology, Madanapalle Institute of Technology &amp; Science, Madanapalle, India,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A. Sofyan, S. Mandala, and E. M. Jadied, "Mobile Payment Authentication Using QR Code Based on Visual Cryptography Scheme," School of Computing, Telkom University, Bandung, Indonesia,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Yuniati, "Secure E-Payment Method Based on Visual Cryptography," School of Electrical Engineering and Informatics, Institute of Technology Bandung, Bandung, Indonesia, 2022.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Std 2140.4-2023, "IEEE Standard for Distributed/Decentralized Exchange Framework using Distributed Ledger Technology (DLT),"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Std 2140.4-2023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vol., no., pp. 1-19, 13 April 2023,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10.1109/IEEESTD.2023.10101743.</a:t>
            </a:r>
          </a:p>
        </p:txBody>
      </p:sp>
    </p:spTree>
    <p:extLst>
      <p:ext uri="{BB962C8B-B14F-4D97-AF65-F5344CB8AC3E}">
        <p14:creationId xmlns:p14="http://schemas.microsoft.com/office/powerpoint/2010/main" val="21211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B84F-9360-DFD4-9803-4CA6800F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08855" cy="1325563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latin typeface="Castellar" panose="020A0402060406010301" pitchFamily="18" charset="0"/>
              </a:rPr>
              <a:t>  Patents/Publications Proof</a:t>
            </a:r>
            <a:endParaRPr lang="en-IN" dirty="0">
              <a:latin typeface="Castellar" panose="020A0402060406010301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8915-0B0F-1C0D-CFEC-91D5EE7D952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16-05-2021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174C9-19F5-CAE2-94E9-C46DBCDE3D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4113F-A441-20FE-9864-1F8CE905D2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C48F85-5767-907C-FE30-D257D80C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76" y="1439635"/>
            <a:ext cx="11160047" cy="46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71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8CF9-774C-5B26-D6F7-6CA0780B2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292AC94-8E29-9F2E-47CE-198DEAFD247E}"/>
              </a:ext>
            </a:extLst>
          </p:cNvPr>
          <p:cNvSpPr/>
          <p:nvPr/>
        </p:nvSpPr>
        <p:spPr>
          <a:xfrm>
            <a:off x="1183341" y="883020"/>
            <a:ext cx="1631577" cy="12550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18A66F2-2B8F-6571-646D-EBE79DE825A2}"/>
              </a:ext>
            </a:extLst>
          </p:cNvPr>
          <p:cNvSpPr/>
          <p:nvPr/>
        </p:nvSpPr>
        <p:spPr>
          <a:xfrm>
            <a:off x="1286433" y="2512174"/>
            <a:ext cx="1631577" cy="12550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89632F4-F1CD-1777-D8B6-B4AD262EEB75}"/>
              </a:ext>
            </a:extLst>
          </p:cNvPr>
          <p:cNvSpPr/>
          <p:nvPr/>
        </p:nvSpPr>
        <p:spPr>
          <a:xfrm>
            <a:off x="1210235" y="3989295"/>
            <a:ext cx="1631577" cy="12550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C12B7173-C86D-1B84-B3D6-16909510C4A2}"/>
              </a:ext>
            </a:extLst>
          </p:cNvPr>
          <p:cNvSpPr/>
          <p:nvPr/>
        </p:nvSpPr>
        <p:spPr>
          <a:xfrm>
            <a:off x="1869139" y="5466416"/>
            <a:ext cx="1631577" cy="12550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798689EC-E52E-E2DD-002B-BC582AA80466}"/>
              </a:ext>
            </a:extLst>
          </p:cNvPr>
          <p:cNvSpPr/>
          <p:nvPr/>
        </p:nvSpPr>
        <p:spPr>
          <a:xfrm>
            <a:off x="4733364" y="1510549"/>
            <a:ext cx="2026023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5EA8C5-673D-7A31-AE6A-023DD6461D4E}"/>
              </a:ext>
            </a:extLst>
          </p:cNvPr>
          <p:cNvSpPr/>
          <p:nvPr/>
        </p:nvSpPr>
        <p:spPr>
          <a:xfrm>
            <a:off x="4733364" y="466165"/>
            <a:ext cx="2832848" cy="8068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1A62BB45-EBC4-FF6A-B79D-BD6679EE48E3}"/>
              </a:ext>
            </a:extLst>
          </p:cNvPr>
          <p:cNvSpPr/>
          <p:nvPr/>
        </p:nvSpPr>
        <p:spPr>
          <a:xfrm>
            <a:off x="9780493" y="4888728"/>
            <a:ext cx="1631577" cy="12550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FE40D32B-A79F-BAA0-0441-AEAD3C324FD1}"/>
              </a:ext>
            </a:extLst>
          </p:cNvPr>
          <p:cNvSpPr/>
          <p:nvPr/>
        </p:nvSpPr>
        <p:spPr>
          <a:xfrm>
            <a:off x="9722223" y="2910753"/>
            <a:ext cx="1631577" cy="12550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0899238D-ACC6-5541-F286-51E5090CA0CC}"/>
              </a:ext>
            </a:extLst>
          </p:cNvPr>
          <p:cNvSpPr/>
          <p:nvPr/>
        </p:nvSpPr>
        <p:spPr>
          <a:xfrm>
            <a:off x="9735670" y="720216"/>
            <a:ext cx="1631577" cy="12550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45877C-07DE-725F-7B10-ED7567C3AEF1}"/>
              </a:ext>
            </a:extLst>
          </p:cNvPr>
          <p:cNvSpPr/>
          <p:nvPr/>
        </p:nvSpPr>
        <p:spPr>
          <a:xfrm>
            <a:off x="4894729" y="2653553"/>
            <a:ext cx="2312895" cy="1512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87E6AF-34B6-82D7-112C-B740B85A3CAB}"/>
              </a:ext>
            </a:extLst>
          </p:cNvPr>
          <p:cNvSpPr/>
          <p:nvPr/>
        </p:nvSpPr>
        <p:spPr>
          <a:xfrm rot="5400000">
            <a:off x="5647048" y="4840223"/>
            <a:ext cx="1060704" cy="1274423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0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9C90FA-B652-4AE9-B68E-30F2DC8A5F3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-7749" y="6395095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AY 2024-2025</a:t>
            </a:r>
            <a:endParaRPr lang="en-US" sz="1400" kern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A767FA-B502-436D-B4D1-2F487EF60D4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330375" y="6342971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Calibri"/>
              </a:rPr>
              <a:t>COMPUTER SCIENCE AND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826665-30FA-40C5-B751-B53A27C49FEC}"/>
              </a:ext>
            </a:extLst>
          </p:cNvPr>
          <p:cNvSpPr/>
          <p:nvPr/>
        </p:nvSpPr>
        <p:spPr>
          <a:xfrm>
            <a:off x="-3722353" y="373779"/>
            <a:ext cx="12192000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/>
            <a:r>
              <a:rPr lang="en-US" sz="2800" b="1" dirty="0">
                <a:solidFill>
                  <a:schemeClr val="bg1"/>
                </a:solidFill>
                <a:latin typeface="Monotype Corsiva" panose="03010101010201010101" pitchFamily="66" charset="0"/>
                <a:cs typeface="Times New Roman" pitchFamily="18" charset="0"/>
              </a:rPr>
              <a:t>TABLE OF CONTENTS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3B781F-5CD6-4938-D972-DA9B47D60286}"/>
              </a:ext>
            </a:extLst>
          </p:cNvPr>
          <p:cNvSpPr/>
          <p:nvPr/>
        </p:nvSpPr>
        <p:spPr>
          <a:xfrm>
            <a:off x="-7749" y="1273948"/>
            <a:ext cx="12199748" cy="498329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Lucida Bright" panose="02040602050505020304" pitchFamily="18" charset="0"/>
              </a:rPr>
              <a:t>Background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Lucida Bright" panose="02040602050505020304" pitchFamily="18" charset="0"/>
              </a:rPr>
              <a:t>Research motivation and Problem Statement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Lucida Bright" panose="020406020505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Lucida Bright" panose="02040602050505020304" pitchFamily="18" charset="0"/>
              </a:rPr>
              <a:t>Literature Survey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Lucida Bright" panose="02040602050505020304" pitchFamily="18" charset="0"/>
              </a:rPr>
              <a:t>Research objectives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Lucida Bright" panose="02040602050505020304" pitchFamily="18" charset="0"/>
              </a:rPr>
              <a:t>Design and Implementation.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Lucida Bright" panose="02040602050505020304" pitchFamily="18" charset="0"/>
              </a:rPr>
              <a:t>Results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Lucida Bright" panose="02040602050505020304" pitchFamily="18" charset="0"/>
              </a:rPr>
              <a:t>Conclusion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Lucida Bright" panose="02040602050505020304" pitchFamily="18" charset="0"/>
              </a:rPr>
              <a:t>References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Lucida Bright" panose="02040602050505020304" pitchFamily="18" charset="0"/>
              </a:rPr>
              <a:t>Patents/Publications Proof</a:t>
            </a:r>
            <a:endParaRPr lang="en-US" b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9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A37C-0554-D7B2-CE18-44474E6A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68488" cy="1325563"/>
          </a:xfrm>
        </p:spPr>
        <p:txBody>
          <a:bodyPr/>
          <a:lstStyle/>
          <a:p>
            <a:r>
              <a:rPr lang="en-IN" sz="3500" b="1" dirty="0">
                <a:solidFill>
                  <a:schemeClr val="bg1"/>
                </a:solidFill>
                <a:latin typeface="Monotype Corsiva" panose="03010101010201010101" pitchFamily="66" charset="0"/>
                <a:cs typeface="Mongolian Baiti" panose="03000500000000000000" pitchFamily="66" charset="0"/>
              </a:rPr>
              <a:t>	</a:t>
            </a:r>
            <a:r>
              <a:rPr lang="en-IN" sz="3500" b="1" dirty="0">
                <a:solidFill>
                  <a:schemeClr val="bg1"/>
                </a:solidFill>
                <a:latin typeface="Castellar" panose="020A0402060406010301" pitchFamily="18" charset="0"/>
                <a:cs typeface="Mongolian Baiti" panose="03000500000000000000" pitchFamily="66" charset="0"/>
              </a:rPr>
              <a:t>Background</a:t>
            </a:r>
            <a:endParaRPr lang="en-IN" sz="3500" dirty="0">
              <a:latin typeface="Castellar" panose="020A0402060406010301" pitchFamily="18" charset="0"/>
              <a:cs typeface="Mongolian Baiti" panose="03000500000000000000" pitchFamily="66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1FB64-9F33-59FB-CFED-1BD8E5BFDC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16-05-2021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563B-8B8C-0423-905D-27BD2D54FA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4A579-C0A9-BE22-BEB6-96C398D510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2D1731F-05AE-A0AA-5A96-531EE3223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869" y="2066763"/>
            <a:ext cx="501987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QR Code Risks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Cryptography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Integration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Payment System</a:t>
            </a:r>
          </a:p>
        </p:txBody>
      </p:sp>
    </p:spTree>
    <p:extLst>
      <p:ext uri="{BB962C8B-B14F-4D97-AF65-F5344CB8AC3E}">
        <p14:creationId xmlns:p14="http://schemas.microsoft.com/office/powerpoint/2010/main" val="7927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7474-B70A-972E-C46D-561DF860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08855" cy="1325563"/>
          </a:xfrm>
        </p:spPr>
        <p:txBody>
          <a:bodyPr/>
          <a:lstStyle/>
          <a:p>
            <a:r>
              <a:rPr lang="en-IN" sz="3000" dirty="0">
                <a:solidFill>
                  <a:schemeClr val="bg1"/>
                </a:solidFill>
                <a:latin typeface="Castellar" panose="020A0402060406010301" pitchFamily="18" charset="0"/>
              </a:rPr>
              <a:t>  </a:t>
            </a:r>
            <a:r>
              <a:rPr lang="en-IN" sz="3000" b="1" dirty="0">
                <a:solidFill>
                  <a:schemeClr val="bg1"/>
                </a:solidFill>
                <a:latin typeface="Castellar" panose="020A0402060406010301" pitchFamily="18" charset="0"/>
              </a:rPr>
              <a:t>Research motivation and </a:t>
            </a:r>
            <a:br>
              <a:rPr lang="en-IN" sz="3000" b="1" dirty="0">
                <a:solidFill>
                  <a:schemeClr val="bg1"/>
                </a:solidFill>
                <a:latin typeface="Castellar" panose="020A0402060406010301" pitchFamily="18" charset="0"/>
              </a:rPr>
            </a:br>
            <a:r>
              <a:rPr lang="en-IN" sz="3000" b="1" dirty="0">
                <a:solidFill>
                  <a:schemeClr val="bg1"/>
                </a:solidFill>
                <a:latin typeface="Castellar" panose="020A0402060406010301" pitchFamily="18" charset="0"/>
              </a:rPr>
              <a:t>  Problem Statement</a:t>
            </a:r>
            <a:endParaRPr lang="en-IN" sz="3000" dirty="0">
              <a:latin typeface="Castellar" panose="020A0402060406010301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971E-2D8D-BF34-C046-4B0D7CA10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7" y="1325562"/>
            <a:ext cx="11953363" cy="5030787"/>
          </a:xfrm>
        </p:spPr>
        <p:txBody>
          <a:bodyPr/>
          <a:lstStyle/>
          <a:p>
            <a:pPr indent="-457200">
              <a:buSzPct val="105000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 Cryptography Limitations </a:t>
            </a:r>
          </a:p>
          <a:p>
            <a:pPr indent="-457200">
              <a:buSzPct val="105000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management </a:t>
            </a:r>
          </a:p>
          <a:p>
            <a:pPr indent="-457200">
              <a:buSzPct val="105000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Overhead</a:t>
            </a:r>
          </a:p>
          <a:p>
            <a:pPr indent="-457200">
              <a:buSzPct val="105000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QR codes</a:t>
            </a:r>
          </a:p>
          <a:p>
            <a:pPr indent="-457200">
              <a:buSzPct val="105000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time complexity</a:t>
            </a:r>
          </a:p>
          <a:p>
            <a:pPr marL="11430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SzPct val="10500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secure QR payment systems, Visual Cryptography encrypts data, while multi-factor authentication (MFA) adds extra security. Blockchain ensures transparent transactions, and real-time fraud detection identifies threats. Tokenization replaces sensitive data with secure tokens, and smart contracts validate transactions. A user-friendly interface ensures a seamless, secure experience.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58FC-79A9-00CF-5A70-32211E35DC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16-05-2021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BFC6-7F94-FC19-7EF6-D0529EAE2F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799E-AC78-7B7B-A5FC-8671B0FB0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36E3-7BF2-1742-45AD-B857B6DE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6" y="0"/>
            <a:ext cx="12178663" cy="1325563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latin typeface="Castellar" panose="020A0402060406010301" pitchFamily="18" charset="0"/>
              </a:rPr>
              <a:t>	Literature Survey </a:t>
            </a:r>
            <a:endParaRPr lang="en-IN" sz="3000" dirty="0">
              <a:latin typeface="Castellar" panose="020A0402060406010301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C10D-4041-41A3-3D92-44C8F61032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16-05-2021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E5DB-4004-DB88-AC5B-25D238464E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9CEE-5B35-FF45-4279-E708AA95EF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BA16BC-2785-98A6-9F0B-D845F399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" y="1306901"/>
            <a:ext cx="12165328" cy="50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9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13C8-71C6-E241-D525-76F78239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latin typeface="Castellar" panose="020A0402060406010301" pitchFamily="18" charset="0"/>
              </a:rPr>
              <a:t>	Research objectives</a:t>
            </a:r>
            <a:endParaRPr lang="en-IN" sz="3000" dirty="0">
              <a:latin typeface="Castellar" panose="020A0402060406010301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3283-6D64-341A-2C02-A99C63BE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98" y="1555038"/>
            <a:ext cx="11971175" cy="4724464"/>
          </a:xfrm>
        </p:spPr>
        <p:txBody>
          <a:bodyPr/>
          <a:lstStyle/>
          <a:p>
            <a:pPr indent="-457200">
              <a:buSzPct val="105000"/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Integrity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Enhance Visual Cryptography Scheme (VCS) for improved data protection and ensure data integrity through blockchain technology.</a:t>
            </a:r>
          </a:p>
          <a:p>
            <a:pPr indent="-457200">
              <a:buSzPct val="105000"/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and DLT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 decentralized ledger technology (DLT) for secure, transparent transactions and create NFTs for asset verification.</a:t>
            </a:r>
          </a:p>
          <a:p>
            <a:pPr indent="-457200">
              <a:buSzPct val="105000"/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Utilize smart contracts for automating authentication and authorization, ensuring secure and efficient user transactions.</a:t>
            </a:r>
          </a:p>
          <a:p>
            <a:pPr indent="-457200">
              <a:buSzPct val="105000"/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and Transaction Security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Develop a user-friendly UI/UX design to facilitate secure and transparent money transactions.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F0B8B-F41D-81D5-8E17-46AF87F26E8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16-05-2021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4951-52B6-E1A6-22C8-C8038276D0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AC1E-9997-D94F-D24B-46F775639D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5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Asset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Authentication System using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Ledger Technology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Cryptography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-Enhanced QR Codes, in Payment Systems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16-05-2021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3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7222-E3EA-AFE3-BE9E-73F6D5D0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08855" cy="1325563"/>
          </a:xfrm>
        </p:spPr>
        <p:txBody>
          <a:bodyPr/>
          <a:lstStyle/>
          <a:p>
            <a:r>
              <a:rPr lang="en-IN" sz="3000" dirty="0">
                <a:solidFill>
                  <a:schemeClr val="bg1"/>
                </a:solidFill>
                <a:latin typeface="Castellar" panose="020A0402060406010301" pitchFamily="18" charset="0"/>
              </a:rPr>
              <a:t>  </a:t>
            </a:r>
            <a:r>
              <a:rPr lang="en-IN" sz="3000" b="1" dirty="0">
                <a:solidFill>
                  <a:schemeClr val="bg1"/>
                </a:solidFill>
                <a:latin typeface="Castellar" panose="020A0402060406010301" pitchFamily="18" charset="0"/>
              </a:rPr>
              <a:t>Design and Implementation</a:t>
            </a:r>
            <a:endParaRPr lang="en-IN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6E0A4-8A57-152C-FC7C-FB9D810235E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16-05-2021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2293-173B-7206-2332-69E8E178C6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AAFF-33BB-1F00-482D-9DF4DC2FAC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A8B8F9-0834-48B1-1D73-0F555A09EC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0" t="25054" r="21161" b="20347"/>
          <a:stretch/>
        </p:blipFill>
        <p:spPr bwMode="auto">
          <a:xfrm>
            <a:off x="121920" y="1583302"/>
            <a:ext cx="11968480" cy="4791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527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16-05-2021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C1B2B-BDBE-4BFD-8624-85FFAFCA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26" t="25346" r="32424" b="21062"/>
          <a:stretch/>
        </p:blipFill>
        <p:spPr>
          <a:xfrm>
            <a:off x="130630" y="1315616"/>
            <a:ext cx="12061370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221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637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Arial</vt:lpstr>
      <vt:lpstr>Calibri</vt:lpstr>
      <vt:lpstr>Cambria</vt:lpstr>
      <vt:lpstr>Castellar</vt:lpstr>
      <vt:lpstr>Forte Forward</vt:lpstr>
      <vt:lpstr>Lucida Bright</vt:lpstr>
      <vt:lpstr>Monotype Corsiva</vt:lpstr>
      <vt:lpstr>Times New Roman</vt:lpstr>
      <vt:lpstr>Wingdings</vt:lpstr>
      <vt:lpstr>1_Office Theme</vt:lpstr>
      <vt:lpstr>PowerPoint Presentation</vt:lpstr>
      <vt:lpstr>PowerPoint Presentation</vt:lpstr>
      <vt:lpstr> Background</vt:lpstr>
      <vt:lpstr>  Research motivation and    Problem Statement</vt:lpstr>
      <vt:lpstr> Literature Survey </vt:lpstr>
      <vt:lpstr> Research objectives</vt:lpstr>
      <vt:lpstr>Proposed solution</vt:lpstr>
      <vt:lpstr>  Design and Implementation</vt:lpstr>
      <vt:lpstr>PowerPoint Presentation</vt:lpstr>
      <vt:lpstr>PowerPoint Presentation</vt:lpstr>
      <vt:lpstr>PowerPoint Presentation</vt:lpstr>
      <vt:lpstr>  RESULTS</vt:lpstr>
      <vt:lpstr> Conclusion</vt:lpstr>
      <vt:lpstr> References</vt:lpstr>
      <vt:lpstr>  Patents/Publications Proof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</dc:creator>
  <cp:lastModifiedBy>Narasgonda B</cp:lastModifiedBy>
  <cp:revision>55</cp:revision>
  <dcterms:created xsi:type="dcterms:W3CDTF">2021-05-15T04:35:09Z</dcterms:created>
  <dcterms:modified xsi:type="dcterms:W3CDTF">2025-03-18T17:31:52Z</dcterms:modified>
</cp:coreProperties>
</file>