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6" r:id="rId2"/>
    <p:sldId id="257" r:id="rId3"/>
    <p:sldId id="258" r:id="rId4"/>
    <p:sldId id="271" r:id="rId5"/>
    <p:sldId id="259" r:id="rId6"/>
    <p:sldId id="260" r:id="rId7"/>
    <p:sldId id="272" r:id="rId8"/>
    <p:sldId id="273" r:id="rId9"/>
    <p:sldId id="261" r:id="rId10"/>
    <p:sldId id="262" r:id="rId11"/>
    <p:sldId id="274" r:id="rId12"/>
    <p:sldId id="263" r:id="rId13"/>
    <p:sldId id="264" r:id="rId14"/>
    <p:sldId id="265" r:id="rId15"/>
    <p:sldId id="267" r:id="rId16"/>
    <p:sldId id="266" r:id="rId17"/>
    <p:sldId id="275" r:id="rId18"/>
    <p:sldId id="270"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2926" autoAdjust="0"/>
  </p:normalViewPr>
  <p:slideViewPr>
    <p:cSldViewPr snapToGrid="0">
      <p:cViewPr>
        <p:scale>
          <a:sx n="45" d="100"/>
          <a:sy n="45" d="100"/>
        </p:scale>
        <p:origin x="1924"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8BEC02-127C-4DF1-91B2-69F3EE66D6CF}" type="datetimeFigureOut">
              <a:rPr lang="en-AU" smtClean="0"/>
              <a:t>25/08/2015</a:t>
            </a:fld>
            <a:endParaRPr lang="en-AU"/>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3D259A-0B22-4204-B86E-533FB56D31D0}" type="slidenum">
              <a:rPr lang="en-AU" smtClean="0"/>
              <a:t>‹#›</a:t>
            </a:fld>
            <a:endParaRPr lang="en-AU"/>
          </a:p>
        </p:txBody>
      </p:sp>
    </p:spTree>
    <p:extLst>
      <p:ext uri="{BB962C8B-B14F-4D97-AF65-F5344CB8AC3E}">
        <p14:creationId xmlns:p14="http://schemas.microsoft.com/office/powerpoint/2010/main" val="14392339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Good Morning etc.</a:t>
            </a:r>
            <a:endParaRPr lang="en-AU" dirty="0"/>
          </a:p>
        </p:txBody>
      </p:sp>
      <p:sp>
        <p:nvSpPr>
          <p:cNvPr id="4" name="Slide Number Placeholder 3"/>
          <p:cNvSpPr>
            <a:spLocks noGrp="1"/>
          </p:cNvSpPr>
          <p:nvPr>
            <p:ph type="sldNum" sz="quarter" idx="10"/>
          </p:nvPr>
        </p:nvSpPr>
        <p:spPr/>
        <p:txBody>
          <a:bodyPr/>
          <a:lstStyle/>
          <a:p>
            <a:fld id="{EE3D259A-0B22-4204-B86E-533FB56D31D0}" type="slidenum">
              <a:rPr lang="en-AU" smtClean="0"/>
              <a:t>1</a:t>
            </a:fld>
            <a:endParaRPr lang="en-AU"/>
          </a:p>
        </p:txBody>
      </p:sp>
    </p:spTree>
    <p:extLst>
      <p:ext uri="{BB962C8B-B14F-4D97-AF65-F5344CB8AC3E}">
        <p14:creationId xmlns:p14="http://schemas.microsoft.com/office/powerpoint/2010/main" val="12267248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First lets start by introducing the team.</a:t>
            </a:r>
            <a:r>
              <a:rPr lang="en-AU" baseline="0" dirty="0" smtClean="0"/>
              <a:t> If you have any questions, feel free to ask.</a:t>
            </a:r>
            <a:endParaRPr lang="en-AU" dirty="0"/>
          </a:p>
        </p:txBody>
      </p:sp>
      <p:sp>
        <p:nvSpPr>
          <p:cNvPr id="4" name="Slide Number Placeholder 3"/>
          <p:cNvSpPr>
            <a:spLocks noGrp="1"/>
          </p:cNvSpPr>
          <p:nvPr>
            <p:ph type="sldNum" sz="quarter" idx="10"/>
          </p:nvPr>
        </p:nvSpPr>
        <p:spPr/>
        <p:txBody>
          <a:bodyPr/>
          <a:lstStyle/>
          <a:p>
            <a:fld id="{EE3D259A-0B22-4204-B86E-533FB56D31D0}" type="slidenum">
              <a:rPr lang="en-AU" smtClean="0"/>
              <a:t>2</a:t>
            </a:fld>
            <a:endParaRPr lang="en-AU"/>
          </a:p>
        </p:txBody>
      </p:sp>
    </p:spTree>
    <p:extLst>
      <p:ext uri="{BB962C8B-B14F-4D97-AF65-F5344CB8AC3E}">
        <p14:creationId xmlns:p14="http://schemas.microsoft.com/office/powerpoint/2010/main" val="34552013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So</a:t>
            </a:r>
            <a:r>
              <a:rPr lang="en-AU" baseline="0" dirty="0" smtClean="0"/>
              <a:t> what’s out mission? </a:t>
            </a:r>
            <a:r>
              <a:rPr lang="en-AU" sz="1200" b="0" i="1" kern="1200" dirty="0" smtClean="0">
                <a:solidFill>
                  <a:schemeClr val="tx1"/>
                </a:solidFill>
                <a:effectLst/>
                <a:latin typeface="+mn-lt"/>
                <a:ea typeface="+mn-ea"/>
                <a:cs typeface="+mn-cs"/>
              </a:rPr>
              <a:t>SnapSat is destined to be a satellite that is directly accessible to you! </a:t>
            </a:r>
            <a:endParaRPr lang="en-AU" sz="1200" b="0" i="0" kern="1200" dirty="0" smtClean="0">
              <a:solidFill>
                <a:schemeClr val="tx1"/>
              </a:solidFill>
              <a:effectLst/>
              <a:latin typeface="+mn-lt"/>
              <a:ea typeface="+mn-ea"/>
              <a:cs typeface="+mn-cs"/>
            </a:endParaRPr>
          </a:p>
          <a:p>
            <a:r>
              <a:rPr lang="en-AU" sz="1200" b="0" i="0" kern="1200" dirty="0" smtClean="0">
                <a:solidFill>
                  <a:schemeClr val="tx1"/>
                </a:solidFill>
                <a:effectLst/>
                <a:latin typeface="+mn-lt"/>
                <a:ea typeface="+mn-ea"/>
                <a:cs typeface="+mn-cs"/>
              </a:rPr>
              <a:t>SnapSat is a </a:t>
            </a:r>
            <a:r>
              <a:rPr lang="en-AU" sz="1200" b="0" i="0" kern="1200" dirty="0" err="1" smtClean="0">
                <a:solidFill>
                  <a:schemeClr val="tx1"/>
                </a:solidFill>
                <a:effectLst/>
                <a:latin typeface="+mn-lt"/>
                <a:ea typeface="+mn-ea"/>
                <a:cs typeface="+mn-cs"/>
              </a:rPr>
              <a:t>nano</a:t>
            </a:r>
            <a:r>
              <a:rPr lang="en-AU" sz="1200" b="0" i="0" kern="1200" dirty="0" smtClean="0">
                <a:solidFill>
                  <a:schemeClr val="tx1"/>
                </a:solidFill>
                <a:effectLst/>
                <a:latin typeface="+mn-lt"/>
                <a:ea typeface="+mn-ea"/>
                <a:cs typeface="+mn-cs"/>
              </a:rPr>
              <a:t>-satellite designed for outreach and space accessibility for educational bodies and the general public. In a sun-synchronous orbit at an altitude of 350km, SnapSat will be in the prime position of Earth observation. Users can send a message to the </a:t>
            </a:r>
            <a:r>
              <a:rPr lang="en-AU" sz="1200" b="0" i="0" kern="1200" dirty="0" err="1" smtClean="0">
                <a:solidFill>
                  <a:schemeClr val="tx1"/>
                </a:solidFill>
                <a:effectLst/>
                <a:latin typeface="+mn-lt"/>
                <a:ea typeface="+mn-ea"/>
                <a:cs typeface="+mn-cs"/>
              </a:rPr>
              <a:t>cubesat</a:t>
            </a:r>
            <a:r>
              <a:rPr lang="en-AU" sz="1200" b="0" i="0" kern="1200" dirty="0" smtClean="0">
                <a:solidFill>
                  <a:schemeClr val="tx1"/>
                </a:solidFill>
                <a:effectLst/>
                <a:latin typeface="+mn-lt"/>
                <a:ea typeface="+mn-ea"/>
                <a:cs typeface="+mn-cs"/>
              </a:rPr>
              <a:t>, which will take beautiful images of the Earth and tweet it to the world. </a:t>
            </a:r>
          </a:p>
          <a:p>
            <a:r>
              <a:rPr lang="en-AU" sz="1200" b="0" i="0" kern="1200" dirty="0" smtClean="0">
                <a:solidFill>
                  <a:schemeClr val="tx1"/>
                </a:solidFill>
                <a:effectLst/>
                <a:latin typeface="+mn-lt"/>
                <a:ea typeface="+mn-ea"/>
                <a:cs typeface="+mn-cs"/>
              </a:rPr>
              <a:t>SnapSat will relay position data, so users are able to take photographs where they please. There is also scope for the development of a desktop/phone application for direct user connection to the satellite via </a:t>
            </a:r>
            <a:r>
              <a:rPr lang="en-AU" sz="1200" b="0" i="0" kern="1200" dirty="0" err="1" smtClean="0">
                <a:solidFill>
                  <a:schemeClr val="tx1"/>
                </a:solidFill>
                <a:effectLst/>
                <a:latin typeface="+mn-lt"/>
                <a:ea typeface="+mn-ea"/>
                <a:cs typeface="+mn-cs"/>
              </a:rPr>
              <a:t>groundstation</a:t>
            </a:r>
            <a:r>
              <a:rPr lang="en-AU" sz="1200" b="0" i="0" kern="1200" dirty="0" smtClean="0">
                <a:solidFill>
                  <a:schemeClr val="tx1"/>
                </a:solidFill>
                <a:effectLst/>
                <a:latin typeface="+mn-lt"/>
                <a:ea typeface="+mn-ea"/>
                <a:cs typeface="+mn-cs"/>
              </a:rPr>
              <a:t>. </a:t>
            </a:r>
          </a:p>
          <a:p>
            <a:r>
              <a:rPr lang="en-AU" sz="1200" b="0" i="0" kern="1200" dirty="0" smtClean="0">
                <a:solidFill>
                  <a:schemeClr val="tx1"/>
                </a:solidFill>
                <a:effectLst/>
                <a:latin typeface="+mn-lt"/>
                <a:ea typeface="+mn-ea"/>
                <a:cs typeface="+mn-cs"/>
              </a:rPr>
              <a:t>Following the success the final build and launch, the team is hoping to lunch SnapSat on a sounding rocket - where it will stay in a LEO for about 3 months, taking beautiful photographs!</a:t>
            </a:r>
          </a:p>
          <a:p>
            <a:endParaRPr lang="en-AU" dirty="0"/>
          </a:p>
        </p:txBody>
      </p:sp>
      <p:sp>
        <p:nvSpPr>
          <p:cNvPr id="4" name="Slide Number Placeholder 3"/>
          <p:cNvSpPr>
            <a:spLocks noGrp="1"/>
          </p:cNvSpPr>
          <p:nvPr>
            <p:ph type="sldNum" sz="quarter" idx="10"/>
          </p:nvPr>
        </p:nvSpPr>
        <p:spPr/>
        <p:txBody>
          <a:bodyPr/>
          <a:lstStyle/>
          <a:p>
            <a:fld id="{EE3D259A-0B22-4204-B86E-533FB56D31D0}" type="slidenum">
              <a:rPr lang="en-AU" smtClean="0"/>
              <a:t>3</a:t>
            </a:fld>
            <a:endParaRPr lang="en-AU"/>
          </a:p>
        </p:txBody>
      </p:sp>
    </p:spTree>
    <p:extLst>
      <p:ext uri="{BB962C8B-B14F-4D97-AF65-F5344CB8AC3E}">
        <p14:creationId xmlns:p14="http://schemas.microsoft.com/office/powerpoint/2010/main" val="20560755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200" b="0" i="0" kern="1200" dirty="0" smtClean="0">
                <a:solidFill>
                  <a:schemeClr val="tx1"/>
                </a:solidFill>
                <a:effectLst/>
                <a:latin typeface="+mn-lt"/>
                <a:ea typeface="+mn-ea"/>
                <a:cs typeface="+mn-cs"/>
              </a:rPr>
              <a:t>For example (These are hypothetical and not images taken with SnapSat. However, these are indicative of the quality of photos we are hoping to achieve</a:t>
            </a:r>
            <a:r>
              <a:rPr lang="en-AU" sz="1200" b="0" i="0" kern="120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AU"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AU" sz="1200" b="0" i="0" kern="1200" dirty="0" smtClean="0">
                <a:solidFill>
                  <a:schemeClr val="tx1"/>
                </a:solidFill>
                <a:effectLst/>
                <a:latin typeface="+mn-lt"/>
                <a:ea typeface="+mn-ea"/>
                <a:cs typeface="+mn-cs"/>
              </a:rPr>
              <a:t>SnapSat will relay position data, so users are able to take photographs where they please. There is also scope for the development of a desktop/phone application for direct user connection to the satellite via </a:t>
            </a:r>
            <a:r>
              <a:rPr lang="en-AU" sz="1200" b="0" i="0" kern="1200" dirty="0" err="1" smtClean="0">
                <a:solidFill>
                  <a:schemeClr val="tx1"/>
                </a:solidFill>
                <a:effectLst/>
                <a:latin typeface="+mn-lt"/>
                <a:ea typeface="+mn-ea"/>
                <a:cs typeface="+mn-cs"/>
              </a:rPr>
              <a:t>groundstation</a:t>
            </a:r>
            <a:r>
              <a:rPr lang="en-AU" sz="1200" b="0" i="0" kern="1200" dirty="0" smtClean="0">
                <a:solidFill>
                  <a:schemeClr val="tx1"/>
                </a:solidFill>
                <a:effectLst/>
                <a:latin typeface="+mn-lt"/>
                <a:ea typeface="+mn-ea"/>
                <a:cs typeface="+mn-cs"/>
              </a:rPr>
              <a:t>.</a:t>
            </a:r>
            <a:endParaRPr lang="en-AU" sz="1200" b="0" i="0" kern="1200" dirty="0" smtClean="0">
              <a:solidFill>
                <a:schemeClr val="tx1"/>
              </a:solidFill>
              <a:effectLst/>
              <a:latin typeface="+mn-lt"/>
              <a:ea typeface="+mn-ea"/>
              <a:cs typeface="+mn-cs"/>
            </a:endParaRPr>
          </a:p>
          <a:p>
            <a:endParaRPr lang="en-AU" dirty="0"/>
          </a:p>
        </p:txBody>
      </p:sp>
      <p:sp>
        <p:nvSpPr>
          <p:cNvPr id="4" name="Slide Number Placeholder 3"/>
          <p:cNvSpPr>
            <a:spLocks noGrp="1"/>
          </p:cNvSpPr>
          <p:nvPr>
            <p:ph type="sldNum" sz="quarter" idx="10"/>
          </p:nvPr>
        </p:nvSpPr>
        <p:spPr/>
        <p:txBody>
          <a:bodyPr/>
          <a:lstStyle/>
          <a:p>
            <a:fld id="{EE3D259A-0B22-4204-B86E-533FB56D31D0}" type="slidenum">
              <a:rPr lang="en-AU" smtClean="0"/>
              <a:t>4</a:t>
            </a:fld>
            <a:endParaRPr lang="en-AU"/>
          </a:p>
        </p:txBody>
      </p:sp>
    </p:spTree>
    <p:extLst>
      <p:ext uri="{BB962C8B-B14F-4D97-AF65-F5344CB8AC3E}">
        <p14:creationId xmlns:p14="http://schemas.microsoft.com/office/powerpoint/2010/main" val="42379446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AU" dirty="0" smtClean="0"/>
              <a:t>Go though component selection</a:t>
            </a:r>
          </a:p>
          <a:p>
            <a:pPr marL="171450" indent="-171450">
              <a:buFontTx/>
              <a:buChar char="-"/>
            </a:pPr>
            <a:endParaRPr lang="en-AU" baseline="0" dirty="0" smtClean="0"/>
          </a:p>
          <a:p>
            <a:pPr marL="171450" indent="-171450">
              <a:buFontTx/>
              <a:buChar char="-"/>
            </a:pPr>
            <a:r>
              <a:rPr lang="en-AU" baseline="0" dirty="0" smtClean="0"/>
              <a:t>Note: we were able to achieve such a high mass budget since </a:t>
            </a:r>
            <a:r>
              <a:rPr lang="en-AU" baseline="0" dirty="0" err="1" smtClean="0"/>
              <a:t>expesive</a:t>
            </a:r>
            <a:r>
              <a:rPr lang="en-AU" baseline="0" dirty="0" smtClean="0"/>
              <a:t>, space rated and optimised </a:t>
            </a:r>
            <a:r>
              <a:rPr lang="en-AU" baseline="0" dirty="0" err="1" smtClean="0"/>
              <a:t>componenet</a:t>
            </a:r>
            <a:r>
              <a:rPr lang="en-AU" baseline="0" dirty="0" smtClean="0"/>
              <a:t> were selected. </a:t>
            </a:r>
          </a:p>
        </p:txBody>
      </p:sp>
      <p:sp>
        <p:nvSpPr>
          <p:cNvPr id="4" name="Slide Number Placeholder 3"/>
          <p:cNvSpPr>
            <a:spLocks noGrp="1"/>
          </p:cNvSpPr>
          <p:nvPr>
            <p:ph type="sldNum" sz="quarter" idx="10"/>
          </p:nvPr>
        </p:nvSpPr>
        <p:spPr/>
        <p:txBody>
          <a:bodyPr/>
          <a:lstStyle/>
          <a:p>
            <a:fld id="{EE3D259A-0B22-4204-B86E-533FB56D31D0}" type="slidenum">
              <a:rPr lang="en-AU" smtClean="0"/>
              <a:t>13</a:t>
            </a:fld>
            <a:endParaRPr lang="en-AU"/>
          </a:p>
        </p:txBody>
      </p:sp>
    </p:spTree>
    <p:extLst>
      <p:ext uri="{BB962C8B-B14F-4D97-AF65-F5344CB8AC3E}">
        <p14:creationId xmlns:p14="http://schemas.microsoft.com/office/powerpoint/2010/main" val="24822166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Since this spacecraft is performing Earth observation, it requires a pointing budget. This refers to the ability to orient the spacecraft towards a target having a specific geographical orientation. Along with the pointing accuracy, the satellite needs to be able to map the location from its own location. Errors in both pointing and mapping accuracies will be discussed here.</a:t>
            </a:r>
          </a:p>
          <a:p>
            <a:r>
              <a:rPr lang="en-AU" dirty="0" smtClean="0"/>
              <a:t> The attitude control system for SnapSat will consist of three air core </a:t>
            </a:r>
            <a:r>
              <a:rPr lang="en-AU" dirty="0" err="1" smtClean="0"/>
              <a:t>magnetorquers</a:t>
            </a:r>
            <a:r>
              <a:rPr lang="en-AU" dirty="0" smtClean="0"/>
              <a:t> operating on 3 separate planes capable of producing 0.05Am2 each.  Only two of the </a:t>
            </a:r>
            <a:r>
              <a:rPr lang="en-AU" dirty="0" err="1" smtClean="0"/>
              <a:t>magnetorquers</a:t>
            </a:r>
            <a:r>
              <a:rPr lang="en-AU" dirty="0" smtClean="0"/>
              <a:t> can work at any one time, which will reduce total power usage for the system.  The first component of the determination system is a 9-DOF IMU which will primarily be used in the de-tumble phase due to accumulated error issues with this equipment which are expected to occur later in the mission.  The second component is a solar tracker system consisting of six photodiode pins, one on each face, which will be used to accurately determine the attitude of the satellite based on the location of the Sun. </a:t>
            </a:r>
          </a:p>
          <a:p>
            <a:r>
              <a:rPr lang="en-AU" dirty="0" smtClean="0"/>
              <a:t>According to the specification data, the IMU will experience a 2\% error based on the expected temperature range, although this will increase over the course of the mission due to the accumulated error.  Although the exact error will need to be calculated during calibration and testing, based on current literature there are a number of similar solar tracking systems which are able to achieve an accuracy of 0.2\% \cite{</a:t>
            </a:r>
            <a:r>
              <a:rPr lang="en-AU" dirty="0" err="1" smtClean="0"/>
              <a:t>beaudette</a:t>
            </a:r>
            <a:r>
              <a:rPr lang="en-AU" dirty="0" smtClean="0"/>
              <a:t>}.  However given the low budget and subsequently slightly inferior equipment conservative estimate of 0.5\% will be used for the solar tracker error.  In regards to the </a:t>
            </a:r>
            <a:r>
              <a:rPr lang="en-AU" dirty="0" err="1" smtClean="0"/>
              <a:t>magnetorquers</a:t>
            </a:r>
            <a:r>
              <a:rPr lang="en-AU" dirty="0" smtClean="0"/>
              <a:t> expected error based on similar models 1\%, although error will be finalised during the calibration and testing phase.</a:t>
            </a:r>
            <a:endParaRPr lang="en-AU" dirty="0"/>
          </a:p>
        </p:txBody>
      </p:sp>
      <p:sp>
        <p:nvSpPr>
          <p:cNvPr id="4" name="Slide Number Placeholder 3"/>
          <p:cNvSpPr>
            <a:spLocks noGrp="1"/>
          </p:cNvSpPr>
          <p:nvPr>
            <p:ph type="sldNum" sz="quarter" idx="10"/>
          </p:nvPr>
        </p:nvSpPr>
        <p:spPr/>
        <p:txBody>
          <a:bodyPr/>
          <a:lstStyle/>
          <a:p>
            <a:fld id="{EE3D259A-0B22-4204-B86E-533FB56D31D0}" type="slidenum">
              <a:rPr lang="en-AU" smtClean="0"/>
              <a:t>15</a:t>
            </a:fld>
            <a:endParaRPr lang="en-AU"/>
          </a:p>
        </p:txBody>
      </p:sp>
    </p:spTree>
    <p:extLst>
      <p:ext uri="{BB962C8B-B14F-4D97-AF65-F5344CB8AC3E}">
        <p14:creationId xmlns:p14="http://schemas.microsoft.com/office/powerpoint/2010/main" val="33854912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1"/>
      </p:bgRef>
    </p:bg>
    <p:spTree>
      <p:nvGrpSpPr>
        <p:cNvPr id="1" name=""/>
        <p:cNvGrpSpPr/>
        <p:nvPr/>
      </p:nvGrpSpPr>
      <p:grpSpPr>
        <a:xfrm>
          <a:off x="0" y="0"/>
          <a:ext cx="0" cy="0"/>
          <a:chOff x="0" y="0"/>
          <a:chExt cx="0" cy="0"/>
        </a:xfrm>
      </p:grpSpPr>
      <p:sp>
        <p:nvSpPr>
          <p:cNvPr id="7" name="Oval 6"/>
          <p:cNvSpPr/>
          <p:nvPr userDrawn="1"/>
        </p:nvSpPr>
        <p:spPr>
          <a:xfrm>
            <a:off x="-732390" y="-2511786"/>
            <a:ext cx="8794350" cy="87943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itle 1"/>
          <p:cNvSpPr>
            <a:spLocks noGrp="1"/>
          </p:cNvSpPr>
          <p:nvPr>
            <p:ph type="ctrTitle"/>
          </p:nvPr>
        </p:nvSpPr>
        <p:spPr>
          <a:xfrm>
            <a:off x="685800" y="1122363"/>
            <a:ext cx="7772400" cy="2387600"/>
          </a:xfrm>
        </p:spPr>
        <p:txBody>
          <a:bodyPr anchor="b"/>
          <a:lstStyle>
            <a:lvl1pPr algn="ctr">
              <a:defRPr sz="6000">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A19870C3-D5D5-44E4-ADD6-CAA6571321B0}" type="datetimeFigureOut">
              <a:rPr lang="en-AU" smtClean="0"/>
              <a:t>25/08/2015</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643C79E6-0A97-4173-ACB7-FFA1EC39510C}" type="slidenum">
              <a:rPr lang="en-AU" smtClean="0"/>
              <a:t>‹#›</a:t>
            </a:fld>
            <a:endParaRPr lang="en-AU"/>
          </a:p>
        </p:txBody>
      </p:sp>
    </p:spTree>
    <p:extLst>
      <p:ext uri="{BB962C8B-B14F-4D97-AF65-F5344CB8AC3E}">
        <p14:creationId xmlns:p14="http://schemas.microsoft.com/office/powerpoint/2010/main" val="364552978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19870C3-D5D5-44E4-ADD6-CAA6571321B0}" type="datetimeFigureOut">
              <a:rPr lang="en-AU" smtClean="0"/>
              <a:t>25/08/2015</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643C79E6-0A97-4173-ACB7-FFA1EC39510C}" type="slidenum">
              <a:rPr lang="en-AU" smtClean="0"/>
              <a:t>‹#›</a:t>
            </a:fld>
            <a:endParaRPr lang="en-AU"/>
          </a:p>
        </p:txBody>
      </p:sp>
    </p:spTree>
    <p:extLst>
      <p:ext uri="{BB962C8B-B14F-4D97-AF65-F5344CB8AC3E}">
        <p14:creationId xmlns:p14="http://schemas.microsoft.com/office/powerpoint/2010/main" val="19083228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19870C3-D5D5-44E4-ADD6-CAA6571321B0}" type="datetimeFigureOut">
              <a:rPr lang="en-AU" smtClean="0"/>
              <a:t>25/08/2015</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643C79E6-0A97-4173-ACB7-FFA1EC39510C}" type="slidenum">
              <a:rPr lang="en-AU" smtClean="0"/>
              <a:t>‹#›</a:t>
            </a:fld>
            <a:endParaRPr lang="en-AU"/>
          </a:p>
        </p:txBody>
      </p:sp>
    </p:spTree>
    <p:extLst>
      <p:ext uri="{BB962C8B-B14F-4D97-AF65-F5344CB8AC3E}">
        <p14:creationId xmlns:p14="http://schemas.microsoft.com/office/powerpoint/2010/main" val="40762525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Roboto Lt" pitchFamily="2" charset="0"/>
                <a:ea typeface="Roboto Lt" pitchFamily="2"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628650" y="1323703"/>
            <a:ext cx="7886700" cy="485326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defRPr>
                <a:solidFill>
                  <a:schemeClr val="accent4">
                    <a:lumMod val="75000"/>
                  </a:schemeClr>
                </a:solidFill>
              </a:defRPr>
            </a:lvl1pPr>
          </a:lstStyle>
          <a:p>
            <a:fld id="{BBC7A9B0-89D2-465A-AF0A-443056999F2B}" type="datetime3">
              <a:rPr lang="en-AU" smtClean="0"/>
              <a:pPr/>
              <a:t>25 August, 2015</a:t>
            </a:fld>
            <a:endParaRPr lang="en-AU" dirty="0"/>
          </a:p>
        </p:txBody>
      </p:sp>
      <p:sp>
        <p:nvSpPr>
          <p:cNvPr id="5" name="Footer Placeholder 4"/>
          <p:cNvSpPr>
            <a:spLocks noGrp="1"/>
          </p:cNvSpPr>
          <p:nvPr>
            <p:ph type="ftr" sz="quarter" idx="11"/>
          </p:nvPr>
        </p:nvSpPr>
        <p:spPr/>
        <p:txBody>
          <a:bodyPr/>
          <a:lstStyle>
            <a:lvl1pPr>
              <a:defRPr lang="en-AU" sz="1200" kern="1200" dirty="0" smtClean="0">
                <a:solidFill>
                  <a:schemeClr val="accent4">
                    <a:lumMod val="75000"/>
                  </a:schemeClr>
                </a:solidFill>
                <a:latin typeface="+mn-lt"/>
                <a:ea typeface="+mn-ea"/>
                <a:cs typeface="+mn-cs"/>
              </a:defRPr>
            </a:lvl1pPr>
          </a:lstStyle>
          <a:p>
            <a:r>
              <a:rPr lang="en-AU" dirty="0" smtClean="0"/>
              <a:t>SnapSat Preliminary Design Presentation</a:t>
            </a:r>
            <a:endParaRPr lang="en-AU" dirty="0"/>
          </a:p>
        </p:txBody>
      </p:sp>
      <p:sp>
        <p:nvSpPr>
          <p:cNvPr id="6" name="Slide Number Placeholder 5"/>
          <p:cNvSpPr>
            <a:spLocks noGrp="1"/>
          </p:cNvSpPr>
          <p:nvPr>
            <p:ph type="sldNum" sz="quarter" idx="12"/>
          </p:nvPr>
        </p:nvSpPr>
        <p:spPr/>
        <p:txBody>
          <a:bodyPr/>
          <a:lstStyle>
            <a:lvl1pPr>
              <a:defRPr lang="en-AU" sz="1200" kern="1200" smtClean="0">
                <a:solidFill>
                  <a:schemeClr val="accent4">
                    <a:lumMod val="75000"/>
                  </a:schemeClr>
                </a:solidFill>
                <a:latin typeface="+mn-lt"/>
                <a:ea typeface="+mn-ea"/>
                <a:cs typeface="+mn-cs"/>
              </a:defRPr>
            </a:lvl1pPr>
          </a:lstStyle>
          <a:p>
            <a:fld id="{DBB793DD-E3CA-4EC9-8595-B60D185A5563}" type="slidenum">
              <a:rPr lang="en-AU" smtClean="0"/>
              <a:pPr/>
              <a:t>‹#›</a:t>
            </a:fld>
            <a:endParaRPr lang="en-AU" dirty="0"/>
          </a:p>
        </p:txBody>
      </p:sp>
      <p:cxnSp>
        <p:nvCxnSpPr>
          <p:cNvPr id="8" name="Straight Connector 7"/>
          <p:cNvCxnSpPr/>
          <p:nvPr userDrawn="1"/>
        </p:nvCxnSpPr>
        <p:spPr>
          <a:xfrm>
            <a:off x="398417" y="1105991"/>
            <a:ext cx="8347166" cy="0"/>
          </a:xfrm>
          <a:prstGeom prst="line">
            <a:avLst/>
          </a:prstGeom>
          <a:ln w="19050" cmpd="dbl">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398417" y="6274528"/>
            <a:ext cx="8347166" cy="0"/>
          </a:xfrm>
          <a:prstGeom prst="line">
            <a:avLst/>
          </a:prstGeom>
          <a:ln w="19050" cmpd="dbl">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rotWithShape="1">
          <a:blip r:embed="rId2" cstate="print">
            <a:extLst>
              <a:ext uri="{28A0092B-C50C-407E-A947-70E740481C1C}">
                <a14:useLocalDpi xmlns:a14="http://schemas.microsoft.com/office/drawing/2010/main" val="0"/>
              </a:ext>
            </a:extLst>
          </a:blip>
          <a:srcRect l="4218" t="35642" r="22242" b="18118"/>
          <a:stretch/>
        </p:blipFill>
        <p:spPr>
          <a:xfrm>
            <a:off x="6766560" y="607757"/>
            <a:ext cx="1979024" cy="393729"/>
          </a:xfrm>
          <a:prstGeom prst="rect">
            <a:avLst/>
          </a:prstGeom>
        </p:spPr>
      </p:pic>
    </p:spTree>
    <p:extLst>
      <p:ext uri="{BB962C8B-B14F-4D97-AF65-F5344CB8AC3E}">
        <p14:creationId xmlns:p14="http://schemas.microsoft.com/office/powerpoint/2010/main" val="303845892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Oval 6"/>
          <p:cNvSpPr/>
          <p:nvPr userDrawn="1"/>
        </p:nvSpPr>
        <p:spPr>
          <a:xfrm>
            <a:off x="-732390" y="-2511786"/>
            <a:ext cx="8794350" cy="8794350"/>
          </a:xfrm>
          <a:prstGeom prst="ellips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itle 1"/>
          <p:cNvSpPr>
            <a:spLocks noGrp="1"/>
          </p:cNvSpPr>
          <p:nvPr>
            <p:ph type="title"/>
          </p:nvPr>
        </p:nvSpPr>
        <p:spPr>
          <a:xfrm>
            <a:off x="623888" y="1709739"/>
            <a:ext cx="7886700" cy="2034947"/>
          </a:xfrm>
        </p:spPr>
        <p:txBody>
          <a:bodyPr anchor="b">
            <a:normAutofit/>
          </a:bodyPr>
          <a:lstStyle>
            <a:lvl1pPr>
              <a:defRPr sz="4800">
                <a:solidFill>
                  <a:schemeClr val="bg1"/>
                </a:solidFill>
                <a:latin typeface="Roboto Lt" pitchFamily="2" charset="0"/>
                <a:ea typeface="Roboto Lt" pitchFamily="2"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623888" y="3910150"/>
            <a:ext cx="7886700" cy="2179502"/>
          </a:xfrm>
        </p:spPr>
        <p:txBody>
          <a:bodyPr/>
          <a:lstStyle>
            <a:lvl1pPr marL="0" indent="0">
              <a:buNone/>
              <a:defRPr sz="2400" spc="3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A19870C3-D5D5-44E4-ADD6-CAA6571321B0}" type="datetimeFigureOut">
              <a:rPr lang="en-AU" smtClean="0"/>
              <a:t>25/08/2015</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643C79E6-0A97-4173-ACB7-FFA1EC39510C}" type="slidenum">
              <a:rPr lang="en-AU" smtClean="0"/>
              <a:t>‹#›</a:t>
            </a:fld>
            <a:endParaRPr lang="en-AU"/>
          </a:p>
        </p:txBody>
      </p:sp>
    </p:spTree>
    <p:extLst>
      <p:ext uri="{BB962C8B-B14F-4D97-AF65-F5344CB8AC3E}">
        <p14:creationId xmlns:p14="http://schemas.microsoft.com/office/powerpoint/2010/main" val="25548952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lang="en-US" sz="3600" kern="1200" dirty="0">
                <a:solidFill>
                  <a:schemeClr val="tx1"/>
                </a:solidFill>
                <a:latin typeface="Roboto Lt" pitchFamily="2" charset="0"/>
                <a:ea typeface="Roboto Lt" pitchFamily="2" charset="0"/>
                <a:cs typeface="+mj-cs"/>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628650" y="1210496"/>
            <a:ext cx="3886200" cy="496646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210496"/>
            <a:ext cx="3886200" cy="496646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19870C3-D5D5-44E4-ADD6-CAA6571321B0}" type="datetimeFigureOut">
              <a:rPr lang="en-AU" smtClean="0"/>
              <a:t>25/08/2015</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643C79E6-0A97-4173-ACB7-FFA1EC39510C}" type="slidenum">
              <a:rPr lang="en-AU" smtClean="0"/>
              <a:t>‹#›</a:t>
            </a:fld>
            <a:endParaRPr lang="en-AU"/>
          </a:p>
        </p:txBody>
      </p:sp>
      <p:cxnSp>
        <p:nvCxnSpPr>
          <p:cNvPr id="9" name="Straight Connector 8"/>
          <p:cNvCxnSpPr/>
          <p:nvPr userDrawn="1"/>
        </p:nvCxnSpPr>
        <p:spPr>
          <a:xfrm>
            <a:off x="398417" y="1105991"/>
            <a:ext cx="8347166" cy="0"/>
          </a:xfrm>
          <a:prstGeom prst="line">
            <a:avLst/>
          </a:prstGeom>
          <a:ln w="19050" cmpd="dbl">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a:off x="398417" y="6274528"/>
            <a:ext cx="8347166" cy="0"/>
          </a:xfrm>
          <a:prstGeom prst="line">
            <a:avLst/>
          </a:prstGeom>
          <a:ln w="19050" cmpd="dbl">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4218" t="35642" r="22242" b="18118"/>
          <a:stretch/>
        </p:blipFill>
        <p:spPr>
          <a:xfrm>
            <a:off x="6766560" y="607757"/>
            <a:ext cx="1979024" cy="393729"/>
          </a:xfrm>
          <a:prstGeom prst="rect">
            <a:avLst/>
          </a:prstGeom>
        </p:spPr>
      </p:pic>
    </p:spTree>
    <p:extLst>
      <p:ext uri="{BB962C8B-B14F-4D97-AF65-F5344CB8AC3E}">
        <p14:creationId xmlns:p14="http://schemas.microsoft.com/office/powerpoint/2010/main" val="294898150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98417" y="465164"/>
            <a:ext cx="7886700" cy="636360"/>
          </a:xfrm>
        </p:spPr>
        <p:txBody>
          <a:bodyPr/>
          <a:lstStyle>
            <a:lvl1pPr>
              <a:defRPr>
                <a:latin typeface="Roboto Lt" pitchFamily="2" charset="0"/>
                <a:ea typeface="Roboto Lt" pitchFamily="2"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629842" y="1206029"/>
            <a:ext cx="3868340" cy="4747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1780791"/>
            <a:ext cx="3868340" cy="44088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206029"/>
            <a:ext cx="3887391" cy="4747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1780791"/>
            <a:ext cx="3887391" cy="44088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19870C3-D5D5-44E4-ADD6-CAA6571321B0}" type="datetimeFigureOut">
              <a:rPr lang="en-AU" smtClean="0"/>
              <a:t>25/08/2015</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643C79E6-0A97-4173-ACB7-FFA1EC39510C}" type="slidenum">
              <a:rPr lang="en-AU" smtClean="0"/>
              <a:t>‹#›</a:t>
            </a:fld>
            <a:endParaRPr lang="en-AU"/>
          </a:p>
        </p:txBody>
      </p:sp>
      <p:pic>
        <p:nvPicPr>
          <p:cNvPr id="10" name="Picture 9"/>
          <p:cNvPicPr>
            <a:picLocks noChangeAspect="1"/>
          </p:cNvPicPr>
          <p:nvPr userDrawn="1"/>
        </p:nvPicPr>
        <p:blipFill rotWithShape="1">
          <a:blip r:embed="rId2" cstate="print">
            <a:extLst>
              <a:ext uri="{28A0092B-C50C-407E-A947-70E740481C1C}">
                <a14:useLocalDpi xmlns:a14="http://schemas.microsoft.com/office/drawing/2010/main" val="0"/>
              </a:ext>
            </a:extLst>
          </a:blip>
          <a:srcRect l="4218" t="35642" r="22242" b="18118"/>
          <a:stretch/>
        </p:blipFill>
        <p:spPr>
          <a:xfrm>
            <a:off x="6766560" y="607757"/>
            <a:ext cx="1979024" cy="393729"/>
          </a:xfrm>
          <a:prstGeom prst="rect">
            <a:avLst/>
          </a:prstGeom>
        </p:spPr>
      </p:pic>
      <p:cxnSp>
        <p:nvCxnSpPr>
          <p:cNvPr id="11" name="Straight Connector 10"/>
          <p:cNvCxnSpPr/>
          <p:nvPr userDrawn="1"/>
        </p:nvCxnSpPr>
        <p:spPr>
          <a:xfrm>
            <a:off x="398417" y="1105991"/>
            <a:ext cx="8347166" cy="0"/>
          </a:xfrm>
          <a:prstGeom prst="line">
            <a:avLst/>
          </a:prstGeom>
          <a:ln w="19050" cmpd="dbl">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398417" y="6274528"/>
            <a:ext cx="8347166" cy="0"/>
          </a:xfrm>
          <a:prstGeom prst="line">
            <a:avLst/>
          </a:prstGeom>
          <a:ln w="19050" cmpd="dbl">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150118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defTabSz="914400" rtl="0" eaLnBrk="1" latinLnBrk="0" hangingPunct="1">
              <a:lnSpc>
                <a:spcPct val="90000"/>
              </a:lnSpc>
              <a:spcBef>
                <a:spcPct val="0"/>
              </a:spcBef>
              <a:buNone/>
              <a:defRPr lang="en-US" sz="3600" kern="1200" dirty="0">
                <a:solidFill>
                  <a:schemeClr val="tx1"/>
                </a:solidFill>
                <a:latin typeface="Roboto Lt" pitchFamily="2" charset="0"/>
                <a:ea typeface="Roboto Lt" pitchFamily="2" charset="0"/>
                <a:cs typeface="+mj-cs"/>
              </a:defRPr>
            </a:lvl1p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A19870C3-D5D5-44E4-ADD6-CAA6571321B0}" type="datetimeFigureOut">
              <a:rPr lang="en-AU" smtClean="0"/>
              <a:t>25/08/2015</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643C79E6-0A97-4173-ACB7-FFA1EC39510C}" type="slidenum">
              <a:rPr lang="en-AU" smtClean="0"/>
              <a:t>‹#›</a:t>
            </a:fld>
            <a:endParaRPr lang="en-AU"/>
          </a:p>
        </p:txBody>
      </p:sp>
      <p:cxnSp>
        <p:nvCxnSpPr>
          <p:cNvPr id="7" name="Straight Connector 6"/>
          <p:cNvCxnSpPr/>
          <p:nvPr userDrawn="1"/>
        </p:nvCxnSpPr>
        <p:spPr>
          <a:xfrm>
            <a:off x="398417" y="1105991"/>
            <a:ext cx="8347166" cy="0"/>
          </a:xfrm>
          <a:prstGeom prst="line">
            <a:avLst/>
          </a:prstGeom>
          <a:ln w="19050" cmpd="dbl">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userDrawn="1"/>
        </p:nvCxnSpPr>
        <p:spPr>
          <a:xfrm>
            <a:off x="398417" y="6274528"/>
            <a:ext cx="8347166" cy="0"/>
          </a:xfrm>
          <a:prstGeom prst="line">
            <a:avLst/>
          </a:prstGeom>
          <a:ln w="19050" cmpd="dbl">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userDrawn="1"/>
        </p:nvPicPr>
        <p:blipFill rotWithShape="1">
          <a:blip r:embed="rId2" cstate="print">
            <a:extLst>
              <a:ext uri="{28A0092B-C50C-407E-A947-70E740481C1C}">
                <a14:useLocalDpi xmlns:a14="http://schemas.microsoft.com/office/drawing/2010/main" val="0"/>
              </a:ext>
            </a:extLst>
          </a:blip>
          <a:srcRect l="4218" t="35642" r="22242" b="18118"/>
          <a:stretch/>
        </p:blipFill>
        <p:spPr>
          <a:xfrm>
            <a:off x="6766560" y="607757"/>
            <a:ext cx="1979024" cy="393729"/>
          </a:xfrm>
          <a:prstGeom prst="rect">
            <a:avLst/>
          </a:prstGeom>
        </p:spPr>
      </p:pic>
    </p:spTree>
    <p:extLst>
      <p:ext uri="{BB962C8B-B14F-4D97-AF65-F5344CB8AC3E}">
        <p14:creationId xmlns:p14="http://schemas.microsoft.com/office/powerpoint/2010/main" val="210952561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9870C3-D5D5-44E4-ADD6-CAA6571321B0}" type="datetimeFigureOut">
              <a:rPr lang="en-AU" smtClean="0"/>
              <a:t>25/08/2015</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643C79E6-0A97-4173-ACB7-FFA1EC39510C}" type="slidenum">
              <a:rPr lang="en-AU" smtClean="0"/>
              <a:t>‹#›</a:t>
            </a:fld>
            <a:endParaRPr lang="en-AU"/>
          </a:p>
        </p:txBody>
      </p:sp>
    </p:spTree>
    <p:extLst>
      <p:ext uri="{BB962C8B-B14F-4D97-AF65-F5344CB8AC3E}">
        <p14:creationId xmlns:p14="http://schemas.microsoft.com/office/powerpoint/2010/main" val="307674687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19870C3-D5D5-44E4-ADD6-CAA6571321B0}" type="datetimeFigureOut">
              <a:rPr lang="en-AU" smtClean="0"/>
              <a:t>25/08/2015</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643C79E6-0A97-4173-ACB7-FFA1EC39510C}" type="slidenum">
              <a:rPr lang="en-AU" smtClean="0"/>
              <a:t>‹#›</a:t>
            </a:fld>
            <a:endParaRPr lang="en-AU"/>
          </a:p>
        </p:txBody>
      </p:sp>
    </p:spTree>
    <p:extLst>
      <p:ext uri="{BB962C8B-B14F-4D97-AF65-F5344CB8AC3E}">
        <p14:creationId xmlns:p14="http://schemas.microsoft.com/office/powerpoint/2010/main" val="237305892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19870C3-D5D5-44E4-ADD6-CAA6571321B0}" type="datetimeFigureOut">
              <a:rPr lang="en-AU" smtClean="0"/>
              <a:t>25/08/2015</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643C79E6-0A97-4173-ACB7-FFA1EC39510C}" type="slidenum">
              <a:rPr lang="en-AU" smtClean="0"/>
              <a:t>‹#›</a:t>
            </a:fld>
            <a:endParaRPr lang="en-AU"/>
          </a:p>
        </p:txBody>
      </p:sp>
    </p:spTree>
    <p:extLst>
      <p:ext uri="{BB962C8B-B14F-4D97-AF65-F5344CB8AC3E}">
        <p14:creationId xmlns:p14="http://schemas.microsoft.com/office/powerpoint/2010/main" val="72811099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98417" y="495757"/>
            <a:ext cx="5941423" cy="610234"/>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28650" y="1341122"/>
            <a:ext cx="7886700" cy="4835841"/>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820FD3-10FA-474E-9B19-1F83AA45001E}" type="datetime3">
              <a:rPr lang="en-AU" smtClean="0"/>
              <a:pPr/>
              <a:t>25 August, 2015</a:t>
            </a:fld>
            <a:endParaRPr lang="en-AU"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AU" dirty="0" smtClean="0"/>
              <a:t>SnapSat Preliminary Design Presentation</a:t>
            </a: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3C79E6-0A97-4173-ACB7-FFA1EC39510C}" type="slidenum">
              <a:rPr lang="en-AU" smtClean="0"/>
              <a:t>‹#›</a:t>
            </a:fld>
            <a:endParaRPr lang="en-AU"/>
          </a:p>
        </p:txBody>
      </p:sp>
    </p:spTree>
    <p:extLst>
      <p:ext uri="{BB962C8B-B14F-4D97-AF65-F5344CB8AC3E}">
        <p14:creationId xmlns:p14="http://schemas.microsoft.com/office/powerpoint/2010/main" val="35650171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j-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j-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j-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4">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l"/>
            <a:r>
              <a:rPr lang="en-AU" sz="6000" dirty="0">
                <a:latin typeface="a•space" panose="02000500000000000000" pitchFamily="2" charset="0"/>
              </a:rPr>
              <a:t>SnapSat </a:t>
            </a:r>
          </a:p>
        </p:txBody>
      </p:sp>
      <p:sp>
        <p:nvSpPr>
          <p:cNvPr id="3" name="Subtitle 2"/>
          <p:cNvSpPr>
            <a:spLocks noGrp="1"/>
          </p:cNvSpPr>
          <p:nvPr>
            <p:ph type="subTitle" idx="1"/>
          </p:nvPr>
        </p:nvSpPr>
        <p:spPr>
          <a:xfrm>
            <a:off x="792480" y="3628165"/>
            <a:ext cx="7208520" cy="1655762"/>
          </a:xfrm>
        </p:spPr>
        <p:txBody>
          <a:bodyPr/>
          <a:lstStyle/>
          <a:p>
            <a:pPr algn="l"/>
            <a:r>
              <a:rPr lang="en-AU" spc="300" dirty="0" smtClean="0"/>
              <a:t>Preliminary Design Solution</a:t>
            </a:r>
            <a:endParaRPr lang="en-AU" spc="300" dirty="0"/>
          </a:p>
        </p:txBody>
      </p:sp>
      <p:pic>
        <p:nvPicPr>
          <p:cNvPr id="1028" name="Picture 4" descr="https://cdn2.colorlib.com/wp/wp-content/uploads/sites/2/2013/10/BoldMedia-flat-logo.png"/>
          <p:cNvPicPr>
            <a:picLocks noChangeAspect="1" noChangeArrowheads="1"/>
          </p:cNvPicPr>
          <p:nvPr/>
        </p:nvPicPr>
        <p:blipFill rotWithShape="1">
          <a:blip r:embed="rId3">
            <a:extLst>
              <a:ext uri="{28A0092B-C50C-407E-A947-70E740481C1C}">
                <a14:useLocalDpi xmlns:a14="http://schemas.microsoft.com/office/drawing/2010/main" val="0"/>
              </a:ext>
            </a:extLst>
          </a:blip>
          <a:srcRect l="36454" t="22095" r="36527" b="20305"/>
          <a:stretch/>
        </p:blipFill>
        <p:spPr bwMode="auto">
          <a:xfrm>
            <a:off x="5116287" y="2585663"/>
            <a:ext cx="855617" cy="816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27586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Design Considerations</a:t>
            </a:r>
            <a:endParaRPr lang="en-AU" dirty="0"/>
          </a:p>
        </p:txBody>
      </p:sp>
      <p:sp>
        <p:nvSpPr>
          <p:cNvPr id="3" name="Content Placeholder 2"/>
          <p:cNvSpPr>
            <a:spLocks noGrp="1"/>
          </p:cNvSpPr>
          <p:nvPr>
            <p:ph sz="half" idx="1"/>
          </p:nvPr>
        </p:nvSpPr>
        <p:spPr/>
        <p:txBody>
          <a:bodyPr/>
          <a:lstStyle/>
          <a:p>
            <a:r>
              <a:rPr lang="en-AU" dirty="0" smtClean="0"/>
              <a:t>(include picture of deployed solar panels also?)</a:t>
            </a:r>
            <a:endParaRPr lang="en-AU" dirty="0"/>
          </a:p>
        </p:txBody>
      </p:sp>
      <p:pic>
        <p:nvPicPr>
          <p:cNvPr id="5" name="Content Placeholder 4"/>
          <p:cNvPicPr>
            <a:picLocks noGrp="1" noChangeAspect="1"/>
          </p:cNvPicPr>
          <p:nvPr>
            <p:ph sz="half" idx="2"/>
          </p:nvPr>
        </p:nvPicPr>
        <p:blipFill rotWithShape="1">
          <a:blip r:embed="rId2" cstate="print">
            <a:extLst>
              <a:ext uri="{28A0092B-C50C-407E-A947-70E740481C1C}">
                <a14:useLocalDpi xmlns:a14="http://schemas.microsoft.com/office/drawing/2010/main" val="0"/>
              </a:ext>
            </a:extLst>
          </a:blip>
          <a:srcRect l="30126" r="19902"/>
          <a:stretch/>
        </p:blipFill>
        <p:spPr>
          <a:xfrm>
            <a:off x="4641668" y="1288869"/>
            <a:ext cx="4190866" cy="4798422"/>
          </a:xfrm>
          <a:prstGeom prst="roundRect">
            <a:avLst>
              <a:gd name="adj" fmla="val 2542"/>
            </a:avLst>
          </a:prstGeom>
          <a:solidFill>
            <a:srgbClr val="FFFFFF">
              <a:shade val="85000"/>
            </a:srgbClr>
          </a:solidFill>
          <a:ln>
            <a:noFill/>
          </a:ln>
          <a:effectLst/>
        </p:spPr>
      </p:pic>
      <p:sp>
        <p:nvSpPr>
          <p:cNvPr id="6" name="Date Placeholder 3"/>
          <p:cNvSpPr>
            <a:spLocks noGrp="1"/>
          </p:cNvSpPr>
          <p:nvPr>
            <p:ph type="dt" sz="half" idx="10"/>
          </p:nvPr>
        </p:nvSpPr>
        <p:spPr>
          <a:xfrm>
            <a:off x="628650" y="6356351"/>
            <a:ext cx="2057400" cy="365125"/>
          </a:xfrm>
        </p:spPr>
        <p:txBody>
          <a:bodyPr/>
          <a:lstStyle>
            <a:lvl1pPr>
              <a:defRPr>
                <a:solidFill>
                  <a:schemeClr val="accent4">
                    <a:lumMod val="75000"/>
                  </a:schemeClr>
                </a:solidFill>
              </a:defRPr>
            </a:lvl1pPr>
          </a:lstStyle>
          <a:p>
            <a:r>
              <a:rPr lang="en-AU" dirty="0" smtClean="0">
                <a:latin typeface="+mj-lt"/>
              </a:rPr>
              <a:t>Tuesday 24 August 2015</a:t>
            </a:r>
            <a:endParaRPr lang="en-AU" dirty="0">
              <a:latin typeface="+mj-lt"/>
            </a:endParaRPr>
          </a:p>
        </p:txBody>
      </p:sp>
      <p:sp>
        <p:nvSpPr>
          <p:cNvPr id="7" name="Footer Placeholder 4"/>
          <p:cNvSpPr>
            <a:spLocks noGrp="1"/>
          </p:cNvSpPr>
          <p:nvPr>
            <p:ph type="ftr" sz="quarter" idx="11"/>
          </p:nvPr>
        </p:nvSpPr>
        <p:spPr>
          <a:xfrm>
            <a:off x="3028950" y="6356351"/>
            <a:ext cx="3086100" cy="365125"/>
          </a:xfrm>
        </p:spPr>
        <p:txBody>
          <a:bodyPr/>
          <a:lstStyle>
            <a:lvl1pPr>
              <a:defRPr lang="en-AU" sz="1200" kern="1200" dirty="0" smtClean="0">
                <a:solidFill>
                  <a:schemeClr val="accent4">
                    <a:lumMod val="75000"/>
                  </a:schemeClr>
                </a:solidFill>
                <a:latin typeface="+mn-lt"/>
                <a:ea typeface="+mn-ea"/>
                <a:cs typeface="+mn-cs"/>
              </a:defRPr>
            </a:lvl1pPr>
          </a:lstStyle>
          <a:p>
            <a:r>
              <a:rPr lang="en-AU" dirty="0" smtClean="0">
                <a:latin typeface="+mj-lt"/>
              </a:rPr>
              <a:t>SnapSat Preliminary Design Presentation</a:t>
            </a:r>
            <a:endParaRPr lang="en-AU" dirty="0">
              <a:latin typeface="+mj-lt"/>
            </a:endParaRPr>
          </a:p>
        </p:txBody>
      </p:sp>
      <p:sp>
        <p:nvSpPr>
          <p:cNvPr id="8" name="Slide Number Placeholder 5"/>
          <p:cNvSpPr>
            <a:spLocks noGrp="1"/>
          </p:cNvSpPr>
          <p:nvPr>
            <p:ph type="sldNum" sz="quarter" idx="12"/>
          </p:nvPr>
        </p:nvSpPr>
        <p:spPr>
          <a:xfrm>
            <a:off x="6457950" y="6356351"/>
            <a:ext cx="2057400" cy="365125"/>
          </a:xfrm>
        </p:spPr>
        <p:txBody>
          <a:bodyPr/>
          <a:lstStyle>
            <a:lvl1pPr>
              <a:defRPr lang="en-AU" sz="1200" kern="1200" smtClean="0">
                <a:solidFill>
                  <a:schemeClr val="accent4">
                    <a:lumMod val="75000"/>
                  </a:schemeClr>
                </a:solidFill>
                <a:latin typeface="+mn-lt"/>
                <a:ea typeface="+mn-ea"/>
                <a:cs typeface="+mn-cs"/>
              </a:defRPr>
            </a:lvl1pPr>
          </a:lstStyle>
          <a:p>
            <a:fld id="{6C5E801A-27FC-4E4C-A43C-DCD3D3677F04}" type="slidenum">
              <a:rPr lang="en-AU" smtClean="0">
                <a:latin typeface="+mj-lt"/>
              </a:rPr>
              <a:t>10</a:t>
            </a:fld>
            <a:endParaRPr lang="en-AU" dirty="0">
              <a:latin typeface="+mj-lt"/>
            </a:endParaRPr>
          </a:p>
        </p:txBody>
      </p:sp>
    </p:spTree>
    <p:extLst>
      <p:ext uri="{BB962C8B-B14F-4D97-AF65-F5344CB8AC3E}">
        <p14:creationId xmlns:p14="http://schemas.microsoft.com/office/powerpoint/2010/main" val="14564990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Simulation</a:t>
            </a:r>
            <a:endParaRPr lang="en-AU" dirty="0"/>
          </a:p>
        </p:txBody>
      </p:sp>
      <p:sp>
        <p:nvSpPr>
          <p:cNvPr id="3" name="Content Placeholder 2"/>
          <p:cNvSpPr>
            <a:spLocks noGrp="1"/>
          </p:cNvSpPr>
          <p:nvPr>
            <p:ph idx="1"/>
          </p:nvPr>
        </p:nvSpPr>
        <p:spPr/>
        <p:txBody>
          <a:bodyPr/>
          <a:lstStyle/>
          <a:p>
            <a:endParaRPr lang="en-AU"/>
          </a:p>
        </p:txBody>
      </p:sp>
    </p:spTree>
    <p:extLst>
      <p:ext uri="{BB962C8B-B14F-4D97-AF65-F5344CB8AC3E}">
        <p14:creationId xmlns:p14="http://schemas.microsoft.com/office/powerpoint/2010/main" val="26853376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System Budgets</a:t>
            </a:r>
            <a:endParaRPr lang="en-AU" dirty="0"/>
          </a:p>
        </p:txBody>
      </p:sp>
      <p:sp>
        <p:nvSpPr>
          <p:cNvPr id="3" name="Text Placeholder 2"/>
          <p:cNvSpPr>
            <a:spLocks noGrp="1"/>
          </p:cNvSpPr>
          <p:nvPr>
            <p:ph type="body" idx="1"/>
          </p:nvPr>
        </p:nvSpPr>
        <p:spPr/>
        <p:txBody>
          <a:bodyPr/>
          <a:lstStyle/>
          <a:p>
            <a:r>
              <a:rPr lang="en-AU" dirty="0" smtClean="0"/>
              <a:t>Power, Data and Mass Considerations</a:t>
            </a:r>
            <a:endParaRPr lang="en-AU" dirty="0"/>
          </a:p>
        </p:txBody>
      </p:sp>
    </p:spTree>
    <p:extLst>
      <p:ext uri="{BB962C8B-B14F-4D97-AF65-F5344CB8AC3E}">
        <p14:creationId xmlns:p14="http://schemas.microsoft.com/office/powerpoint/2010/main" val="19216100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Mass Budget</a:t>
            </a:r>
            <a:endParaRPr lang="en-AU"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709133905"/>
              </p:ext>
            </p:extLst>
          </p:nvPr>
        </p:nvGraphicFramePr>
        <p:xfrm>
          <a:off x="884736" y="1323975"/>
          <a:ext cx="7374529" cy="4737191"/>
        </p:xfrm>
        <a:graphic>
          <a:graphicData uri="http://schemas.openxmlformats.org/drawingml/2006/table">
            <a:tbl>
              <a:tblPr firstRow="1">
                <a:tableStyleId>{1E171933-4619-4E11-9A3F-F7608DF75F80}</a:tableStyleId>
              </a:tblPr>
              <a:tblGrid>
                <a:gridCol w="1301115"/>
                <a:gridCol w="3126378"/>
                <a:gridCol w="1463040"/>
                <a:gridCol w="1483996"/>
              </a:tblGrid>
              <a:tr h="495906">
                <a:tc>
                  <a:txBody>
                    <a:bodyPr/>
                    <a:lstStyle/>
                    <a:p>
                      <a:r>
                        <a:rPr lang="en-AU" sz="1600" dirty="0" smtClean="0"/>
                        <a:t>Subsystem</a:t>
                      </a:r>
                      <a:endParaRPr lang="en-AU" sz="1600" b="1" dirty="0">
                        <a:latin typeface="+mj-lt"/>
                      </a:endParaRPr>
                    </a:p>
                  </a:txBody>
                  <a:tcPr anchor="ctr"/>
                </a:tc>
                <a:tc>
                  <a:txBody>
                    <a:bodyPr/>
                    <a:lstStyle/>
                    <a:p>
                      <a:r>
                        <a:rPr lang="en-AU" sz="1600" dirty="0" smtClean="0"/>
                        <a:t>Component</a:t>
                      </a:r>
                      <a:endParaRPr lang="en-AU" sz="1600" b="1" dirty="0">
                        <a:latin typeface="+mj-lt"/>
                      </a:endParaRPr>
                    </a:p>
                  </a:txBody>
                  <a:tcPr anchor="ctr"/>
                </a:tc>
                <a:tc>
                  <a:txBody>
                    <a:bodyPr/>
                    <a:lstStyle/>
                    <a:p>
                      <a:r>
                        <a:rPr lang="en-AU" sz="1600" dirty="0" smtClean="0"/>
                        <a:t>Mass + Contingency</a:t>
                      </a:r>
                      <a:endParaRPr lang="en-AU" sz="1600" b="1" dirty="0">
                        <a:latin typeface="+mj-lt"/>
                      </a:endParaRPr>
                    </a:p>
                  </a:txBody>
                  <a:tcPr anchor="ctr"/>
                </a:tc>
                <a:tc>
                  <a:txBody>
                    <a:bodyPr/>
                    <a:lstStyle/>
                    <a:p>
                      <a:r>
                        <a:rPr lang="en-AU" sz="1600" dirty="0" smtClean="0"/>
                        <a:t>Fraction of total</a:t>
                      </a:r>
                      <a:r>
                        <a:rPr lang="en-AU" sz="1600" baseline="0" dirty="0" smtClean="0"/>
                        <a:t> mass</a:t>
                      </a:r>
                      <a:endParaRPr lang="en-AU" sz="1600" b="1" dirty="0">
                        <a:latin typeface="+mj-lt"/>
                      </a:endParaRPr>
                    </a:p>
                  </a:txBody>
                  <a:tcPr anchor="ctr"/>
                </a:tc>
              </a:tr>
              <a:tr h="561431">
                <a:tc>
                  <a:txBody>
                    <a:bodyPr/>
                    <a:lstStyle/>
                    <a:p>
                      <a:r>
                        <a:rPr lang="en-AU" sz="1600" dirty="0" smtClean="0"/>
                        <a:t>Structural</a:t>
                      </a:r>
                      <a:endParaRPr lang="en-AU" sz="1600" dirty="0"/>
                    </a:p>
                  </a:txBody>
                  <a:tcPr anchor="ctr"/>
                </a:tc>
                <a:tc>
                  <a:txBody>
                    <a:bodyPr/>
                    <a:lstStyle/>
                    <a:p>
                      <a:r>
                        <a:rPr lang="en-AU" sz="1600" dirty="0" smtClean="0"/>
                        <a:t>Chassis – Laser cut</a:t>
                      </a:r>
                      <a:r>
                        <a:rPr lang="en-AU" sz="1600" baseline="0" dirty="0" smtClean="0"/>
                        <a:t> </a:t>
                      </a:r>
                      <a:r>
                        <a:rPr lang="en-AU" sz="1600" dirty="0" smtClean="0"/>
                        <a:t>Aluminium</a:t>
                      </a:r>
                      <a:br>
                        <a:rPr lang="en-AU" sz="1600" dirty="0" smtClean="0"/>
                      </a:br>
                      <a:r>
                        <a:rPr lang="en-AU" sz="1600" dirty="0" smtClean="0">
                          <a:solidFill>
                            <a:srgbClr val="FF0000"/>
                          </a:solidFill>
                        </a:rPr>
                        <a:t>Solar</a:t>
                      </a:r>
                      <a:r>
                        <a:rPr lang="en-AU" sz="1600" baseline="0" dirty="0" smtClean="0">
                          <a:solidFill>
                            <a:srgbClr val="FF0000"/>
                          </a:solidFill>
                        </a:rPr>
                        <a:t> Panels – Australian </a:t>
                      </a:r>
                      <a:r>
                        <a:rPr lang="en-AU" sz="1600" baseline="0" dirty="0" smtClean="0"/>
                        <a:t>Robotics</a:t>
                      </a:r>
                      <a:endParaRPr lang="en-AU" sz="1600" dirty="0"/>
                    </a:p>
                  </a:txBody>
                  <a:tcPr/>
                </a:tc>
                <a:tc>
                  <a:txBody>
                    <a:bodyPr/>
                    <a:lstStyle/>
                    <a:p>
                      <a:r>
                        <a:rPr lang="en-AU" sz="1600" dirty="0" smtClean="0"/>
                        <a:t>435 g</a:t>
                      </a:r>
                      <a:endParaRPr lang="en-AU" sz="1600" dirty="0"/>
                    </a:p>
                  </a:txBody>
                  <a:tcPr anchor="ctr"/>
                </a:tc>
                <a:tc>
                  <a:txBody>
                    <a:bodyPr/>
                    <a:lstStyle/>
                    <a:p>
                      <a:r>
                        <a:rPr lang="en-AU" sz="1600" dirty="0" smtClean="0"/>
                        <a:t>47.6%</a:t>
                      </a:r>
                      <a:endParaRPr lang="en-AU" sz="1600" dirty="0"/>
                    </a:p>
                  </a:txBody>
                  <a:tcPr anchor="ctr"/>
                </a:tc>
              </a:tr>
              <a:tr h="83575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600" dirty="0" smtClean="0"/>
                        <a:t>ADCS</a:t>
                      </a:r>
                    </a:p>
                  </a:txBody>
                  <a:tcPr anchor="ctr"/>
                </a:tc>
                <a:tc>
                  <a:txBody>
                    <a:bodyPr/>
                    <a:lstStyle/>
                    <a:p>
                      <a:r>
                        <a:rPr lang="en-AU" sz="1600" dirty="0" smtClean="0"/>
                        <a:t>Air core coils</a:t>
                      </a:r>
                      <a:r>
                        <a:rPr lang="en-AU" sz="1600" baseline="0" dirty="0" smtClean="0"/>
                        <a:t> (in house)</a:t>
                      </a:r>
                    </a:p>
                    <a:p>
                      <a:r>
                        <a:rPr lang="en-AU" sz="1600" baseline="0" dirty="0" err="1" smtClean="0"/>
                        <a:t>Osram</a:t>
                      </a:r>
                      <a:r>
                        <a:rPr lang="en-AU" sz="1600" baseline="0" dirty="0" smtClean="0"/>
                        <a:t> photodiodes</a:t>
                      </a:r>
                    </a:p>
                    <a:p>
                      <a:r>
                        <a:rPr lang="en-AU" sz="1600" baseline="0" dirty="0" err="1" smtClean="0"/>
                        <a:t>Adafruit</a:t>
                      </a:r>
                      <a:r>
                        <a:rPr lang="en-AU" sz="1600" baseline="0" dirty="0" smtClean="0"/>
                        <a:t> 9DOF IMU</a:t>
                      </a:r>
                    </a:p>
                  </a:txBody>
                  <a:tcPr/>
                </a:tc>
                <a:tc>
                  <a:txBody>
                    <a:bodyPr/>
                    <a:lstStyle/>
                    <a:p>
                      <a:r>
                        <a:rPr lang="en-AU" sz="1600" dirty="0" smtClean="0"/>
                        <a:t>180.2 g</a:t>
                      </a:r>
                      <a:endParaRPr lang="en-AU" sz="1600" dirty="0"/>
                    </a:p>
                  </a:txBody>
                  <a:tcPr anchor="ctr"/>
                </a:tc>
                <a:tc>
                  <a:txBody>
                    <a:bodyPr/>
                    <a:lstStyle/>
                    <a:p>
                      <a:r>
                        <a:rPr lang="en-AU" sz="1600" dirty="0" smtClean="0"/>
                        <a:t>22%</a:t>
                      </a:r>
                      <a:endParaRPr lang="en-AU" sz="1600" dirty="0"/>
                    </a:p>
                  </a:txBody>
                  <a:tcPr anchor="ctr"/>
                </a:tc>
              </a:tr>
              <a:tr h="317554">
                <a:tc>
                  <a:txBody>
                    <a:bodyPr/>
                    <a:lstStyle/>
                    <a:p>
                      <a:r>
                        <a:rPr lang="en-AU" sz="1600" dirty="0" smtClean="0"/>
                        <a:t>EPS</a:t>
                      </a:r>
                      <a:endParaRPr lang="en-AU" sz="1600" dirty="0"/>
                    </a:p>
                  </a:txBody>
                  <a:tcPr anchor="ctr"/>
                </a:tc>
                <a:tc>
                  <a:txBody>
                    <a:bodyPr/>
                    <a:lstStyle/>
                    <a:p>
                      <a:r>
                        <a:rPr lang="en-AU" sz="1600" dirty="0" smtClean="0"/>
                        <a:t>Batteries</a:t>
                      </a:r>
                      <a:r>
                        <a:rPr lang="en-AU" sz="1600" baseline="0" dirty="0" smtClean="0"/>
                        <a:t> &amp; Power bus</a:t>
                      </a:r>
                      <a:endParaRPr lang="en-AU" sz="1600" dirty="0" smtClean="0"/>
                    </a:p>
                  </a:txBody>
                  <a:tcPr/>
                </a:tc>
                <a:tc>
                  <a:txBody>
                    <a:bodyPr/>
                    <a:lstStyle/>
                    <a:p>
                      <a:r>
                        <a:rPr lang="en-AU" sz="1600" dirty="0" smtClean="0"/>
                        <a:t>122 g</a:t>
                      </a:r>
                      <a:endParaRPr lang="en-AU" sz="1600" dirty="0"/>
                    </a:p>
                  </a:txBody>
                  <a:tcPr anchor="ctr"/>
                </a:tc>
                <a:tc>
                  <a:txBody>
                    <a:bodyPr/>
                    <a:lstStyle/>
                    <a:p>
                      <a:r>
                        <a:rPr lang="en-AU" sz="1600" dirty="0" smtClean="0"/>
                        <a:t>14.9%</a:t>
                      </a:r>
                      <a:endParaRPr lang="en-AU" sz="1600" dirty="0"/>
                    </a:p>
                  </a:txBody>
                  <a:tcPr anchor="ctr"/>
                </a:tc>
              </a:tr>
              <a:tr h="317554">
                <a:tc>
                  <a:txBody>
                    <a:bodyPr/>
                    <a:lstStyle/>
                    <a:p>
                      <a:r>
                        <a:rPr lang="en-AU" sz="1600" dirty="0" smtClean="0"/>
                        <a:t>OBC / OBDH</a:t>
                      </a:r>
                      <a:endParaRPr lang="en-AU" sz="1600" dirty="0"/>
                    </a:p>
                  </a:txBody>
                  <a:tcPr anchor="ctr"/>
                </a:tc>
                <a:tc>
                  <a:txBody>
                    <a:bodyPr/>
                    <a:lstStyle/>
                    <a:p>
                      <a:r>
                        <a:rPr lang="en-AU" sz="1600" dirty="0" smtClean="0"/>
                        <a:t>Arduino DUE</a:t>
                      </a:r>
                      <a:r>
                        <a:rPr lang="en-AU" sz="1600" baseline="0" dirty="0" smtClean="0"/>
                        <a:t> board</a:t>
                      </a:r>
                    </a:p>
                    <a:p>
                      <a:r>
                        <a:rPr lang="en-AU" sz="1600" baseline="0" dirty="0" smtClean="0"/>
                        <a:t>Memory storage</a:t>
                      </a:r>
                      <a:endParaRPr lang="en-AU" sz="1600" dirty="0"/>
                    </a:p>
                  </a:txBody>
                  <a:tcPr/>
                </a:tc>
                <a:tc>
                  <a:txBody>
                    <a:bodyPr/>
                    <a:lstStyle/>
                    <a:p>
                      <a:r>
                        <a:rPr lang="en-AU" sz="1600" dirty="0" smtClean="0"/>
                        <a:t>31.2 g</a:t>
                      </a:r>
                      <a:endParaRPr lang="en-AU" sz="1600" dirty="0"/>
                    </a:p>
                  </a:txBody>
                  <a:tcPr anchor="ctr"/>
                </a:tc>
                <a:tc>
                  <a:txBody>
                    <a:bodyPr/>
                    <a:lstStyle/>
                    <a:p>
                      <a:r>
                        <a:rPr lang="en-AU" sz="1600" dirty="0" smtClean="0"/>
                        <a:t>3.8%</a:t>
                      </a:r>
                      <a:endParaRPr lang="en-AU" sz="1600" dirty="0"/>
                    </a:p>
                  </a:txBody>
                  <a:tcPr anchor="ctr"/>
                </a:tc>
              </a:tr>
              <a:tr h="317554">
                <a:tc>
                  <a:txBody>
                    <a:bodyPr/>
                    <a:lstStyle/>
                    <a:p>
                      <a:r>
                        <a:rPr lang="en-AU" sz="1600" dirty="0" smtClean="0"/>
                        <a:t>TT&amp;C</a:t>
                      </a:r>
                      <a:endParaRPr lang="en-AU" sz="1600" dirty="0"/>
                    </a:p>
                  </a:txBody>
                  <a:tcPr anchor="ctr"/>
                </a:tc>
                <a:tc>
                  <a:txBody>
                    <a:bodyPr/>
                    <a:lstStyle/>
                    <a:p>
                      <a:r>
                        <a:rPr lang="en-AU" sz="1600" dirty="0" smtClean="0"/>
                        <a:t>Antennae </a:t>
                      </a:r>
                    </a:p>
                    <a:p>
                      <a:r>
                        <a:rPr lang="en-AU" sz="1600" dirty="0" smtClean="0"/>
                        <a:t>VHF/UHF</a:t>
                      </a:r>
                      <a:r>
                        <a:rPr lang="en-AU" sz="1600" baseline="0" dirty="0" smtClean="0"/>
                        <a:t> receivers/transmitters</a:t>
                      </a:r>
                      <a:endParaRPr lang="en-AU" sz="1600" dirty="0"/>
                    </a:p>
                  </a:txBody>
                  <a:tcPr/>
                </a:tc>
                <a:tc>
                  <a:txBody>
                    <a:bodyPr/>
                    <a:lstStyle/>
                    <a:p>
                      <a:r>
                        <a:rPr lang="en-AU" sz="1600" dirty="0" smtClean="0"/>
                        <a:t>84</a:t>
                      </a:r>
                      <a:r>
                        <a:rPr lang="en-AU" sz="1600" baseline="0" dirty="0" smtClean="0"/>
                        <a:t> g</a:t>
                      </a:r>
                      <a:endParaRPr lang="en-AU" sz="1600" dirty="0"/>
                    </a:p>
                  </a:txBody>
                  <a:tcPr anchor="ctr"/>
                </a:tc>
                <a:tc>
                  <a:txBody>
                    <a:bodyPr/>
                    <a:lstStyle/>
                    <a:p>
                      <a:r>
                        <a:rPr lang="en-AU" sz="1600" dirty="0" smtClean="0"/>
                        <a:t>10.3%</a:t>
                      </a:r>
                      <a:endParaRPr lang="en-AU" sz="1600" dirty="0"/>
                    </a:p>
                  </a:txBody>
                  <a:tcPr anchor="ctr"/>
                </a:tc>
              </a:tr>
              <a:tr h="317554">
                <a:tc>
                  <a:txBody>
                    <a:bodyPr/>
                    <a:lstStyle/>
                    <a:p>
                      <a:r>
                        <a:rPr lang="en-AU" sz="1600" dirty="0" smtClean="0"/>
                        <a:t>Thermal</a:t>
                      </a:r>
                      <a:endParaRPr lang="en-AU" sz="1600" dirty="0"/>
                    </a:p>
                  </a:txBody>
                  <a:tcPr anchor="ctr"/>
                </a:tc>
                <a:tc>
                  <a:txBody>
                    <a:bodyPr/>
                    <a:lstStyle/>
                    <a:p>
                      <a:r>
                        <a:rPr lang="en-AU" sz="1600" dirty="0" smtClean="0"/>
                        <a:t>Heat</a:t>
                      </a:r>
                      <a:r>
                        <a:rPr lang="en-AU" sz="1600" baseline="0" dirty="0" smtClean="0"/>
                        <a:t> taping, </a:t>
                      </a:r>
                      <a:r>
                        <a:rPr lang="en-AU" sz="1600" baseline="0" dirty="0" err="1" smtClean="0"/>
                        <a:t>Kapton</a:t>
                      </a:r>
                      <a:r>
                        <a:rPr lang="en-AU" sz="1600" baseline="0" dirty="0" smtClean="0"/>
                        <a:t> tape</a:t>
                      </a:r>
                    </a:p>
                    <a:p>
                      <a:r>
                        <a:rPr lang="en-AU" sz="1600" baseline="0" dirty="0" smtClean="0"/>
                        <a:t>Multi-layer insulation</a:t>
                      </a:r>
                      <a:endParaRPr lang="en-AU" sz="1600" dirty="0"/>
                    </a:p>
                  </a:txBody>
                  <a:tcPr/>
                </a:tc>
                <a:tc>
                  <a:txBody>
                    <a:bodyPr/>
                    <a:lstStyle/>
                    <a:p>
                      <a:r>
                        <a:rPr lang="en-AU" sz="1600" dirty="0" smtClean="0"/>
                        <a:t>4.8 g</a:t>
                      </a:r>
                      <a:endParaRPr lang="en-AU" sz="1600" dirty="0"/>
                    </a:p>
                  </a:txBody>
                  <a:tcPr anchor="ctr"/>
                </a:tc>
                <a:tc>
                  <a:txBody>
                    <a:bodyPr/>
                    <a:lstStyle/>
                    <a:p>
                      <a:r>
                        <a:rPr lang="en-AU" sz="1600" dirty="0" smtClean="0"/>
                        <a:t>0.6%</a:t>
                      </a:r>
                      <a:endParaRPr lang="en-AU" sz="1600" dirty="0"/>
                    </a:p>
                  </a:txBody>
                  <a:tcPr anchor="ctr"/>
                </a:tc>
              </a:tr>
              <a:tr h="317554">
                <a:tc>
                  <a:txBody>
                    <a:bodyPr/>
                    <a:lstStyle/>
                    <a:p>
                      <a:r>
                        <a:rPr lang="en-AU" sz="1600" dirty="0" smtClean="0">
                          <a:solidFill>
                            <a:srgbClr val="FF0000"/>
                          </a:solidFill>
                        </a:rPr>
                        <a:t>Payload</a:t>
                      </a:r>
                      <a:endParaRPr lang="en-AU" sz="1600" dirty="0">
                        <a:solidFill>
                          <a:srgbClr val="FF0000"/>
                        </a:solidFill>
                      </a:endParaRPr>
                    </a:p>
                  </a:txBody>
                  <a:tcPr anchor="ctr"/>
                </a:tc>
                <a:tc>
                  <a:txBody>
                    <a:bodyPr/>
                    <a:lstStyle/>
                    <a:p>
                      <a:r>
                        <a:rPr lang="en-AU" sz="1600" dirty="0" err="1" smtClean="0">
                          <a:solidFill>
                            <a:srgbClr val="FF0000"/>
                          </a:solidFill>
                        </a:rPr>
                        <a:t>Arducam</a:t>
                      </a:r>
                      <a:endParaRPr lang="en-AU" sz="1600" dirty="0">
                        <a:solidFill>
                          <a:srgbClr val="FF0000"/>
                        </a:solidFill>
                      </a:endParaRPr>
                    </a:p>
                  </a:txBody>
                  <a:tcPr/>
                </a:tc>
                <a:tc>
                  <a:txBody>
                    <a:bodyPr/>
                    <a:lstStyle/>
                    <a:p>
                      <a:r>
                        <a:rPr lang="en-AU" sz="1600" dirty="0" smtClean="0"/>
                        <a:t>25 g</a:t>
                      </a:r>
                      <a:endParaRPr lang="en-AU" sz="1600" dirty="0"/>
                    </a:p>
                  </a:txBody>
                  <a:tcPr anchor="ctr"/>
                </a:tc>
                <a:tc>
                  <a:txBody>
                    <a:bodyPr/>
                    <a:lstStyle/>
                    <a:p>
                      <a:r>
                        <a:rPr lang="en-AU" sz="1600" dirty="0" smtClean="0"/>
                        <a:t>3.1%</a:t>
                      </a:r>
                      <a:endParaRPr lang="en-AU" sz="1600" dirty="0"/>
                    </a:p>
                  </a:txBody>
                  <a:tcPr anchor="ctr"/>
                </a:tc>
              </a:tr>
              <a:tr h="317554">
                <a:tc>
                  <a:txBody>
                    <a:bodyPr/>
                    <a:lstStyle/>
                    <a:p>
                      <a:r>
                        <a:rPr lang="en-AU" sz="1600" dirty="0" smtClean="0"/>
                        <a:t>Integration</a:t>
                      </a:r>
                      <a:endParaRPr lang="en-AU" sz="1600" dirty="0"/>
                    </a:p>
                  </a:txBody>
                  <a:tcPr anchor="ctr"/>
                </a:tc>
                <a:tc>
                  <a:txBody>
                    <a:bodyPr/>
                    <a:lstStyle/>
                    <a:p>
                      <a:r>
                        <a:rPr lang="en-AU" sz="1600" dirty="0" smtClean="0"/>
                        <a:t>Wires,</a:t>
                      </a:r>
                      <a:r>
                        <a:rPr lang="en-AU" sz="1600" baseline="0" dirty="0" smtClean="0"/>
                        <a:t> bolts and cables</a:t>
                      </a:r>
                      <a:endParaRPr lang="en-AU" sz="1600" dirty="0"/>
                    </a:p>
                  </a:txBody>
                  <a:tcPr/>
                </a:tc>
                <a:tc>
                  <a:txBody>
                    <a:bodyPr/>
                    <a:lstStyle/>
                    <a:p>
                      <a:r>
                        <a:rPr lang="en-AU" sz="1600" dirty="0" smtClean="0"/>
                        <a:t>9.5 g</a:t>
                      </a:r>
                      <a:endParaRPr lang="en-AU" sz="1600" dirty="0"/>
                    </a:p>
                  </a:txBody>
                  <a:tcPr anchor="ctr"/>
                </a:tc>
                <a:tc>
                  <a:txBody>
                    <a:bodyPr/>
                    <a:lstStyle/>
                    <a:p>
                      <a:r>
                        <a:rPr lang="en-AU" sz="1600" dirty="0" smtClean="0"/>
                        <a:t>1.2%</a:t>
                      </a:r>
                      <a:endParaRPr lang="en-AU" sz="1600" dirty="0"/>
                    </a:p>
                  </a:txBody>
                  <a:tcPr anchor="ctr"/>
                </a:tc>
              </a:tr>
            </a:tbl>
          </a:graphicData>
        </a:graphic>
      </p:graphicFrame>
      <p:sp>
        <p:nvSpPr>
          <p:cNvPr id="5" name="Date Placeholder 3"/>
          <p:cNvSpPr>
            <a:spLocks noGrp="1"/>
          </p:cNvSpPr>
          <p:nvPr>
            <p:ph type="dt" sz="half" idx="10"/>
          </p:nvPr>
        </p:nvSpPr>
        <p:spPr>
          <a:xfrm>
            <a:off x="628650" y="6356351"/>
            <a:ext cx="2057400" cy="365125"/>
          </a:xfrm>
        </p:spPr>
        <p:txBody>
          <a:bodyPr/>
          <a:lstStyle>
            <a:lvl1pPr>
              <a:defRPr>
                <a:solidFill>
                  <a:schemeClr val="accent4">
                    <a:lumMod val="75000"/>
                  </a:schemeClr>
                </a:solidFill>
              </a:defRPr>
            </a:lvl1pPr>
          </a:lstStyle>
          <a:p>
            <a:r>
              <a:rPr lang="en-AU" dirty="0" smtClean="0">
                <a:latin typeface="+mj-lt"/>
              </a:rPr>
              <a:t>Tuesday 24 August 2015</a:t>
            </a:r>
            <a:endParaRPr lang="en-AU" dirty="0">
              <a:latin typeface="+mj-lt"/>
            </a:endParaRPr>
          </a:p>
        </p:txBody>
      </p:sp>
      <p:sp>
        <p:nvSpPr>
          <p:cNvPr id="6" name="Footer Placeholder 4"/>
          <p:cNvSpPr>
            <a:spLocks noGrp="1"/>
          </p:cNvSpPr>
          <p:nvPr>
            <p:ph type="ftr" sz="quarter" idx="11"/>
          </p:nvPr>
        </p:nvSpPr>
        <p:spPr>
          <a:xfrm>
            <a:off x="3028950" y="6356351"/>
            <a:ext cx="3086100" cy="365125"/>
          </a:xfrm>
        </p:spPr>
        <p:txBody>
          <a:bodyPr/>
          <a:lstStyle>
            <a:lvl1pPr>
              <a:defRPr lang="en-AU" sz="1200" kern="1200" dirty="0" smtClean="0">
                <a:solidFill>
                  <a:schemeClr val="accent4">
                    <a:lumMod val="75000"/>
                  </a:schemeClr>
                </a:solidFill>
                <a:latin typeface="+mn-lt"/>
                <a:ea typeface="+mn-ea"/>
                <a:cs typeface="+mn-cs"/>
              </a:defRPr>
            </a:lvl1pPr>
          </a:lstStyle>
          <a:p>
            <a:r>
              <a:rPr lang="en-AU" dirty="0" smtClean="0">
                <a:latin typeface="+mj-lt"/>
              </a:rPr>
              <a:t>SnapSat Preliminary Design Presentation</a:t>
            </a:r>
            <a:endParaRPr lang="en-AU" dirty="0">
              <a:latin typeface="+mj-lt"/>
            </a:endParaRPr>
          </a:p>
        </p:txBody>
      </p:sp>
      <p:sp>
        <p:nvSpPr>
          <p:cNvPr id="7" name="Slide Number Placeholder 5"/>
          <p:cNvSpPr>
            <a:spLocks noGrp="1"/>
          </p:cNvSpPr>
          <p:nvPr>
            <p:ph type="sldNum" sz="quarter" idx="12"/>
          </p:nvPr>
        </p:nvSpPr>
        <p:spPr>
          <a:xfrm>
            <a:off x="6457950" y="6356351"/>
            <a:ext cx="2057400" cy="365125"/>
          </a:xfrm>
        </p:spPr>
        <p:txBody>
          <a:bodyPr/>
          <a:lstStyle>
            <a:lvl1pPr>
              <a:defRPr lang="en-AU" sz="1200" kern="1200" smtClean="0">
                <a:solidFill>
                  <a:schemeClr val="accent4">
                    <a:lumMod val="75000"/>
                  </a:schemeClr>
                </a:solidFill>
                <a:latin typeface="+mn-lt"/>
                <a:ea typeface="+mn-ea"/>
                <a:cs typeface="+mn-cs"/>
              </a:defRPr>
            </a:lvl1pPr>
          </a:lstStyle>
          <a:p>
            <a:fld id="{ACDBA062-DA9A-4161-9B35-CC0886532E0F}" type="slidenum">
              <a:rPr lang="en-AU" smtClean="0">
                <a:latin typeface="+mj-lt"/>
              </a:rPr>
              <a:t>13</a:t>
            </a:fld>
            <a:endParaRPr lang="en-AU" dirty="0">
              <a:latin typeface="+mj-lt"/>
            </a:endParaRPr>
          </a:p>
        </p:txBody>
      </p:sp>
    </p:spTree>
    <p:extLst>
      <p:ext uri="{BB962C8B-B14F-4D97-AF65-F5344CB8AC3E}">
        <p14:creationId xmlns:p14="http://schemas.microsoft.com/office/powerpoint/2010/main" val="36974854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Power Budget</a:t>
            </a:r>
            <a:endParaRPr lang="en-AU" dirty="0"/>
          </a:p>
        </p:txBody>
      </p:sp>
      <p:sp>
        <p:nvSpPr>
          <p:cNvPr id="3" name="Content Placeholder 2"/>
          <p:cNvSpPr>
            <a:spLocks noGrp="1"/>
          </p:cNvSpPr>
          <p:nvPr>
            <p:ph idx="1"/>
          </p:nvPr>
        </p:nvSpPr>
        <p:spPr/>
        <p:txBody>
          <a:bodyPr/>
          <a:lstStyle/>
          <a:p>
            <a:endParaRPr lang="en-AU" dirty="0"/>
          </a:p>
        </p:txBody>
      </p:sp>
      <p:sp>
        <p:nvSpPr>
          <p:cNvPr id="4" name="Date Placeholder 3"/>
          <p:cNvSpPr>
            <a:spLocks noGrp="1"/>
          </p:cNvSpPr>
          <p:nvPr>
            <p:ph type="dt" sz="half" idx="10"/>
          </p:nvPr>
        </p:nvSpPr>
        <p:spPr>
          <a:xfrm>
            <a:off x="628650" y="6356351"/>
            <a:ext cx="2057400" cy="365125"/>
          </a:xfrm>
        </p:spPr>
        <p:txBody>
          <a:bodyPr/>
          <a:lstStyle>
            <a:lvl1pPr>
              <a:defRPr>
                <a:solidFill>
                  <a:schemeClr val="accent4">
                    <a:lumMod val="75000"/>
                  </a:schemeClr>
                </a:solidFill>
              </a:defRPr>
            </a:lvl1pPr>
          </a:lstStyle>
          <a:p>
            <a:r>
              <a:rPr lang="en-AU" dirty="0" smtClean="0">
                <a:latin typeface="+mj-lt"/>
              </a:rPr>
              <a:t>Tuesday 24 August 2015</a:t>
            </a:r>
            <a:endParaRPr lang="en-AU" dirty="0">
              <a:latin typeface="+mj-lt"/>
            </a:endParaRPr>
          </a:p>
        </p:txBody>
      </p:sp>
      <p:sp>
        <p:nvSpPr>
          <p:cNvPr id="5" name="Footer Placeholder 4"/>
          <p:cNvSpPr>
            <a:spLocks noGrp="1"/>
          </p:cNvSpPr>
          <p:nvPr>
            <p:ph type="ftr" sz="quarter" idx="11"/>
          </p:nvPr>
        </p:nvSpPr>
        <p:spPr>
          <a:xfrm>
            <a:off x="3028950" y="6356351"/>
            <a:ext cx="3086100" cy="365125"/>
          </a:xfrm>
        </p:spPr>
        <p:txBody>
          <a:bodyPr/>
          <a:lstStyle>
            <a:lvl1pPr>
              <a:defRPr lang="en-AU" sz="1200" kern="1200" dirty="0" smtClean="0">
                <a:solidFill>
                  <a:schemeClr val="accent4">
                    <a:lumMod val="75000"/>
                  </a:schemeClr>
                </a:solidFill>
                <a:latin typeface="+mn-lt"/>
                <a:ea typeface="+mn-ea"/>
                <a:cs typeface="+mn-cs"/>
              </a:defRPr>
            </a:lvl1pPr>
          </a:lstStyle>
          <a:p>
            <a:r>
              <a:rPr lang="en-AU" dirty="0" smtClean="0">
                <a:latin typeface="+mj-lt"/>
              </a:rPr>
              <a:t>SnapSat Preliminary Design Presentation</a:t>
            </a:r>
            <a:endParaRPr lang="en-AU" dirty="0">
              <a:latin typeface="+mj-lt"/>
            </a:endParaRPr>
          </a:p>
        </p:txBody>
      </p:sp>
      <p:sp>
        <p:nvSpPr>
          <p:cNvPr id="6" name="Slide Number Placeholder 5"/>
          <p:cNvSpPr>
            <a:spLocks noGrp="1"/>
          </p:cNvSpPr>
          <p:nvPr>
            <p:ph type="sldNum" sz="quarter" idx="12"/>
          </p:nvPr>
        </p:nvSpPr>
        <p:spPr>
          <a:xfrm>
            <a:off x="6457950" y="6356351"/>
            <a:ext cx="2057400" cy="365125"/>
          </a:xfrm>
        </p:spPr>
        <p:txBody>
          <a:bodyPr/>
          <a:lstStyle>
            <a:lvl1pPr>
              <a:defRPr lang="en-AU" sz="1200" kern="1200" smtClean="0">
                <a:solidFill>
                  <a:schemeClr val="accent4">
                    <a:lumMod val="75000"/>
                  </a:schemeClr>
                </a:solidFill>
                <a:latin typeface="+mn-lt"/>
                <a:ea typeface="+mn-ea"/>
                <a:cs typeface="+mn-cs"/>
              </a:defRPr>
            </a:lvl1pPr>
          </a:lstStyle>
          <a:p>
            <a:fld id="{575F70C5-3A06-41A2-A4D8-B9A46153BBCE}" type="slidenum">
              <a:rPr lang="en-AU" smtClean="0">
                <a:latin typeface="+mj-lt"/>
              </a:rPr>
              <a:t>14</a:t>
            </a:fld>
            <a:endParaRPr lang="en-AU" dirty="0">
              <a:latin typeface="+mj-lt"/>
            </a:endParaRPr>
          </a:p>
        </p:txBody>
      </p:sp>
    </p:spTree>
    <p:extLst>
      <p:ext uri="{BB962C8B-B14F-4D97-AF65-F5344CB8AC3E}">
        <p14:creationId xmlns:p14="http://schemas.microsoft.com/office/powerpoint/2010/main" val="2014509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Pointing Budget</a:t>
            </a:r>
            <a:endParaRPr lang="en-AU"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28650" y="1323703"/>
                <a:ext cx="7886700" cy="1813944"/>
              </a:xfrm>
            </p:spPr>
            <p:txBody>
              <a:bodyPr>
                <a:normAutofit fontScale="77500" lnSpcReduction="20000"/>
              </a:bodyPr>
              <a:lstStyle/>
              <a:p>
                <a14:m>
                  <m:oMath xmlns:m="http://schemas.openxmlformats.org/officeDocument/2006/math">
                    <m:r>
                      <a:rPr lang="en-AU" b="0" i="1" smtClean="0">
                        <a:latin typeface="Cambria Math" panose="02040503050406030204" pitchFamily="18" charset="0"/>
                      </a:rPr>
                      <m:t>𝑆𝑦𝑠𝑡𝑒𝑚</m:t>
                    </m:r>
                    <m:r>
                      <a:rPr lang="en-AU" b="0" i="1" smtClean="0">
                        <a:latin typeface="Cambria Math" panose="02040503050406030204" pitchFamily="18" charset="0"/>
                      </a:rPr>
                      <m:t> </m:t>
                    </m:r>
                    <m:r>
                      <a:rPr lang="en-AU" b="0" i="1" smtClean="0">
                        <a:latin typeface="Cambria Math" panose="02040503050406030204" pitchFamily="18" charset="0"/>
                      </a:rPr>
                      <m:t>𝐸𝑟𝑟𝑜𝑟</m:t>
                    </m:r>
                    <m:r>
                      <a:rPr lang="en-AU" b="0" i="1" smtClean="0">
                        <a:latin typeface="Cambria Math" panose="02040503050406030204" pitchFamily="18" charset="0"/>
                      </a:rPr>
                      <m:t>= </m:t>
                    </m:r>
                    <m:rad>
                      <m:radPr>
                        <m:degHide m:val="on"/>
                        <m:ctrlPr>
                          <a:rPr lang="en-AU" b="0" i="1" smtClean="0">
                            <a:latin typeface="Cambria Math" panose="02040503050406030204" pitchFamily="18" charset="0"/>
                          </a:rPr>
                        </m:ctrlPr>
                      </m:radPr>
                      <m:deg/>
                      <m:e>
                        <m:sSup>
                          <m:sSupPr>
                            <m:ctrlPr>
                              <a:rPr lang="en-AU" b="0" i="1" smtClean="0">
                                <a:latin typeface="Cambria Math" panose="02040503050406030204" pitchFamily="18" charset="0"/>
                              </a:rPr>
                            </m:ctrlPr>
                          </m:sSupPr>
                          <m:e>
                            <m:d>
                              <m:dPr>
                                <m:ctrlPr>
                                  <a:rPr lang="en-AU" b="0" i="1" smtClean="0">
                                    <a:latin typeface="Cambria Math" panose="02040503050406030204" pitchFamily="18" charset="0"/>
                                  </a:rPr>
                                </m:ctrlPr>
                              </m:dPr>
                              <m:e>
                                <m:r>
                                  <a:rPr lang="en-AU" b="0" i="1" smtClean="0">
                                    <a:latin typeface="Cambria Math" panose="02040503050406030204" pitchFamily="18" charset="0"/>
                                  </a:rPr>
                                  <m:t>𝐼𝑀𝑈</m:t>
                                </m:r>
                                <m:r>
                                  <a:rPr lang="en-AU" b="0" i="1" smtClean="0">
                                    <a:latin typeface="Cambria Math" panose="02040503050406030204" pitchFamily="18" charset="0"/>
                                  </a:rPr>
                                  <m:t> </m:t>
                                </m:r>
                                <m:r>
                                  <a:rPr lang="en-AU" b="0" i="1" smtClean="0">
                                    <a:latin typeface="Cambria Math" panose="02040503050406030204" pitchFamily="18" charset="0"/>
                                  </a:rPr>
                                  <m:t>𝑒𝑟𝑟𝑜𝑟</m:t>
                                </m:r>
                              </m:e>
                            </m:d>
                          </m:e>
                          <m:sup>
                            <m:r>
                              <a:rPr lang="en-AU" b="0" i="1" smtClean="0">
                                <a:latin typeface="Cambria Math" panose="02040503050406030204" pitchFamily="18" charset="0"/>
                              </a:rPr>
                              <m:t>2</m:t>
                            </m:r>
                          </m:sup>
                        </m:sSup>
                        <m:r>
                          <a:rPr lang="en-AU" b="0" i="1" smtClean="0">
                            <a:latin typeface="Cambria Math" panose="02040503050406030204" pitchFamily="18" charset="0"/>
                          </a:rPr>
                          <m:t>+</m:t>
                        </m:r>
                        <m:sSup>
                          <m:sSupPr>
                            <m:ctrlPr>
                              <a:rPr lang="en-AU" b="0" i="1" smtClean="0">
                                <a:latin typeface="Cambria Math" panose="02040503050406030204" pitchFamily="18" charset="0"/>
                              </a:rPr>
                            </m:ctrlPr>
                          </m:sSupPr>
                          <m:e>
                            <m:r>
                              <a:rPr lang="en-AU" b="0" i="1" smtClean="0">
                                <a:latin typeface="Cambria Math" panose="02040503050406030204" pitchFamily="18" charset="0"/>
                              </a:rPr>
                              <m:t>(</m:t>
                            </m:r>
                            <m:r>
                              <a:rPr lang="en-AU" b="0" i="1" smtClean="0">
                                <a:latin typeface="Cambria Math" panose="02040503050406030204" pitchFamily="18" charset="0"/>
                              </a:rPr>
                              <m:t>𝑠𝑢𝑛</m:t>
                            </m:r>
                            <m:r>
                              <a:rPr lang="en-AU" b="0" i="1" smtClean="0">
                                <a:latin typeface="Cambria Math" panose="02040503050406030204" pitchFamily="18" charset="0"/>
                              </a:rPr>
                              <m:t> </m:t>
                            </m:r>
                            <m:r>
                              <a:rPr lang="en-AU" b="0" i="1" smtClean="0">
                                <a:latin typeface="Cambria Math" panose="02040503050406030204" pitchFamily="18" charset="0"/>
                              </a:rPr>
                              <m:t>𝑠𝑒𝑛𝑜𝑟</m:t>
                            </m:r>
                            <m:r>
                              <a:rPr lang="en-AU" b="0" i="1" smtClean="0">
                                <a:latin typeface="Cambria Math" panose="02040503050406030204" pitchFamily="18" charset="0"/>
                              </a:rPr>
                              <m:t> </m:t>
                            </m:r>
                            <m:r>
                              <a:rPr lang="en-AU" b="0" i="1" smtClean="0">
                                <a:latin typeface="Cambria Math" panose="02040503050406030204" pitchFamily="18" charset="0"/>
                              </a:rPr>
                              <m:t>𝑒𝑟𝑟𝑜𝑟</m:t>
                            </m:r>
                            <m:r>
                              <a:rPr lang="en-AU" b="0" i="1" smtClean="0">
                                <a:latin typeface="Cambria Math" panose="02040503050406030204" pitchFamily="18" charset="0"/>
                              </a:rPr>
                              <m:t>)</m:t>
                            </m:r>
                          </m:e>
                          <m:sup>
                            <m:r>
                              <a:rPr lang="en-AU" b="0" i="1" smtClean="0">
                                <a:latin typeface="Cambria Math" panose="02040503050406030204" pitchFamily="18" charset="0"/>
                              </a:rPr>
                              <m:t>2</m:t>
                            </m:r>
                          </m:sup>
                        </m:sSup>
                        <m:r>
                          <a:rPr lang="en-AU" b="0" i="1" smtClean="0">
                            <a:latin typeface="Cambria Math" panose="02040503050406030204" pitchFamily="18" charset="0"/>
                          </a:rPr>
                          <m:t>+</m:t>
                        </m:r>
                        <m:sSup>
                          <m:sSupPr>
                            <m:ctrlPr>
                              <a:rPr lang="en-AU" b="0" i="1" smtClean="0">
                                <a:latin typeface="Cambria Math" panose="02040503050406030204" pitchFamily="18" charset="0"/>
                              </a:rPr>
                            </m:ctrlPr>
                          </m:sSupPr>
                          <m:e>
                            <m:d>
                              <m:dPr>
                                <m:ctrlPr>
                                  <a:rPr lang="en-AU" b="0" i="1" smtClean="0">
                                    <a:latin typeface="Cambria Math" panose="02040503050406030204" pitchFamily="18" charset="0"/>
                                  </a:rPr>
                                </m:ctrlPr>
                              </m:dPr>
                              <m:e>
                                <m:r>
                                  <a:rPr lang="en-AU" b="0" i="1" smtClean="0">
                                    <a:latin typeface="Cambria Math" panose="02040503050406030204" pitchFamily="18" charset="0"/>
                                  </a:rPr>
                                  <m:t>𝑚𝑎𝑔𝑛𝑒𝑡𝑜𝑟𝑞𝑒𝑟𝑠</m:t>
                                </m:r>
                                <m:r>
                                  <a:rPr lang="en-AU" b="0" i="1" smtClean="0">
                                    <a:latin typeface="Cambria Math" panose="02040503050406030204" pitchFamily="18" charset="0"/>
                                  </a:rPr>
                                  <m:t> </m:t>
                                </m:r>
                                <m:r>
                                  <a:rPr lang="en-AU" b="0" i="1" smtClean="0">
                                    <a:latin typeface="Cambria Math" panose="02040503050406030204" pitchFamily="18" charset="0"/>
                                  </a:rPr>
                                  <m:t>𝑒𝑟𝑟𝑜𝑟</m:t>
                                </m:r>
                              </m:e>
                            </m:d>
                          </m:e>
                          <m:sup>
                            <m:r>
                              <a:rPr lang="en-AU" b="0" i="1" smtClean="0">
                                <a:latin typeface="Cambria Math" panose="02040503050406030204" pitchFamily="18" charset="0"/>
                              </a:rPr>
                              <m:t>2</m:t>
                            </m:r>
                          </m:sup>
                        </m:sSup>
                      </m:e>
                    </m:rad>
                  </m:oMath>
                </a14:m>
                <a:endParaRPr lang="en-AU" b="0" dirty="0" smtClean="0"/>
              </a:p>
              <a:p>
                <a:endParaRPr lang="en-AU" dirty="0" smtClean="0"/>
              </a:p>
              <a:p>
                <a:r>
                  <a:rPr lang="en-AU" dirty="0" smtClean="0"/>
                  <a:t>Error = 8.3</a:t>
                </a:r>
                <a:r>
                  <a:rPr lang="en-AU" dirty="0" smtClean="0">
                    <a:latin typeface="Times New Roman" panose="02020603050405020304" pitchFamily="18" charset="0"/>
                    <a:cs typeface="Times New Roman" panose="02020603050405020304" pitchFamily="18" charset="0"/>
                  </a:rPr>
                  <a:t>˚</a:t>
                </a:r>
                <a:endParaRPr lang="en-AU"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28650" y="1323703"/>
                <a:ext cx="7886700" cy="1813944"/>
              </a:xfrm>
              <a:blipFill rotWithShape="0">
                <a:blip r:embed="rId3"/>
                <a:stretch>
                  <a:fillRect l="-850" t="-3356" r="-1700" b="-2685"/>
                </a:stretch>
              </a:blipFill>
            </p:spPr>
            <p:txBody>
              <a:bodyPr/>
              <a:lstStyle/>
              <a:p>
                <a:r>
                  <a:rPr lang="en-AU">
                    <a:noFill/>
                  </a:rPr>
                  <a:t> </a:t>
                </a:r>
              </a:p>
            </p:txBody>
          </p:sp>
        </mc:Fallback>
      </mc:AlternateContent>
      <p:sp>
        <p:nvSpPr>
          <p:cNvPr id="4" name="Date Placeholder 3"/>
          <p:cNvSpPr>
            <a:spLocks noGrp="1"/>
          </p:cNvSpPr>
          <p:nvPr>
            <p:ph type="dt" sz="half" idx="10"/>
          </p:nvPr>
        </p:nvSpPr>
        <p:spPr>
          <a:xfrm>
            <a:off x="628650" y="6356351"/>
            <a:ext cx="2057400" cy="365125"/>
          </a:xfrm>
        </p:spPr>
        <p:txBody>
          <a:bodyPr/>
          <a:lstStyle>
            <a:lvl1pPr>
              <a:defRPr>
                <a:solidFill>
                  <a:schemeClr val="accent4">
                    <a:lumMod val="75000"/>
                  </a:schemeClr>
                </a:solidFill>
              </a:defRPr>
            </a:lvl1pPr>
          </a:lstStyle>
          <a:p>
            <a:r>
              <a:rPr lang="en-AU" dirty="0" smtClean="0">
                <a:latin typeface="+mj-lt"/>
              </a:rPr>
              <a:t>Tuesday 24 August 2015</a:t>
            </a:r>
            <a:endParaRPr lang="en-AU" dirty="0">
              <a:latin typeface="+mj-lt"/>
            </a:endParaRPr>
          </a:p>
        </p:txBody>
      </p:sp>
      <p:sp>
        <p:nvSpPr>
          <p:cNvPr id="5" name="Footer Placeholder 4"/>
          <p:cNvSpPr>
            <a:spLocks noGrp="1"/>
          </p:cNvSpPr>
          <p:nvPr>
            <p:ph type="ftr" sz="quarter" idx="11"/>
          </p:nvPr>
        </p:nvSpPr>
        <p:spPr>
          <a:xfrm>
            <a:off x="3028950" y="6356351"/>
            <a:ext cx="3086100" cy="365125"/>
          </a:xfrm>
        </p:spPr>
        <p:txBody>
          <a:bodyPr/>
          <a:lstStyle>
            <a:lvl1pPr>
              <a:defRPr lang="en-AU" sz="1200" kern="1200" dirty="0" smtClean="0">
                <a:solidFill>
                  <a:schemeClr val="accent4">
                    <a:lumMod val="75000"/>
                  </a:schemeClr>
                </a:solidFill>
                <a:latin typeface="+mn-lt"/>
                <a:ea typeface="+mn-ea"/>
                <a:cs typeface="+mn-cs"/>
              </a:defRPr>
            </a:lvl1pPr>
          </a:lstStyle>
          <a:p>
            <a:r>
              <a:rPr lang="en-AU" dirty="0" smtClean="0">
                <a:latin typeface="+mj-lt"/>
              </a:rPr>
              <a:t>SnapSat Preliminary Design Presentation</a:t>
            </a:r>
            <a:endParaRPr lang="en-AU" dirty="0">
              <a:latin typeface="+mj-lt"/>
            </a:endParaRPr>
          </a:p>
        </p:txBody>
      </p:sp>
      <p:sp>
        <p:nvSpPr>
          <p:cNvPr id="6" name="Slide Number Placeholder 5"/>
          <p:cNvSpPr>
            <a:spLocks noGrp="1"/>
          </p:cNvSpPr>
          <p:nvPr>
            <p:ph type="sldNum" sz="quarter" idx="12"/>
          </p:nvPr>
        </p:nvSpPr>
        <p:spPr>
          <a:xfrm>
            <a:off x="6457950" y="6356351"/>
            <a:ext cx="2057400" cy="365125"/>
          </a:xfrm>
        </p:spPr>
        <p:txBody>
          <a:bodyPr/>
          <a:lstStyle>
            <a:lvl1pPr>
              <a:defRPr lang="en-AU" sz="1200" kern="1200" smtClean="0">
                <a:solidFill>
                  <a:schemeClr val="accent4">
                    <a:lumMod val="75000"/>
                  </a:schemeClr>
                </a:solidFill>
                <a:latin typeface="+mn-lt"/>
                <a:ea typeface="+mn-ea"/>
                <a:cs typeface="+mn-cs"/>
              </a:defRPr>
            </a:lvl1pPr>
          </a:lstStyle>
          <a:p>
            <a:fld id="{ED7C9599-37AE-423C-8414-7A2B1ABD7056}" type="slidenum">
              <a:rPr lang="en-AU" smtClean="0">
                <a:latin typeface="+mj-lt"/>
              </a:rPr>
              <a:t>15</a:t>
            </a:fld>
            <a:endParaRPr lang="en-AU" dirty="0">
              <a:latin typeface="+mj-lt"/>
            </a:endParaRPr>
          </a:p>
        </p:txBody>
      </p:sp>
      <p:graphicFrame>
        <p:nvGraphicFramePr>
          <p:cNvPr id="7" name="Content Placeholder 3"/>
          <p:cNvGraphicFramePr>
            <a:graphicFrameLocks/>
          </p:cNvGraphicFramePr>
          <p:nvPr>
            <p:extLst>
              <p:ext uri="{D42A27DB-BD31-4B8C-83A1-F6EECF244321}">
                <p14:modId xmlns:p14="http://schemas.microsoft.com/office/powerpoint/2010/main" val="465645194"/>
              </p:ext>
            </p:extLst>
          </p:nvPr>
        </p:nvGraphicFramePr>
        <p:xfrm>
          <a:off x="884736" y="3355359"/>
          <a:ext cx="7374528" cy="1891914"/>
        </p:xfrm>
        <a:graphic>
          <a:graphicData uri="http://schemas.openxmlformats.org/drawingml/2006/table">
            <a:tbl>
              <a:tblPr firstRow="1">
                <a:tableStyleId>{1E171933-4619-4E11-9A3F-F7608DF75F80}</a:tableStyleId>
              </a:tblPr>
              <a:tblGrid>
                <a:gridCol w="961746"/>
                <a:gridCol w="961746"/>
                <a:gridCol w="1530691"/>
                <a:gridCol w="1741982"/>
                <a:gridCol w="1081436"/>
                <a:gridCol w="1096927"/>
              </a:tblGrid>
              <a:tr h="495906">
                <a:tc>
                  <a:txBody>
                    <a:bodyPr/>
                    <a:lstStyle/>
                    <a:p>
                      <a:pPr algn="ctr">
                        <a:spcAft>
                          <a:spcPts val="0"/>
                        </a:spcAft>
                      </a:pPr>
                      <a:r>
                        <a:rPr lang="en-AU" sz="1600" dirty="0">
                          <a:effectLst/>
                          <a:latin typeface="+mj-lt"/>
                          <a:ea typeface="MS Mincho"/>
                          <a:cs typeface="Times New Roman" panose="02020603050405020304" pitchFamily="18" charset="0"/>
                        </a:rPr>
                        <a:t> </a:t>
                      </a:r>
                    </a:p>
                  </a:txBody>
                  <a:tcPr marL="68580" marR="68580" marT="0" marB="0" anchor="ctr"/>
                </a:tc>
                <a:tc>
                  <a:txBody>
                    <a:bodyPr/>
                    <a:lstStyle/>
                    <a:p>
                      <a:pPr algn="ctr">
                        <a:spcAft>
                          <a:spcPts val="0"/>
                        </a:spcAft>
                      </a:pPr>
                      <a:r>
                        <a:rPr lang="en-AU" sz="1600" dirty="0">
                          <a:effectLst/>
                          <a:latin typeface="+mj-lt"/>
                          <a:ea typeface="MS Mincho"/>
                          <a:cs typeface="Times New Roman" panose="02020603050405020304" pitchFamily="18" charset="0"/>
                        </a:rPr>
                        <a:t>IMU Error (%)</a:t>
                      </a:r>
                    </a:p>
                  </a:txBody>
                  <a:tcPr marL="68580" marR="68580" marT="0" marB="0" anchor="ctr"/>
                </a:tc>
                <a:tc>
                  <a:txBody>
                    <a:bodyPr/>
                    <a:lstStyle/>
                    <a:p>
                      <a:pPr algn="ctr">
                        <a:spcAft>
                          <a:spcPts val="0"/>
                        </a:spcAft>
                      </a:pPr>
                      <a:r>
                        <a:rPr lang="en-AU" sz="1600" dirty="0">
                          <a:effectLst/>
                          <a:latin typeface="+mj-lt"/>
                          <a:ea typeface="MS Mincho"/>
                          <a:cs typeface="Times New Roman" panose="02020603050405020304" pitchFamily="18" charset="0"/>
                        </a:rPr>
                        <a:t>Solar Tracker Error (%)</a:t>
                      </a:r>
                    </a:p>
                  </a:txBody>
                  <a:tcPr marL="68580" marR="68580" marT="0" marB="0" anchor="ctr"/>
                </a:tc>
                <a:tc>
                  <a:txBody>
                    <a:bodyPr/>
                    <a:lstStyle/>
                    <a:p>
                      <a:pPr algn="ctr">
                        <a:spcAft>
                          <a:spcPts val="0"/>
                        </a:spcAft>
                      </a:pPr>
                      <a:r>
                        <a:rPr lang="en-AU" sz="1600" dirty="0" err="1">
                          <a:effectLst/>
                          <a:latin typeface="+mj-lt"/>
                          <a:ea typeface="MS Mincho"/>
                          <a:cs typeface="Times New Roman" panose="02020603050405020304" pitchFamily="18" charset="0"/>
                        </a:rPr>
                        <a:t>Magnetorquer</a:t>
                      </a:r>
                      <a:r>
                        <a:rPr lang="en-AU" sz="1600" dirty="0">
                          <a:effectLst/>
                          <a:latin typeface="+mj-lt"/>
                          <a:ea typeface="MS Mincho"/>
                          <a:cs typeface="Times New Roman" panose="02020603050405020304" pitchFamily="18" charset="0"/>
                        </a:rPr>
                        <a:t> Error (%)</a:t>
                      </a:r>
                    </a:p>
                  </a:txBody>
                  <a:tcPr marL="68580" marR="68580" marT="0" marB="0" anchor="ctr"/>
                </a:tc>
                <a:tc>
                  <a:txBody>
                    <a:bodyPr/>
                    <a:lstStyle/>
                    <a:p>
                      <a:pPr algn="ctr">
                        <a:spcAft>
                          <a:spcPts val="0"/>
                        </a:spcAft>
                      </a:pPr>
                      <a:r>
                        <a:rPr lang="en-AU" sz="1600">
                          <a:effectLst/>
                          <a:latin typeface="+mj-lt"/>
                          <a:ea typeface="MS Mincho"/>
                          <a:cs typeface="Times New Roman" panose="02020603050405020304" pitchFamily="18" charset="0"/>
                        </a:rPr>
                        <a:t>Total Error (%)</a:t>
                      </a:r>
                    </a:p>
                  </a:txBody>
                  <a:tcPr marL="68580" marR="68580" marT="0" marB="0" anchor="ctr"/>
                </a:tc>
                <a:tc>
                  <a:txBody>
                    <a:bodyPr/>
                    <a:lstStyle/>
                    <a:p>
                      <a:pPr algn="ctr">
                        <a:spcAft>
                          <a:spcPts val="0"/>
                        </a:spcAft>
                      </a:pPr>
                      <a:r>
                        <a:rPr lang="en-AU" sz="1600">
                          <a:effectLst/>
                          <a:latin typeface="+mj-lt"/>
                          <a:ea typeface="MS Mincho"/>
                          <a:cs typeface="Times New Roman" panose="02020603050405020304" pitchFamily="18" charset="0"/>
                        </a:rPr>
                        <a:t>Total Error (degrees)</a:t>
                      </a:r>
                    </a:p>
                  </a:txBody>
                  <a:tcPr marL="68580" marR="68580" marT="0" marB="0" anchor="ctr"/>
                </a:tc>
              </a:tr>
              <a:tr h="561431">
                <a:tc>
                  <a:txBody>
                    <a:bodyPr/>
                    <a:lstStyle/>
                    <a:p>
                      <a:pPr algn="ctr">
                        <a:spcAft>
                          <a:spcPts val="0"/>
                        </a:spcAft>
                      </a:pPr>
                      <a:r>
                        <a:rPr lang="en-AU" sz="1600" dirty="0">
                          <a:effectLst/>
                          <a:latin typeface="+mj-lt"/>
                          <a:ea typeface="MS Mincho"/>
                          <a:cs typeface="Times New Roman" panose="02020603050405020304" pitchFamily="18" charset="0"/>
                        </a:rPr>
                        <a:t>Overall System</a:t>
                      </a:r>
                    </a:p>
                  </a:txBody>
                  <a:tcPr marL="68580" marR="68580" marT="0" marB="0" anchor="ctr"/>
                </a:tc>
                <a:tc>
                  <a:txBody>
                    <a:bodyPr/>
                    <a:lstStyle/>
                    <a:p>
                      <a:pPr algn="ctr">
                        <a:spcAft>
                          <a:spcPts val="0"/>
                        </a:spcAft>
                      </a:pPr>
                      <a:r>
                        <a:rPr lang="en-AU" sz="1600">
                          <a:effectLst/>
                          <a:latin typeface="+mj-lt"/>
                          <a:ea typeface="MS Mincho"/>
                          <a:cs typeface="Times New Roman" panose="02020603050405020304" pitchFamily="18" charset="0"/>
                        </a:rPr>
                        <a:t>2.0</a:t>
                      </a:r>
                    </a:p>
                  </a:txBody>
                  <a:tcPr marL="68580" marR="68580" marT="0" marB="0" anchor="ctr"/>
                </a:tc>
                <a:tc>
                  <a:txBody>
                    <a:bodyPr/>
                    <a:lstStyle/>
                    <a:p>
                      <a:pPr algn="ctr">
                        <a:spcAft>
                          <a:spcPts val="0"/>
                        </a:spcAft>
                      </a:pPr>
                      <a:r>
                        <a:rPr lang="en-AU" sz="1600" dirty="0">
                          <a:effectLst/>
                          <a:latin typeface="+mj-lt"/>
                          <a:ea typeface="MS Mincho"/>
                          <a:cs typeface="Times New Roman" panose="02020603050405020304" pitchFamily="18" charset="0"/>
                        </a:rPr>
                        <a:t>0.5</a:t>
                      </a:r>
                    </a:p>
                  </a:txBody>
                  <a:tcPr marL="68580" marR="68580" marT="0" marB="0" anchor="ctr"/>
                </a:tc>
                <a:tc>
                  <a:txBody>
                    <a:bodyPr/>
                    <a:lstStyle/>
                    <a:p>
                      <a:pPr algn="ctr">
                        <a:spcAft>
                          <a:spcPts val="0"/>
                        </a:spcAft>
                      </a:pPr>
                      <a:r>
                        <a:rPr lang="en-AU" sz="1600" dirty="0">
                          <a:effectLst/>
                          <a:latin typeface="+mj-lt"/>
                          <a:ea typeface="MS Mincho"/>
                          <a:cs typeface="Times New Roman" panose="02020603050405020304" pitchFamily="18" charset="0"/>
                        </a:rPr>
                        <a:t>1.0</a:t>
                      </a:r>
                    </a:p>
                  </a:txBody>
                  <a:tcPr marL="68580" marR="68580" marT="0" marB="0" anchor="ctr"/>
                </a:tc>
                <a:tc>
                  <a:txBody>
                    <a:bodyPr/>
                    <a:lstStyle/>
                    <a:p>
                      <a:pPr algn="ctr">
                        <a:spcAft>
                          <a:spcPts val="0"/>
                        </a:spcAft>
                      </a:pPr>
                      <a:r>
                        <a:rPr lang="en-AU" sz="1600" dirty="0">
                          <a:effectLst/>
                          <a:latin typeface="+mj-lt"/>
                          <a:ea typeface="MS Mincho"/>
                          <a:cs typeface="Times New Roman" panose="02020603050405020304" pitchFamily="18" charset="0"/>
                        </a:rPr>
                        <a:t>2.3</a:t>
                      </a:r>
                    </a:p>
                  </a:txBody>
                  <a:tcPr marL="68580" marR="68580" marT="0" marB="0" anchor="ctr"/>
                </a:tc>
                <a:tc>
                  <a:txBody>
                    <a:bodyPr/>
                    <a:lstStyle/>
                    <a:p>
                      <a:pPr algn="ctr">
                        <a:spcAft>
                          <a:spcPts val="0"/>
                        </a:spcAft>
                      </a:pPr>
                      <a:r>
                        <a:rPr lang="en-AU" sz="1600">
                          <a:effectLst/>
                          <a:latin typeface="+mj-lt"/>
                          <a:ea typeface="MS Mincho"/>
                          <a:cs typeface="Times New Roman" panose="02020603050405020304" pitchFamily="18" charset="0"/>
                        </a:rPr>
                        <a:t>8.3</a:t>
                      </a:r>
                    </a:p>
                  </a:txBody>
                  <a:tcPr marL="68580" marR="68580" marT="0" marB="0" anchor="ctr"/>
                </a:tc>
              </a:tr>
              <a:tr h="517023">
                <a:tc>
                  <a:txBody>
                    <a:bodyPr/>
                    <a:lstStyle/>
                    <a:p>
                      <a:pPr algn="ctr">
                        <a:spcAft>
                          <a:spcPts val="0"/>
                        </a:spcAft>
                      </a:pPr>
                      <a:r>
                        <a:rPr lang="en-AU" sz="1600" dirty="0">
                          <a:effectLst/>
                          <a:latin typeface="+mj-lt"/>
                          <a:ea typeface="MS Mincho"/>
                          <a:cs typeface="Times New Roman" panose="02020603050405020304" pitchFamily="18" charset="0"/>
                        </a:rPr>
                        <a:t>System 1</a:t>
                      </a:r>
                    </a:p>
                  </a:txBody>
                  <a:tcPr marL="68580" marR="68580" marT="0" marB="0" anchor="ctr"/>
                </a:tc>
                <a:tc>
                  <a:txBody>
                    <a:bodyPr/>
                    <a:lstStyle/>
                    <a:p>
                      <a:pPr algn="ctr">
                        <a:spcAft>
                          <a:spcPts val="0"/>
                        </a:spcAft>
                      </a:pPr>
                      <a:r>
                        <a:rPr lang="en-AU" sz="1600" dirty="0">
                          <a:effectLst/>
                          <a:latin typeface="+mj-lt"/>
                          <a:ea typeface="MS Mincho"/>
                          <a:cs typeface="Times New Roman" panose="02020603050405020304" pitchFamily="18" charset="0"/>
                        </a:rPr>
                        <a:t>2.0</a:t>
                      </a:r>
                    </a:p>
                  </a:txBody>
                  <a:tcPr marL="68580" marR="68580" marT="0" marB="0" anchor="ctr"/>
                </a:tc>
                <a:tc>
                  <a:txBody>
                    <a:bodyPr/>
                    <a:lstStyle/>
                    <a:p>
                      <a:pPr algn="ctr">
                        <a:spcAft>
                          <a:spcPts val="0"/>
                        </a:spcAft>
                      </a:pPr>
                      <a:r>
                        <a:rPr lang="en-AU" sz="1600" dirty="0">
                          <a:effectLst/>
                          <a:latin typeface="+mj-lt"/>
                          <a:ea typeface="MS Mincho"/>
                          <a:cs typeface="Times New Roman" panose="02020603050405020304" pitchFamily="18" charset="0"/>
                        </a:rPr>
                        <a:t> </a:t>
                      </a:r>
                    </a:p>
                  </a:txBody>
                  <a:tcPr marL="68580" marR="68580" marT="0" marB="0" anchor="ctr"/>
                </a:tc>
                <a:tc>
                  <a:txBody>
                    <a:bodyPr/>
                    <a:lstStyle/>
                    <a:p>
                      <a:pPr algn="ctr">
                        <a:spcAft>
                          <a:spcPts val="0"/>
                        </a:spcAft>
                      </a:pPr>
                      <a:r>
                        <a:rPr lang="en-AU" sz="1600" dirty="0">
                          <a:effectLst/>
                          <a:latin typeface="+mj-lt"/>
                          <a:ea typeface="MS Mincho"/>
                          <a:cs typeface="Times New Roman" panose="02020603050405020304" pitchFamily="18" charset="0"/>
                        </a:rPr>
                        <a:t>1.0</a:t>
                      </a:r>
                    </a:p>
                  </a:txBody>
                  <a:tcPr marL="68580" marR="68580" marT="0" marB="0" anchor="ctr"/>
                </a:tc>
                <a:tc>
                  <a:txBody>
                    <a:bodyPr/>
                    <a:lstStyle/>
                    <a:p>
                      <a:pPr algn="ctr">
                        <a:spcAft>
                          <a:spcPts val="0"/>
                        </a:spcAft>
                      </a:pPr>
                      <a:r>
                        <a:rPr lang="en-AU" sz="1600" dirty="0" smtClean="0">
                          <a:effectLst/>
                          <a:latin typeface="+mj-lt"/>
                          <a:ea typeface="MS Mincho"/>
                          <a:cs typeface="Times New Roman" panose="02020603050405020304" pitchFamily="18" charset="0"/>
                        </a:rPr>
                        <a:t>2.2</a:t>
                      </a:r>
                      <a:endParaRPr lang="en-AU" sz="1600" dirty="0">
                        <a:effectLst/>
                        <a:latin typeface="+mj-lt"/>
                        <a:ea typeface="MS Mincho"/>
                        <a:cs typeface="Times New Roman" panose="02020603050405020304" pitchFamily="18" charset="0"/>
                      </a:endParaRPr>
                    </a:p>
                  </a:txBody>
                  <a:tcPr marL="68580" marR="68580" marT="0" marB="0" anchor="ctr"/>
                </a:tc>
                <a:tc>
                  <a:txBody>
                    <a:bodyPr/>
                    <a:lstStyle/>
                    <a:p>
                      <a:pPr algn="ctr">
                        <a:spcAft>
                          <a:spcPts val="0"/>
                        </a:spcAft>
                      </a:pPr>
                      <a:r>
                        <a:rPr lang="en-AU" sz="1600" dirty="0">
                          <a:effectLst/>
                          <a:latin typeface="+mj-lt"/>
                          <a:ea typeface="MS Mincho"/>
                          <a:cs typeface="Times New Roman" panose="02020603050405020304" pitchFamily="18" charset="0"/>
                        </a:rPr>
                        <a:t>7.9</a:t>
                      </a:r>
                    </a:p>
                  </a:txBody>
                  <a:tcPr marL="68580" marR="68580" marT="0" marB="0" anchor="ctr"/>
                </a:tc>
              </a:tr>
              <a:tr h="317554">
                <a:tc>
                  <a:txBody>
                    <a:bodyPr/>
                    <a:lstStyle/>
                    <a:p>
                      <a:pPr algn="ctr">
                        <a:spcAft>
                          <a:spcPts val="0"/>
                        </a:spcAft>
                      </a:pPr>
                      <a:r>
                        <a:rPr lang="en-AU" sz="1600">
                          <a:effectLst/>
                          <a:latin typeface="+mj-lt"/>
                          <a:ea typeface="MS Mincho"/>
                          <a:cs typeface="Times New Roman" panose="02020603050405020304" pitchFamily="18" charset="0"/>
                        </a:rPr>
                        <a:t>System 2</a:t>
                      </a:r>
                    </a:p>
                  </a:txBody>
                  <a:tcPr marL="68580" marR="68580" marT="0" marB="0" anchor="ctr"/>
                </a:tc>
                <a:tc>
                  <a:txBody>
                    <a:bodyPr/>
                    <a:lstStyle/>
                    <a:p>
                      <a:pPr algn="ctr">
                        <a:spcAft>
                          <a:spcPts val="0"/>
                        </a:spcAft>
                      </a:pPr>
                      <a:r>
                        <a:rPr lang="en-AU" sz="1600" dirty="0">
                          <a:effectLst/>
                          <a:latin typeface="+mj-lt"/>
                          <a:ea typeface="MS Mincho"/>
                          <a:cs typeface="Times New Roman" panose="02020603050405020304" pitchFamily="18" charset="0"/>
                        </a:rPr>
                        <a:t> </a:t>
                      </a:r>
                    </a:p>
                  </a:txBody>
                  <a:tcPr marL="68580" marR="68580" marT="0" marB="0" anchor="ctr"/>
                </a:tc>
                <a:tc>
                  <a:txBody>
                    <a:bodyPr/>
                    <a:lstStyle/>
                    <a:p>
                      <a:pPr algn="ctr">
                        <a:spcAft>
                          <a:spcPts val="0"/>
                        </a:spcAft>
                      </a:pPr>
                      <a:r>
                        <a:rPr lang="en-AU" sz="1600">
                          <a:effectLst/>
                          <a:latin typeface="+mj-lt"/>
                          <a:ea typeface="MS Mincho"/>
                          <a:cs typeface="Times New Roman" panose="02020603050405020304" pitchFamily="18" charset="0"/>
                        </a:rPr>
                        <a:t>1.0</a:t>
                      </a:r>
                    </a:p>
                  </a:txBody>
                  <a:tcPr marL="68580" marR="68580" marT="0" marB="0" anchor="ctr"/>
                </a:tc>
                <a:tc>
                  <a:txBody>
                    <a:bodyPr/>
                    <a:lstStyle/>
                    <a:p>
                      <a:pPr algn="ctr">
                        <a:spcAft>
                          <a:spcPts val="0"/>
                        </a:spcAft>
                      </a:pPr>
                      <a:r>
                        <a:rPr lang="en-AU" sz="1600">
                          <a:effectLst/>
                          <a:latin typeface="+mj-lt"/>
                          <a:ea typeface="MS Mincho"/>
                          <a:cs typeface="Times New Roman" panose="02020603050405020304" pitchFamily="18" charset="0"/>
                        </a:rPr>
                        <a:t>1.0</a:t>
                      </a:r>
                    </a:p>
                  </a:txBody>
                  <a:tcPr marL="68580" marR="68580" marT="0" marB="0" anchor="ctr"/>
                </a:tc>
                <a:tc>
                  <a:txBody>
                    <a:bodyPr/>
                    <a:lstStyle/>
                    <a:p>
                      <a:pPr algn="ctr">
                        <a:spcAft>
                          <a:spcPts val="0"/>
                        </a:spcAft>
                      </a:pPr>
                      <a:r>
                        <a:rPr lang="en-AU" sz="1600">
                          <a:effectLst/>
                          <a:latin typeface="+mj-lt"/>
                          <a:ea typeface="MS Mincho"/>
                          <a:cs typeface="Times New Roman" panose="02020603050405020304" pitchFamily="18" charset="0"/>
                        </a:rPr>
                        <a:t>1.1</a:t>
                      </a:r>
                    </a:p>
                  </a:txBody>
                  <a:tcPr marL="68580" marR="68580" marT="0" marB="0" anchor="ctr"/>
                </a:tc>
                <a:tc>
                  <a:txBody>
                    <a:bodyPr/>
                    <a:lstStyle/>
                    <a:p>
                      <a:pPr algn="ctr">
                        <a:spcAft>
                          <a:spcPts val="0"/>
                        </a:spcAft>
                      </a:pPr>
                      <a:r>
                        <a:rPr lang="en-AU" sz="1600" dirty="0">
                          <a:effectLst/>
                          <a:latin typeface="+mj-lt"/>
                          <a:ea typeface="MS Mincho"/>
                          <a:cs typeface="Times New Roman" panose="02020603050405020304" pitchFamily="18" charset="0"/>
                        </a:rPr>
                        <a:t>4.0</a:t>
                      </a:r>
                    </a:p>
                  </a:txBody>
                  <a:tcPr marL="68580" marR="68580" marT="0" marB="0" anchor="ctr"/>
                </a:tc>
              </a:tr>
            </a:tbl>
          </a:graphicData>
        </a:graphic>
      </p:graphicFrame>
    </p:spTree>
    <p:extLst>
      <p:ext uri="{BB962C8B-B14F-4D97-AF65-F5344CB8AC3E}">
        <p14:creationId xmlns:p14="http://schemas.microsoft.com/office/powerpoint/2010/main" val="29960404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Link and Data Budgets</a:t>
            </a:r>
            <a:endParaRPr lang="en-AU" dirty="0"/>
          </a:p>
        </p:txBody>
      </p:sp>
      <p:sp>
        <p:nvSpPr>
          <p:cNvPr id="3" name="Content Placeholder 2"/>
          <p:cNvSpPr>
            <a:spLocks noGrp="1"/>
          </p:cNvSpPr>
          <p:nvPr>
            <p:ph idx="1"/>
          </p:nvPr>
        </p:nvSpPr>
        <p:spPr/>
        <p:txBody>
          <a:bodyPr/>
          <a:lstStyle/>
          <a:p>
            <a:endParaRPr lang="en-AU"/>
          </a:p>
        </p:txBody>
      </p:sp>
      <p:sp>
        <p:nvSpPr>
          <p:cNvPr id="4" name="Date Placeholder 3"/>
          <p:cNvSpPr>
            <a:spLocks noGrp="1"/>
          </p:cNvSpPr>
          <p:nvPr>
            <p:ph type="dt" sz="half" idx="10"/>
          </p:nvPr>
        </p:nvSpPr>
        <p:spPr>
          <a:xfrm>
            <a:off x="628650" y="6356351"/>
            <a:ext cx="2057400" cy="365125"/>
          </a:xfrm>
        </p:spPr>
        <p:txBody>
          <a:bodyPr/>
          <a:lstStyle>
            <a:lvl1pPr>
              <a:defRPr>
                <a:solidFill>
                  <a:schemeClr val="accent4">
                    <a:lumMod val="75000"/>
                  </a:schemeClr>
                </a:solidFill>
              </a:defRPr>
            </a:lvl1pPr>
          </a:lstStyle>
          <a:p>
            <a:r>
              <a:rPr lang="en-AU" dirty="0" smtClean="0">
                <a:latin typeface="+mj-lt"/>
              </a:rPr>
              <a:t>Tuesday 24 August 2015</a:t>
            </a:r>
            <a:endParaRPr lang="en-AU" dirty="0">
              <a:latin typeface="+mj-lt"/>
            </a:endParaRPr>
          </a:p>
        </p:txBody>
      </p:sp>
      <p:sp>
        <p:nvSpPr>
          <p:cNvPr id="5" name="Footer Placeholder 4"/>
          <p:cNvSpPr>
            <a:spLocks noGrp="1"/>
          </p:cNvSpPr>
          <p:nvPr>
            <p:ph type="ftr" sz="quarter" idx="11"/>
          </p:nvPr>
        </p:nvSpPr>
        <p:spPr>
          <a:xfrm>
            <a:off x="3028950" y="6356351"/>
            <a:ext cx="3086100" cy="365125"/>
          </a:xfrm>
        </p:spPr>
        <p:txBody>
          <a:bodyPr/>
          <a:lstStyle>
            <a:lvl1pPr>
              <a:defRPr lang="en-AU" sz="1200" kern="1200" dirty="0" smtClean="0">
                <a:solidFill>
                  <a:schemeClr val="accent4">
                    <a:lumMod val="75000"/>
                  </a:schemeClr>
                </a:solidFill>
                <a:latin typeface="+mn-lt"/>
                <a:ea typeface="+mn-ea"/>
                <a:cs typeface="+mn-cs"/>
              </a:defRPr>
            </a:lvl1pPr>
          </a:lstStyle>
          <a:p>
            <a:r>
              <a:rPr lang="en-AU" dirty="0" smtClean="0">
                <a:latin typeface="+mj-lt"/>
              </a:rPr>
              <a:t>SnapSat Preliminary Design Presentation</a:t>
            </a:r>
            <a:endParaRPr lang="en-AU" dirty="0">
              <a:latin typeface="+mj-lt"/>
            </a:endParaRPr>
          </a:p>
        </p:txBody>
      </p:sp>
      <p:sp>
        <p:nvSpPr>
          <p:cNvPr id="6" name="Slide Number Placeholder 5"/>
          <p:cNvSpPr>
            <a:spLocks noGrp="1"/>
          </p:cNvSpPr>
          <p:nvPr>
            <p:ph type="sldNum" sz="quarter" idx="12"/>
          </p:nvPr>
        </p:nvSpPr>
        <p:spPr>
          <a:xfrm>
            <a:off x="6457950" y="6356351"/>
            <a:ext cx="2057400" cy="365125"/>
          </a:xfrm>
        </p:spPr>
        <p:txBody>
          <a:bodyPr/>
          <a:lstStyle>
            <a:lvl1pPr>
              <a:defRPr lang="en-AU" sz="1200" kern="1200" smtClean="0">
                <a:solidFill>
                  <a:schemeClr val="accent4">
                    <a:lumMod val="75000"/>
                  </a:schemeClr>
                </a:solidFill>
                <a:latin typeface="+mn-lt"/>
                <a:ea typeface="+mn-ea"/>
                <a:cs typeface="+mn-cs"/>
              </a:defRPr>
            </a:lvl1pPr>
          </a:lstStyle>
          <a:p>
            <a:fld id="{180AF6EB-AC71-4421-A32C-30553A42D3C6}" type="slidenum">
              <a:rPr lang="en-AU" smtClean="0">
                <a:latin typeface="+mj-lt"/>
              </a:rPr>
              <a:t>16</a:t>
            </a:fld>
            <a:endParaRPr lang="en-AU" dirty="0">
              <a:latin typeface="+mj-lt"/>
            </a:endParaRPr>
          </a:p>
        </p:txBody>
      </p:sp>
    </p:spTree>
    <p:extLst>
      <p:ext uri="{BB962C8B-B14F-4D97-AF65-F5344CB8AC3E}">
        <p14:creationId xmlns:p14="http://schemas.microsoft.com/office/powerpoint/2010/main" val="26184392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Transmission Innovation</a:t>
            </a:r>
            <a:endParaRPr lang="en-AU" dirty="0"/>
          </a:p>
        </p:txBody>
      </p:sp>
      <p:sp>
        <p:nvSpPr>
          <p:cNvPr id="3" name="Content Placeholder 2"/>
          <p:cNvSpPr>
            <a:spLocks noGrp="1"/>
          </p:cNvSpPr>
          <p:nvPr>
            <p:ph idx="1"/>
          </p:nvPr>
        </p:nvSpPr>
        <p:spPr/>
        <p:txBody>
          <a:bodyPr/>
          <a:lstStyle/>
          <a:p>
            <a:endParaRPr lang="en-AU"/>
          </a:p>
        </p:txBody>
      </p:sp>
    </p:spTree>
    <p:extLst>
      <p:ext uri="{BB962C8B-B14F-4D97-AF65-F5344CB8AC3E}">
        <p14:creationId xmlns:p14="http://schemas.microsoft.com/office/powerpoint/2010/main" val="36905327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l"/>
            <a:r>
              <a:rPr lang="en-AU" sz="6000" dirty="0">
                <a:latin typeface="a•space" panose="02000500000000000000" pitchFamily="2" charset="0"/>
              </a:rPr>
              <a:t>SnapSat </a:t>
            </a:r>
          </a:p>
        </p:txBody>
      </p:sp>
      <p:sp>
        <p:nvSpPr>
          <p:cNvPr id="3" name="Subtitle 2"/>
          <p:cNvSpPr>
            <a:spLocks noGrp="1"/>
          </p:cNvSpPr>
          <p:nvPr>
            <p:ph type="subTitle" idx="1"/>
          </p:nvPr>
        </p:nvSpPr>
        <p:spPr>
          <a:xfrm>
            <a:off x="792480" y="3628165"/>
            <a:ext cx="7208520" cy="1655762"/>
          </a:xfrm>
        </p:spPr>
        <p:txBody>
          <a:bodyPr>
            <a:normAutofit/>
          </a:bodyPr>
          <a:lstStyle/>
          <a:p>
            <a:pPr algn="l"/>
            <a:r>
              <a:rPr lang="en-AU" spc="300" dirty="0" smtClean="0"/>
              <a:t>Preliminary Design Solution</a:t>
            </a:r>
          </a:p>
          <a:p>
            <a:pPr algn="l"/>
            <a:endParaRPr lang="en-AU" spc="300" dirty="0"/>
          </a:p>
          <a:p>
            <a:pPr algn="l"/>
            <a:r>
              <a:rPr lang="en-AU" i="1" u="sng" spc="300" dirty="0" smtClean="0">
                <a:solidFill>
                  <a:schemeClr val="accent3"/>
                </a:solidFill>
              </a:rPr>
              <a:t>stemn.com/projects/</a:t>
            </a:r>
            <a:r>
              <a:rPr lang="en-AU" i="1" u="sng" spc="300" dirty="0" err="1" smtClean="0">
                <a:solidFill>
                  <a:schemeClr val="accent3"/>
                </a:solidFill>
              </a:rPr>
              <a:t>cubesat</a:t>
            </a:r>
            <a:r>
              <a:rPr lang="en-AU" i="1" u="sng" spc="300" dirty="0" smtClean="0">
                <a:solidFill>
                  <a:schemeClr val="accent3"/>
                </a:solidFill>
              </a:rPr>
              <a:t>-alpha</a:t>
            </a:r>
            <a:endParaRPr lang="en-AU" i="1" u="sng" spc="300" dirty="0">
              <a:solidFill>
                <a:schemeClr val="accent3"/>
              </a:solidFill>
            </a:endParaRPr>
          </a:p>
        </p:txBody>
      </p:sp>
      <p:pic>
        <p:nvPicPr>
          <p:cNvPr id="1028" name="Picture 4" descr="https://cdn2.colorlib.com/wp/wp-content/uploads/sites/2/2013/10/BoldMedia-flat-logo.png"/>
          <p:cNvPicPr>
            <a:picLocks noChangeAspect="1" noChangeArrowheads="1"/>
          </p:cNvPicPr>
          <p:nvPr/>
        </p:nvPicPr>
        <p:blipFill rotWithShape="1">
          <a:blip r:embed="rId2">
            <a:extLst>
              <a:ext uri="{28A0092B-C50C-407E-A947-70E740481C1C}">
                <a14:useLocalDpi xmlns:a14="http://schemas.microsoft.com/office/drawing/2010/main" val="0"/>
              </a:ext>
            </a:extLst>
          </a:blip>
          <a:srcRect l="36454" t="22095" r="36527" b="20305"/>
          <a:stretch/>
        </p:blipFill>
        <p:spPr bwMode="auto">
          <a:xfrm>
            <a:off x="5116287" y="2585663"/>
            <a:ext cx="855617" cy="816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11984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Meet the Team</a:t>
            </a:r>
            <a:endParaRPr lang="en-AU" dirty="0"/>
          </a:p>
        </p:txBody>
      </p:sp>
      <p:sp>
        <p:nvSpPr>
          <p:cNvPr id="3" name="Content Placeholder 2"/>
          <p:cNvSpPr>
            <a:spLocks noGrp="1"/>
          </p:cNvSpPr>
          <p:nvPr>
            <p:ph idx="1"/>
          </p:nvPr>
        </p:nvSpPr>
        <p:spPr/>
        <p:txBody>
          <a:bodyPr/>
          <a:lstStyle/>
          <a:p>
            <a:pPr>
              <a:buClr>
                <a:schemeClr val="tx1"/>
              </a:buClr>
            </a:pPr>
            <a:r>
              <a:rPr lang="en-AU" dirty="0" smtClean="0">
                <a:solidFill>
                  <a:schemeClr val="accent5">
                    <a:lumMod val="75000"/>
                  </a:schemeClr>
                </a:solidFill>
              </a:rPr>
              <a:t>James Allworth </a:t>
            </a:r>
            <a:r>
              <a:rPr lang="en-AU" dirty="0" smtClean="0"/>
              <a:t>– 	Attitude Determination and 				Control</a:t>
            </a:r>
          </a:p>
          <a:p>
            <a:pPr>
              <a:buClr>
                <a:schemeClr val="tx1"/>
              </a:buClr>
            </a:pPr>
            <a:r>
              <a:rPr lang="en-AU" dirty="0">
                <a:solidFill>
                  <a:schemeClr val="accent5">
                    <a:lumMod val="75000"/>
                  </a:schemeClr>
                </a:solidFill>
              </a:rPr>
              <a:t>Thomas </a:t>
            </a:r>
            <a:r>
              <a:rPr lang="en-AU" dirty="0" smtClean="0">
                <a:solidFill>
                  <a:schemeClr val="accent5">
                    <a:lumMod val="75000"/>
                  </a:schemeClr>
                </a:solidFill>
              </a:rPr>
              <a:t>Forbutt </a:t>
            </a:r>
            <a:r>
              <a:rPr lang="en-AU" dirty="0" smtClean="0"/>
              <a:t>– Communications and On-board 			Data Handling</a:t>
            </a:r>
          </a:p>
          <a:p>
            <a:pPr>
              <a:buClr>
                <a:schemeClr val="tx1"/>
              </a:buClr>
            </a:pPr>
            <a:r>
              <a:rPr lang="en-AU" dirty="0">
                <a:solidFill>
                  <a:schemeClr val="accent5">
                    <a:lumMod val="75000"/>
                  </a:schemeClr>
                </a:solidFill>
              </a:rPr>
              <a:t>Oscar McNulty </a:t>
            </a:r>
            <a:r>
              <a:rPr lang="en-AU" dirty="0" smtClean="0"/>
              <a:t>– 	Structural Design and 					Development</a:t>
            </a:r>
          </a:p>
          <a:p>
            <a:pPr>
              <a:buClr>
                <a:schemeClr val="tx1"/>
              </a:buClr>
            </a:pPr>
            <a:r>
              <a:rPr lang="en-AU" dirty="0">
                <a:solidFill>
                  <a:schemeClr val="accent5">
                    <a:lumMod val="75000"/>
                  </a:schemeClr>
                </a:solidFill>
              </a:rPr>
              <a:t>Penelope Player </a:t>
            </a:r>
            <a:r>
              <a:rPr lang="en-AU" dirty="0" smtClean="0"/>
              <a:t>– On-board Computer and Power 			System</a:t>
            </a:r>
          </a:p>
          <a:p>
            <a:pPr>
              <a:buClr>
                <a:schemeClr val="tx1"/>
              </a:buClr>
            </a:pPr>
            <a:r>
              <a:rPr lang="en-AU" dirty="0">
                <a:solidFill>
                  <a:schemeClr val="accent5">
                    <a:lumMod val="75000"/>
                  </a:schemeClr>
                </a:solidFill>
              </a:rPr>
              <a:t>Nikita Sardesai </a:t>
            </a:r>
            <a:r>
              <a:rPr lang="en-AU" dirty="0" smtClean="0"/>
              <a:t>– Thermal Control and Payload</a:t>
            </a:r>
            <a:endParaRPr lang="en-AU" dirty="0"/>
          </a:p>
        </p:txBody>
      </p:sp>
      <p:sp>
        <p:nvSpPr>
          <p:cNvPr id="4" name="Date Placeholder 3"/>
          <p:cNvSpPr>
            <a:spLocks noGrp="1"/>
          </p:cNvSpPr>
          <p:nvPr>
            <p:ph type="dt" sz="half" idx="10"/>
          </p:nvPr>
        </p:nvSpPr>
        <p:spPr>
          <a:xfrm>
            <a:off x="628650" y="6356351"/>
            <a:ext cx="2057400" cy="365125"/>
          </a:xfrm>
        </p:spPr>
        <p:txBody>
          <a:bodyPr/>
          <a:lstStyle>
            <a:lvl1pPr>
              <a:defRPr>
                <a:solidFill>
                  <a:schemeClr val="accent4">
                    <a:lumMod val="75000"/>
                  </a:schemeClr>
                </a:solidFill>
              </a:defRPr>
            </a:lvl1pPr>
          </a:lstStyle>
          <a:p>
            <a:r>
              <a:rPr lang="en-AU" dirty="0" smtClean="0">
                <a:latin typeface="+mj-lt"/>
              </a:rPr>
              <a:t>Tuesday 24 August 2015</a:t>
            </a:r>
            <a:endParaRPr lang="en-AU" dirty="0">
              <a:latin typeface="+mj-lt"/>
            </a:endParaRPr>
          </a:p>
        </p:txBody>
      </p:sp>
      <p:sp>
        <p:nvSpPr>
          <p:cNvPr id="5" name="Footer Placeholder 4"/>
          <p:cNvSpPr>
            <a:spLocks noGrp="1"/>
          </p:cNvSpPr>
          <p:nvPr>
            <p:ph type="ftr" sz="quarter" idx="11"/>
          </p:nvPr>
        </p:nvSpPr>
        <p:spPr>
          <a:xfrm>
            <a:off x="3028950" y="6356351"/>
            <a:ext cx="3086100" cy="365125"/>
          </a:xfrm>
        </p:spPr>
        <p:txBody>
          <a:bodyPr/>
          <a:lstStyle>
            <a:lvl1pPr>
              <a:defRPr lang="en-AU" sz="1200" kern="1200" dirty="0" smtClean="0">
                <a:solidFill>
                  <a:schemeClr val="accent4">
                    <a:lumMod val="75000"/>
                  </a:schemeClr>
                </a:solidFill>
                <a:latin typeface="+mn-lt"/>
                <a:ea typeface="+mn-ea"/>
                <a:cs typeface="+mn-cs"/>
              </a:defRPr>
            </a:lvl1pPr>
          </a:lstStyle>
          <a:p>
            <a:r>
              <a:rPr lang="en-AU" dirty="0" smtClean="0">
                <a:latin typeface="+mj-lt"/>
              </a:rPr>
              <a:t>SnapSat Preliminary Design Presentation</a:t>
            </a:r>
            <a:endParaRPr lang="en-AU" dirty="0">
              <a:latin typeface="+mj-lt"/>
            </a:endParaRPr>
          </a:p>
        </p:txBody>
      </p:sp>
      <p:sp>
        <p:nvSpPr>
          <p:cNvPr id="6" name="Slide Number Placeholder 5"/>
          <p:cNvSpPr>
            <a:spLocks noGrp="1"/>
          </p:cNvSpPr>
          <p:nvPr>
            <p:ph type="sldNum" sz="quarter" idx="12"/>
          </p:nvPr>
        </p:nvSpPr>
        <p:spPr>
          <a:xfrm>
            <a:off x="6457950" y="6356351"/>
            <a:ext cx="2057400" cy="365125"/>
          </a:xfrm>
        </p:spPr>
        <p:txBody>
          <a:bodyPr/>
          <a:lstStyle>
            <a:lvl1pPr>
              <a:defRPr lang="en-AU" sz="1200" kern="1200" smtClean="0">
                <a:solidFill>
                  <a:schemeClr val="accent4">
                    <a:lumMod val="75000"/>
                  </a:schemeClr>
                </a:solidFill>
                <a:latin typeface="+mn-lt"/>
                <a:ea typeface="+mn-ea"/>
                <a:cs typeface="+mn-cs"/>
              </a:defRPr>
            </a:lvl1pPr>
          </a:lstStyle>
          <a:p>
            <a:fld id="{C4ECF3C4-FF48-446E-AC9C-C0875A373764}" type="slidenum">
              <a:rPr lang="en-AU" smtClean="0">
                <a:latin typeface="+mj-lt"/>
              </a:rPr>
              <a:t>2</a:t>
            </a:fld>
            <a:endParaRPr lang="en-AU" dirty="0">
              <a:latin typeface="+mj-lt"/>
            </a:endParaRPr>
          </a:p>
        </p:txBody>
      </p:sp>
    </p:spTree>
    <p:extLst>
      <p:ext uri="{BB962C8B-B14F-4D97-AF65-F5344CB8AC3E}">
        <p14:creationId xmlns:p14="http://schemas.microsoft.com/office/powerpoint/2010/main" val="30327528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latin typeface="Roboto Lt" pitchFamily="2" charset="0"/>
                <a:ea typeface="Roboto Lt" pitchFamily="2" charset="0"/>
              </a:rPr>
              <a:t>Our Mission</a:t>
            </a:r>
          </a:p>
        </p:txBody>
      </p:sp>
      <p:sp>
        <p:nvSpPr>
          <p:cNvPr id="3" name="Content Placeholder 2"/>
          <p:cNvSpPr>
            <a:spLocks noGrp="1"/>
          </p:cNvSpPr>
          <p:nvPr>
            <p:ph sz="half" idx="1"/>
          </p:nvPr>
        </p:nvSpPr>
        <p:spPr>
          <a:xfrm>
            <a:off x="628650" y="1460323"/>
            <a:ext cx="3886200" cy="4888094"/>
          </a:xfrm>
        </p:spPr>
        <p:txBody>
          <a:bodyPr/>
          <a:lstStyle/>
          <a:p>
            <a:r>
              <a:rPr lang="en-AU" dirty="0" smtClean="0"/>
              <a:t>To bring space to YOU</a:t>
            </a:r>
            <a:endParaRPr lang="en-AU" dirty="0"/>
          </a:p>
        </p:txBody>
      </p:sp>
      <p:sp>
        <p:nvSpPr>
          <p:cNvPr id="9" name="Date Placeholder 3"/>
          <p:cNvSpPr>
            <a:spLocks noGrp="1"/>
          </p:cNvSpPr>
          <p:nvPr>
            <p:ph type="dt" sz="half" idx="10"/>
          </p:nvPr>
        </p:nvSpPr>
        <p:spPr>
          <a:xfrm>
            <a:off x="628650" y="6356351"/>
            <a:ext cx="2057400" cy="365125"/>
          </a:xfrm>
        </p:spPr>
        <p:txBody>
          <a:bodyPr/>
          <a:lstStyle>
            <a:lvl1pPr>
              <a:defRPr>
                <a:solidFill>
                  <a:schemeClr val="accent4">
                    <a:lumMod val="75000"/>
                  </a:schemeClr>
                </a:solidFill>
              </a:defRPr>
            </a:lvl1pPr>
          </a:lstStyle>
          <a:p>
            <a:r>
              <a:rPr lang="en-AU" dirty="0" smtClean="0">
                <a:latin typeface="+mj-lt"/>
              </a:rPr>
              <a:t>Tuesday 24 August 2015</a:t>
            </a:r>
            <a:endParaRPr lang="en-AU" dirty="0">
              <a:latin typeface="+mj-lt"/>
            </a:endParaRPr>
          </a:p>
        </p:txBody>
      </p:sp>
      <p:sp>
        <p:nvSpPr>
          <p:cNvPr id="10" name="Footer Placeholder 4"/>
          <p:cNvSpPr>
            <a:spLocks noGrp="1"/>
          </p:cNvSpPr>
          <p:nvPr>
            <p:ph type="ftr" sz="quarter" idx="11"/>
          </p:nvPr>
        </p:nvSpPr>
        <p:spPr>
          <a:xfrm>
            <a:off x="3028950" y="6356351"/>
            <a:ext cx="3086100" cy="365125"/>
          </a:xfrm>
        </p:spPr>
        <p:txBody>
          <a:bodyPr/>
          <a:lstStyle>
            <a:lvl1pPr>
              <a:defRPr lang="en-AU" sz="1200" kern="1200" dirty="0" smtClean="0">
                <a:solidFill>
                  <a:schemeClr val="accent4">
                    <a:lumMod val="75000"/>
                  </a:schemeClr>
                </a:solidFill>
                <a:latin typeface="+mn-lt"/>
                <a:ea typeface="+mn-ea"/>
                <a:cs typeface="+mn-cs"/>
              </a:defRPr>
            </a:lvl1pPr>
          </a:lstStyle>
          <a:p>
            <a:r>
              <a:rPr lang="en-AU" dirty="0" smtClean="0">
                <a:latin typeface="+mj-lt"/>
              </a:rPr>
              <a:t>SnapSat Preliminary Design Presentation</a:t>
            </a:r>
            <a:endParaRPr lang="en-AU" dirty="0">
              <a:latin typeface="+mj-lt"/>
            </a:endParaRPr>
          </a:p>
        </p:txBody>
      </p:sp>
      <p:sp>
        <p:nvSpPr>
          <p:cNvPr id="11" name="Slide Number Placeholder 5"/>
          <p:cNvSpPr>
            <a:spLocks noGrp="1"/>
          </p:cNvSpPr>
          <p:nvPr>
            <p:ph type="sldNum" sz="quarter" idx="12"/>
          </p:nvPr>
        </p:nvSpPr>
        <p:spPr>
          <a:xfrm>
            <a:off x="6457950" y="6356351"/>
            <a:ext cx="2057400" cy="365125"/>
          </a:xfrm>
        </p:spPr>
        <p:txBody>
          <a:bodyPr/>
          <a:lstStyle>
            <a:lvl1pPr>
              <a:defRPr lang="en-AU" sz="1200" kern="1200" smtClean="0">
                <a:solidFill>
                  <a:schemeClr val="accent4">
                    <a:lumMod val="75000"/>
                  </a:schemeClr>
                </a:solidFill>
                <a:latin typeface="+mn-lt"/>
                <a:ea typeface="+mn-ea"/>
                <a:cs typeface="+mn-cs"/>
              </a:defRPr>
            </a:lvl1pPr>
          </a:lstStyle>
          <a:p>
            <a:fld id="{649B0412-F5C6-4E46-895C-C1C8853D2634}" type="slidenum">
              <a:rPr lang="en-AU" smtClean="0">
                <a:latin typeface="+mj-lt"/>
              </a:rPr>
              <a:t>3</a:t>
            </a:fld>
            <a:endParaRPr lang="en-AU" dirty="0">
              <a:latin typeface="+mj-lt"/>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1791" y="2200276"/>
            <a:ext cx="7586117" cy="3838575"/>
          </a:xfrm>
          <a:prstGeom prst="roundRect">
            <a:avLst>
              <a:gd name="adj" fmla="val 2542"/>
            </a:avLst>
          </a:prstGeom>
          <a:solidFill>
            <a:srgbClr val="FFFFFF">
              <a:shade val="85000"/>
            </a:srgbClr>
          </a:solidFill>
          <a:ln>
            <a:noFill/>
          </a:ln>
          <a:effectLst/>
        </p:spPr>
      </p:pic>
    </p:spTree>
    <p:extLst>
      <p:ext uri="{BB962C8B-B14F-4D97-AF65-F5344CB8AC3E}">
        <p14:creationId xmlns:p14="http://schemas.microsoft.com/office/powerpoint/2010/main" val="340084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Potential</a:t>
            </a:r>
            <a:endParaRPr lang="en-AU"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98417" y="4741379"/>
            <a:ext cx="3213265" cy="1225613"/>
          </a:xfr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97136" y="1380145"/>
            <a:ext cx="2670639" cy="2849505"/>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28458" y="1351570"/>
            <a:ext cx="2640032" cy="3144230"/>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98417" y="1351570"/>
            <a:ext cx="2954628" cy="3144230"/>
          </a:xfrm>
          <a:prstGeom prst="rect">
            <a:avLst/>
          </a:prstGeom>
        </p:spPr>
      </p:pic>
      <p:sp>
        <p:nvSpPr>
          <p:cNvPr id="10" name="Content Placeholder 2"/>
          <p:cNvSpPr txBox="1">
            <a:spLocks/>
          </p:cNvSpPr>
          <p:nvPr/>
        </p:nvSpPr>
        <p:spPr>
          <a:xfrm>
            <a:off x="4163377" y="4836629"/>
            <a:ext cx="4352925" cy="125430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j-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j-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j-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AU" dirty="0" smtClean="0"/>
              <a:t>Heaps of outreach and advertising potential</a:t>
            </a:r>
            <a:endParaRPr lang="en-AU" dirty="0"/>
          </a:p>
        </p:txBody>
      </p:sp>
    </p:spTree>
    <p:extLst>
      <p:ext uri="{BB962C8B-B14F-4D97-AF65-F5344CB8AC3E}">
        <p14:creationId xmlns:p14="http://schemas.microsoft.com/office/powerpoint/2010/main" val="6198248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Operation Overview</a:t>
            </a:r>
            <a:endParaRPr lang="en-AU" dirty="0"/>
          </a:p>
        </p:txBody>
      </p:sp>
      <p:sp>
        <p:nvSpPr>
          <p:cNvPr id="3" name="Text Placeholder 2"/>
          <p:cNvSpPr>
            <a:spLocks noGrp="1"/>
          </p:cNvSpPr>
          <p:nvPr>
            <p:ph type="body" idx="1"/>
          </p:nvPr>
        </p:nvSpPr>
        <p:spPr/>
        <p:txBody>
          <a:bodyPr/>
          <a:lstStyle/>
          <a:p>
            <a:r>
              <a:rPr lang="en-AU" dirty="0" smtClean="0"/>
              <a:t>Component Selection and Operation</a:t>
            </a:r>
            <a:endParaRPr lang="en-AU" dirty="0"/>
          </a:p>
        </p:txBody>
      </p:sp>
    </p:spTree>
    <p:extLst>
      <p:ext uri="{BB962C8B-B14F-4D97-AF65-F5344CB8AC3E}">
        <p14:creationId xmlns:p14="http://schemas.microsoft.com/office/powerpoint/2010/main" val="33572719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Modes of Operation</a:t>
            </a:r>
            <a:endParaRPr lang="en-AU" dirty="0"/>
          </a:p>
        </p:txBody>
      </p:sp>
      <p:sp>
        <p:nvSpPr>
          <p:cNvPr id="33" name="Date Placeholder 3"/>
          <p:cNvSpPr>
            <a:spLocks noGrp="1"/>
          </p:cNvSpPr>
          <p:nvPr>
            <p:ph type="dt" sz="half" idx="10"/>
          </p:nvPr>
        </p:nvSpPr>
        <p:spPr>
          <a:xfrm>
            <a:off x="628650" y="6356351"/>
            <a:ext cx="2057400" cy="365125"/>
          </a:xfrm>
        </p:spPr>
        <p:txBody>
          <a:bodyPr/>
          <a:lstStyle>
            <a:lvl1pPr>
              <a:defRPr>
                <a:solidFill>
                  <a:schemeClr val="accent4">
                    <a:lumMod val="75000"/>
                  </a:schemeClr>
                </a:solidFill>
              </a:defRPr>
            </a:lvl1pPr>
          </a:lstStyle>
          <a:p>
            <a:r>
              <a:rPr lang="en-AU" dirty="0" smtClean="0">
                <a:latin typeface="+mj-lt"/>
              </a:rPr>
              <a:t>Tuesday 24 August 2015</a:t>
            </a:r>
            <a:endParaRPr lang="en-AU" dirty="0">
              <a:latin typeface="+mj-lt"/>
            </a:endParaRPr>
          </a:p>
        </p:txBody>
      </p:sp>
      <p:sp>
        <p:nvSpPr>
          <p:cNvPr id="34" name="Footer Placeholder 4"/>
          <p:cNvSpPr>
            <a:spLocks noGrp="1"/>
          </p:cNvSpPr>
          <p:nvPr>
            <p:ph type="ftr" sz="quarter" idx="11"/>
          </p:nvPr>
        </p:nvSpPr>
        <p:spPr>
          <a:xfrm>
            <a:off x="3028950" y="6356351"/>
            <a:ext cx="3086100" cy="365125"/>
          </a:xfrm>
        </p:spPr>
        <p:txBody>
          <a:bodyPr/>
          <a:lstStyle>
            <a:lvl1pPr>
              <a:defRPr lang="en-AU" sz="1200" kern="1200" dirty="0" smtClean="0">
                <a:solidFill>
                  <a:schemeClr val="accent4">
                    <a:lumMod val="75000"/>
                  </a:schemeClr>
                </a:solidFill>
                <a:latin typeface="+mn-lt"/>
                <a:ea typeface="+mn-ea"/>
                <a:cs typeface="+mn-cs"/>
              </a:defRPr>
            </a:lvl1pPr>
          </a:lstStyle>
          <a:p>
            <a:r>
              <a:rPr lang="en-AU" dirty="0" smtClean="0">
                <a:latin typeface="+mj-lt"/>
              </a:rPr>
              <a:t>SnapSat Preliminary Design Presentation</a:t>
            </a:r>
            <a:endParaRPr lang="en-AU" dirty="0">
              <a:latin typeface="+mj-lt"/>
            </a:endParaRPr>
          </a:p>
        </p:txBody>
      </p:sp>
      <p:sp>
        <p:nvSpPr>
          <p:cNvPr id="35" name="Slide Number Placeholder 5"/>
          <p:cNvSpPr>
            <a:spLocks noGrp="1"/>
          </p:cNvSpPr>
          <p:nvPr>
            <p:ph type="sldNum" sz="quarter" idx="12"/>
          </p:nvPr>
        </p:nvSpPr>
        <p:spPr>
          <a:xfrm>
            <a:off x="6457950" y="6356351"/>
            <a:ext cx="2057400" cy="365125"/>
          </a:xfrm>
        </p:spPr>
        <p:txBody>
          <a:bodyPr/>
          <a:lstStyle>
            <a:lvl1pPr>
              <a:defRPr lang="en-AU" sz="1200" kern="1200" smtClean="0">
                <a:solidFill>
                  <a:schemeClr val="accent4">
                    <a:lumMod val="75000"/>
                  </a:schemeClr>
                </a:solidFill>
                <a:latin typeface="+mn-lt"/>
                <a:ea typeface="+mn-ea"/>
                <a:cs typeface="+mn-cs"/>
              </a:defRPr>
            </a:lvl1pPr>
          </a:lstStyle>
          <a:p>
            <a:fld id="{23C4C7DD-0F99-4C86-8090-6A492101F91C}" type="slidenum">
              <a:rPr lang="en-AU" smtClean="0">
                <a:latin typeface="+mj-lt"/>
              </a:rPr>
              <a:t>6</a:t>
            </a:fld>
            <a:endParaRPr lang="en-AU" dirty="0">
              <a:latin typeface="+mj-lt"/>
            </a:endParaRPr>
          </a:p>
        </p:txBody>
      </p:sp>
      <p:pic>
        <p:nvPicPr>
          <p:cNvPr id="25" name="Picture 2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8190" y="1625429"/>
            <a:ext cx="5371650" cy="4434570"/>
          </a:xfrm>
          <a:prstGeom prst="rect">
            <a:avLst/>
          </a:prstGeom>
        </p:spPr>
      </p:pic>
    </p:spTree>
    <p:extLst>
      <p:ext uri="{BB962C8B-B14F-4D97-AF65-F5344CB8AC3E}">
        <p14:creationId xmlns:p14="http://schemas.microsoft.com/office/powerpoint/2010/main" val="7453312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CubeSat Limitations</a:t>
            </a:r>
            <a:endParaRPr lang="en-AU" dirty="0"/>
          </a:p>
        </p:txBody>
      </p:sp>
      <p:sp>
        <p:nvSpPr>
          <p:cNvPr id="3" name="Content Placeholder 2"/>
          <p:cNvSpPr>
            <a:spLocks noGrp="1"/>
          </p:cNvSpPr>
          <p:nvPr>
            <p:ph idx="1"/>
          </p:nvPr>
        </p:nvSpPr>
        <p:spPr/>
        <p:txBody>
          <a:bodyPr/>
          <a:lstStyle/>
          <a:p>
            <a:r>
              <a:rPr lang="en-AU" dirty="0" smtClean="0"/>
              <a:t>Discuss mission and component limitations</a:t>
            </a:r>
          </a:p>
          <a:p>
            <a:r>
              <a:rPr lang="en-AU" dirty="0" smtClean="0"/>
              <a:t>Demonstration of capability</a:t>
            </a:r>
          </a:p>
          <a:p>
            <a:endParaRPr lang="en-AU" dirty="0"/>
          </a:p>
          <a:p>
            <a:r>
              <a:rPr lang="en-AU" dirty="0" smtClean="0"/>
              <a:t>Power</a:t>
            </a:r>
          </a:p>
          <a:p>
            <a:r>
              <a:rPr lang="en-AU" dirty="0" smtClean="0"/>
              <a:t>Size</a:t>
            </a:r>
          </a:p>
          <a:p>
            <a:r>
              <a:rPr lang="en-AU" dirty="0" smtClean="0"/>
              <a:t>Transmission (power)</a:t>
            </a:r>
            <a:endParaRPr lang="en-AU" dirty="0"/>
          </a:p>
        </p:txBody>
      </p:sp>
    </p:spTree>
    <p:extLst>
      <p:ext uri="{BB962C8B-B14F-4D97-AF65-F5344CB8AC3E}">
        <p14:creationId xmlns:p14="http://schemas.microsoft.com/office/powerpoint/2010/main" val="40450293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Design Schematic</a:t>
            </a:r>
            <a:endParaRPr lang="en-AU"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0827" y="1219200"/>
            <a:ext cx="4784007" cy="4737660"/>
          </a:xfrm>
          <a:prstGeom prst="rect">
            <a:avLst/>
          </a:prstGeom>
        </p:spPr>
      </p:pic>
    </p:spTree>
    <p:extLst>
      <p:ext uri="{BB962C8B-B14F-4D97-AF65-F5344CB8AC3E}">
        <p14:creationId xmlns:p14="http://schemas.microsoft.com/office/powerpoint/2010/main" val="13821471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Structural Design</a:t>
            </a:r>
            <a:endParaRPr lang="en-AU" dirty="0"/>
          </a:p>
        </p:txBody>
      </p:sp>
      <p:sp>
        <p:nvSpPr>
          <p:cNvPr id="3" name="Text Placeholder 2"/>
          <p:cNvSpPr>
            <a:spLocks noGrp="1"/>
          </p:cNvSpPr>
          <p:nvPr>
            <p:ph type="body" idx="1"/>
          </p:nvPr>
        </p:nvSpPr>
        <p:spPr/>
        <p:txBody>
          <a:bodyPr/>
          <a:lstStyle/>
          <a:p>
            <a:endParaRPr lang="en-AU"/>
          </a:p>
        </p:txBody>
      </p:sp>
    </p:spTree>
    <p:extLst>
      <p:ext uri="{BB962C8B-B14F-4D97-AF65-F5344CB8AC3E}">
        <p14:creationId xmlns:p14="http://schemas.microsoft.com/office/powerpoint/2010/main" val="403647492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508</TotalTime>
  <Words>853</Words>
  <Application>Microsoft Office PowerPoint</Application>
  <PresentationFormat>On-screen Show (4:3)</PresentationFormat>
  <Paragraphs>151</Paragraphs>
  <Slides>18</Slides>
  <Notes>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a•space</vt:lpstr>
      <vt:lpstr>Arial</vt:lpstr>
      <vt:lpstr>Calibri</vt:lpstr>
      <vt:lpstr>Calibri Light</vt:lpstr>
      <vt:lpstr>Cambria Math</vt:lpstr>
      <vt:lpstr>MS Mincho</vt:lpstr>
      <vt:lpstr>Roboto Lt</vt:lpstr>
      <vt:lpstr>Times New Roman</vt:lpstr>
      <vt:lpstr>Office Theme</vt:lpstr>
      <vt:lpstr>SnapSat </vt:lpstr>
      <vt:lpstr>Meet the Team</vt:lpstr>
      <vt:lpstr>Our Mission</vt:lpstr>
      <vt:lpstr>Potential</vt:lpstr>
      <vt:lpstr>Operation Overview</vt:lpstr>
      <vt:lpstr>Modes of Operation</vt:lpstr>
      <vt:lpstr>CubeSat Limitations</vt:lpstr>
      <vt:lpstr>Design Schematic</vt:lpstr>
      <vt:lpstr>Structural Design</vt:lpstr>
      <vt:lpstr>Design Considerations</vt:lpstr>
      <vt:lpstr>Simulation</vt:lpstr>
      <vt:lpstr>System Budgets</vt:lpstr>
      <vt:lpstr>Mass Budget</vt:lpstr>
      <vt:lpstr>Power Budget</vt:lpstr>
      <vt:lpstr>Pointing Budget</vt:lpstr>
      <vt:lpstr>Link and Data Budgets</vt:lpstr>
      <vt:lpstr>Transmission Innovation</vt:lpstr>
      <vt:lpstr>SnapSat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SnapSat</dc:title>
  <dc:creator>Nikita Sardesai</dc:creator>
  <cp:lastModifiedBy>Nikita Sardesai</cp:lastModifiedBy>
  <cp:revision>20</cp:revision>
  <dcterms:created xsi:type="dcterms:W3CDTF">2015-08-22T10:42:48Z</dcterms:created>
  <dcterms:modified xsi:type="dcterms:W3CDTF">2015-08-24T21:36:40Z</dcterms:modified>
</cp:coreProperties>
</file>